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ppt/notesSlides/notesSlide13.xml" ContentType="application/vnd.openxmlformats-officedocument.presentationml.notesSlide+xml"/>
  <Override PartName="/ppt/tags/tag7.xml" ContentType="application/vnd.openxmlformats-officedocument.presentationml.tags+xml"/>
  <Override PartName="/ppt/notesSlides/notesSlide14.xml" ContentType="application/vnd.openxmlformats-officedocument.presentationml.notesSlide+xml"/>
  <Override PartName="/ppt/tags/tag8.xml" ContentType="application/vnd.openxmlformats-officedocument.presentationml.tags+xml"/>
  <Override PartName="/ppt/notesSlides/notesSlide15.xml" ContentType="application/vnd.openxmlformats-officedocument.presentationml.notesSlide+xml"/>
  <Override PartName="/ppt/tags/tag9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0.xml" ContentType="application/vnd.openxmlformats-officedocument.presentationml.tags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5" r:id="rId4"/>
    <p:sldMasterId id="2147483672" r:id="rId5"/>
    <p:sldMasterId id="2147483686" r:id="rId6"/>
  </p:sldMasterIdLst>
  <p:notesMasterIdLst>
    <p:notesMasterId r:id="rId29"/>
  </p:notesMasterIdLst>
  <p:handoutMasterIdLst>
    <p:handoutMasterId r:id="rId30"/>
  </p:handoutMasterIdLst>
  <p:sldIdLst>
    <p:sldId id="561" r:id="rId7"/>
    <p:sldId id="823" r:id="rId8"/>
    <p:sldId id="617" r:id="rId9"/>
    <p:sldId id="824" r:id="rId10"/>
    <p:sldId id="825" r:id="rId11"/>
    <p:sldId id="987" r:id="rId12"/>
    <p:sldId id="988" r:id="rId13"/>
    <p:sldId id="989" r:id="rId14"/>
    <p:sldId id="953" r:id="rId15"/>
    <p:sldId id="686" r:id="rId16"/>
    <p:sldId id="951" r:id="rId17"/>
    <p:sldId id="997" r:id="rId18"/>
    <p:sldId id="1001" r:id="rId19"/>
    <p:sldId id="998" r:id="rId20"/>
    <p:sldId id="1000" r:id="rId21"/>
    <p:sldId id="1002" r:id="rId22"/>
    <p:sldId id="687" r:id="rId23"/>
    <p:sldId id="954" r:id="rId24"/>
    <p:sldId id="956" r:id="rId25"/>
    <p:sldId id="957" r:id="rId26"/>
    <p:sldId id="964" r:id="rId27"/>
    <p:sldId id="819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4" userDrawn="1">
          <p15:clr>
            <a:srgbClr val="A4A3A4"/>
          </p15:clr>
        </p15:guide>
        <p15:guide id="2" orient="horz" pos="4110" userDrawn="1">
          <p15:clr>
            <a:srgbClr val="A4A3A4"/>
          </p15:clr>
        </p15:guide>
        <p15:guide id="3" orient="horz" pos="2228" userDrawn="1">
          <p15:clr>
            <a:srgbClr val="A4A3A4"/>
          </p15:clr>
        </p15:guide>
        <p15:guide id="5" orient="horz" pos="3929" userDrawn="1">
          <p15:clr>
            <a:srgbClr val="A4A3A4"/>
          </p15:clr>
        </p15:guide>
        <p15:guide id="6" orient="horz" pos="1412" userDrawn="1">
          <p15:clr>
            <a:srgbClr val="A4A3A4"/>
          </p15:clr>
        </p15:guide>
        <p15:guide id="7" orient="horz" pos="368" userDrawn="1">
          <p15:clr>
            <a:srgbClr val="A4A3A4"/>
          </p15:clr>
        </p15:guide>
        <p15:guide id="8" orient="horz" pos="1638" userDrawn="1">
          <p15:clr>
            <a:srgbClr val="A4A3A4"/>
          </p15:clr>
        </p15:guide>
        <p15:guide id="9" orient="horz" pos="856">
          <p15:clr>
            <a:srgbClr val="A4A3A4"/>
          </p15:clr>
        </p15:guide>
        <p15:guide id="10" orient="horz" pos="2659" userDrawn="1">
          <p15:clr>
            <a:srgbClr val="A4A3A4"/>
          </p15:clr>
        </p15:guide>
        <p15:guide id="11" pos="317" userDrawn="1">
          <p15:clr>
            <a:srgbClr val="A4A3A4"/>
          </p15:clr>
        </p15:guide>
        <p15:guide id="12" pos="5448">
          <p15:clr>
            <a:srgbClr val="A4A3A4"/>
          </p15:clr>
        </p15:guide>
        <p15:guide id="13" pos="2880" userDrawn="1">
          <p15:clr>
            <a:srgbClr val="A4A3A4"/>
          </p15:clr>
        </p15:guide>
        <p15:guide id="14" pos="2154" userDrawn="1">
          <p15:clr>
            <a:srgbClr val="A4A3A4"/>
          </p15:clr>
        </p15:guide>
        <p15:guide id="15" orient="horz" pos="123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hor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EEF"/>
    <a:srgbClr val="E46C0A"/>
    <a:srgbClr val="77933C"/>
    <a:srgbClr val="60BC56"/>
    <a:srgbClr val="EBF1E9"/>
    <a:srgbClr val="FFF4E7"/>
    <a:srgbClr val="F0F0F0"/>
    <a:srgbClr val="FCECE8"/>
    <a:srgbClr val="EAEFF7"/>
    <a:srgbClr val="5091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259B94-96C7-46FA-89F6-782820B47A2E}" v="1" dt="2022-06-16T11:38:47.0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61575" autoAdjust="0"/>
  </p:normalViewPr>
  <p:slideViewPr>
    <p:cSldViewPr snapToGrid="0" showGuides="1">
      <p:cViewPr varScale="1">
        <p:scale>
          <a:sx n="70" d="100"/>
          <a:sy n="70" d="100"/>
        </p:scale>
        <p:origin x="1860" y="66"/>
      </p:cViewPr>
      <p:guideLst>
        <p:guide orient="horz" pos="2364"/>
        <p:guide orient="horz" pos="4110"/>
        <p:guide orient="horz" pos="2228"/>
        <p:guide orient="horz" pos="3929"/>
        <p:guide orient="horz" pos="1412"/>
        <p:guide orient="horz" pos="368"/>
        <p:guide orient="horz" pos="1638"/>
        <p:guide orient="horz" pos="856"/>
        <p:guide orient="horz" pos="2659"/>
        <p:guide pos="317"/>
        <p:guide pos="5448"/>
        <p:guide pos="2880"/>
        <p:guide pos="2154"/>
        <p:guide orient="horz" pos="123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>
        <p:scale>
          <a:sx n="125" d="100"/>
          <a:sy n="125" d="100"/>
        </p:scale>
        <p:origin x="-1980" y="4212"/>
      </p:cViewPr>
      <p:guideLst>
        <p:guide orient="horz" pos="3025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9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76F0A-980D-4F30-A34C-6192C86BCEB5}" type="datetimeFigureOut">
              <a:rPr lang="en-AU" smtClean="0"/>
              <a:pPr/>
              <a:t>16/05/2023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90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9D1AD-A2E5-4307-8578-41102CA0F1E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82818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16A5F483-3392-4357-8BB8-81BAE864DE40}" type="datetimeFigureOut">
              <a:rPr lang="en-AU" smtClean="0"/>
              <a:pPr/>
              <a:t>16/05/2023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4905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346949"/>
            <a:ext cx="5852160" cy="45341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0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B4ED1CF7-524F-44E0-A189-DE865D5A874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01194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lnSpc>
        <a:spcPct val="114000"/>
      </a:lnSpc>
      <a:spcBef>
        <a:spcPts val="1200"/>
      </a:spcBef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lnSpc>
        <a:spcPct val="114000"/>
      </a:lnSpc>
      <a:spcBef>
        <a:spcPts val="1200"/>
      </a:spcBef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lnSpc>
        <a:spcPct val="114000"/>
      </a:lnSpc>
      <a:spcBef>
        <a:spcPts val="1200"/>
      </a:spcBef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lnSpc>
        <a:spcPct val="114000"/>
      </a:lnSpc>
      <a:spcBef>
        <a:spcPts val="1200"/>
      </a:spcBef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lnSpc>
        <a:spcPct val="114000"/>
      </a:lnSpc>
      <a:spcBef>
        <a:spcPts val="1200"/>
      </a:spcBef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Hello everyone,</a:t>
            </a:r>
          </a:p>
          <a:p>
            <a:endParaRPr lang="en-GB" sz="1200" b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This session will go over a series of basic aspects of the work with indicators, trying to clarify some key notions, and put you at ease in handling indicators.</a:t>
            </a: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Some parts will just be explanations from me, and answering your questions.</a:t>
            </a: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Other parts will be interactive: I will present a situation, and ask questions, then I will hear your answers, we will discuss, and then I will clarify if needed.</a:t>
            </a: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So I count on your participation !</a:t>
            </a:r>
          </a:p>
          <a:p>
            <a:endParaRPr lang="en-GB" sz="1200" b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------------------------------</a:t>
            </a:r>
          </a:p>
          <a:p>
            <a:endParaRPr lang="en-GB" sz="1200" b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Learning Outcomes : the purpose of the session is to make participants become familiar with the main parameters used for indicators (label / unit / need / baseline / target / result / performance, metadata, aggregation, disaggregation,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etc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… ) as applied to the different types of indicators (#, %, composite %, yes-no, Likert, rate / ratio …).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 session is made of a series of practical examples: a concrete situation is presented, with questions, participants are invited to discuss, then the animator provides clarifications as required. 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GB" sz="1200" b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32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One item, in 1 area, one group, several distribution over time :</a:t>
            </a:r>
          </a:p>
          <a:p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Counting beneficiaries: the best guess: MAX</a:t>
            </a:r>
          </a:p>
          <a:p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203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One item, in 1 area, one group, several distributions over time :</a:t>
            </a:r>
          </a:p>
          <a:p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As it is counting items: SUM</a:t>
            </a:r>
          </a:p>
          <a:p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Note: there are 2 ways to record the values month after month: monthly values, or cumulative values. Both are fine, as long as you are clear.</a:t>
            </a:r>
          </a:p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We will now see this in more details.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627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Let us have a more detailed look into how we get one value out of a series of periodic values.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An indicator is measured several times during the year. Each measure of the indicator refers to one specific period of time. In this example: monthly.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But when we produce a report, or when we display results online, we need to display </a:t>
            </a:r>
            <a:r>
              <a:rPr kumimoji="0" lang="en-GB" sz="1200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one value</a:t>
            </a:r>
            <a:r>
              <a:rPr kumimoji="0" lang="en-GB" sz="12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 for the indicator for the whole period.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Out of the many indicator measures, how can we determine which value best represents the indicator measure over the whole period ?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We will see here 4 ways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- If we take the SUM, we’ll have …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If we take the LAST, we’ll have …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- If we take the MAX, we’ll have … ?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- If we take the AVG, we’ll have …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+mn-ea"/>
                <a:cs typeface="Arial" pitchFamily="34" charset="0"/>
              </a:rPr>
              <a:t>In HPC-Tools, when you configure an indicator, the system asks “which of the 4” will determine the display value.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084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With the SUM method, the displayed value is the sum of all the periodic values.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4095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With the LAST method, the displayed value is the last validated periodic value.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997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With the MAX method, the displayed value is the maximal value found across all periodic values.</a:t>
            </a: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19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With the AVERAGE method, the displayed value is the average of all the periodic values.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9427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 </a:t>
            </a:r>
          </a:p>
          <a:p>
            <a:pPr>
              <a:spcBef>
                <a:spcPts val="200"/>
              </a:spcBef>
            </a:pP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Aggregation of percentages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2 camps, same item, how to aggregate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Don’t average !!!!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We need the numerators and denominators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111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"/>
              </a:spcBef>
            </a:pP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Does last year’s final value make next year baseline ?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*First example: YES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858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"/>
              </a:spcBef>
            </a:pPr>
            <a:r>
              <a:rPr lang="en-US" sz="12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Does last year’s final value make next year baseline ?</a:t>
            </a:r>
          </a:p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 this second example: 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249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r-FR" dirty="0"/>
              <a:t>Let us </a:t>
            </a:r>
            <a:r>
              <a:rPr lang="fr-FR" dirty="0" err="1"/>
              <a:t>see</a:t>
            </a:r>
            <a:r>
              <a:rPr lang="fr-FR" dirty="0"/>
              <a:t> </a:t>
            </a:r>
            <a:r>
              <a:rPr lang="fr-FR" dirty="0" err="1"/>
              <a:t>some</a:t>
            </a:r>
            <a:r>
              <a:rPr lang="fr-FR" dirty="0"/>
              <a:t> basic notions to </a:t>
            </a:r>
            <a:r>
              <a:rPr lang="fr-FR" dirty="0" err="1"/>
              <a:t>handle</a:t>
            </a:r>
            <a:r>
              <a:rPr lang="fr-FR" dirty="0"/>
              <a:t> </a:t>
            </a:r>
            <a:r>
              <a:rPr lang="fr-FR" dirty="0" err="1"/>
              <a:t>indicators</a:t>
            </a:r>
            <a:r>
              <a:rPr lang="fr-FR" dirty="0"/>
              <a:t>:</a:t>
            </a:r>
          </a:p>
          <a:p>
            <a:pPr marL="171450" indent="-171450">
              <a:lnSpc>
                <a:spcPct val="100000"/>
              </a:lnSpc>
              <a:buFontTx/>
              <a:buChar char="-"/>
            </a:pPr>
            <a:endParaRPr lang="fr-FR" dirty="0"/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CLICK As we have seen in the recorded presentation, an</a:t>
            </a:r>
            <a:r>
              <a:rPr lang="fr-FR" dirty="0"/>
              <a:t> </a:t>
            </a:r>
            <a:r>
              <a:rPr lang="fr-FR" dirty="0" err="1"/>
              <a:t>indicator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described</a:t>
            </a:r>
            <a:r>
              <a:rPr lang="fr-FR" dirty="0"/>
              <a:t> in a label, </a:t>
            </a:r>
            <a:r>
              <a:rPr lang="fr-FR" dirty="0" err="1"/>
              <a:t>that</a:t>
            </a:r>
            <a:r>
              <a:rPr lang="fr-FR" dirty="0"/>
              <a:t> has to tell </a:t>
            </a:r>
            <a:r>
              <a:rPr lang="fr-FR" dirty="0" err="1"/>
              <a:t>precisely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quantified</a:t>
            </a:r>
            <a:r>
              <a:rPr lang="fr-FR" dirty="0"/>
              <a:t>.</a:t>
            </a: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then</a:t>
            </a:r>
            <a:r>
              <a:rPr lang="fr-FR" dirty="0"/>
              <a:t> set out a </a:t>
            </a:r>
            <a:r>
              <a:rPr lang="fr-FR" dirty="0" err="1"/>
              <a:t>target</a:t>
            </a:r>
            <a:r>
              <a:rPr lang="fr-FR" dirty="0"/>
              <a:t> figure, and </a:t>
            </a:r>
            <a:r>
              <a:rPr lang="fr-FR" dirty="0" err="1"/>
              <a:t>later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measure</a:t>
            </a:r>
            <a:r>
              <a:rPr lang="fr-FR" dirty="0"/>
              <a:t> an </a:t>
            </a:r>
            <a:r>
              <a:rPr lang="fr-FR" dirty="0" err="1"/>
              <a:t>intermediate</a:t>
            </a:r>
            <a:r>
              <a:rPr lang="fr-FR" dirty="0"/>
              <a:t> or final </a:t>
            </a:r>
            <a:r>
              <a:rPr lang="fr-FR" dirty="0" err="1"/>
              <a:t>result</a:t>
            </a:r>
            <a:endParaRPr lang="fr-FR" dirty="0"/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But we also have to tell</a:t>
            </a:r>
            <a:r>
              <a:rPr lang="fr-FR" dirty="0"/>
              <a:t> the </a:t>
            </a:r>
            <a:r>
              <a:rPr lang="fr-FR" dirty="0" err="1"/>
              <a:t>overal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? Let us suppose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20.000,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an </a:t>
            </a:r>
            <a:r>
              <a:rPr lang="fr-FR" dirty="0" err="1"/>
              <a:t>interesting</a:t>
            </a:r>
            <a:r>
              <a:rPr lang="fr-FR" dirty="0"/>
              <a:t> information </a:t>
            </a:r>
            <a:r>
              <a:rPr lang="fr-FR" dirty="0" err="1"/>
              <a:t>also</a:t>
            </a:r>
            <a:r>
              <a:rPr lang="fr-FR" dirty="0"/>
              <a:t>.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provide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information, and </a:t>
            </a:r>
            <a:r>
              <a:rPr lang="fr-FR" dirty="0" err="1"/>
              <a:t>we</a:t>
            </a:r>
            <a:r>
              <a:rPr lang="fr-FR" dirty="0"/>
              <a:t> call </a:t>
            </a:r>
            <a:r>
              <a:rPr lang="fr-FR" dirty="0" err="1"/>
              <a:t>it</a:t>
            </a:r>
            <a:r>
              <a:rPr lang="fr-FR" dirty="0"/>
              <a:t> the </a:t>
            </a:r>
            <a:r>
              <a:rPr lang="fr-FR" dirty="0" err="1"/>
              <a:t>need</a:t>
            </a:r>
            <a:r>
              <a:rPr lang="fr-FR" dirty="0"/>
              <a:t>.</a:t>
            </a:r>
          </a:p>
          <a:p>
            <a:pPr marL="0" indent="0">
              <a:lnSpc>
                <a:spcPct val="100000"/>
              </a:lnSpc>
              <a:buFontTx/>
              <a:buNone/>
            </a:pPr>
            <a:endParaRPr lang="fr-FR" b="1" dirty="0"/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fr-FR" b="1" dirty="0">
                <a:sym typeface="Wingdings" panose="05000000000000000000" pitchFamily="2" charset="2"/>
              </a:rPr>
              <a:t> </a:t>
            </a:r>
            <a:r>
              <a:rPr lang="fr-FR" b="1" dirty="0"/>
              <a:t>For </a:t>
            </a:r>
            <a:r>
              <a:rPr lang="fr-FR" b="1" dirty="0" err="1"/>
              <a:t>indicators</a:t>
            </a:r>
            <a:r>
              <a:rPr lang="fr-FR" b="1" dirty="0"/>
              <a:t> </a:t>
            </a:r>
            <a:r>
              <a:rPr lang="fr-FR" b="1" dirty="0" err="1"/>
              <a:t>measuring</a:t>
            </a:r>
            <a:r>
              <a:rPr lang="fr-FR" b="1" dirty="0"/>
              <a:t> a </a:t>
            </a:r>
            <a:r>
              <a:rPr lang="fr-FR" b="1" dirty="0" err="1"/>
              <a:t>quantity</a:t>
            </a:r>
            <a:r>
              <a:rPr lang="fr-FR" b="1" dirty="0"/>
              <a:t> </a:t>
            </a:r>
            <a:r>
              <a:rPr lang="fr-FR" b="1" dirty="0" err="1"/>
              <a:t>that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</a:t>
            </a:r>
            <a:r>
              <a:rPr lang="fr-FR" b="1" dirty="0" err="1"/>
              <a:t>delivered</a:t>
            </a:r>
            <a:r>
              <a:rPr lang="fr-FR" b="1" dirty="0"/>
              <a:t>, </a:t>
            </a:r>
            <a:r>
              <a:rPr lang="fr-FR" b="1" dirty="0" err="1"/>
              <a:t>it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</a:t>
            </a:r>
            <a:r>
              <a:rPr lang="fr-FR" b="1" dirty="0" err="1"/>
              <a:t>useful</a:t>
            </a:r>
            <a:r>
              <a:rPr lang="fr-FR" b="1" dirty="0"/>
              <a:t> to mention the « </a:t>
            </a:r>
            <a:r>
              <a:rPr lang="fr-FR" b="1" dirty="0" err="1"/>
              <a:t>need</a:t>
            </a:r>
            <a:r>
              <a:rPr lang="fr-FR" b="1" dirty="0"/>
              <a:t> » figure: the </a:t>
            </a:r>
            <a:r>
              <a:rPr lang="fr-FR" b="1" dirty="0" err="1"/>
              <a:t>ideal</a:t>
            </a:r>
            <a:r>
              <a:rPr lang="fr-FR" b="1" dirty="0"/>
              <a:t> </a:t>
            </a:r>
            <a:r>
              <a:rPr lang="fr-FR" b="1" dirty="0" err="1"/>
              <a:t>target</a:t>
            </a:r>
            <a:r>
              <a:rPr lang="fr-FR" b="1" dirty="0"/>
              <a:t> if all </a:t>
            </a:r>
            <a:r>
              <a:rPr lang="fr-FR" b="1" dirty="0" err="1"/>
              <a:t>was</a:t>
            </a:r>
            <a:r>
              <a:rPr lang="fr-FR" b="1" dirty="0"/>
              <a:t> possible.</a:t>
            </a:r>
          </a:p>
          <a:p>
            <a:pPr marL="0" indent="0">
              <a:lnSpc>
                <a:spcPct val="100000"/>
              </a:lnSpc>
              <a:buFontTx/>
              <a:buNone/>
            </a:pPr>
            <a:endParaRPr lang="fr-FR" b="1" dirty="0"/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fr-FR" dirty="0"/>
              <a:t>NOW, let us </a:t>
            </a:r>
            <a:r>
              <a:rPr lang="fr-FR" dirty="0" err="1"/>
              <a:t>see</a:t>
            </a:r>
            <a:r>
              <a:rPr lang="fr-FR" dirty="0"/>
              <a:t> </a:t>
            </a:r>
            <a:r>
              <a:rPr lang="fr-FR" dirty="0" err="1"/>
              <a:t>another</a:t>
            </a:r>
            <a:r>
              <a:rPr lang="fr-FR" dirty="0"/>
              <a:t> type of </a:t>
            </a:r>
            <a:r>
              <a:rPr lang="fr-FR" dirty="0" err="1"/>
              <a:t>indicator</a:t>
            </a:r>
            <a:r>
              <a:rPr lang="fr-FR" dirty="0"/>
              <a:t>: </a:t>
            </a: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CLICK </a:t>
            </a:r>
            <a:r>
              <a:rPr lang="fr-FR" dirty="0" err="1"/>
              <a:t>Again</a:t>
            </a:r>
            <a:r>
              <a:rPr lang="fr-FR" dirty="0"/>
              <a:t>, </a:t>
            </a:r>
            <a:r>
              <a:rPr lang="fr-FR" dirty="0" err="1"/>
              <a:t>we</a:t>
            </a:r>
            <a:r>
              <a:rPr lang="fr-FR" dirty="0"/>
              <a:t> set out a label, a </a:t>
            </a:r>
            <a:r>
              <a:rPr lang="fr-FR" dirty="0" err="1"/>
              <a:t>target</a:t>
            </a:r>
            <a:r>
              <a:rPr lang="fr-FR" dirty="0"/>
              <a:t> figure, and </a:t>
            </a:r>
            <a:r>
              <a:rPr lang="fr-FR" dirty="0" err="1"/>
              <a:t>later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measure</a:t>
            </a:r>
            <a:r>
              <a:rPr lang="fr-FR" dirty="0"/>
              <a:t> an </a:t>
            </a:r>
            <a:r>
              <a:rPr lang="fr-FR" dirty="0" err="1"/>
              <a:t>intermediate</a:t>
            </a:r>
            <a:r>
              <a:rPr lang="fr-FR" dirty="0"/>
              <a:t> or final </a:t>
            </a:r>
            <a:r>
              <a:rPr lang="fr-FR" dirty="0" err="1"/>
              <a:t>result</a:t>
            </a:r>
            <a:endParaRPr lang="fr-FR" dirty="0"/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Now, </a:t>
            </a:r>
            <a:r>
              <a:rPr lang="fr-FR" dirty="0"/>
              <a:t>in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example</a:t>
            </a:r>
            <a:r>
              <a:rPr lang="fr-FR" dirty="0"/>
              <a:t>, </a:t>
            </a:r>
            <a:r>
              <a:rPr lang="fr-FR" dirty="0" err="1"/>
              <a:t>we</a:t>
            </a:r>
            <a:r>
              <a:rPr lang="fr-FR" dirty="0"/>
              <a:t> set a </a:t>
            </a:r>
            <a:r>
              <a:rPr lang="fr-FR" dirty="0" err="1"/>
              <a:t>target</a:t>
            </a:r>
            <a:r>
              <a:rPr lang="fr-FR" dirty="0"/>
              <a:t> of 90%, but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the value </a:t>
            </a:r>
            <a:r>
              <a:rPr lang="fr-FR" dirty="0" err="1"/>
              <a:t>before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started</a:t>
            </a:r>
            <a:r>
              <a:rPr lang="fr-FR" dirty="0"/>
              <a:t> </a:t>
            </a:r>
            <a:r>
              <a:rPr lang="fr-FR" dirty="0" err="1"/>
              <a:t>vaccinating</a:t>
            </a:r>
            <a:r>
              <a:rPr lang="fr-FR" dirty="0"/>
              <a:t> ? It </a:t>
            </a:r>
            <a:r>
              <a:rPr lang="fr-FR" dirty="0" err="1"/>
              <a:t>was</a:t>
            </a:r>
            <a:r>
              <a:rPr lang="fr-FR" dirty="0"/>
              <a:t> not </a:t>
            </a:r>
            <a:r>
              <a:rPr lang="fr-FR" dirty="0" err="1"/>
              <a:t>zero</a:t>
            </a:r>
            <a:r>
              <a:rPr lang="fr-FR" dirty="0"/>
              <a:t>, let us suppose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50%,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an </a:t>
            </a:r>
            <a:r>
              <a:rPr lang="fr-FR" dirty="0" err="1"/>
              <a:t>interesting</a:t>
            </a:r>
            <a:r>
              <a:rPr lang="fr-FR" dirty="0"/>
              <a:t> information </a:t>
            </a:r>
            <a:r>
              <a:rPr lang="fr-FR" dirty="0" err="1"/>
              <a:t>also</a:t>
            </a:r>
            <a:r>
              <a:rPr lang="fr-FR" dirty="0"/>
              <a:t>.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provide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information, and </a:t>
            </a:r>
            <a:r>
              <a:rPr lang="fr-FR" dirty="0" err="1"/>
              <a:t>we</a:t>
            </a:r>
            <a:r>
              <a:rPr lang="fr-FR" dirty="0"/>
              <a:t> call </a:t>
            </a:r>
            <a:r>
              <a:rPr lang="fr-FR" dirty="0" err="1"/>
              <a:t>it</a:t>
            </a:r>
            <a:r>
              <a:rPr lang="fr-FR" dirty="0"/>
              <a:t> « the </a:t>
            </a:r>
            <a:r>
              <a:rPr lang="fr-FR" dirty="0" err="1"/>
              <a:t>baseline</a:t>
            </a:r>
            <a:r>
              <a:rPr lang="fr-FR" dirty="0"/>
              <a:t> ».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ym typeface="Wingdings" panose="05000000000000000000" pitchFamily="2" charset="2"/>
              </a:rPr>
              <a:t> </a:t>
            </a:r>
            <a:r>
              <a:rPr lang="fr-FR" b="1" dirty="0"/>
              <a:t>For </a:t>
            </a:r>
            <a:r>
              <a:rPr lang="fr-FR" b="1" dirty="0" err="1"/>
              <a:t>indicators</a:t>
            </a:r>
            <a:r>
              <a:rPr lang="fr-FR" b="1" dirty="0"/>
              <a:t> </a:t>
            </a:r>
            <a:r>
              <a:rPr lang="fr-FR" b="1" dirty="0" err="1"/>
              <a:t>measuring</a:t>
            </a:r>
            <a:r>
              <a:rPr lang="fr-FR" b="1" dirty="0"/>
              <a:t> an </a:t>
            </a:r>
            <a:r>
              <a:rPr lang="fr-FR" b="1" dirty="0" err="1"/>
              <a:t>evolving</a:t>
            </a:r>
            <a:r>
              <a:rPr lang="fr-FR" b="1" dirty="0"/>
              <a:t> situation, </a:t>
            </a:r>
            <a:r>
              <a:rPr lang="fr-FR" b="1" dirty="0" err="1"/>
              <a:t>it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</a:t>
            </a:r>
            <a:r>
              <a:rPr lang="fr-FR" b="1" dirty="0" err="1"/>
              <a:t>useful</a:t>
            </a:r>
            <a:r>
              <a:rPr lang="fr-FR" b="1" dirty="0"/>
              <a:t> to mention the « </a:t>
            </a:r>
            <a:r>
              <a:rPr lang="fr-FR" b="1" dirty="0" err="1"/>
              <a:t>baseline</a:t>
            </a:r>
            <a:r>
              <a:rPr lang="fr-FR" b="1" dirty="0"/>
              <a:t> » figure: the value </a:t>
            </a:r>
            <a:r>
              <a:rPr lang="fr-FR" b="1" dirty="0" err="1"/>
              <a:t>before</a:t>
            </a:r>
            <a:r>
              <a:rPr lang="fr-FR" b="1" dirty="0"/>
              <a:t> the action </a:t>
            </a:r>
            <a:r>
              <a:rPr lang="fr-FR" b="1" dirty="0" err="1"/>
              <a:t>started</a:t>
            </a:r>
            <a:r>
              <a:rPr lang="fr-FR" b="1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/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So let us define the terms: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 target is the intended value after the action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 result is the actual value after the action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 baseline is the measured value before the action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 need is the ideal target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CLICK Now back to the first example: what is the baseline ?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…………………. CLICK ZERO, we have not started distributing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CLICK And in the second example, what is the need: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………………… CLICK 100%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Because they are obvious / not interesting, we may not mention them.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CLICK here an example of one having both. (Ukraine 2021)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CLICK an example of a situation where I have no need figure, no baseline, and even no targets: in an emergency 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580353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"/>
              </a:spcBef>
            </a:pP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Reporting Results against funding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Example: here are the funds received and the values reported by the actors. Can I present one against the other in the HRP report ?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NO !!!! Because ICRC is an actor, but does not come under the HRP !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Same with MSF and with IFRC.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387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Let us </a:t>
            </a:r>
            <a:r>
              <a:rPr lang="fr-BE" dirty="0" err="1"/>
              <a:t>see</a:t>
            </a:r>
            <a:r>
              <a:rPr lang="fr-BE" dirty="0"/>
              <a:t> one </a:t>
            </a:r>
            <a:r>
              <a:rPr lang="fr-BE" dirty="0" err="1"/>
              <a:t>very</a:t>
            </a:r>
            <a:r>
              <a:rPr lang="fr-BE" dirty="0"/>
              <a:t> important </a:t>
            </a:r>
            <a:r>
              <a:rPr lang="fr-BE" dirty="0" err="1"/>
              <a:t>matter</a:t>
            </a:r>
            <a:r>
              <a:rPr lang="fr-BE" dirty="0"/>
              <a:t> </a:t>
            </a:r>
            <a:r>
              <a:rPr lang="fr-BE" dirty="0" err="1"/>
              <a:t>when</a:t>
            </a:r>
            <a:r>
              <a:rPr lang="fr-BE" dirty="0"/>
              <a:t> </a:t>
            </a:r>
            <a:r>
              <a:rPr lang="fr-BE" dirty="0" err="1"/>
              <a:t>we</a:t>
            </a:r>
            <a:r>
              <a:rPr lang="fr-BE" dirty="0"/>
              <a:t> monitor the </a:t>
            </a:r>
            <a:r>
              <a:rPr lang="fr-BE" dirty="0" err="1"/>
              <a:t>humanitarian</a:t>
            </a:r>
            <a:r>
              <a:rPr lang="fr-BE" dirty="0"/>
              <a:t> </a:t>
            </a:r>
            <a:r>
              <a:rPr lang="fr-BE" dirty="0" err="1"/>
              <a:t>response</a:t>
            </a:r>
            <a:r>
              <a:rPr lang="fr-BE" dirty="0"/>
              <a:t>: </a:t>
            </a:r>
            <a:r>
              <a:rPr lang="fr-BE" dirty="0" err="1"/>
              <a:t>we</a:t>
            </a:r>
            <a:r>
              <a:rPr lang="fr-BE" dirty="0"/>
              <a:t> </a:t>
            </a:r>
            <a:r>
              <a:rPr lang="fr-BE" dirty="0" err="1"/>
              <a:t>should</a:t>
            </a:r>
            <a:r>
              <a:rPr lang="fr-BE" dirty="0"/>
              <a:t> </a:t>
            </a:r>
            <a:r>
              <a:rPr lang="fr-BE" dirty="0" err="1"/>
              <a:t>make</a:t>
            </a:r>
            <a:r>
              <a:rPr lang="fr-BE" dirty="0"/>
              <a:t> a distinct </a:t>
            </a:r>
            <a:r>
              <a:rPr lang="fr-BE" dirty="0" err="1"/>
              <a:t>between</a:t>
            </a:r>
            <a:r>
              <a:rPr lang="fr-BE" dirty="0"/>
              <a:t> </a:t>
            </a:r>
            <a:r>
              <a:rPr lang="fr-BE" dirty="0" err="1"/>
              <a:t>what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done</a:t>
            </a:r>
            <a:r>
              <a:rPr lang="fr-BE" dirty="0"/>
              <a:t> </a:t>
            </a:r>
            <a:r>
              <a:rPr lang="fr-BE" dirty="0" err="1"/>
              <a:t>within</a:t>
            </a:r>
            <a:r>
              <a:rPr lang="fr-BE" dirty="0"/>
              <a:t> the plan, and </a:t>
            </a:r>
            <a:r>
              <a:rPr lang="fr-BE" dirty="0" err="1"/>
              <a:t>what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done</a:t>
            </a:r>
            <a:r>
              <a:rPr lang="fr-BE" dirty="0"/>
              <a:t> </a:t>
            </a:r>
            <a:r>
              <a:rPr lang="fr-BE" dirty="0" err="1"/>
              <a:t>outside</a:t>
            </a:r>
            <a:r>
              <a:rPr lang="fr-BE" dirty="0"/>
              <a:t> the plan. Let us imagine a </a:t>
            </a:r>
            <a:r>
              <a:rPr lang="fr-BE" dirty="0" err="1"/>
              <a:t>simplified</a:t>
            </a:r>
            <a:r>
              <a:rPr lang="fr-BE" dirty="0"/>
              <a:t> situation </a:t>
            </a:r>
          </a:p>
          <a:p>
            <a:r>
              <a:rPr lang="fr-BE" dirty="0"/>
              <a:t>- </a:t>
            </a:r>
            <a:r>
              <a:rPr lang="fr-BE" b="1" dirty="0"/>
              <a:t>CLICK</a:t>
            </a:r>
            <a:r>
              <a:rPr lang="fr-BE" dirty="0"/>
              <a:t> The HRP </a:t>
            </a:r>
            <a:r>
              <a:rPr lang="fr-BE" dirty="0" err="1"/>
              <a:t>develops</a:t>
            </a:r>
            <a:r>
              <a:rPr lang="fr-BE" dirty="0"/>
              <a:t> 3 actions: </a:t>
            </a:r>
            <a:r>
              <a:rPr lang="fr-BE" dirty="0" err="1"/>
              <a:t>red</a:t>
            </a:r>
            <a:r>
              <a:rPr lang="fr-BE" dirty="0"/>
              <a:t>, </a:t>
            </a:r>
            <a:r>
              <a:rPr lang="fr-BE" dirty="0" err="1"/>
              <a:t>blue</a:t>
            </a:r>
            <a:r>
              <a:rPr lang="fr-BE" dirty="0"/>
              <a:t> and green.</a:t>
            </a:r>
          </a:p>
          <a:p>
            <a:r>
              <a:rPr lang="fr-BE" dirty="0"/>
              <a:t>- </a:t>
            </a:r>
            <a:r>
              <a:rPr lang="fr-BE" dirty="0" err="1"/>
              <a:t>Different</a:t>
            </a:r>
            <a:r>
              <a:rPr lang="fr-BE" dirty="0"/>
              <a:t> </a:t>
            </a:r>
            <a:r>
              <a:rPr lang="fr-BE" dirty="0" err="1"/>
              <a:t>actors</a:t>
            </a:r>
            <a:r>
              <a:rPr lang="fr-BE" dirty="0"/>
              <a:t> </a:t>
            </a:r>
            <a:r>
              <a:rPr lang="fr-BE" dirty="0" err="1"/>
              <a:t>participate</a:t>
            </a:r>
            <a:r>
              <a:rPr lang="fr-BE" dirty="0"/>
              <a:t> to </a:t>
            </a:r>
            <a:r>
              <a:rPr lang="fr-BE" dirty="0" err="1"/>
              <a:t>that</a:t>
            </a:r>
            <a:r>
              <a:rPr lang="fr-BE" dirty="0"/>
              <a:t>, </a:t>
            </a:r>
            <a:r>
              <a:rPr lang="fr-BE" dirty="0" err="1"/>
              <a:t>doing</a:t>
            </a:r>
            <a:r>
              <a:rPr lang="fr-BE" dirty="0"/>
              <a:t> </a:t>
            </a:r>
            <a:r>
              <a:rPr lang="fr-BE" dirty="0" err="1"/>
              <a:t>some</a:t>
            </a:r>
            <a:r>
              <a:rPr lang="fr-BE" dirty="0"/>
              <a:t> </a:t>
            </a:r>
            <a:r>
              <a:rPr lang="fr-BE" dirty="0" err="1"/>
              <a:t>activities</a:t>
            </a:r>
            <a:endParaRPr lang="fr-BE" dirty="0"/>
          </a:p>
          <a:p>
            <a:pPr marL="0" indent="0">
              <a:buFontTx/>
              <a:buNone/>
            </a:pPr>
            <a:r>
              <a:rPr lang="fr-BE" b="1" dirty="0"/>
              <a:t>- CLICK </a:t>
            </a:r>
            <a:r>
              <a:rPr lang="fr-BE" dirty="0" err="1"/>
              <a:t>Some</a:t>
            </a:r>
            <a:r>
              <a:rPr lang="fr-BE" dirty="0"/>
              <a:t> </a:t>
            </a:r>
            <a:r>
              <a:rPr lang="fr-BE" dirty="0" err="1"/>
              <a:t>actors</a:t>
            </a:r>
            <a:r>
              <a:rPr lang="fr-BE" dirty="0"/>
              <a:t> </a:t>
            </a:r>
            <a:r>
              <a:rPr lang="fr-BE" dirty="0" err="1"/>
              <a:t>who</a:t>
            </a:r>
            <a:r>
              <a:rPr lang="fr-BE" dirty="0"/>
              <a:t> </a:t>
            </a:r>
            <a:r>
              <a:rPr lang="fr-BE" dirty="0" err="1"/>
              <a:t>participate</a:t>
            </a:r>
            <a:r>
              <a:rPr lang="fr-BE" dirty="0"/>
              <a:t>, </a:t>
            </a:r>
            <a:r>
              <a:rPr lang="fr-BE" dirty="0" err="1"/>
              <a:t>also</a:t>
            </a:r>
            <a:r>
              <a:rPr lang="fr-BE" dirty="0"/>
              <a:t> do </a:t>
            </a:r>
            <a:r>
              <a:rPr lang="fr-BE" dirty="0" err="1"/>
              <a:t>things</a:t>
            </a:r>
            <a:r>
              <a:rPr lang="fr-BE" dirty="0"/>
              <a:t> out of the plan. Example: in DRC, Médecins Du Monde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doing</a:t>
            </a:r>
            <a:r>
              <a:rPr lang="fr-BE" dirty="0"/>
              <a:t> </a:t>
            </a:r>
            <a:r>
              <a:rPr lang="fr-BE" dirty="0" err="1"/>
              <a:t>health</a:t>
            </a:r>
            <a:r>
              <a:rPr lang="fr-BE" dirty="0"/>
              <a:t> </a:t>
            </a:r>
            <a:r>
              <a:rPr lang="fr-BE" dirty="0" err="1"/>
              <a:t>which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in, but </a:t>
            </a:r>
            <a:r>
              <a:rPr lang="fr-BE" dirty="0" err="1"/>
              <a:t>also</a:t>
            </a:r>
            <a:r>
              <a:rPr lang="fr-BE" dirty="0"/>
              <a:t> </a:t>
            </a:r>
            <a:r>
              <a:rPr lang="fr-BE" dirty="0" err="1"/>
              <a:t>street</a:t>
            </a:r>
            <a:r>
              <a:rPr lang="fr-BE" dirty="0"/>
              <a:t> </a:t>
            </a:r>
            <a:r>
              <a:rPr lang="fr-BE" dirty="0" err="1"/>
              <a:t>children</a:t>
            </a:r>
            <a:r>
              <a:rPr lang="fr-BE" dirty="0"/>
              <a:t>, </a:t>
            </a:r>
            <a:r>
              <a:rPr lang="fr-BE" dirty="0" err="1"/>
              <a:t>which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not in the HRP</a:t>
            </a:r>
          </a:p>
          <a:p>
            <a:pPr marL="0" indent="0">
              <a:buFontTx/>
              <a:buNone/>
            </a:pPr>
            <a:r>
              <a:rPr lang="fr-BE" b="1" dirty="0"/>
              <a:t>- CLICK </a:t>
            </a:r>
            <a:r>
              <a:rPr lang="fr-BE" dirty="0" err="1"/>
              <a:t>Some</a:t>
            </a:r>
            <a:r>
              <a:rPr lang="fr-BE" dirty="0"/>
              <a:t> </a:t>
            </a:r>
            <a:r>
              <a:rPr lang="fr-BE" dirty="0" err="1"/>
              <a:t>actors</a:t>
            </a:r>
            <a:r>
              <a:rPr lang="fr-BE" dirty="0"/>
              <a:t> do action </a:t>
            </a:r>
            <a:r>
              <a:rPr lang="fr-BE" dirty="0" err="1"/>
              <a:t>that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in the plan, but </a:t>
            </a:r>
            <a:r>
              <a:rPr lang="fr-BE" dirty="0" err="1"/>
              <a:t>they</a:t>
            </a:r>
            <a:r>
              <a:rPr lang="fr-BE" dirty="0"/>
              <a:t> </a:t>
            </a:r>
            <a:r>
              <a:rPr lang="fr-BE" dirty="0" err="1"/>
              <a:t>don’t</a:t>
            </a:r>
            <a:r>
              <a:rPr lang="fr-BE" dirty="0"/>
              <a:t> </a:t>
            </a:r>
            <a:r>
              <a:rPr lang="fr-BE" dirty="0" err="1"/>
              <a:t>want</a:t>
            </a:r>
            <a:r>
              <a:rPr lang="fr-BE" dirty="0"/>
              <a:t> to </a:t>
            </a:r>
            <a:r>
              <a:rPr lang="fr-BE" dirty="0" err="1"/>
              <a:t>be</a:t>
            </a:r>
            <a:r>
              <a:rPr lang="fr-BE" dirty="0"/>
              <a:t> in the plan. Example: ICRC </a:t>
            </a:r>
            <a:r>
              <a:rPr lang="fr-BE" dirty="0" err="1"/>
              <a:t>doing</a:t>
            </a:r>
            <a:r>
              <a:rPr lang="fr-BE" dirty="0"/>
              <a:t> NFI, or MSF </a:t>
            </a:r>
            <a:r>
              <a:rPr lang="fr-BE" dirty="0" err="1"/>
              <a:t>doing</a:t>
            </a:r>
            <a:r>
              <a:rPr lang="fr-BE" dirty="0"/>
              <a:t> vaccination</a:t>
            </a:r>
          </a:p>
          <a:p>
            <a:pPr marL="0" indent="0">
              <a:buFontTx/>
              <a:buNone/>
            </a:pPr>
            <a:r>
              <a:rPr lang="fr-BE" dirty="0"/>
              <a:t>- </a:t>
            </a:r>
            <a:r>
              <a:rPr lang="fr-BE" b="1" dirty="0"/>
              <a:t>CLICK</a:t>
            </a:r>
            <a:r>
              <a:rPr lang="fr-BE" b="0" dirty="0"/>
              <a:t> The first one </a:t>
            </a:r>
            <a:r>
              <a:rPr lang="fr-BE" b="0" dirty="0" err="1"/>
              <a:t>says</a:t>
            </a:r>
            <a:r>
              <a:rPr lang="fr-BE" b="0" dirty="0"/>
              <a:t> … </a:t>
            </a:r>
            <a:r>
              <a:rPr lang="fr-BE" b="1" dirty="0"/>
              <a:t>CLICK </a:t>
            </a:r>
            <a:r>
              <a:rPr lang="fr-BE" b="0" dirty="0"/>
              <a:t>The second one </a:t>
            </a:r>
            <a:r>
              <a:rPr lang="fr-BE" b="0" dirty="0" err="1"/>
              <a:t>says</a:t>
            </a:r>
            <a:r>
              <a:rPr lang="fr-BE" b="0" dirty="0"/>
              <a:t> ….</a:t>
            </a:r>
          </a:p>
          <a:p>
            <a:r>
              <a:rPr lang="fr-BE" dirty="0"/>
              <a:t>- </a:t>
            </a:r>
            <a:r>
              <a:rPr lang="fr-BE" b="1" dirty="0"/>
              <a:t>CLICK </a:t>
            </a:r>
            <a:r>
              <a:rPr lang="fr-BE" dirty="0" err="1"/>
              <a:t>Some</a:t>
            </a:r>
            <a:r>
              <a:rPr lang="fr-BE" dirty="0"/>
              <a:t> </a:t>
            </a:r>
            <a:r>
              <a:rPr lang="fr-BE" dirty="0" err="1"/>
              <a:t>actors</a:t>
            </a:r>
            <a:r>
              <a:rPr lang="fr-BE" dirty="0"/>
              <a:t> combine: </a:t>
            </a:r>
            <a:r>
              <a:rPr lang="fr-BE" dirty="0" err="1"/>
              <a:t>they</a:t>
            </a:r>
            <a:r>
              <a:rPr lang="fr-BE" dirty="0"/>
              <a:t> are out and do non HRP </a:t>
            </a:r>
            <a:r>
              <a:rPr lang="fr-BE" dirty="0" err="1"/>
              <a:t>things</a:t>
            </a:r>
            <a:r>
              <a:rPr lang="fr-BE" dirty="0"/>
              <a:t>.</a:t>
            </a:r>
          </a:p>
          <a:p>
            <a:endParaRPr lang="fr-BE" dirty="0"/>
          </a:p>
          <a:p>
            <a:r>
              <a:rPr lang="fr-BE" dirty="0" err="1"/>
              <a:t>Humanitarian</a:t>
            </a:r>
            <a:r>
              <a:rPr lang="fr-BE" dirty="0"/>
              <a:t> action </a:t>
            </a:r>
            <a:r>
              <a:rPr lang="fr-BE" dirty="0" err="1"/>
              <a:t>is</a:t>
            </a:r>
            <a:r>
              <a:rPr lang="fr-BE" dirty="0"/>
              <a:t> all of </a:t>
            </a:r>
            <a:r>
              <a:rPr lang="fr-BE" dirty="0" err="1"/>
              <a:t>this</a:t>
            </a:r>
            <a:r>
              <a:rPr lang="fr-BE" dirty="0"/>
              <a:t>. Like </a:t>
            </a:r>
            <a:r>
              <a:rPr lang="fr-BE" dirty="0" err="1"/>
              <a:t>it</a:t>
            </a:r>
            <a:r>
              <a:rPr lang="fr-BE" dirty="0"/>
              <a:t> or not, </a:t>
            </a:r>
            <a:r>
              <a:rPr lang="fr-BE" dirty="0" err="1"/>
              <a:t>this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the reality. </a:t>
            </a:r>
          </a:p>
          <a:p>
            <a:r>
              <a:rPr lang="fr-BE" dirty="0" err="1"/>
              <a:t>Now</a:t>
            </a:r>
            <a:r>
              <a:rPr lang="fr-BE" dirty="0"/>
              <a:t>, </a:t>
            </a:r>
            <a:r>
              <a:rPr lang="fr-BE" dirty="0" err="1"/>
              <a:t>what</a:t>
            </a:r>
            <a:r>
              <a:rPr lang="fr-BE" dirty="0"/>
              <a:t> can </a:t>
            </a:r>
            <a:r>
              <a:rPr lang="fr-BE" dirty="0" err="1"/>
              <a:t>we</a:t>
            </a:r>
            <a:r>
              <a:rPr lang="fr-BE" dirty="0"/>
              <a:t> monitor </a:t>
            </a:r>
            <a:r>
              <a:rPr lang="fr-BE" dirty="0" err="1"/>
              <a:t>here</a:t>
            </a:r>
            <a:r>
              <a:rPr lang="fr-BE" dirty="0"/>
              <a:t>:</a:t>
            </a:r>
          </a:p>
          <a:p>
            <a:r>
              <a:rPr lang="fr-BE" dirty="0"/>
              <a:t>- </a:t>
            </a:r>
            <a:r>
              <a:rPr lang="fr-BE" dirty="0" err="1"/>
              <a:t>We</a:t>
            </a:r>
            <a:r>
              <a:rPr lang="fr-BE" dirty="0"/>
              <a:t> </a:t>
            </a:r>
            <a:r>
              <a:rPr lang="fr-BE" dirty="0" err="1"/>
              <a:t>cannot</a:t>
            </a:r>
            <a:r>
              <a:rPr lang="fr-BE" dirty="0"/>
              <a:t> </a:t>
            </a:r>
            <a:r>
              <a:rPr lang="fr-BE" dirty="0" err="1"/>
              <a:t>just</a:t>
            </a:r>
            <a:r>
              <a:rPr lang="fr-BE" dirty="0"/>
              <a:t> look at the HRP. </a:t>
            </a:r>
            <a:r>
              <a:rPr lang="fr-BE" dirty="0" err="1"/>
              <a:t>When</a:t>
            </a:r>
            <a:r>
              <a:rPr lang="fr-BE" dirty="0"/>
              <a:t> </a:t>
            </a:r>
            <a:r>
              <a:rPr lang="fr-BE" dirty="0" err="1"/>
              <a:t>it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the </a:t>
            </a:r>
            <a:r>
              <a:rPr lang="fr-BE" dirty="0" err="1"/>
              <a:t>same</a:t>
            </a:r>
            <a:r>
              <a:rPr lang="fr-BE" dirty="0"/>
              <a:t> action, </a:t>
            </a:r>
            <a:r>
              <a:rPr lang="fr-BE" dirty="0" err="1"/>
              <a:t>we</a:t>
            </a:r>
            <a:r>
              <a:rPr lang="fr-BE" dirty="0"/>
              <a:t> </a:t>
            </a:r>
            <a:r>
              <a:rPr lang="fr-BE" dirty="0" err="1"/>
              <a:t>cannot</a:t>
            </a:r>
            <a:r>
              <a:rPr lang="fr-BE" dirty="0"/>
              <a:t> ignore MSF </a:t>
            </a:r>
            <a:r>
              <a:rPr lang="fr-BE" dirty="0" err="1"/>
              <a:t>doing</a:t>
            </a:r>
            <a:r>
              <a:rPr lang="fr-BE" dirty="0"/>
              <a:t> vaccination in 3 provinces, or </a:t>
            </a:r>
            <a:r>
              <a:rPr lang="fr-BE" dirty="0" err="1"/>
              <a:t>your</a:t>
            </a:r>
            <a:r>
              <a:rPr lang="fr-BE" dirty="0"/>
              <a:t> vaccination </a:t>
            </a:r>
            <a:r>
              <a:rPr lang="fr-BE" dirty="0" err="1"/>
              <a:t>map</a:t>
            </a:r>
            <a:r>
              <a:rPr lang="fr-BE" dirty="0"/>
              <a:t> </a:t>
            </a:r>
            <a:r>
              <a:rPr lang="fr-BE" dirty="0" err="1"/>
              <a:t>will</a:t>
            </a:r>
            <a:r>
              <a:rPr lang="fr-BE" dirty="0"/>
              <a:t> look </a:t>
            </a:r>
            <a:r>
              <a:rPr lang="fr-BE" dirty="0" err="1"/>
              <a:t>funny</a:t>
            </a:r>
            <a:r>
              <a:rPr lang="fr-BE" dirty="0"/>
              <a:t>. </a:t>
            </a:r>
          </a:p>
          <a:p>
            <a:r>
              <a:rPr lang="fr-BE" dirty="0"/>
              <a:t>- It </a:t>
            </a:r>
            <a:r>
              <a:rPr lang="fr-BE" dirty="0" err="1"/>
              <a:t>might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more </a:t>
            </a:r>
            <a:r>
              <a:rPr lang="fr-BE" dirty="0" err="1"/>
              <a:t>difficult</a:t>
            </a:r>
            <a:r>
              <a:rPr lang="fr-BE" dirty="0"/>
              <a:t> to catch the data on the action happening out of the HRP</a:t>
            </a:r>
          </a:p>
          <a:p>
            <a:r>
              <a:rPr lang="fr-BE" dirty="0"/>
              <a:t>- </a:t>
            </a:r>
            <a:r>
              <a:rPr lang="fr-BE" dirty="0" err="1"/>
              <a:t>When</a:t>
            </a:r>
            <a:r>
              <a:rPr lang="fr-BE" dirty="0"/>
              <a:t> </a:t>
            </a:r>
            <a:r>
              <a:rPr lang="fr-BE" dirty="0" err="1"/>
              <a:t>reporting</a:t>
            </a:r>
            <a:r>
              <a:rPr lang="fr-BE" dirty="0"/>
              <a:t>, </a:t>
            </a:r>
            <a:r>
              <a:rPr lang="fr-BE" dirty="0" err="1"/>
              <a:t>we</a:t>
            </a:r>
            <a:r>
              <a:rPr lang="fr-BE" dirty="0"/>
              <a:t> </a:t>
            </a:r>
            <a:r>
              <a:rPr lang="fr-BE" dirty="0" err="1"/>
              <a:t>should</a:t>
            </a:r>
            <a:r>
              <a:rPr lang="fr-BE" dirty="0"/>
              <a:t> </a:t>
            </a:r>
            <a:r>
              <a:rPr lang="fr-BE" dirty="0" err="1"/>
              <a:t>clearly</a:t>
            </a:r>
            <a:r>
              <a:rPr lang="fr-BE" dirty="0"/>
              <a:t> </a:t>
            </a:r>
            <a:r>
              <a:rPr lang="fr-BE" dirty="0" err="1"/>
              <a:t>indicate</a:t>
            </a:r>
            <a:r>
              <a:rPr lang="fr-BE" dirty="0"/>
              <a:t> </a:t>
            </a:r>
            <a:r>
              <a:rPr lang="fr-BE" dirty="0" err="1"/>
              <a:t>what</a:t>
            </a:r>
            <a:r>
              <a:rPr lang="fr-BE" dirty="0"/>
              <a:t> </a:t>
            </a:r>
            <a:r>
              <a:rPr lang="fr-BE" dirty="0" err="1"/>
              <a:t>was</a:t>
            </a:r>
            <a:r>
              <a:rPr lang="fr-BE" dirty="0"/>
              <a:t> </a:t>
            </a:r>
            <a:r>
              <a:rPr lang="fr-BE" dirty="0" err="1"/>
              <a:t>done</a:t>
            </a:r>
            <a:r>
              <a:rPr lang="fr-BE" dirty="0"/>
              <a:t> </a:t>
            </a:r>
            <a:r>
              <a:rPr lang="fr-BE" dirty="0" err="1"/>
              <a:t>within</a:t>
            </a:r>
            <a:r>
              <a:rPr lang="fr-BE" dirty="0"/>
              <a:t> the collective plan, and </a:t>
            </a:r>
            <a:r>
              <a:rPr lang="fr-BE" dirty="0" err="1"/>
              <a:t>was</a:t>
            </a:r>
            <a:r>
              <a:rPr lang="fr-BE" dirty="0"/>
              <a:t> out of </a:t>
            </a:r>
            <a:r>
              <a:rPr lang="fr-BE" dirty="0" err="1"/>
              <a:t>it</a:t>
            </a:r>
            <a:r>
              <a:rPr lang="fr-BE" dirty="0"/>
              <a:t>. 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20E74-B151-490C-8222-6B58428734AF}" type="slidenum"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654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"/>
              </a:spcBef>
            </a:pP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Let us see all terms used with Indicators: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We already know: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LABEL – NEED – BASELINE – TARGET – RESULT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What else may we use ?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* UNIT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What is counted. Not really necessary: should be in the label. But useful for display purpose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* PERFORMANCE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Result vs target, in a percentage.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BUT: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 don’t give too much importance, risk of making small targets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 the word “performance” has no universal understanding. For UNHCR, performance = outputs !!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* DATA RANGE: 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Acceptable values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* METADATA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 an emergency, I hear “ </a:t>
            </a:r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3.000 NFI kits were distributed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”, what can I do with that ? It is pointless.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The metadata is “the data that comes along with the main data.”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 where ? (geographical information)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 who did ? (actor delivering)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 period of time (from when to when)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 date (corresponding to the indicator value)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- who says ? (actor collecting and reporting)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 who checks ? (validation by whom)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 date validation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 If percentage: numerator and denominator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* INTERMEDIATE TARGET / MILESTONE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165308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"/>
              </a:spcBef>
            </a:pP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Time Reference of an indicator: Snapshot vs periodic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* In these 2 examples, the indicator measures something at a given moment.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 </a:t>
            </a:r>
            <a:r>
              <a:rPr lang="en-GB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snapshot indicator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measures </a:t>
            </a:r>
            <a:r>
              <a:rPr lang="en-GB" sz="18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how things are at a given moment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measure of a snapshot indicator tells </a:t>
            </a:r>
            <a:r>
              <a:rPr lang="en-GB" sz="18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situation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at that precise moment, as it results from </a:t>
            </a:r>
            <a:r>
              <a:rPr lang="en-GB" sz="18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whole past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en-GB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Note: as a snapshot indicator measures a value referring to a given moment in time, it is necessary to state </a:t>
            </a:r>
            <a:r>
              <a:rPr lang="en-GB" sz="1800" i="1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date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corresponding to the measure (which is not necessarily the date the data was reported or registered: I can report on the 5</a:t>
            </a:r>
            <a:r>
              <a:rPr lang="en-GB" sz="1800" i="1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en-GB" sz="1800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of January what the situation was on the 1st).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* In these 2 other examples, the indicator measures something that happened over a period of time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 </a:t>
            </a:r>
            <a:r>
              <a:rPr lang="en-GB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periodic indicator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measures a certain </a:t>
            </a:r>
            <a:r>
              <a:rPr lang="en-GB" sz="18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change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that happened over a </a:t>
            </a:r>
            <a:r>
              <a:rPr lang="en-GB" sz="18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period of time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measure of a periodic indicator tells </a:t>
            </a:r>
            <a:r>
              <a:rPr lang="en-GB" sz="18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what has changed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during the referred </a:t>
            </a:r>
            <a:r>
              <a:rPr lang="en-GB" sz="1800" u="sng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period of time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7490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"/>
              </a:spcBef>
            </a:pP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3 ways of telling one story</a:t>
            </a:r>
          </a:p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At every “?”, ask the participants what should be the value here</a:t>
            </a:r>
          </a:p>
          <a:p>
            <a:pPr algn="just"/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4664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CLICK: Here are the data I know.</a:t>
            </a:r>
          </a:p>
          <a:p>
            <a:endParaRPr lang="en-US" dirty="0"/>
          </a:p>
          <a:p>
            <a:r>
              <a:rPr lang="en-US" dirty="0"/>
              <a:t>And I wonder: are people vaccinated more at risk of getting Omicron ?</a:t>
            </a:r>
          </a:p>
          <a:p>
            <a:endParaRPr lang="en-US" dirty="0"/>
          </a:p>
          <a:p>
            <a:r>
              <a:rPr lang="en-US" dirty="0"/>
              <a:t>No, but the way the data was presented was correct but misleading, because it was hiding an essential information: that people vaccinated are much less infected.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933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Here are the data we have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CLICK: The HIV prevalence in 2021 was 5%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CLICK: in 2022 it has gone down to 4%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CLICK: Does this mean that the fight against AIDS is successful ?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No: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The prevalence may have gone down because infected people have died, which is not a sign of success.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Or it may go up because of new infections, also not a sign of success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Therefore, this indicator cannot be used to make any finding.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could use other indicators: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The rate of new infections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The average years of living with HIV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64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 </a:t>
            </a:r>
          </a:p>
          <a:p>
            <a:pPr>
              <a:spcBef>
                <a:spcPts val="200"/>
              </a:spcBef>
            </a:pPr>
            <a:r>
              <a:rPr lang="en-US" sz="1800" b="1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DengXian Light" panose="02010600030101010101" pitchFamily="2" charset="-122"/>
                <a:cs typeface="Times New Roman" panose="02020603050405020304" pitchFamily="18" charset="0"/>
              </a:rPr>
              <a:t>Data aggregation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Different scenarios, counting items (blankets) and people (beneficiaries)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1) Same action in 2 different areas : SUM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2) Same action in 1 area to different groups : SUM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3) Same action in 1 area, 1 group (two actions) :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	for items: SUM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	for people: MAX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16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Different items, in 1 area to overlapping groups :</a:t>
            </a:r>
          </a:p>
          <a:p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We want to estimate how many beneficiaries: </a:t>
            </a:r>
          </a:p>
          <a:p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 ideally: a perfect formula. But this does not work, because I don’t know the overlap</a:t>
            </a:r>
          </a:p>
          <a:p>
            <a:endParaRPr lang="en-US" sz="1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 The best guess, realistically: MAX</a:t>
            </a:r>
          </a:p>
          <a:p>
            <a:r>
              <a:rPr lang="en-US" sz="12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50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9974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38779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ct val="0"/>
              </a:spcBef>
              <a:buFontTx/>
              <a:buNone/>
              <a:defRPr sz="1600" b="1">
                <a:solidFill>
                  <a:schemeClr val="hlink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99749" name="Line 5"/>
          <p:cNvSpPr>
            <a:spLocks noChangeShapeType="1"/>
          </p:cNvSpPr>
          <p:nvPr/>
        </p:nvSpPr>
        <p:spPr bwMode="auto">
          <a:xfrm>
            <a:off x="0" y="787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000000"/>
              </a:solidFill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0" y="6527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045" y="2801040"/>
            <a:ext cx="6388563" cy="584775"/>
          </a:xfrm>
          <a:prstGeom prst="rect">
            <a:avLst/>
          </a:prstGeo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28625" y="6565900"/>
            <a:ext cx="1296988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Jun-2019</a:t>
            </a:r>
            <a:endParaRPr lang="en-GB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>
                    <a:lumMod val="65000"/>
                    <a:lumOff val="35000"/>
                  </a:srgbClr>
                </a:solidFill>
              </a:rPr>
              <a:t> Slide </a:t>
            </a:r>
            <a:fld id="{DD40D7FE-4A1C-4A14-8D76-23A33224EFB9}" type="slidenum">
              <a:rPr lang="en-GB" b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b="1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821069"/>
      </p:ext>
    </p:extLst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0E3C0-4AB1-40BA-B67B-AEAC41220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96BB9-B2EC-40E8-ABB2-15A7A8B32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A0347-7E67-4E80-BE22-35D245CF2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E355C-219C-4A46-A4C6-5A941FFF6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FBE6B5-13B0-4463-8483-14D9A6984C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C5B77B-BDA0-4094-A23D-B9EFF416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47E8E9-1CCA-467B-A7A6-7467FD66F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A8F689-A919-4362-81C1-E3AA1E052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4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5D18F-711A-420D-8761-F6657EEDF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4275A-473B-400A-9E67-D4FF4D0BC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00D53F-CF17-48D6-83E2-C2439E205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A6D09-06F2-475C-BB7E-56A29230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01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0A1A48-5325-4B4F-B50A-72973793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D89682-905C-40EF-B06D-8294BD8FD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A83A1-37AC-4C86-8E95-C9F285DA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95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D01D-4038-4632-9465-1643CCA17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83E85-BCBD-469A-A929-8353F3CEF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F24BEA-1FB3-4B0B-9B6F-3E5691B76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174099-A7CA-47FF-AEB1-0C90A9CF3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EFF89-DBC4-4440-91A1-ED1E79805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9CBDB-08FF-4AF9-983D-BFE2855F3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77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FF10-59D0-43FC-A997-471DFD241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488764-0169-4FD1-AB13-284E5CC8A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B9DBC-F437-49C5-A9F4-1C6223E5E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B31A7-539A-48EE-A732-3203F909D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A4561-9B9B-4DA7-98F0-2846E51F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AFB95-A22A-4528-9845-552EA7C87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65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81D5-DCE6-4765-AD87-AC8141806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34581-F23D-402B-8311-4FB119CC1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61D3C-82F8-498C-8FE0-3608C235B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51445-9A47-4BE6-AB3A-2E78E37B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58BD5-BB90-48BA-AF4E-666F382AB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98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E49D53-64B4-4162-A384-0AD061A4C1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92555-86B3-4E87-B07C-9AB0E4BD7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21ED6-CDEF-4A47-905C-D14C1B194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54142-CEB1-4C9C-AB61-9145AC32A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4FE6B-AFAE-424F-8AAB-504E551E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84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0" y="0"/>
            <a:ext cx="9142914" cy="6855696"/>
          </a:xfrm>
          <a:custGeom>
            <a:avLst/>
            <a:gdLst/>
            <a:ahLst/>
            <a:cxnLst/>
            <a:rect l="l" t="t" r="r" b="b"/>
            <a:pathLst>
              <a:path w="10692130" h="7560309" extrusionOk="0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418FD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 rot="10800000" flipH="1">
            <a:off x="3415425" y="3905779"/>
            <a:ext cx="2313150" cy="41458"/>
          </a:xfrm>
          <a:custGeom>
            <a:avLst/>
            <a:gdLst/>
            <a:ahLst/>
            <a:cxnLst/>
            <a:rect l="l" t="t" r="r" b="b"/>
            <a:pathLst>
              <a:path w="1287145" h="120000" extrusionOk="0">
                <a:moveTo>
                  <a:pt x="0" y="0"/>
                </a:moveTo>
                <a:lnTo>
                  <a:pt x="1287005" y="0"/>
                </a:lnTo>
              </a:path>
            </a:pathLst>
          </a:custGeom>
          <a:noFill/>
          <a:ln w="76200" cap="flat" cmpd="sng">
            <a:solidFill>
              <a:srgbClr val="1443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267200" y="552473"/>
            <a:ext cx="768756" cy="121848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248884" y="2012487"/>
            <a:ext cx="6483335" cy="1278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10942" marR="0" lvl="0" indent="-15547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72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621884" marR="0" lvl="1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73" b="0" i="0" u="none" strike="noStrike" cap="none">
                <a:latin typeface="Roboto Slab"/>
                <a:ea typeface="Roboto Slab"/>
                <a:cs typeface="Roboto Slab"/>
                <a:sym typeface="Roboto Slab"/>
              </a:defRPr>
            </a:lvl2pPr>
            <a:lvl3pPr marL="932825" marR="0" lvl="2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73" b="0" i="0" u="none" strike="noStrike" cap="none">
                <a:latin typeface="Roboto Slab"/>
                <a:ea typeface="Roboto Slab"/>
                <a:cs typeface="Roboto Slab"/>
                <a:sym typeface="Roboto Slab"/>
              </a:defRPr>
            </a:lvl3pPr>
            <a:lvl4pPr marL="1243767" marR="0" lvl="3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73" b="0" i="0" u="none" strike="noStrike" cap="none">
                <a:latin typeface="Roboto Slab"/>
                <a:ea typeface="Roboto Slab"/>
                <a:cs typeface="Roboto Slab"/>
                <a:sym typeface="Roboto Slab"/>
              </a:defRPr>
            </a:lvl4pPr>
            <a:lvl5pPr marL="1554709" marR="0" lvl="4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73" b="0" i="0" u="none" strike="noStrike" cap="none">
                <a:latin typeface="Roboto Slab"/>
                <a:ea typeface="Roboto Slab"/>
                <a:cs typeface="Roboto Slab"/>
                <a:sym typeface="Roboto Slab"/>
              </a:defRPr>
            </a:lvl5pPr>
            <a:lvl6pPr marL="1865651" marR="0" lvl="5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2176592" marR="0" lvl="6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2487534" marR="0" lvl="7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2798476" marR="0" lvl="8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2"/>
          </p:nvPr>
        </p:nvSpPr>
        <p:spPr>
          <a:xfrm>
            <a:off x="1933055" y="4396377"/>
            <a:ext cx="5245311" cy="1278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10942" marR="0" lvl="0" indent="-15547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621884" marR="0" lvl="1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932825" marR="0" lvl="2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243767" marR="0" lvl="3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1554709" marR="0" lvl="4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1865651" marR="0" lvl="5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2176592" marR="0" lvl="6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2487534" marR="0" lvl="7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2798476" marR="0" lvl="8" indent="-15547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4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9084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679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72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963613"/>
            <a:ext cx="8231187" cy="51911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23065" y="2320776"/>
            <a:ext cx="8254209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428625" y="6565900"/>
            <a:ext cx="1296988" cy="26035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Jun-2019</a:t>
            </a:r>
            <a:endParaRPr lang="en-GB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>
                    <a:lumMod val="65000"/>
                    <a:lumOff val="35000"/>
                  </a:srgbClr>
                </a:solidFill>
              </a:rPr>
              <a:t> Slide </a:t>
            </a:r>
            <a:fld id="{DD40D7FE-4A1C-4A14-8D76-23A33224EFB9}" type="slidenum">
              <a:rPr lang="en-GB" b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b="1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702844"/>
      </p:ext>
    </p:extLst>
  </p:cSld>
  <p:clrMapOvr>
    <a:masterClrMapping/>
  </p:clrMapOvr>
  <p:transition>
    <p:randomBa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434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891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603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106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178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015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3442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4279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95D8-DFF0-4CE6-A570-ED4E5632C3D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9812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23065" y="2320776"/>
            <a:ext cx="8254209" cy="1006429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Aug-18</a:t>
            </a:r>
            <a:endParaRPr lang="en-GB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>
                    <a:lumMod val="65000"/>
                    <a:lumOff val="35000"/>
                  </a:srgbClr>
                </a:solidFill>
              </a:rPr>
              <a:t> Slide </a:t>
            </a:r>
            <a:fld id="{DD40D7FE-4A1C-4A14-8D76-23A33224EFB9}" type="slidenum">
              <a:rPr lang="en-GB" b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b="1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4677"/>
      </p:ext>
    </p:extLst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28625" y="1828800"/>
            <a:ext cx="8220075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963613"/>
            <a:ext cx="8231187" cy="51911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23065" y="2320776"/>
            <a:ext cx="8254209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428625" y="6565900"/>
            <a:ext cx="1296988" cy="26035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>
                    <a:lumMod val="65000"/>
                    <a:lumOff val="35000"/>
                  </a:srgbClr>
                </a:solidFill>
              </a:rPr>
              <a:t>Jun-2019</a:t>
            </a:r>
            <a:endParaRPr lang="en-GB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>
                    <a:lumMod val="65000"/>
                    <a:lumOff val="35000"/>
                  </a:srgbClr>
                </a:solidFill>
              </a:rPr>
              <a:t> Slide </a:t>
            </a:r>
            <a:fld id="{DD40D7FE-4A1C-4A14-8D76-23A33224EFB9}" type="slidenum">
              <a:rPr lang="en-GB" b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b="1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520700" y="2204435"/>
            <a:ext cx="8129588" cy="0"/>
          </a:xfrm>
          <a:prstGeom prst="line">
            <a:avLst/>
          </a:prstGeom>
          <a:noFill/>
          <a:ln w="28575">
            <a:solidFill>
              <a:srgbClr val="3668A0"/>
            </a:solidFill>
            <a:round/>
            <a:headEnd/>
            <a:tailEnd type="none" w="lg" len="med"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531036"/>
      </p:ext>
    </p:extLst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4403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lIns="504000" tIns="216000" bIns="144000"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/>
              <a:t> Slide </a:t>
            </a:r>
            <a:fld id="{DD40D7FE-4A1C-4A14-8D76-23A33224EFB9}" type="slidenum">
              <a:rPr lang="en-GB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b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28625" y="6565900"/>
            <a:ext cx="1296988" cy="2603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Jun-2019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52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28625" y="6565900"/>
            <a:ext cx="1296988" cy="2603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Jun-2019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23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41186-F28C-4BD8-8568-69188EB02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8F003B-ED93-4AC5-BB6F-5EAA86EF3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53B9C-C316-427A-941D-B6A91F8E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D2DC6-CCCD-4848-A812-DD4C25700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CF13C-736D-4E6D-8924-2F8D17FBD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3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B238-97A0-4C79-9B67-5188D5E0C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01EA4-6330-41F9-AAB1-0066C0CF5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7AB8A-1BAA-4C6A-A92F-45C93E964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0180B-55E8-4FB2-B2F8-91C7A1025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6FC94-A24D-445B-B100-60EA07A19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7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31EF-3AB6-4511-BAFD-845E1D01A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4D28A-AA43-42D1-B025-F293CD697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95DA2-E78E-4937-9809-CF75FCC5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7D919-083C-4970-8D01-2D6859D50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F0312-D3C3-4A6A-BE05-3B5BF9CC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7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554E3-4876-4375-B322-879B321D0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8AFE2-9B3C-44A1-8D3C-D42E98F74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BF32F-42B3-4EA3-A71E-5CB5F64BF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E8DD4-0EF6-4B6F-A06F-0BBA12A0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AEFF-C380-4CCB-A07A-D24663A761C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5D410-0EB9-45B8-8843-C7D48632B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6F29C-8B58-4825-A56E-1044E99CA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6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628469" y="238729"/>
            <a:ext cx="109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026CB6"/>
                </a:solidFill>
                <a:latin typeface="Avenir LT 55 Roman" pitchFamily="34" charset="0"/>
              </a:rPr>
              <a:t>OCHA</a:t>
            </a:r>
            <a:endParaRPr lang="en-GB" sz="2400" b="0" dirty="0">
              <a:solidFill>
                <a:srgbClr val="026CB6"/>
              </a:solidFill>
              <a:latin typeface="Avenir LT 55 Roman" pitchFamily="34" charset="0"/>
            </a:endParaRP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69200" y="6527800"/>
            <a:ext cx="11652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>
                    <a:lumMod val="65000"/>
                    <a:lumOff val="35000"/>
                  </a:srgbClr>
                </a:solidFill>
              </a:rPr>
              <a:t> Slide </a:t>
            </a:r>
            <a:fld id="{DD40D7FE-4A1C-4A14-8D76-23A33224EFB9}" type="slidenum">
              <a:rPr lang="en-GB" b="1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b="1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7132637" y="273050"/>
            <a:ext cx="481013" cy="403225"/>
            <a:chOff x="4403" y="172"/>
            <a:chExt cx="303" cy="254"/>
          </a:xfrm>
          <a:solidFill>
            <a:srgbClr val="026CB6"/>
          </a:solidFill>
        </p:grpSpPr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4439" y="172"/>
              <a:ext cx="224" cy="219"/>
            </a:xfrm>
            <a:custGeom>
              <a:avLst/>
              <a:gdLst>
                <a:gd name="T0" fmla="*/ 638 w 1226"/>
                <a:gd name="T1" fmla="*/ 28 h 1198"/>
                <a:gd name="T2" fmla="*/ 905 w 1226"/>
                <a:gd name="T3" fmla="*/ 182 h 1198"/>
                <a:gd name="T4" fmla="*/ 242 w 1226"/>
                <a:gd name="T5" fmla="*/ 182 h 1198"/>
                <a:gd name="T6" fmla="*/ 663 w 1226"/>
                <a:gd name="T7" fmla="*/ 93 h 1198"/>
                <a:gd name="T8" fmla="*/ 638 w 1226"/>
                <a:gd name="T9" fmla="*/ 233 h 1198"/>
                <a:gd name="T10" fmla="*/ 865 w 1226"/>
                <a:gd name="T11" fmla="*/ 306 h 1198"/>
                <a:gd name="T12" fmla="*/ 948 w 1226"/>
                <a:gd name="T13" fmla="*/ 424 h 1198"/>
                <a:gd name="T14" fmla="*/ 951 w 1226"/>
                <a:gd name="T15" fmla="*/ 522 h 1198"/>
                <a:gd name="T16" fmla="*/ 1002 w 1226"/>
                <a:gd name="T17" fmla="*/ 408 h 1198"/>
                <a:gd name="T18" fmla="*/ 834 w 1226"/>
                <a:gd name="T19" fmla="*/ 219 h 1198"/>
                <a:gd name="T20" fmla="*/ 899 w 1226"/>
                <a:gd name="T21" fmla="*/ 147 h 1198"/>
                <a:gd name="T22" fmla="*/ 1023 w 1226"/>
                <a:gd name="T23" fmla="*/ 198 h 1198"/>
                <a:gd name="T24" fmla="*/ 1180 w 1226"/>
                <a:gd name="T25" fmla="*/ 565 h 1198"/>
                <a:gd name="T26" fmla="*/ 286 w 1226"/>
                <a:gd name="T27" fmla="*/ 266 h 1198"/>
                <a:gd name="T28" fmla="*/ 607 w 1226"/>
                <a:gd name="T29" fmla="*/ 347 h 1198"/>
                <a:gd name="T30" fmla="*/ 842 w 1226"/>
                <a:gd name="T31" fmla="*/ 344 h 1198"/>
                <a:gd name="T32" fmla="*/ 277 w 1226"/>
                <a:gd name="T33" fmla="*/ 571 h 1198"/>
                <a:gd name="T34" fmla="*/ 816 w 1226"/>
                <a:gd name="T35" fmla="*/ 439 h 1198"/>
                <a:gd name="T36" fmla="*/ 939 w 1226"/>
                <a:gd name="T37" fmla="*/ 504 h 1198"/>
                <a:gd name="T38" fmla="*/ 334 w 1226"/>
                <a:gd name="T39" fmla="*/ 553 h 1198"/>
                <a:gd name="T40" fmla="*/ 638 w 1226"/>
                <a:gd name="T41" fmla="*/ 376 h 1198"/>
                <a:gd name="T42" fmla="*/ 709 w 1226"/>
                <a:gd name="T43" fmla="*/ 483 h 1198"/>
                <a:gd name="T44" fmla="*/ 512 w 1226"/>
                <a:gd name="T45" fmla="*/ 452 h 1198"/>
                <a:gd name="T46" fmla="*/ 611 w 1226"/>
                <a:gd name="T47" fmla="*/ 442 h 1198"/>
                <a:gd name="T48" fmla="*/ 547 w 1226"/>
                <a:gd name="T49" fmla="*/ 597 h 1198"/>
                <a:gd name="T50" fmla="*/ 540 w 1226"/>
                <a:gd name="T51" fmla="*/ 608 h 1198"/>
                <a:gd name="T52" fmla="*/ 548 w 1226"/>
                <a:gd name="T53" fmla="*/ 641 h 1198"/>
                <a:gd name="T54" fmla="*/ 647 w 1226"/>
                <a:gd name="T55" fmla="*/ 658 h 1198"/>
                <a:gd name="T56" fmla="*/ 636 w 1226"/>
                <a:gd name="T57" fmla="*/ 513 h 1198"/>
                <a:gd name="T58" fmla="*/ 329 w 1226"/>
                <a:gd name="T59" fmla="*/ 624 h 1198"/>
                <a:gd name="T60" fmla="*/ 444 w 1226"/>
                <a:gd name="T61" fmla="*/ 742 h 1198"/>
                <a:gd name="T62" fmla="*/ 369 w 1226"/>
                <a:gd name="T63" fmla="*/ 627 h 1198"/>
                <a:gd name="T64" fmla="*/ 914 w 1226"/>
                <a:gd name="T65" fmla="*/ 567 h 1198"/>
                <a:gd name="T66" fmla="*/ 1089 w 1226"/>
                <a:gd name="T67" fmla="*/ 596 h 1198"/>
                <a:gd name="T68" fmla="*/ 1094 w 1226"/>
                <a:gd name="T69" fmla="*/ 599 h 1198"/>
                <a:gd name="T70" fmla="*/ 913 w 1226"/>
                <a:gd name="T71" fmla="*/ 836 h 1198"/>
                <a:gd name="T72" fmla="*/ 306 w 1226"/>
                <a:gd name="T73" fmla="*/ 605 h 1198"/>
                <a:gd name="T74" fmla="*/ 144 w 1226"/>
                <a:gd name="T75" fmla="*/ 856 h 1198"/>
                <a:gd name="T76" fmla="*/ 190 w 1226"/>
                <a:gd name="T77" fmla="*/ 820 h 1198"/>
                <a:gd name="T78" fmla="*/ 133 w 1226"/>
                <a:gd name="T79" fmla="*/ 705 h 1198"/>
                <a:gd name="T80" fmla="*/ 162 w 1226"/>
                <a:gd name="T81" fmla="*/ 599 h 1198"/>
                <a:gd name="T82" fmla="*/ 235 w 1226"/>
                <a:gd name="T83" fmla="*/ 649 h 1198"/>
                <a:gd name="T84" fmla="*/ 484 w 1226"/>
                <a:gd name="T85" fmla="*/ 659 h 1198"/>
                <a:gd name="T86" fmla="*/ 503 w 1226"/>
                <a:gd name="T87" fmla="*/ 676 h 1198"/>
                <a:gd name="T88" fmla="*/ 753 w 1226"/>
                <a:gd name="T89" fmla="*/ 678 h 1198"/>
                <a:gd name="T90" fmla="*/ 823 w 1226"/>
                <a:gd name="T91" fmla="*/ 718 h 1198"/>
                <a:gd name="T92" fmla="*/ 821 w 1226"/>
                <a:gd name="T93" fmla="*/ 799 h 1198"/>
                <a:gd name="T94" fmla="*/ 889 w 1226"/>
                <a:gd name="T95" fmla="*/ 767 h 1198"/>
                <a:gd name="T96" fmla="*/ 609 w 1226"/>
                <a:gd name="T97" fmla="*/ 735 h 1198"/>
                <a:gd name="T98" fmla="*/ 711 w 1226"/>
                <a:gd name="T99" fmla="*/ 733 h 1198"/>
                <a:gd name="T100" fmla="*/ 657 w 1226"/>
                <a:gd name="T101" fmla="*/ 762 h 1198"/>
                <a:gd name="T102" fmla="*/ 697 w 1226"/>
                <a:gd name="T103" fmla="*/ 809 h 1198"/>
                <a:gd name="T104" fmla="*/ 537 w 1226"/>
                <a:gd name="T105" fmla="*/ 854 h 1198"/>
                <a:gd name="T106" fmla="*/ 885 w 1226"/>
                <a:gd name="T107" fmla="*/ 894 h 1198"/>
                <a:gd name="T108" fmla="*/ 401 w 1226"/>
                <a:gd name="T109" fmla="*/ 854 h 1198"/>
                <a:gd name="T110" fmla="*/ 398 w 1226"/>
                <a:gd name="T111" fmla="*/ 897 h 1198"/>
                <a:gd name="T112" fmla="*/ 948 w 1226"/>
                <a:gd name="T113" fmla="*/ 923 h 1198"/>
                <a:gd name="T114" fmla="*/ 640 w 1226"/>
                <a:gd name="T115" fmla="*/ 1138 h 1198"/>
                <a:gd name="T116" fmla="*/ 606 w 1226"/>
                <a:gd name="T117" fmla="*/ 1131 h 1198"/>
                <a:gd name="T118" fmla="*/ 697 w 1226"/>
                <a:gd name="T119" fmla="*/ 1003 h 1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26" h="1198">
                  <a:moveTo>
                    <a:pt x="1148" y="331"/>
                  </a:moveTo>
                  <a:cubicBezTo>
                    <a:pt x="1209" y="447"/>
                    <a:pt x="1226" y="607"/>
                    <a:pt x="1187" y="738"/>
                  </a:cubicBezTo>
                  <a:cubicBezTo>
                    <a:pt x="1147" y="893"/>
                    <a:pt x="1016" y="1050"/>
                    <a:pt x="865" y="1114"/>
                  </a:cubicBezTo>
                  <a:cubicBezTo>
                    <a:pt x="693" y="1198"/>
                    <a:pt x="451" y="1177"/>
                    <a:pt x="298" y="1067"/>
                  </a:cubicBezTo>
                  <a:cubicBezTo>
                    <a:pt x="86" y="922"/>
                    <a:pt x="0" y="672"/>
                    <a:pt x="64" y="425"/>
                  </a:cubicBezTo>
                  <a:cubicBezTo>
                    <a:pt x="102" y="278"/>
                    <a:pt x="219" y="130"/>
                    <a:pt x="362" y="62"/>
                  </a:cubicBezTo>
                  <a:cubicBezTo>
                    <a:pt x="442" y="22"/>
                    <a:pt x="530" y="1"/>
                    <a:pt x="626" y="0"/>
                  </a:cubicBezTo>
                  <a:cubicBezTo>
                    <a:pt x="845" y="0"/>
                    <a:pt x="1053" y="128"/>
                    <a:pt x="1148" y="331"/>
                  </a:cubicBezTo>
                  <a:close/>
                  <a:moveTo>
                    <a:pt x="638" y="28"/>
                  </a:moveTo>
                  <a:cubicBezTo>
                    <a:pt x="641" y="51"/>
                    <a:pt x="640" y="82"/>
                    <a:pt x="638" y="108"/>
                  </a:cubicBezTo>
                  <a:cubicBezTo>
                    <a:pt x="638" y="105"/>
                    <a:pt x="640" y="103"/>
                    <a:pt x="641" y="101"/>
                  </a:cubicBezTo>
                  <a:cubicBezTo>
                    <a:pt x="645" y="99"/>
                    <a:pt x="649" y="102"/>
                    <a:pt x="650" y="105"/>
                  </a:cubicBezTo>
                  <a:cubicBezTo>
                    <a:pt x="651" y="109"/>
                    <a:pt x="652" y="116"/>
                    <a:pt x="649" y="118"/>
                  </a:cubicBezTo>
                  <a:cubicBezTo>
                    <a:pt x="652" y="119"/>
                    <a:pt x="654" y="116"/>
                    <a:pt x="657" y="116"/>
                  </a:cubicBezTo>
                  <a:cubicBezTo>
                    <a:pt x="724" y="121"/>
                    <a:pt x="785" y="141"/>
                    <a:pt x="840" y="172"/>
                  </a:cubicBezTo>
                  <a:cubicBezTo>
                    <a:pt x="840" y="171"/>
                    <a:pt x="840" y="171"/>
                    <a:pt x="840" y="171"/>
                  </a:cubicBezTo>
                  <a:cubicBezTo>
                    <a:pt x="851" y="165"/>
                    <a:pt x="866" y="158"/>
                    <a:pt x="878" y="168"/>
                  </a:cubicBezTo>
                  <a:cubicBezTo>
                    <a:pt x="891" y="162"/>
                    <a:pt x="894" y="180"/>
                    <a:pt x="905" y="182"/>
                  </a:cubicBezTo>
                  <a:cubicBezTo>
                    <a:pt x="919" y="190"/>
                    <a:pt x="934" y="205"/>
                    <a:pt x="936" y="221"/>
                  </a:cubicBezTo>
                  <a:cubicBezTo>
                    <a:pt x="939" y="226"/>
                    <a:pt x="947" y="230"/>
                    <a:pt x="948" y="235"/>
                  </a:cubicBezTo>
                  <a:cubicBezTo>
                    <a:pt x="957" y="215"/>
                    <a:pt x="976" y="202"/>
                    <a:pt x="992" y="184"/>
                  </a:cubicBezTo>
                  <a:cubicBezTo>
                    <a:pt x="1002" y="180"/>
                    <a:pt x="1002" y="180"/>
                    <a:pt x="1002" y="180"/>
                  </a:cubicBezTo>
                  <a:cubicBezTo>
                    <a:pt x="914" y="97"/>
                    <a:pt x="810" y="51"/>
                    <a:pt x="694" y="35"/>
                  </a:cubicBezTo>
                  <a:cubicBezTo>
                    <a:pt x="676" y="32"/>
                    <a:pt x="655" y="33"/>
                    <a:pt x="638" y="28"/>
                  </a:cubicBezTo>
                  <a:close/>
                  <a:moveTo>
                    <a:pt x="605" y="31"/>
                  </a:moveTo>
                  <a:cubicBezTo>
                    <a:pt x="489" y="35"/>
                    <a:pt x="385" y="75"/>
                    <a:pt x="293" y="141"/>
                  </a:cubicBezTo>
                  <a:cubicBezTo>
                    <a:pt x="275" y="153"/>
                    <a:pt x="260" y="172"/>
                    <a:pt x="242" y="182"/>
                  </a:cubicBezTo>
                  <a:cubicBezTo>
                    <a:pt x="244" y="182"/>
                    <a:pt x="244" y="182"/>
                    <a:pt x="244" y="182"/>
                  </a:cubicBezTo>
                  <a:cubicBezTo>
                    <a:pt x="267" y="199"/>
                    <a:pt x="289" y="223"/>
                    <a:pt x="309" y="244"/>
                  </a:cubicBezTo>
                  <a:cubicBezTo>
                    <a:pt x="310" y="240"/>
                    <a:pt x="310" y="240"/>
                    <a:pt x="310" y="240"/>
                  </a:cubicBezTo>
                  <a:cubicBezTo>
                    <a:pt x="395" y="163"/>
                    <a:pt x="493" y="121"/>
                    <a:pt x="606" y="115"/>
                  </a:cubicBezTo>
                  <a:cubicBezTo>
                    <a:pt x="604" y="109"/>
                    <a:pt x="604" y="109"/>
                    <a:pt x="604" y="109"/>
                  </a:cubicBezTo>
                  <a:cubicBezTo>
                    <a:pt x="603" y="39"/>
                    <a:pt x="603" y="39"/>
                    <a:pt x="603" y="39"/>
                  </a:cubicBezTo>
                  <a:lnTo>
                    <a:pt x="605" y="31"/>
                  </a:lnTo>
                  <a:close/>
                  <a:moveTo>
                    <a:pt x="705" y="75"/>
                  </a:moveTo>
                  <a:cubicBezTo>
                    <a:pt x="663" y="93"/>
                    <a:pt x="663" y="93"/>
                    <a:pt x="663" y="93"/>
                  </a:cubicBezTo>
                  <a:cubicBezTo>
                    <a:pt x="659" y="91"/>
                    <a:pt x="653" y="89"/>
                    <a:pt x="650" y="94"/>
                  </a:cubicBezTo>
                  <a:cubicBezTo>
                    <a:pt x="649" y="95"/>
                    <a:pt x="650" y="98"/>
                    <a:pt x="651" y="99"/>
                  </a:cubicBezTo>
                  <a:cubicBezTo>
                    <a:pt x="666" y="119"/>
                    <a:pt x="693" y="108"/>
                    <a:pt x="712" y="104"/>
                  </a:cubicBezTo>
                  <a:cubicBezTo>
                    <a:pt x="726" y="110"/>
                    <a:pt x="739" y="103"/>
                    <a:pt x="750" y="94"/>
                  </a:cubicBezTo>
                  <a:cubicBezTo>
                    <a:pt x="750" y="92"/>
                    <a:pt x="750" y="92"/>
                    <a:pt x="750" y="92"/>
                  </a:cubicBezTo>
                  <a:cubicBezTo>
                    <a:pt x="740" y="78"/>
                    <a:pt x="721" y="76"/>
                    <a:pt x="705" y="75"/>
                  </a:cubicBezTo>
                  <a:close/>
                  <a:moveTo>
                    <a:pt x="637" y="146"/>
                  </a:moveTo>
                  <a:cubicBezTo>
                    <a:pt x="640" y="152"/>
                    <a:pt x="640" y="152"/>
                    <a:pt x="640" y="152"/>
                  </a:cubicBezTo>
                  <a:cubicBezTo>
                    <a:pt x="639" y="179"/>
                    <a:pt x="641" y="207"/>
                    <a:pt x="638" y="233"/>
                  </a:cubicBezTo>
                  <a:cubicBezTo>
                    <a:pt x="649" y="229"/>
                    <a:pt x="661" y="233"/>
                    <a:pt x="672" y="234"/>
                  </a:cubicBezTo>
                  <a:cubicBezTo>
                    <a:pt x="729" y="243"/>
                    <a:pt x="782" y="261"/>
                    <a:pt x="828" y="296"/>
                  </a:cubicBezTo>
                  <a:cubicBezTo>
                    <a:pt x="822" y="291"/>
                    <a:pt x="816" y="284"/>
                    <a:pt x="814" y="275"/>
                  </a:cubicBezTo>
                  <a:cubicBezTo>
                    <a:pt x="815" y="274"/>
                    <a:pt x="816" y="274"/>
                    <a:pt x="818" y="274"/>
                  </a:cubicBezTo>
                  <a:cubicBezTo>
                    <a:pt x="818" y="265"/>
                    <a:pt x="809" y="261"/>
                    <a:pt x="807" y="253"/>
                  </a:cubicBezTo>
                  <a:cubicBezTo>
                    <a:pt x="809" y="251"/>
                    <a:pt x="811" y="249"/>
                    <a:pt x="814" y="250"/>
                  </a:cubicBezTo>
                  <a:cubicBezTo>
                    <a:pt x="824" y="259"/>
                    <a:pt x="832" y="269"/>
                    <a:pt x="839" y="280"/>
                  </a:cubicBezTo>
                  <a:cubicBezTo>
                    <a:pt x="846" y="277"/>
                    <a:pt x="851" y="281"/>
                    <a:pt x="856" y="285"/>
                  </a:cubicBezTo>
                  <a:cubicBezTo>
                    <a:pt x="864" y="290"/>
                    <a:pt x="859" y="300"/>
                    <a:pt x="865" y="306"/>
                  </a:cubicBezTo>
                  <a:cubicBezTo>
                    <a:pt x="866" y="323"/>
                    <a:pt x="887" y="333"/>
                    <a:pt x="886" y="350"/>
                  </a:cubicBezTo>
                  <a:cubicBezTo>
                    <a:pt x="886" y="354"/>
                    <a:pt x="891" y="351"/>
                    <a:pt x="893" y="353"/>
                  </a:cubicBezTo>
                  <a:cubicBezTo>
                    <a:pt x="910" y="374"/>
                    <a:pt x="910" y="374"/>
                    <a:pt x="910" y="374"/>
                  </a:cubicBezTo>
                  <a:cubicBezTo>
                    <a:pt x="907" y="378"/>
                    <a:pt x="910" y="383"/>
                    <a:pt x="913" y="386"/>
                  </a:cubicBezTo>
                  <a:cubicBezTo>
                    <a:pt x="921" y="390"/>
                    <a:pt x="925" y="380"/>
                    <a:pt x="933" y="381"/>
                  </a:cubicBezTo>
                  <a:cubicBezTo>
                    <a:pt x="945" y="388"/>
                    <a:pt x="931" y="395"/>
                    <a:pt x="933" y="402"/>
                  </a:cubicBezTo>
                  <a:cubicBezTo>
                    <a:pt x="937" y="402"/>
                    <a:pt x="943" y="399"/>
                    <a:pt x="946" y="403"/>
                  </a:cubicBezTo>
                  <a:cubicBezTo>
                    <a:pt x="947" y="409"/>
                    <a:pt x="941" y="413"/>
                    <a:pt x="938" y="418"/>
                  </a:cubicBezTo>
                  <a:cubicBezTo>
                    <a:pt x="938" y="424"/>
                    <a:pt x="943" y="422"/>
                    <a:pt x="948" y="424"/>
                  </a:cubicBezTo>
                  <a:cubicBezTo>
                    <a:pt x="953" y="424"/>
                    <a:pt x="956" y="430"/>
                    <a:pt x="955" y="434"/>
                  </a:cubicBezTo>
                  <a:cubicBezTo>
                    <a:pt x="969" y="449"/>
                    <a:pt x="951" y="466"/>
                    <a:pt x="958" y="482"/>
                  </a:cubicBezTo>
                  <a:cubicBezTo>
                    <a:pt x="962" y="492"/>
                    <a:pt x="956" y="502"/>
                    <a:pt x="950" y="510"/>
                  </a:cubicBezTo>
                  <a:cubicBezTo>
                    <a:pt x="950" y="523"/>
                    <a:pt x="939" y="531"/>
                    <a:pt x="934" y="541"/>
                  </a:cubicBezTo>
                  <a:cubicBezTo>
                    <a:pt x="919" y="544"/>
                    <a:pt x="919" y="544"/>
                    <a:pt x="919" y="544"/>
                  </a:cubicBezTo>
                  <a:cubicBezTo>
                    <a:pt x="911" y="552"/>
                    <a:pt x="926" y="562"/>
                    <a:pt x="918" y="567"/>
                  </a:cubicBezTo>
                  <a:cubicBezTo>
                    <a:pt x="951" y="567"/>
                    <a:pt x="951" y="567"/>
                    <a:pt x="951" y="567"/>
                  </a:cubicBezTo>
                  <a:cubicBezTo>
                    <a:pt x="947" y="564"/>
                    <a:pt x="947" y="564"/>
                    <a:pt x="947" y="564"/>
                  </a:cubicBezTo>
                  <a:cubicBezTo>
                    <a:pt x="943" y="551"/>
                    <a:pt x="944" y="534"/>
                    <a:pt x="951" y="522"/>
                  </a:cubicBezTo>
                  <a:cubicBezTo>
                    <a:pt x="956" y="512"/>
                    <a:pt x="958" y="500"/>
                    <a:pt x="967" y="491"/>
                  </a:cubicBezTo>
                  <a:cubicBezTo>
                    <a:pt x="969" y="490"/>
                    <a:pt x="973" y="486"/>
                    <a:pt x="974" y="491"/>
                  </a:cubicBezTo>
                  <a:cubicBezTo>
                    <a:pt x="975" y="500"/>
                    <a:pt x="974" y="512"/>
                    <a:pt x="969" y="520"/>
                  </a:cubicBezTo>
                  <a:cubicBezTo>
                    <a:pt x="979" y="534"/>
                    <a:pt x="978" y="551"/>
                    <a:pt x="978" y="568"/>
                  </a:cubicBezTo>
                  <a:cubicBezTo>
                    <a:pt x="1007" y="566"/>
                    <a:pt x="1035" y="565"/>
                    <a:pt x="1063" y="566"/>
                  </a:cubicBezTo>
                  <a:cubicBezTo>
                    <a:pt x="1061" y="560"/>
                    <a:pt x="1061" y="560"/>
                    <a:pt x="1061" y="560"/>
                  </a:cubicBezTo>
                  <a:cubicBezTo>
                    <a:pt x="1056" y="507"/>
                    <a:pt x="1045" y="456"/>
                    <a:pt x="1023" y="410"/>
                  </a:cubicBezTo>
                  <a:cubicBezTo>
                    <a:pt x="1017" y="410"/>
                    <a:pt x="1013" y="415"/>
                    <a:pt x="1006" y="413"/>
                  </a:cubicBezTo>
                  <a:cubicBezTo>
                    <a:pt x="1003" y="413"/>
                    <a:pt x="1002" y="410"/>
                    <a:pt x="1002" y="408"/>
                  </a:cubicBezTo>
                  <a:cubicBezTo>
                    <a:pt x="991" y="397"/>
                    <a:pt x="983" y="382"/>
                    <a:pt x="970" y="372"/>
                  </a:cubicBezTo>
                  <a:cubicBezTo>
                    <a:pt x="956" y="374"/>
                    <a:pt x="949" y="357"/>
                    <a:pt x="936" y="355"/>
                  </a:cubicBezTo>
                  <a:cubicBezTo>
                    <a:pt x="924" y="350"/>
                    <a:pt x="932" y="331"/>
                    <a:pt x="915" y="336"/>
                  </a:cubicBezTo>
                  <a:cubicBezTo>
                    <a:pt x="906" y="333"/>
                    <a:pt x="898" y="326"/>
                    <a:pt x="896" y="317"/>
                  </a:cubicBezTo>
                  <a:cubicBezTo>
                    <a:pt x="896" y="302"/>
                    <a:pt x="894" y="285"/>
                    <a:pt x="880" y="275"/>
                  </a:cubicBezTo>
                  <a:cubicBezTo>
                    <a:pt x="869" y="272"/>
                    <a:pt x="865" y="286"/>
                    <a:pt x="855" y="283"/>
                  </a:cubicBezTo>
                  <a:cubicBezTo>
                    <a:pt x="849" y="280"/>
                    <a:pt x="851" y="273"/>
                    <a:pt x="850" y="268"/>
                  </a:cubicBezTo>
                  <a:cubicBezTo>
                    <a:pt x="848" y="264"/>
                    <a:pt x="843" y="260"/>
                    <a:pt x="844" y="255"/>
                  </a:cubicBezTo>
                  <a:cubicBezTo>
                    <a:pt x="857" y="237"/>
                    <a:pt x="827" y="237"/>
                    <a:pt x="834" y="219"/>
                  </a:cubicBezTo>
                  <a:cubicBezTo>
                    <a:pt x="832" y="207"/>
                    <a:pt x="819" y="202"/>
                    <a:pt x="812" y="191"/>
                  </a:cubicBezTo>
                  <a:cubicBezTo>
                    <a:pt x="767" y="171"/>
                    <a:pt x="722" y="157"/>
                    <a:pt x="672" y="151"/>
                  </a:cubicBezTo>
                  <a:cubicBezTo>
                    <a:pt x="659" y="149"/>
                    <a:pt x="648" y="152"/>
                    <a:pt x="637" y="146"/>
                  </a:cubicBezTo>
                  <a:close/>
                  <a:moveTo>
                    <a:pt x="899" y="147"/>
                  </a:moveTo>
                  <a:cubicBezTo>
                    <a:pt x="893" y="153"/>
                    <a:pt x="888" y="142"/>
                    <a:pt x="882" y="148"/>
                  </a:cubicBezTo>
                  <a:cubicBezTo>
                    <a:pt x="882" y="151"/>
                    <a:pt x="883" y="154"/>
                    <a:pt x="885" y="157"/>
                  </a:cubicBezTo>
                  <a:cubicBezTo>
                    <a:pt x="897" y="161"/>
                    <a:pt x="898" y="179"/>
                    <a:pt x="914" y="175"/>
                  </a:cubicBezTo>
                  <a:cubicBezTo>
                    <a:pt x="918" y="169"/>
                    <a:pt x="911" y="164"/>
                    <a:pt x="912" y="157"/>
                  </a:cubicBezTo>
                  <a:cubicBezTo>
                    <a:pt x="910" y="151"/>
                    <a:pt x="905" y="149"/>
                    <a:pt x="899" y="147"/>
                  </a:cubicBezTo>
                  <a:close/>
                  <a:moveTo>
                    <a:pt x="379" y="225"/>
                  </a:moveTo>
                  <a:cubicBezTo>
                    <a:pt x="361" y="237"/>
                    <a:pt x="344" y="253"/>
                    <a:pt x="326" y="264"/>
                  </a:cubicBezTo>
                  <a:cubicBezTo>
                    <a:pt x="347" y="278"/>
                    <a:pt x="365" y="301"/>
                    <a:pt x="384" y="319"/>
                  </a:cubicBezTo>
                  <a:cubicBezTo>
                    <a:pt x="387" y="324"/>
                    <a:pt x="387" y="324"/>
                    <a:pt x="387" y="324"/>
                  </a:cubicBezTo>
                  <a:cubicBezTo>
                    <a:pt x="436" y="277"/>
                    <a:pt x="496" y="249"/>
                    <a:pt x="560" y="236"/>
                  </a:cubicBezTo>
                  <a:cubicBezTo>
                    <a:pt x="576" y="235"/>
                    <a:pt x="591" y="229"/>
                    <a:pt x="606" y="233"/>
                  </a:cubicBezTo>
                  <a:cubicBezTo>
                    <a:pt x="605" y="205"/>
                    <a:pt x="603" y="176"/>
                    <a:pt x="606" y="149"/>
                  </a:cubicBezTo>
                  <a:cubicBezTo>
                    <a:pt x="522" y="154"/>
                    <a:pt x="446" y="180"/>
                    <a:pt x="379" y="225"/>
                  </a:cubicBezTo>
                  <a:close/>
                  <a:moveTo>
                    <a:pt x="1023" y="198"/>
                  </a:moveTo>
                  <a:cubicBezTo>
                    <a:pt x="1007" y="220"/>
                    <a:pt x="985" y="240"/>
                    <a:pt x="965" y="260"/>
                  </a:cubicBezTo>
                  <a:cubicBezTo>
                    <a:pt x="956" y="262"/>
                    <a:pt x="956" y="262"/>
                    <a:pt x="956" y="262"/>
                  </a:cubicBezTo>
                  <a:cubicBezTo>
                    <a:pt x="962" y="264"/>
                    <a:pt x="963" y="271"/>
                    <a:pt x="967" y="275"/>
                  </a:cubicBezTo>
                  <a:cubicBezTo>
                    <a:pt x="989" y="287"/>
                    <a:pt x="994" y="309"/>
                    <a:pt x="1013" y="322"/>
                  </a:cubicBezTo>
                  <a:cubicBezTo>
                    <a:pt x="1023" y="344"/>
                    <a:pt x="1047" y="361"/>
                    <a:pt x="1048" y="386"/>
                  </a:cubicBezTo>
                  <a:cubicBezTo>
                    <a:pt x="1073" y="441"/>
                    <a:pt x="1090" y="500"/>
                    <a:pt x="1092" y="566"/>
                  </a:cubicBezTo>
                  <a:cubicBezTo>
                    <a:pt x="1090" y="569"/>
                    <a:pt x="1090" y="569"/>
                    <a:pt x="1090" y="569"/>
                  </a:cubicBezTo>
                  <a:cubicBezTo>
                    <a:pt x="1092" y="569"/>
                    <a:pt x="1095" y="568"/>
                    <a:pt x="1097" y="567"/>
                  </a:cubicBezTo>
                  <a:cubicBezTo>
                    <a:pt x="1180" y="565"/>
                    <a:pt x="1180" y="565"/>
                    <a:pt x="1180" y="565"/>
                  </a:cubicBezTo>
                  <a:cubicBezTo>
                    <a:pt x="1175" y="557"/>
                    <a:pt x="1177" y="545"/>
                    <a:pt x="1176" y="535"/>
                  </a:cubicBezTo>
                  <a:cubicBezTo>
                    <a:pt x="1165" y="406"/>
                    <a:pt x="1109" y="296"/>
                    <a:pt x="1023" y="198"/>
                  </a:cubicBezTo>
                  <a:close/>
                  <a:moveTo>
                    <a:pt x="226" y="200"/>
                  </a:moveTo>
                  <a:cubicBezTo>
                    <a:pt x="143" y="292"/>
                    <a:pt x="92" y="397"/>
                    <a:pt x="77" y="517"/>
                  </a:cubicBezTo>
                  <a:cubicBezTo>
                    <a:pt x="74" y="534"/>
                    <a:pt x="76" y="552"/>
                    <a:pt x="73" y="570"/>
                  </a:cubicBezTo>
                  <a:cubicBezTo>
                    <a:pt x="102" y="568"/>
                    <a:pt x="133" y="568"/>
                    <a:pt x="162" y="570"/>
                  </a:cubicBezTo>
                  <a:cubicBezTo>
                    <a:pt x="160" y="559"/>
                    <a:pt x="160" y="559"/>
                    <a:pt x="160" y="559"/>
                  </a:cubicBezTo>
                  <a:cubicBezTo>
                    <a:pt x="166" y="466"/>
                    <a:pt x="195" y="384"/>
                    <a:pt x="247" y="310"/>
                  </a:cubicBezTo>
                  <a:cubicBezTo>
                    <a:pt x="260" y="295"/>
                    <a:pt x="270" y="277"/>
                    <a:pt x="286" y="266"/>
                  </a:cubicBezTo>
                  <a:cubicBezTo>
                    <a:pt x="267" y="248"/>
                    <a:pt x="248" y="228"/>
                    <a:pt x="228" y="208"/>
                  </a:cubicBezTo>
                  <a:lnTo>
                    <a:pt x="226" y="200"/>
                  </a:lnTo>
                  <a:close/>
                  <a:moveTo>
                    <a:pt x="607" y="261"/>
                  </a:moveTo>
                  <a:cubicBezTo>
                    <a:pt x="602" y="264"/>
                    <a:pt x="602" y="264"/>
                    <a:pt x="602" y="264"/>
                  </a:cubicBezTo>
                  <a:cubicBezTo>
                    <a:pt x="529" y="269"/>
                    <a:pt x="465" y="300"/>
                    <a:pt x="409" y="346"/>
                  </a:cubicBezTo>
                  <a:cubicBezTo>
                    <a:pt x="431" y="361"/>
                    <a:pt x="451" y="386"/>
                    <a:pt x="471" y="404"/>
                  </a:cubicBezTo>
                  <a:cubicBezTo>
                    <a:pt x="472" y="402"/>
                    <a:pt x="473" y="400"/>
                    <a:pt x="475" y="397"/>
                  </a:cubicBezTo>
                  <a:cubicBezTo>
                    <a:pt x="502" y="378"/>
                    <a:pt x="531" y="360"/>
                    <a:pt x="563" y="351"/>
                  </a:cubicBezTo>
                  <a:cubicBezTo>
                    <a:pt x="578" y="350"/>
                    <a:pt x="592" y="343"/>
                    <a:pt x="607" y="347"/>
                  </a:cubicBezTo>
                  <a:cubicBezTo>
                    <a:pt x="604" y="319"/>
                    <a:pt x="604" y="289"/>
                    <a:pt x="607" y="261"/>
                  </a:cubicBezTo>
                  <a:close/>
                  <a:moveTo>
                    <a:pt x="638" y="262"/>
                  </a:moveTo>
                  <a:cubicBezTo>
                    <a:pt x="640" y="268"/>
                    <a:pt x="640" y="268"/>
                    <a:pt x="640" y="268"/>
                  </a:cubicBezTo>
                  <a:cubicBezTo>
                    <a:pt x="640" y="347"/>
                    <a:pt x="640" y="347"/>
                    <a:pt x="640" y="347"/>
                  </a:cubicBezTo>
                  <a:cubicBezTo>
                    <a:pt x="647" y="345"/>
                    <a:pt x="647" y="345"/>
                    <a:pt x="647" y="345"/>
                  </a:cubicBezTo>
                  <a:cubicBezTo>
                    <a:pt x="696" y="352"/>
                    <a:pt x="740" y="367"/>
                    <a:pt x="778" y="398"/>
                  </a:cubicBezTo>
                  <a:cubicBezTo>
                    <a:pt x="780" y="404"/>
                    <a:pt x="780" y="404"/>
                    <a:pt x="780" y="404"/>
                  </a:cubicBezTo>
                  <a:cubicBezTo>
                    <a:pt x="793" y="386"/>
                    <a:pt x="812" y="370"/>
                    <a:pt x="828" y="353"/>
                  </a:cubicBezTo>
                  <a:cubicBezTo>
                    <a:pt x="842" y="344"/>
                    <a:pt x="842" y="344"/>
                    <a:pt x="842" y="344"/>
                  </a:cubicBezTo>
                  <a:cubicBezTo>
                    <a:pt x="835" y="342"/>
                    <a:pt x="835" y="342"/>
                    <a:pt x="835" y="342"/>
                  </a:cubicBezTo>
                  <a:cubicBezTo>
                    <a:pt x="803" y="315"/>
                    <a:pt x="769" y="295"/>
                    <a:pt x="731" y="281"/>
                  </a:cubicBezTo>
                  <a:cubicBezTo>
                    <a:pt x="702" y="271"/>
                    <a:pt x="669" y="267"/>
                    <a:pt x="638" y="262"/>
                  </a:cubicBezTo>
                  <a:close/>
                  <a:moveTo>
                    <a:pt x="305" y="283"/>
                  </a:moveTo>
                  <a:cubicBezTo>
                    <a:pt x="304" y="289"/>
                    <a:pt x="304" y="289"/>
                    <a:pt x="304" y="289"/>
                  </a:cubicBezTo>
                  <a:cubicBezTo>
                    <a:pt x="273" y="329"/>
                    <a:pt x="273" y="329"/>
                    <a:pt x="273" y="329"/>
                  </a:cubicBezTo>
                  <a:cubicBezTo>
                    <a:pt x="222" y="399"/>
                    <a:pt x="198" y="480"/>
                    <a:pt x="190" y="569"/>
                  </a:cubicBezTo>
                  <a:cubicBezTo>
                    <a:pt x="270" y="568"/>
                    <a:pt x="270" y="568"/>
                    <a:pt x="270" y="568"/>
                  </a:cubicBezTo>
                  <a:cubicBezTo>
                    <a:pt x="277" y="571"/>
                    <a:pt x="277" y="571"/>
                    <a:pt x="277" y="571"/>
                  </a:cubicBezTo>
                  <a:cubicBezTo>
                    <a:pt x="274" y="569"/>
                    <a:pt x="275" y="565"/>
                    <a:pt x="274" y="562"/>
                  </a:cubicBezTo>
                  <a:cubicBezTo>
                    <a:pt x="280" y="480"/>
                    <a:pt x="309" y="406"/>
                    <a:pt x="366" y="344"/>
                  </a:cubicBezTo>
                  <a:cubicBezTo>
                    <a:pt x="344" y="325"/>
                    <a:pt x="324" y="305"/>
                    <a:pt x="305" y="283"/>
                  </a:cubicBezTo>
                  <a:close/>
                  <a:moveTo>
                    <a:pt x="860" y="364"/>
                  </a:moveTo>
                  <a:cubicBezTo>
                    <a:pt x="858" y="367"/>
                    <a:pt x="858" y="367"/>
                    <a:pt x="858" y="367"/>
                  </a:cubicBezTo>
                  <a:cubicBezTo>
                    <a:pt x="831" y="395"/>
                    <a:pt x="802" y="424"/>
                    <a:pt x="777" y="452"/>
                  </a:cubicBezTo>
                  <a:cubicBezTo>
                    <a:pt x="778" y="456"/>
                    <a:pt x="781" y="459"/>
                    <a:pt x="785" y="461"/>
                  </a:cubicBezTo>
                  <a:cubicBezTo>
                    <a:pt x="786" y="454"/>
                    <a:pt x="789" y="448"/>
                    <a:pt x="790" y="440"/>
                  </a:cubicBezTo>
                  <a:cubicBezTo>
                    <a:pt x="797" y="431"/>
                    <a:pt x="807" y="437"/>
                    <a:pt x="816" y="439"/>
                  </a:cubicBezTo>
                  <a:cubicBezTo>
                    <a:pt x="830" y="436"/>
                    <a:pt x="843" y="442"/>
                    <a:pt x="858" y="442"/>
                  </a:cubicBezTo>
                  <a:cubicBezTo>
                    <a:pt x="868" y="447"/>
                    <a:pt x="869" y="460"/>
                    <a:pt x="878" y="466"/>
                  </a:cubicBezTo>
                  <a:cubicBezTo>
                    <a:pt x="881" y="469"/>
                    <a:pt x="879" y="474"/>
                    <a:pt x="876" y="477"/>
                  </a:cubicBezTo>
                  <a:cubicBezTo>
                    <a:pt x="878" y="498"/>
                    <a:pt x="889" y="471"/>
                    <a:pt x="900" y="476"/>
                  </a:cubicBezTo>
                  <a:cubicBezTo>
                    <a:pt x="905" y="478"/>
                    <a:pt x="910" y="477"/>
                    <a:pt x="914" y="482"/>
                  </a:cubicBezTo>
                  <a:cubicBezTo>
                    <a:pt x="916" y="491"/>
                    <a:pt x="927" y="489"/>
                    <a:pt x="927" y="498"/>
                  </a:cubicBezTo>
                  <a:cubicBezTo>
                    <a:pt x="926" y="502"/>
                    <a:pt x="922" y="504"/>
                    <a:pt x="919" y="506"/>
                  </a:cubicBezTo>
                  <a:cubicBezTo>
                    <a:pt x="921" y="515"/>
                    <a:pt x="910" y="520"/>
                    <a:pt x="914" y="529"/>
                  </a:cubicBezTo>
                  <a:cubicBezTo>
                    <a:pt x="931" y="533"/>
                    <a:pt x="931" y="513"/>
                    <a:pt x="939" y="504"/>
                  </a:cubicBezTo>
                  <a:cubicBezTo>
                    <a:pt x="935" y="489"/>
                    <a:pt x="931" y="474"/>
                    <a:pt x="923" y="461"/>
                  </a:cubicBezTo>
                  <a:cubicBezTo>
                    <a:pt x="913" y="459"/>
                    <a:pt x="907" y="447"/>
                    <a:pt x="898" y="445"/>
                  </a:cubicBezTo>
                  <a:cubicBezTo>
                    <a:pt x="879" y="438"/>
                    <a:pt x="901" y="427"/>
                    <a:pt x="898" y="416"/>
                  </a:cubicBezTo>
                  <a:cubicBezTo>
                    <a:pt x="889" y="397"/>
                    <a:pt x="873" y="380"/>
                    <a:pt x="860" y="364"/>
                  </a:cubicBezTo>
                  <a:close/>
                  <a:moveTo>
                    <a:pt x="388" y="367"/>
                  </a:moveTo>
                  <a:cubicBezTo>
                    <a:pt x="348" y="415"/>
                    <a:pt x="321" y="467"/>
                    <a:pt x="310" y="527"/>
                  </a:cubicBezTo>
                  <a:cubicBezTo>
                    <a:pt x="307" y="541"/>
                    <a:pt x="309" y="558"/>
                    <a:pt x="303" y="571"/>
                  </a:cubicBezTo>
                  <a:cubicBezTo>
                    <a:pt x="313" y="566"/>
                    <a:pt x="328" y="568"/>
                    <a:pt x="339" y="569"/>
                  </a:cubicBezTo>
                  <a:cubicBezTo>
                    <a:pt x="333" y="566"/>
                    <a:pt x="338" y="557"/>
                    <a:pt x="334" y="553"/>
                  </a:cubicBezTo>
                  <a:cubicBezTo>
                    <a:pt x="333" y="545"/>
                    <a:pt x="332" y="536"/>
                    <a:pt x="339" y="532"/>
                  </a:cubicBezTo>
                  <a:cubicBezTo>
                    <a:pt x="338" y="520"/>
                    <a:pt x="351" y="514"/>
                    <a:pt x="352" y="503"/>
                  </a:cubicBezTo>
                  <a:cubicBezTo>
                    <a:pt x="355" y="491"/>
                    <a:pt x="369" y="499"/>
                    <a:pt x="376" y="493"/>
                  </a:cubicBezTo>
                  <a:cubicBezTo>
                    <a:pt x="380" y="490"/>
                    <a:pt x="377" y="486"/>
                    <a:pt x="377" y="483"/>
                  </a:cubicBezTo>
                  <a:cubicBezTo>
                    <a:pt x="382" y="475"/>
                    <a:pt x="391" y="476"/>
                    <a:pt x="398" y="471"/>
                  </a:cubicBezTo>
                  <a:cubicBezTo>
                    <a:pt x="403" y="464"/>
                    <a:pt x="410" y="456"/>
                    <a:pt x="418" y="451"/>
                  </a:cubicBezTo>
                  <a:cubicBezTo>
                    <a:pt x="435" y="451"/>
                    <a:pt x="436" y="427"/>
                    <a:pt x="452" y="427"/>
                  </a:cubicBezTo>
                  <a:cubicBezTo>
                    <a:pt x="429" y="409"/>
                    <a:pt x="408" y="387"/>
                    <a:pt x="388" y="367"/>
                  </a:cubicBezTo>
                  <a:close/>
                  <a:moveTo>
                    <a:pt x="638" y="376"/>
                  </a:moveTo>
                  <a:cubicBezTo>
                    <a:pt x="644" y="393"/>
                    <a:pt x="639" y="417"/>
                    <a:pt x="642" y="436"/>
                  </a:cubicBezTo>
                  <a:cubicBezTo>
                    <a:pt x="663" y="443"/>
                    <a:pt x="663" y="443"/>
                    <a:pt x="663" y="443"/>
                  </a:cubicBezTo>
                  <a:cubicBezTo>
                    <a:pt x="669" y="433"/>
                    <a:pt x="683" y="431"/>
                    <a:pt x="689" y="422"/>
                  </a:cubicBezTo>
                  <a:cubicBezTo>
                    <a:pt x="692" y="418"/>
                    <a:pt x="697" y="422"/>
                    <a:pt x="700" y="425"/>
                  </a:cubicBezTo>
                  <a:cubicBezTo>
                    <a:pt x="700" y="433"/>
                    <a:pt x="698" y="441"/>
                    <a:pt x="696" y="448"/>
                  </a:cubicBezTo>
                  <a:cubicBezTo>
                    <a:pt x="688" y="464"/>
                    <a:pt x="670" y="466"/>
                    <a:pt x="659" y="477"/>
                  </a:cubicBezTo>
                  <a:cubicBezTo>
                    <a:pt x="666" y="481"/>
                    <a:pt x="670" y="474"/>
                    <a:pt x="675" y="473"/>
                  </a:cubicBezTo>
                  <a:cubicBezTo>
                    <a:pt x="683" y="473"/>
                    <a:pt x="690" y="480"/>
                    <a:pt x="695" y="486"/>
                  </a:cubicBezTo>
                  <a:cubicBezTo>
                    <a:pt x="700" y="488"/>
                    <a:pt x="705" y="485"/>
                    <a:pt x="709" y="483"/>
                  </a:cubicBezTo>
                  <a:cubicBezTo>
                    <a:pt x="713" y="459"/>
                    <a:pt x="743" y="462"/>
                    <a:pt x="752" y="440"/>
                  </a:cubicBezTo>
                  <a:cubicBezTo>
                    <a:pt x="746" y="442"/>
                    <a:pt x="746" y="442"/>
                    <a:pt x="746" y="442"/>
                  </a:cubicBezTo>
                  <a:cubicBezTo>
                    <a:pt x="744" y="439"/>
                    <a:pt x="738" y="440"/>
                    <a:pt x="738" y="435"/>
                  </a:cubicBezTo>
                  <a:cubicBezTo>
                    <a:pt x="743" y="430"/>
                    <a:pt x="750" y="423"/>
                    <a:pt x="756" y="421"/>
                  </a:cubicBezTo>
                  <a:cubicBezTo>
                    <a:pt x="730" y="405"/>
                    <a:pt x="703" y="391"/>
                    <a:pt x="673" y="383"/>
                  </a:cubicBezTo>
                  <a:cubicBezTo>
                    <a:pt x="662" y="381"/>
                    <a:pt x="649" y="380"/>
                    <a:pt x="638" y="376"/>
                  </a:cubicBezTo>
                  <a:close/>
                  <a:moveTo>
                    <a:pt x="482" y="437"/>
                  </a:moveTo>
                  <a:cubicBezTo>
                    <a:pt x="489" y="437"/>
                    <a:pt x="489" y="437"/>
                    <a:pt x="489" y="437"/>
                  </a:cubicBezTo>
                  <a:cubicBezTo>
                    <a:pt x="496" y="444"/>
                    <a:pt x="507" y="442"/>
                    <a:pt x="512" y="452"/>
                  </a:cubicBezTo>
                  <a:cubicBezTo>
                    <a:pt x="515" y="457"/>
                    <a:pt x="507" y="456"/>
                    <a:pt x="508" y="461"/>
                  </a:cubicBezTo>
                  <a:cubicBezTo>
                    <a:pt x="509" y="462"/>
                    <a:pt x="511" y="462"/>
                    <a:pt x="512" y="464"/>
                  </a:cubicBezTo>
                  <a:cubicBezTo>
                    <a:pt x="518" y="466"/>
                    <a:pt x="517" y="461"/>
                    <a:pt x="519" y="459"/>
                  </a:cubicBezTo>
                  <a:cubicBezTo>
                    <a:pt x="526" y="451"/>
                    <a:pt x="527" y="466"/>
                    <a:pt x="534" y="466"/>
                  </a:cubicBezTo>
                  <a:cubicBezTo>
                    <a:pt x="539" y="462"/>
                    <a:pt x="546" y="462"/>
                    <a:pt x="549" y="468"/>
                  </a:cubicBezTo>
                  <a:cubicBezTo>
                    <a:pt x="554" y="464"/>
                    <a:pt x="564" y="467"/>
                    <a:pt x="565" y="460"/>
                  </a:cubicBezTo>
                  <a:cubicBezTo>
                    <a:pt x="574" y="450"/>
                    <a:pt x="569" y="436"/>
                    <a:pt x="583" y="429"/>
                  </a:cubicBezTo>
                  <a:cubicBezTo>
                    <a:pt x="587" y="432"/>
                    <a:pt x="582" y="436"/>
                    <a:pt x="584" y="440"/>
                  </a:cubicBezTo>
                  <a:cubicBezTo>
                    <a:pt x="593" y="444"/>
                    <a:pt x="603" y="433"/>
                    <a:pt x="611" y="442"/>
                  </a:cubicBezTo>
                  <a:cubicBezTo>
                    <a:pt x="604" y="423"/>
                    <a:pt x="606" y="400"/>
                    <a:pt x="606" y="379"/>
                  </a:cubicBezTo>
                  <a:cubicBezTo>
                    <a:pt x="560" y="385"/>
                    <a:pt x="517" y="401"/>
                    <a:pt x="482" y="437"/>
                  </a:cubicBezTo>
                  <a:close/>
                  <a:moveTo>
                    <a:pt x="623" y="485"/>
                  </a:moveTo>
                  <a:cubicBezTo>
                    <a:pt x="618" y="480"/>
                    <a:pt x="608" y="483"/>
                    <a:pt x="602" y="485"/>
                  </a:cubicBezTo>
                  <a:cubicBezTo>
                    <a:pt x="608" y="491"/>
                    <a:pt x="606" y="501"/>
                    <a:pt x="609" y="509"/>
                  </a:cubicBezTo>
                  <a:cubicBezTo>
                    <a:pt x="600" y="523"/>
                    <a:pt x="586" y="526"/>
                    <a:pt x="572" y="530"/>
                  </a:cubicBezTo>
                  <a:cubicBezTo>
                    <a:pt x="569" y="535"/>
                    <a:pt x="569" y="545"/>
                    <a:pt x="560" y="544"/>
                  </a:cubicBezTo>
                  <a:cubicBezTo>
                    <a:pt x="558" y="551"/>
                    <a:pt x="548" y="554"/>
                    <a:pt x="551" y="564"/>
                  </a:cubicBezTo>
                  <a:cubicBezTo>
                    <a:pt x="547" y="573"/>
                    <a:pt x="549" y="586"/>
                    <a:pt x="547" y="597"/>
                  </a:cubicBezTo>
                  <a:cubicBezTo>
                    <a:pt x="529" y="608"/>
                    <a:pt x="534" y="583"/>
                    <a:pt x="526" y="578"/>
                  </a:cubicBezTo>
                  <a:cubicBezTo>
                    <a:pt x="523" y="582"/>
                    <a:pt x="523" y="582"/>
                    <a:pt x="523" y="582"/>
                  </a:cubicBezTo>
                  <a:cubicBezTo>
                    <a:pt x="519" y="583"/>
                    <a:pt x="517" y="581"/>
                    <a:pt x="515" y="579"/>
                  </a:cubicBezTo>
                  <a:cubicBezTo>
                    <a:pt x="512" y="578"/>
                    <a:pt x="508" y="577"/>
                    <a:pt x="505" y="580"/>
                  </a:cubicBezTo>
                  <a:cubicBezTo>
                    <a:pt x="502" y="586"/>
                    <a:pt x="496" y="591"/>
                    <a:pt x="497" y="600"/>
                  </a:cubicBezTo>
                  <a:cubicBezTo>
                    <a:pt x="496" y="605"/>
                    <a:pt x="487" y="603"/>
                    <a:pt x="488" y="609"/>
                  </a:cubicBezTo>
                  <a:cubicBezTo>
                    <a:pt x="498" y="609"/>
                    <a:pt x="508" y="607"/>
                    <a:pt x="517" y="605"/>
                  </a:cubicBezTo>
                  <a:cubicBezTo>
                    <a:pt x="524" y="607"/>
                    <a:pt x="529" y="602"/>
                    <a:pt x="536" y="601"/>
                  </a:cubicBezTo>
                  <a:cubicBezTo>
                    <a:pt x="538" y="602"/>
                    <a:pt x="541" y="605"/>
                    <a:pt x="540" y="608"/>
                  </a:cubicBezTo>
                  <a:cubicBezTo>
                    <a:pt x="542" y="608"/>
                    <a:pt x="542" y="608"/>
                    <a:pt x="542" y="608"/>
                  </a:cubicBezTo>
                  <a:cubicBezTo>
                    <a:pt x="547" y="605"/>
                    <a:pt x="549" y="600"/>
                    <a:pt x="547" y="594"/>
                  </a:cubicBezTo>
                  <a:cubicBezTo>
                    <a:pt x="548" y="588"/>
                    <a:pt x="554" y="588"/>
                    <a:pt x="558" y="587"/>
                  </a:cubicBezTo>
                  <a:cubicBezTo>
                    <a:pt x="562" y="588"/>
                    <a:pt x="560" y="592"/>
                    <a:pt x="560" y="595"/>
                  </a:cubicBezTo>
                  <a:cubicBezTo>
                    <a:pt x="573" y="600"/>
                    <a:pt x="557" y="609"/>
                    <a:pt x="556" y="616"/>
                  </a:cubicBezTo>
                  <a:cubicBezTo>
                    <a:pt x="552" y="622"/>
                    <a:pt x="556" y="634"/>
                    <a:pt x="544" y="633"/>
                  </a:cubicBezTo>
                  <a:cubicBezTo>
                    <a:pt x="542" y="632"/>
                    <a:pt x="541" y="630"/>
                    <a:pt x="542" y="628"/>
                  </a:cubicBezTo>
                  <a:cubicBezTo>
                    <a:pt x="540" y="628"/>
                    <a:pt x="540" y="628"/>
                    <a:pt x="540" y="628"/>
                  </a:cubicBezTo>
                  <a:cubicBezTo>
                    <a:pt x="540" y="632"/>
                    <a:pt x="543" y="639"/>
                    <a:pt x="548" y="641"/>
                  </a:cubicBezTo>
                  <a:cubicBezTo>
                    <a:pt x="556" y="634"/>
                    <a:pt x="556" y="623"/>
                    <a:pt x="568" y="621"/>
                  </a:cubicBezTo>
                  <a:cubicBezTo>
                    <a:pt x="574" y="615"/>
                    <a:pt x="565" y="605"/>
                    <a:pt x="574" y="600"/>
                  </a:cubicBezTo>
                  <a:cubicBezTo>
                    <a:pt x="589" y="600"/>
                    <a:pt x="606" y="593"/>
                    <a:pt x="618" y="605"/>
                  </a:cubicBezTo>
                  <a:cubicBezTo>
                    <a:pt x="617" y="611"/>
                    <a:pt x="615" y="613"/>
                    <a:pt x="619" y="617"/>
                  </a:cubicBezTo>
                  <a:cubicBezTo>
                    <a:pt x="616" y="624"/>
                    <a:pt x="614" y="631"/>
                    <a:pt x="609" y="637"/>
                  </a:cubicBezTo>
                  <a:cubicBezTo>
                    <a:pt x="610" y="640"/>
                    <a:pt x="609" y="645"/>
                    <a:pt x="606" y="648"/>
                  </a:cubicBezTo>
                  <a:cubicBezTo>
                    <a:pt x="602" y="665"/>
                    <a:pt x="581" y="657"/>
                    <a:pt x="569" y="663"/>
                  </a:cubicBezTo>
                  <a:cubicBezTo>
                    <a:pt x="588" y="677"/>
                    <a:pt x="610" y="682"/>
                    <a:pt x="633" y="680"/>
                  </a:cubicBezTo>
                  <a:cubicBezTo>
                    <a:pt x="646" y="680"/>
                    <a:pt x="640" y="665"/>
                    <a:pt x="647" y="658"/>
                  </a:cubicBezTo>
                  <a:cubicBezTo>
                    <a:pt x="651" y="637"/>
                    <a:pt x="669" y="651"/>
                    <a:pt x="681" y="646"/>
                  </a:cubicBezTo>
                  <a:cubicBezTo>
                    <a:pt x="685" y="637"/>
                    <a:pt x="689" y="629"/>
                    <a:pt x="691" y="619"/>
                  </a:cubicBezTo>
                  <a:cubicBezTo>
                    <a:pt x="683" y="614"/>
                    <a:pt x="680" y="605"/>
                    <a:pt x="683" y="597"/>
                  </a:cubicBezTo>
                  <a:cubicBezTo>
                    <a:pt x="678" y="590"/>
                    <a:pt x="678" y="578"/>
                    <a:pt x="668" y="577"/>
                  </a:cubicBezTo>
                  <a:cubicBezTo>
                    <a:pt x="666" y="575"/>
                    <a:pt x="667" y="572"/>
                    <a:pt x="669" y="570"/>
                  </a:cubicBezTo>
                  <a:cubicBezTo>
                    <a:pt x="669" y="564"/>
                    <a:pt x="675" y="562"/>
                    <a:pt x="677" y="557"/>
                  </a:cubicBezTo>
                  <a:cubicBezTo>
                    <a:pt x="670" y="552"/>
                    <a:pt x="672" y="543"/>
                    <a:pt x="672" y="537"/>
                  </a:cubicBezTo>
                  <a:cubicBezTo>
                    <a:pt x="661" y="540"/>
                    <a:pt x="660" y="526"/>
                    <a:pt x="651" y="522"/>
                  </a:cubicBezTo>
                  <a:cubicBezTo>
                    <a:pt x="649" y="516"/>
                    <a:pt x="642" y="515"/>
                    <a:pt x="636" y="513"/>
                  </a:cubicBezTo>
                  <a:cubicBezTo>
                    <a:pt x="622" y="520"/>
                    <a:pt x="620" y="503"/>
                    <a:pt x="610" y="499"/>
                  </a:cubicBezTo>
                  <a:cubicBezTo>
                    <a:pt x="609" y="496"/>
                    <a:pt x="606" y="491"/>
                    <a:pt x="610" y="489"/>
                  </a:cubicBezTo>
                  <a:cubicBezTo>
                    <a:pt x="615" y="484"/>
                    <a:pt x="622" y="488"/>
                    <a:pt x="628" y="488"/>
                  </a:cubicBezTo>
                  <a:lnTo>
                    <a:pt x="623" y="485"/>
                  </a:lnTo>
                  <a:close/>
                  <a:moveTo>
                    <a:pt x="371" y="557"/>
                  </a:moveTo>
                  <a:cubicBezTo>
                    <a:pt x="348" y="564"/>
                    <a:pt x="375" y="582"/>
                    <a:pt x="369" y="596"/>
                  </a:cubicBezTo>
                  <a:cubicBezTo>
                    <a:pt x="366" y="605"/>
                    <a:pt x="357" y="597"/>
                    <a:pt x="351" y="600"/>
                  </a:cubicBezTo>
                  <a:cubicBezTo>
                    <a:pt x="349" y="616"/>
                    <a:pt x="349" y="616"/>
                    <a:pt x="349" y="616"/>
                  </a:cubicBezTo>
                  <a:cubicBezTo>
                    <a:pt x="345" y="625"/>
                    <a:pt x="334" y="618"/>
                    <a:pt x="329" y="624"/>
                  </a:cubicBezTo>
                  <a:cubicBezTo>
                    <a:pt x="325" y="630"/>
                    <a:pt x="329" y="636"/>
                    <a:pt x="332" y="641"/>
                  </a:cubicBezTo>
                  <a:cubicBezTo>
                    <a:pt x="324" y="659"/>
                    <a:pt x="351" y="665"/>
                    <a:pt x="350" y="682"/>
                  </a:cubicBezTo>
                  <a:cubicBezTo>
                    <a:pt x="358" y="692"/>
                    <a:pt x="349" y="707"/>
                    <a:pt x="361" y="717"/>
                  </a:cubicBezTo>
                  <a:cubicBezTo>
                    <a:pt x="363" y="736"/>
                    <a:pt x="358" y="761"/>
                    <a:pt x="375" y="776"/>
                  </a:cubicBezTo>
                  <a:cubicBezTo>
                    <a:pt x="378" y="794"/>
                    <a:pt x="378" y="794"/>
                    <a:pt x="378" y="794"/>
                  </a:cubicBezTo>
                  <a:cubicBezTo>
                    <a:pt x="381" y="806"/>
                    <a:pt x="363" y="803"/>
                    <a:pt x="365" y="814"/>
                  </a:cubicBezTo>
                  <a:cubicBezTo>
                    <a:pt x="369" y="812"/>
                    <a:pt x="369" y="817"/>
                    <a:pt x="370" y="818"/>
                  </a:cubicBezTo>
                  <a:cubicBezTo>
                    <a:pt x="370" y="818"/>
                    <a:pt x="370" y="818"/>
                    <a:pt x="370" y="818"/>
                  </a:cubicBezTo>
                  <a:cubicBezTo>
                    <a:pt x="392" y="792"/>
                    <a:pt x="418" y="765"/>
                    <a:pt x="444" y="742"/>
                  </a:cubicBezTo>
                  <a:cubicBezTo>
                    <a:pt x="433" y="731"/>
                    <a:pt x="433" y="731"/>
                    <a:pt x="433" y="731"/>
                  </a:cubicBezTo>
                  <a:cubicBezTo>
                    <a:pt x="413" y="700"/>
                    <a:pt x="396" y="667"/>
                    <a:pt x="389" y="631"/>
                  </a:cubicBezTo>
                  <a:cubicBezTo>
                    <a:pt x="380" y="627"/>
                    <a:pt x="380" y="627"/>
                    <a:pt x="380" y="627"/>
                  </a:cubicBezTo>
                  <a:cubicBezTo>
                    <a:pt x="380" y="636"/>
                    <a:pt x="375" y="643"/>
                    <a:pt x="376" y="653"/>
                  </a:cubicBezTo>
                  <a:cubicBezTo>
                    <a:pt x="373" y="656"/>
                    <a:pt x="373" y="656"/>
                    <a:pt x="373" y="656"/>
                  </a:cubicBezTo>
                  <a:cubicBezTo>
                    <a:pt x="367" y="656"/>
                    <a:pt x="363" y="651"/>
                    <a:pt x="358" y="648"/>
                  </a:cubicBezTo>
                  <a:cubicBezTo>
                    <a:pt x="357" y="645"/>
                    <a:pt x="354" y="639"/>
                    <a:pt x="359" y="637"/>
                  </a:cubicBezTo>
                  <a:cubicBezTo>
                    <a:pt x="362" y="636"/>
                    <a:pt x="364" y="637"/>
                    <a:pt x="366" y="639"/>
                  </a:cubicBezTo>
                  <a:cubicBezTo>
                    <a:pt x="368" y="636"/>
                    <a:pt x="367" y="631"/>
                    <a:pt x="369" y="627"/>
                  </a:cubicBezTo>
                  <a:cubicBezTo>
                    <a:pt x="369" y="620"/>
                    <a:pt x="363" y="613"/>
                    <a:pt x="368" y="607"/>
                  </a:cubicBezTo>
                  <a:cubicBezTo>
                    <a:pt x="373" y="607"/>
                    <a:pt x="377" y="613"/>
                    <a:pt x="380" y="617"/>
                  </a:cubicBezTo>
                  <a:cubicBezTo>
                    <a:pt x="385" y="619"/>
                    <a:pt x="389" y="614"/>
                    <a:pt x="394" y="612"/>
                  </a:cubicBezTo>
                  <a:cubicBezTo>
                    <a:pt x="394" y="607"/>
                    <a:pt x="401" y="601"/>
                    <a:pt x="393" y="598"/>
                  </a:cubicBezTo>
                  <a:cubicBezTo>
                    <a:pt x="398" y="587"/>
                    <a:pt x="395" y="575"/>
                    <a:pt x="393" y="564"/>
                  </a:cubicBezTo>
                  <a:cubicBezTo>
                    <a:pt x="390" y="554"/>
                    <a:pt x="379" y="556"/>
                    <a:pt x="371" y="557"/>
                  </a:cubicBezTo>
                  <a:close/>
                  <a:moveTo>
                    <a:pt x="914" y="567"/>
                  </a:moveTo>
                  <a:cubicBezTo>
                    <a:pt x="911" y="568"/>
                    <a:pt x="908" y="567"/>
                    <a:pt x="905" y="567"/>
                  </a:cubicBezTo>
                  <a:cubicBezTo>
                    <a:pt x="908" y="566"/>
                    <a:pt x="911" y="567"/>
                    <a:pt x="914" y="567"/>
                  </a:cubicBezTo>
                  <a:close/>
                  <a:moveTo>
                    <a:pt x="896" y="595"/>
                  </a:moveTo>
                  <a:cubicBezTo>
                    <a:pt x="905" y="604"/>
                    <a:pt x="905" y="604"/>
                    <a:pt x="905" y="604"/>
                  </a:cubicBezTo>
                  <a:cubicBezTo>
                    <a:pt x="914" y="610"/>
                    <a:pt x="908" y="623"/>
                    <a:pt x="917" y="628"/>
                  </a:cubicBezTo>
                  <a:cubicBezTo>
                    <a:pt x="929" y="634"/>
                    <a:pt x="933" y="647"/>
                    <a:pt x="938" y="657"/>
                  </a:cubicBezTo>
                  <a:cubicBezTo>
                    <a:pt x="939" y="654"/>
                    <a:pt x="939" y="651"/>
                    <a:pt x="940" y="649"/>
                  </a:cubicBezTo>
                  <a:cubicBezTo>
                    <a:pt x="944" y="633"/>
                    <a:pt x="944" y="615"/>
                    <a:pt x="949" y="599"/>
                  </a:cubicBezTo>
                  <a:cubicBezTo>
                    <a:pt x="931" y="600"/>
                    <a:pt x="911" y="602"/>
                    <a:pt x="896" y="595"/>
                  </a:cubicBezTo>
                  <a:close/>
                  <a:moveTo>
                    <a:pt x="1094" y="599"/>
                  </a:moveTo>
                  <a:cubicBezTo>
                    <a:pt x="1089" y="596"/>
                    <a:pt x="1089" y="596"/>
                    <a:pt x="1089" y="596"/>
                  </a:cubicBezTo>
                  <a:cubicBezTo>
                    <a:pt x="1092" y="603"/>
                    <a:pt x="1092" y="603"/>
                    <a:pt x="1092" y="603"/>
                  </a:cubicBezTo>
                  <a:cubicBezTo>
                    <a:pt x="1087" y="700"/>
                    <a:pt x="1055" y="785"/>
                    <a:pt x="1000" y="861"/>
                  </a:cubicBezTo>
                  <a:cubicBezTo>
                    <a:pt x="989" y="874"/>
                    <a:pt x="979" y="889"/>
                    <a:pt x="966" y="898"/>
                  </a:cubicBezTo>
                  <a:cubicBezTo>
                    <a:pt x="988" y="916"/>
                    <a:pt x="1012" y="942"/>
                    <a:pt x="1031" y="962"/>
                  </a:cubicBezTo>
                  <a:cubicBezTo>
                    <a:pt x="1033" y="957"/>
                    <a:pt x="1033" y="957"/>
                    <a:pt x="1033" y="957"/>
                  </a:cubicBezTo>
                  <a:cubicBezTo>
                    <a:pt x="1122" y="856"/>
                    <a:pt x="1172" y="739"/>
                    <a:pt x="1178" y="603"/>
                  </a:cubicBezTo>
                  <a:cubicBezTo>
                    <a:pt x="1181" y="596"/>
                    <a:pt x="1181" y="596"/>
                    <a:pt x="1181" y="596"/>
                  </a:cubicBezTo>
                  <a:cubicBezTo>
                    <a:pt x="1177" y="598"/>
                    <a:pt x="1177" y="598"/>
                    <a:pt x="1177" y="598"/>
                  </a:cubicBezTo>
                  <a:lnTo>
                    <a:pt x="1094" y="599"/>
                  </a:lnTo>
                  <a:close/>
                  <a:moveTo>
                    <a:pt x="978" y="597"/>
                  </a:moveTo>
                  <a:cubicBezTo>
                    <a:pt x="980" y="615"/>
                    <a:pt x="975" y="632"/>
                    <a:pt x="974" y="649"/>
                  </a:cubicBezTo>
                  <a:cubicBezTo>
                    <a:pt x="983" y="660"/>
                    <a:pt x="983" y="660"/>
                    <a:pt x="983" y="660"/>
                  </a:cubicBezTo>
                  <a:cubicBezTo>
                    <a:pt x="986" y="664"/>
                    <a:pt x="985" y="670"/>
                    <a:pt x="981" y="673"/>
                  </a:cubicBezTo>
                  <a:cubicBezTo>
                    <a:pt x="977" y="676"/>
                    <a:pt x="972" y="675"/>
                    <a:pt x="968" y="672"/>
                  </a:cubicBezTo>
                  <a:cubicBezTo>
                    <a:pt x="956" y="711"/>
                    <a:pt x="942" y="749"/>
                    <a:pt x="917" y="783"/>
                  </a:cubicBezTo>
                  <a:cubicBezTo>
                    <a:pt x="908" y="795"/>
                    <a:pt x="898" y="812"/>
                    <a:pt x="886" y="818"/>
                  </a:cubicBezTo>
                  <a:cubicBezTo>
                    <a:pt x="912" y="841"/>
                    <a:pt x="912" y="841"/>
                    <a:pt x="912" y="841"/>
                  </a:cubicBezTo>
                  <a:cubicBezTo>
                    <a:pt x="914" y="840"/>
                    <a:pt x="913" y="838"/>
                    <a:pt x="913" y="836"/>
                  </a:cubicBezTo>
                  <a:cubicBezTo>
                    <a:pt x="913" y="832"/>
                    <a:pt x="915" y="828"/>
                    <a:pt x="919" y="829"/>
                  </a:cubicBezTo>
                  <a:cubicBezTo>
                    <a:pt x="932" y="828"/>
                    <a:pt x="932" y="842"/>
                    <a:pt x="940" y="849"/>
                  </a:cubicBezTo>
                  <a:cubicBezTo>
                    <a:pt x="938" y="860"/>
                    <a:pt x="948" y="869"/>
                    <a:pt x="945" y="879"/>
                  </a:cubicBezTo>
                  <a:cubicBezTo>
                    <a:pt x="1018" y="802"/>
                    <a:pt x="1054" y="707"/>
                    <a:pt x="1061" y="602"/>
                  </a:cubicBezTo>
                  <a:cubicBezTo>
                    <a:pt x="1065" y="598"/>
                    <a:pt x="1065" y="598"/>
                    <a:pt x="1065" y="598"/>
                  </a:cubicBezTo>
                  <a:cubicBezTo>
                    <a:pt x="1039" y="600"/>
                    <a:pt x="1011" y="599"/>
                    <a:pt x="984" y="599"/>
                  </a:cubicBezTo>
                  <a:lnTo>
                    <a:pt x="978" y="597"/>
                  </a:lnTo>
                  <a:close/>
                  <a:moveTo>
                    <a:pt x="302" y="598"/>
                  </a:moveTo>
                  <a:cubicBezTo>
                    <a:pt x="306" y="605"/>
                    <a:pt x="306" y="605"/>
                    <a:pt x="306" y="605"/>
                  </a:cubicBezTo>
                  <a:cubicBezTo>
                    <a:pt x="306" y="624"/>
                    <a:pt x="314" y="642"/>
                    <a:pt x="310" y="662"/>
                  </a:cubicBezTo>
                  <a:cubicBezTo>
                    <a:pt x="313" y="656"/>
                    <a:pt x="314" y="649"/>
                    <a:pt x="321" y="645"/>
                  </a:cubicBezTo>
                  <a:cubicBezTo>
                    <a:pt x="322" y="640"/>
                    <a:pt x="314" y="638"/>
                    <a:pt x="315" y="633"/>
                  </a:cubicBezTo>
                  <a:cubicBezTo>
                    <a:pt x="320" y="622"/>
                    <a:pt x="315" y="605"/>
                    <a:pt x="329" y="600"/>
                  </a:cubicBezTo>
                  <a:cubicBezTo>
                    <a:pt x="319" y="602"/>
                    <a:pt x="310" y="604"/>
                    <a:pt x="302" y="598"/>
                  </a:cubicBezTo>
                  <a:close/>
                  <a:moveTo>
                    <a:pt x="162" y="599"/>
                  </a:moveTo>
                  <a:cubicBezTo>
                    <a:pt x="154" y="602"/>
                    <a:pt x="154" y="602"/>
                    <a:pt x="154" y="602"/>
                  </a:cubicBezTo>
                  <a:cubicBezTo>
                    <a:pt x="73" y="601"/>
                    <a:pt x="73" y="601"/>
                    <a:pt x="73" y="601"/>
                  </a:cubicBezTo>
                  <a:cubicBezTo>
                    <a:pt x="78" y="694"/>
                    <a:pt x="103" y="778"/>
                    <a:pt x="144" y="856"/>
                  </a:cubicBezTo>
                  <a:cubicBezTo>
                    <a:pt x="165" y="894"/>
                    <a:pt x="195" y="929"/>
                    <a:pt x="222" y="964"/>
                  </a:cubicBezTo>
                  <a:cubicBezTo>
                    <a:pt x="279" y="905"/>
                    <a:pt x="279" y="905"/>
                    <a:pt x="279" y="905"/>
                  </a:cubicBezTo>
                  <a:cubicBezTo>
                    <a:pt x="286" y="902"/>
                    <a:pt x="286" y="902"/>
                    <a:pt x="286" y="902"/>
                  </a:cubicBezTo>
                  <a:cubicBezTo>
                    <a:pt x="276" y="895"/>
                    <a:pt x="268" y="883"/>
                    <a:pt x="259" y="874"/>
                  </a:cubicBezTo>
                  <a:cubicBezTo>
                    <a:pt x="250" y="871"/>
                    <a:pt x="240" y="865"/>
                    <a:pt x="235" y="855"/>
                  </a:cubicBezTo>
                  <a:cubicBezTo>
                    <a:pt x="232" y="852"/>
                    <a:pt x="235" y="846"/>
                    <a:pt x="231" y="844"/>
                  </a:cubicBezTo>
                  <a:cubicBezTo>
                    <a:pt x="228" y="848"/>
                    <a:pt x="228" y="848"/>
                    <a:pt x="228" y="848"/>
                  </a:cubicBezTo>
                  <a:cubicBezTo>
                    <a:pt x="218" y="853"/>
                    <a:pt x="214" y="843"/>
                    <a:pt x="207" y="838"/>
                  </a:cubicBezTo>
                  <a:cubicBezTo>
                    <a:pt x="198" y="834"/>
                    <a:pt x="202" y="816"/>
                    <a:pt x="190" y="820"/>
                  </a:cubicBezTo>
                  <a:cubicBezTo>
                    <a:pt x="186" y="819"/>
                    <a:pt x="184" y="814"/>
                    <a:pt x="181" y="811"/>
                  </a:cubicBezTo>
                  <a:cubicBezTo>
                    <a:pt x="170" y="812"/>
                    <a:pt x="167" y="800"/>
                    <a:pt x="161" y="794"/>
                  </a:cubicBezTo>
                  <a:cubicBezTo>
                    <a:pt x="160" y="796"/>
                    <a:pt x="161" y="800"/>
                    <a:pt x="158" y="802"/>
                  </a:cubicBezTo>
                  <a:cubicBezTo>
                    <a:pt x="146" y="804"/>
                    <a:pt x="142" y="790"/>
                    <a:pt x="134" y="784"/>
                  </a:cubicBezTo>
                  <a:cubicBezTo>
                    <a:pt x="132" y="785"/>
                    <a:pt x="131" y="787"/>
                    <a:pt x="128" y="787"/>
                  </a:cubicBezTo>
                  <a:cubicBezTo>
                    <a:pt x="121" y="781"/>
                    <a:pt x="116" y="772"/>
                    <a:pt x="116" y="762"/>
                  </a:cubicBezTo>
                  <a:cubicBezTo>
                    <a:pt x="106" y="752"/>
                    <a:pt x="111" y="735"/>
                    <a:pt x="112" y="722"/>
                  </a:cubicBezTo>
                  <a:cubicBezTo>
                    <a:pt x="114" y="718"/>
                    <a:pt x="119" y="716"/>
                    <a:pt x="118" y="712"/>
                  </a:cubicBezTo>
                  <a:cubicBezTo>
                    <a:pt x="121" y="706"/>
                    <a:pt x="127" y="705"/>
                    <a:pt x="133" y="705"/>
                  </a:cubicBezTo>
                  <a:cubicBezTo>
                    <a:pt x="135" y="706"/>
                    <a:pt x="138" y="708"/>
                    <a:pt x="139" y="710"/>
                  </a:cubicBezTo>
                  <a:cubicBezTo>
                    <a:pt x="143" y="708"/>
                    <a:pt x="151" y="711"/>
                    <a:pt x="148" y="702"/>
                  </a:cubicBezTo>
                  <a:cubicBezTo>
                    <a:pt x="153" y="698"/>
                    <a:pt x="160" y="696"/>
                    <a:pt x="167" y="695"/>
                  </a:cubicBezTo>
                  <a:cubicBezTo>
                    <a:pt x="171" y="701"/>
                    <a:pt x="174" y="708"/>
                    <a:pt x="180" y="713"/>
                  </a:cubicBezTo>
                  <a:cubicBezTo>
                    <a:pt x="176" y="707"/>
                    <a:pt x="176" y="707"/>
                    <a:pt x="176" y="707"/>
                  </a:cubicBezTo>
                  <a:cubicBezTo>
                    <a:pt x="169" y="678"/>
                    <a:pt x="163" y="649"/>
                    <a:pt x="162" y="619"/>
                  </a:cubicBezTo>
                  <a:cubicBezTo>
                    <a:pt x="162" y="617"/>
                    <a:pt x="158" y="616"/>
                    <a:pt x="160" y="614"/>
                  </a:cubicBezTo>
                  <a:cubicBezTo>
                    <a:pt x="161" y="615"/>
                    <a:pt x="161" y="615"/>
                    <a:pt x="161" y="615"/>
                  </a:cubicBezTo>
                  <a:cubicBezTo>
                    <a:pt x="161" y="609"/>
                    <a:pt x="161" y="603"/>
                    <a:pt x="162" y="599"/>
                  </a:cubicBezTo>
                  <a:close/>
                  <a:moveTo>
                    <a:pt x="275" y="599"/>
                  </a:moveTo>
                  <a:cubicBezTo>
                    <a:pt x="269" y="602"/>
                    <a:pt x="269" y="602"/>
                    <a:pt x="269" y="602"/>
                  </a:cubicBezTo>
                  <a:cubicBezTo>
                    <a:pt x="242" y="601"/>
                    <a:pt x="214" y="604"/>
                    <a:pt x="188" y="600"/>
                  </a:cubicBezTo>
                  <a:cubicBezTo>
                    <a:pt x="192" y="605"/>
                    <a:pt x="192" y="605"/>
                    <a:pt x="192" y="605"/>
                  </a:cubicBezTo>
                  <a:cubicBezTo>
                    <a:pt x="198" y="658"/>
                    <a:pt x="198" y="658"/>
                    <a:pt x="198" y="658"/>
                  </a:cubicBezTo>
                  <a:cubicBezTo>
                    <a:pt x="201" y="679"/>
                    <a:pt x="210" y="698"/>
                    <a:pt x="209" y="719"/>
                  </a:cubicBezTo>
                  <a:cubicBezTo>
                    <a:pt x="212" y="714"/>
                    <a:pt x="210" y="706"/>
                    <a:pt x="218" y="705"/>
                  </a:cubicBezTo>
                  <a:cubicBezTo>
                    <a:pt x="215" y="698"/>
                    <a:pt x="224" y="693"/>
                    <a:pt x="219" y="687"/>
                  </a:cubicBezTo>
                  <a:cubicBezTo>
                    <a:pt x="222" y="673"/>
                    <a:pt x="223" y="659"/>
                    <a:pt x="235" y="649"/>
                  </a:cubicBezTo>
                  <a:cubicBezTo>
                    <a:pt x="250" y="649"/>
                    <a:pt x="251" y="629"/>
                    <a:pt x="266" y="628"/>
                  </a:cubicBezTo>
                  <a:cubicBezTo>
                    <a:pt x="274" y="628"/>
                    <a:pt x="278" y="638"/>
                    <a:pt x="282" y="642"/>
                  </a:cubicBezTo>
                  <a:cubicBezTo>
                    <a:pt x="272" y="630"/>
                    <a:pt x="273" y="612"/>
                    <a:pt x="275" y="599"/>
                  </a:cubicBezTo>
                  <a:close/>
                  <a:moveTo>
                    <a:pt x="424" y="635"/>
                  </a:moveTo>
                  <a:cubicBezTo>
                    <a:pt x="432" y="650"/>
                    <a:pt x="437" y="667"/>
                    <a:pt x="445" y="682"/>
                  </a:cubicBezTo>
                  <a:cubicBezTo>
                    <a:pt x="450" y="695"/>
                    <a:pt x="462" y="706"/>
                    <a:pt x="467" y="719"/>
                  </a:cubicBezTo>
                  <a:cubicBezTo>
                    <a:pt x="473" y="708"/>
                    <a:pt x="484" y="700"/>
                    <a:pt x="491" y="690"/>
                  </a:cubicBezTo>
                  <a:cubicBezTo>
                    <a:pt x="492" y="686"/>
                    <a:pt x="491" y="682"/>
                    <a:pt x="489" y="679"/>
                  </a:cubicBezTo>
                  <a:cubicBezTo>
                    <a:pt x="486" y="673"/>
                    <a:pt x="489" y="664"/>
                    <a:pt x="484" y="659"/>
                  </a:cubicBezTo>
                  <a:cubicBezTo>
                    <a:pt x="476" y="662"/>
                    <a:pt x="487" y="669"/>
                    <a:pt x="483" y="673"/>
                  </a:cubicBezTo>
                  <a:cubicBezTo>
                    <a:pt x="480" y="676"/>
                    <a:pt x="477" y="673"/>
                    <a:pt x="476" y="670"/>
                  </a:cubicBezTo>
                  <a:cubicBezTo>
                    <a:pt x="470" y="669"/>
                    <a:pt x="464" y="663"/>
                    <a:pt x="462" y="657"/>
                  </a:cubicBezTo>
                  <a:cubicBezTo>
                    <a:pt x="468" y="653"/>
                    <a:pt x="461" y="652"/>
                    <a:pt x="460" y="649"/>
                  </a:cubicBezTo>
                  <a:cubicBezTo>
                    <a:pt x="457" y="648"/>
                    <a:pt x="456" y="648"/>
                    <a:pt x="454" y="651"/>
                  </a:cubicBezTo>
                  <a:cubicBezTo>
                    <a:pt x="453" y="651"/>
                    <a:pt x="451" y="651"/>
                    <a:pt x="450" y="650"/>
                  </a:cubicBezTo>
                  <a:cubicBezTo>
                    <a:pt x="450" y="633"/>
                    <a:pt x="431" y="643"/>
                    <a:pt x="424" y="635"/>
                  </a:cubicBezTo>
                  <a:close/>
                  <a:moveTo>
                    <a:pt x="515" y="658"/>
                  </a:moveTo>
                  <a:cubicBezTo>
                    <a:pt x="513" y="665"/>
                    <a:pt x="509" y="671"/>
                    <a:pt x="503" y="676"/>
                  </a:cubicBezTo>
                  <a:cubicBezTo>
                    <a:pt x="504" y="677"/>
                    <a:pt x="504" y="677"/>
                    <a:pt x="504" y="677"/>
                  </a:cubicBezTo>
                  <a:cubicBezTo>
                    <a:pt x="511" y="672"/>
                    <a:pt x="516" y="663"/>
                    <a:pt x="525" y="662"/>
                  </a:cubicBezTo>
                  <a:lnTo>
                    <a:pt x="515" y="658"/>
                  </a:lnTo>
                  <a:close/>
                  <a:moveTo>
                    <a:pt x="744" y="681"/>
                  </a:moveTo>
                  <a:cubicBezTo>
                    <a:pt x="745" y="686"/>
                    <a:pt x="745" y="691"/>
                    <a:pt x="749" y="695"/>
                  </a:cubicBezTo>
                  <a:cubicBezTo>
                    <a:pt x="760" y="694"/>
                    <a:pt x="755" y="709"/>
                    <a:pt x="766" y="708"/>
                  </a:cubicBezTo>
                  <a:cubicBezTo>
                    <a:pt x="771" y="706"/>
                    <a:pt x="766" y="701"/>
                    <a:pt x="768" y="697"/>
                  </a:cubicBezTo>
                  <a:cubicBezTo>
                    <a:pt x="766" y="689"/>
                    <a:pt x="758" y="688"/>
                    <a:pt x="752" y="682"/>
                  </a:cubicBezTo>
                  <a:cubicBezTo>
                    <a:pt x="751" y="681"/>
                    <a:pt x="752" y="679"/>
                    <a:pt x="753" y="678"/>
                  </a:cubicBezTo>
                  <a:cubicBezTo>
                    <a:pt x="749" y="676"/>
                    <a:pt x="747" y="678"/>
                    <a:pt x="744" y="681"/>
                  </a:cubicBezTo>
                  <a:close/>
                  <a:moveTo>
                    <a:pt x="908" y="682"/>
                  </a:moveTo>
                  <a:cubicBezTo>
                    <a:pt x="900" y="681"/>
                    <a:pt x="890" y="686"/>
                    <a:pt x="882" y="680"/>
                  </a:cubicBezTo>
                  <a:cubicBezTo>
                    <a:pt x="880" y="678"/>
                    <a:pt x="878" y="682"/>
                    <a:pt x="878" y="684"/>
                  </a:cubicBezTo>
                  <a:cubicBezTo>
                    <a:pt x="876" y="688"/>
                    <a:pt x="873" y="694"/>
                    <a:pt x="866" y="692"/>
                  </a:cubicBezTo>
                  <a:cubicBezTo>
                    <a:pt x="861" y="689"/>
                    <a:pt x="861" y="684"/>
                    <a:pt x="859" y="680"/>
                  </a:cubicBezTo>
                  <a:cubicBezTo>
                    <a:pt x="859" y="683"/>
                    <a:pt x="858" y="686"/>
                    <a:pt x="858" y="689"/>
                  </a:cubicBezTo>
                  <a:cubicBezTo>
                    <a:pt x="851" y="695"/>
                    <a:pt x="849" y="701"/>
                    <a:pt x="845" y="708"/>
                  </a:cubicBezTo>
                  <a:cubicBezTo>
                    <a:pt x="839" y="715"/>
                    <a:pt x="829" y="713"/>
                    <a:pt x="823" y="718"/>
                  </a:cubicBezTo>
                  <a:cubicBezTo>
                    <a:pt x="822" y="732"/>
                    <a:pt x="806" y="729"/>
                    <a:pt x="798" y="734"/>
                  </a:cubicBezTo>
                  <a:cubicBezTo>
                    <a:pt x="797" y="735"/>
                    <a:pt x="799" y="736"/>
                    <a:pt x="800" y="737"/>
                  </a:cubicBezTo>
                  <a:cubicBezTo>
                    <a:pt x="804" y="738"/>
                    <a:pt x="809" y="738"/>
                    <a:pt x="812" y="734"/>
                  </a:cubicBezTo>
                  <a:cubicBezTo>
                    <a:pt x="825" y="737"/>
                    <a:pt x="822" y="722"/>
                    <a:pt x="829" y="717"/>
                  </a:cubicBezTo>
                  <a:cubicBezTo>
                    <a:pt x="835" y="716"/>
                    <a:pt x="841" y="711"/>
                    <a:pt x="847" y="715"/>
                  </a:cubicBezTo>
                  <a:cubicBezTo>
                    <a:pt x="854" y="722"/>
                    <a:pt x="855" y="734"/>
                    <a:pt x="854" y="744"/>
                  </a:cubicBezTo>
                  <a:cubicBezTo>
                    <a:pt x="847" y="751"/>
                    <a:pt x="851" y="762"/>
                    <a:pt x="846" y="770"/>
                  </a:cubicBezTo>
                  <a:cubicBezTo>
                    <a:pt x="847" y="780"/>
                    <a:pt x="835" y="784"/>
                    <a:pt x="837" y="794"/>
                  </a:cubicBezTo>
                  <a:cubicBezTo>
                    <a:pt x="833" y="798"/>
                    <a:pt x="827" y="799"/>
                    <a:pt x="821" y="799"/>
                  </a:cubicBezTo>
                  <a:cubicBezTo>
                    <a:pt x="798" y="790"/>
                    <a:pt x="774" y="785"/>
                    <a:pt x="748" y="782"/>
                  </a:cubicBezTo>
                  <a:cubicBezTo>
                    <a:pt x="746" y="783"/>
                    <a:pt x="745" y="785"/>
                    <a:pt x="745" y="788"/>
                  </a:cubicBezTo>
                  <a:cubicBezTo>
                    <a:pt x="755" y="793"/>
                    <a:pt x="768" y="794"/>
                    <a:pt x="779" y="798"/>
                  </a:cubicBezTo>
                  <a:cubicBezTo>
                    <a:pt x="789" y="801"/>
                    <a:pt x="796" y="813"/>
                    <a:pt x="808" y="809"/>
                  </a:cubicBezTo>
                  <a:cubicBezTo>
                    <a:pt x="818" y="803"/>
                    <a:pt x="836" y="813"/>
                    <a:pt x="843" y="802"/>
                  </a:cubicBezTo>
                  <a:cubicBezTo>
                    <a:pt x="842" y="791"/>
                    <a:pt x="851" y="783"/>
                    <a:pt x="856" y="774"/>
                  </a:cubicBezTo>
                  <a:cubicBezTo>
                    <a:pt x="859" y="773"/>
                    <a:pt x="859" y="773"/>
                    <a:pt x="859" y="773"/>
                  </a:cubicBezTo>
                  <a:cubicBezTo>
                    <a:pt x="865" y="779"/>
                    <a:pt x="865" y="788"/>
                    <a:pt x="867" y="795"/>
                  </a:cubicBezTo>
                  <a:cubicBezTo>
                    <a:pt x="875" y="786"/>
                    <a:pt x="882" y="776"/>
                    <a:pt x="889" y="767"/>
                  </a:cubicBezTo>
                  <a:cubicBezTo>
                    <a:pt x="908" y="740"/>
                    <a:pt x="924" y="710"/>
                    <a:pt x="931" y="678"/>
                  </a:cubicBezTo>
                  <a:cubicBezTo>
                    <a:pt x="923" y="678"/>
                    <a:pt x="916" y="680"/>
                    <a:pt x="908" y="682"/>
                  </a:cubicBezTo>
                  <a:close/>
                  <a:moveTo>
                    <a:pt x="543" y="682"/>
                  </a:moveTo>
                  <a:cubicBezTo>
                    <a:pt x="531" y="702"/>
                    <a:pt x="507" y="721"/>
                    <a:pt x="489" y="740"/>
                  </a:cubicBezTo>
                  <a:cubicBezTo>
                    <a:pt x="520" y="765"/>
                    <a:pt x="555" y="781"/>
                    <a:pt x="594" y="788"/>
                  </a:cubicBezTo>
                  <a:cubicBezTo>
                    <a:pt x="596" y="780"/>
                    <a:pt x="593" y="770"/>
                    <a:pt x="597" y="763"/>
                  </a:cubicBezTo>
                  <a:cubicBezTo>
                    <a:pt x="600" y="757"/>
                    <a:pt x="607" y="757"/>
                    <a:pt x="613" y="758"/>
                  </a:cubicBezTo>
                  <a:cubicBezTo>
                    <a:pt x="617" y="758"/>
                    <a:pt x="619" y="754"/>
                    <a:pt x="617" y="751"/>
                  </a:cubicBezTo>
                  <a:cubicBezTo>
                    <a:pt x="608" y="749"/>
                    <a:pt x="612" y="740"/>
                    <a:pt x="609" y="735"/>
                  </a:cubicBezTo>
                  <a:cubicBezTo>
                    <a:pt x="609" y="732"/>
                    <a:pt x="614" y="732"/>
                    <a:pt x="613" y="729"/>
                  </a:cubicBezTo>
                  <a:cubicBezTo>
                    <a:pt x="607" y="724"/>
                    <a:pt x="616" y="719"/>
                    <a:pt x="611" y="714"/>
                  </a:cubicBezTo>
                  <a:cubicBezTo>
                    <a:pt x="613" y="712"/>
                    <a:pt x="615" y="709"/>
                    <a:pt x="618" y="709"/>
                  </a:cubicBezTo>
                  <a:cubicBezTo>
                    <a:pt x="599" y="719"/>
                    <a:pt x="580" y="707"/>
                    <a:pt x="563" y="700"/>
                  </a:cubicBezTo>
                  <a:cubicBezTo>
                    <a:pt x="556" y="696"/>
                    <a:pt x="545" y="691"/>
                    <a:pt x="543" y="682"/>
                  </a:cubicBezTo>
                  <a:close/>
                  <a:moveTo>
                    <a:pt x="711" y="733"/>
                  </a:moveTo>
                  <a:cubicBezTo>
                    <a:pt x="711" y="735"/>
                    <a:pt x="707" y="739"/>
                    <a:pt x="711" y="740"/>
                  </a:cubicBezTo>
                  <a:cubicBezTo>
                    <a:pt x="718" y="733"/>
                    <a:pt x="733" y="734"/>
                    <a:pt x="734" y="723"/>
                  </a:cubicBezTo>
                  <a:cubicBezTo>
                    <a:pt x="724" y="722"/>
                    <a:pt x="718" y="727"/>
                    <a:pt x="711" y="733"/>
                  </a:cubicBezTo>
                  <a:close/>
                  <a:moveTo>
                    <a:pt x="744" y="754"/>
                  </a:moveTo>
                  <a:cubicBezTo>
                    <a:pt x="735" y="754"/>
                    <a:pt x="731" y="761"/>
                    <a:pt x="724" y="767"/>
                  </a:cubicBezTo>
                  <a:cubicBezTo>
                    <a:pt x="716" y="771"/>
                    <a:pt x="712" y="758"/>
                    <a:pt x="705" y="761"/>
                  </a:cubicBezTo>
                  <a:cubicBezTo>
                    <a:pt x="705" y="763"/>
                    <a:pt x="707" y="763"/>
                    <a:pt x="708" y="764"/>
                  </a:cubicBezTo>
                  <a:cubicBezTo>
                    <a:pt x="710" y="766"/>
                    <a:pt x="710" y="770"/>
                    <a:pt x="708" y="772"/>
                  </a:cubicBezTo>
                  <a:cubicBezTo>
                    <a:pt x="698" y="781"/>
                    <a:pt x="693" y="768"/>
                    <a:pt x="684" y="769"/>
                  </a:cubicBezTo>
                  <a:cubicBezTo>
                    <a:pt x="684" y="772"/>
                    <a:pt x="684" y="772"/>
                    <a:pt x="684" y="772"/>
                  </a:cubicBezTo>
                  <a:cubicBezTo>
                    <a:pt x="685" y="774"/>
                    <a:pt x="684" y="778"/>
                    <a:pt x="681" y="776"/>
                  </a:cubicBezTo>
                  <a:cubicBezTo>
                    <a:pt x="675" y="767"/>
                    <a:pt x="663" y="770"/>
                    <a:pt x="657" y="762"/>
                  </a:cubicBezTo>
                  <a:cubicBezTo>
                    <a:pt x="653" y="760"/>
                    <a:pt x="650" y="762"/>
                    <a:pt x="647" y="765"/>
                  </a:cubicBezTo>
                  <a:cubicBezTo>
                    <a:pt x="645" y="769"/>
                    <a:pt x="636" y="764"/>
                    <a:pt x="638" y="772"/>
                  </a:cubicBezTo>
                  <a:cubicBezTo>
                    <a:pt x="631" y="774"/>
                    <a:pt x="630" y="782"/>
                    <a:pt x="625" y="787"/>
                  </a:cubicBezTo>
                  <a:cubicBezTo>
                    <a:pt x="616" y="785"/>
                    <a:pt x="612" y="796"/>
                    <a:pt x="604" y="795"/>
                  </a:cubicBezTo>
                  <a:cubicBezTo>
                    <a:pt x="605" y="797"/>
                    <a:pt x="604" y="800"/>
                    <a:pt x="606" y="800"/>
                  </a:cubicBezTo>
                  <a:cubicBezTo>
                    <a:pt x="611" y="802"/>
                    <a:pt x="617" y="803"/>
                    <a:pt x="623" y="802"/>
                  </a:cubicBezTo>
                  <a:cubicBezTo>
                    <a:pt x="632" y="788"/>
                    <a:pt x="646" y="800"/>
                    <a:pt x="658" y="795"/>
                  </a:cubicBezTo>
                  <a:cubicBezTo>
                    <a:pt x="666" y="796"/>
                    <a:pt x="661" y="804"/>
                    <a:pt x="666" y="807"/>
                  </a:cubicBezTo>
                  <a:cubicBezTo>
                    <a:pt x="678" y="803"/>
                    <a:pt x="687" y="817"/>
                    <a:pt x="697" y="809"/>
                  </a:cubicBezTo>
                  <a:cubicBezTo>
                    <a:pt x="696" y="795"/>
                    <a:pt x="711" y="796"/>
                    <a:pt x="720" y="793"/>
                  </a:cubicBezTo>
                  <a:cubicBezTo>
                    <a:pt x="733" y="785"/>
                    <a:pt x="748" y="774"/>
                    <a:pt x="746" y="757"/>
                  </a:cubicBezTo>
                  <a:lnTo>
                    <a:pt x="744" y="754"/>
                  </a:lnTo>
                  <a:close/>
                  <a:moveTo>
                    <a:pt x="464" y="762"/>
                  </a:moveTo>
                  <a:cubicBezTo>
                    <a:pt x="447" y="783"/>
                    <a:pt x="427" y="805"/>
                    <a:pt x="407" y="822"/>
                  </a:cubicBezTo>
                  <a:cubicBezTo>
                    <a:pt x="416" y="822"/>
                    <a:pt x="421" y="832"/>
                    <a:pt x="428" y="836"/>
                  </a:cubicBezTo>
                  <a:cubicBezTo>
                    <a:pt x="472" y="873"/>
                    <a:pt x="526" y="890"/>
                    <a:pt x="576" y="903"/>
                  </a:cubicBezTo>
                  <a:cubicBezTo>
                    <a:pt x="562" y="896"/>
                    <a:pt x="562" y="896"/>
                    <a:pt x="562" y="896"/>
                  </a:cubicBezTo>
                  <a:cubicBezTo>
                    <a:pt x="552" y="884"/>
                    <a:pt x="537" y="870"/>
                    <a:pt x="537" y="854"/>
                  </a:cubicBezTo>
                  <a:cubicBezTo>
                    <a:pt x="547" y="850"/>
                    <a:pt x="546" y="839"/>
                    <a:pt x="549" y="831"/>
                  </a:cubicBezTo>
                  <a:cubicBezTo>
                    <a:pt x="558" y="822"/>
                    <a:pt x="569" y="817"/>
                    <a:pt x="580" y="814"/>
                  </a:cubicBezTo>
                  <a:cubicBezTo>
                    <a:pt x="551" y="826"/>
                    <a:pt x="525" y="805"/>
                    <a:pt x="501" y="793"/>
                  </a:cubicBezTo>
                  <a:cubicBezTo>
                    <a:pt x="488" y="784"/>
                    <a:pt x="472" y="776"/>
                    <a:pt x="464" y="762"/>
                  </a:cubicBezTo>
                  <a:close/>
                  <a:moveTo>
                    <a:pt x="867" y="843"/>
                  </a:moveTo>
                  <a:cubicBezTo>
                    <a:pt x="865" y="838"/>
                    <a:pt x="865" y="838"/>
                    <a:pt x="865" y="838"/>
                  </a:cubicBezTo>
                  <a:cubicBezTo>
                    <a:pt x="862" y="845"/>
                    <a:pt x="857" y="849"/>
                    <a:pt x="852" y="854"/>
                  </a:cubicBezTo>
                  <a:cubicBezTo>
                    <a:pt x="852" y="859"/>
                    <a:pt x="851" y="866"/>
                    <a:pt x="856" y="869"/>
                  </a:cubicBezTo>
                  <a:cubicBezTo>
                    <a:pt x="868" y="873"/>
                    <a:pt x="883" y="880"/>
                    <a:pt x="885" y="894"/>
                  </a:cubicBezTo>
                  <a:cubicBezTo>
                    <a:pt x="881" y="907"/>
                    <a:pt x="856" y="918"/>
                    <a:pt x="871" y="932"/>
                  </a:cubicBezTo>
                  <a:cubicBezTo>
                    <a:pt x="876" y="939"/>
                    <a:pt x="865" y="942"/>
                    <a:pt x="867" y="948"/>
                  </a:cubicBezTo>
                  <a:cubicBezTo>
                    <a:pt x="871" y="942"/>
                    <a:pt x="871" y="942"/>
                    <a:pt x="871" y="942"/>
                  </a:cubicBezTo>
                  <a:cubicBezTo>
                    <a:pt x="888" y="929"/>
                    <a:pt x="907" y="916"/>
                    <a:pt x="922" y="899"/>
                  </a:cubicBezTo>
                  <a:cubicBezTo>
                    <a:pt x="924" y="899"/>
                    <a:pt x="924" y="899"/>
                    <a:pt x="924" y="899"/>
                  </a:cubicBezTo>
                  <a:cubicBezTo>
                    <a:pt x="921" y="898"/>
                    <a:pt x="916" y="901"/>
                    <a:pt x="912" y="900"/>
                  </a:cubicBezTo>
                  <a:cubicBezTo>
                    <a:pt x="904" y="896"/>
                    <a:pt x="903" y="889"/>
                    <a:pt x="903" y="880"/>
                  </a:cubicBezTo>
                  <a:lnTo>
                    <a:pt x="867" y="843"/>
                  </a:lnTo>
                  <a:close/>
                  <a:moveTo>
                    <a:pt x="401" y="854"/>
                  </a:moveTo>
                  <a:cubicBezTo>
                    <a:pt x="400" y="852"/>
                    <a:pt x="400" y="852"/>
                    <a:pt x="400" y="852"/>
                  </a:cubicBezTo>
                  <a:cubicBezTo>
                    <a:pt x="401" y="856"/>
                    <a:pt x="401" y="856"/>
                    <a:pt x="401" y="856"/>
                  </a:cubicBezTo>
                  <a:lnTo>
                    <a:pt x="401" y="854"/>
                  </a:lnTo>
                  <a:close/>
                  <a:moveTo>
                    <a:pt x="410" y="867"/>
                  </a:moveTo>
                  <a:cubicBezTo>
                    <a:pt x="407" y="865"/>
                    <a:pt x="404" y="862"/>
                    <a:pt x="403" y="858"/>
                  </a:cubicBezTo>
                  <a:lnTo>
                    <a:pt x="410" y="867"/>
                  </a:lnTo>
                  <a:close/>
                  <a:moveTo>
                    <a:pt x="412" y="869"/>
                  </a:moveTo>
                  <a:cubicBezTo>
                    <a:pt x="414" y="876"/>
                    <a:pt x="423" y="880"/>
                    <a:pt x="421" y="889"/>
                  </a:cubicBezTo>
                  <a:cubicBezTo>
                    <a:pt x="416" y="897"/>
                    <a:pt x="406" y="897"/>
                    <a:pt x="398" y="897"/>
                  </a:cubicBezTo>
                  <a:cubicBezTo>
                    <a:pt x="381" y="894"/>
                    <a:pt x="369" y="907"/>
                    <a:pt x="353" y="909"/>
                  </a:cubicBezTo>
                  <a:cubicBezTo>
                    <a:pt x="339" y="913"/>
                    <a:pt x="334" y="896"/>
                    <a:pt x="321" y="897"/>
                  </a:cubicBezTo>
                  <a:cubicBezTo>
                    <a:pt x="402" y="967"/>
                    <a:pt x="494" y="1012"/>
                    <a:pt x="602" y="1017"/>
                  </a:cubicBezTo>
                  <a:cubicBezTo>
                    <a:pt x="610" y="1023"/>
                    <a:pt x="610" y="1023"/>
                    <a:pt x="610" y="1023"/>
                  </a:cubicBezTo>
                  <a:cubicBezTo>
                    <a:pt x="606" y="1013"/>
                    <a:pt x="606" y="1013"/>
                    <a:pt x="606" y="1013"/>
                  </a:cubicBezTo>
                  <a:cubicBezTo>
                    <a:pt x="606" y="936"/>
                    <a:pt x="606" y="936"/>
                    <a:pt x="606" y="936"/>
                  </a:cubicBezTo>
                  <a:cubicBezTo>
                    <a:pt x="599" y="939"/>
                    <a:pt x="599" y="939"/>
                    <a:pt x="599" y="939"/>
                  </a:cubicBezTo>
                  <a:cubicBezTo>
                    <a:pt x="529" y="936"/>
                    <a:pt x="467" y="910"/>
                    <a:pt x="412" y="869"/>
                  </a:cubicBezTo>
                  <a:close/>
                  <a:moveTo>
                    <a:pt x="948" y="923"/>
                  </a:moveTo>
                  <a:cubicBezTo>
                    <a:pt x="947" y="916"/>
                    <a:pt x="947" y="916"/>
                    <a:pt x="947" y="916"/>
                  </a:cubicBezTo>
                  <a:cubicBezTo>
                    <a:pt x="938" y="932"/>
                    <a:pt x="920" y="943"/>
                    <a:pt x="907" y="955"/>
                  </a:cubicBezTo>
                  <a:cubicBezTo>
                    <a:pt x="888" y="974"/>
                    <a:pt x="857" y="978"/>
                    <a:pt x="848" y="1005"/>
                  </a:cubicBezTo>
                  <a:cubicBezTo>
                    <a:pt x="838" y="1014"/>
                    <a:pt x="834" y="1029"/>
                    <a:pt x="820" y="1034"/>
                  </a:cubicBezTo>
                  <a:cubicBezTo>
                    <a:pt x="815" y="1048"/>
                    <a:pt x="800" y="1047"/>
                    <a:pt x="791" y="1057"/>
                  </a:cubicBezTo>
                  <a:cubicBezTo>
                    <a:pt x="767" y="1079"/>
                    <a:pt x="751" y="1043"/>
                    <a:pt x="729" y="1039"/>
                  </a:cubicBezTo>
                  <a:cubicBezTo>
                    <a:pt x="685" y="1047"/>
                    <a:pt x="685" y="1047"/>
                    <a:pt x="685" y="1047"/>
                  </a:cubicBezTo>
                  <a:cubicBezTo>
                    <a:pt x="670" y="1047"/>
                    <a:pt x="654" y="1052"/>
                    <a:pt x="640" y="1047"/>
                  </a:cubicBezTo>
                  <a:cubicBezTo>
                    <a:pt x="642" y="1077"/>
                    <a:pt x="642" y="1109"/>
                    <a:pt x="640" y="1138"/>
                  </a:cubicBezTo>
                  <a:cubicBezTo>
                    <a:pt x="645" y="1135"/>
                    <a:pt x="645" y="1135"/>
                    <a:pt x="645" y="1135"/>
                  </a:cubicBezTo>
                  <a:cubicBezTo>
                    <a:pt x="785" y="1129"/>
                    <a:pt x="906" y="1076"/>
                    <a:pt x="1009" y="982"/>
                  </a:cubicBezTo>
                  <a:lnTo>
                    <a:pt x="948" y="923"/>
                  </a:lnTo>
                  <a:close/>
                  <a:moveTo>
                    <a:pt x="304" y="923"/>
                  </a:moveTo>
                  <a:cubicBezTo>
                    <a:pt x="304" y="926"/>
                    <a:pt x="304" y="926"/>
                    <a:pt x="304" y="926"/>
                  </a:cubicBezTo>
                  <a:cubicBezTo>
                    <a:pt x="244" y="986"/>
                    <a:pt x="244" y="986"/>
                    <a:pt x="244" y="986"/>
                  </a:cubicBezTo>
                  <a:cubicBezTo>
                    <a:pt x="334" y="1064"/>
                    <a:pt x="436" y="1115"/>
                    <a:pt x="553" y="1131"/>
                  </a:cubicBezTo>
                  <a:cubicBezTo>
                    <a:pt x="571" y="1134"/>
                    <a:pt x="593" y="1132"/>
                    <a:pt x="611" y="1138"/>
                  </a:cubicBezTo>
                  <a:cubicBezTo>
                    <a:pt x="606" y="1131"/>
                    <a:pt x="606" y="1131"/>
                    <a:pt x="606" y="1131"/>
                  </a:cubicBezTo>
                  <a:cubicBezTo>
                    <a:pt x="606" y="1052"/>
                    <a:pt x="606" y="1052"/>
                    <a:pt x="606" y="1052"/>
                  </a:cubicBezTo>
                  <a:cubicBezTo>
                    <a:pt x="609" y="1048"/>
                    <a:pt x="609" y="1048"/>
                    <a:pt x="609" y="1048"/>
                  </a:cubicBezTo>
                  <a:cubicBezTo>
                    <a:pt x="600" y="1050"/>
                    <a:pt x="600" y="1050"/>
                    <a:pt x="600" y="1050"/>
                  </a:cubicBezTo>
                  <a:cubicBezTo>
                    <a:pt x="487" y="1042"/>
                    <a:pt x="387" y="1002"/>
                    <a:pt x="304" y="923"/>
                  </a:cubicBezTo>
                  <a:close/>
                  <a:moveTo>
                    <a:pt x="636" y="943"/>
                  </a:moveTo>
                  <a:cubicBezTo>
                    <a:pt x="640" y="949"/>
                    <a:pt x="640" y="949"/>
                    <a:pt x="640" y="949"/>
                  </a:cubicBezTo>
                  <a:cubicBezTo>
                    <a:pt x="640" y="973"/>
                    <a:pt x="643" y="997"/>
                    <a:pt x="640" y="1021"/>
                  </a:cubicBezTo>
                  <a:cubicBezTo>
                    <a:pt x="661" y="1014"/>
                    <a:pt x="686" y="1015"/>
                    <a:pt x="709" y="1011"/>
                  </a:cubicBezTo>
                  <a:cubicBezTo>
                    <a:pt x="705" y="1009"/>
                    <a:pt x="700" y="1008"/>
                    <a:pt x="697" y="1003"/>
                  </a:cubicBezTo>
                  <a:cubicBezTo>
                    <a:pt x="683" y="1003"/>
                    <a:pt x="677" y="988"/>
                    <a:pt x="672" y="978"/>
                  </a:cubicBezTo>
                  <a:cubicBezTo>
                    <a:pt x="670" y="970"/>
                    <a:pt x="676" y="963"/>
                    <a:pt x="679" y="957"/>
                  </a:cubicBezTo>
                  <a:cubicBezTo>
                    <a:pt x="673" y="945"/>
                    <a:pt x="655" y="954"/>
                    <a:pt x="645" y="949"/>
                  </a:cubicBezTo>
                  <a:cubicBezTo>
                    <a:pt x="642" y="947"/>
                    <a:pt x="640" y="943"/>
                    <a:pt x="636" y="9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4630" y="181"/>
              <a:ext cx="37" cy="39"/>
            </a:xfrm>
            <a:custGeom>
              <a:avLst/>
              <a:gdLst>
                <a:gd name="T0" fmla="*/ 124 w 205"/>
                <a:gd name="T1" fmla="*/ 61 h 216"/>
                <a:gd name="T2" fmla="*/ 198 w 205"/>
                <a:gd name="T3" fmla="*/ 200 h 216"/>
                <a:gd name="T4" fmla="*/ 205 w 205"/>
                <a:gd name="T5" fmla="*/ 216 h 216"/>
                <a:gd name="T6" fmla="*/ 48 w 205"/>
                <a:gd name="T7" fmla="*/ 49 h 216"/>
                <a:gd name="T8" fmla="*/ 0 w 205"/>
                <a:gd name="T9" fmla="*/ 0 h 216"/>
                <a:gd name="T10" fmla="*/ 124 w 205"/>
                <a:gd name="T11" fmla="*/ 6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216">
                  <a:moveTo>
                    <a:pt x="124" y="61"/>
                  </a:moveTo>
                  <a:cubicBezTo>
                    <a:pt x="166" y="99"/>
                    <a:pt x="185" y="149"/>
                    <a:pt x="198" y="200"/>
                  </a:cubicBezTo>
                  <a:cubicBezTo>
                    <a:pt x="205" y="216"/>
                    <a:pt x="205" y="216"/>
                    <a:pt x="205" y="216"/>
                  </a:cubicBezTo>
                  <a:cubicBezTo>
                    <a:pt x="143" y="172"/>
                    <a:pt x="87" y="112"/>
                    <a:pt x="48" y="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2" y="18"/>
                    <a:pt x="87" y="29"/>
                    <a:pt x="124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4438" y="182"/>
              <a:ext cx="37" cy="40"/>
            </a:xfrm>
            <a:custGeom>
              <a:avLst/>
              <a:gdLst>
                <a:gd name="T0" fmla="*/ 97 w 201"/>
                <a:gd name="T1" fmla="*/ 129 h 217"/>
                <a:gd name="T2" fmla="*/ 0 w 201"/>
                <a:gd name="T3" fmla="*/ 217 h 217"/>
                <a:gd name="T4" fmla="*/ 43 w 201"/>
                <a:gd name="T5" fmla="*/ 106 h 217"/>
                <a:gd name="T6" fmla="*/ 201 w 201"/>
                <a:gd name="T7" fmla="*/ 0 h 217"/>
                <a:gd name="T8" fmla="*/ 97 w 201"/>
                <a:gd name="T9" fmla="*/ 129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217">
                  <a:moveTo>
                    <a:pt x="97" y="129"/>
                  </a:moveTo>
                  <a:cubicBezTo>
                    <a:pt x="68" y="164"/>
                    <a:pt x="32" y="187"/>
                    <a:pt x="0" y="217"/>
                  </a:cubicBezTo>
                  <a:cubicBezTo>
                    <a:pt x="17" y="182"/>
                    <a:pt x="18" y="139"/>
                    <a:pt x="43" y="106"/>
                  </a:cubicBezTo>
                  <a:cubicBezTo>
                    <a:pt x="78" y="44"/>
                    <a:pt x="143" y="23"/>
                    <a:pt x="201" y="0"/>
                  </a:cubicBezTo>
                  <a:cubicBezTo>
                    <a:pt x="158" y="38"/>
                    <a:pt x="128" y="85"/>
                    <a:pt x="97" y="1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4645" y="195"/>
              <a:ext cx="37" cy="56"/>
            </a:xfrm>
            <a:custGeom>
              <a:avLst/>
              <a:gdLst>
                <a:gd name="T0" fmla="*/ 193 w 207"/>
                <a:gd name="T1" fmla="*/ 124 h 306"/>
                <a:gd name="T2" fmla="*/ 200 w 207"/>
                <a:gd name="T3" fmla="*/ 306 h 306"/>
                <a:gd name="T4" fmla="*/ 199 w 207"/>
                <a:gd name="T5" fmla="*/ 306 h 306"/>
                <a:gd name="T6" fmla="*/ 47 w 207"/>
                <a:gd name="T7" fmla="*/ 158 h 306"/>
                <a:gd name="T8" fmla="*/ 0 w 207"/>
                <a:gd name="T9" fmla="*/ 50 h 306"/>
                <a:gd name="T10" fmla="*/ 146 w 207"/>
                <a:gd name="T11" fmla="*/ 188 h 306"/>
                <a:gd name="T12" fmla="*/ 174 w 207"/>
                <a:gd name="T13" fmla="*/ 233 h 306"/>
                <a:gd name="T14" fmla="*/ 175 w 207"/>
                <a:gd name="T15" fmla="*/ 232 h 306"/>
                <a:gd name="T16" fmla="*/ 125 w 207"/>
                <a:gd name="T17" fmla="*/ 64 h 306"/>
                <a:gd name="T18" fmla="*/ 77 w 207"/>
                <a:gd name="T19" fmla="*/ 0 h 306"/>
                <a:gd name="T20" fmla="*/ 193 w 207"/>
                <a:gd name="T21" fmla="*/ 124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7" h="306">
                  <a:moveTo>
                    <a:pt x="193" y="124"/>
                  </a:moveTo>
                  <a:cubicBezTo>
                    <a:pt x="207" y="185"/>
                    <a:pt x="187" y="244"/>
                    <a:pt x="200" y="306"/>
                  </a:cubicBezTo>
                  <a:cubicBezTo>
                    <a:pt x="199" y="306"/>
                    <a:pt x="199" y="306"/>
                    <a:pt x="199" y="306"/>
                  </a:cubicBezTo>
                  <a:cubicBezTo>
                    <a:pt x="166" y="241"/>
                    <a:pt x="96" y="210"/>
                    <a:pt x="47" y="158"/>
                  </a:cubicBezTo>
                  <a:cubicBezTo>
                    <a:pt x="19" y="127"/>
                    <a:pt x="7" y="90"/>
                    <a:pt x="0" y="50"/>
                  </a:cubicBezTo>
                  <a:cubicBezTo>
                    <a:pt x="28" y="117"/>
                    <a:pt x="103" y="131"/>
                    <a:pt x="146" y="188"/>
                  </a:cubicBezTo>
                  <a:cubicBezTo>
                    <a:pt x="160" y="201"/>
                    <a:pt x="165" y="219"/>
                    <a:pt x="174" y="233"/>
                  </a:cubicBezTo>
                  <a:cubicBezTo>
                    <a:pt x="175" y="232"/>
                    <a:pt x="175" y="232"/>
                    <a:pt x="175" y="232"/>
                  </a:cubicBezTo>
                  <a:cubicBezTo>
                    <a:pt x="151" y="179"/>
                    <a:pt x="142" y="120"/>
                    <a:pt x="125" y="64"/>
                  </a:cubicBezTo>
                  <a:cubicBezTo>
                    <a:pt x="117" y="39"/>
                    <a:pt x="99" y="15"/>
                    <a:pt x="77" y="0"/>
                  </a:cubicBezTo>
                  <a:cubicBezTo>
                    <a:pt x="133" y="11"/>
                    <a:pt x="182" y="70"/>
                    <a:pt x="193" y="1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4423" y="197"/>
              <a:ext cx="37" cy="55"/>
            </a:xfrm>
            <a:custGeom>
              <a:avLst/>
              <a:gdLst>
                <a:gd name="T0" fmla="*/ 124 w 201"/>
                <a:gd name="T1" fmla="*/ 0 h 306"/>
                <a:gd name="T2" fmla="*/ 52 w 201"/>
                <a:gd name="T3" fmla="*/ 169 h 306"/>
                <a:gd name="T4" fmla="*/ 31 w 201"/>
                <a:gd name="T5" fmla="*/ 233 h 306"/>
                <a:gd name="T6" fmla="*/ 33 w 201"/>
                <a:gd name="T7" fmla="*/ 234 h 306"/>
                <a:gd name="T8" fmla="*/ 80 w 201"/>
                <a:gd name="T9" fmla="*/ 165 h 306"/>
                <a:gd name="T10" fmla="*/ 201 w 201"/>
                <a:gd name="T11" fmla="*/ 48 h 306"/>
                <a:gd name="T12" fmla="*/ 74 w 201"/>
                <a:gd name="T13" fmla="*/ 230 h 306"/>
                <a:gd name="T14" fmla="*/ 10 w 201"/>
                <a:gd name="T15" fmla="*/ 306 h 306"/>
                <a:gd name="T16" fmla="*/ 11 w 201"/>
                <a:gd name="T17" fmla="*/ 246 h 306"/>
                <a:gd name="T18" fmla="*/ 48 w 201"/>
                <a:gd name="T19" fmla="*/ 51 h 306"/>
                <a:gd name="T20" fmla="*/ 124 w 201"/>
                <a:gd name="T21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1" h="306">
                  <a:moveTo>
                    <a:pt x="124" y="0"/>
                  </a:moveTo>
                  <a:cubicBezTo>
                    <a:pt x="67" y="40"/>
                    <a:pt x="70" y="110"/>
                    <a:pt x="52" y="169"/>
                  </a:cubicBezTo>
                  <a:cubicBezTo>
                    <a:pt x="46" y="191"/>
                    <a:pt x="36" y="211"/>
                    <a:pt x="31" y="233"/>
                  </a:cubicBezTo>
                  <a:cubicBezTo>
                    <a:pt x="33" y="234"/>
                    <a:pt x="33" y="234"/>
                    <a:pt x="33" y="234"/>
                  </a:cubicBezTo>
                  <a:cubicBezTo>
                    <a:pt x="42" y="209"/>
                    <a:pt x="59" y="185"/>
                    <a:pt x="80" y="165"/>
                  </a:cubicBezTo>
                  <a:cubicBezTo>
                    <a:pt x="121" y="127"/>
                    <a:pt x="181" y="104"/>
                    <a:pt x="201" y="48"/>
                  </a:cubicBezTo>
                  <a:cubicBezTo>
                    <a:pt x="200" y="125"/>
                    <a:pt x="136" y="186"/>
                    <a:pt x="74" y="230"/>
                  </a:cubicBezTo>
                  <a:cubicBezTo>
                    <a:pt x="48" y="252"/>
                    <a:pt x="24" y="278"/>
                    <a:pt x="10" y="306"/>
                  </a:cubicBezTo>
                  <a:cubicBezTo>
                    <a:pt x="8" y="287"/>
                    <a:pt x="13" y="267"/>
                    <a:pt x="11" y="246"/>
                  </a:cubicBezTo>
                  <a:cubicBezTo>
                    <a:pt x="5" y="179"/>
                    <a:pt x="0" y="102"/>
                    <a:pt x="48" y="51"/>
                  </a:cubicBezTo>
                  <a:cubicBezTo>
                    <a:pt x="68" y="26"/>
                    <a:pt x="95" y="8"/>
                    <a:pt x="1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4658" y="214"/>
              <a:ext cx="40" cy="73"/>
            </a:xfrm>
            <a:custGeom>
              <a:avLst/>
              <a:gdLst>
                <a:gd name="T0" fmla="*/ 157 w 219"/>
                <a:gd name="T1" fmla="*/ 33 h 401"/>
                <a:gd name="T2" fmla="*/ 182 w 219"/>
                <a:gd name="T3" fmla="*/ 293 h 401"/>
                <a:gd name="T4" fmla="*/ 153 w 219"/>
                <a:gd name="T5" fmla="*/ 401 h 401"/>
                <a:gd name="T6" fmla="*/ 147 w 219"/>
                <a:gd name="T7" fmla="*/ 378 h 401"/>
                <a:gd name="T8" fmla="*/ 22 w 219"/>
                <a:gd name="T9" fmla="*/ 171 h 401"/>
                <a:gd name="T10" fmla="*/ 0 w 219"/>
                <a:gd name="T11" fmla="*/ 96 h 401"/>
                <a:gd name="T12" fmla="*/ 134 w 219"/>
                <a:gd name="T13" fmla="*/ 253 h 401"/>
                <a:gd name="T14" fmla="*/ 148 w 219"/>
                <a:gd name="T15" fmla="*/ 309 h 401"/>
                <a:gd name="T16" fmla="*/ 151 w 219"/>
                <a:gd name="T17" fmla="*/ 307 h 401"/>
                <a:gd name="T18" fmla="*/ 153 w 219"/>
                <a:gd name="T19" fmla="*/ 100 h 401"/>
                <a:gd name="T20" fmla="*/ 129 w 219"/>
                <a:gd name="T21" fmla="*/ 0 h 401"/>
                <a:gd name="T22" fmla="*/ 157 w 219"/>
                <a:gd name="T23" fmla="*/ 33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9" h="401">
                  <a:moveTo>
                    <a:pt x="157" y="33"/>
                  </a:moveTo>
                  <a:cubicBezTo>
                    <a:pt x="208" y="103"/>
                    <a:pt x="219" y="214"/>
                    <a:pt x="182" y="293"/>
                  </a:cubicBezTo>
                  <a:cubicBezTo>
                    <a:pt x="168" y="327"/>
                    <a:pt x="158" y="363"/>
                    <a:pt x="153" y="401"/>
                  </a:cubicBezTo>
                  <a:cubicBezTo>
                    <a:pt x="150" y="394"/>
                    <a:pt x="149" y="386"/>
                    <a:pt x="147" y="378"/>
                  </a:cubicBezTo>
                  <a:cubicBezTo>
                    <a:pt x="127" y="300"/>
                    <a:pt x="53" y="245"/>
                    <a:pt x="22" y="171"/>
                  </a:cubicBezTo>
                  <a:cubicBezTo>
                    <a:pt x="13" y="147"/>
                    <a:pt x="5" y="122"/>
                    <a:pt x="0" y="96"/>
                  </a:cubicBezTo>
                  <a:cubicBezTo>
                    <a:pt x="33" y="156"/>
                    <a:pt x="113" y="187"/>
                    <a:pt x="134" y="253"/>
                  </a:cubicBezTo>
                  <a:cubicBezTo>
                    <a:pt x="143" y="270"/>
                    <a:pt x="143" y="291"/>
                    <a:pt x="148" y="309"/>
                  </a:cubicBezTo>
                  <a:cubicBezTo>
                    <a:pt x="149" y="309"/>
                    <a:pt x="151" y="308"/>
                    <a:pt x="151" y="307"/>
                  </a:cubicBezTo>
                  <a:cubicBezTo>
                    <a:pt x="141" y="239"/>
                    <a:pt x="144" y="167"/>
                    <a:pt x="153" y="100"/>
                  </a:cubicBezTo>
                  <a:cubicBezTo>
                    <a:pt x="153" y="64"/>
                    <a:pt x="149" y="28"/>
                    <a:pt x="129" y="0"/>
                  </a:cubicBezTo>
                  <a:cubicBezTo>
                    <a:pt x="142" y="8"/>
                    <a:pt x="148" y="22"/>
                    <a:pt x="157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4410" y="216"/>
              <a:ext cx="37" cy="73"/>
            </a:xfrm>
            <a:custGeom>
              <a:avLst/>
              <a:gdLst>
                <a:gd name="T0" fmla="*/ 75 w 205"/>
                <a:gd name="T1" fmla="*/ 1 h 401"/>
                <a:gd name="T2" fmla="*/ 66 w 205"/>
                <a:gd name="T3" fmla="*/ 228 h 401"/>
                <a:gd name="T4" fmla="*/ 60 w 205"/>
                <a:gd name="T5" fmla="*/ 306 h 401"/>
                <a:gd name="T6" fmla="*/ 63 w 205"/>
                <a:gd name="T7" fmla="*/ 308 h 401"/>
                <a:gd name="T8" fmla="*/ 68 w 205"/>
                <a:gd name="T9" fmla="*/ 281 h 401"/>
                <a:gd name="T10" fmla="*/ 181 w 205"/>
                <a:gd name="T11" fmla="*/ 130 h 401"/>
                <a:gd name="T12" fmla="*/ 205 w 205"/>
                <a:gd name="T13" fmla="*/ 94 h 401"/>
                <a:gd name="T14" fmla="*/ 178 w 205"/>
                <a:gd name="T15" fmla="*/ 186 h 401"/>
                <a:gd name="T16" fmla="*/ 60 w 205"/>
                <a:gd name="T17" fmla="*/ 401 h 401"/>
                <a:gd name="T18" fmla="*/ 5 w 205"/>
                <a:gd name="T19" fmla="*/ 178 h 401"/>
                <a:gd name="T20" fmla="*/ 72 w 205"/>
                <a:gd name="T21" fmla="*/ 2 h 401"/>
                <a:gd name="T22" fmla="*/ 75 w 205"/>
                <a:gd name="T23" fmla="*/ 1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5" h="401">
                  <a:moveTo>
                    <a:pt x="75" y="1"/>
                  </a:moveTo>
                  <a:cubicBezTo>
                    <a:pt x="31" y="68"/>
                    <a:pt x="68" y="152"/>
                    <a:pt x="66" y="228"/>
                  </a:cubicBezTo>
                  <a:cubicBezTo>
                    <a:pt x="60" y="306"/>
                    <a:pt x="60" y="306"/>
                    <a:pt x="60" y="306"/>
                  </a:cubicBezTo>
                  <a:cubicBezTo>
                    <a:pt x="61" y="307"/>
                    <a:pt x="61" y="309"/>
                    <a:pt x="63" y="308"/>
                  </a:cubicBezTo>
                  <a:cubicBezTo>
                    <a:pt x="66" y="300"/>
                    <a:pt x="66" y="290"/>
                    <a:pt x="68" y="281"/>
                  </a:cubicBezTo>
                  <a:cubicBezTo>
                    <a:pt x="78" y="218"/>
                    <a:pt x="133" y="174"/>
                    <a:pt x="181" y="130"/>
                  </a:cubicBezTo>
                  <a:cubicBezTo>
                    <a:pt x="191" y="119"/>
                    <a:pt x="200" y="107"/>
                    <a:pt x="205" y="94"/>
                  </a:cubicBezTo>
                  <a:cubicBezTo>
                    <a:pt x="201" y="125"/>
                    <a:pt x="191" y="157"/>
                    <a:pt x="178" y="186"/>
                  </a:cubicBezTo>
                  <a:cubicBezTo>
                    <a:pt x="141" y="258"/>
                    <a:pt x="73" y="318"/>
                    <a:pt x="60" y="401"/>
                  </a:cubicBezTo>
                  <a:cubicBezTo>
                    <a:pt x="54" y="321"/>
                    <a:pt x="0" y="262"/>
                    <a:pt x="5" y="178"/>
                  </a:cubicBezTo>
                  <a:cubicBezTo>
                    <a:pt x="4" y="109"/>
                    <a:pt x="32" y="53"/>
                    <a:pt x="72" y="2"/>
                  </a:cubicBezTo>
                  <a:cubicBezTo>
                    <a:pt x="73" y="2"/>
                    <a:pt x="74" y="0"/>
                    <a:pt x="7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4667" y="252"/>
              <a:ext cx="38" cy="74"/>
            </a:xfrm>
            <a:custGeom>
              <a:avLst/>
              <a:gdLst>
                <a:gd name="T0" fmla="*/ 153 w 207"/>
                <a:gd name="T1" fmla="*/ 274 h 401"/>
                <a:gd name="T2" fmla="*/ 57 w 207"/>
                <a:gd name="T3" fmla="*/ 401 h 401"/>
                <a:gd name="T4" fmla="*/ 51 w 207"/>
                <a:gd name="T5" fmla="*/ 291 h 401"/>
                <a:gd name="T6" fmla="*/ 0 w 207"/>
                <a:gd name="T7" fmla="*/ 69 h 401"/>
                <a:gd name="T8" fmla="*/ 1 w 207"/>
                <a:gd name="T9" fmla="*/ 40 h 401"/>
                <a:gd name="T10" fmla="*/ 92 w 207"/>
                <a:gd name="T11" fmla="*/ 263 h 401"/>
                <a:gd name="T12" fmla="*/ 83 w 207"/>
                <a:gd name="T13" fmla="*/ 322 h 401"/>
                <a:gd name="T14" fmla="*/ 85 w 207"/>
                <a:gd name="T15" fmla="*/ 324 h 401"/>
                <a:gd name="T16" fmla="*/ 88 w 207"/>
                <a:gd name="T17" fmla="*/ 320 h 401"/>
                <a:gd name="T18" fmla="*/ 123 w 207"/>
                <a:gd name="T19" fmla="*/ 189 h 401"/>
                <a:gd name="T20" fmla="*/ 168 w 207"/>
                <a:gd name="T21" fmla="*/ 0 h 401"/>
                <a:gd name="T22" fmla="*/ 153 w 207"/>
                <a:gd name="T23" fmla="*/ 27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7" h="401">
                  <a:moveTo>
                    <a:pt x="153" y="274"/>
                  </a:moveTo>
                  <a:cubicBezTo>
                    <a:pt x="122" y="317"/>
                    <a:pt x="85" y="357"/>
                    <a:pt x="57" y="401"/>
                  </a:cubicBezTo>
                  <a:cubicBezTo>
                    <a:pt x="61" y="367"/>
                    <a:pt x="65" y="324"/>
                    <a:pt x="51" y="291"/>
                  </a:cubicBezTo>
                  <a:cubicBezTo>
                    <a:pt x="27" y="220"/>
                    <a:pt x="7" y="147"/>
                    <a:pt x="0" y="69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9" y="119"/>
                    <a:pt x="97" y="174"/>
                    <a:pt x="92" y="263"/>
                  </a:cubicBezTo>
                  <a:cubicBezTo>
                    <a:pt x="94" y="285"/>
                    <a:pt x="87" y="303"/>
                    <a:pt x="83" y="322"/>
                  </a:cubicBezTo>
                  <a:cubicBezTo>
                    <a:pt x="85" y="324"/>
                    <a:pt x="85" y="324"/>
                    <a:pt x="85" y="324"/>
                  </a:cubicBezTo>
                  <a:cubicBezTo>
                    <a:pt x="88" y="320"/>
                    <a:pt x="88" y="320"/>
                    <a:pt x="88" y="320"/>
                  </a:cubicBezTo>
                  <a:cubicBezTo>
                    <a:pt x="100" y="276"/>
                    <a:pt x="105" y="230"/>
                    <a:pt x="123" y="189"/>
                  </a:cubicBezTo>
                  <a:cubicBezTo>
                    <a:pt x="149" y="130"/>
                    <a:pt x="181" y="71"/>
                    <a:pt x="168" y="0"/>
                  </a:cubicBezTo>
                  <a:cubicBezTo>
                    <a:pt x="207" y="84"/>
                    <a:pt x="195" y="196"/>
                    <a:pt x="153" y="2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3"/>
            <p:cNvSpPr>
              <a:spLocks/>
            </p:cNvSpPr>
            <p:nvPr userDrawn="1"/>
          </p:nvSpPr>
          <p:spPr bwMode="auto">
            <a:xfrm>
              <a:off x="4403" y="254"/>
              <a:ext cx="36" cy="73"/>
            </a:xfrm>
            <a:custGeom>
              <a:avLst/>
              <a:gdLst>
                <a:gd name="T0" fmla="*/ 91 w 199"/>
                <a:gd name="T1" fmla="*/ 234 h 399"/>
                <a:gd name="T2" fmla="*/ 113 w 199"/>
                <a:gd name="T3" fmla="*/ 322 h 399"/>
                <a:gd name="T4" fmla="*/ 116 w 199"/>
                <a:gd name="T5" fmla="*/ 321 h 399"/>
                <a:gd name="T6" fmla="*/ 173 w 199"/>
                <a:gd name="T7" fmla="*/ 95 h 399"/>
                <a:gd name="T8" fmla="*/ 194 w 199"/>
                <a:gd name="T9" fmla="*/ 37 h 399"/>
                <a:gd name="T10" fmla="*/ 184 w 199"/>
                <a:gd name="T11" fmla="*/ 157 h 399"/>
                <a:gd name="T12" fmla="*/ 144 w 199"/>
                <a:gd name="T13" fmla="*/ 303 h 399"/>
                <a:gd name="T14" fmla="*/ 142 w 199"/>
                <a:gd name="T15" fmla="*/ 399 h 399"/>
                <a:gd name="T16" fmla="*/ 138 w 199"/>
                <a:gd name="T17" fmla="*/ 395 h 399"/>
                <a:gd name="T18" fmla="*/ 25 w 199"/>
                <a:gd name="T19" fmla="*/ 228 h 399"/>
                <a:gd name="T20" fmla="*/ 10 w 199"/>
                <a:gd name="T21" fmla="*/ 63 h 399"/>
                <a:gd name="T22" fmla="*/ 28 w 199"/>
                <a:gd name="T23" fmla="*/ 0 h 399"/>
                <a:gd name="T24" fmla="*/ 91 w 199"/>
                <a:gd name="T25" fmla="*/ 234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9" h="399">
                  <a:moveTo>
                    <a:pt x="91" y="234"/>
                  </a:moveTo>
                  <a:cubicBezTo>
                    <a:pt x="100" y="263"/>
                    <a:pt x="102" y="295"/>
                    <a:pt x="113" y="322"/>
                  </a:cubicBezTo>
                  <a:cubicBezTo>
                    <a:pt x="115" y="323"/>
                    <a:pt x="115" y="322"/>
                    <a:pt x="116" y="321"/>
                  </a:cubicBezTo>
                  <a:cubicBezTo>
                    <a:pt x="86" y="237"/>
                    <a:pt x="129" y="160"/>
                    <a:pt x="173" y="95"/>
                  </a:cubicBezTo>
                  <a:cubicBezTo>
                    <a:pt x="183" y="77"/>
                    <a:pt x="189" y="57"/>
                    <a:pt x="194" y="37"/>
                  </a:cubicBezTo>
                  <a:cubicBezTo>
                    <a:pt x="199" y="75"/>
                    <a:pt x="189" y="118"/>
                    <a:pt x="184" y="157"/>
                  </a:cubicBezTo>
                  <a:cubicBezTo>
                    <a:pt x="173" y="207"/>
                    <a:pt x="158" y="255"/>
                    <a:pt x="144" y="303"/>
                  </a:cubicBezTo>
                  <a:cubicBezTo>
                    <a:pt x="135" y="333"/>
                    <a:pt x="138" y="367"/>
                    <a:pt x="142" y="399"/>
                  </a:cubicBezTo>
                  <a:cubicBezTo>
                    <a:pt x="138" y="395"/>
                    <a:pt x="138" y="395"/>
                    <a:pt x="138" y="395"/>
                  </a:cubicBezTo>
                  <a:cubicBezTo>
                    <a:pt x="106" y="337"/>
                    <a:pt x="44" y="292"/>
                    <a:pt x="25" y="228"/>
                  </a:cubicBezTo>
                  <a:cubicBezTo>
                    <a:pt x="10" y="177"/>
                    <a:pt x="0" y="118"/>
                    <a:pt x="10" y="63"/>
                  </a:cubicBezTo>
                  <a:cubicBezTo>
                    <a:pt x="15" y="41"/>
                    <a:pt x="19" y="19"/>
                    <a:pt x="28" y="0"/>
                  </a:cubicBezTo>
                  <a:cubicBezTo>
                    <a:pt x="10" y="90"/>
                    <a:pt x="71" y="155"/>
                    <a:pt x="91" y="2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4"/>
            <p:cNvSpPr>
              <a:spLocks/>
            </p:cNvSpPr>
            <p:nvPr userDrawn="1"/>
          </p:nvSpPr>
          <p:spPr bwMode="auto">
            <a:xfrm>
              <a:off x="4656" y="294"/>
              <a:ext cx="50" cy="67"/>
            </a:xfrm>
            <a:custGeom>
              <a:avLst/>
              <a:gdLst>
                <a:gd name="T0" fmla="*/ 96 w 272"/>
                <a:gd name="T1" fmla="*/ 184 h 366"/>
                <a:gd name="T2" fmla="*/ 61 w 272"/>
                <a:gd name="T3" fmla="*/ 289 h 366"/>
                <a:gd name="T4" fmla="*/ 64 w 272"/>
                <a:gd name="T5" fmla="*/ 289 h 366"/>
                <a:gd name="T6" fmla="*/ 146 w 272"/>
                <a:gd name="T7" fmla="*/ 179 h 366"/>
                <a:gd name="T8" fmla="*/ 255 w 272"/>
                <a:gd name="T9" fmla="*/ 13 h 366"/>
                <a:gd name="T10" fmla="*/ 115 w 272"/>
                <a:gd name="T11" fmla="*/ 288 h 366"/>
                <a:gd name="T12" fmla="*/ 0 w 272"/>
                <a:gd name="T13" fmla="*/ 366 h 366"/>
                <a:gd name="T14" fmla="*/ 0 w 272"/>
                <a:gd name="T15" fmla="*/ 362 h 366"/>
                <a:gd name="T16" fmla="*/ 64 w 272"/>
                <a:gd name="T17" fmla="*/ 34 h 366"/>
                <a:gd name="T18" fmla="*/ 77 w 272"/>
                <a:gd name="T19" fmla="*/ 0 h 366"/>
                <a:gd name="T20" fmla="*/ 96 w 272"/>
                <a:gd name="T21" fmla="*/ 184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2" h="366">
                  <a:moveTo>
                    <a:pt x="96" y="184"/>
                  </a:moveTo>
                  <a:cubicBezTo>
                    <a:pt x="94" y="223"/>
                    <a:pt x="81" y="258"/>
                    <a:pt x="61" y="289"/>
                  </a:cubicBezTo>
                  <a:cubicBezTo>
                    <a:pt x="64" y="289"/>
                    <a:pt x="64" y="289"/>
                    <a:pt x="64" y="289"/>
                  </a:cubicBezTo>
                  <a:cubicBezTo>
                    <a:pt x="92" y="253"/>
                    <a:pt x="114" y="214"/>
                    <a:pt x="146" y="179"/>
                  </a:cubicBezTo>
                  <a:cubicBezTo>
                    <a:pt x="197" y="130"/>
                    <a:pt x="248" y="80"/>
                    <a:pt x="255" y="13"/>
                  </a:cubicBezTo>
                  <a:cubicBezTo>
                    <a:pt x="272" y="126"/>
                    <a:pt x="208" y="224"/>
                    <a:pt x="115" y="288"/>
                  </a:cubicBezTo>
                  <a:cubicBezTo>
                    <a:pt x="76" y="313"/>
                    <a:pt x="37" y="337"/>
                    <a:pt x="0" y="366"/>
                  </a:cubicBezTo>
                  <a:cubicBezTo>
                    <a:pt x="0" y="362"/>
                    <a:pt x="0" y="362"/>
                    <a:pt x="0" y="362"/>
                  </a:cubicBezTo>
                  <a:cubicBezTo>
                    <a:pt x="57" y="268"/>
                    <a:pt x="29" y="138"/>
                    <a:pt x="64" y="34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0" y="64"/>
                    <a:pt x="98" y="119"/>
                    <a:pt x="96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5"/>
            <p:cNvSpPr>
              <a:spLocks/>
            </p:cNvSpPr>
            <p:nvPr userDrawn="1"/>
          </p:nvSpPr>
          <p:spPr bwMode="auto">
            <a:xfrm>
              <a:off x="4404" y="296"/>
              <a:ext cx="47" cy="66"/>
            </a:xfrm>
            <a:custGeom>
              <a:avLst/>
              <a:gdLst>
                <a:gd name="T0" fmla="*/ 233 w 260"/>
                <a:gd name="T1" fmla="*/ 302 h 363"/>
                <a:gd name="T2" fmla="*/ 260 w 260"/>
                <a:gd name="T3" fmla="*/ 363 h 363"/>
                <a:gd name="T4" fmla="*/ 18 w 260"/>
                <a:gd name="T5" fmla="*/ 141 h 363"/>
                <a:gd name="T6" fmla="*/ 3 w 260"/>
                <a:gd name="T7" fmla="*/ 15 h 363"/>
                <a:gd name="T8" fmla="*/ 161 w 260"/>
                <a:gd name="T9" fmla="*/ 241 h 363"/>
                <a:gd name="T10" fmla="*/ 197 w 260"/>
                <a:gd name="T11" fmla="*/ 289 h 363"/>
                <a:gd name="T12" fmla="*/ 182 w 260"/>
                <a:gd name="T13" fmla="*/ 259 h 363"/>
                <a:gd name="T14" fmla="*/ 163 w 260"/>
                <a:gd name="T15" fmla="*/ 146 h 363"/>
                <a:gd name="T16" fmla="*/ 180 w 260"/>
                <a:gd name="T17" fmla="*/ 0 h 363"/>
                <a:gd name="T18" fmla="*/ 233 w 260"/>
                <a:gd name="T19" fmla="*/ 302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0" h="363">
                  <a:moveTo>
                    <a:pt x="233" y="302"/>
                  </a:moveTo>
                  <a:cubicBezTo>
                    <a:pt x="239" y="323"/>
                    <a:pt x="252" y="343"/>
                    <a:pt x="260" y="363"/>
                  </a:cubicBezTo>
                  <a:cubicBezTo>
                    <a:pt x="174" y="304"/>
                    <a:pt x="56" y="248"/>
                    <a:pt x="18" y="141"/>
                  </a:cubicBezTo>
                  <a:cubicBezTo>
                    <a:pt x="1" y="103"/>
                    <a:pt x="0" y="57"/>
                    <a:pt x="3" y="15"/>
                  </a:cubicBezTo>
                  <a:cubicBezTo>
                    <a:pt x="10" y="111"/>
                    <a:pt x="113" y="161"/>
                    <a:pt x="161" y="241"/>
                  </a:cubicBezTo>
                  <a:cubicBezTo>
                    <a:pt x="172" y="257"/>
                    <a:pt x="182" y="275"/>
                    <a:pt x="197" y="289"/>
                  </a:cubicBezTo>
                  <a:cubicBezTo>
                    <a:pt x="195" y="279"/>
                    <a:pt x="185" y="270"/>
                    <a:pt x="182" y="259"/>
                  </a:cubicBezTo>
                  <a:cubicBezTo>
                    <a:pt x="165" y="226"/>
                    <a:pt x="159" y="186"/>
                    <a:pt x="163" y="146"/>
                  </a:cubicBezTo>
                  <a:cubicBezTo>
                    <a:pt x="168" y="97"/>
                    <a:pt x="188" y="52"/>
                    <a:pt x="180" y="0"/>
                  </a:cubicBezTo>
                  <a:cubicBezTo>
                    <a:pt x="223" y="91"/>
                    <a:pt x="210" y="204"/>
                    <a:pt x="233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6"/>
            <p:cNvSpPr>
              <a:spLocks/>
            </p:cNvSpPr>
            <p:nvPr userDrawn="1"/>
          </p:nvSpPr>
          <p:spPr bwMode="auto">
            <a:xfrm>
              <a:off x="4627" y="324"/>
              <a:ext cx="66" cy="61"/>
            </a:xfrm>
            <a:custGeom>
              <a:avLst/>
              <a:gdLst>
                <a:gd name="T0" fmla="*/ 127 w 363"/>
                <a:gd name="T1" fmla="*/ 219 h 333"/>
                <a:gd name="T2" fmla="*/ 68 w 363"/>
                <a:gd name="T3" fmla="*/ 290 h 333"/>
                <a:gd name="T4" fmla="*/ 89 w 363"/>
                <a:gd name="T5" fmla="*/ 278 h 333"/>
                <a:gd name="T6" fmla="*/ 300 w 363"/>
                <a:gd name="T7" fmla="*/ 148 h 333"/>
                <a:gd name="T8" fmla="*/ 363 w 363"/>
                <a:gd name="T9" fmla="*/ 68 h 333"/>
                <a:gd name="T10" fmla="*/ 152 w 363"/>
                <a:gd name="T11" fmla="*/ 299 h 333"/>
                <a:gd name="T12" fmla="*/ 0 w 363"/>
                <a:gd name="T13" fmla="*/ 333 h 333"/>
                <a:gd name="T14" fmla="*/ 132 w 363"/>
                <a:gd name="T15" fmla="*/ 71 h 333"/>
                <a:gd name="T16" fmla="*/ 184 w 363"/>
                <a:gd name="T17" fmla="*/ 0 h 333"/>
                <a:gd name="T18" fmla="*/ 127 w 363"/>
                <a:gd name="T19" fmla="*/ 219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3" h="333">
                  <a:moveTo>
                    <a:pt x="127" y="219"/>
                  </a:moveTo>
                  <a:cubicBezTo>
                    <a:pt x="112" y="244"/>
                    <a:pt x="91" y="269"/>
                    <a:pt x="68" y="290"/>
                  </a:cubicBezTo>
                  <a:cubicBezTo>
                    <a:pt x="76" y="289"/>
                    <a:pt x="82" y="283"/>
                    <a:pt x="89" y="278"/>
                  </a:cubicBezTo>
                  <a:cubicBezTo>
                    <a:pt x="151" y="216"/>
                    <a:pt x="233" y="199"/>
                    <a:pt x="300" y="148"/>
                  </a:cubicBezTo>
                  <a:cubicBezTo>
                    <a:pt x="327" y="127"/>
                    <a:pt x="351" y="99"/>
                    <a:pt x="363" y="68"/>
                  </a:cubicBezTo>
                  <a:cubicBezTo>
                    <a:pt x="350" y="171"/>
                    <a:pt x="248" y="268"/>
                    <a:pt x="152" y="299"/>
                  </a:cubicBezTo>
                  <a:cubicBezTo>
                    <a:pt x="102" y="312"/>
                    <a:pt x="48" y="316"/>
                    <a:pt x="0" y="333"/>
                  </a:cubicBezTo>
                  <a:cubicBezTo>
                    <a:pt x="82" y="262"/>
                    <a:pt x="77" y="153"/>
                    <a:pt x="132" y="71"/>
                  </a:cubicBezTo>
                  <a:cubicBezTo>
                    <a:pt x="150" y="47"/>
                    <a:pt x="164" y="22"/>
                    <a:pt x="184" y="0"/>
                  </a:cubicBezTo>
                  <a:cubicBezTo>
                    <a:pt x="151" y="67"/>
                    <a:pt x="166" y="154"/>
                    <a:pt x="127" y="2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4414" y="326"/>
              <a:ext cx="66" cy="60"/>
            </a:xfrm>
            <a:custGeom>
              <a:avLst/>
              <a:gdLst>
                <a:gd name="T0" fmla="*/ 259 w 366"/>
                <a:gd name="T1" fmla="*/ 123 h 328"/>
                <a:gd name="T2" fmla="*/ 366 w 366"/>
                <a:gd name="T3" fmla="*/ 328 h 328"/>
                <a:gd name="T4" fmla="*/ 145 w 366"/>
                <a:gd name="T5" fmla="*/ 267 h 328"/>
                <a:gd name="T6" fmla="*/ 0 w 366"/>
                <a:gd name="T7" fmla="*/ 71 h 328"/>
                <a:gd name="T8" fmla="*/ 249 w 366"/>
                <a:gd name="T9" fmla="*/ 255 h 328"/>
                <a:gd name="T10" fmla="*/ 297 w 366"/>
                <a:gd name="T11" fmla="*/ 288 h 328"/>
                <a:gd name="T12" fmla="*/ 297 w 366"/>
                <a:gd name="T13" fmla="*/ 287 h 328"/>
                <a:gd name="T14" fmla="*/ 244 w 366"/>
                <a:gd name="T15" fmla="*/ 229 h 328"/>
                <a:gd name="T16" fmla="*/ 178 w 366"/>
                <a:gd name="T17" fmla="*/ 0 h 328"/>
                <a:gd name="T18" fmla="*/ 259 w 366"/>
                <a:gd name="T19" fmla="*/ 123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6" h="328">
                  <a:moveTo>
                    <a:pt x="259" y="123"/>
                  </a:moveTo>
                  <a:cubicBezTo>
                    <a:pt x="288" y="194"/>
                    <a:pt x="299" y="275"/>
                    <a:pt x="366" y="328"/>
                  </a:cubicBezTo>
                  <a:cubicBezTo>
                    <a:pt x="294" y="305"/>
                    <a:pt x="209" y="311"/>
                    <a:pt x="145" y="267"/>
                  </a:cubicBezTo>
                  <a:cubicBezTo>
                    <a:pt x="75" y="224"/>
                    <a:pt x="13" y="151"/>
                    <a:pt x="0" y="71"/>
                  </a:cubicBezTo>
                  <a:cubicBezTo>
                    <a:pt x="48" y="180"/>
                    <a:pt x="168" y="189"/>
                    <a:pt x="249" y="255"/>
                  </a:cubicBezTo>
                  <a:cubicBezTo>
                    <a:pt x="264" y="268"/>
                    <a:pt x="280" y="280"/>
                    <a:pt x="297" y="288"/>
                  </a:cubicBezTo>
                  <a:cubicBezTo>
                    <a:pt x="297" y="287"/>
                    <a:pt x="297" y="287"/>
                    <a:pt x="297" y="287"/>
                  </a:cubicBezTo>
                  <a:cubicBezTo>
                    <a:pt x="279" y="270"/>
                    <a:pt x="257" y="251"/>
                    <a:pt x="244" y="229"/>
                  </a:cubicBezTo>
                  <a:cubicBezTo>
                    <a:pt x="197" y="163"/>
                    <a:pt x="214" y="71"/>
                    <a:pt x="178" y="0"/>
                  </a:cubicBezTo>
                  <a:cubicBezTo>
                    <a:pt x="210" y="39"/>
                    <a:pt x="240" y="79"/>
                    <a:pt x="25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4588" y="356"/>
              <a:ext cx="83" cy="48"/>
            </a:xfrm>
            <a:custGeom>
              <a:avLst/>
              <a:gdLst>
                <a:gd name="T0" fmla="*/ 162 w 451"/>
                <a:gd name="T1" fmla="*/ 170 h 261"/>
                <a:gd name="T2" fmla="*/ 104 w 451"/>
                <a:gd name="T3" fmla="*/ 192 h 261"/>
                <a:gd name="T4" fmla="*/ 179 w 451"/>
                <a:gd name="T5" fmla="*/ 181 h 261"/>
                <a:gd name="T6" fmla="*/ 451 w 451"/>
                <a:gd name="T7" fmla="*/ 100 h 261"/>
                <a:gd name="T8" fmla="*/ 307 w 451"/>
                <a:gd name="T9" fmla="*/ 224 h 261"/>
                <a:gd name="T10" fmla="*/ 18 w 451"/>
                <a:gd name="T11" fmla="*/ 201 h 261"/>
                <a:gd name="T12" fmla="*/ 0 w 451"/>
                <a:gd name="T13" fmla="*/ 198 h 261"/>
                <a:gd name="T14" fmla="*/ 0 w 451"/>
                <a:gd name="T15" fmla="*/ 198 h 261"/>
                <a:gd name="T16" fmla="*/ 124 w 451"/>
                <a:gd name="T17" fmla="*/ 142 h 261"/>
                <a:gd name="T18" fmla="*/ 281 w 451"/>
                <a:gd name="T19" fmla="*/ 0 h 261"/>
                <a:gd name="T20" fmla="*/ 162 w 451"/>
                <a:gd name="T21" fmla="*/ 17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1" h="261">
                  <a:moveTo>
                    <a:pt x="162" y="170"/>
                  </a:moveTo>
                  <a:cubicBezTo>
                    <a:pt x="144" y="181"/>
                    <a:pt x="122" y="183"/>
                    <a:pt x="104" y="192"/>
                  </a:cubicBezTo>
                  <a:cubicBezTo>
                    <a:pt x="130" y="193"/>
                    <a:pt x="153" y="183"/>
                    <a:pt x="179" y="181"/>
                  </a:cubicBezTo>
                  <a:cubicBezTo>
                    <a:pt x="275" y="166"/>
                    <a:pt x="385" y="181"/>
                    <a:pt x="451" y="100"/>
                  </a:cubicBezTo>
                  <a:cubicBezTo>
                    <a:pt x="427" y="157"/>
                    <a:pt x="364" y="204"/>
                    <a:pt x="307" y="224"/>
                  </a:cubicBezTo>
                  <a:cubicBezTo>
                    <a:pt x="210" y="261"/>
                    <a:pt x="111" y="216"/>
                    <a:pt x="18" y="201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44" y="188"/>
                    <a:pt x="88" y="174"/>
                    <a:pt x="124" y="142"/>
                  </a:cubicBezTo>
                  <a:cubicBezTo>
                    <a:pt x="176" y="92"/>
                    <a:pt x="223" y="40"/>
                    <a:pt x="281" y="0"/>
                  </a:cubicBezTo>
                  <a:cubicBezTo>
                    <a:pt x="238" y="55"/>
                    <a:pt x="233" y="134"/>
                    <a:pt x="162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4436" y="357"/>
              <a:ext cx="83" cy="47"/>
            </a:xfrm>
            <a:custGeom>
              <a:avLst/>
              <a:gdLst>
                <a:gd name="T0" fmla="*/ 325 w 454"/>
                <a:gd name="T1" fmla="*/ 135 h 253"/>
                <a:gd name="T2" fmla="*/ 454 w 454"/>
                <a:gd name="T3" fmla="*/ 193 h 253"/>
                <a:gd name="T4" fmla="*/ 416 w 454"/>
                <a:gd name="T5" fmla="*/ 199 h 253"/>
                <a:gd name="T6" fmla="*/ 148 w 454"/>
                <a:gd name="T7" fmla="*/ 223 h 253"/>
                <a:gd name="T8" fmla="*/ 0 w 454"/>
                <a:gd name="T9" fmla="*/ 101 h 253"/>
                <a:gd name="T10" fmla="*/ 307 w 454"/>
                <a:gd name="T11" fmla="*/ 183 h 253"/>
                <a:gd name="T12" fmla="*/ 350 w 454"/>
                <a:gd name="T13" fmla="*/ 188 h 253"/>
                <a:gd name="T14" fmla="*/ 307 w 454"/>
                <a:gd name="T15" fmla="*/ 174 h 253"/>
                <a:gd name="T16" fmla="*/ 171 w 454"/>
                <a:gd name="T17" fmla="*/ 0 h 253"/>
                <a:gd name="T18" fmla="*/ 325 w 454"/>
                <a:gd name="T19" fmla="*/ 13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4" h="253">
                  <a:moveTo>
                    <a:pt x="325" y="135"/>
                  </a:moveTo>
                  <a:cubicBezTo>
                    <a:pt x="363" y="168"/>
                    <a:pt x="407" y="183"/>
                    <a:pt x="454" y="193"/>
                  </a:cubicBezTo>
                  <a:cubicBezTo>
                    <a:pt x="443" y="197"/>
                    <a:pt x="428" y="195"/>
                    <a:pt x="416" y="199"/>
                  </a:cubicBezTo>
                  <a:cubicBezTo>
                    <a:pt x="331" y="220"/>
                    <a:pt x="238" y="253"/>
                    <a:pt x="148" y="223"/>
                  </a:cubicBezTo>
                  <a:cubicBezTo>
                    <a:pt x="90" y="205"/>
                    <a:pt x="30" y="159"/>
                    <a:pt x="0" y="101"/>
                  </a:cubicBezTo>
                  <a:cubicBezTo>
                    <a:pt x="78" y="189"/>
                    <a:pt x="204" y="160"/>
                    <a:pt x="307" y="183"/>
                  </a:cubicBezTo>
                  <a:cubicBezTo>
                    <a:pt x="321" y="185"/>
                    <a:pt x="334" y="191"/>
                    <a:pt x="350" y="188"/>
                  </a:cubicBezTo>
                  <a:cubicBezTo>
                    <a:pt x="338" y="180"/>
                    <a:pt x="320" y="181"/>
                    <a:pt x="307" y="174"/>
                  </a:cubicBezTo>
                  <a:cubicBezTo>
                    <a:pt x="227" y="146"/>
                    <a:pt x="215" y="59"/>
                    <a:pt x="171" y="0"/>
                  </a:cubicBezTo>
                  <a:cubicBezTo>
                    <a:pt x="227" y="37"/>
                    <a:pt x="274" y="87"/>
                    <a:pt x="325" y="1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0"/>
            <p:cNvSpPr>
              <a:spLocks/>
            </p:cNvSpPr>
            <p:nvPr userDrawn="1"/>
          </p:nvSpPr>
          <p:spPr bwMode="auto">
            <a:xfrm>
              <a:off x="4461" y="389"/>
              <a:ext cx="185" cy="37"/>
            </a:xfrm>
            <a:custGeom>
              <a:avLst/>
              <a:gdLst>
                <a:gd name="T0" fmla="*/ 819 w 1016"/>
                <a:gd name="T1" fmla="*/ 80 h 202"/>
                <a:gd name="T2" fmla="*/ 1016 w 1016"/>
                <a:gd name="T3" fmla="*/ 59 h 202"/>
                <a:gd name="T4" fmla="*/ 912 w 1016"/>
                <a:gd name="T5" fmla="*/ 132 h 202"/>
                <a:gd name="T6" fmla="*/ 667 w 1016"/>
                <a:gd name="T7" fmla="*/ 79 h 202"/>
                <a:gd name="T8" fmla="*/ 579 w 1016"/>
                <a:gd name="T9" fmla="*/ 39 h 202"/>
                <a:gd name="T10" fmla="*/ 543 w 1016"/>
                <a:gd name="T11" fmla="*/ 42 h 202"/>
                <a:gd name="T12" fmla="*/ 726 w 1016"/>
                <a:gd name="T13" fmla="*/ 169 h 202"/>
                <a:gd name="T14" fmla="*/ 693 w 1016"/>
                <a:gd name="T15" fmla="*/ 199 h 202"/>
                <a:gd name="T16" fmla="*/ 512 w 1016"/>
                <a:gd name="T17" fmla="*/ 53 h 202"/>
                <a:gd name="T18" fmla="*/ 475 w 1016"/>
                <a:gd name="T19" fmla="*/ 68 h 202"/>
                <a:gd name="T20" fmla="*/ 326 w 1016"/>
                <a:gd name="T21" fmla="*/ 202 h 202"/>
                <a:gd name="T22" fmla="*/ 291 w 1016"/>
                <a:gd name="T23" fmla="*/ 173 h 202"/>
                <a:gd name="T24" fmla="*/ 475 w 1016"/>
                <a:gd name="T25" fmla="*/ 41 h 202"/>
                <a:gd name="T26" fmla="*/ 316 w 1016"/>
                <a:gd name="T27" fmla="*/ 104 h 202"/>
                <a:gd name="T28" fmla="*/ 102 w 1016"/>
                <a:gd name="T29" fmla="*/ 136 h 202"/>
                <a:gd name="T30" fmla="*/ 0 w 1016"/>
                <a:gd name="T31" fmla="*/ 66 h 202"/>
                <a:gd name="T32" fmla="*/ 202 w 1016"/>
                <a:gd name="T33" fmla="*/ 83 h 202"/>
                <a:gd name="T34" fmla="*/ 477 w 1016"/>
                <a:gd name="T35" fmla="*/ 22 h 202"/>
                <a:gd name="T36" fmla="*/ 524 w 1016"/>
                <a:gd name="T37" fmla="*/ 25 h 202"/>
                <a:gd name="T38" fmla="*/ 751 w 1016"/>
                <a:gd name="T39" fmla="*/ 53 h 202"/>
                <a:gd name="T40" fmla="*/ 819 w 1016"/>
                <a:gd name="T41" fmla="*/ 8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6" h="202">
                  <a:moveTo>
                    <a:pt x="819" y="80"/>
                  </a:moveTo>
                  <a:cubicBezTo>
                    <a:pt x="882" y="104"/>
                    <a:pt x="963" y="97"/>
                    <a:pt x="1016" y="59"/>
                  </a:cubicBezTo>
                  <a:cubicBezTo>
                    <a:pt x="989" y="93"/>
                    <a:pt x="951" y="118"/>
                    <a:pt x="912" y="132"/>
                  </a:cubicBezTo>
                  <a:cubicBezTo>
                    <a:pt x="825" y="164"/>
                    <a:pt x="734" y="130"/>
                    <a:pt x="667" y="79"/>
                  </a:cubicBezTo>
                  <a:cubicBezTo>
                    <a:pt x="639" y="61"/>
                    <a:pt x="615" y="36"/>
                    <a:pt x="579" y="39"/>
                  </a:cubicBezTo>
                  <a:cubicBezTo>
                    <a:pt x="566" y="38"/>
                    <a:pt x="554" y="39"/>
                    <a:pt x="543" y="42"/>
                  </a:cubicBezTo>
                  <a:cubicBezTo>
                    <a:pt x="609" y="73"/>
                    <a:pt x="670" y="115"/>
                    <a:pt x="726" y="169"/>
                  </a:cubicBezTo>
                  <a:cubicBezTo>
                    <a:pt x="717" y="180"/>
                    <a:pt x="705" y="190"/>
                    <a:pt x="693" y="199"/>
                  </a:cubicBezTo>
                  <a:cubicBezTo>
                    <a:pt x="639" y="141"/>
                    <a:pt x="579" y="85"/>
                    <a:pt x="512" y="53"/>
                  </a:cubicBezTo>
                  <a:cubicBezTo>
                    <a:pt x="499" y="54"/>
                    <a:pt x="487" y="62"/>
                    <a:pt x="475" y="68"/>
                  </a:cubicBezTo>
                  <a:cubicBezTo>
                    <a:pt x="420" y="103"/>
                    <a:pt x="366" y="147"/>
                    <a:pt x="326" y="202"/>
                  </a:cubicBezTo>
                  <a:cubicBezTo>
                    <a:pt x="291" y="173"/>
                    <a:pt x="291" y="173"/>
                    <a:pt x="291" y="173"/>
                  </a:cubicBezTo>
                  <a:cubicBezTo>
                    <a:pt x="347" y="117"/>
                    <a:pt x="408" y="73"/>
                    <a:pt x="475" y="41"/>
                  </a:cubicBezTo>
                  <a:cubicBezTo>
                    <a:pt x="409" y="21"/>
                    <a:pt x="366" y="76"/>
                    <a:pt x="316" y="104"/>
                  </a:cubicBezTo>
                  <a:cubicBezTo>
                    <a:pt x="257" y="145"/>
                    <a:pt x="173" y="164"/>
                    <a:pt x="102" y="136"/>
                  </a:cubicBezTo>
                  <a:cubicBezTo>
                    <a:pt x="64" y="121"/>
                    <a:pt x="28" y="100"/>
                    <a:pt x="0" y="66"/>
                  </a:cubicBezTo>
                  <a:cubicBezTo>
                    <a:pt x="56" y="104"/>
                    <a:pt x="139" y="108"/>
                    <a:pt x="202" y="83"/>
                  </a:cubicBezTo>
                  <a:cubicBezTo>
                    <a:pt x="287" y="46"/>
                    <a:pt x="375" y="0"/>
                    <a:pt x="477" y="22"/>
                  </a:cubicBezTo>
                  <a:cubicBezTo>
                    <a:pt x="493" y="22"/>
                    <a:pt x="509" y="38"/>
                    <a:pt x="524" y="25"/>
                  </a:cubicBezTo>
                  <a:cubicBezTo>
                    <a:pt x="600" y="5"/>
                    <a:pt x="686" y="19"/>
                    <a:pt x="751" y="53"/>
                  </a:cubicBezTo>
                  <a:lnTo>
                    <a:pt x="819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2000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70" r:id="rId3"/>
    <p:sldLayoutId id="2147483669" r:id="rId4"/>
    <p:sldLayoutId id="2147483671" r:id="rId5"/>
  </p:sldLayoutIdLst>
  <p:transition>
    <p:randomBar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1" fontAlgn="base" hangingPunct="1">
        <a:lnSpc>
          <a:spcPct val="120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6575" indent="-176213" algn="l" rtl="0" eaLnBrk="1" fontAlgn="base" hangingPunct="1">
        <a:spcBef>
          <a:spcPct val="35000"/>
        </a:spcBef>
        <a:spcAft>
          <a:spcPct val="0"/>
        </a:spcAft>
        <a:buClr>
          <a:schemeClr val="tx1"/>
        </a:buClr>
        <a:buFont typeface="Arial" charset="0"/>
        <a:buChar char="–"/>
        <a:defRPr sz="1500">
          <a:solidFill>
            <a:schemeClr val="tx1"/>
          </a:solidFill>
          <a:latin typeface="+mn-lt"/>
        </a:defRPr>
      </a:lvl2pPr>
      <a:lvl3pPr marL="904875" indent="-188913" algn="l" rtl="0" eaLnBrk="1" fontAlgn="base" hangingPunct="1">
        <a:spcBef>
          <a:spcPct val="35000"/>
        </a:spcBef>
        <a:spcAft>
          <a:spcPct val="0"/>
        </a:spcAft>
        <a:buClr>
          <a:schemeClr val="tx1"/>
        </a:buClr>
        <a:buFont typeface="Arial" charset="0"/>
        <a:buChar char="–"/>
        <a:defRPr sz="1300">
          <a:solidFill>
            <a:schemeClr val="tx1"/>
          </a:solidFill>
          <a:latin typeface="+mn-lt"/>
        </a:defRPr>
      </a:lvl3pPr>
      <a:lvl4pPr marL="1628775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Verdana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Verdana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Verdana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27929-FCD9-428F-AF6A-EF921AE9E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C6A15-CF6A-42CA-A177-B6667DF21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10048-2FE2-48B4-8603-F9C082DAC8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5AEFF-C380-4CCB-A07A-D24663A761CE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D5ECF-5107-47D3-8A6E-F8EE63A4C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7A53F-EB36-4E89-AF5D-E380C7E740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1F34A-EB72-4ADA-8362-0F2CD7A11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2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B95D8-DFF0-4CE6-A570-ED4E5632C3DB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04396-5E37-4197-9BC5-AD5696760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36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61;p10">
            <a:extLst>
              <a:ext uri="{FF2B5EF4-FFF2-40B4-BE49-F238E27FC236}">
                <a16:creationId xmlns:a16="http://schemas.microsoft.com/office/drawing/2014/main" id="{DAC57824-C31C-4397-8A8C-4973898B70A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64067" y="2001155"/>
            <a:ext cx="8424333" cy="119834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2178" tIns="31081" rIns="62178" bIns="31081" rtlCol="0" anchor="t" anchorCtr="0">
            <a:noAutofit/>
          </a:bodyPr>
          <a:lstStyle/>
          <a:p>
            <a:endParaRPr lang="en-US" sz="2800" dirty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</a:rPr>
              <a:t>IMPACT Kiosk – </a:t>
            </a:r>
            <a:r>
              <a:rPr lang="en-US" sz="2800">
                <a:latin typeface="Arial" panose="020B0604020202020204" pitchFamily="34" charset="0"/>
              </a:rPr>
              <a:t>HPC clinic </a:t>
            </a:r>
            <a:endParaRPr lang="en-US" sz="2800" dirty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</a:rPr>
              <a:t>Using Indicators </a:t>
            </a:r>
          </a:p>
        </p:txBody>
      </p:sp>
      <p:sp>
        <p:nvSpPr>
          <p:cNvPr id="10" name="Google Shape;62;p10">
            <a:extLst>
              <a:ext uri="{FF2B5EF4-FFF2-40B4-BE49-F238E27FC236}">
                <a16:creationId xmlns:a16="http://schemas.microsoft.com/office/drawing/2014/main" id="{8FF2863F-7D2D-451C-A06A-D242C77887A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294769" y="4189209"/>
            <a:ext cx="4554461" cy="9587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2178" tIns="31081" rIns="62178" bIns="31081" rtlCol="0" anchor="t" anchorCtr="0">
            <a:noAutofit/>
          </a:bodyPr>
          <a:lstStyle/>
          <a:p>
            <a:pPr marL="0" indent="0"/>
            <a:r>
              <a:rPr lang="en-US" sz="1500" dirty="0"/>
              <a:t>David Goetghebuer</a:t>
            </a:r>
          </a:p>
          <a:p>
            <a:pPr marL="0" indent="0"/>
            <a:r>
              <a:rPr lang="en-US" sz="1500" dirty="0"/>
              <a:t>(OCHA/APMB/MATS)</a:t>
            </a:r>
            <a:endParaRPr sz="1500" dirty="0"/>
          </a:p>
        </p:txBody>
      </p:sp>
      <p:sp>
        <p:nvSpPr>
          <p:cNvPr id="6" name="Google Shape;61;p10">
            <a:extLst>
              <a:ext uri="{FF2B5EF4-FFF2-40B4-BE49-F238E27FC236}">
                <a16:creationId xmlns:a16="http://schemas.microsoft.com/office/drawing/2014/main" id="{0D5AE164-5C07-4A8D-8967-577FA18F46A1}"/>
              </a:ext>
            </a:extLst>
          </p:cNvPr>
          <p:cNvSpPr txBox="1">
            <a:spLocks/>
          </p:cNvSpPr>
          <p:nvPr/>
        </p:nvSpPr>
        <p:spPr>
          <a:xfrm>
            <a:off x="198967" y="5147947"/>
            <a:ext cx="8424333" cy="155339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2178" tIns="31081" rIns="62178" bIns="31081" rtlCol="0" anchor="t" anchorCtr="0">
            <a:noAutofit/>
          </a:bodyPr>
          <a:lstStyle>
            <a:lvl1pPr marL="310942" marR="0" lvl="0" indent="-155471" algn="ctr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2720" b="1" i="0" u="none" strike="noStrike" kern="1200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621884" marR="0" lvl="1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3673" b="0" i="0" u="none" strike="noStrike" kern="1200" cap="none">
                <a:solidFill>
                  <a:schemeClr val="tx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932825" marR="0" lvl="2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3673" b="0" i="0" u="none" strike="noStrike" kern="1200" cap="none">
                <a:solidFill>
                  <a:schemeClr val="tx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243767" marR="0" lvl="3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3673" b="0" i="0" u="none" strike="noStrike" kern="1200" cap="none">
                <a:solidFill>
                  <a:schemeClr val="tx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1554709" marR="0" lvl="4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3673" b="0" i="0" u="none" strike="noStrike" kern="1200" cap="none">
                <a:solidFill>
                  <a:schemeClr val="tx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1865651" marR="0" lvl="5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224" b="0" i="0" u="none" strike="noStrike" kern="1200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76592" marR="0" lvl="6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224" b="0" i="0" u="none" strike="noStrike" kern="1200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87534" marR="0" lvl="7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224" b="0" i="0" u="none" strike="noStrike" kern="1200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98476" marR="0" lvl="8" indent="-155471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  <a:defRPr sz="1224" b="0" i="0" u="none" strike="noStrike" kern="1200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10515" marR="0" lvl="0" indent="-15494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 Slab"/>
              <a:sym typeface="Roboto Slab"/>
            </a:endParaRPr>
          </a:p>
        </p:txBody>
      </p:sp>
      <p:sp>
        <p:nvSpPr>
          <p:cNvPr id="7" name="Google Shape;62;p10">
            <a:extLst>
              <a:ext uri="{FF2B5EF4-FFF2-40B4-BE49-F238E27FC236}">
                <a16:creationId xmlns:a16="http://schemas.microsoft.com/office/drawing/2014/main" id="{6A1E2FD3-1DF1-4058-9761-2C5B5D4D4F6A}"/>
              </a:ext>
            </a:extLst>
          </p:cNvPr>
          <p:cNvSpPr txBox="1">
            <a:spLocks/>
          </p:cNvSpPr>
          <p:nvPr/>
        </p:nvSpPr>
        <p:spPr>
          <a:xfrm>
            <a:off x="198967" y="270682"/>
            <a:ext cx="3571367" cy="5326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2178" tIns="31081" rIns="62178" bIns="31081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OCHA INTERNAL DOCUMENT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Version </a:t>
            </a:r>
            <a:r>
              <a:rPr lang="en-US" b="1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/05/2023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B0165D-7B45-4F26-8289-D7DBC400F45F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419938"/>
      </p:ext>
    </p:extLst>
  </p:cSld>
  <p:clrMapOvr>
    <a:masterClrMapping/>
  </p:clrMapOvr>
  <p:transition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0FC889E8-0495-48D2-B380-A63AC80CA6F6}"/>
              </a:ext>
            </a:extLst>
          </p:cNvPr>
          <p:cNvSpPr txBox="1"/>
          <p:nvPr/>
        </p:nvSpPr>
        <p:spPr>
          <a:xfrm>
            <a:off x="4328600" y="2874649"/>
            <a:ext cx="4119364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January : 3,000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February : 2,500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March : 3,500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 beneficiaries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January - March ?</a:t>
            </a:r>
          </a:p>
        </p:txBody>
      </p:sp>
      <p:sp>
        <p:nvSpPr>
          <p:cNvPr id="32" name="Oval 31"/>
          <p:cNvSpPr/>
          <p:nvPr/>
        </p:nvSpPr>
        <p:spPr>
          <a:xfrm>
            <a:off x="2028832" y="1963886"/>
            <a:ext cx="877162" cy="828203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GB" sz="14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2303426" y="2120308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970921" y="2136677"/>
            <a:ext cx="1093745" cy="482619"/>
          </a:xfrm>
          <a:prstGeom prst="rect">
            <a:avLst/>
          </a:prstGeom>
          <a:noFill/>
          <a:ln w="25400">
            <a:noFill/>
            <a:prstDash val="lgDash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January</a:t>
            </a:r>
          </a:p>
        </p:txBody>
      </p:sp>
      <p:sp>
        <p:nvSpPr>
          <p:cNvPr id="62" name="Title 1"/>
          <p:cNvSpPr txBox="1">
            <a:spLocks/>
          </p:cNvSpPr>
          <p:nvPr/>
        </p:nvSpPr>
        <p:spPr>
          <a:xfrm>
            <a:off x="867456" y="3014726"/>
            <a:ext cx="1188547" cy="482619"/>
          </a:xfrm>
          <a:prstGeom prst="rect">
            <a:avLst/>
          </a:prstGeom>
          <a:noFill/>
          <a:ln w="25400">
            <a:noFill/>
            <a:prstDash val="lgDash"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February</a:t>
            </a: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962258" y="3887676"/>
            <a:ext cx="1093745" cy="482619"/>
          </a:xfrm>
          <a:prstGeom prst="rect">
            <a:avLst/>
          </a:prstGeom>
          <a:noFill/>
          <a:ln w="25400">
            <a:noFill/>
            <a:prstDash val="lgDash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March</a:t>
            </a:r>
          </a:p>
        </p:txBody>
      </p:sp>
      <p:sp>
        <p:nvSpPr>
          <p:cNvPr id="66" name="Oval 65"/>
          <p:cNvSpPr/>
          <p:nvPr/>
        </p:nvSpPr>
        <p:spPr>
          <a:xfrm>
            <a:off x="2455826" y="2272708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2608226" y="2425108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720474" y="2470827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2273922" y="2470827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2635442" y="2226989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2476487" y="2600367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2201238" y="2318427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2435028" y="240864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2587428" y="256104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2464532" y="2131128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2354832" y="2351606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2219004" y="2612782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2507232" y="2504006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1996447" y="2850193"/>
            <a:ext cx="877162" cy="828203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GB" sz="14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2271041" y="300661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2575841" y="331141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2688089" y="3357134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2603057" y="3113296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2444102" y="3486674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2168853" y="3204734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2432147" y="301743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2322447" y="3237913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2186619" y="3499089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2474847" y="3390313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1976151" y="3757394"/>
            <a:ext cx="877162" cy="828203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en-GB" sz="14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2250745" y="3913816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2403145" y="4066216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2555545" y="4218616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2667793" y="426433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2221241" y="426433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2582761" y="4020497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2423806" y="439387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2148557" y="411193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2382347" y="4202153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2534747" y="4354553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2411851" y="3924636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2302151" y="4145114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2166323" y="4406290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2454551" y="4297514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352843" y="3845638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2134435" y="3975969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2261508" y="4043256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2306944" y="4351977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2082358" y="426433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2300957" y="4264335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2697297" y="4139618"/>
            <a:ext cx="59008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B2EE8C2E-1468-4A82-AB3E-B8B1B45F746A}"/>
              </a:ext>
            </a:extLst>
          </p:cNvPr>
          <p:cNvSpPr txBox="1">
            <a:spLocks/>
          </p:cNvSpPr>
          <p:nvPr/>
        </p:nvSpPr>
        <p:spPr>
          <a:xfrm>
            <a:off x="1720243" y="5182756"/>
            <a:ext cx="7242469" cy="85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Total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beneficiaries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= MAX (</a:t>
            </a:r>
            <a:r>
              <a:rPr lang="fr-FR" sz="2000" kern="0" dirty="0">
                <a:latin typeface="Arial"/>
              </a:rPr>
              <a:t>r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.Jan, </a:t>
            </a:r>
            <a:r>
              <a:rPr lang="fr-FR" sz="2000" kern="0" dirty="0">
                <a:latin typeface="Arial"/>
              </a:rPr>
              <a:t>r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Feb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lang="fr-FR" sz="2000" kern="0" dirty="0">
                <a:latin typeface="Arial"/>
              </a:rPr>
              <a:t>r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.Mar)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        = MAX (3000,2500,3500)   = 3,500 </a:t>
            </a:r>
            <a:endParaRPr kumimoji="0" lang="fr-FR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Title 1">
            <a:extLst>
              <a:ext uri="{FF2B5EF4-FFF2-40B4-BE49-F238E27FC236}">
                <a16:creationId xmlns:a16="http://schemas.microsoft.com/office/drawing/2014/main" id="{BEFDD60B-CF40-4F60-B35F-A132600537B0}"/>
              </a:ext>
            </a:extLst>
          </p:cNvPr>
          <p:cNvSpPr txBox="1">
            <a:spLocks/>
          </p:cNvSpPr>
          <p:nvPr/>
        </p:nvSpPr>
        <p:spPr>
          <a:xfrm>
            <a:off x="3259201" y="1316180"/>
            <a:ext cx="5703512" cy="76815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Counting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beneficiaries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 one area,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same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item,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same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group, over time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E9F694C-9264-4C89-9AC0-48F756B62BFC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70780EB-68EC-B523-E743-9581CB13EACC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B8B0DF5A-B421-37B0-0060-CB4BCB188456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3C1059BB-3952-80F5-8153-2FEC08789F36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9A7B3C0-AFF5-8B2C-8747-6B0A8FF1068B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95232C9-D74F-EE7E-14EB-C478D84921A6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E522129-95D7-12C0-D9D7-68B421723F8F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4763E5C-7071-64C1-6E68-EE9B25B13D94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C96F5D7-5938-F95B-8A0C-27A3B9EEF9A5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50E8C99-B8B1-B965-FAB9-03FB4C11D05C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DD76E63-9463-CC37-018E-C6DD3C861A72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74BB868-6A19-34D2-E20D-BFAB0ADC4C85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4" name="Title 1">
            <a:extLst>
              <a:ext uri="{FF2B5EF4-FFF2-40B4-BE49-F238E27FC236}">
                <a16:creationId xmlns:a16="http://schemas.microsoft.com/office/drawing/2014/main" id="{B47FD884-5D5D-D2F6-F659-BE1BF51E5605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Aggregation</a:t>
            </a:r>
            <a:r>
              <a:rPr lang="fr-FR" sz="2400" kern="0" dirty="0"/>
              <a:t> / </a:t>
            </a:r>
            <a:r>
              <a:rPr lang="fr-FR" sz="2400" kern="0" dirty="0" err="1"/>
              <a:t>Disaggregation</a:t>
            </a:r>
            <a:r>
              <a:rPr lang="fr-FR" sz="2400" kern="0" dirty="0"/>
              <a:t> #3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49074701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6" grpId="0" uiExpand="1" build="p"/>
      <p:bldP spid="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0FC889E8-0495-48D2-B380-A63AC80CA6F6}"/>
              </a:ext>
            </a:extLst>
          </p:cNvPr>
          <p:cNvSpPr txBox="1"/>
          <p:nvPr/>
        </p:nvSpPr>
        <p:spPr>
          <a:xfrm>
            <a:off x="4261622" y="2818599"/>
            <a:ext cx="3853142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January : 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February : 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March :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 items January – March 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ADE4DC-BFF3-400D-8C25-7FBC273666BB}"/>
              </a:ext>
            </a:extLst>
          </p:cNvPr>
          <p:cNvGrpSpPr/>
          <p:nvPr/>
        </p:nvGrpSpPr>
        <p:grpSpPr>
          <a:xfrm>
            <a:off x="213400" y="2327311"/>
            <a:ext cx="1946094" cy="2612473"/>
            <a:chOff x="213400" y="2327311"/>
            <a:chExt cx="1946094" cy="2612473"/>
          </a:xfrm>
        </p:grpSpPr>
        <p:sp>
          <p:nvSpPr>
            <p:cNvPr id="32" name="Oval 31"/>
            <p:cNvSpPr/>
            <p:nvPr/>
          </p:nvSpPr>
          <p:spPr>
            <a:xfrm>
              <a:off x="1279974" y="2327311"/>
              <a:ext cx="877162" cy="82820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GB" sz="14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1554568" y="2483733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1706968" y="2636133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1859368" y="2788533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1469560" y="2741412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1720913" y="2938751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1282332" y="3219446"/>
              <a:ext cx="877162" cy="82820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GB" sz="14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1556926" y="337586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1709326" y="352826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1471918" y="3633547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1723271" y="3830886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1279305" y="4111581"/>
              <a:ext cx="877162" cy="82820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GB" sz="14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1553899" y="4268003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1706299" y="4420403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720244" y="4723021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Title 1"/>
            <p:cNvSpPr txBox="1">
              <a:spLocks/>
            </p:cNvSpPr>
            <p:nvPr/>
          </p:nvSpPr>
          <p:spPr>
            <a:xfrm>
              <a:off x="222063" y="2500102"/>
              <a:ext cx="1093745" cy="482619"/>
            </a:xfrm>
            <a:prstGeom prst="rect">
              <a:avLst/>
            </a:prstGeom>
            <a:noFill/>
            <a:ln w="25400">
              <a:noFill/>
              <a:prstDash val="lgDash"/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j-ea"/>
                  <a:cs typeface="+mj-cs"/>
                </a:rPr>
                <a:t>January</a:t>
              </a:r>
            </a:p>
          </p:txBody>
        </p:sp>
        <p:sp>
          <p:nvSpPr>
            <p:cNvPr id="62" name="Title 1"/>
            <p:cNvSpPr txBox="1">
              <a:spLocks/>
            </p:cNvSpPr>
            <p:nvPr/>
          </p:nvSpPr>
          <p:spPr>
            <a:xfrm>
              <a:off x="213400" y="3378151"/>
              <a:ext cx="1093745" cy="482619"/>
            </a:xfrm>
            <a:prstGeom prst="rect">
              <a:avLst/>
            </a:prstGeom>
            <a:noFill/>
            <a:ln w="25400">
              <a:noFill/>
              <a:prstDash val="lgDash"/>
            </a:ln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j-ea"/>
                  <a:cs typeface="+mj-cs"/>
                </a:rPr>
                <a:t>February</a:t>
              </a:r>
            </a:p>
          </p:txBody>
        </p:sp>
        <p:sp>
          <p:nvSpPr>
            <p:cNvPr id="63" name="Title 1"/>
            <p:cNvSpPr txBox="1">
              <a:spLocks/>
            </p:cNvSpPr>
            <p:nvPr/>
          </p:nvSpPr>
          <p:spPr>
            <a:xfrm>
              <a:off x="213400" y="4251101"/>
              <a:ext cx="1093745" cy="482619"/>
            </a:xfrm>
            <a:prstGeom prst="rect">
              <a:avLst/>
            </a:prstGeom>
            <a:noFill/>
            <a:ln w="25400">
              <a:noFill/>
              <a:prstDash val="lgDash"/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j-ea"/>
                  <a:cs typeface="+mj-cs"/>
                </a:rPr>
                <a:t>March</a:t>
              </a:r>
            </a:p>
          </p:txBody>
        </p:sp>
      </p:grpSp>
      <p:sp>
        <p:nvSpPr>
          <p:cNvPr id="58" name="Title 1">
            <a:extLst>
              <a:ext uri="{FF2B5EF4-FFF2-40B4-BE49-F238E27FC236}">
                <a16:creationId xmlns:a16="http://schemas.microsoft.com/office/drawing/2014/main" id="{F5E39704-DCE6-4750-B2D6-9668318F7106}"/>
              </a:ext>
            </a:extLst>
          </p:cNvPr>
          <p:cNvSpPr txBox="1">
            <a:spLocks/>
          </p:cNvSpPr>
          <p:nvPr/>
        </p:nvSpPr>
        <p:spPr>
          <a:xfrm>
            <a:off x="3259201" y="1316180"/>
            <a:ext cx="5703512" cy="76815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Counting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items over time: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 one area,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same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item,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same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group, over time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7B89903D-EEB8-4FDF-AD4A-7205CF37FE0D}"/>
              </a:ext>
            </a:extLst>
          </p:cNvPr>
          <p:cNvSpPr txBox="1">
            <a:spLocks/>
          </p:cNvSpPr>
          <p:nvPr/>
        </p:nvSpPr>
        <p:spPr>
          <a:xfrm>
            <a:off x="4261622" y="4544148"/>
            <a:ext cx="4882378" cy="843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Total items = SUM (</a:t>
            </a:r>
            <a:r>
              <a:rPr lang="fr-FR" sz="2000" kern="0" dirty="0">
                <a:latin typeface="Arial"/>
              </a:rPr>
              <a:t>r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.Jan, </a:t>
            </a:r>
            <a:r>
              <a:rPr lang="fr-FR" sz="2000" kern="0" dirty="0">
                <a:latin typeface="Arial"/>
              </a:rPr>
              <a:t>r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Feb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lang="fr-FR" sz="2000" kern="0" dirty="0">
                <a:latin typeface="Arial"/>
              </a:rPr>
              <a:t>r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.Mar)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                  =  5  +  4  +  3  =  12 </a:t>
            </a:r>
            <a:endParaRPr kumimoji="0" lang="fr-FR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5EC2E91-F069-4A8A-85A8-E3BD52E43743}"/>
              </a:ext>
            </a:extLst>
          </p:cNvPr>
          <p:cNvGraphicFramePr>
            <a:graphicFrameLocks noGrp="1"/>
          </p:cNvGraphicFramePr>
          <p:nvPr/>
        </p:nvGraphicFramePr>
        <p:xfrm>
          <a:off x="2339526" y="2413904"/>
          <a:ext cx="1518458" cy="26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229">
                  <a:extLst>
                    <a:ext uri="{9D8B030D-6E8A-4147-A177-3AD203B41FA5}">
                      <a16:colId xmlns:a16="http://schemas.microsoft.com/office/drawing/2014/main" val="1045034823"/>
                    </a:ext>
                  </a:extLst>
                </a:gridCol>
                <a:gridCol w="759229">
                  <a:extLst>
                    <a:ext uri="{9D8B030D-6E8A-4147-A177-3AD203B41FA5}">
                      <a16:colId xmlns:a16="http://schemas.microsoft.com/office/drawing/2014/main" val="3582454956"/>
                    </a:ext>
                  </a:extLst>
                </a:gridCol>
              </a:tblGrid>
              <a:tr h="841960">
                <a:tc>
                  <a:txBody>
                    <a:bodyPr/>
                    <a:lstStyle/>
                    <a:p>
                      <a:pPr algn="ctr"/>
                      <a:r>
                        <a:rPr lang="fr-BE" sz="3600" dirty="0"/>
                        <a:t>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3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035870"/>
                  </a:ext>
                </a:extLst>
              </a:tr>
              <a:tr h="84196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970251"/>
                  </a:ext>
                </a:extLst>
              </a:tr>
              <a:tr h="84196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656150"/>
                  </a:ext>
                </a:extLst>
              </a:tr>
            </a:tbl>
          </a:graphicData>
        </a:graphic>
      </p:graphicFrame>
      <p:sp>
        <p:nvSpPr>
          <p:cNvPr id="66" name="Speech Bubble: Rectangle 9">
            <a:extLst>
              <a:ext uri="{FF2B5EF4-FFF2-40B4-BE49-F238E27FC236}">
                <a16:creationId xmlns:a16="http://schemas.microsoft.com/office/drawing/2014/main" id="{7547D603-CFC2-4685-AC91-E3788D7BE061}"/>
              </a:ext>
            </a:extLst>
          </p:cNvPr>
          <p:cNvSpPr/>
          <p:nvPr/>
        </p:nvSpPr>
        <p:spPr>
          <a:xfrm>
            <a:off x="128470" y="5596683"/>
            <a:ext cx="2864112" cy="519112"/>
          </a:xfrm>
          <a:prstGeom prst="wedgeRectCallout">
            <a:avLst>
              <a:gd name="adj1" fmla="val 38003"/>
              <a:gd name="adj2" fmla="val -175500"/>
            </a:avLst>
          </a:prstGeom>
          <a:solidFill>
            <a:srgbClr val="D2DE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Monthly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values</a:t>
            </a:r>
          </a:p>
        </p:txBody>
      </p:sp>
      <p:sp>
        <p:nvSpPr>
          <p:cNvPr id="67" name="Speech Bubble: Rectangle 9">
            <a:extLst>
              <a:ext uri="{FF2B5EF4-FFF2-40B4-BE49-F238E27FC236}">
                <a16:creationId xmlns:a16="http://schemas.microsoft.com/office/drawing/2014/main" id="{A20AF4B1-9189-4E95-879E-32CF190D3AE2}"/>
              </a:ext>
            </a:extLst>
          </p:cNvPr>
          <p:cNvSpPr/>
          <p:nvPr/>
        </p:nvSpPr>
        <p:spPr>
          <a:xfrm>
            <a:off x="3098755" y="5596683"/>
            <a:ext cx="2864112" cy="519112"/>
          </a:xfrm>
          <a:prstGeom prst="wedgeRectCallout">
            <a:avLst>
              <a:gd name="adj1" fmla="val -36878"/>
              <a:gd name="adj2" fmla="val -165892"/>
            </a:avLst>
          </a:prstGeom>
          <a:solidFill>
            <a:srgbClr val="D2DE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Cumulative values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A1F3DCB-A22E-4986-B5C9-0E52C00B2B09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606B079-21F4-2635-6E15-F5C4B6272D45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DCDA0929-52A4-B707-D599-3A3325D98387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94EA3445-CAEB-F9B9-B4F6-C1129D1490ED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AB4CF69-7C5E-6624-4C52-6971831DA973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7A7A67D-686B-D188-CCAF-80755D72548F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878CE15-BEFC-59C0-4830-696CD5BE06D5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AC1380E-AE40-BEA7-5B2B-FFAE13D5733A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93A52EE-268F-11E8-99C9-6AC9D5FA76A3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5CE3F6E-485B-641A-6862-8A83779C19BE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A0DC063-5710-96C4-F08A-BF233F0E51D0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5C1FF4A-A089-1406-BD0C-71847E7B989D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6" name="Title 1">
            <a:extLst>
              <a:ext uri="{FF2B5EF4-FFF2-40B4-BE49-F238E27FC236}">
                <a16:creationId xmlns:a16="http://schemas.microsoft.com/office/drawing/2014/main" id="{CFD7EADF-09E6-4A54-5A3E-D5091847D0F3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Aggregation</a:t>
            </a:r>
            <a:r>
              <a:rPr lang="fr-FR" sz="2400" kern="0" dirty="0"/>
              <a:t> / </a:t>
            </a:r>
            <a:r>
              <a:rPr lang="fr-FR" sz="2400" kern="0" dirty="0" err="1"/>
              <a:t>Disaggregation</a:t>
            </a:r>
            <a:r>
              <a:rPr lang="fr-FR" sz="2400" kern="0" dirty="0"/>
              <a:t> #4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72555228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9" grpId="0" uiExpand="1" build="p"/>
      <p:bldP spid="66" grpId="0" animBg="1"/>
      <p:bldP spid="67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0FC9C3E-F053-4F7A-B9BD-0565238648C8}"/>
              </a:ext>
            </a:extLst>
          </p:cNvPr>
          <p:cNvSpPr/>
          <p:nvPr/>
        </p:nvSpPr>
        <p:spPr bwMode="auto">
          <a:xfrm>
            <a:off x="8810404" y="58118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1C4B4B0-8104-4464-B998-FECEBECC86BE}"/>
              </a:ext>
            </a:extLst>
          </p:cNvPr>
          <p:cNvSpPr/>
          <p:nvPr/>
        </p:nvSpPr>
        <p:spPr bwMode="auto">
          <a:xfrm>
            <a:off x="3766490" y="3363077"/>
            <a:ext cx="749614" cy="6680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5400" b="1" dirty="0">
                <a:solidFill>
                  <a:srgbClr val="FF0000"/>
                </a:solidFill>
                <a:latin typeface="Arial" charset="0"/>
              </a:rPr>
              <a:t>?</a:t>
            </a:r>
            <a:endParaRPr lang="en-US" sz="5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8959C53F-A795-40C0-890D-E58A231DA7E7}"/>
              </a:ext>
            </a:extLst>
          </p:cNvPr>
          <p:cNvSpPr txBox="1">
            <a:spLocks/>
          </p:cNvSpPr>
          <p:nvPr/>
        </p:nvSpPr>
        <p:spPr>
          <a:xfrm>
            <a:off x="-392868" y="2367584"/>
            <a:ext cx="2180120" cy="288521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fr-FR" i="1" kern="0" dirty="0" err="1">
                <a:solidFill>
                  <a:schemeClr val="accent1">
                    <a:lumMod val="75000"/>
                  </a:schemeClr>
                </a:solidFill>
              </a:rPr>
              <a:t>January</a:t>
            </a:r>
            <a:endParaRPr lang="fr-FR" i="1" kern="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fr-FR" i="1" kern="0" dirty="0" err="1">
                <a:solidFill>
                  <a:schemeClr val="accent1">
                    <a:lumMod val="75000"/>
                  </a:schemeClr>
                </a:solidFill>
              </a:rPr>
              <a:t>February</a:t>
            </a:r>
            <a:endParaRPr lang="fr-FR" i="1" kern="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fr-FR" i="1" kern="0" dirty="0">
                <a:solidFill>
                  <a:schemeClr val="accent1">
                    <a:lumMod val="75000"/>
                  </a:schemeClr>
                </a:solidFill>
              </a:rPr>
              <a:t>March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April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May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June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B6060A-F096-DDBC-943E-AEAF4A6AB1D4}"/>
              </a:ext>
            </a:extLst>
          </p:cNvPr>
          <p:cNvSpPr/>
          <p:nvPr/>
        </p:nvSpPr>
        <p:spPr bwMode="auto">
          <a:xfrm>
            <a:off x="1866273" y="2552321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68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BA3F8C-E726-D8BB-6F42-DCCB9B1D428F}"/>
              </a:ext>
            </a:extLst>
          </p:cNvPr>
          <p:cNvSpPr/>
          <p:nvPr/>
        </p:nvSpPr>
        <p:spPr bwMode="auto">
          <a:xfrm>
            <a:off x="1866273" y="2936128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26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F9CBCA-1024-FDD0-B571-15D81D78D5BF}"/>
              </a:ext>
            </a:extLst>
          </p:cNvPr>
          <p:cNvSpPr/>
          <p:nvPr/>
        </p:nvSpPr>
        <p:spPr bwMode="auto">
          <a:xfrm>
            <a:off x="1866273" y="3380006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132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227EE-D75A-DB5C-4488-F43690A8C287}"/>
              </a:ext>
            </a:extLst>
          </p:cNvPr>
          <p:cNvSpPr/>
          <p:nvPr/>
        </p:nvSpPr>
        <p:spPr bwMode="auto">
          <a:xfrm>
            <a:off x="1883351" y="4230054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101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31B959-BDAE-5574-F43D-17CB3DE3A906}"/>
              </a:ext>
            </a:extLst>
          </p:cNvPr>
          <p:cNvSpPr/>
          <p:nvPr/>
        </p:nvSpPr>
        <p:spPr bwMode="auto">
          <a:xfrm>
            <a:off x="1883351" y="4648600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96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624B4F-DD2D-E116-7BB4-6EF4960F08AE}"/>
              </a:ext>
            </a:extLst>
          </p:cNvPr>
          <p:cNvSpPr/>
          <p:nvPr/>
        </p:nvSpPr>
        <p:spPr bwMode="auto">
          <a:xfrm>
            <a:off x="1866272" y="3789822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12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4C77CA58-4975-DC10-F62E-FDB1D0E70491}"/>
              </a:ext>
            </a:extLst>
          </p:cNvPr>
          <p:cNvSpPr txBox="1">
            <a:spLocks/>
          </p:cNvSpPr>
          <p:nvPr/>
        </p:nvSpPr>
        <p:spPr>
          <a:xfrm>
            <a:off x="2862350" y="1459636"/>
            <a:ext cx="3018759" cy="7952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/>
              <a:t>Reporting:</a:t>
            </a:r>
          </a:p>
          <a:p>
            <a:pPr algn="ctr"/>
            <a:r>
              <a:rPr lang="en-GB" sz="2000" i="1" kern="0" dirty="0"/>
              <a:t>Display value</a:t>
            </a:r>
          </a:p>
        </p:txBody>
      </p:sp>
      <p:sp>
        <p:nvSpPr>
          <p:cNvPr id="48" name="AutoShape 51">
            <a:extLst>
              <a:ext uri="{FF2B5EF4-FFF2-40B4-BE49-F238E27FC236}">
                <a16:creationId xmlns:a16="http://schemas.microsoft.com/office/drawing/2014/main" id="{6F9719A8-412F-BCE3-1185-083C8CCB7213}"/>
              </a:ext>
            </a:extLst>
          </p:cNvPr>
          <p:cNvSpPr>
            <a:spLocks/>
          </p:cNvSpPr>
          <p:nvPr/>
        </p:nvSpPr>
        <p:spPr bwMode="auto">
          <a:xfrm>
            <a:off x="2929882" y="2552321"/>
            <a:ext cx="551944" cy="2371295"/>
          </a:xfrm>
          <a:prstGeom prst="rightBrace">
            <a:avLst>
              <a:gd name="adj1" fmla="val 63294"/>
              <a:gd name="adj2" fmla="val 50000"/>
            </a:avLst>
          </a:prstGeom>
          <a:solidFill>
            <a:srgbClr val="FFFFFF"/>
          </a:solidFill>
          <a:ln w="444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EC74456-0242-9423-3ACA-ED3C0D80A700}"/>
              </a:ext>
            </a:extLst>
          </p:cNvPr>
          <p:cNvSpPr txBox="1">
            <a:spLocks/>
          </p:cNvSpPr>
          <p:nvPr/>
        </p:nvSpPr>
        <p:spPr>
          <a:xfrm>
            <a:off x="899371" y="1442031"/>
            <a:ext cx="2180120" cy="96780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/>
              <a:t>Data collection:</a:t>
            </a:r>
          </a:p>
          <a:p>
            <a:pPr algn="ctr"/>
            <a:r>
              <a:rPr lang="en-GB" sz="2000" i="1" kern="0" dirty="0"/>
              <a:t>Measures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2BEBF44-632D-2CB6-81DB-8EEE83868932}"/>
              </a:ext>
            </a:extLst>
          </p:cNvPr>
          <p:cNvSpPr txBox="1">
            <a:spLocks/>
          </p:cNvSpPr>
          <p:nvPr/>
        </p:nvSpPr>
        <p:spPr>
          <a:xfrm>
            <a:off x="5645098" y="3648218"/>
            <a:ext cx="1072732" cy="5078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kern="0" dirty="0"/>
              <a:t>MAX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328D6ECA-42CE-1444-77F5-4D47E2F2A67F}"/>
              </a:ext>
            </a:extLst>
          </p:cNvPr>
          <p:cNvSpPr txBox="1">
            <a:spLocks/>
          </p:cNvSpPr>
          <p:nvPr/>
        </p:nvSpPr>
        <p:spPr>
          <a:xfrm>
            <a:off x="5662176" y="2562217"/>
            <a:ext cx="1072732" cy="5078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kern="0" dirty="0"/>
              <a:t>SUM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1E66492-D05F-69DA-8944-8370E754FC46}"/>
              </a:ext>
            </a:extLst>
          </p:cNvPr>
          <p:cNvSpPr txBox="1">
            <a:spLocks/>
          </p:cNvSpPr>
          <p:nvPr/>
        </p:nvSpPr>
        <p:spPr>
          <a:xfrm>
            <a:off x="5662176" y="3113501"/>
            <a:ext cx="1072732" cy="5078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kern="0" dirty="0"/>
              <a:t>LAST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D076EDE-8E99-466D-E4A6-18E923B05144}"/>
              </a:ext>
            </a:extLst>
          </p:cNvPr>
          <p:cNvSpPr txBox="1">
            <a:spLocks/>
          </p:cNvSpPr>
          <p:nvPr/>
        </p:nvSpPr>
        <p:spPr>
          <a:xfrm>
            <a:off x="5662176" y="4285893"/>
            <a:ext cx="1072732" cy="5078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kern="0" dirty="0"/>
              <a:t>AVG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C59CAD4-D5ED-B93F-F163-F5F29677FB32}"/>
              </a:ext>
            </a:extLst>
          </p:cNvPr>
          <p:cNvSpPr/>
          <p:nvPr/>
        </p:nvSpPr>
        <p:spPr bwMode="auto">
          <a:xfrm>
            <a:off x="6885842" y="2521993"/>
            <a:ext cx="749613" cy="479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FF0000"/>
                </a:solidFill>
                <a:latin typeface="Arial" charset="0"/>
              </a:rPr>
              <a:t>435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E57870C-BA6E-3D1D-67D1-6B899ABE9413}"/>
              </a:ext>
            </a:extLst>
          </p:cNvPr>
          <p:cNvSpPr/>
          <p:nvPr/>
        </p:nvSpPr>
        <p:spPr bwMode="auto">
          <a:xfrm>
            <a:off x="6885842" y="3621332"/>
            <a:ext cx="749614" cy="479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FF0000"/>
                </a:solidFill>
                <a:latin typeface="Arial" charset="0"/>
              </a:rPr>
              <a:t>132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35051F-33F3-35E9-4804-68D4307DF1AD}"/>
              </a:ext>
            </a:extLst>
          </p:cNvPr>
          <p:cNvSpPr/>
          <p:nvPr/>
        </p:nvSpPr>
        <p:spPr bwMode="auto">
          <a:xfrm>
            <a:off x="6885842" y="3070048"/>
            <a:ext cx="749614" cy="479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FF0000"/>
                </a:solidFill>
                <a:latin typeface="Arial" charset="0"/>
              </a:rPr>
              <a:t>96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066305E-DC16-0728-C1C3-264BD94CEDEA}"/>
              </a:ext>
            </a:extLst>
          </p:cNvPr>
          <p:cNvSpPr/>
          <p:nvPr/>
        </p:nvSpPr>
        <p:spPr bwMode="auto">
          <a:xfrm>
            <a:off x="6885842" y="4169387"/>
            <a:ext cx="749613" cy="479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FF0000"/>
                </a:solidFill>
                <a:latin typeface="Arial" charset="0"/>
              </a:rPr>
              <a:t>72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5DC89A-9FA5-7780-9A23-2FE1A7E60958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48FA49F3-1C05-DAC1-927B-CE4C78B2787D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Arrow: Right 30">
              <a:extLst>
                <a:ext uri="{FF2B5EF4-FFF2-40B4-BE49-F238E27FC236}">
                  <a16:creationId xmlns:a16="http://schemas.microsoft.com/office/drawing/2014/main" id="{DA0FCCC0-D9CC-4D24-5DDB-E94DB927B564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E0F7409-9D08-C573-AACF-68EB16D2E7F2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82FC60B-B6C9-D321-C950-25E61EFE431A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AB5D7E1-F80B-8E6D-4F42-18E2FA8FC8CD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3E24EB-BA22-B4DA-6C07-7BE424693F8F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DC0B3B-1A6C-3D5B-97F1-C1E5083EEF8F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746717B-AC73-8EFE-2B7A-37D110CF0D76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8DA245F-98E0-8D65-D147-76BB6E842955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D7E62BD-28DC-986F-D800-3B5D2A063696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2" name="Title 1">
            <a:extLst>
              <a:ext uri="{FF2B5EF4-FFF2-40B4-BE49-F238E27FC236}">
                <a16:creationId xmlns:a16="http://schemas.microsoft.com/office/drawing/2014/main" id="{2A002E07-6E75-F53D-A677-1F5C90994D7A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Aggregation</a:t>
            </a:r>
            <a:r>
              <a:rPr lang="fr-FR" sz="2400" kern="0" dirty="0"/>
              <a:t> / </a:t>
            </a:r>
            <a:r>
              <a:rPr lang="fr-FR" sz="2400" kern="0" dirty="0" err="1"/>
              <a:t>Disaggregation</a:t>
            </a:r>
            <a:r>
              <a:rPr lang="fr-FR" sz="2400" kern="0" dirty="0"/>
              <a:t> #5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2919158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8" grpId="0"/>
      <p:bldP spid="4" grpId="0" animBg="1"/>
      <p:bldP spid="6" grpId="0" animBg="1"/>
      <p:bldP spid="7" grpId="0" animBg="1"/>
      <p:bldP spid="8" grpId="0" animBg="1"/>
      <p:bldP spid="9" grpId="0" animBg="1"/>
      <p:bldP spid="17" grpId="0" animBg="1"/>
      <p:bldP spid="47" grpId="0"/>
      <p:bldP spid="48" grpId="0" animBg="1"/>
      <p:bldP spid="5" grpId="0"/>
      <p:bldP spid="18" grpId="0"/>
      <p:bldP spid="19" grpId="0"/>
      <p:bldP spid="20" grpId="0"/>
      <p:bldP spid="21" grpId="0"/>
      <p:bldP spid="24" grpId="0" animBg="1"/>
      <p:bldP spid="25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0FC9C3E-F053-4F7A-B9BD-0565238648C8}"/>
              </a:ext>
            </a:extLst>
          </p:cNvPr>
          <p:cNvSpPr/>
          <p:nvPr/>
        </p:nvSpPr>
        <p:spPr bwMode="auto">
          <a:xfrm>
            <a:off x="8810404" y="58118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8959C53F-A795-40C0-890D-E58A231DA7E7}"/>
              </a:ext>
            </a:extLst>
          </p:cNvPr>
          <p:cNvSpPr txBox="1">
            <a:spLocks/>
          </p:cNvSpPr>
          <p:nvPr/>
        </p:nvSpPr>
        <p:spPr>
          <a:xfrm>
            <a:off x="-392868" y="2367584"/>
            <a:ext cx="2180120" cy="288521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fr-FR" i="1" kern="0" dirty="0" err="1">
                <a:solidFill>
                  <a:schemeClr val="accent1">
                    <a:lumMod val="75000"/>
                  </a:schemeClr>
                </a:solidFill>
              </a:rPr>
              <a:t>January</a:t>
            </a:r>
            <a:endParaRPr lang="fr-FR" i="1" kern="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fr-FR" i="1" kern="0" dirty="0" err="1">
                <a:solidFill>
                  <a:schemeClr val="accent1">
                    <a:lumMod val="75000"/>
                  </a:schemeClr>
                </a:solidFill>
              </a:rPr>
              <a:t>February</a:t>
            </a:r>
            <a:endParaRPr lang="fr-FR" i="1" kern="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fr-FR" i="1" kern="0" dirty="0">
                <a:solidFill>
                  <a:schemeClr val="accent1">
                    <a:lumMod val="75000"/>
                  </a:schemeClr>
                </a:solidFill>
              </a:rPr>
              <a:t>March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April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May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June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B6060A-F096-DDBC-943E-AEAF4A6AB1D4}"/>
              </a:ext>
            </a:extLst>
          </p:cNvPr>
          <p:cNvSpPr/>
          <p:nvPr/>
        </p:nvSpPr>
        <p:spPr bwMode="auto">
          <a:xfrm>
            <a:off x="1866273" y="2552321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68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BA3F8C-E726-D8BB-6F42-DCCB9B1D428F}"/>
              </a:ext>
            </a:extLst>
          </p:cNvPr>
          <p:cNvSpPr/>
          <p:nvPr/>
        </p:nvSpPr>
        <p:spPr bwMode="auto">
          <a:xfrm>
            <a:off x="1866273" y="2936128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26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F9CBCA-1024-FDD0-B571-15D81D78D5BF}"/>
              </a:ext>
            </a:extLst>
          </p:cNvPr>
          <p:cNvSpPr/>
          <p:nvPr/>
        </p:nvSpPr>
        <p:spPr bwMode="auto">
          <a:xfrm>
            <a:off x="1866273" y="3380006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132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227EE-D75A-DB5C-4488-F43690A8C287}"/>
              </a:ext>
            </a:extLst>
          </p:cNvPr>
          <p:cNvSpPr/>
          <p:nvPr/>
        </p:nvSpPr>
        <p:spPr bwMode="auto">
          <a:xfrm>
            <a:off x="1883351" y="4230054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101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31B959-BDAE-5574-F43D-17CB3DE3A906}"/>
              </a:ext>
            </a:extLst>
          </p:cNvPr>
          <p:cNvSpPr/>
          <p:nvPr/>
        </p:nvSpPr>
        <p:spPr bwMode="auto">
          <a:xfrm>
            <a:off x="1883351" y="4648600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96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624B4F-DD2D-E116-7BB4-6EF4960F08AE}"/>
              </a:ext>
            </a:extLst>
          </p:cNvPr>
          <p:cNvSpPr/>
          <p:nvPr/>
        </p:nvSpPr>
        <p:spPr bwMode="auto">
          <a:xfrm>
            <a:off x="1866272" y="3789822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12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4C77CA58-4975-DC10-F62E-FDB1D0E70491}"/>
              </a:ext>
            </a:extLst>
          </p:cNvPr>
          <p:cNvSpPr txBox="1">
            <a:spLocks/>
          </p:cNvSpPr>
          <p:nvPr/>
        </p:nvSpPr>
        <p:spPr>
          <a:xfrm>
            <a:off x="2862350" y="1459636"/>
            <a:ext cx="3018759" cy="7952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/>
              <a:t>Reporting:</a:t>
            </a:r>
          </a:p>
          <a:p>
            <a:pPr algn="ctr"/>
            <a:r>
              <a:rPr lang="en-GB" sz="2000" i="1" kern="0" dirty="0"/>
              <a:t>Display value</a:t>
            </a:r>
          </a:p>
        </p:txBody>
      </p:sp>
      <p:sp>
        <p:nvSpPr>
          <p:cNvPr id="48" name="AutoShape 51">
            <a:extLst>
              <a:ext uri="{FF2B5EF4-FFF2-40B4-BE49-F238E27FC236}">
                <a16:creationId xmlns:a16="http://schemas.microsoft.com/office/drawing/2014/main" id="{6F9719A8-412F-BCE3-1185-083C8CCB7213}"/>
              </a:ext>
            </a:extLst>
          </p:cNvPr>
          <p:cNvSpPr>
            <a:spLocks/>
          </p:cNvSpPr>
          <p:nvPr/>
        </p:nvSpPr>
        <p:spPr bwMode="auto">
          <a:xfrm>
            <a:off x="2929882" y="2552321"/>
            <a:ext cx="551944" cy="2371295"/>
          </a:xfrm>
          <a:prstGeom prst="rightBrace">
            <a:avLst>
              <a:gd name="adj1" fmla="val 63294"/>
              <a:gd name="adj2" fmla="val 50000"/>
            </a:avLst>
          </a:prstGeom>
          <a:solidFill>
            <a:srgbClr val="FFFFFF"/>
          </a:solidFill>
          <a:ln w="444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EC74456-0242-9423-3ACA-ED3C0D80A700}"/>
              </a:ext>
            </a:extLst>
          </p:cNvPr>
          <p:cNvSpPr txBox="1">
            <a:spLocks/>
          </p:cNvSpPr>
          <p:nvPr/>
        </p:nvSpPr>
        <p:spPr>
          <a:xfrm>
            <a:off x="899371" y="1442031"/>
            <a:ext cx="2180120" cy="96780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/>
              <a:t>Data collection:</a:t>
            </a:r>
          </a:p>
          <a:p>
            <a:pPr algn="ctr"/>
            <a:r>
              <a:rPr lang="en-GB" sz="2000" i="1" kern="0" dirty="0"/>
              <a:t>Measures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328D6ECA-42CE-1444-77F5-4D47E2F2A67F}"/>
              </a:ext>
            </a:extLst>
          </p:cNvPr>
          <p:cNvSpPr txBox="1">
            <a:spLocks/>
          </p:cNvSpPr>
          <p:nvPr/>
        </p:nvSpPr>
        <p:spPr>
          <a:xfrm>
            <a:off x="3717474" y="3056791"/>
            <a:ext cx="1072732" cy="5078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kern="0" dirty="0"/>
              <a:t>SUM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C59CAD4-D5ED-B93F-F163-F5F29677FB32}"/>
              </a:ext>
            </a:extLst>
          </p:cNvPr>
          <p:cNvSpPr/>
          <p:nvPr/>
        </p:nvSpPr>
        <p:spPr bwMode="auto">
          <a:xfrm>
            <a:off x="3723831" y="3498361"/>
            <a:ext cx="749614" cy="479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FF0000"/>
                </a:solidFill>
                <a:latin typeface="Arial" charset="0"/>
              </a:rPr>
              <a:t>435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5DC89A-9FA5-7780-9A23-2FE1A7E60958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48FA49F3-1C05-DAC1-927B-CE4C78B2787D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Arrow: Right 30">
              <a:extLst>
                <a:ext uri="{FF2B5EF4-FFF2-40B4-BE49-F238E27FC236}">
                  <a16:creationId xmlns:a16="http://schemas.microsoft.com/office/drawing/2014/main" id="{DA0FCCC0-D9CC-4D24-5DDB-E94DB927B564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E0F7409-9D08-C573-AACF-68EB16D2E7F2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82FC60B-B6C9-D321-C950-25E61EFE431A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AB5D7E1-F80B-8E6D-4F42-18E2FA8FC8CD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3E24EB-BA22-B4DA-6C07-7BE424693F8F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DC0B3B-1A6C-3D5B-97F1-C1E5083EEF8F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746717B-AC73-8EFE-2B7A-37D110CF0D76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8DA245F-98E0-8D65-D147-76BB6E842955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D7E62BD-28DC-986F-D800-3B5D2A063696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2" name="Title 1">
            <a:extLst>
              <a:ext uri="{FF2B5EF4-FFF2-40B4-BE49-F238E27FC236}">
                <a16:creationId xmlns:a16="http://schemas.microsoft.com/office/drawing/2014/main" id="{2A002E07-6E75-F53D-A677-1F5C90994D7A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Aggregation</a:t>
            </a:r>
            <a:r>
              <a:rPr lang="fr-FR" sz="2400" kern="0" dirty="0"/>
              <a:t> / </a:t>
            </a:r>
            <a:r>
              <a:rPr lang="fr-FR" sz="2400" kern="0" dirty="0" err="1"/>
              <a:t>Disaggregation</a:t>
            </a:r>
            <a:r>
              <a:rPr lang="fr-FR" sz="2400" kern="0" dirty="0"/>
              <a:t> #6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5F666C-58A4-56F6-0137-AF8E9CBEAA86}"/>
              </a:ext>
            </a:extLst>
          </p:cNvPr>
          <p:cNvSpPr txBox="1">
            <a:spLocks/>
          </p:cNvSpPr>
          <p:nvPr/>
        </p:nvSpPr>
        <p:spPr>
          <a:xfrm>
            <a:off x="-68786" y="5977076"/>
            <a:ext cx="9084461" cy="7952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/>
              <a:t>Example: # of blankets distributed during each monitoring period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EB258CD-8A08-4A64-F9B2-43E17A014AF2}"/>
              </a:ext>
            </a:extLst>
          </p:cNvPr>
          <p:cNvSpPr txBox="1">
            <a:spLocks/>
          </p:cNvSpPr>
          <p:nvPr/>
        </p:nvSpPr>
        <p:spPr>
          <a:xfrm>
            <a:off x="5414581" y="3133246"/>
            <a:ext cx="2810680" cy="113846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displayed value is the sum of all the periodic values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9739847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8" grpId="0"/>
      <p:bldP spid="4" grpId="0" animBg="1"/>
      <p:bldP spid="6" grpId="0" animBg="1"/>
      <p:bldP spid="7" grpId="0" animBg="1"/>
      <p:bldP spid="8" grpId="0" animBg="1"/>
      <p:bldP spid="9" grpId="0" animBg="1"/>
      <p:bldP spid="17" grpId="0" animBg="1"/>
      <p:bldP spid="47" grpId="0"/>
      <p:bldP spid="48" grpId="0" animBg="1"/>
      <p:bldP spid="5" grpId="0"/>
      <p:bldP spid="19" grpId="0"/>
      <p:bldP spid="24" grpId="0" animBg="1"/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0FC9C3E-F053-4F7A-B9BD-0565238648C8}"/>
              </a:ext>
            </a:extLst>
          </p:cNvPr>
          <p:cNvSpPr/>
          <p:nvPr/>
        </p:nvSpPr>
        <p:spPr bwMode="auto">
          <a:xfrm>
            <a:off x="8810404" y="58118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8959C53F-A795-40C0-890D-E58A231DA7E7}"/>
              </a:ext>
            </a:extLst>
          </p:cNvPr>
          <p:cNvSpPr txBox="1">
            <a:spLocks/>
          </p:cNvSpPr>
          <p:nvPr/>
        </p:nvSpPr>
        <p:spPr>
          <a:xfrm>
            <a:off x="-392868" y="2367584"/>
            <a:ext cx="2180120" cy="288521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fr-FR" i="1" kern="0" dirty="0" err="1">
                <a:solidFill>
                  <a:schemeClr val="accent1">
                    <a:lumMod val="75000"/>
                  </a:schemeClr>
                </a:solidFill>
              </a:rPr>
              <a:t>January</a:t>
            </a:r>
            <a:endParaRPr lang="fr-FR" i="1" kern="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fr-FR" i="1" kern="0" dirty="0" err="1">
                <a:solidFill>
                  <a:schemeClr val="accent1">
                    <a:lumMod val="75000"/>
                  </a:schemeClr>
                </a:solidFill>
              </a:rPr>
              <a:t>February</a:t>
            </a:r>
            <a:endParaRPr lang="fr-FR" i="1" kern="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fr-FR" i="1" kern="0" dirty="0">
                <a:solidFill>
                  <a:schemeClr val="accent1">
                    <a:lumMod val="75000"/>
                  </a:schemeClr>
                </a:solidFill>
              </a:rPr>
              <a:t>March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April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May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June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B6060A-F096-DDBC-943E-AEAF4A6AB1D4}"/>
              </a:ext>
            </a:extLst>
          </p:cNvPr>
          <p:cNvSpPr/>
          <p:nvPr/>
        </p:nvSpPr>
        <p:spPr bwMode="auto">
          <a:xfrm>
            <a:off x="1866273" y="2552321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68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BA3F8C-E726-D8BB-6F42-DCCB9B1D428F}"/>
              </a:ext>
            </a:extLst>
          </p:cNvPr>
          <p:cNvSpPr/>
          <p:nvPr/>
        </p:nvSpPr>
        <p:spPr bwMode="auto">
          <a:xfrm>
            <a:off x="1866273" y="2936128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85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F9CBCA-1024-FDD0-B571-15D81D78D5BF}"/>
              </a:ext>
            </a:extLst>
          </p:cNvPr>
          <p:cNvSpPr/>
          <p:nvPr/>
        </p:nvSpPr>
        <p:spPr bwMode="auto">
          <a:xfrm>
            <a:off x="1866273" y="3380006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114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227EE-D75A-DB5C-4488-F43690A8C287}"/>
              </a:ext>
            </a:extLst>
          </p:cNvPr>
          <p:cNvSpPr/>
          <p:nvPr/>
        </p:nvSpPr>
        <p:spPr bwMode="auto">
          <a:xfrm>
            <a:off x="1883351" y="4230054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204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31B959-BDAE-5574-F43D-17CB3DE3A906}"/>
              </a:ext>
            </a:extLst>
          </p:cNvPr>
          <p:cNvSpPr/>
          <p:nvPr/>
        </p:nvSpPr>
        <p:spPr bwMode="auto">
          <a:xfrm>
            <a:off x="1883351" y="4648600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228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624B4F-DD2D-E116-7BB4-6EF4960F08AE}"/>
              </a:ext>
            </a:extLst>
          </p:cNvPr>
          <p:cNvSpPr/>
          <p:nvPr/>
        </p:nvSpPr>
        <p:spPr bwMode="auto">
          <a:xfrm>
            <a:off x="1866272" y="3789822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136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4C77CA58-4975-DC10-F62E-FDB1D0E70491}"/>
              </a:ext>
            </a:extLst>
          </p:cNvPr>
          <p:cNvSpPr txBox="1">
            <a:spLocks/>
          </p:cNvSpPr>
          <p:nvPr/>
        </p:nvSpPr>
        <p:spPr>
          <a:xfrm>
            <a:off x="2862350" y="1459636"/>
            <a:ext cx="3018759" cy="7952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/>
              <a:t>Reporting:</a:t>
            </a:r>
          </a:p>
          <a:p>
            <a:pPr algn="ctr"/>
            <a:r>
              <a:rPr lang="en-GB" sz="2000" i="1" kern="0" dirty="0"/>
              <a:t>Display value</a:t>
            </a:r>
          </a:p>
        </p:txBody>
      </p:sp>
      <p:sp>
        <p:nvSpPr>
          <p:cNvPr id="48" name="AutoShape 51">
            <a:extLst>
              <a:ext uri="{FF2B5EF4-FFF2-40B4-BE49-F238E27FC236}">
                <a16:creationId xmlns:a16="http://schemas.microsoft.com/office/drawing/2014/main" id="{6F9719A8-412F-BCE3-1185-083C8CCB7213}"/>
              </a:ext>
            </a:extLst>
          </p:cNvPr>
          <p:cNvSpPr>
            <a:spLocks/>
          </p:cNvSpPr>
          <p:nvPr/>
        </p:nvSpPr>
        <p:spPr bwMode="auto">
          <a:xfrm>
            <a:off x="2929882" y="2552321"/>
            <a:ext cx="551944" cy="2371295"/>
          </a:xfrm>
          <a:prstGeom prst="rightBrace">
            <a:avLst>
              <a:gd name="adj1" fmla="val 63294"/>
              <a:gd name="adj2" fmla="val 50000"/>
            </a:avLst>
          </a:prstGeom>
          <a:solidFill>
            <a:srgbClr val="FFFFFF"/>
          </a:solidFill>
          <a:ln w="444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EC74456-0242-9423-3ACA-ED3C0D80A700}"/>
              </a:ext>
            </a:extLst>
          </p:cNvPr>
          <p:cNvSpPr txBox="1">
            <a:spLocks/>
          </p:cNvSpPr>
          <p:nvPr/>
        </p:nvSpPr>
        <p:spPr>
          <a:xfrm>
            <a:off x="899371" y="1442031"/>
            <a:ext cx="2180120" cy="96780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/>
              <a:t>Data collection:</a:t>
            </a:r>
          </a:p>
          <a:p>
            <a:pPr algn="ctr"/>
            <a:r>
              <a:rPr lang="en-GB" sz="2000" i="1" kern="0" dirty="0"/>
              <a:t>Measures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1E66492-D05F-69DA-8944-8370E754FC46}"/>
              </a:ext>
            </a:extLst>
          </p:cNvPr>
          <p:cNvSpPr txBox="1">
            <a:spLocks/>
          </p:cNvSpPr>
          <p:nvPr/>
        </p:nvSpPr>
        <p:spPr>
          <a:xfrm>
            <a:off x="3717474" y="3056791"/>
            <a:ext cx="1072732" cy="5078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kern="0" dirty="0"/>
              <a:t>LAST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35051F-33F3-35E9-4804-68D4307DF1AD}"/>
              </a:ext>
            </a:extLst>
          </p:cNvPr>
          <p:cNvSpPr/>
          <p:nvPr/>
        </p:nvSpPr>
        <p:spPr bwMode="auto">
          <a:xfrm>
            <a:off x="3787668" y="3498361"/>
            <a:ext cx="749614" cy="479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FF0000"/>
                </a:solidFill>
                <a:latin typeface="Arial" charset="0"/>
              </a:rPr>
              <a:t>228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5DC89A-9FA5-7780-9A23-2FE1A7E60958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48FA49F3-1C05-DAC1-927B-CE4C78B2787D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Arrow: Right 30">
              <a:extLst>
                <a:ext uri="{FF2B5EF4-FFF2-40B4-BE49-F238E27FC236}">
                  <a16:creationId xmlns:a16="http://schemas.microsoft.com/office/drawing/2014/main" id="{DA0FCCC0-D9CC-4D24-5DDB-E94DB927B564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E0F7409-9D08-C573-AACF-68EB16D2E7F2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82FC60B-B6C9-D321-C950-25E61EFE431A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AB5D7E1-F80B-8E6D-4F42-18E2FA8FC8CD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3E24EB-BA22-B4DA-6C07-7BE424693F8F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DC0B3B-1A6C-3D5B-97F1-C1E5083EEF8F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746717B-AC73-8EFE-2B7A-37D110CF0D76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8DA245F-98E0-8D65-D147-76BB6E842955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D7E62BD-28DC-986F-D800-3B5D2A063696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2" name="Title 1">
            <a:extLst>
              <a:ext uri="{FF2B5EF4-FFF2-40B4-BE49-F238E27FC236}">
                <a16:creationId xmlns:a16="http://schemas.microsoft.com/office/drawing/2014/main" id="{2A002E07-6E75-F53D-A677-1F5C90994D7A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Aggregation</a:t>
            </a:r>
            <a:r>
              <a:rPr lang="fr-FR" sz="2400" kern="0" dirty="0"/>
              <a:t> / </a:t>
            </a:r>
            <a:r>
              <a:rPr lang="fr-FR" sz="2400" kern="0" dirty="0" err="1"/>
              <a:t>Disaggregation</a:t>
            </a:r>
            <a:r>
              <a:rPr lang="fr-FR" sz="2400" kern="0" dirty="0"/>
              <a:t> #7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9110C-B7EC-343E-7DE3-B1161D02CBD1}"/>
              </a:ext>
            </a:extLst>
          </p:cNvPr>
          <p:cNvSpPr txBox="1">
            <a:spLocks/>
          </p:cNvSpPr>
          <p:nvPr/>
        </p:nvSpPr>
        <p:spPr>
          <a:xfrm>
            <a:off x="-68786" y="5977076"/>
            <a:ext cx="9084461" cy="7952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/>
              <a:t>Example: # of blankets distributed since start of project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55971EC-8D67-95FA-D78A-BB736391C636}"/>
              </a:ext>
            </a:extLst>
          </p:cNvPr>
          <p:cNvSpPr txBox="1">
            <a:spLocks/>
          </p:cNvSpPr>
          <p:nvPr/>
        </p:nvSpPr>
        <p:spPr>
          <a:xfrm>
            <a:off x="5414581" y="3133246"/>
            <a:ext cx="2810680" cy="113846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displayed value is the last validated periodic value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5462778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8" grpId="0"/>
      <p:bldP spid="4" grpId="0" animBg="1"/>
      <p:bldP spid="6" grpId="0" animBg="1"/>
      <p:bldP spid="7" grpId="0" animBg="1"/>
      <p:bldP spid="8" grpId="0" animBg="1"/>
      <p:bldP spid="9" grpId="0" animBg="1"/>
      <p:bldP spid="17" grpId="0" animBg="1"/>
      <p:bldP spid="47" grpId="0"/>
      <p:bldP spid="48" grpId="0" animBg="1"/>
      <p:bldP spid="5" grpId="0"/>
      <p:bldP spid="20" grpId="0"/>
      <p:bldP spid="26" grpId="0" animBg="1"/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0FC9C3E-F053-4F7A-B9BD-0565238648C8}"/>
              </a:ext>
            </a:extLst>
          </p:cNvPr>
          <p:cNvSpPr/>
          <p:nvPr/>
        </p:nvSpPr>
        <p:spPr bwMode="auto">
          <a:xfrm>
            <a:off x="8810404" y="58118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8959C53F-A795-40C0-890D-E58A231DA7E7}"/>
              </a:ext>
            </a:extLst>
          </p:cNvPr>
          <p:cNvSpPr txBox="1">
            <a:spLocks/>
          </p:cNvSpPr>
          <p:nvPr/>
        </p:nvSpPr>
        <p:spPr>
          <a:xfrm>
            <a:off x="-392868" y="2367584"/>
            <a:ext cx="2180120" cy="288521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fr-FR" i="1" kern="0" dirty="0" err="1">
                <a:solidFill>
                  <a:schemeClr val="accent1">
                    <a:lumMod val="75000"/>
                  </a:schemeClr>
                </a:solidFill>
              </a:rPr>
              <a:t>January</a:t>
            </a:r>
            <a:endParaRPr lang="fr-FR" i="1" kern="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fr-FR" i="1" kern="0" dirty="0" err="1">
                <a:solidFill>
                  <a:schemeClr val="accent1">
                    <a:lumMod val="75000"/>
                  </a:schemeClr>
                </a:solidFill>
              </a:rPr>
              <a:t>February</a:t>
            </a:r>
            <a:endParaRPr lang="fr-FR" i="1" kern="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fr-FR" i="1" kern="0" dirty="0">
                <a:solidFill>
                  <a:schemeClr val="accent1">
                    <a:lumMod val="75000"/>
                  </a:schemeClr>
                </a:solidFill>
              </a:rPr>
              <a:t>March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April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May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June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B6060A-F096-DDBC-943E-AEAF4A6AB1D4}"/>
              </a:ext>
            </a:extLst>
          </p:cNvPr>
          <p:cNvSpPr/>
          <p:nvPr/>
        </p:nvSpPr>
        <p:spPr bwMode="auto">
          <a:xfrm>
            <a:off x="1866273" y="2552321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68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BA3F8C-E726-D8BB-6F42-DCCB9B1D428F}"/>
              </a:ext>
            </a:extLst>
          </p:cNvPr>
          <p:cNvSpPr/>
          <p:nvPr/>
        </p:nvSpPr>
        <p:spPr bwMode="auto">
          <a:xfrm>
            <a:off x="1866273" y="2936128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26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F9CBCA-1024-FDD0-B571-15D81D78D5BF}"/>
              </a:ext>
            </a:extLst>
          </p:cNvPr>
          <p:cNvSpPr/>
          <p:nvPr/>
        </p:nvSpPr>
        <p:spPr bwMode="auto">
          <a:xfrm>
            <a:off x="1866273" y="3380006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132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227EE-D75A-DB5C-4488-F43690A8C287}"/>
              </a:ext>
            </a:extLst>
          </p:cNvPr>
          <p:cNvSpPr/>
          <p:nvPr/>
        </p:nvSpPr>
        <p:spPr bwMode="auto">
          <a:xfrm>
            <a:off x="1883351" y="4230054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101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31B959-BDAE-5574-F43D-17CB3DE3A906}"/>
              </a:ext>
            </a:extLst>
          </p:cNvPr>
          <p:cNvSpPr/>
          <p:nvPr/>
        </p:nvSpPr>
        <p:spPr bwMode="auto">
          <a:xfrm>
            <a:off x="1883351" y="4648600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96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624B4F-DD2D-E116-7BB4-6EF4960F08AE}"/>
              </a:ext>
            </a:extLst>
          </p:cNvPr>
          <p:cNvSpPr/>
          <p:nvPr/>
        </p:nvSpPr>
        <p:spPr bwMode="auto">
          <a:xfrm>
            <a:off x="1866272" y="3789822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12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4C77CA58-4975-DC10-F62E-FDB1D0E70491}"/>
              </a:ext>
            </a:extLst>
          </p:cNvPr>
          <p:cNvSpPr txBox="1">
            <a:spLocks/>
          </p:cNvSpPr>
          <p:nvPr/>
        </p:nvSpPr>
        <p:spPr>
          <a:xfrm>
            <a:off x="2862350" y="1459636"/>
            <a:ext cx="3018759" cy="7952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/>
              <a:t>Reporting:</a:t>
            </a:r>
          </a:p>
          <a:p>
            <a:pPr algn="ctr"/>
            <a:r>
              <a:rPr lang="en-GB" sz="2000" i="1" kern="0" dirty="0"/>
              <a:t>Display value</a:t>
            </a:r>
          </a:p>
        </p:txBody>
      </p:sp>
      <p:sp>
        <p:nvSpPr>
          <p:cNvPr id="48" name="AutoShape 51">
            <a:extLst>
              <a:ext uri="{FF2B5EF4-FFF2-40B4-BE49-F238E27FC236}">
                <a16:creationId xmlns:a16="http://schemas.microsoft.com/office/drawing/2014/main" id="{6F9719A8-412F-BCE3-1185-083C8CCB7213}"/>
              </a:ext>
            </a:extLst>
          </p:cNvPr>
          <p:cNvSpPr>
            <a:spLocks/>
          </p:cNvSpPr>
          <p:nvPr/>
        </p:nvSpPr>
        <p:spPr bwMode="auto">
          <a:xfrm>
            <a:off x="2929882" y="2552321"/>
            <a:ext cx="551944" cy="2371295"/>
          </a:xfrm>
          <a:prstGeom prst="rightBrace">
            <a:avLst>
              <a:gd name="adj1" fmla="val 63294"/>
              <a:gd name="adj2" fmla="val 50000"/>
            </a:avLst>
          </a:prstGeom>
          <a:solidFill>
            <a:srgbClr val="FFFFFF"/>
          </a:solidFill>
          <a:ln w="444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EC74456-0242-9423-3ACA-ED3C0D80A700}"/>
              </a:ext>
            </a:extLst>
          </p:cNvPr>
          <p:cNvSpPr txBox="1">
            <a:spLocks/>
          </p:cNvSpPr>
          <p:nvPr/>
        </p:nvSpPr>
        <p:spPr>
          <a:xfrm>
            <a:off x="899371" y="1442031"/>
            <a:ext cx="2180120" cy="96780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/>
              <a:t>Data collection:</a:t>
            </a:r>
          </a:p>
          <a:p>
            <a:pPr algn="ctr"/>
            <a:r>
              <a:rPr lang="en-GB" sz="2000" i="1" kern="0" dirty="0"/>
              <a:t>Measures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2BEBF44-632D-2CB6-81DB-8EEE83868932}"/>
              </a:ext>
            </a:extLst>
          </p:cNvPr>
          <p:cNvSpPr txBox="1">
            <a:spLocks/>
          </p:cNvSpPr>
          <p:nvPr/>
        </p:nvSpPr>
        <p:spPr>
          <a:xfrm>
            <a:off x="3783112" y="2992838"/>
            <a:ext cx="1072732" cy="5078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kern="0" dirty="0"/>
              <a:t>MAX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E57870C-BA6E-3D1D-67D1-6B899ABE9413}"/>
              </a:ext>
            </a:extLst>
          </p:cNvPr>
          <p:cNvSpPr/>
          <p:nvPr/>
        </p:nvSpPr>
        <p:spPr bwMode="auto">
          <a:xfrm>
            <a:off x="3819785" y="3439677"/>
            <a:ext cx="749614" cy="479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FF0000"/>
                </a:solidFill>
                <a:latin typeface="Arial" charset="0"/>
              </a:rPr>
              <a:t>132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5DC89A-9FA5-7780-9A23-2FE1A7E60958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48FA49F3-1C05-DAC1-927B-CE4C78B2787D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Arrow: Right 30">
              <a:extLst>
                <a:ext uri="{FF2B5EF4-FFF2-40B4-BE49-F238E27FC236}">
                  <a16:creationId xmlns:a16="http://schemas.microsoft.com/office/drawing/2014/main" id="{DA0FCCC0-D9CC-4D24-5DDB-E94DB927B564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E0F7409-9D08-C573-AACF-68EB16D2E7F2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82FC60B-B6C9-D321-C950-25E61EFE431A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AB5D7E1-F80B-8E6D-4F42-18E2FA8FC8CD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3E24EB-BA22-B4DA-6C07-7BE424693F8F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DC0B3B-1A6C-3D5B-97F1-C1E5083EEF8F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746717B-AC73-8EFE-2B7A-37D110CF0D76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8DA245F-98E0-8D65-D147-76BB6E842955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D7E62BD-28DC-986F-D800-3B5D2A063696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2" name="Title 1">
            <a:extLst>
              <a:ext uri="{FF2B5EF4-FFF2-40B4-BE49-F238E27FC236}">
                <a16:creationId xmlns:a16="http://schemas.microsoft.com/office/drawing/2014/main" id="{2A002E07-6E75-F53D-A677-1F5C90994D7A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Aggregation</a:t>
            </a:r>
            <a:r>
              <a:rPr lang="fr-FR" sz="2400" kern="0" dirty="0"/>
              <a:t> / </a:t>
            </a:r>
            <a:r>
              <a:rPr lang="fr-FR" sz="2400" kern="0" dirty="0" err="1"/>
              <a:t>Disaggregation</a:t>
            </a:r>
            <a:r>
              <a:rPr lang="fr-FR" sz="2400" kern="0" dirty="0"/>
              <a:t> #8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959044-08A9-ADA5-51D5-7CD1F660DF07}"/>
              </a:ext>
            </a:extLst>
          </p:cNvPr>
          <p:cNvSpPr txBox="1">
            <a:spLocks/>
          </p:cNvSpPr>
          <p:nvPr/>
        </p:nvSpPr>
        <p:spPr>
          <a:xfrm>
            <a:off x="-68786" y="5977076"/>
            <a:ext cx="9084461" cy="7952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/>
              <a:t>Example: # of people reached by the project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F6CF7D0-D95E-23EB-0C30-F27CD2EEE040}"/>
              </a:ext>
            </a:extLst>
          </p:cNvPr>
          <p:cNvSpPr txBox="1">
            <a:spLocks/>
          </p:cNvSpPr>
          <p:nvPr/>
        </p:nvSpPr>
        <p:spPr>
          <a:xfrm>
            <a:off x="5414581" y="3169382"/>
            <a:ext cx="2810680" cy="113846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displayed value is the maximal value found across all periodic values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0818720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8" grpId="0"/>
      <p:bldP spid="4" grpId="0" animBg="1"/>
      <p:bldP spid="6" grpId="0" animBg="1"/>
      <p:bldP spid="7" grpId="0" animBg="1"/>
      <p:bldP spid="8" grpId="0" animBg="1"/>
      <p:bldP spid="9" grpId="0" animBg="1"/>
      <p:bldP spid="17" grpId="0" animBg="1"/>
      <p:bldP spid="47" grpId="0"/>
      <p:bldP spid="48" grpId="0" animBg="1"/>
      <p:bldP spid="5" grpId="0"/>
      <p:bldP spid="18" grpId="0"/>
      <p:bldP spid="25" grpId="0" animBg="1"/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0FC9C3E-F053-4F7A-B9BD-0565238648C8}"/>
              </a:ext>
            </a:extLst>
          </p:cNvPr>
          <p:cNvSpPr/>
          <p:nvPr/>
        </p:nvSpPr>
        <p:spPr bwMode="auto">
          <a:xfrm>
            <a:off x="8810404" y="58118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8959C53F-A795-40C0-890D-E58A231DA7E7}"/>
              </a:ext>
            </a:extLst>
          </p:cNvPr>
          <p:cNvSpPr txBox="1">
            <a:spLocks/>
          </p:cNvSpPr>
          <p:nvPr/>
        </p:nvSpPr>
        <p:spPr>
          <a:xfrm>
            <a:off x="-392868" y="2367584"/>
            <a:ext cx="2180120" cy="288521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fr-FR" i="1" kern="0" dirty="0" err="1">
                <a:solidFill>
                  <a:schemeClr val="accent1">
                    <a:lumMod val="75000"/>
                  </a:schemeClr>
                </a:solidFill>
              </a:rPr>
              <a:t>January</a:t>
            </a:r>
            <a:endParaRPr lang="fr-FR" i="1" kern="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fr-FR" i="1" kern="0" dirty="0" err="1">
                <a:solidFill>
                  <a:schemeClr val="accent1">
                    <a:lumMod val="75000"/>
                  </a:schemeClr>
                </a:solidFill>
              </a:rPr>
              <a:t>February</a:t>
            </a:r>
            <a:endParaRPr lang="fr-FR" i="1" kern="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fr-FR" i="1" kern="0" dirty="0">
                <a:solidFill>
                  <a:schemeClr val="accent1">
                    <a:lumMod val="75000"/>
                  </a:schemeClr>
                </a:solidFill>
              </a:rPr>
              <a:t>March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April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May</a:t>
            </a:r>
          </a:p>
          <a:p>
            <a:pPr algn="r"/>
            <a:r>
              <a:rPr lang="en-US" i="1" kern="0" dirty="0">
                <a:solidFill>
                  <a:schemeClr val="accent1">
                    <a:lumMod val="75000"/>
                  </a:schemeClr>
                </a:solidFill>
              </a:rPr>
              <a:t>June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B6060A-F096-DDBC-943E-AEAF4A6AB1D4}"/>
              </a:ext>
            </a:extLst>
          </p:cNvPr>
          <p:cNvSpPr/>
          <p:nvPr/>
        </p:nvSpPr>
        <p:spPr bwMode="auto">
          <a:xfrm>
            <a:off x="1866273" y="2552321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68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BA3F8C-E726-D8BB-6F42-DCCB9B1D428F}"/>
              </a:ext>
            </a:extLst>
          </p:cNvPr>
          <p:cNvSpPr/>
          <p:nvPr/>
        </p:nvSpPr>
        <p:spPr bwMode="auto">
          <a:xfrm>
            <a:off x="1866273" y="2936128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26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F9CBCA-1024-FDD0-B571-15D81D78D5BF}"/>
              </a:ext>
            </a:extLst>
          </p:cNvPr>
          <p:cNvSpPr/>
          <p:nvPr/>
        </p:nvSpPr>
        <p:spPr bwMode="auto">
          <a:xfrm>
            <a:off x="1866273" y="3380006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132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227EE-D75A-DB5C-4488-F43690A8C287}"/>
              </a:ext>
            </a:extLst>
          </p:cNvPr>
          <p:cNvSpPr/>
          <p:nvPr/>
        </p:nvSpPr>
        <p:spPr bwMode="auto">
          <a:xfrm>
            <a:off x="1883351" y="4230054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101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31B959-BDAE-5574-F43D-17CB3DE3A906}"/>
              </a:ext>
            </a:extLst>
          </p:cNvPr>
          <p:cNvSpPr/>
          <p:nvPr/>
        </p:nvSpPr>
        <p:spPr bwMode="auto">
          <a:xfrm>
            <a:off x="1883351" y="4648600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96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624B4F-DD2D-E116-7BB4-6EF4960F08AE}"/>
              </a:ext>
            </a:extLst>
          </p:cNvPr>
          <p:cNvSpPr/>
          <p:nvPr/>
        </p:nvSpPr>
        <p:spPr bwMode="auto">
          <a:xfrm>
            <a:off x="1866272" y="3789822"/>
            <a:ext cx="810883" cy="241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12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4C77CA58-4975-DC10-F62E-FDB1D0E70491}"/>
              </a:ext>
            </a:extLst>
          </p:cNvPr>
          <p:cNvSpPr txBox="1">
            <a:spLocks/>
          </p:cNvSpPr>
          <p:nvPr/>
        </p:nvSpPr>
        <p:spPr>
          <a:xfrm>
            <a:off x="2862350" y="1459636"/>
            <a:ext cx="3018759" cy="7952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/>
              <a:t>Reporting:</a:t>
            </a:r>
          </a:p>
          <a:p>
            <a:pPr algn="ctr"/>
            <a:r>
              <a:rPr lang="en-GB" sz="2000" i="1" kern="0" dirty="0"/>
              <a:t>Display value</a:t>
            </a:r>
          </a:p>
        </p:txBody>
      </p:sp>
      <p:sp>
        <p:nvSpPr>
          <p:cNvPr id="48" name="AutoShape 51">
            <a:extLst>
              <a:ext uri="{FF2B5EF4-FFF2-40B4-BE49-F238E27FC236}">
                <a16:creationId xmlns:a16="http://schemas.microsoft.com/office/drawing/2014/main" id="{6F9719A8-412F-BCE3-1185-083C8CCB7213}"/>
              </a:ext>
            </a:extLst>
          </p:cNvPr>
          <p:cNvSpPr>
            <a:spLocks/>
          </p:cNvSpPr>
          <p:nvPr/>
        </p:nvSpPr>
        <p:spPr bwMode="auto">
          <a:xfrm>
            <a:off x="2929882" y="2552321"/>
            <a:ext cx="551944" cy="2371295"/>
          </a:xfrm>
          <a:prstGeom prst="rightBrace">
            <a:avLst>
              <a:gd name="adj1" fmla="val 63294"/>
              <a:gd name="adj2" fmla="val 50000"/>
            </a:avLst>
          </a:prstGeom>
          <a:solidFill>
            <a:srgbClr val="FFFFFF"/>
          </a:solidFill>
          <a:ln w="444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EC74456-0242-9423-3ACA-ED3C0D80A700}"/>
              </a:ext>
            </a:extLst>
          </p:cNvPr>
          <p:cNvSpPr txBox="1">
            <a:spLocks/>
          </p:cNvSpPr>
          <p:nvPr/>
        </p:nvSpPr>
        <p:spPr>
          <a:xfrm>
            <a:off x="899371" y="1442031"/>
            <a:ext cx="2180120" cy="96780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/>
              <a:t>Data collection:</a:t>
            </a:r>
          </a:p>
          <a:p>
            <a:pPr algn="ctr"/>
            <a:r>
              <a:rPr lang="en-GB" sz="2000" i="1" kern="0" dirty="0"/>
              <a:t>Measures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D076EDE-8E99-466D-E4A6-18E923B05144}"/>
              </a:ext>
            </a:extLst>
          </p:cNvPr>
          <p:cNvSpPr txBox="1">
            <a:spLocks/>
          </p:cNvSpPr>
          <p:nvPr/>
        </p:nvSpPr>
        <p:spPr>
          <a:xfrm>
            <a:off x="3819785" y="2958089"/>
            <a:ext cx="1072732" cy="5078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kern="0" dirty="0"/>
              <a:t>AVG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066305E-DC16-0728-C1C3-264BD94CEDEA}"/>
              </a:ext>
            </a:extLst>
          </p:cNvPr>
          <p:cNvSpPr/>
          <p:nvPr/>
        </p:nvSpPr>
        <p:spPr bwMode="auto">
          <a:xfrm>
            <a:off x="3819785" y="3478304"/>
            <a:ext cx="749614" cy="479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FF0000"/>
                </a:solidFill>
                <a:latin typeface="Arial" charset="0"/>
              </a:rPr>
              <a:t>72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5DC89A-9FA5-7780-9A23-2FE1A7E60958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48FA49F3-1C05-DAC1-927B-CE4C78B2787D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Arrow: Right 30">
              <a:extLst>
                <a:ext uri="{FF2B5EF4-FFF2-40B4-BE49-F238E27FC236}">
                  <a16:creationId xmlns:a16="http://schemas.microsoft.com/office/drawing/2014/main" id="{DA0FCCC0-D9CC-4D24-5DDB-E94DB927B564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E0F7409-9D08-C573-AACF-68EB16D2E7F2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82FC60B-B6C9-D321-C950-25E61EFE431A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AB5D7E1-F80B-8E6D-4F42-18E2FA8FC8CD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3E24EB-BA22-B4DA-6C07-7BE424693F8F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DC0B3B-1A6C-3D5B-97F1-C1E5083EEF8F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746717B-AC73-8EFE-2B7A-37D110CF0D76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8DA245F-98E0-8D65-D147-76BB6E842955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D7E62BD-28DC-986F-D800-3B5D2A063696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2" name="Title 1">
            <a:extLst>
              <a:ext uri="{FF2B5EF4-FFF2-40B4-BE49-F238E27FC236}">
                <a16:creationId xmlns:a16="http://schemas.microsoft.com/office/drawing/2014/main" id="{2A002E07-6E75-F53D-A677-1F5C90994D7A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Aggregation</a:t>
            </a:r>
            <a:r>
              <a:rPr lang="fr-FR" sz="2400" kern="0" dirty="0"/>
              <a:t> / </a:t>
            </a:r>
            <a:r>
              <a:rPr lang="fr-FR" sz="2400" kern="0" dirty="0" err="1"/>
              <a:t>Disaggregation</a:t>
            </a:r>
            <a:r>
              <a:rPr lang="fr-FR" sz="2400" kern="0" dirty="0"/>
              <a:t> #9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67AA64-0F03-D021-915C-F15D671090BC}"/>
              </a:ext>
            </a:extLst>
          </p:cNvPr>
          <p:cNvSpPr txBox="1">
            <a:spLocks/>
          </p:cNvSpPr>
          <p:nvPr/>
        </p:nvSpPr>
        <p:spPr>
          <a:xfrm>
            <a:off x="-68786" y="5977076"/>
            <a:ext cx="9084461" cy="79525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2000" i="1" kern="0" dirty="0"/>
              <a:t>Example: </a:t>
            </a:r>
            <a:r>
              <a:rPr lang="fr-FR" sz="2000" i="1" kern="0" dirty="0"/>
              <a:t># of litres of water </a:t>
            </a:r>
            <a:r>
              <a:rPr lang="fr-FR" sz="2000" i="1" kern="0" dirty="0" err="1"/>
              <a:t>used</a:t>
            </a:r>
            <a:r>
              <a:rPr lang="fr-FR" sz="2000" i="1" kern="0" dirty="0"/>
              <a:t> per </a:t>
            </a:r>
            <a:r>
              <a:rPr lang="fr-FR" sz="2000" i="1" kern="0" dirty="0" err="1"/>
              <a:t>month</a:t>
            </a:r>
            <a:r>
              <a:rPr lang="fr-FR" sz="2000" i="1" kern="0" dirty="0"/>
              <a:t> in a camp of </a:t>
            </a:r>
            <a:r>
              <a:rPr lang="fr-FR" sz="2000" i="1" kern="0" dirty="0" err="1"/>
              <a:t>IDPs</a:t>
            </a:r>
            <a:endParaRPr lang="en-US" sz="2000" i="1" kern="0" dirty="0"/>
          </a:p>
          <a:p>
            <a:pPr algn="ctr"/>
            <a:endParaRPr lang="en-GB" sz="2000" i="1" kern="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06D0645-9EBF-F957-696C-D79085B207D3}"/>
              </a:ext>
            </a:extLst>
          </p:cNvPr>
          <p:cNvSpPr txBox="1">
            <a:spLocks/>
          </p:cNvSpPr>
          <p:nvPr/>
        </p:nvSpPr>
        <p:spPr>
          <a:xfrm>
            <a:off x="5414581" y="3169382"/>
            <a:ext cx="2810680" cy="113846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displayed value is the average of all the periodic values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0978200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8" grpId="0"/>
      <p:bldP spid="4" grpId="0" animBg="1"/>
      <p:bldP spid="6" grpId="0" animBg="1"/>
      <p:bldP spid="7" grpId="0" animBg="1"/>
      <p:bldP spid="8" grpId="0" animBg="1"/>
      <p:bldP spid="9" grpId="0" animBg="1"/>
      <p:bldP spid="17" grpId="0" animBg="1"/>
      <p:bldP spid="47" grpId="0"/>
      <p:bldP spid="48" grpId="0" animBg="1"/>
      <p:bldP spid="5" grpId="0"/>
      <p:bldP spid="21" grpId="0"/>
      <p:bldP spid="27" grpId="0" animBg="1"/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>
            <a:extLst>
              <a:ext uri="{FF2B5EF4-FFF2-40B4-BE49-F238E27FC236}">
                <a16:creationId xmlns:a16="http://schemas.microsoft.com/office/drawing/2014/main" id="{DB00F1C3-7273-48D7-BCAB-B6BCA8C4E8F2}"/>
              </a:ext>
            </a:extLst>
          </p:cNvPr>
          <p:cNvSpPr/>
          <p:nvPr/>
        </p:nvSpPr>
        <p:spPr>
          <a:xfrm>
            <a:off x="2351366" y="2532016"/>
            <a:ext cx="1707232" cy="17281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E4D625E-FE6C-4FE9-B685-A9AD3DC40D31}"/>
              </a:ext>
            </a:extLst>
          </p:cNvPr>
          <p:cNvSpPr/>
          <p:nvPr/>
        </p:nvSpPr>
        <p:spPr>
          <a:xfrm>
            <a:off x="619962" y="2532016"/>
            <a:ext cx="1707232" cy="1728192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3E419A7-18BD-4846-8CF0-EA7483527F82}"/>
              </a:ext>
            </a:extLst>
          </p:cNvPr>
          <p:cNvSpPr/>
          <p:nvPr/>
        </p:nvSpPr>
        <p:spPr>
          <a:xfrm>
            <a:off x="3391036" y="3205095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B330D45-F181-4E72-B38C-8F77B2D8AEDA}"/>
              </a:ext>
            </a:extLst>
          </p:cNvPr>
          <p:cNvSpPr/>
          <p:nvPr/>
        </p:nvSpPr>
        <p:spPr>
          <a:xfrm>
            <a:off x="2935560" y="3324104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A95B449-2B80-4BF5-8748-A73E347587C2}"/>
              </a:ext>
            </a:extLst>
          </p:cNvPr>
          <p:cNvSpPr/>
          <p:nvPr/>
        </p:nvSpPr>
        <p:spPr>
          <a:xfrm>
            <a:off x="2916939" y="2961775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F11032B-B5E2-4EF7-8458-47E6BC94FF35}"/>
              </a:ext>
            </a:extLst>
          </p:cNvPr>
          <p:cNvSpPr/>
          <p:nvPr/>
        </p:nvSpPr>
        <p:spPr>
          <a:xfrm>
            <a:off x="3007568" y="3742687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2B348D8-6798-47CC-8614-7930DF480B60}"/>
              </a:ext>
            </a:extLst>
          </p:cNvPr>
          <p:cNvSpPr/>
          <p:nvPr/>
        </p:nvSpPr>
        <p:spPr>
          <a:xfrm>
            <a:off x="3797443" y="3331974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2E9AAAC-74C5-4D22-9C77-75DD4D0A482F}"/>
              </a:ext>
            </a:extLst>
          </p:cNvPr>
          <p:cNvSpPr/>
          <p:nvPr/>
        </p:nvSpPr>
        <p:spPr>
          <a:xfrm>
            <a:off x="2615716" y="3331974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9943486-E64F-458E-938E-51709F38E7B0}"/>
              </a:ext>
            </a:extLst>
          </p:cNvPr>
          <p:cNvSpPr/>
          <p:nvPr/>
        </p:nvSpPr>
        <p:spPr>
          <a:xfrm>
            <a:off x="1286780" y="3622366"/>
            <a:ext cx="144016" cy="144016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C9AFC19-AFBA-44CC-B555-5A59355BF140}"/>
              </a:ext>
            </a:extLst>
          </p:cNvPr>
          <p:cNvSpPr/>
          <p:nvPr/>
        </p:nvSpPr>
        <p:spPr>
          <a:xfrm>
            <a:off x="1324508" y="2944221"/>
            <a:ext cx="144016" cy="144016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164CD10-FCAD-4014-B87E-241CE035DDE0}"/>
              </a:ext>
            </a:extLst>
          </p:cNvPr>
          <p:cNvSpPr/>
          <p:nvPr/>
        </p:nvSpPr>
        <p:spPr>
          <a:xfrm>
            <a:off x="875692" y="3477636"/>
            <a:ext cx="144016" cy="144016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B33349F-57E9-4331-B316-E4FDA96B286C}"/>
              </a:ext>
            </a:extLst>
          </p:cNvPr>
          <p:cNvSpPr txBox="1"/>
          <p:nvPr/>
        </p:nvSpPr>
        <p:spPr>
          <a:xfrm>
            <a:off x="4455622" y="2828835"/>
            <a:ext cx="4472478" cy="1200329"/>
          </a:xfrm>
          <a:prstGeom prst="rect">
            <a:avLst/>
          </a:prstGeom>
          <a:noFill/>
          <a:ln w="952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“% of households having decent shelters”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Camp A : 50%  (5 vs 10)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Camp B: 90%  (90 vs 100)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Camps A + B ?</a:t>
            </a:r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D16CE9BA-9A11-4147-AFBF-5D5231634832}"/>
              </a:ext>
            </a:extLst>
          </p:cNvPr>
          <p:cNvSpPr txBox="1">
            <a:spLocks/>
          </p:cNvSpPr>
          <p:nvPr/>
        </p:nvSpPr>
        <p:spPr>
          <a:xfrm>
            <a:off x="933627" y="2524406"/>
            <a:ext cx="1093745" cy="482619"/>
          </a:xfrm>
          <a:prstGeom prst="rect">
            <a:avLst/>
          </a:prstGeom>
          <a:noFill/>
          <a:ln w="25400">
            <a:noFill/>
            <a:prstDash val="lgDash"/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Camp A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485979A7-DA75-42FB-942B-16D7BB2BD0DA}"/>
              </a:ext>
            </a:extLst>
          </p:cNvPr>
          <p:cNvSpPr txBox="1">
            <a:spLocks/>
          </p:cNvSpPr>
          <p:nvPr/>
        </p:nvSpPr>
        <p:spPr>
          <a:xfrm>
            <a:off x="2685458" y="2513184"/>
            <a:ext cx="1093745" cy="482619"/>
          </a:xfrm>
          <a:prstGeom prst="rect">
            <a:avLst/>
          </a:prstGeom>
          <a:noFill/>
          <a:ln w="25400">
            <a:noFill/>
            <a:prstDash val="lgDash"/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Camp B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21E8DA6-6EF3-44AB-A0AA-1A3303C5F1F9}"/>
              </a:ext>
            </a:extLst>
          </p:cNvPr>
          <p:cNvSpPr/>
          <p:nvPr/>
        </p:nvSpPr>
        <p:spPr>
          <a:xfrm>
            <a:off x="915436" y="3133087"/>
            <a:ext cx="144016" cy="144016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9640C1C-284E-42FF-B741-B167971C196C}"/>
              </a:ext>
            </a:extLst>
          </p:cNvPr>
          <p:cNvSpPr/>
          <p:nvPr/>
        </p:nvSpPr>
        <p:spPr>
          <a:xfrm>
            <a:off x="1067836" y="3285487"/>
            <a:ext cx="144016" cy="144016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86336808-1DE7-4A2E-9AB1-1069A1D1F26A}"/>
              </a:ext>
            </a:extLst>
          </p:cNvPr>
          <p:cNvSpPr/>
          <p:nvPr/>
        </p:nvSpPr>
        <p:spPr>
          <a:xfrm>
            <a:off x="1658162" y="3838748"/>
            <a:ext cx="144016" cy="144016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DA582B2-3395-4859-885F-574B257F446E}"/>
              </a:ext>
            </a:extLst>
          </p:cNvPr>
          <p:cNvSpPr/>
          <p:nvPr/>
        </p:nvSpPr>
        <p:spPr>
          <a:xfrm>
            <a:off x="3271918" y="3468120"/>
            <a:ext cx="144016" cy="144016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00F926D-AB39-49D3-918C-28B11A480AD7}"/>
              </a:ext>
            </a:extLst>
          </p:cNvPr>
          <p:cNvSpPr/>
          <p:nvPr/>
        </p:nvSpPr>
        <p:spPr>
          <a:xfrm>
            <a:off x="2720026" y="3670679"/>
            <a:ext cx="144016" cy="144016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1527E4E1-E685-478D-B557-E41913901F3A}"/>
              </a:ext>
            </a:extLst>
          </p:cNvPr>
          <p:cNvSpPr/>
          <p:nvPr/>
        </p:nvSpPr>
        <p:spPr>
          <a:xfrm>
            <a:off x="2016968" y="3558028"/>
            <a:ext cx="144016" cy="144016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ACB3045-07AD-498F-B551-BA27D7DF47D7}"/>
              </a:ext>
            </a:extLst>
          </p:cNvPr>
          <p:cNvSpPr/>
          <p:nvPr/>
        </p:nvSpPr>
        <p:spPr>
          <a:xfrm>
            <a:off x="1436751" y="3318557"/>
            <a:ext cx="144016" cy="144016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541FB0A-EE2E-46B6-BC36-B8056EFF2AB9}"/>
              </a:ext>
            </a:extLst>
          </p:cNvPr>
          <p:cNvSpPr/>
          <p:nvPr/>
        </p:nvSpPr>
        <p:spPr>
          <a:xfrm>
            <a:off x="3543436" y="3357495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62D9B0A4-284C-4D72-BFD2-7D24387F5284}"/>
              </a:ext>
            </a:extLst>
          </p:cNvPr>
          <p:cNvSpPr/>
          <p:nvPr/>
        </p:nvSpPr>
        <p:spPr>
          <a:xfrm>
            <a:off x="3695836" y="3509895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22B4A6A4-8423-41F6-B4EE-DC8D19EDFE92}"/>
              </a:ext>
            </a:extLst>
          </p:cNvPr>
          <p:cNvSpPr/>
          <p:nvPr/>
        </p:nvSpPr>
        <p:spPr>
          <a:xfrm>
            <a:off x="3318538" y="3792156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2D599CC-46DB-42B3-8E64-3D71A09B2410}"/>
              </a:ext>
            </a:extLst>
          </p:cNvPr>
          <p:cNvSpPr/>
          <p:nvPr/>
        </p:nvSpPr>
        <p:spPr>
          <a:xfrm>
            <a:off x="3632234" y="3732651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D0BC9852-B6D4-4F85-8D23-7F31ABB4182F}"/>
              </a:ext>
            </a:extLst>
          </p:cNvPr>
          <p:cNvSpPr/>
          <p:nvPr/>
        </p:nvSpPr>
        <p:spPr>
          <a:xfrm>
            <a:off x="3454501" y="3609523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EF7D0FC-93AC-4012-87B7-27564E958DE7}"/>
              </a:ext>
            </a:extLst>
          </p:cNvPr>
          <p:cNvSpPr/>
          <p:nvPr/>
        </p:nvSpPr>
        <p:spPr>
          <a:xfrm>
            <a:off x="2988947" y="3528412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B353A32C-75B6-44A4-AB1C-5FE42439DF8B}"/>
              </a:ext>
            </a:extLst>
          </p:cNvPr>
          <p:cNvSpPr/>
          <p:nvPr/>
        </p:nvSpPr>
        <p:spPr>
          <a:xfrm>
            <a:off x="3683499" y="3015937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AC98F5D-D1AF-4875-BA71-885189438738}"/>
              </a:ext>
            </a:extLst>
          </p:cNvPr>
          <p:cNvSpPr/>
          <p:nvPr/>
        </p:nvSpPr>
        <p:spPr>
          <a:xfrm>
            <a:off x="3190891" y="3030574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53B3B65-7DFB-440C-A351-9FC58D834E47}"/>
              </a:ext>
            </a:extLst>
          </p:cNvPr>
          <p:cNvSpPr/>
          <p:nvPr/>
        </p:nvSpPr>
        <p:spPr>
          <a:xfrm>
            <a:off x="2625504" y="2876581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908E8378-0F63-47F7-8B4D-82177DAAB0B8}"/>
              </a:ext>
            </a:extLst>
          </p:cNvPr>
          <p:cNvSpPr/>
          <p:nvPr/>
        </p:nvSpPr>
        <p:spPr>
          <a:xfrm>
            <a:off x="2540505" y="3079483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03EE2F8A-28E9-4836-97D9-34A001EA6C53}"/>
              </a:ext>
            </a:extLst>
          </p:cNvPr>
          <p:cNvSpPr/>
          <p:nvPr/>
        </p:nvSpPr>
        <p:spPr>
          <a:xfrm>
            <a:off x="2792034" y="3910756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09756D20-F1C8-4581-AF5E-136BE25F297F}"/>
              </a:ext>
            </a:extLst>
          </p:cNvPr>
          <p:cNvSpPr/>
          <p:nvPr/>
        </p:nvSpPr>
        <p:spPr>
          <a:xfrm>
            <a:off x="3174522" y="4012445"/>
            <a:ext cx="144016" cy="14401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AB43F215-4D16-4E3D-AA5F-C869BA0353B0}"/>
              </a:ext>
            </a:extLst>
          </p:cNvPr>
          <p:cNvSpPr/>
          <p:nvPr/>
        </p:nvSpPr>
        <p:spPr>
          <a:xfrm>
            <a:off x="1630765" y="3537515"/>
            <a:ext cx="144016" cy="144016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94F31C93-E830-40C8-8D84-4D4D916E4CE8}"/>
              </a:ext>
            </a:extLst>
          </p:cNvPr>
          <p:cNvSpPr/>
          <p:nvPr/>
        </p:nvSpPr>
        <p:spPr>
          <a:xfrm>
            <a:off x="1237477" y="3886703"/>
            <a:ext cx="144016" cy="144016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Title 1">
            <a:extLst>
              <a:ext uri="{FF2B5EF4-FFF2-40B4-BE49-F238E27FC236}">
                <a16:creationId xmlns:a16="http://schemas.microsoft.com/office/drawing/2014/main" id="{F8825454-3959-4E3E-B603-54A1E6F222D7}"/>
              </a:ext>
            </a:extLst>
          </p:cNvPr>
          <p:cNvSpPr txBox="1">
            <a:spLocks/>
          </p:cNvSpPr>
          <p:nvPr/>
        </p:nvSpPr>
        <p:spPr>
          <a:xfrm>
            <a:off x="2016968" y="1316180"/>
            <a:ext cx="6945745" cy="76815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Aggregating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2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indicators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expressed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as percentages: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two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areas,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same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item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8" name="Text Placeholder 2">
            <a:extLst>
              <a:ext uri="{FF2B5EF4-FFF2-40B4-BE49-F238E27FC236}">
                <a16:creationId xmlns:a16="http://schemas.microsoft.com/office/drawing/2014/main" id="{494721CA-85EE-41D0-9DF9-E820816BA200}"/>
              </a:ext>
            </a:extLst>
          </p:cNvPr>
          <p:cNvSpPr txBox="1">
            <a:spLocks/>
          </p:cNvSpPr>
          <p:nvPr/>
        </p:nvSpPr>
        <p:spPr>
          <a:xfrm>
            <a:off x="1237476" y="5173103"/>
            <a:ext cx="6809243" cy="74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Method: 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%SUM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Total value = ((5 + 90)  /  (10 + 100))  = 95 / 110  = 86%</a:t>
            </a:r>
            <a:endParaRPr kumimoji="0" lang="fr-FR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DFAA725-8743-4D4C-B362-AC4554505970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A467931-5127-D001-3CDF-4A444F28259F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CE0F1CDE-DA78-E6B3-BAEE-A86B14D3C2F8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E4FF3FCE-1870-068C-44CD-A31D73E31D17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DAA88FE-AA81-95FB-0BCA-FC6FC067003A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FF9C92-4E66-12F0-8EEB-20E994E3BFE3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3796DFE-78FE-7236-CC36-35E25605C150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D594E4E-5CCE-4B48-849B-EDA4BE55F7F8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94BFE61-1793-6CE1-1D73-B73F85EB45FE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2F1DD3A-0884-594A-E25D-180E9BC72FA3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995CD79-E896-2BA6-09C7-E5583F9ED097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E262FCC-4775-DC2E-739E-0EF464DC7A60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4" name="Title 1">
            <a:extLst>
              <a:ext uri="{FF2B5EF4-FFF2-40B4-BE49-F238E27FC236}">
                <a16:creationId xmlns:a16="http://schemas.microsoft.com/office/drawing/2014/main" id="{1BA32951-5ADE-1303-A1C5-CD32DDC35A44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Aggregation</a:t>
            </a:r>
            <a:r>
              <a:rPr lang="fr-FR" sz="2400" kern="0" dirty="0"/>
              <a:t> / </a:t>
            </a:r>
            <a:r>
              <a:rPr lang="fr-FR" sz="2400" kern="0" dirty="0" err="1"/>
              <a:t>Disaggregation</a:t>
            </a:r>
            <a:r>
              <a:rPr lang="fr-FR" sz="2400" kern="0" dirty="0"/>
              <a:t> #10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03498334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98" grpId="0" uiExpand="1" build="p"/>
      <p:bldP spid="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6C04C9C-B45B-462F-BFDD-F9F0619BDA8F}"/>
              </a:ext>
            </a:extLst>
          </p:cNvPr>
          <p:cNvGraphicFramePr>
            <a:graphicFrameLocks noGrp="1"/>
          </p:cNvGraphicFramePr>
          <p:nvPr/>
        </p:nvGraphicFramePr>
        <p:xfrm>
          <a:off x="503237" y="1905000"/>
          <a:ext cx="8313217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9711">
                  <a:extLst>
                    <a:ext uri="{9D8B030D-6E8A-4147-A177-3AD203B41FA5}">
                      <a16:colId xmlns:a16="http://schemas.microsoft.com/office/drawing/2014/main" val="3443314143"/>
                    </a:ext>
                  </a:extLst>
                </a:gridCol>
                <a:gridCol w="3044933">
                  <a:extLst>
                    <a:ext uri="{9D8B030D-6E8A-4147-A177-3AD203B41FA5}">
                      <a16:colId xmlns:a16="http://schemas.microsoft.com/office/drawing/2014/main" val="3935515491"/>
                    </a:ext>
                  </a:extLst>
                </a:gridCol>
                <a:gridCol w="1227541">
                  <a:extLst>
                    <a:ext uri="{9D8B030D-6E8A-4147-A177-3AD203B41FA5}">
                      <a16:colId xmlns:a16="http://schemas.microsoft.com/office/drawing/2014/main" val="1745021678"/>
                    </a:ext>
                  </a:extLst>
                </a:gridCol>
                <a:gridCol w="1003977">
                  <a:extLst>
                    <a:ext uri="{9D8B030D-6E8A-4147-A177-3AD203B41FA5}">
                      <a16:colId xmlns:a16="http://schemas.microsoft.com/office/drawing/2014/main" val="3753840376"/>
                    </a:ext>
                  </a:extLst>
                </a:gridCol>
                <a:gridCol w="1047055">
                  <a:extLst>
                    <a:ext uri="{9D8B030D-6E8A-4147-A177-3AD203B41FA5}">
                      <a16:colId xmlns:a16="http://schemas.microsoft.com/office/drawing/2014/main" val="14149941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Objective 2020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Indicator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Baseline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Target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Result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9505867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Autonomous food availability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% of affected households having autonomous food consumption score &gt; 35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30%</a:t>
                      </a:r>
                      <a:endParaRPr lang="en-US" sz="200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65%</a:t>
                      </a:r>
                      <a:endParaRPr lang="en-US" sz="200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60%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12574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444D47DB-C653-4EE8-B60E-AA3052DE55E3}"/>
              </a:ext>
            </a:extLst>
          </p:cNvPr>
          <p:cNvSpPr txBox="1">
            <a:spLocks/>
          </p:cNvSpPr>
          <p:nvPr/>
        </p:nvSpPr>
        <p:spPr>
          <a:xfrm>
            <a:off x="399011" y="584200"/>
            <a:ext cx="8744989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Does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last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year’s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final value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make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next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year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baseline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?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CE6902-45C9-426C-85D5-FC198588E4EB}"/>
              </a:ext>
            </a:extLst>
          </p:cNvPr>
          <p:cNvGraphicFramePr>
            <a:graphicFrameLocks noGrp="1"/>
          </p:cNvGraphicFramePr>
          <p:nvPr/>
        </p:nvGraphicFramePr>
        <p:xfrm>
          <a:off x="493145" y="3787933"/>
          <a:ext cx="8309661" cy="1253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0656">
                  <a:extLst>
                    <a:ext uri="{9D8B030D-6E8A-4147-A177-3AD203B41FA5}">
                      <a16:colId xmlns:a16="http://schemas.microsoft.com/office/drawing/2014/main" val="304362276"/>
                    </a:ext>
                  </a:extLst>
                </a:gridCol>
                <a:gridCol w="3070746">
                  <a:extLst>
                    <a:ext uri="{9D8B030D-6E8A-4147-A177-3AD203B41FA5}">
                      <a16:colId xmlns:a16="http://schemas.microsoft.com/office/drawing/2014/main" val="435140068"/>
                    </a:ext>
                  </a:extLst>
                </a:gridCol>
                <a:gridCol w="1228298">
                  <a:extLst>
                    <a:ext uri="{9D8B030D-6E8A-4147-A177-3AD203B41FA5}">
                      <a16:colId xmlns:a16="http://schemas.microsoft.com/office/drawing/2014/main" val="1494716341"/>
                    </a:ext>
                  </a:extLst>
                </a:gridCol>
                <a:gridCol w="928924">
                  <a:extLst>
                    <a:ext uri="{9D8B030D-6E8A-4147-A177-3AD203B41FA5}">
                      <a16:colId xmlns:a16="http://schemas.microsoft.com/office/drawing/2014/main" val="1053626243"/>
                    </a:ext>
                  </a:extLst>
                </a:gridCol>
                <a:gridCol w="1101037">
                  <a:extLst>
                    <a:ext uri="{9D8B030D-6E8A-4147-A177-3AD203B41FA5}">
                      <a16:colId xmlns:a16="http://schemas.microsoft.com/office/drawing/2014/main" val="1401523366"/>
                    </a:ext>
                  </a:extLst>
                </a:gridCol>
              </a:tblGrid>
              <a:tr h="339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Objective 2021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Indicator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Baseline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Target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Result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073557"/>
                  </a:ext>
                </a:extLst>
              </a:tr>
              <a:tr h="610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Autonomous food availability</a:t>
                      </a:r>
                      <a:endParaRPr lang="en-US" sz="200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% of affected households having autonomous food consumption score &gt; 35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4740520"/>
                  </a:ext>
                </a:extLst>
              </a:tr>
            </a:tbl>
          </a:graphicData>
        </a:graphic>
      </p:graphicFrame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D1BBA5B-FB0D-43B4-98B1-53291B8085DF}"/>
              </a:ext>
            </a:extLst>
          </p:cNvPr>
          <p:cNvSpPr txBox="1">
            <a:spLocks/>
          </p:cNvSpPr>
          <p:nvPr/>
        </p:nvSpPr>
        <p:spPr>
          <a:xfrm>
            <a:off x="5806401" y="4336060"/>
            <a:ext cx="793904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60%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5504D81-BBFC-4C58-BFCC-DB9F8CCB787A}"/>
              </a:ext>
            </a:extLst>
          </p:cNvPr>
          <p:cNvSpPr txBox="1">
            <a:spLocks/>
          </p:cNvSpPr>
          <p:nvPr/>
        </p:nvSpPr>
        <p:spPr>
          <a:xfrm>
            <a:off x="6855855" y="4336060"/>
            <a:ext cx="793904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80%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BC63FF8F-C5A1-439D-BB6B-10BEBE1B283E}"/>
              </a:ext>
            </a:extLst>
          </p:cNvPr>
          <p:cNvSpPr/>
          <p:nvPr/>
        </p:nvSpPr>
        <p:spPr bwMode="auto">
          <a:xfrm rot="2608715" flipH="1">
            <a:off x="7167322" y="2561228"/>
            <a:ext cx="170971" cy="2188318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A4D70A-FC1D-4FFA-AE65-DF5A6B379866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78E2311-AEFB-4266-9E63-572D6987E75A}"/>
              </a:ext>
            </a:extLst>
          </p:cNvPr>
          <p:cNvSpPr txBox="1">
            <a:spLocks/>
          </p:cNvSpPr>
          <p:nvPr/>
        </p:nvSpPr>
        <p:spPr>
          <a:xfrm>
            <a:off x="6968122" y="3172894"/>
            <a:ext cx="793904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60213029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1" grpId="0" animBg="1"/>
      <p:bldP spid="12" grpId="0" animBg="1"/>
      <p:bldP spid="1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6C04C9C-B45B-462F-BFDD-F9F0619BDA8F}"/>
              </a:ext>
            </a:extLst>
          </p:cNvPr>
          <p:cNvGraphicFramePr>
            <a:graphicFrameLocks noGrp="1"/>
          </p:cNvGraphicFramePr>
          <p:nvPr/>
        </p:nvGraphicFramePr>
        <p:xfrm>
          <a:off x="503238" y="1971091"/>
          <a:ext cx="8145462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1175">
                  <a:extLst>
                    <a:ext uri="{9D8B030D-6E8A-4147-A177-3AD203B41FA5}">
                      <a16:colId xmlns:a16="http://schemas.microsoft.com/office/drawing/2014/main" val="3443314143"/>
                    </a:ext>
                  </a:extLst>
                </a:gridCol>
                <a:gridCol w="2723601">
                  <a:extLst>
                    <a:ext uri="{9D8B030D-6E8A-4147-A177-3AD203B41FA5}">
                      <a16:colId xmlns:a16="http://schemas.microsoft.com/office/drawing/2014/main" val="3935515491"/>
                    </a:ext>
                  </a:extLst>
                </a:gridCol>
                <a:gridCol w="1487317">
                  <a:extLst>
                    <a:ext uri="{9D8B030D-6E8A-4147-A177-3AD203B41FA5}">
                      <a16:colId xmlns:a16="http://schemas.microsoft.com/office/drawing/2014/main" val="1745021678"/>
                    </a:ext>
                  </a:extLst>
                </a:gridCol>
                <a:gridCol w="1007415">
                  <a:extLst>
                    <a:ext uri="{9D8B030D-6E8A-4147-A177-3AD203B41FA5}">
                      <a16:colId xmlns:a16="http://schemas.microsoft.com/office/drawing/2014/main" val="3753840376"/>
                    </a:ext>
                  </a:extLst>
                </a:gridCol>
                <a:gridCol w="1005954">
                  <a:extLst>
                    <a:ext uri="{9D8B030D-6E8A-4147-A177-3AD203B41FA5}">
                      <a16:colId xmlns:a16="http://schemas.microsoft.com/office/drawing/2014/main" val="14149941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Action 2020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Indicator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Baseline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Result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9505867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Distribute blankets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of blankets distributed (in 2020)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4,800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4,800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12574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CE6902-45C9-426C-85D5-FC198588E4EB}"/>
              </a:ext>
            </a:extLst>
          </p:cNvPr>
          <p:cNvGraphicFramePr>
            <a:graphicFrameLocks noGrp="1"/>
          </p:cNvGraphicFramePr>
          <p:nvPr/>
        </p:nvGraphicFramePr>
        <p:xfrm>
          <a:off x="503238" y="3752850"/>
          <a:ext cx="8145462" cy="950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1175">
                  <a:extLst>
                    <a:ext uri="{9D8B030D-6E8A-4147-A177-3AD203B41FA5}">
                      <a16:colId xmlns:a16="http://schemas.microsoft.com/office/drawing/2014/main" val="304362276"/>
                    </a:ext>
                  </a:extLst>
                </a:gridCol>
                <a:gridCol w="2693497">
                  <a:extLst>
                    <a:ext uri="{9D8B030D-6E8A-4147-A177-3AD203B41FA5}">
                      <a16:colId xmlns:a16="http://schemas.microsoft.com/office/drawing/2014/main" val="435140068"/>
                    </a:ext>
                  </a:extLst>
                </a:gridCol>
                <a:gridCol w="1542197">
                  <a:extLst>
                    <a:ext uri="{9D8B030D-6E8A-4147-A177-3AD203B41FA5}">
                      <a16:colId xmlns:a16="http://schemas.microsoft.com/office/drawing/2014/main" val="1494716341"/>
                    </a:ext>
                  </a:extLst>
                </a:gridCol>
                <a:gridCol w="1009935">
                  <a:extLst>
                    <a:ext uri="{9D8B030D-6E8A-4147-A177-3AD203B41FA5}">
                      <a16:colId xmlns:a16="http://schemas.microsoft.com/office/drawing/2014/main" val="1053626243"/>
                    </a:ext>
                  </a:extLst>
                </a:gridCol>
                <a:gridCol w="978658">
                  <a:extLst>
                    <a:ext uri="{9D8B030D-6E8A-4147-A177-3AD203B41FA5}">
                      <a16:colId xmlns:a16="http://schemas.microsoft.com/office/drawing/2014/main" val="1401523366"/>
                    </a:ext>
                  </a:extLst>
                </a:gridCol>
              </a:tblGrid>
              <a:tr h="339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Action 2021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Indicator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Baseline</a:t>
                      </a:r>
                      <a:endParaRPr lang="en-US" sz="200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Target</a:t>
                      </a:r>
                      <a:endParaRPr lang="en-US" sz="200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Result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073557"/>
                  </a:ext>
                </a:extLst>
              </a:tr>
              <a:tr h="610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Distribute blankets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of blankets distributed (in 2021)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4740520"/>
                  </a:ext>
                </a:extLst>
              </a:tr>
            </a:tbl>
          </a:graphicData>
        </a:graphic>
      </p:graphicFrame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FD1BBA5B-FB0D-43B4-98B1-53291B8085DF}"/>
              </a:ext>
            </a:extLst>
          </p:cNvPr>
          <p:cNvSpPr txBox="1">
            <a:spLocks/>
          </p:cNvSpPr>
          <p:nvPr/>
        </p:nvSpPr>
        <p:spPr>
          <a:xfrm>
            <a:off x="6968122" y="3172894"/>
            <a:ext cx="793904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5504D81-BBFC-4C58-BFCC-DB9F8CCB787A}"/>
              </a:ext>
            </a:extLst>
          </p:cNvPr>
          <p:cNvSpPr txBox="1">
            <a:spLocks/>
          </p:cNvSpPr>
          <p:nvPr/>
        </p:nvSpPr>
        <p:spPr>
          <a:xfrm>
            <a:off x="6816433" y="4040253"/>
            <a:ext cx="1097281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3,000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BC63FF8F-C5A1-439D-BB6B-10BEBE1B283E}"/>
              </a:ext>
            </a:extLst>
          </p:cNvPr>
          <p:cNvSpPr/>
          <p:nvPr/>
        </p:nvSpPr>
        <p:spPr bwMode="auto">
          <a:xfrm rot="2608715" flipH="1">
            <a:off x="7167322" y="2561228"/>
            <a:ext cx="170971" cy="2188318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A392D23-10CD-4506-8FC0-DDCCD4B1AD54}"/>
              </a:ext>
            </a:extLst>
          </p:cNvPr>
          <p:cNvSpPr txBox="1">
            <a:spLocks/>
          </p:cNvSpPr>
          <p:nvPr/>
        </p:nvSpPr>
        <p:spPr>
          <a:xfrm>
            <a:off x="5754461" y="4028288"/>
            <a:ext cx="872707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C9807E1-BCB8-435E-9B16-50CFC08BFF05}"/>
              </a:ext>
            </a:extLst>
          </p:cNvPr>
          <p:cNvSpPr txBox="1">
            <a:spLocks/>
          </p:cNvSpPr>
          <p:nvPr/>
        </p:nvSpPr>
        <p:spPr>
          <a:xfrm>
            <a:off x="399011" y="584200"/>
            <a:ext cx="8744989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Does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last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year’s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final value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make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next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year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baseline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?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05C1CA-2BE2-46ED-BCC9-63D74070C102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043610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1" grpId="0" animBg="1"/>
      <p:bldP spid="10" grpId="0" build="p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5EBA-265D-41F1-9E1B-330923C0A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17" y="240623"/>
            <a:ext cx="8231187" cy="519112"/>
          </a:xfrm>
        </p:spPr>
        <p:txBody>
          <a:bodyPr/>
          <a:lstStyle/>
          <a:p>
            <a:r>
              <a:rPr lang="fr-FR" dirty="0"/>
              <a:t>Need and </a:t>
            </a:r>
            <a:r>
              <a:rPr lang="fr-FR" dirty="0" err="1"/>
              <a:t>baseline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63036-8308-4840-BED3-9A175C4E01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3034790"/>
            <a:ext cx="9144001" cy="394210"/>
          </a:xfrm>
        </p:spPr>
        <p:txBody>
          <a:bodyPr/>
          <a:lstStyle/>
          <a:p>
            <a:pPr marL="0" indent="0">
              <a:buNone/>
            </a:pPr>
            <a:r>
              <a:rPr lang="fr-FR" dirty="0" err="1"/>
              <a:t>Number</a:t>
            </a:r>
            <a:r>
              <a:rPr lang="fr-FR" dirty="0"/>
              <a:t> of </a:t>
            </a:r>
            <a:r>
              <a:rPr lang="fr-FR" dirty="0" err="1"/>
              <a:t>household</a:t>
            </a:r>
            <a:r>
              <a:rPr lang="fr-FR" dirty="0"/>
              <a:t> kits </a:t>
            </a:r>
            <a:r>
              <a:rPr lang="fr-FR" dirty="0" err="1"/>
              <a:t>distributed</a:t>
            </a:r>
            <a:r>
              <a:rPr lang="fr-FR" dirty="0"/>
              <a:t>    </a:t>
            </a:r>
            <a:r>
              <a:rPr lang="fr-FR" dirty="0">
                <a:solidFill>
                  <a:srgbClr val="FF0000"/>
                </a:solidFill>
              </a:rPr>
              <a:t>20,000                                </a:t>
            </a:r>
            <a:r>
              <a:rPr lang="fr-FR" dirty="0"/>
              <a:t>5,000             4,800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13339EC-68EF-45F5-A905-20FA206F4AA2}"/>
              </a:ext>
            </a:extLst>
          </p:cNvPr>
          <p:cNvSpPr txBox="1">
            <a:spLocks/>
          </p:cNvSpPr>
          <p:nvPr/>
        </p:nvSpPr>
        <p:spPr bwMode="auto">
          <a:xfrm>
            <a:off x="22617" y="2272145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Indicator                                    </a:t>
            </a:r>
            <a:r>
              <a:rPr kumimoji="0" lang="fr-FR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need</a:t>
            </a:r>
            <a:r>
              <a:rPr kumimoji="0" lang="fr-FR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    </a:t>
            </a:r>
            <a:r>
              <a:rPr kumimoji="0" lang="fr-FR" sz="2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baseline</a:t>
            </a:r>
            <a:r>
              <a:rPr kumimoji="0" lang="fr-FR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   </a:t>
            </a:r>
            <a:r>
              <a:rPr kumimoji="0" lang="fr-FR" sz="2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target</a:t>
            </a:r>
            <a:r>
              <a:rPr kumimoji="0" lang="fr-FR" sz="2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      </a:t>
            </a:r>
            <a:r>
              <a:rPr kumimoji="0" lang="fr-FR" sz="22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result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55FFC5F-6689-4B1E-A3FF-1B59479A3464}"/>
              </a:ext>
            </a:extLst>
          </p:cNvPr>
          <p:cNvSpPr txBox="1">
            <a:spLocks/>
          </p:cNvSpPr>
          <p:nvPr/>
        </p:nvSpPr>
        <p:spPr bwMode="auto">
          <a:xfrm>
            <a:off x="22619" y="3785564"/>
            <a:ext cx="9144000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% coverage of measles vaccination                           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50%              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90%              95% 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1603C44A-D178-476C-921F-D0AAF67BC052}"/>
              </a:ext>
            </a:extLst>
          </p:cNvPr>
          <p:cNvSpPr txBox="1">
            <a:spLocks/>
          </p:cNvSpPr>
          <p:nvPr/>
        </p:nvSpPr>
        <p:spPr>
          <a:xfrm>
            <a:off x="5078983" y="3034790"/>
            <a:ext cx="1085331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0 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B61EE891-C0A7-44FF-9BB2-BA9A9C94FB79}"/>
              </a:ext>
            </a:extLst>
          </p:cNvPr>
          <p:cNvSpPr txBox="1">
            <a:spLocks/>
          </p:cNvSpPr>
          <p:nvPr/>
        </p:nvSpPr>
        <p:spPr bwMode="auto">
          <a:xfrm>
            <a:off x="4115315" y="3780460"/>
            <a:ext cx="91337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100%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32281F91-BCAB-4E21-9D09-B5F4678A683E}"/>
              </a:ext>
            </a:extLst>
          </p:cNvPr>
          <p:cNvSpPr txBox="1">
            <a:spLocks/>
          </p:cNvSpPr>
          <p:nvPr/>
        </p:nvSpPr>
        <p:spPr bwMode="auto">
          <a:xfrm>
            <a:off x="3832411" y="4568597"/>
            <a:ext cx="5334206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1.2 million     635,800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700,000        750,000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3C8FC3C-3EA4-4DEE-A285-EC3D4B2CEF58}"/>
              </a:ext>
            </a:extLst>
          </p:cNvPr>
          <p:cNvSpPr txBox="1">
            <a:spLocks/>
          </p:cNvSpPr>
          <p:nvPr/>
        </p:nvSpPr>
        <p:spPr bwMode="auto">
          <a:xfrm>
            <a:off x="61793" y="4456856"/>
            <a:ext cx="3927424" cy="72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Number of people who have access to their pensions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0E3DF71E-F459-4E6A-A7B0-213E0444C420}"/>
              </a:ext>
            </a:extLst>
          </p:cNvPr>
          <p:cNvSpPr txBox="1">
            <a:spLocks/>
          </p:cNvSpPr>
          <p:nvPr/>
        </p:nvSpPr>
        <p:spPr>
          <a:xfrm>
            <a:off x="22617" y="5334980"/>
            <a:ext cx="9144001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lvl="0" indent="0">
              <a:buClr>
                <a:prstClr val="black"/>
              </a:buClr>
              <a:buNone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Number of shelters distributed                   ?                  ?                    </a:t>
            </a:r>
            <a:r>
              <a:rPr lang="en-US" kern="0" dirty="0">
                <a:solidFill>
                  <a:prstClr val="black"/>
                </a:solidFill>
              </a:rPr>
              <a:t>?             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10,000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5692BE-FA0E-4638-853A-3ABA8C947643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1CAEFD2-7774-4801-ACBB-E107EDDA9EBF}"/>
              </a:ext>
            </a:extLst>
          </p:cNvPr>
          <p:cNvSpPr txBox="1">
            <a:spLocks/>
          </p:cNvSpPr>
          <p:nvPr/>
        </p:nvSpPr>
        <p:spPr>
          <a:xfrm>
            <a:off x="5348383" y="3034790"/>
            <a:ext cx="53828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?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3D6DCED8-5555-4FA0-BB40-E76C2397609D}"/>
              </a:ext>
            </a:extLst>
          </p:cNvPr>
          <p:cNvSpPr txBox="1">
            <a:spLocks/>
          </p:cNvSpPr>
          <p:nvPr/>
        </p:nvSpPr>
        <p:spPr>
          <a:xfrm>
            <a:off x="4177106" y="3765629"/>
            <a:ext cx="53828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?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</a:rPr>
              <a:t>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3ACF7C8-2F48-4A13-846C-89916E48C770}"/>
              </a:ext>
            </a:extLst>
          </p:cNvPr>
          <p:cNvGrpSpPr/>
          <p:nvPr/>
        </p:nvGrpSpPr>
        <p:grpSpPr>
          <a:xfrm>
            <a:off x="3989217" y="992840"/>
            <a:ext cx="1781150" cy="808924"/>
            <a:chOff x="3989217" y="992840"/>
            <a:chExt cx="1781150" cy="808924"/>
          </a:xfrm>
        </p:grpSpPr>
        <p:sp>
          <p:nvSpPr>
            <p:cNvPr id="15" name="Speech Bubble: Oval 14">
              <a:extLst>
                <a:ext uri="{FF2B5EF4-FFF2-40B4-BE49-F238E27FC236}">
                  <a16:creationId xmlns:a16="http://schemas.microsoft.com/office/drawing/2014/main" id="{FD7DEA23-FDFA-4702-9908-670732F8B2A7}"/>
                </a:ext>
              </a:extLst>
            </p:cNvPr>
            <p:cNvSpPr/>
            <p:nvPr/>
          </p:nvSpPr>
          <p:spPr bwMode="auto">
            <a:xfrm>
              <a:off x="3989217" y="992840"/>
              <a:ext cx="1781150" cy="808924"/>
            </a:xfrm>
            <a:prstGeom prst="wedgeEllipseCallout">
              <a:avLst>
                <a:gd name="adj1" fmla="val 34358"/>
                <a:gd name="adj2" fmla="val 11599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Text Placeholder 2">
              <a:extLst>
                <a:ext uri="{FF2B5EF4-FFF2-40B4-BE49-F238E27FC236}">
                  <a16:creationId xmlns:a16="http://schemas.microsoft.com/office/drawing/2014/main" id="{7DC14A40-1CB0-487D-B728-8C407BCDECDB}"/>
                </a:ext>
              </a:extLst>
            </p:cNvPr>
            <p:cNvSpPr txBox="1">
              <a:spLocks/>
            </p:cNvSpPr>
            <p:nvPr/>
          </p:nvSpPr>
          <p:spPr>
            <a:xfrm>
              <a:off x="4164398" y="1022390"/>
              <a:ext cx="1457251" cy="726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marL="180975" indent="-180975" algn="l" rtl="0" eaLnBrk="1" fontAlgn="base" hangingPunct="1">
                <a:lnSpc>
                  <a:spcPct val="120000"/>
                </a:lnSpc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lang="en-US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6575" indent="-176213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–"/>
                <a:defRPr lang="en-US" sz="15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04875" indent="-188913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–"/>
                <a:defRPr lang="en-US" sz="13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28775" indent="-228600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lang="en-US" sz="20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lang="en-GB" sz="20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35000"/>
                </a:spcBef>
                <a:spcAft>
                  <a:spcPct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r>
                <a:rPr lang="en-US" kern="0" dirty="0">
                  <a:solidFill>
                    <a:schemeClr val="bg1"/>
                  </a:solidFill>
                  <a:latin typeface="Arial"/>
                </a:rPr>
                <a:t>value </a:t>
              </a:r>
              <a:r>
                <a:rPr lang="en-US" u="sng" kern="0" dirty="0">
                  <a:solidFill>
                    <a:schemeClr val="bg1"/>
                  </a:solidFill>
                  <a:latin typeface="Arial"/>
                </a:rPr>
                <a:t>before</a:t>
              </a:r>
              <a:r>
                <a:rPr lang="en-US" kern="0" dirty="0">
                  <a:solidFill>
                    <a:schemeClr val="bg1"/>
                  </a:solidFill>
                  <a:latin typeface="Arial"/>
                </a:rPr>
                <a:t> action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8808732-9501-4CE1-A24A-530B3CA0BFE3}"/>
              </a:ext>
            </a:extLst>
          </p:cNvPr>
          <p:cNvGrpSpPr/>
          <p:nvPr/>
        </p:nvGrpSpPr>
        <p:grpSpPr>
          <a:xfrm>
            <a:off x="5804912" y="982835"/>
            <a:ext cx="1866423" cy="808923"/>
            <a:chOff x="6083297" y="1228223"/>
            <a:chExt cx="1866423" cy="808923"/>
          </a:xfrm>
        </p:grpSpPr>
        <p:sp>
          <p:nvSpPr>
            <p:cNvPr id="25" name="Speech Bubble: Oval 24">
              <a:extLst>
                <a:ext uri="{FF2B5EF4-FFF2-40B4-BE49-F238E27FC236}">
                  <a16:creationId xmlns:a16="http://schemas.microsoft.com/office/drawing/2014/main" id="{1B39C96E-1343-4F4B-A085-7256C78102CD}"/>
                </a:ext>
              </a:extLst>
            </p:cNvPr>
            <p:cNvSpPr/>
            <p:nvPr/>
          </p:nvSpPr>
          <p:spPr bwMode="auto">
            <a:xfrm>
              <a:off x="6083297" y="1228223"/>
              <a:ext cx="1842791" cy="808923"/>
            </a:xfrm>
            <a:prstGeom prst="wedgeEllipseCallout">
              <a:avLst>
                <a:gd name="adj1" fmla="val 12955"/>
                <a:gd name="adj2" fmla="val 111648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Text Placeholder 2">
              <a:extLst>
                <a:ext uri="{FF2B5EF4-FFF2-40B4-BE49-F238E27FC236}">
                  <a16:creationId xmlns:a16="http://schemas.microsoft.com/office/drawing/2014/main" id="{9947DB7F-562F-4FFD-A96E-E93FD8E2C3F3}"/>
                </a:ext>
              </a:extLst>
            </p:cNvPr>
            <p:cNvSpPr txBox="1">
              <a:spLocks/>
            </p:cNvSpPr>
            <p:nvPr/>
          </p:nvSpPr>
          <p:spPr>
            <a:xfrm>
              <a:off x="6106930" y="1267778"/>
              <a:ext cx="1842790" cy="726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marL="180975" indent="-180975" algn="l" rtl="0" eaLnBrk="1" fontAlgn="base" hangingPunct="1">
                <a:lnSpc>
                  <a:spcPct val="120000"/>
                </a:lnSpc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lang="en-US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6575" indent="-176213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–"/>
                <a:defRPr lang="en-US" sz="15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04875" indent="-188913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–"/>
                <a:defRPr lang="en-US" sz="13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28775" indent="-228600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lang="en-US" sz="20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lang="en-GB" sz="20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35000"/>
                </a:spcBef>
                <a:spcAft>
                  <a:spcPct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r>
                <a:rPr lang="en-US" u="sng" kern="0" dirty="0">
                  <a:solidFill>
                    <a:schemeClr val="bg1"/>
                  </a:solidFill>
                  <a:latin typeface="Arial"/>
                </a:rPr>
                <a:t>intended</a:t>
              </a:r>
              <a:r>
                <a:rPr lang="en-US" kern="0" dirty="0">
                  <a:solidFill>
                    <a:schemeClr val="bg1"/>
                  </a:solidFill>
                  <a:latin typeface="Arial"/>
                </a:rPr>
                <a:t> value post action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566BDE-9DD3-449F-9D92-FBDBA6FF3051}"/>
              </a:ext>
            </a:extLst>
          </p:cNvPr>
          <p:cNvGrpSpPr/>
          <p:nvPr/>
        </p:nvGrpSpPr>
        <p:grpSpPr>
          <a:xfrm>
            <a:off x="2717583" y="1522894"/>
            <a:ext cx="1716096" cy="744147"/>
            <a:chOff x="2717583" y="1522894"/>
            <a:chExt cx="1716096" cy="744147"/>
          </a:xfrm>
        </p:grpSpPr>
        <p:sp>
          <p:nvSpPr>
            <p:cNvPr id="4" name="Speech Bubble: Oval 3">
              <a:extLst>
                <a:ext uri="{FF2B5EF4-FFF2-40B4-BE49-F238E27FC236}">
                  <a16:creationId xmlns:a16="http://schemas.microsoft.com/office/drawing/2014/main" id="{C2CFFD3D-2278-42AC-88EC-620055C7FF20}"/>
                </a:ext>
              </a:extLst>
            </p:cNvPr>
            <p:cNvSpPr/>
            <p:nvPr/>
          </p:nvSpPr>
          <p:spPr bwMode="auto">
            <a:xfrm>
              <a:off x="2717583" y="1522894"/>
              <a:ext cx="1603960" cy="744147"/>
            </a:xfrm>
            <a:prstGeom prst="wedgeEllipseCallout">
              <a:avLst>
                <a:gd name="adj1" fmla="val 31388"/>
                <a:gd name="adj2" fmla="val 625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Text Placeholder 2">
              <a:extLst>
                <a:ext uri="{FF2B5EF4-FFF2-40B4-BE49-F238E27FC236}">
                  <a16:creationId xmlns:a16="http://schemas.microsoft.com/office/drawing/2014/main" id="{FD35AC48-7D02-417B-B4D1-69B08012F9E4}"/>
                </a:ext>
              </a:extLst>
            </p:cNvPr>
            <p:cNvSpPr txBox="1">
              <a:spLocks/>
            </p:cNvSpPr>
            <p:nvPr/>
          </p:nvSpPr>
          <p:spPr>
            <a:xfrm>
              <a:off x="2829719" y="1687321"/>
              <a:ext cx="160396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marL="180975" indent="-180975" algn="l" rtl="0" eaLnBrk="1" fontAlgn="base" hangingPunct="1">
                <a:lnSpc>
                  <a:spcPct val="120000"/>
                </a:lnSpc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lang="en-US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6575" indent="-176213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–"/>
                <a:defRPr lang="en-US" sz="15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04875" indent="-188913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–"/>
                <a:defRPr lang="en-US" sz="13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28775" indent="-228600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lang="en-US" sz="20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lang="en-GB" sz="20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ct val="0"/>
                </a:spcBef>
                <a:buClrTx/>
                <a:buNone/>
              </a:pPr>
              <a:r>
                <a:rPr lang="fr-BE" u="sng" dirty="0" err="1">
                  <a:solidFill>
                    <a:schemeClr val="bg1"/>
                  </a:solidFill>
                  <a:latin typeface="Arial" charset="0"/>
                </a:rPr>
                <a:t>ideal</a:t>
              </a:r>
              <a:r>
                <a:rPr lang="fr-BE" b="1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fr-BE" dirty="0" err="1">
                  <a:solidFill>
                    <a:schemeClr val="bg1"/>
                  </a:solidFill>
                  <a:latin typeface="Arial" charset="0"/>
                </a:rPr>
                <a:t>target</a:t>
              </a:r>
              <a:endParaRPr lang="en-US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4640F6D-40DC-45B2-B8E9-1AFE06ACDC56}"/>
              </a:ext>
            </a:extLst>
          </p:cNvPr>
          <p:cNvGrpSpPr/>
          <p:nvPr/>
        </p:nvGrpSpPr>
        <p:grpSpPr>
          <a:xfrm>
            <a:off x="7558392" y="1290081"/>
            <a:ext cx="1585608" cy="808923"/>
            <a:chOff x="6341494" y="1228223"/>
            <a:chExt cx="1585608" cy="808923"/>
          </a:xfrm>
        </p:grpSpPr>
        <p:sp>
          <p:nvSpPr>
            <p:cNvPr id="29" name="Speech Bubble: Oval 28">
              <a:extLst>
                <a:ext uri="{FF2B5EF4-FFF2-40B4-BE49-F238E27FC236}">
                  <a16:creationId xmlns:a16="http://schemas.microsoft.com/office/drawing/2014/main" id="{08BF8E05-24AA-448D-9B72-7BE7B3C07916}"/>
                </a:ext>
              </a:extLst>
            </p:cNvPr>
            <p:cNvSpPr/>
            <p:nvPr/>
          </p:nvSpPr>
          <p:spPr bwMode="auto">
            <a:xfrm>
              <a:off x="6341494" y="1228223"/>
              <a:ext cx="1584594" cy="808923"/>
            </a:xfrm>
            <a:prstGeom prst="wedgeEllipseCallout">
              <a:avLst>
                <a:gd name="adj1" fmla="val -759"/>
                <a:gd name="adj2" fmla="val 7904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Text Placeholder 2">
              <a:extLst>
                <a:ext uri="{FF2B5EF4-FFF2-40B4-BE49-F238E27FC236}">
                  <a16:creationId xmlns:a16="http://schemas.microsoft.com/office/drawing/2014/main" id="{B1D8B600-DF1A-4595-B961-28B6C98F9A44}"/>
                </a:ext>
              </a:extLst>
            </p:cNvPr>
            <p:cNvSpPr txBox="1">
              <a:spLocks/>
            </p:cNvSpPr>
            <p:nvPr/>
          </p:nvSpPr>
          <p:spPr>
            <a:xfrm>
              <a:off x="6431013" y="1247800"/>
              <a:ext cx="1496089" cy="726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marL="180975" indent="-180975" algn="l" rtl="0" eaLnBrk="1" fontAlgn="base" hangingPunct="1">
                <a:lnSpc>
                  <a:spcPct val="120000"/>
                </a:lnSpc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lang="en-US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6575" indent="-176213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–"/>
                <a:defRPr lang="en-US" sz="15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04875" indent="-188913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Font typeface="Arial" charset="0"/>
                <a:buChar char="–"/>
                <a:defRPr lang="en-US" sz="13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28775" indent="-228600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–"/>
                <a:defRPr lang="en-US" sz="200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35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lang="en-GB" sz="20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ct val="35000"/>
                </a:spcBef>
                <a:spcAft>
                  <a:spcPct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r>
                <a:rPr lang="en-US" u="sng" kern="0" dirty="0">
                  <a:solidFill>
                    <a:schemeClr val="bg1"/>
                  </a:solidFill>
                  <a:latin typeface="Arial"/>
                </a:rPr>
                <a:t>actual</a:t>
              </a:r>
              <a:r>
                <a:rPr lang="en-US" kern="0" dirty="0">
                  <a:solidFill>
                    <a:schemeClr val="bg1"/>
                  </a:solidFill>
                  <a:latin typeface="Arial"/>
                </a:rPr>
                <a:t> value post action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443394691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9" grpId="0"/>
      <p:bldP spid="20" grpId="0"/>
      <p:bldP spid="21" grpId="0"/>
      <p:bldP spid="22" grpId="0"/>
      <p:bldP spid="23" grpId="0"/>
      <p:bldP spid="12" grpId="0" animBg="1"/>
      <p:bldP spid="13" grpId="0"/>
      <p:bldP spid="13" grpId="1"/>
      <p:bldP spid="14" grpId="0"/>
      <p:bldP spid="1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C64AE-14BF-41B4-BC1D-D29577E6C13E}"/>
              </a:ext>
            </a:extLst>
          </p:cNvPr>
          <p:cNvSpPr txBox="1">
            <a:spLocks/>
          </p:cNvSpPr>
          <p:nvPr/>
        </p:nvSpPr>
        <p:spPr>
          <a:xfrm>
            <a:off x="383377" y="653903"/>
            <a:ext cx="9060873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Reporting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results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against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funding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132DDC5-47BC-49C5-BDCC-A44F7666C033}"/>
              </a:ext>
            </a:extLst>
          </p:cNvPr>
          <p:cNvSpPr txBox="1">
            <a:spLocks/>
          </p:cNvSpPr>
          <p:nvPr/>
        </p:nvSpPr>
        <p:spPr>
          <a:xfrm>
            <a:off x="383376" y="1792939"/>
            <a:ext cx="9060873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FTS reports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funds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for HRP / NFI cluster: 1,000,000 USD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The Cluster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coordinator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gathers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reports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from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the Actors: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- Oxfam : 10,000 kits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distributed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- SCF: 8,000 kits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distributed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- ICRC: 12,000 kits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distributed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- Caritas: 5,000 kits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distributed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7D4A4A8-D362-4462-B6E4-3D9923AFE9BB}"/>
              </a:ext>
            </a:extLst>
          </p:cNvPr>
          <p:cNvSpPr txBox="1">
            <a:spLocks/>
          </p:cNvSpPr>
          <p:nvPr/>
        </p:nvSpPr>
        <p:spPr>
          <a:xfrm>
            <a:off x="370966" y="4760631"/>
            <a:ext cx="9060873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How to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bring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results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against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funding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?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" name="Speech Bubble: Rectangle 9">
            <a:extLst>
              <a:ext uri="{FF2B5EF4-FFF2-40B4-BE49-F238E27FC236}">
                <a16:creationId xmlns:a16="http://schemas.microsoft.com/office/drawing/2014/main" id="{83A1445F-C619-4C55-8D2D-F16FCDEF36C8}"/>
              </a:ext>
            </a:extLst>
          </p:cNvPr>
          <p:cNvSpPr/>
          <p:nvPr/>
        </p:nvSpPr>
        <p:spPr>
          <a:xfrm>
            <a:off x="5784588" y="3666469"/>
            <a:ext cx="2864112" cy="519112"/>
          </a:xfrm>
          <a:prstGeom prst="wedgeRectCallout">
            <a:avLst>
              <a:gd name="adj1" fmla="val -92318"/>
              <a:gd name="adj2" fmla="val -22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 of HRP !!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9F78DCA-197E-4628-9D51-8CDA51EFFB18}"/>
              </a:ext>
            </a:extLst>
          </p:cNvPr>
          <p:cNvSpPr txBox="1">
            <a:spLocks/>
          </p:cNvSpPr>
          <p:nvPr/>
        </p:nvSpPr>
        <p:spPr>
          <a:xfrm>
            <a:off x="0" y="5635457"/>
            <a:ext cx="9144000" cy="96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(10,000 + 8,000 + 5,000) =  23,000 kits </a:t>
            </a:r>
            <a:r>
              <a:rPr kumimoji="0" lang="fr-F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distributed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with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1 MUSD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12,000 kits </a:t>
            </a:r>
            <a:r>
              <a:rPr kumimoji="0" lang="fr-F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distributed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out of HRP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7B72EF-8F26-4107-AB11-3F7CA1B790E4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1532208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uiExpand="1" build="p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7">
            <a:extLst>
              <a:ext uri="{FF2B5EF4-FFF2-40B4-BE49-F238E27FC236}">
                <a16:creationId xmlns:a16="http://schemas.microsoft.com/office/drawing/2014/main" id="{C797C878-002D-4AEE-BE18-AABA38FF1E1F}"/>
              </a:ext>
            </a:extLst>
          </p:cNvPr>
          <p:cNvSpPr/>
          <p:nvPr/>
        </p:nvSpPr>
        <p:spPr>
          <a:xfrm>
            <a:off x="567392" y="1804171"/>
            <a:ext cx="7704856" cy="4989168"/>
          </a:xfrm>
          <a:prstGeom prst="clou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8030C63-F139-4946-B0BB-07237C993EE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74541" y="773500"/>
            <a:ext cx="8229600" cy="75624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fr-FR" sz="3200" dirty="0"/>
              <a:t>Monitoring the collective </a:t>
            </a:r>
            <a:r>
              <a:rPr lang="fr-FR" sz="3200" dirty="0" err="1"/>
              <a:t>response</a:t>
            </a:r>
            <a:r>
              <a:rPr lang="fr-FR" sz="3200" dirty="0"/>
              <a:t>: </a:t>
            </a:r>
            <a:br>
              <a:rPr lang="fr-FR" sz="3200" dirty="0"/>
            </a:br>
            <a:r>
              <a:rPr lang="fr-FR" sz="3200" dirty="0"/>
              <a:t>      </a:t>
            </a:r>
            <a:r>
              <a:rPr lang="fr-FR" sz="3200" dirty="0" err="1"/>
              <a:t>Who</a:t>
            </a:r>
            <a:r>
              <a:rPr lang="fr-FR" sz="3200" dirty="0"/>
              <a:t> </a:t>
            </a:r>
            <a:r>
              <a:rPr lang="fr-FR" sz="3200" dirty="0" err="1"/>
              <a:t>is</a:t>
            </a:r>
            <a:r>
              <a:rPr lang="fr-FR" sz="3200" dirty="0"/>
              <a:t> in and </a:t>
            </a:r>
            <a:r>
              <a:rPr lang="fr-FR" sz="3200" dirty="0" err="1"/>
              <a:t>who</a:t>
            </a:r>
            <a:r>
              <a:rPr lang="fr-FR" sz="3200" dirty="0"/>
              <a:t> </a:t>
            </a:r>
            <a:r>
              <a:rPr lang="fr-FR" sz="3200" dirty="0" err="1"/>
              <a:t>is</a:t>
            </a:r>
            <a:r>
              <a:rPr lang="fr-FR" sz="3200" dirty="0"/>
              <a:t> out</a:t>
            </a:r>
            <a:endParaRPr lang="en-US" sz="3200" dirty="0"/>
          </a:p>
        </p:txBody>
      </p:sp>
      <p:sp>
        <p:nvSpPr>
          <p:cNvPr id="60" name="Cross 59">
            <a:extLst>
              <a:ext uri="{FF2B5EF4-FFF2-40B4-BE49-F238E27FC236}">
                <a16:creationId xmlns:a16="http://schemas.microsoft.com/office/drawing/2014/main" id="{37BCFB0E-4332-4BE2-A039-9D4E440687BC}"/>
              </a:ext>
            </a:extLst>
          </p:cNvPr>
          <p:cNvSpPr/>
          <p:nvPr/>
        </p:nvSpPr>
        <p:spPr>
          <a:xfrm>
            <a:off x="5477815" y="3237889"/>
            <a:ext cx="323368" cy="339503"/>
          </a:xfrm>
          <a:prstGeom prst="plus">
            <a:avLst>
              <a:gd name="adj" fmla="val 37651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7" name="Cross 46">
            <a:extLst>
              <a:ext uri="{FF2B5EF4-FFF2-40B4-BE49-F238E27FC236}">
                <a16:creationId xmlns:a16="http://schemas.microsoft.com/office/drawing/2014/main" id="{F7BB383C-0DE1-4F15-8ABB-4E264C062EC9}"/>
              </a:ext>
            </a:extLst>
          </p:cNvPr>
          <p:cNvSpPr/>
          <p:nvPr/>
        </p:nvSpPr>
        <p:spPr>
          <a:xfrm>
            <a:off x="3878923" y="5434362"/>
            <a:ext cx="274308" cy="258105"/>
          </a:xfrm>
          <a:prstGeom prst="plus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5B4FAE7-0D0C-4D6D-8F6F-5B59397421E5}"/>
              </a:ext>
            </a:extLst>
          </p:cNvPr>
          <p:cNvSpPr/>
          <p:nvPr/>
        </p:nvSpPr>
        <p:spPr bwMode="auto">
          <a:xfrm>
            <a:off x="2759908" y="5434362"/>
            <a:ext cx="926865" cy="227815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EC392AE-D20B-4166-9011-118E131E70F0}"/>
              </a:ext>
            </a:extLst>
          </p:cNvPr>
          <p:cNvSpPr txBox="1"/>
          <p:nvPr/>
        </p:nvSpPr>
        <p:spPr>
          <a:xfrm>
            <a:off x="6280075" y="4281045"/>
            <a:ext cx="1750589" cy="5499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 </a:t>
            </a:r>
            <a:r>
              <a:rPr kumimoji="0" lang="fr-B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aligned</a:t>
            </a:r>
            <a:endParaRPr kumimoji="0" lang="fr-B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A8AAD531-8F9B-437A-A245-3D41C996DA33}"/>
              </a:ext>
            </a:extLst>
          </p:cNvPr>
          <p:cNvSpPr/>
          <p:nvPr/>
        </p:nvSpPr>
        <p:spPr bwMode="auto">
          <a:xfrm>
            <a:off x="5918232" y="2042258"/>
            <a:ext cx="2713224" cy="1245128"/>
          </a:xfrm>
          <a:prstGeom prst="wedgeEllipseCallout">
            <a:avLst>
              <a:gd name="adj1" fmla="val -52727"/>
              <a:gd name="adj2" fmla="val 50046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</a:t>
            </a:r>
            <a:r>
              <a:rPr kumimoji="0" lang="fr-B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BE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don’t</a:t>
            </a:r>
            <a:r>
              <a:rPr kumimoji="0" lang="fr-B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BE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participate</a:t>
            </a:r>
            <a:r>
              <a:rPr kumimoji="0" lang="fr-B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to the IASC plan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7" name="Speech Bubble: Oval 66">
            <a:extLst>
              <a:ext uri="{FF2B5EF4-FFF2-40B4-BE49-F238E27FC236}">
                <a16:creationId xmlns:a16="http://schemas.microsoft.com/office/drawing/2014/main" id="{AF1C84C2-8BD0-4E20-A3DF-5FE79D2C3BDA}"/>
              </a:ext>
            </a:extLst>
          </p:cNvPr>
          <p:cNvSpPr/>
          <p:nvPr/>
        </p:nvSpPr>
        <p:spPr bwMode="auto">
          <a:xfrm>
            <a:off x="4153231" y="5774659"/>
            <a:ext cx="4119017" cy="1018680"/>
          </a:xfrm>
          <a:prstGeom prst="wedgeEllipseCallout">
            <a:avLst>
              <a:gd name="adj1" fmla="val -48762"/>
              <a:gd name="adj2" fmla="val -52192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</a:t>
            </a:r>
            <a:r>
              <a:rPr kumimoji="0" lang="fr-B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BE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participate</a:t>
            </a:r>
            <a:r>
              <a:rPr kumimoji="0" lang="fr-B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and </a:t>
            </a:r>
            <a:r>
              <a:rPr kumimoji="0" lang="fr-BE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also</a:t>
            </a:r>
            <a:r>
              <a:rPr kumimoji="0" lang="fr-B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do </a:t>
            </a:r>
            <a:r>
              <a:rPr kumimoji="0" lang="fr-BE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things</a:t>
            </a:r>
            <a:r>
              <a:rPr kumimoji="0" lang="fr-B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out of the plan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862E976-E5EA-4C9C-B69E-1B795E73AD88}"/>
              </a:ext>
            </a:extLst>
          </p:cNvPr>
          <p:cNvCxnSpPr>
            <a:cxnSpLocks/>
          </p:cNvCxnSpPr>
          <p:nvPr/>
        </p:nvCxnSpPr>
        <p:spPr bwMode="auto">
          <a:xfrm>
            <a:off x="6101511" y="3457327"/>
            <a:ext cx="689418" cy="823718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F879FB5-3CE6-4459-9854-077DFABE2095}"/>
              </a:ext>
            </a:extLst>
          </p:cNvPr>
          <p:cNvCxnSpPr>
            <a:cxnSpLocks/>
          </p:cNvCxnSpPr>
          <p:nvPr/>
        </p:nvCxnSpPr>
        <p:spPr bwMode="auto">
          <a:xfrm flipV="1">
            <a:off x="6101511" y="4913219"/>
            <a:ext cx="689418" cy="452771"/>
          </a:xfrm>
          <a:prstGeom prst="straightConnector1">
            <a:avLst/>
          </a:prstGeom>
          <a:solidFill>
            <a:schemeClr val="accent1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5CB371E-7B72-428F-B16D-FE8DA7C68B82}"/>
              </a:ext>
            </a:extLst>
          </p:cNvPr>
          <p:cNvGrpSpPr/>
          <p:nvPr/>
        </p:nvGrpSpPr>
        <p:grpSpPr>
          <a:xfrm>
            <a:off x="2613325" y="2467309"/>
            <a:ext cx="2713224" cy="2874553"/>
            <a:chOff x="6604710" y="2916867"/>
            <a:chExt cx="2517348" cy="3349985"/>
          </a:xfrm>
        </p:grpSpPr>
        <p:sp>
          <p:nvSpPr>
            <p:cNvPr id="53" name="Rectangle: Folded Corner 52">
              <a:extLst>
                <a:ext uri="{FF2B5EF4-FFF2-40B4-BE49-F238E27FC236}">
                  <a16:creationId xmlns:a16="http://schemas.microsoft.com/office/drawing/2014/main" id="{DB3C650D-B2F9-4070-8BAB-8A74623D96B0}"/>
                </a:ext>
              </a:extLst>
            </p:cNvPr>
            <p:cNvSpPr/>
            <p:nvPr/>
          </p:nvSpPr>
          <p:spPr>
            <a:xfrm>
              <a:off x="6604710" y="2916867"/>
              <a:ext cx="2517348" cy="3349985"/>
            </a:xfrm>
            <a:prstGeom prst="foldedCorner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86DD46D-176E-465D-AEE1-8BD26403C131}"/>
                </a:ext>
              </a:extLst>
            </p:cNvPr>
            <p:cNvSpPr txBox="1"/>
            <p:nvPr/>
          </p:nvSpPr>
          <p:spPr>
            <a:xfrm>
              <a:off x="6604710" y="3054360"/>
              <a:ext cx="2153089" cy="538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HRP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1" name="Cross 10">
            <a:extLst>
              <a:ext uri="{FF2B5EF4-FFF2-40B4-BE49-F238E27FC236}">
                <a16:creationId xmlns:a16="http://schemas.microsoft.com/office/drawing/2014/main" id="{3571D7EC-78B3-4B0E-BBA0-4EB31510C399}"/>
              </a:ext>
            </a:extLst>
          </p:cNvPr>
          <p:cNvSpPr/>
          <p:nvPr/>
        </p:nvSpPr>
        <p:spPr>
          <a:xfrm>
            <a:off x="3897558" y="4355814"/>
            <a:ext cx="274308" cy="258105"/>
          </a:xfrm>
          <a:prstGeom prst="plus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5-Point Star 10">
            <a:extLst>
              <a:ext uri="{FF2B5EF4-FFF2-40B4-BE49-F238E27FC236}">
                <a16:creationId xmlns:a16="http://schemas.microsoft.com/office/drawing/2014/main" id="{CD7E1C6B-2444-4C86-ADB0-5EB0FB6074BA}"/>
              </a:ext>
            </a:extLst>
          </p:cNvPr>
          <p:cNvSpPr/>
          <p:nvPr/>
        </p:nvSpPr>
        <p:spPr>
          <a:xfrm>
            <a:off x="4417067" y="3737008"/>
            <a:ext cx="372274" cy="274276"/>
          </a:xfrm>
          <a:prstGeom prst="star5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Hexagon 58">
            <a:extLst>
              <a:ext uri="{FF2B5EF4-FFF2-40B4-BE49-F238E27FC236}">
                <a16:creationId xmlns:a16="http://schemas.microsoft.com/office/drawing/2014/main" id="{077E9805-8043-45D0-AE6D-B7192A81AAF3}"/>
              </a:ext>
            </a:extLst>
          </p:cNvPr>
          <p:cNvSpPr/>
          <p:nvPr/>
        </p:nvSpPr>
        <p:spPr>
          <a:xfrm>
            <a:off x="4933947" y="4358235"/>
            <a:ext cx="236663" cy="256059"/>
          </a:xfrm>
          <a:prstGeom prst="hexagon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62F03B-DAC2-43C0-BB47-2F497309781E}"/>
              </a:ext>
            </a:extLst>
          </p:cNvPr>
          <p:cNvSpPr/>
          <p:nvPr/>
        </p:nvSpPr>
        <p:spPr bwMode="auto">
          <a:xfrm>
            <a:off x="2801728" y="3256868"/>
            <a:ext cx="926865" cy="227815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BC14EF-D802-4336-AEA8-33500F77BEF4}"/>
              </a:ext>
            </a:extLst>
          </p:cNvPr>
          <p:cNvSpPr/>
          <p:nvPr/>
        </p:nvSpPr>
        <p:spPr bwMode="auto">
          <a:xfrm>
            <a:off x="2801728" y="3765570"/>
            <a:ext cx="926865" cy="227815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0E7385F-275D-41CB-9E3F-36DE936D3A7C}"/>
              </a:ext>
            </a:extLst>
          </p:cNvPr>
          <p:cNvSpPr/>
          <p:nvPr/>
        </p:nvSpPr>
        <p:spPr bwMode="auto">
          <a:xfrm>
            <a:off x="2801728" y="4365598"/>
            <a:ext cx="926865" cy="227815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8" name="5-Point Star 10">
            <a:extLst>
              <a:ext uri="{FF2B5EF4-FFF2-40B4-BE49-F238E27FC236}">
                <a16:creationId xmlns:a16="http://schemas.microsoft.com/office/drawing/2014/main" id="{3F9621A9-F3F6-49B4-9410-C4E0313EBA77}"/>
              </a:ext>
            </a:extLst>
          </p:cNvPr>
          <p:cNvSpPr/>
          <p:nvPr/>
        </p:nvSpPr>
        <p:spPr>
          <a:xfrm>
            <a:off x="4417067" y="3246334"/>
            <a:ext cx="372274" cy="274276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4" name="Cross 63">
            <a:extLst>
              <a:ext uri="{FF2B5EF4-FFF2-40B4-BE49-F238E27FC236}">
                <a16:creationId xmlns:a16="http://schemas.microsoft.com/office/drawing/2014/main" id="{8F15B5A6-6181-4CBD-AEA6-40DC73064946}"/>
              </a:ext>
            </a:extLst>
          </p:cNvPr>
          <p:cNvSpPr/>
          <p:nvPr/>
        </p:nvSpPr>
        <p:spPr>
          <a:xfrm>
            <a:off x="3898609" y="3256868"/>
            <a:ext cx="274308" cy="258105"/>
          </a:xfrm>
          <a:prstGeom prst="plus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DB475CF-27F4-4FDC-ABCC-CE6992BBDAE2}"/>
              </a:ext>
            </a:extLst>
          </p:cNvPr>
          <p:cNvSpPr txBox="1"/>
          <p:nvPr/>
        </p:nvSpPr>
        <p:spPr>
          <a:xfrm>
            <a:off x="4171866" y="2558901"/>
            <a:ext cx="1341051" cy="5499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aligned</a:t>
            </a:r>
            <a:endParaRPr kumimoji="0" lang="fr-B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6C79749-27D9-44CF-BA07-8A9526416081}"/>
              </a:ext>
            </a:extLst>
          </p:cNvPr>
          <p:cNvSpPr/>
          <p:nvPr/>
        </p:nvSpPr>
        <p:spPr bwMode="auto">
          <a:xfrm>
            <a:off x="8631456" y="260985"/>
            <a:ext cx="272685" cy="34257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BD5088-FDAA-4BBB-9E4C-E6E70350C3CD}"/>
              </a:ext>
            </a:extLst>
          </p:cNvPr>
          <p:cNvSpPr/>
          <p:nvPr/>
        </p:nvSpPr>
        <p:spPr bwMode="auto">
          <a:xfrm>
            <a:off x="5512917" y="5341862"/>
            <a:ext cx="288266" cy="35060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7430393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47" grpId="0" animBg="1"/>
      <p:bldP spid="63" grpId="0" animBg="1"/>
      <p:bldP spid="65" grpId="0"/>
      <p:bldP spid="5" grpId="0" animBg="1"/>
      <p:bldP spid="67" grpId="0" animBg="1"/>
      <p:bldP spid="11" grpId="0" animBg="1"/>
      <p:bldP spid="55" grpId="0" animBg="1"/>
      <p:bldP spid="59" grpId="0" animBg="1"/>
      <p:bldP spid="3" grpId="0" animBg="1"/>
      <p:bldP spid="45" grpId="0" animBg="1"/>
      <p:bldP spid="46" grpId="0" animBg="1"/>
      <p:bldP spid="48" grpId="0" animBg="1"/>
      <p:bldP spid="64" grpId="0" animBg="1"/>
      <p:bldP spid="62" grpId="0"/>
      <p:bldP spid="71" grpId="0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B6D1-147A-4E81-B406-87E99255B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THANK  YOU</a:t>
            </a:r>
            <a:endParaRPr lang="" dirty="0"/>
          </a:p>
        </p:txBody>
      </p:sp>
    </p:spTree>
    <p:extLst>
      <p:ext uri="{BB962C8B-B14F-4D97-AF65-F5344CB8AC3E}">
        <p14:creationId xmlns:p14="http://schemas.microsoft.com/office/powerpoint/2010/main" val="317743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Down Arrow 4">
            <a:extLst>
              <a:ext uri="{FF2B5EF4-FFF2-40B4-BE49-F238E27FC236}">
                <a16:creationId xmlns:a16="http://schemas.microsoft.com/office/drawing/2014/main" id="{D21E988A-E4C2-4554-893E-5D1FAED81C92}"/>
              </a:ext>
            </a:extLst>
          </p:cNvPr>
          <p:cNvSpPr/>
          <p:nvPr/>
        </p:nvSpPr>
        <p:spPr bwMode="auto">
          <a:xfrm>
            <a:off x="2569076" y="2564644"/>
            <a:ext cx="4687398" cy="2037578"/>
          </a:xfrm>
          <a:prstGeom prst="downArrowCallout">
            <a:avLst/>
          </a:prstGeom>
          <a:solidFill>
            <a:schemeClr val="accent1">
              <a:alpha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B5EBA-265D-41F1-9E1B-330923C0A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863" y="692209"/>
            <a:ext cx="8231187" cy="519112"/>
          </a:xfrm>
        </p:spPr>
        <p:txBody>
          <a:bodyPr/>
          <a:lstStyle/>
          <a:p>
            <a:r>
              <a:rPr lang="fr-FR" dirty="0" err="1"/>
              <a:t>Terminology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63036-8308-4840-BED3-9A175C4E01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54503" y="3343894"/>
            <a:ext cx="4856812" cy="394210"/>
          </a:xfrm>
        </p:spPr>
        <p:txBody>
          <a:bodyPr/>
          <a:lstStyle/>
          <a:p>
            <a:pPr marL="0" indent="0">
              <a:buNone/>
            </a:pPr>
            <a:r>
              <a:rPr lang="fr-FR" i="1" dirty="0">
                <a:solidFill>
                  <a:schemeClr val="accent1">
                    <a:lumMod val="75000"/>
                  </a:schemeClr>
                </a:solidFill>
              </a:rPr>
              <a:t>20,000            </a:t>
            </a:r>
            <a:r>
              <a:rPr lang="en-US" i="1" dirty="0">
                <a:solidFill>
                  <a:srgbClr val="70AD47">
                    <a:lumMod val="75000"/>
                  </a:srgbClr>
                </a:solidFill>
              </a:rPr>
              <a:t>0</a:t>
            </a:r>
            <a:r>
              <a:rPr lang="fr-FR" i="1" dirty="0">
                <a:solidFill>
                  <a:srgbClr val="FF0000"/>
                </a:solidFill>
              </a:rPr>
              <a:t>                  </a:t>
            </a:r>
            <a:r>
              <a:rPr lang="fr-FR" i="1" dirty="0">
                <a:solidFill>
                  <a:schemeClr val="accent4">
                    <a:lumMod val="75000"/>
                  </a:schemeClr>
                </a:solidFill>
              </a:rPr>
              <a:t>5,000</a:t>
            </a:r>
            <a:r>
              <a:rPr lang="fr-FR" i="1" dirty="0"/>
              <a:t>      4,800</a:t>
            </a:r>
            <a:endParaRPr lang="en-US" i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13339EC-68EF-45F5-A905-20FA206F4AA2}"/>
              </a:ext>
            </a:extLst>
          </p:cNvPr>
          <p:cNvSpPr txBox="1">
            <a:spLocks/>
          </p:cNvSpPr>
          <p:nvPr/>
        </p:nvSpPr>
        <p:spPr bwMode="auto">
          <a:xfrm>
            <a:off x="2694499" y="2728933"/>
            <a:ext cx="966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need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4733E45E-6947-4661-91C9-1D5C8A26FDCF}"/>
              </a:ext>
            </a:extLst>
          </p:cNvPr>
          <p:cNvSpPr txBox="1">
            <a:spLocks/>
          </p:cNvSpPr>
          <p:nvPr/>
        </p:nvSpPr>
        <p:spPr>
          <a:xfrm>
            <a:off x="176334" y="3343895"/>
            <a:ext cx="2301251" cy="105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Number of household kits distributed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B1FDEEB8-47E1-4F32-A495-218ACA37FE59}"/>
              </a:ext>
            </a:extLst>
          </p:cNvPr>
          <p:cNvSpPr txBox="1">
            <a:spLocks/>
          </p:cNvSpPr>
          <p:nvPr/>
        </p:nvSpPr>
        <p:spPr bwMode="auto">
          <a:xfrm>
            <a:off x="157114" y="2544576"/>
            <a:ext cx="19057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Indicator label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C375762-2374-4C02-B99E-49263C5A1F5A}"/>
              </a:ext>
            </a:extLst>
          </p:cNvPr>
          <p:cNvSpPr txBox="1">
            <a:spLocks/>
          </p:cNvSpPr>
          <p:nvPr/>
        </p:nvSpPr>
        <p:spPr bwMode="auto">
          <a:xfrm>
            <a:off x="5219826" y="2728932"/>
            <a:ext cx="17258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target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C000">
                  <a:lumMod val="75000"/>
                </a:srgb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14D01C52-3944-4C0C-96B5-C068AD40C078}"/>
              </a:ext>
            </a:extLst>
          </p:cNvPr>
          <p:cNvSpPr txBox="1">
            <a:spLocks/>
          </p:cNvSpPr>
          <p:nvPr/>
        </p:nvSpPr>
        <p:spPr bwMode="auto">
          <a:xfrm>
            <a:off x="3660849" y="2728933"/>
            <a:ext cx="15589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baseline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41C9BF1A-BDC6-43F3-8F12-4131CD250638}"/>
              </a:ext>
            </a:extLst>
          </p:cNvPr>
          <p:cNvSpPr txBox="1">
            <a:spLocks/>
          </p:cNvSpPr>
          <p:nvPr/>
        </p:nvSpPr>
        <p:spPr bwMode="auto">
          <a:xfrm>
            <a:off x="6192688" y="2728932"/>
            <a:ext cx="13186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result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1DBC0BF7-872B-4726-9FE1-11711AACF647}"/>
              </a:ext>
            </a:extLst>
          </p:cNvPr>
          <p:cNvSpPr txBox="1">
            <a:spLocks/>
          </p:cNvSpPr>
          <p:nvPr/>
        </p:nvSpPr>
        <p:spPr bwMode="auto">
          <a:xfrm>
            <a:off x="7191957" y="2729068"/>
            <a:ext cx="2122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Performance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D21B2E16-3858-4E96-A27D-A5D426ECD820}"/>
              </a:ext>
            </a:extLst>
          </p:cNvPr>
          <p:cNvSpPr txBox="1">
            <a:spLocks/>
          </p:cNvSpPr>
          <p:nvPr/>
        </p:nvSpPr>
        <p:spPr>
          <a:xfrm>
            <a:off x="7915852" y="3362677"/>
            <a:ext cx="674557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1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96%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4FF5158E-5B93-4D87-93F9-74818449F1C3}"/>
              </a:ext>
            </a:extLst>
          </p:cNvPr>
          <p:cNvSpPr txBox="1">
            <a:spLocks/>
          </p:cNvSpPr>
          <p:nvPr/>
        </p:nvSpPr>
        <p:spPr bwMode="auto">
          <a:xfrm>
            <a:off x="1771468" y="2708772"/>
            <a:ext cx="966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unit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05C7499E-D0AA-456B-A922-8392D2209AA9}"/>
              </a:ext>
            </a:extLst>
          </p:cNvPr>
          <p:cNvSpPr txBox="1">
            <a:spLocks/>
          </p:cNvSpPr>
          <p:nvPr/>
        </p:nvSpPr>
        <p:spPr bwMode="auto">
          <a:xfrm>
            <a:off x="1753270" y="3343895"/>
            <a:ext cx="966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1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kit</a:t>
            </a: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D2EDA37A-3FC6-43F0-A073-1D34D4905DE1}"/>
              </a:ext>
            </a:extLst>
          </p:cNvPr>
          <p:cNvSpPr txBox="1">
            <a:spLocks/>
          </p:cNvSpPr>
          <p:nvPr/>
        </p:nvSpPr>
        <p:spPr bwMode="auto">
          <a:xfrm>
            <a:off x="1774417" y="2758241"/>
            <a:ext cx="9663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6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X</a:t>
            </a:r>
            <a:endParaRPr kumimoji="0" lang="en-US" sz="6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710B1502-3422-439E-A515-8547B7D18301}"/>
              </a:ext>
            </a:extLst>
          </p:cNvPr>
          <p:cNvSpPr txBox="1">
            <a:spLocks/>
          </p:cNvSpPr>
          <p:nvPr/>
        </p:nvSpPr>
        <p:spPr>
          <a:xfrm>
            <a:off x="409243" y="5677697"/>
            <a:ext cx="6150583" cy="105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Where ? Who did ?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Period of time (from when to when) ? Date ? W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 reports ? </a:t>
            </a:r>
            <a:r>
              <a:rPr kumimoji="0" lang="en-US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</a:t>
            </a:r>
            <a:r>
              <a:rPr kumimoji="0" lang="en-GB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 validates ? Date of validation ? If percentage: numerator and denominator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24E532C3-C9DF-46E4-B73A-EE8D143BA153}"/>
              </a:ext>
            </a:extLst>
          </p:cNvPr>
          <p:cNvSpPr txBox="1">
            <a:spLocks/>
          </p:cNvSpPr>
          <p:nvPr/>
        </p:nvSpPr>
        <p:spPr bwMode="auto">
          <a:xfrm>
            <a:off x="409243" y="5248752"/>
            <a:ext cx="20421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METADATA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26FB4AF8-DBED-4298-9705-34487720F007}"/>
              </a:ext>
            </a:extLst>
          </p:cNvPr>
          <p:cNvSpPr txBox="1">
            <a:spLocks/>
          </p:cNvSpPr>
          <p:nvPr/>
        </p:nvSpPr>
        <p:spPr bwMode="auto">
          <a:xfrm>
            <a:off x="3447657" y="4612252"/>
            <a:ext cx="29302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DATA RANGE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Acceptable values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1A040FFE-6384-4255-B68C-53E13F0F75DC}"/>
              </a:ext>
            </a:extLst>
          </p:cNvPr>
          <p:cNvSpPr txBox="1">
            <a:spLocks/>
          </p:cNvSpPr>
          <p:nvPr/>
        </p:nvSpPr>
        <p:spPr bwMode="auto">
          <a:xfrm>
            <a:off x="4527381" y="1220377"/>
            <a:ext cx="30548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Intermediate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target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C000">
                  <a:lumMod val="75000"/>
                </a:srgb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7DA7000E-DE8D-4A7A-A7D2-8F9639A447EA}"/>
              </a:ext>
            </a:extLst>
          </p:cNvPr>
          <p:cNvSpPr txBox="1">
            <a:spLocks/>
          </p:cNvSpPr>
          <p:nvPr/>
        </p:nvSpPr>
        <p:spPr>
          <a:xfrm>
            <a:off x="4953915" y="1733448"/>
            <a:ext cx="2218402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Mid-Year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2,500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1689A4B1-0034-439C-ACB2-05630BA785E2}"/>
              </a:ext>
            </a:extLst>
          </p:cNvPr>
          <p:cNvSpPr txBox="1">
            <a:spLocks/>
          </p:cNvSpPr>
          <p:nvPr/>
        </p:nvSpPr>
        <p:spPr bwMode="auto">
          <a:xfrm>
            <a:off x="4526074" y="871988"/>
            <a:ext cx="17406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Milestone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C000">
                  <a:lumMod val="75000"/>
                </a:srgbClr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AAE229CE-9C17-4299-BF9B-6F8EAD0BDF46}"/>
              </a:ext>
            </a:extLst>
          </p:cNvPr>
          <p:cNvSpPr/>
          <p:nvPr/>
        </p:nvSpPr>
        <p:spPr bwMode="auto">
          <a:xfrm rot="16200000">
            <a:off x="5566032" y="2342476"/>
            <a:ext cx="491737" cy="28530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E46C0A"/>
              </a:highligh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0CBF391-9953-4079-A0B2-697DEC80E48E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142380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9" grpId="0"/>
      <p:bldP spid="40" grpId="0"/>
      <p:bldP spid="41" grpId="0"/>
      <p:bldP spid="42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5EBA-265D-41F1-9E1B-330923C0A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513" y="580298"/>
            <a:ext cx="8231187" cy="519112"/>
          </a:xfrm>
        </p:spPr>
        <p:txBody>
          <a:bodyPr/>
          <a:lstStyle/>
          <a:p>
            <a:r>
              <a:rPr lang="fr-FR" dirty="0"/>
              <a:t>Time </a:t>
            </a:r>
            <a:r>
              <a:rPr lang="fr-FR" dirty="0" err="1"/>
              <a:t>reference</a:t>
            </a:r>
            <a:r>
              <a:rPr lang="fr-FR" dirty="0"/>
              <a:t> of an </a:t>
            </a:r>
            <a:r>
              <a:rPr lang="fr-FR" dirty="0" err="1"/>
              <a:t>indicator</a:t>
            </a:r>
            <a:r>
              <a:rPr lang="fr-FR" dirty="0"/>
              <a:t>: </a:t>
            </a:r>
            <a:br>
              <a:rPr lang="fr-FR" dirty="0"/>
            </a:br>
            <a:br>
              <a:rPr lang="fr-FR" dirty="0"/>
            </a:b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82DCEA-3D3E-49A8-93A5-12A33BC768F4}"/>
              </a:ext>
            </a:extLst>
          </p:cNvPr>
          <p:cNvSpPr/>
          <p:nvPr/>
        </p:nvSpPr>
        <p:spPr>
          <a:xfrm>
            <a:off x="417513" y="1560122"/>
            <a:ext cx="72569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The measure of the indicator corresponds to a given moment.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9F1FFC4-F157-489A-B848-C38D1E8D2A19}"/>
              </a:ext>
            </a:extLst>
          </p:cNvPr>
          <p:cNvGraphicFramePr>
            <a:graphicFrameLocks noGrp="1"/>
          </p:cNvGraphicFramePr>
          <p:nvPr/>
        </p:nvGraphicFramePr>
        <p:xfrm>
          <a:off x="503238" y="1941976"/>
          <a:ext cx="6675095" cy="855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9052">
                  <a:extLst>
                    <a:ext uri="{9D8B030D-6E8A-4147-A177-3AD203B41FA5}">
                      <a16:colId xmlns:a16="http://schemas.microsoft.com/office/drawing/2014/main" val="630669872"/>
                    </a:ext>
                  </a:extLst>
                </a:gridCol>
                <a:gridCol w="1596043">
                  <a:extLst>
                    <a:ext uri="{9D8B030D-6E8A-4147-A177-3AD203B41FA5}">
                      <a16:colId xmlns:a16="http://schemas.microsoft.com/office/drawing/2014/main" val="2295391353"/>
                    </a:ext>
                  </a:extLst>
                </a:gridCol>
              </a:tblGrid>
              <a:tr h="45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4359060"/>
                  </a:ext>
                </a:extLst>
              </a:tr>
              <a:tr h="405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of IDP Households in camp X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10,000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233943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AA539F5-E1FC-4F37-9E5F-09DC5E9FBAC6}"/>
              </a:ext>
            </a:extLst>
          </p:cNvPr>
          <p:cNvGraphicFramePr>
            <a:graphicFrameLocks noGrp="1"/>
          </p:cNvGraphicFramePr>
          <p:nvPr/>
        </p:nvGraphicFramePr>
        <p:xfrm>
          <a:off x="503239" y="2990086"/>
          <a:ext cx="6675094" cy="811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9254">
                  <a:extLst>
                    <a:ext uri="{9D8B030D-6E8A-4147-A177-3AD203B41FA5}">
                      <a16:colId xmlns:a16="http://schemas.microsoft.com/office/drawing/2014/main" val="2668986623"/>
                    </a:ext>
                  </a:extLst>
                </a:gridCol>
                <a:gridCol w="1595840">
                  <a:extLst>
                    <a:ext uri="{9D8B030D-6E8A-4147-A177-3AD203B41FA5}">
                      <a16:colId xmlns:a16="http://schemas.microsoft.com/office/drawing/2014/main" val="1742007799"/>
                    </a:ext>
                  </a:extLst>
                </a:gridCol>
              </a:tblGrid>
              <a:tr h="355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2422322"/>
                  </a:ext>
                </a:extLst>
              </a:tr>
              <a:tr h="45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households having a tent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  <a:endParaRPr lang="en-US" sz="1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7095929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67A054AC-5808-47C1-8007-91A7FACEB52D}"/>
              </a:ext>
            </a:extLst>
          </p:cNvPr>
          <p:cNvSpPr/>
          <p:nvPr/>
        </p:nvSpPr>
        <p:spPr>
          <a:xfrm>
            <a:off x="417513" y="4296215"/>
            <a:ext cx="74731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The measure of the indicator corresponds to a period of time.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38784F8A-A275-43EE-9C4E-AF6D5846B71D}"/>
              </a:ext>
            </a:extLst>
          </p:cNvPr>
          <p:cNvGraphicFramePr>
            <a:graphicFrameLocks noGrp="1"/>
          </p:cNvGraphicFramePr>
          <p:nvPr/>
        </p:nvGraphicFramePr>
        <p:xfrm>
          <a:off x="503240" y="5876217"/>
          <a:ext cx="6675094" cy="802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2425">
                  <a:extLst>
                    <a:ext uri="{9D8B030D-6E8A-4147-A177-3AD203B41FA5}">
                      <a16:colId xmlns:a16="http://schemas.microsoft.com/office/drawing/2014/main" val="630669872"/>
                    </a:ext>
                  </a:extLst>
                </a:gridCol>
                <a:gridCol w="1612669">
                  <a:extLst>
                    <a:ext uri="{9D8B030D-6E8A-4147-A177-3AD203B41FA5}">
                      <a16:colId xmlns:a16="http://schemas.microsoft.com/office/drawing/2014/main" val="2295391353"/>
                    </a:ext>
                  </a:extLst>
                </a:gridCol>
              </a:tblGrid>
              <a:tr h="397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4359060"/>
                  </a:ext>
                </a:extLst>
              </a:tr>
              <a:tr h="405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</a:t>
                      </a:r>
                      <a:r>
                        <a:rPr lang="en-GB" sz="1800" dirty="0">
                          <a:effectLst/>
                        </a:rPr>
                        <a:t>tents distributed during the project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7,000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2339437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03ED384-79F7-4B56-8EBE-B243B984ADF4}"/>
              </a:ext>
            </a:extLst>
          </p:cNvPr>
          <p:cNvGraphicFramePr>
            <a:graphicFrameLocks noGrp="1"/>
          </p:cNvGraphicFramePr>
          <p:nvPr/>
        </p:nvGraphicFramePr>
        <p:xfrm>
          <a:off x="503238" y="4686989"/>
          <a:ext cx="6675094" cy="933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9052">
                  <a:extLst>
                    <a:ext uri="{9D8B030D-6E8A-4147-A177-3AD203B41FA5}">
                      <a16:colId xmlns:a16="http://schemas.microsoft.com/office/drawing/2014/main" val="630669872"/>
                    </a:ext>
                  </a:extLst>
                </a:gridCol>
                <a:gridCol w="1596042">
                  <a:extLst>
                    <a:ext uri="{9D8B030D-6E8A-4147-A177-3AD203B41FA5}">
                      <a16:colId xmlns:a16="http://schemas.microsoft.com/office/drawing/2014/main" val="2295391353"/>
                    </a:ext>
                  </a:extLst>
                </a:gridCol>
              </a:tblGrid>
              <a:tr h="385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4359060"/>
                  </a:ext>
                </a:extLst>
              </a:tr>
              <a:tr h="405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# of new IDP arrivals in camp X over the last 6 months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45,000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2339437"/>
                  </a:ext>
                </a:extLst>
              </a:tr>
            </a:tbl>
          </a:graphicData>
        </a:graphic>
      </p:graphicFrame>
      <p:sp>
        <p:nvSpPr>
          <p:cNvPr id="28" name="Title 1">
            <a:extLst>
              <a:ext uri="{FF2B5EF4-FFF2-40B4-BE49-F238E27FC236}">
                <a16:creationId xmlns:a16="http://schemas.microsoft.com/office/drawing/2014/main" id="{C28A142B-E72E-43C8-B489-B52C1D9970CD}"/>
              </a:ext>
            </a:extLst>
          </p:cNvPr>
          <p:cNvSpPr txBox="1">
            <a:spLocks/>
          </p:cNvSpPr>
          <p:nvPr/>
        </p:nvSpPr>
        <p:spPr>
          <a:xfrm>
            <a:off x="417513" y="1172907"/>
            <a:ext cx="2058785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Snapshot: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B3E0F305-E462-4F9D-AA34-97F4320E02DD}"/>
              </a:ext>
            </a:extLst>
          </p:cNvPr>
          <p:cNvSpPr txBox="1">
            <a:spLocks/>
          </p:cNvSpPr>
          <p:nvPr/>
        </p:nvSpPr>
        <p:spPr>
          <a:xfrm>
            <a:off x="417513" y="3889448"/>
            <a:ext cx="1870334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Periodic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: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0E3B3B-4070-43F6-8F9F-DCEB49F559A3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3115051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/>
      <p:bldP spid="28" grpId="0"/>
      <p:bldP spid="29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5EBA-265D-41F1-9E1B-330923C0A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166409"/>
            <a:ext cx="8231187" cy="519112"/>
          </a:xfrm>
        </p:spPr>
        <p:txBody>
          <a:bodyPr/>
          <a:lstStyle/>
          <a:p>
            <a:r>
              <a:rPr lang="fr-FR" dirty="0" err="1"/>
              <a:t>Three</a:t>
            </a:r>
            <a:r>
              <a:rPr lang="fr-FR" dirty="0"/>
              <a:t> </a:t>
            </a:r>
            <a:r>
              <a:rPr lang="fr-FR" dirty="0" err="1"/>
              <a:t>ways</a:t>
            </a:r>
            <a:r>
              <a:rPr lang="fr-FR" dirty="0"/>
              <a:t> of </a:t>
            </a:r>
            <a:r>
              <a:rPr lang="fr-FR" dirty="0" err="1"/>
              <a:t>telling</a:t>
            </a:r>
            <a:r>
              <a:rPr lang="fr-FR" dirty="0"/>
              <a:t> one story: </a:t>
            </a:r>
            <a:br>
              <a:rPr lang="fr-FR" dirty="0"/>
            </a:br>
            <a:br>
              <a:rPr lang="fr-FR" dirty="0"/>
            </a:b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AD84ADF-5E8B-4988-B398-27F0C44C5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522395"/>
              </p:ext>
            </p:extLst>
          </p:nvPr>
        </p:nvGraphicFramePr>
        <p:xfrm>
          <a:off x="215900" y="2470647"/>
          <a:ext cx="8636661" cy="82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7833">
                  <a:extLst>
                    <a:ext uri="{9D8B030D-6E8A-4147-A177-3AD203B41FA5}">
                      <a16:colId xmlns:a16="http://schemas.microsoft.com/office/drawing/2014/main" val="120173899"/>
                    </a:ext>
                  </a:extLst>
                </a:gridCol>
                <a:gridCol w="3767573">
                  <a:extLst>
                    <a:ext uri="{9D8B030D-6E8A-4147-A177-3AD203B41FA5}">
                      <a16:colId xmlns:a16="http://schemas.microsoft.com/office/drawing/2014/main" val="154872487"/>
                    </a:ext>
                  </a:extLst>
                </a:gridCol>
                <a:gridCol w="963573">
                  <a:extLst>
                    <a:ext uri="{9D8B030D-6E8A-4147-A177-3AD203B41FA5}">
                      <a16:colId xmlns:a16="http://schemas.microsoft.com/office/drawing/2014/main" val="4093261875"/>
                    </a:ext>
                  </a:extLst>
                </a:gridCol>
                <a:gridCol w="1077682">
                  <a:extLst>
                    <a:ext uri="{9D8B030D-6E8A-4147-A177-3AD203B41FA5}">
                      <a16:colId xmlns:a16="http://schemas.microsoft.com/office/drawing/2014/main" val="1018826280"/>
                    </a:ext>
                  </a:extLst>
                </a:gridCol>
              </a:tblGrid>
              <a:tr h="217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Action</a:t>
                      </a:r>
                      <a:endParaRPr lang="en-US" sz="18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4620512"/>
                  </a:ext>
                </a:extLst>
              </a:tr>
              <a:tr h="5065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Distribute tents to IDP households in camp X</a:t>
                      </a:r>
                      <a:endParaRPr lang="en-US" sz="18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# of tents distributed</a:t>
                      </a:r>
                      <a:endParaRPr lang="en-US" sz="18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221462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DDC7EC1-9A8F-46D8-B19B-94DB1E8AB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095055"/>
              </p:ext>
            </p:extLst>
          </p:nvPr>
        </p:nvGraphicFramePr>
        <p:xfrm>
          <a:off x="203776" y="4091362"/>
          <a:ext cx="8704260" cy="909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6058">
                  <a:extLst>
                    <a:ext uri="{9D8B030D-6E8A-4147-A177-3AD203B41FA5}">
                      <a16:colId xmlns:a16="http://schemas.microsoft.com/office/drawing/2014/main" val="2787756153"/>
                    </a:ext>
                  </a:extLst>
                </a:gridCol>
                <a:gridCol w="3756395">
                  <a:extLst>
                    <a:ext uri="{9D8B030D-6E8A-4147-A177-3AD203B41FA5}">
                      <a16:colId xmlns:a16="http://schemas.microsoft.com/office/drawing/2014/main" val="49442460"/>
                    </a:ext>
                  </a:extLst>
                </a:gridCol>
                <a:gridCol w="1167788">
                  <a:extLst>
                    <a:ext uri="{9D8B030D-6E8A-4147-A177-3AD203B41FA5}">
                      <a16:colId xmlns:a16="http://schemas.microsoft.com/office/drawing/2014/main" val="1988815469"/>
                    </a:ext>
                  </a:extLst>
                </a:gridCol>
                <a:gridCol w="874019">
                  <a:extLst>
                    <a:ext uri="{9D8B030D-6E8A-4147-A177-3AD203B41FA5}">
                      <a16:colId xmlns:a16="http://schemas.microsoft.com/office/drawing/2014/main" val="772331707"/>
                    </a:ext>
                  </a:extLst>
                </a:gridCol>
              </a:tblGrid>
              <a:tr h="249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Baseline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5243205"/>
                  </a:ext>
                </a:extLst>
              </a:tr>
              <a:tr h="4825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Distribute tents to IDP households in camp X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of households having a tent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028310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6E82DCEA-3D3E-49A8-93A5-12A33BC768F4}"/>
              </a:ext>
            </a:extLst>
          </p:cNvPr>
          <p:cNvSpPr/>
          <p:nvPr/>
        </p:nvSpPr>
        <p:spPr>
          <a:xfrm>
            <a:off x="23210" y="685521"/>
            <a:ext cx="87651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In camp X, there is an IDP population of 50,000 persons, in 10,000 households. Among them 1,000 households (10%) have tents, and 9,000 do not. We plan to distribute 7,000 tents that should benefit 7,000 households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12033B-8289-4E77-B80C-9231466054F8}"/>
              </a:ext>
            </a:extLst>
          </p:cNvPr>
          <p:cNvSpPr/>
          <p:nvPr/>
        </p:nvSpPr>
        <p:spPr>
          <a:xfrm>
            <a:off x="215900" y="1762761"/>
            <a:ext cx="78359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I: Using a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periodic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# indicator: </a:t>
            </a:r>
          </a:p>
          <a:p>
            <a:pPr lvl="0" algn="just"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the action is measured </a:t>
            </a: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by the indicator.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858EE0-8E50-4411-9C23-CFC1D5BF1D4D}"/>
              </a:ext>
            </a:extLst>
          </p:cNvPr>
          <p:cNvSpPr/>
          <p:nvPr/>
        </p:nvSpPr>
        <p:spPr>
          <a:xfrm>
            <a:off x="215900" y="3429000"/>
            <a:ext cx="80597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II: Using a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snapshot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% indicator: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the action is measured by the evolution of the indicator.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BDB1EE4-E42D-4B27-A676-6B7D399FB9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12748" y="2800808"/>
            <a:ext cx="793904" cy="39421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9,000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066CEFC1-6DA7-4121-AA40-8A1DEEE8FCDB}"/>
              </a:ext>
            </a:extLst>
          </p:cNvPr>
          <p:cNvSpPr txBox="1">
            <a:spLocks/>
          </p:cNvSpPr>
          <p:nvPr/>
        </p:nvSpPr>
        <p:spPr>
          <a:xfrm>
            <a:off x="7886624" y="2794907"/>
            <a:ext cx="793904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7,000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E9647E1D-6B56-4B2A-A369-D19FF625ECAE}"/>
              </a:ext>
            </a:extLst>
          </p:cNvPr>
          <p:cNvSpPr txBox="1">
            <a:spLocks/>
          </p:cNvSpPr>
          <p:nvPr/>
        </p:nvSpPr>
        <p:spPr>
          <a:xfrm>
            <a:off x="6924024" y="4529020"/>
            <a:ext cx="793904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10%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4F8D9D6-16F8-4493-9B5E-E3B67E613E5C}"/>
              </a:ext>
            </a:extLst>
          </p:cNvPr>
          <p:cNvSpPr txBox="1">
            <a:spLocks/>
          </p:cNvSpPr>
          <p:nvPr/>
        </p:nvSpPr>
        <p:spPr>
          <a:xfrm>
            <a:off x="8058656" y="4548318"/>
            <a:ext cx="793904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80%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5D3FD0B-C1B4-4B9F-ABDB-BBD34603D659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1F5EB57B-A7A5-405B-A85F-3687DF48E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438966"/>
              </p:ext>
            </p:extLst>
          </p:nvPr>
        </p:nvGraphicFramePr>
        <p:xfrm>
          <a:off x="215901" y="5782271"/>
          <a:ext cx="8696321" cy="909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8975">
                  <a:extLst>
                    <a:ext uri="{9D8B030D-6E8A-4147-A177-3AD203B41FA5}">
                      <a16:colId xmlns:a16="http://schemas.microsoft.com/office/drawing/2014/main" val="2787756153"/>
                    </a:ext>
                  </a:extLst>
                </a:gridCol>
                <a:gridCol w="2795313">
                  <a:extLst>
                    <a:ext uri="{9D8B030D-6E8A-4147-A177-3AD203B41FA5}">
                      <a16:colId xmlns:a16="http://schemas.microsoft.com/office/drawing/2014/main" val="49442460"/>
                    </a:ext>
                  </a:extLst>
                </a:gridCol>
                <a:gridCol w="1038229">
                  <a:extLst>
                    <a:ext uri="{9D8B030D-6E8A-4147-A177-3AD203B41FA5}">
                      <a16:colId xmlns:a16="http://schemas.microsoft.com/office/drawing/2014/main" val="3283055254"/>
                    </a:ext>
                  </a:extLst>
                </a:gridCol>
                <a:gridCol w="1126973">
                  <a:extLst>
                    <a:ext uri="{9D8B030D-6E8A-4147-A177-3AD203B41FA5}">
                      <a16:colId xmlns:a16="http://schemas.microsoft.com/office/drawing/2014/main" val="1988815469"/>
                    </a:ext>
                  </a:extLst>
                </a:gridCol>
                <a:gridCol w="866831">
                  <a:extLst>
                    <a:ext uri="{9D8B030D-6E8A-4147-A177-3AD203B41FA5}">
                      <a16:colId xmlns:a16="http://schemas.microsoft.com/office/drawing/2014/main" val="772331707"/>
                    </a:ext>
                  </a:extLst>
                </a:gridCol>
              </a:tblGrid>
              <a:tr h="15554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Baseline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5243205"/>
                  </a:ext>
                </a:extLst>
              </a:tr>
              <a:tr h="4422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Distribute tents to IDP households in camp X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of households having a tent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0283101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E68A0981-B34E-4448-B2A9-FB8D0A319815}"/>
              </a:ext>
            </a:extLst>
          </p:cNvPr>
          <p:cNvSpPr/>
          <p:nvPr/>
        </p:nvSpPr>
        <p:spPr>
          <a:xfrm>
            <a:off x="215900" y="5130507"/>
            <a:ext cx="80597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III: Using a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snapshot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# indicator: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the action is measured by the evolution of the indicator.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45C759A-928D-43FE-A918-CCB7AD9EAD0D}"/>
              </a:ext>
            </a:extLst>
          </p:cNvPr>
          <p:cNvSpPr txBox="1">
            <a:spLocks/>
          </p:cNvSpPr>
          <p:nvPr/>
        </p:nvSpPr>
        <p:spPr>
          <a:xfrm>
            <a:off x="7045733" y="6191173"/>
            <a:ext cx="793904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1,000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59F3CCD-462B-4C97-81B9-B0E99B284E52}"/>
              </a:ext>
            </a:extLst>
          </p:cNvPr>
          <p:cNvSpPr txBox="1">
            <a:spLocks/>
          </p:cNvSpPr>
          <p:nvPr/>
        </p:nvSpPr>
        <p:spPr>
          <a:xfrm>
            <a:off x="8058656" y="6205239"/>
            <a:ext cx="793904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8,000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89EC5E91-F924-4039-AC56-D880924D92E9}"/>
              </a:ext>
            </a:extLst>
          </p:cNvPr>
          <p:cNvSpPr txBox="1">
            <a:spLocks/>
          </p:cNvSpPr>
          <p:nvPr/>
        </p:nvSpPr>
        <p:spPr>
          <a:xfrm>
            <a:off x="5973148" y="6205239"/>
            <a:ext cx="927197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10,000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D6F9B-AACC-FAD0-9D09-60B198D76600}"/>
              </a:ext>
            </a:extLst>
          </p:cNvPr>
          <p:cNvSpPr txBox="1">
            <a:spLocks/>
          </p:cNvSpPr>
          <p:nvPr/>
        </p:nvSpPr>
        <p:spPr>
          <a:xfrm>
            <a:off x="7040558" y="2751587"/>
            <a:ext cx="53828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?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EAB05C2-EC66-F4E8-A564-9813BD1A722C}"/>
              </a:ext>
            </a:extLst>
          </p:cNvPr>
          <p:cNvSpPr txBox="1">
            <a:spLocks/>
          </p:cNvSpPr>
          <p:nvPr/>
        </p:nvSpPr>
        <p:spPr>
          <a:xfrm>
            <a:off x="7977259" y="2769068"/>
            <a:ext cx="53828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?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3557C4D-BAAC-470B-E4A8-776C2F0A94A4}"/>
              </a:ext>
            </a:extLst>
          </p:cNvPr>
          <p:cNvSpPr txBox="1">
            <a:spLocks/>
          </p:cNvSpPr>
          <p:nvPr/>
        </p:nvSpPr>
        <p:spPr>
          <a:xfrm>
            <a:off x="7040557" y="4508305"/>
            <a:ext cx="53828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?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F6A3EFE1-3A1F-0C71-AF4C-28D40E84A994}"/>
              </a:ext>
            </a:extLst>
          </p:cNvPr>
          <p:cNvSpPr txBox="1">
            <a:spLocks/>
          </p:cNvSpPr>
          <p:nvPr/>
        </p:nvSpPr>
        <p:spPr>
          <a:xfrm>
            <a:off x="8142245" y="4508305"/>
            <a:ext cx="53828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?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49573FA3-2EA1-BC6D-04AB-B13A78293C34}"/>
              </a:ext>
            </a:extLst>
          </p:cNvPr>
          <p:cNvSpPr txBox="1">
            <a:spLocks/>
          </p:cNvSpPr>
          <p:nvPr/>
        </p:nvSpPr>
        <p:spPr>
          <a:xfrm>
            <a:off x="6167604" y="6225772"/>
            <a:ext cx="53828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?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256C0F74-E031-7586-8A6F-EC199A08759C}"/>
              </a:ext>
            </a:extLst>
          </p:cNvPr>
          <p:cNvSpPr txBox="1">
            <a:spLocks/>
          </p:cNvSpPr>
          <p:nvPr/>
        </p:nvSpPr>
        <p:spPr>
          <a:xfrm>
            <a:off x="7176592" y="6195279"/>
            <a:ext cx="53828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?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5127EAE4-DCBE-197B-E032-A7284C36BF55}"/>
              </a:ext>
            </a:extLst>
          </p:cNvPr>
          <p:cNvSpPr txBox="1">
            <a:spLocks/>
          </p:cNvSpPr>
          <p:nvPr/>
        </p:nvSpPr>
        <p:spPr>
          <a:xfrm>
            <a:off x="8234492" y="6198208"/>
            <a:ext cx="538283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</a:rPr>
              <a:t>?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12179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 build="p"/>
      <p:bldP spid="12" grpId="0"/>
      <p:bldP spid="13" grpId="0" build="p"/>
      <p:bldP spid="14" grpId="0" build="p"/>
      <p:bldP spid="16" grpId="0" animBg="1"/>
      <p:bldP spid="17" grpId="0"/>
      <p:bldP spid="18" grpId="0" build="p"/>
      <p:bldP spid="19" grpId="0" build="p"/>
      <p:bldP spid="20" grpId="0" build="p"/>
      <p:bldP spid="3" grpId="0"/>
      <p:bldP spid="3" grpId="1"/>
      <p:bldP spid="4" grpId="0"/>
      <p:bldP spid="4" grpId="1"/>
      <p:bldP spid="5" grpId="0"/>
      <p:bldP spid="5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51C5B1-5C33-4C20-97FA-6D4062015A9C}"/>
              </a:ext>
            </a:extLst>
          </p:cNvPr>
          <p:cNvSpPr txBox="1">
            <a:spLocks/>
          </p:cNvSpPr>
          <p:nvPr/>
        </p:nvSpPr>
        <p:spPr>
          <a:xfrm>
            <a:off x="1432193" y="28947"/>
            <a:ext cx="5782843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kern="0" dirty="0"/>
              <a:t>Figures can </a:t>
            </a:r>
            <a:r>
              <a:rPr lang="fr-FR" kern="0" dirty="0" err="1"/>
              <a:t>be</a:t>
            </a:r>
            <a:r>
              <a:rPr lang="fr-FR" kern="0" dirty="0"/>
              <a:t> </a:t>
            </a:r>
            <a:r>
              <a:rPr lang="fr-FR" kern="0" dirty="0" err="1"/>
              <a:t>manipulated</a:t>
            </a:r>
            <a:r>
              <a:rPr lang="fr-FR" kern="0" dirty="0"/>
              <a:t> - 1</a:t>
            </a:r>
            <a:endParaRPr lang="en-US" kern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6DE1E1-2117-4BB5-952B-66C10C3E19F4}"/>
              </a:ext>
            </a:extLst>
          </p:cNvPr>
          <p:cNvSpPr/>
          <p:nvPr/>
        </p:nvSpPr>
        <p:spPr bwMode="auto">
          <a:xfrm>
            <a:off x="1575411" y="3429000"/>
            <a:ext cx="1189822" cy="299383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119E367-BF4C-4872-95B6-F270F8C8EEF8}"/>
              </a:ext>
            </a:extLst>
          </p:cNvPr>
          <p:cNvSpPr txBox="1">
            <a:spLocks/>
          </p:cNvSpPr>
          <p:nvPr/>
        </p:nvSpPr>
        <p:spPr>
          <a:xfrm>
            <a:off x="826569" y="1528779"/>
            <a:ext cx="2979931" cy="76517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50% of </a:t>
            </a:r>
            <a:r>
              <a:rPr lang="fr-FR" sz="2000" b="0" kern="0" dirty="0">
                <a:solidFill>
                  <a:prstClr val="black"/>
                </a:solidFill>
              </a:rPr>
              <a:t>people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who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get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Covid have Omicron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F5E1EFD-0C5A-41AB-9E35-5FF36CC32E5E}"/>
              </a:ext>
            </a:extLst>
          </p:cNvPr>
          <p:cNvSpPr txBox="1">
            <a:spLocks/>
          </p:cNvSpPr>
          <p:nvPr/>
        </p:nvSpPr>
        <p:spPr>
          <a:xfrm>
            <a:off x="4423140" y="1508894"/>
            <a:ext cx="2807589" cy="60242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0" kern="0" dirty="0">
                <a:solidFill>
                  <a:prstClr val="black"/>
                </a:solidFill>
                <a:latin typeface="Arial"/>
              </a:rPr>
              <a:t>7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0% of people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who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get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Covid have Omicron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6281828-2896-4A30-9D91-DA8D3E8E25D5}"/>
              </a:ext>
            </a:extLst>
          </p:cNvPr>
          <p:cNvSpPr txBox="1">
            <a:spLocks/>
          </p:cNvSpPr>
          <p:nvPr/>
        </p:nvSpPr>
        <p:spPr>
          <a:xfrm>
            <a:off x="-93051" y="3188491"/>
            <a:ext cx="1645338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100 non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vaccinated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8122E-DE28-4520-A001-518EE0F98289}"/>
              </a:ext>
            </a:extLst>
          </p:cNvPr>
          <p:cNvSpPr/>
          <p:nvPr/>
        </p:nvSpPr>
        <p:spPr bwMode="auto">
          <a:xfrm>
            <a:off x="1575411" y="3990088"/>
            <a:ext cx="1189822" cy="24327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3B423B-E167-4370-A94A-658ED2F77FC7}"/>
              </a:ext>
            </a:extLst>
          </p:cNvPr>
          <p:cNvSpPr/>
          <p:nvPr/>
        </p:nvSpPr>
        <p:spPr bwMode="auto">
          <a:xfrm>
            <a:off x="1573574" y="5193070"/>
            <a:ext cx="1189822" cy="12297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52371C3-C941-46F9-89B4-3508626C7EA3}"/>
              </a:ext>
            </a:extLst>
          </p:cNvPr>
          <p:cNvSpPr txBox="1">
            <a:spLocks/>
          </p:cNvSpPr>
          <p:nvPr/>
        </p:nvSpPr>
        <p:spPr>
          <a:xfrm>
            <a:off x="476460" y="3828324"/>
            <a:ext cx="1098032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>
              <a:defRPr/>
            </a:pPr>
            <a:r>
              <a:rPr lang="fr-FR" sz="1400" b="0" kern="0" dirty="0">
                <a:solidFill>
                  <a:prstClr val="black"/>
                </a:solidFill>
              </a:rPr>
              <a:t>80 covid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0DF8872-9F10-4B6A-80E3-D126726B8256}"/>
              </a:ext>
            </a:extLst>
          </p:cNvPr>
          <p:cNvSpPr txBox="1">
            <a:spLocks/>
          </p:cNvSpPr>
          <p:nvPr/>
        </p:nvSpPr>
        <p:spPr>
          <a:xfrm>
            <a:off x="1015387" y="5007231"/>
            <a:ext cx="649996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40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EC1B072-CF13-49DD-A819-03EC97336FD2}"/>
              </a:ext>
            </a:extLst>
          </p:cNvPr>
          <p:cNvSpPr txBox="1">
            <a:spLocks/>
          </p:cNvSpPr>
          <p:nvPr/>
        </p:nvSpPr>
        <p:spPr>
          <a:xfrm>
            <a:off x="1107195" y="5682291"/>
            <a:ext cx="2091405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Omicron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D4E9EFD2-119C-47A3-B3CA-168FE76B971A}"/>
              </a:ext>
            </a:extLst>
          </p:cNvPr>
          <p:cNvSpPr txBox="1">
            <a:spLocks/>
          </p:cNvSpPr>
          <p:nvPr/>
        </p:nvSpPr>
        <p:spPr>
          <a:xfrm>
            <a:off x="1065269" y="4390641"/>
            <a:ext cx="2091405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Delta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3110D07-1243-49ED-8570-0F7581890371}"/>
              </a:ext>
            </a:extLst>
          </p:cNvPr>
          <p:cNvSpPr/>
          <p:nvPr/>
        </p:nvSpPr>
        <p:spPr bwMode="auto">
          <a:xfrm>
            <a:off x="5182463" y="3429000"/>
            <a:ext cx="1189822" cy="299383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01AB646-68C9-4A3B-8333-FC76EC6EE6F3}"/>
              </a:ext>
            </a:extLst>
          </p:cNvPr>
          <p:cNvSpPr/>
          <p:nvPr/>
        </p:nvSpPr>
        <p:spPr bwMode="auto">
          <a:xfrm>
            <a:off x="5182463" y="5984580"/>
            <a:ext cx="1189822" cy="43825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56373F-5B45-401D-B4E6-42656105966D}"/>
              </a:ext>
            </a:extLst>
          </p:cNvPr>
          <p:cNvSpPr/>
          <p:nvPr/>
        </p:nvSpPr>
        <p:spPr bwMode="auto">
          <a:xfrm>
            <a:off x="5180626" y="6170417"/>
            <a:ext cx="1189822" cy="2524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A9407AC-EF48-4AB1-BBD6-6EF1F0FCFC14}"/>
              </a:ext>
            </a:extLst>
          </p:cNvPr>
          <p:cNvSpPr txBox="1">
            <a:spLocks/>
          </p:cNvSpPr>
          <p:nvPr/>
        </p:nvSpPr>
        <p:spPr>
          <a:xfrm>
            <a:off x="6475312" y="6242035"/>
            <a:ext cx="1300031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Omicron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D0B22AF5-334A-4184-AF46-657386F21600}"/>
              </a:ext>
            </a:extLst>
          </p:cNvPr>
          <p:cNvSpPr txBox="1">
            <a:spLocks/>
          </p:cNvSpPr>
          <p:nvPr/>
        </p:nvSpPr>
        <p:spPr>
          <a:xfrm>
            <a:off x="6370448" y="5788123"/>
            <a:ext cx="1100788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Delta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8113EE40-0990-4DE5-BFD8-A8F0C4BCBC73}"/>
              </a:ext>
            </a:extLst>
          </p:cNvPr>
          <p:cNvSpPr txBox="1">
            <a:spLocks/>
          </p:cNvSpPr>
          <p:nvPr/>
        </p:nvSpPr>
        <p:spPr>
          <a:xfrm>
            <a:off x="4693537" y="6105715"/>
            <a:ext cx="649996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0" kern="0" dirty="0">
                <a:solidFill>
                  <a:prstClr val="black"/>
                </a:solidFill>
                <a:latin typeface="Arial"/>
              </a:rPr>
              <a:t>7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C29DD37-AC70-4C47-BD4F-1C8C731ABD4B}"/>
              </a:ext>
            </a:extLst>
          </p:cNvPr>
          <p:cNvCxnSpPr/>
          <p:nvPr/>
        </p:nvCxnSpPr>
        <p:spPr bwMode="auto">
          <a:xfrm flipV="1">
            <a:off x="6270845" y="5995853"/>
            <a:ext cx="295208" cy="581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E26EF6-0A02-460B-A0B8-6572E7B84C1C}"/>
              </a:ext>
            </a:extLst>
          </p:cNvPr>
          <p:cNvCxnSpPr>
            <a:cxnSpLocks/>
          </p:cNvCxnSpPr>
          <p:nvPr/>
        </p:nvCxnSpPr>
        <p:spPr bwMode="auto">
          <a:xfrm>
            <a:off x="6270845" y="6308541"/>
            <a:ext cx="295208" cy="800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E35FD00F-BB65-44EA-B128-BFB51A02D00F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A7274B5-1FC6-47ED-AA47-BE595B62C862}"/>
              </a:ext>
            </a:extLst>
          </p:cNvPr>
          <p:cNvCxnSpPr>
            <a:cxnSpLocks/>
          </p:cNvCxnSpPr>
          <p:nvPr/>
        </p:nvCxnSpPr>
        <p:spPr bwMode="auto">
          <a:xfrm flipV="1">
            <a:off x="643787" y="4103193"/>
            <a:ext cx="492991" cy="460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5552E89-48F6-415C-91DB-80DDF865BD99}"/>
              </a:ext>
            </a:extLst>
          </p:cNvPr>
          <p:cNvCxnSpPr>
            <a:cxnSpLocks/>
          </p:cNvCxnSpPr>
          <p:nvPr/>
        </p:nvCxnSpPr>
        <p:spPr bwMode="auto">
          <a:xfrm>
            <a:off x="660637" y="4678946"/>
            <a:ext cx="446558" cy="552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25774948-98EC-452B-A065-CF28811FAF55}"/>
              </a:ext>
            </a:extLst>
          </p:cNvPr>
          <p:cNvSpPr txBox="1">
            <a:spLocks/>
          </p:cNvSpPr>
          <p:nvPr/>
        </p:nvSpPr>
        <p:spPr>
          <a:xfrm>
            <a:off x="-22111" y="4430609"/>
            <a:ext cx="751729" cy="4001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50%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9FAE07D-2E34-4023-83B0-E3CCF46C7CC3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6867" y="6005149"/>
            <a:ext cx="276670" cy="804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C4B71BB-130D-4E79-83BA-C75F629591CB}"/>
              </a:ext>
            </a:extLst>
          </p:cNvPr>
          <p:cNvCxnSpPr>
            <a:cxnSpLocks/>
            <a:endCxn id="26" idx="1"/>
          </p:cNvCxnSpPr>
          <p:nvPr/>
        </p:nvCxnSpPr>
        <p:spPr bwMode="auto">
          <a:xfrm>
            <a:off x="4450464" y="6159800"/>
            <a:ext cx="243073" cy="1317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itle 1">
            <a:extLst>
              <a:ext uri="{FF2B5EF4-FFF2-40B4-BE49-F238E27FC236}">
                <a16:creationId xmlns:a16="http://schemas.microsoft.com/office/drawing/2014/main" id="{C540732B-3218-4ECC-B7B5-29B8CCD863C4}"/>
              </a:ext>
            </a:extLst>
          </p:cNvPr>
          <p:cNvSpPr txBox="1">
            <a:spLocks/>
          </p:cNvSpPr>
          <p:nvPr/>
        </p:nvSpPr>
        <p:spPr>
          <a:xfrm>
            <a:off x="3767716" y="5911463"/>
            <a:ext cx="751729" cy="4001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0" kern="0" dirty="0">
                <a:solidFill>
                  <a:prstClr val="black"/>
                </a:solidFill>
                <a:latin typeface="Arial"/>
              </a:rPr>
              <a:t>7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0%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D4AF30D7-F377-4FBB-B30C-EAEE84B9FA4C}"/>
              </a:ext>
            </a:extLst>
          </p:cNvPr>
          <p:cNvSpPr txBox="1">
            <a:spLocks/>
          </p:cNvSpPr>
          <p:nvPr/>
        </p:nvSpPr>
        <p:spPr>
          <a:xfrm>
            <a:off x="1288467" y="2531108"/>
            <a:ext cx="6070294" cy="42022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  <a:sym typeface="Wingdings" panose="05000000000000000000" pitchFamily="2" charset="2"/>
              </a:rPr>
              <a:t> </a:t>
            </a:r>
            <a:r>
              <a:rPr kumimoji="0" lang="fr-FR" sz="2000" i="1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People </a:t>
            </a:r>
            <a:r>
              <a:rPr kumimoji="0" lang="fr-FR" sz="2000" i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vaccinated</a:t>
            </a:r>
            <a:r>
              <a:rPr kumimoji="0" lang="fr-FR" sz="200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are more at </a:t>
            </a:r>
            <a:r>
              <a:rPr kumimoji="0" lang="fr-FR" sz="2000" i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risk</a:t>
            </a:r>
            <a:r>
              <a:rPr kumimoji="0" lang="fr-FR" sz="200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!!!???</a:t>
            </a:r>
            <a:endParaRPr kumimoji="0" lang="en-US" sz="280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BBB389-CC84-4D17-3821-C0E05C3C43E3}"/>
              </a:ext>
            </a:extLst>
          </p:cNvPr>
          <p:cNvSpPr txBox="1">
            <a:spLocks/>
          </p:cNvSpPr>
          <p:nvPr/>
        </p:nvSpPr>
        <p:spPr>
          <a:xfrm>
            <a:off x="3500945" y="3178038"/>
            <a:ext cx="1645338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100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vaccinated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5A32FCB-B577-A190-CFDC-72C22E26B316}"/>
              </a:ext>
            </a:extLst>
          </p:cNvPr>
          <p:cNvSpPr txBox="1">
            <a:spLocks/>
          </p:cNvSpPr>
          <p:nvPr/>
        </p:nvSpPr>
        <p:spPr>
          <a:xfrm>
            <a:off x="4114631" y="5723995"/>
            <a:ext cx="1098032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r">
              <a:defRPr/>
            </a:pPr>
            <a:r>
              <a:rPr lang="fr-FR" sz="1400" b="0" kern="0" dirty="0">
                <a:solidFill>
                  <a:prstClr val="black"/>
                </a:solidFill>
              </a:rPr>
              <a:t>10 covid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4F7AD4E-0509-2485-2AC0-46DB4BD3E974}"/>
              </a:ext>
            </a:extLst>
          </p:cNvPr>
          <p:cNvSpPr txBox="1">
            <a:spLocks/>
          </p:cNvSpPr>
          <p:nvPr/>
        </p:nvSpPr>
        <p:spPr>
          <a:xfrm>
            <a:off x="1177358" y="719321"/>
            <a:ext cx="2063900" cy="6940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Population non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vaccinated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A6925AC-BA2D-926E-F713-6EEC2D8CB603}"/>
              </a:ext>
            </a:extLst>
          </p:cNvPr>
          <p:cNvSpPr txBox="1">
            <a:spLocks/>
          </p:cNvSpPr>
          <p:nvPr/>
        </p:nvSpPr>
        <p:spPr>
          <a:xfrm>
            <a:off x="4794984" y="719321"/>
            <a:ext cx="2063900" cy="6940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Population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vaccinated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3321082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0" grpId="0"/>
      <p:bldP spid="11" grpId="0" animBg="1"/>
      <p:bldP spid="12" grpId="0" animBg="1"/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/>
      <p:bldP spid="23" grpId="0"/>
      <p:bldP spid="26" grpId="0"/>
      <p:bldP spid="31" grpId="0" animBg="1"/>
      <p:bldP spid="37" grpId="0"/>
      <p:bldP spid="40" grpId="0"/>
      <p:bldP spid="33" grpId="0"/>
      <p:bldP spid="2" grpId="0"/>
      <p:bldP spid="3" grpId="0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51C5B1-5C33-4C20-97FA-6D4062015A9C}"/>
              </a:ext>
            </a:extLst>
          </p:cNvPr>
          <p:cNvSpPr txBox="1">
            <a:spLocks/>
          </p:cNvSpPr>
          <p:nvPr/>
        </p:nvSpPr>
        <p:spPr>
          <a:xfrm>
            <a:off x="1432193" y="28947"/>
            <a:ext cx="5782843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kern="0" dirty="0"/>
              <a:t>Figures can </a:t>
            </a:r>
            <a:r>
              <a:rPr lang="fr-FR" kern="0" dirty="0" err="1"/>
              <a:t>be</a:t>
            </a:r>
            <a:r>
              <a:rPr lang="fr-FR" kern="0" dirty="0"/>
              <a:t> </a:t>
            </a:r>
            <a:r>
              <a:rPr lang="fr-FR" kern="0" dirty="0" err="1"/>
              <a:t>manipulated</a:t>
            </a:r>
            <a:r>
              <a:rPr lang="fr-FR" kern="0" dirty="0"/>
              <a:t> - 2</a:t>
            </a:r>
            <a:endParaRPr lang="en-US" kern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6DE1E1-2117-4BB5-952B-66C10C3E19F4}"/>
              </a:ext>
            </a:extLst>
          </p:cNvPr>
          <p:cNvSpPr/>
          <p:nvPr/>
        </p:nvSpPr>
        <p:spPr bwMode="auto">
          <a:xfrm>
            <a:off x="362257" y="2233648"/>
            <a:ext cx="1189822" cy="42057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987010-FF9B-4D85-AD86-3E99F9927A7A}"/>
              </a:ext>
            </a:extLst>
          </p:cNvPr>
          <p:cNvSpPr txBox="1">
            <a:spLocks/>
          </p:cNvSpPr>
          <p:nvPr/>
        </p:nvSpPr>
        <p:spPr>
          <a:xfrm>
            <a:off x="636716" y="791465"/>
            <a:ext cx="4508287" cy="393013"/>
          </a:xfrm>
          <a:prstGeom prst="rect">
            <a:avLst/>
          </a:prstGeom>
          <a:ln>
            <a:noFill/>
          </a:ln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HIV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prevalence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in Kenya: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119E367-BF4C-4872-95B6-F270F8C8EEF8}"/>
              </a:ext>
            </a:extLst>
          </p:cNvPr>
          <p:cNvSpPr txBox="1">
            <a:spLocks/>
          </p:cNvSpPr>
          <p:nvPr/>
        </p:nvSpPr>
        <p:spPr>
          <a:xfrm>
            <a:off x="-21503" y="1422686"/>
            <a:ext cx="2063900" cy="81663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2021: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5%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3B423B-E167-4370-A94A-658ED2F77FC7}"/>
              </a:ext>
            </a:extLst>
          </p:cNvPr>
          <p:cNvSpPr/>
          <p:nvPr/>
        </p:nvSpPr>
        <p:spPr bwMode="auto">
          <a:xfrm>
            <a:off x="360420" y="5209611"/>
            <a:ext cx="1189822" cy="12297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0DF8872-9F10-4B6A-80E3-D126726B8256}"/>
              </a:ext>
            </a:extLst>
          </p:cNvPr>
          <p:cNvSpPr txBox="1">
            <a:spLocks/>
          </p:cNvSpPr>
          <p:nvPr/>
        </p:nvSpPr>
        <p:spPr>
          <a:xfrm>
            <a:off x="651690" y="5270334"/>
            <a:ext cx="649996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0" kern="0" dirty="0">
                <a:solidFill>
                  <a:prstClr val="black"/>
                </a:solidFill>
                <a:latin typeface="Arial"/>
              </a:rPr>
              <a:t>5%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EC1B072-CF13-49DD-A819-03EC97336FD2}"/>
              </a:ext>
            </a:extLst>
          </p:cNvPr>
          <p:cNvSpPr txBox="1">
            <a:spLocks/>
          </p:cNvSpPr>
          <p:nvPr/>
        </p:nvSpPr>
        <p:spPr>
          <a:xfrm>
            <a:off x="-90372" y="5638654"/>
            <a:ext cx="2091405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HIV+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35FD00F-BB65-44EA-B128-BFB51A02D00F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8614A5C8-3ECF-4418-BE48-00244EEEDDD1}"/>
              </a:ext>
            </a:extLst>
          </p:cNvPr>
          <p:cNvSpPr txBox="1">
            <a:spLocks/>
          </p:cNvSpPr>
          <p:nvPr/>
        </p:nvSpPr>
        <p:spPr>
          <a:xfrm>
            <a:off x="2089763" y="1417016"/>
            <a:ext cx="2063900" cy="81663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2022: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0" kern="0" dirty="0">
                <a:solidFill>
                  <a:prstClr val="black"/>
                </a:solidFill>
                <a:latin typeface="Arial"/>
              </a:rPr>
              <a:t>4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%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1FF4FD-2590-457C-94BC-B1F489D4C683}"/>
              </a:ext>
            </a:extLst>
          </p:cNvPr>
          <p:cNvSpPr/>
          <p:nvPr/>
        </p:nvSpPr>
        <p:spPr bwMode="auto">
          <a:xfrm>
            <a:off x="2532714" y="2233648"/>
            <a:ext cx="1189822" cy="42057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C5A8FDF-882C-44E6-BDB1-F7A021EBB4C0}"/>
              </a:ext>
            </a:extLst>
          </p:cNvPr>
          <p:cNvSpPr/>
          <p:nvPr/>
        </p:nvSpPr>
        <p:spPr bwMode="auto">
          <a:xfrm>
            <a:off x="2530877" y="5584135"/>
            <a:ext cx="1189822" cy="855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D77B0605-6667-4216-A92E-52B0E30E0BAE}"/>
              </a:ext>
            </a:extLst>
          </p:cNvPr>
          <p:cNvSpPr txBox="1">
            <a:spLocks/>
          </p:cNvSpPr>
          <p:nvPr/>
        </p:nvSpPr>
        <p:spPr>
          <a:xfrm>
            <a:off x="2796715" y="5584136"/>
            <a:ext cx="649996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0" kern="0" noProof="0" dirty="0">
                <a:solidFill>
                  <a:prstClr val="black"/>
                </a:solidFill>
                <a:latin typeface="Arial"/>
              </a:rPr>
              <a:t>4%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90008ABF-986A-4AC9-9FA6-AF680B6380A2}"/>
              </a:ext>
            </a:extLst>
          </p:cNvPr>
          <p:cNvSpPr txBox="1">
            <a:spLocks/>
          </p:cNvSpPr>
          <p:nvPr/>
        </p:nvSpPr>
        <p:spPr>
          <a:xfrm>
            <a:off x="2707592" y="5971849"/>
            <a:ext cx="851079" cy="52312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HIV+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EE241A42-901B-40EC-85E5-344B4C807502}"/>
              </a:ext>
            </a:extLst>
          </p:cNvPr>
          <p:cNvSpPr/>
          <p:nvPr/>
        </p:nvSpPr>
        <p:spPr bwMode="auto">
          <a:xfrm rot="17686680" flipH="1">
            <a:off x="1985404" y="4980482"/>
            <a:ext cx="108472" cy="88730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B133AF7-C35E-42E2-BB0A-5CE648F90053}"/>
              </a:ext>
            </a:extLst>
          </p:cNvPr>
          <p:cNvSpPr/>
          <p:nvPr/>
        </p:nvSpPr>
        <p:spPr bwMode="auto">
          <a:xfrm>
            <a:off x="5328841" y="2228204"/>
            <a:ext cx="1189822" cy="420572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6F52A87-B986-415D-9D8E-0AF388EFA0C7}"/>
              </a:ext>
            </a:extLst>
          </p:cNvPr>
          <p:cNvSpPr/>
          <p:nvPr/>
        </p:nvSpPr>
        <p:spPr bwMode="auto">
          <a:xfrm>
            <a:off x="5327004" y="5204167"/>
            <a:ext cx="1189822" cy="12297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8D31DCAD-1BF3-4AC9-9834-735515156928}"/>
              </a:ext>
            </a:extLst>
          </p:cNvPr>
          <p:cNvSpPr txBox="1">
            <a:spLocks/>
          </p:cNvSpPr>
          <p:nvPr/>
        </p:nvSpPr>
        <p:spPr>
          <a:xfrm>
            <a:off x="5618274" y="5264890"/>
            <a:ext cx="649996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0" kern="0" dirty="0">
                <a:solidFill>
                  <a:prstClr val="black"/>
                </a:solidFill>
                <a:latin typeface="Arial"/>
              </a:rPr>
              <a:t>5%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36100FD6-D53F-4B3A-8384-4133E9484C9A}"/>
              </a:ext>
            </a:extLst>
          </p:cNvPr>
          <p:cNvSpPr txBox="1">
            <a:spLocks/>
          </p:cNvSpPr>
          <p:nvPr/>
        </p:nvSpPr>
        <p:spPr>
          <a:xfrm>
            <a:off x="4876212" y="5633210"/>
            <a:ext cx="2091405" cy="3716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HIV+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1" name="Arrow: Down 50">
            <a:extLst>
              <a:ext uri="{FF2B5EF4-FFF2-40B4-BE49-F238E27FC236}">
                <a16:creationId xmlns:a16="http://schemas.microsoft.com/office/drawing/2014/main" id="{E0343375-48AA-4FF2-9CD8-A002CED069E9}"/>
              </a:ext>
            </a:extLst>
          </p:cNvPr>
          <p:cNvSpPr/>
          <p:nvPr/>
        </p:nvSpPr>
        <p:spPr bwMode="auto">
          <a:xfrm rot="14475631" flipH="1">
            <a:off x="6913381" y="4564009"/>
            <a:ext cx="108472" cy="887302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EB76F449-1A29-4784-B9DF-12B21FA5A174}"/>
              </a:ext>
            </a:extLst>
          </p:cNvPr>
          <p:cNvSpPr txBox="1">
            <a:spLocks/>
          </p:cNvSpPr>
          <p:nvPr/>
        </p:nvSpPr>
        <p:spPr>
          <a:xfrm>
            <a:off x="6967617" y="4382110"/>
            <a:ext cx="2063900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New cases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3" name="Arrow: Down 52">
            <a:extLst>
              <a:ext uri="{FF2B5EF4-FFF2-40B4-BE49-F238E27FC236}">
                <a16:creationId xmlns:a16="http://schemas.microsoft.com/office/drawing/2014/main" id="{FAF399B1-9B83-4A41-8051-07FA70327581}"/>
              </a:ext>
            </a:extLst>
          </p:cNvPr>
          <p:cNvSpPr/>
          <p:nvPr/>
        </p:nvSpPr>
        <p:spPr bwMode="auto">
          <a:xfrm rot="17686680" flipH="1">
            <a:off x="6936797" y="5060312"/>
            <a:ext cx="108472" cy="887302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9D379577-39DF-4C90-9E5A-2983EF214BAE}"/>
              </a:ext>
            </a:extLst>
          </p:cNvPr>
          <p:cNvSpPr txBox="1">
            <a:spLocks/>
          </p:cNvSpPr>
          <p:nvPr/>
        </p:nvSpPr>
        <p:spPr>
          <a:xfrm>
            <a:off x="6967617" y="5632961"/>
            <a:ext cx="2063900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deceased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5" name="Title 1">
            <a:extLst>
              <a:ext uri="{FF2B5EF4-FFF2-40B4-BE49-F238E27FC236}">
                <a16:creationId xmlns:a16="http://schemas.microsoft.com/office/drawing/2014/main" id="{261E74B7-59D5-48E8-8565-CDDB6FE6675C}"/>
              </a:ext>
            </a:extLst>
          </p:cNvPr>
          <p:cNvSpPr txBox="1">
            <a:spLocks/>
          </p:cNvSpPr>
          <p:nvPr/>
        </p:nvSpPr>
        <p:spPr>
          <a:xfrm>
            <a:off x="3133131" y="1178018"/>
            <a:ext cx="6070294" cy="42022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  <a:sym typeface="Wingdings" panose="05000000000000000000" pitchFamily="2" charset="2"/>
              </a:rPr>
              <a:t> </a:t>
            </a:r>
            <a:r>
              <a:rPr kumimoji="0" lang="fr-FR" sz="2000" i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Fight</a:t>
            </a:r>
            <a:r>
              <a:rPr kumimoji="0" lang="fr-FR" sz="200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000" i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against</a:t>
            </a:r>
            <a:r>
              <a:rPr kumimoji="0" lang="fr-FR" sz="200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AIDS </a:t>
            </a:r>
            <a:r>
              <a:rPr kumimoji="0" lang="fr-FR" sz="2000" i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is</a:t>
            </a:r>
            <a:r>
              <a:rPr kumimoji="0" lang="fr-FR" sz="2000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efficient !!!???</a:t>
            </a:r>
            <a:endParaRPr kumimoji="0" lang="en-US" sz="280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7348173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2" grpId="0" animBg="1"/>
      <p:bldP spid="16" grpId="0"/>
      <p:bldP spid="17" grpId="0"/>
      <p:bldP spid="31" grpId="0" animBg="1"/>
      <p:bldP spid="33" grpId="0"/>
      <p:bldP spid="35" grpId="0" animBg="1"/>
      <p:bldP spid="41" grpId="0" animBg="1"/>
      <p:bldP spid="42" grpId="0"/>
      <p:bldP spid="43" grpId="0"/>
      <p:bldP spid="45" grpId="0" animBg="1"/>
      <p:bldP spid="46" grpId="0" animBg="1"/>
      <p:bldP spid="48" grpId="0" animBg="1"/>
      <p:bldP spid="49" grpId="0"/>
      <p:bldP spid="50" grpId="0"/>
      <p:bldP spid="51" grpId="0" animBg="1"/>
      <p:bldP spid="52" grpId="0"/>
      <p:bldP spid="53" grpId="0" animBg="1"/>
      <p:bldP spid="54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D21C0E25-3B35-485D-826A-2E18D06EE576}"/>
              </a:ext>
            </a:extLst>
          </p:cNvPr>
          <p:cNvSpPr txBox="1"/>
          <p:nvPr/>
        </p:nvSpPr>
        <p:spPr>
          <a:xfrm>
            <a:off x="4407109" y="3141212"/>
            <a:ext cx="4513278" cy="1200329"/>
          </a:xfrm>
          <a:prstGeom prst="rect">
            <a:avLst/>
          </a:prstGeom>
          <a:noFill/>
          <a:ln w="952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Project A (priority): 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Project B (others): 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 blankets 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 beneficiaries ?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4F7056F-6B9D-4E64-9C67-28C4BF779F24}"/>
              </a:ext>
            </a:extLst>
          </p:cNvPr>
          <p:cNvSpPr txBox="1"/>
          <p:nvPr/>
        </p:nvSpPr>
        <p:spPr>
          <a:xfrm>
            <a:off x="4386893" y="1273388"/>
            <a:ext cx="4513278" cy="1200329"/>
          </a:xfrm>
          <a:prstGeom prst="rect">
            <a:avLst/>
          </a:prstGeom>
          <a:noFill/>
          <a:ln w="952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Area A: 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Area B: 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 blankets 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 beneficiaries ?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2D1C526F-5DF6-4A5B-B4E7-7082AA97E6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92121" y="1805721"/>
            <a:ext cx="2227223" cy="494751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5 + 6 = 11   </a:t>
            </a:r>
            <a:r>
              <a:rPr lang="fr-FR" sz="2400" b="1" dirty="0"/>
              <a:t>SUM</a:t>
            </a:r>
            <a:endParaRPr lang="en-US" sz="2400" b="1" dirty="0"/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4756B4D1-2304-456D-98E2-ED230AAE5728}"/>
              </a:ext>
            </a:extLst>
          </p:cNvPr>
          <p:cNvSpPr txBox="1">
            <a:spLocks/>
          </p:cNvSpPr>
          <p:nvPr/>
        </p:nvSpPr>
        <p:spPr>
          <a:xfrm>
            <a:off x="6787553" y="3697894"/>
            <a:ext cx="2227223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7 + 6 = 13   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SUM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08C626B-4B74-4809-BAFF-6493CB736791}"/>
              </a:ext>
            </a:extLst>
          </p:cNvPr>
          <p:cNvSpPr txBox="1"/>
          <p:nvPr/>
        </p:nvSpPr>
        <p:spPr>
          <a:xfrm>
            <a:off x="4407109" y="5308196"/>
            <a:ext cx="4493062" cy="1200329"/>
          </a:xfrm>
          <a:prstGeom prst="rect">
            <a:avLst/>
          </a:prstGeom>
          <a:noFill/>
          <a:ln w="952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Project A (1</a:t>
            </a:r>
            <a:r>
              <a:rPr kumimoji="0" 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round): 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Project B (2</a:t>
            </a:r>
            <a:r>
              <a:rPr kumimoji="0" lang="en-US" sz="1800" b="0" i="0" u="none" strike="noStrike" kern="0" cap="none" spc="0" normalizeH="0" baseline="3000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nd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round): 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 blankets 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 beneficiaries ?</a:t>
            </a:r>
          </a:p>
        </p:txBody>
      </p:sp>
      <p:sp>
        <p:nvSpPr>
          <p:cNvPr id="95" name="AutoShape 51">
            <a:extLst>
              <a:ext uri="{FF2B5EF4-FFF2-40B4-BE49-F238E27FC236}">
                <a16:creationId xmlns:a16="http://schemas.microsoft.com/office/drawing/2014/main" id="{215D42DC-0AC7-4EAB-A148-47001F3B65FA}"/>
              </a:ext>
            </a:extLst>
          </p:cNvPr>
          <p:cNvSpPr>
            <a:spLocks/>
          </p:cNvSpPr>
          <p:nvPr/>
        </p:nvSpPr>
        <p:spPr bwMode="auto">
          <a:xfrm>
            <a:off x="6548789" y="1885599"/>
            <a:ext cx="243332" cy="495463"/>
          </a:xfrm>
          <a:prstGeom prst="rightBrace">
            <a:avLst>
              <a:gd name="adj1" fmla="val 6329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AutoShape 51">
            <a:extLst>
              <a:ext uri="{FF2B5EF4-FFF2-40B4-BE49-F238E27FC236}">
                <a16:creationId xmlns:a16="http://schemas.microsoft.com/office/drawing/2014/main" id="{B6DC9096-3456-4313-A4DE-5235FA86AF8C}"/>
              </a:ext>
            </a:extLst>
          </p:cNvPr>
          <p:cNvSpPr>
            <a:spLocks/>
          </p:cNvSpPr>
          <p:nvPr/>
        </p:nvSpPr>
        <p:spPr bwMode="auto">
          <a:xfrm>
            <a:off x="6544221" y="3766556"/>
            <a:ext cx="243332" cy="495463"/>
          </a:xfrm>
          <a:prstGeom prst="rightBrace">
            <a:avLst>
              <a:gd name="adj1" fmla="val 6329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Title 1">
            <a:extLst>
              <a:ext uri="{FF2B5EF4-FFF2-40B4-BE49-F238E27FC236}">
                <a16:creationId xmlns:a16="http://schemas.microsoft.com/office/drawing/2014/main" id="{52AF295E-A1F2-4B15-B4B4-CCE316CD5F7A}"/>
              </a:ext>
            </a:extLst>
          </p:cNvPr>
          <p:cNvSpPr txBox="1">
            <a:spLocks/>
          </p:cNvSpPr>
          <p:nvPr/>
        </p:nvSpPr>
        <p:spPr>
          <a:xfrm>
            <a:off x="392861" y="596956"/>
            <a:ext cx="3600400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Blankets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are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distributed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… </a:t>
            </a:r>
            <a:b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8" name="Title 1">
            <a:extLst>
              <a:ext uri="{FF2B5EF4-FFF2-40B4-BE49-F238E27FC236}">
                <a16:creationId xmlns:a16="http://schemas.microsoft.com/office/drawing/2014/main" id="{D7D9DA53-D5BE-43B6-82B8-2B38A2ED1752}"/>
              </a:ext>
            </a:extLst>
          </p:cNvPr>
          <p:cNvSpPr txBox="1">
            <a:spLocks/>
          </p:cNvSpPr>
          <p:nvPr/>
        </p:nvSpPr>
        <p:spPr>
          <a:xfrm>
            <a:off x="4307954" y="912947"/>
            <a:ext cx="3600400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 2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different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areas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9" name="Title 1">
            <a:extLst>
              <a:ext uri="{FF2B5EF4-FFF2-40B4-BE49-F238E27FC236}">
                <a16:creationId xmlns:a16="http://schemas.microsoft.com/office/drawing/2014/main" id="{FCAA9F23-58B9-4A1A-98DA-43DEE7D572C8}"/>
              </a:ext>
            </a:extLst>
          </p:cNvPr>
          <p:cNvSpPr txBox="1">
            <a:spLocks/>
          </p:cNvSpPr>
          <p:nvPr/>
        </p:nvSpPr>
        <p:spPr>
          <a:xfrm>
            <a:off x="4312720" y="2788730"/>
            <a:ext cx="4831279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 one area to 2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different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groups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00" name="Title 1">
            <a:extLst>
              <a:ext uri="{FF2B5EF4-FFF2-40B4-BE49-F238E27FC236}">
                <a16:creationId xmlns:a16="http://schemas.microsoft.com/office/drawing/2014/main" id="{E19F5ADE-AFDB-41D0-A7A6-CE155E109722}"/>
              </a:ext>
            </a:extLst>
          </p:cNvPr>
          <p:cNvSpPr txBox="1">
            <a:spLocks/>
          </p:cNvSpPr>
          <p:nvPr/>
        </p:nvSpPr>
        <p:spPr>
          <a:xfrm>
            <a:off x="4307954" y="4934534"/>
            <a:ext cx="4831279" cy="5191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 one area to one group,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twice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01" name="Text Placeholder 2">
            <a:extLst>
              <a:ext uri="{FF2B5EF4-FFF2-40B4-BE49-F238E27FC236}">
                <a16:creationId xmlns:a16="http://schemas.microsoft.com/office/drawing/2014/main" id="{DCC5C2FB-E05F-41F0-BFBF-636E6451E382}"/>
              </a:ext>
            </a:extLst>
          </p:cNvPr>
          <p:cNvSpPr txBox="1">
            <a:spLocks/>
          </p:cNvSpPr>
          <p:nvPr/>
        </p:nvSpPr>
        <p:spPr>
          <a:xfrm>
            <a:off x="6544221" y="5720857"/>
            <a:ext cx="2477744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8 + 7 = 15       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SUM</a:t>
            </a:r>
          </a:p>
        </p:txBody>
      </p:sp>
      <p:sp>
        <p:nvSpPr>
          <p:cNvPr id="102" name="Text Placeholder 2">
            <a:extLst>
              <a:ext uri="{FF2B5EF4-FFF2-40B4-BE49-F238E27FC236}">
                <a16:creationId xmlns:a16="http://schemas.microsoft.com/office/drawing/2014/main" id="{EA7814EA-FE7B-4D8F-9530-FDE7C25B7BD2}"/>
              </a:ext>
            </a:extLst>
          </p:cNvPr>
          <p:cNvSpPr txBox="1">
            <a:spLocks/>
          </p:cNvSpPr>
          <p:nvPr/>
        </p:nvSpPr>
        <p:spPr>
          <a:xfrm>
            <a:off x="6533819" y="6040964"/>
            <a:ext cx="273469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Max (8,7) = 8   </a:t>
            </a: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MAX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3B39B337-D479-4C00-8FC5-548A47B4EFF9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99F144B-9195-43F1-8D63-1DCB7AF90EA7}"/>
              </a:ext>
            </a:extLst>
          </p:cNvPr>
          <p:cNvGrpSpPr/>
          <p:nvPr/>
        </p:nvGrpSpPr>
        <p:grpSpPr>
          <a:xfrm>
            <a:off x="571449" y="1176125"/>
            <a:ext cx="3438636" cy="1747024"/>
            <a:chOff x="571449" y="1176125"/>
            <a:chExt cx="3438636" cy="1747024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A4022FDA-D1C2-477B-9B12-0AD78A25BE26}"/>
                </a:ext>
              </a:extLst>
            </p:cNvPr>
            <p:cNvGrpSpPr/>
            <p:nvPr/>
          </p:nvGrpSpPr>
          <p:grpSpPr>
            <a:xfrm>
              <a:off x="571449" y="1176125"/>
              <a:ext cx="3438636" cy="1747024"/>
              <a:chOff x="736340" y="766079"/>
              <a:chExt cx="3438636" cy="1747024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0E282BEF-FB98-42C7-8514-DAFE5B0209A4}"/>
                  </a:ext>
                </a:extLst>
              </p:cNvPr>
              <p:cNvSpPr/>
              <p:nvPr/>
            </p:nvSpPr>
            <p:spPr>
              <a:xfrm>
                <a:off x="2467744" y="784911"/>
                <a:ext cx="1707232" cy="172819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4454C645-0698-49E7-A30D-CBBEF2033F5A}"/>
                  </a:ext>
                </a:extLst>
              </p:cNvPr>
              <p:cNvSpPr/>
              <p:nvPr/>
            </p:nvSpPr>
            <p:spPr>
              <a:xfrm>
                <a:off x="736340" y="784911"/>
                <a:ext cx="1707232" cy="172819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60511CE8-04DF-40AE-ADD3-FA6D24598055}"/>
                  </a:ext>
                </a:extLst>
              </p:cNvPr>
              <p:cNvSpPr/>
              <p:nvPr/>
            </p:nvSpPr>
            <p:spPr>
              <a:xfrm>
                <a:off x="1702532" y="131397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CC55E678-1F7F-4F82-B8F3-038CEA1BC849}"/>
                  </a:ext>
                </a:extLst>
              </p:cNvPr>
              <p:cNvSpPr/>
              <p:nvPr/>
            </p:nvSpPr>
            <p:spPr>
              <a:xfrm>
                <a:off x="2732094" y="1584869"/>
                <a:ext cx="144016" cy="14401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61FF8CD5-1AA9-4A89-AB7A-6DE2F04657FC}"/>
                  </a:ext>
                </a:extLst>
              </p:cNvPr>
              <p:cNvSpPr/>
              <p:nvPr/>
            </p:nvSpPr>
            <p:spPr>
              <a:xfrm>
                <a:off x="1403158" y="1875261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26C48D85-DA44-429C-A68D-D499C070E4DC}"/>
                  </a:ext>
                </a:extLst>
              </p:cNvPr>
              <p:cNvSpPr/>
              <p:nvPr/>
            </p:nvSpPr>
            <p:spPr>
              <a:xfrm>
                <a:off x="1440886" y="1197116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75147B70-0664-4C93-9428-DF43338210B0}"/>
                  </a:ext>
                </a:extLst>
              </p:cNvPr>
              <p:cNvSpPr/>
              <p:nvPr/>
            </p:nvSpPr>
            <p:spPr>
              <a:xfrm>
                <a:off x="992070" y="1730531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415BBEAE-4483-42C2-9056-866C0850C5FA}"/>
                  </a:ext>
                </a:extLst>
              </p:cNvPr>
              <p:cNvSpPr/>
              <p:nvPr/>
            </p:nvSpPr>
            <p:spPr>
              <a:xfrm>
                <a:off x="1980946" y="1658523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6" name="Title 1">
                <a:extLst>
                  <a:ext uri="{FF2B5EF4-FFF2-40B4-BE49-F238E27FC236}">
                    <a16:creationId xmlns:a16="http://schemas.microsoft.com/office/drawing/2014/main" id="{18797081-2A13-4466-B483-0F55B0925A0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50005" y="777301"/>
                <a:ext cx="1093745" cy="482619"/>
              </a:xfrm>
              <a:prstGeom prst="rect">
                <a:avLst/>
              </a:prstGeom>
              <a:noFill/>
              <a:ln w="25400">
                <a:noFill/>
                <a:prstDash val="lgDash"/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j-ea"/>
                    <a:cs typeface="+mj-cs"/>
                  </a:rPr>
                  <a:t>Area A</a:t>
                </a:r>
              </a:p>
            </p:txBody>
          </p:sp>
          <p:sp>
            <p:nvSpPr>
              <p:cNvPr id="37" name="Title 1">
                <a:extLst>
                  <a:ext uri="{FF2B5EF4-FFF2-40B4-BE49-F238E27FC236}">
                    <a16:creationId xmlns:a16="http://schemas.microsoft.com/office/drawing/2014/main" id="{915AE7DB-2555-4143-AFFC-96DF9770B1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01836" y="766079"/>
                <a:ext cx="1093745" cy="482619"/>
              </a:xfrm>
              <a:prstGeom prst="rect">
                <a:avLst/>
              </a:prstGeom>
              <a:noFill/>
              <a:ln w="25400">
                <a:noFill/>
                <a:prstDash val="lgDash"/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j-ea"/>
                    <a:cs typeface="+mj-cs"/>
                  </a:rPr>
                  <a:t>Area B</a:t>
                </a:r>
              </a:p>
            </p:txBody>
          </p:sp>
        </p:grp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FB35637-C18A-4A8F-9057-5AAA9A765F02}"/>
                </a:ext>
              </a:extLst>
            </p:cNvPr>
            <p:cNvSpPr/>
            <p:nvPr/>
          </p:nvSpPr>
          <p:spPr>
            <a:xfrm>
              <a:off x="3192019" y="2164309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17A839A0-0285-47BD-BFB9-E3D12F8AC7F3}"/>
                </a:ext>
              </a:extLst>
            </p:cNvPr>
            <p:cNvSpPr/>
            <p:nvPr/>
          </p:nvSpPr>
          <p:spPr>
            <a:xfrm>
              <a:off x="2886958" y="2436782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1FB30353-7220-4904-B792-DFC4C0F9B02A}"/>
                </a:ext>
              </a:extLst>
            </p:cNvPr>
            <p:cNvSpPr/>
            <p:nvPr/>
          </p:nvSpPr>
          <p:spPr>
            <a:xfrm>
              <a:off x="3496819" y="2469109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F2AC757E-572F-424B-9102-4DAF59BDEFC1}"/>
                </a:ext>
              </a:extLst>
            </p:cNvPr>
            <p:cNvSpPr/>
            <p:nvPr/>
          </p:nvSpPr>
          <p:spPr>
            <a:xfrm>
              <a:off x="3640835" y="1828250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C56ABB27-F8F0-4DBD-B4B7-BDF7AEE225E7}"/>
                </a:ext>
              </a:extLst>
            </p:cNvPr>
            <p:cNvSpPr/>
            <p:nvPr/>
          </p:nvSpPr>
          <p:spPr>
            <a:xfrm>
              <a:off x="2958012" y="1737484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59C2AAC-FFAA-412C-90A6-B29AEB8CA547}"/>
              </a:ext>
            </a:extLst>
          </p:cNvPr>
          <p:cNvGrpSpPr/>
          <p:nvPr/>
        </p:nvGrpSpPr>
        <p:grpSpPr>
          <a:xfrm>
            <a:off x="571449" y="3048286"/>
            <a:ext cx="3600400" cy="1728192"/>
            <a:chOff x="571449" y="3048286"/>
            <a:chExt cx="3600400" cy="1728192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1B8544BC-8025-4557-8ABA-E4A999606E3D}"/>
                </a:ext>
              </a:extLst>
            </p:cNvPr>
            <p:cNvGrpSpPr/>
            <p:nvPr/>
          </p:nvGrpSpPr>
          <p:grpSpPr>
            <a:xfrm>
              <a:off x="571449" y="3048286"/>
              <a:ext cx="3600400" cy="1728192"/>
              <a:chOff x="736340" y="2638240"/>
              <a:chExt cx="3600400" cy="1728192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CDA9591-765F-4A97-85AB-FF776B009263}"/>
                  </a:ext>
                </a:extLst>
              </p:cNvPr>
              <p:cNvSpPr/>
              <p:nvPr/>
            </p:nvSpPr>
            <p:spPr>
              <a:xfrm>
                <a:off x="736340" y="2638240"/>
                <a:ext cx="3600400" cy="172819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802A57A4-7741-432A-9013-35ADC0572230}"/>
                  </a:ext>
                </a:extLst>
              </p:cNvPr>
              <p:cNvSpPr/>
              <p:nvPr/>
            </p:nvSpPr>
            <p:spPr>
              <a:xfrm>
                <a:off x="1702532" y="307802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637E6C6B-80D7-4061-896A-A27E8007018F}"/>
                  </a:ext>
                </a:extLst>
              </p:cNvPr>
              <p:cNvSpPr/>
              <p:nvPr/>
            </p:nvSpPr>
            <p:spPr>
              <a:xfrm>
                <a:off x="1926940" y="3837516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89B2E2D2-7B55-4E15-9083-47B666EF7C0E}"/>
                  </a:ext>
                </a:extLst>
              </p:cNvPr>
              <p:cNvSpPr/>
              <p:nvPr/>
            </p:nvSpPr>
            <p:spPr>
              <a:xfrm>
                <a:off x="2392524" y="332811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A7C4C7D4-E7BC-4FEB-84A4-4A4A4FB399FC}"/>
                  </a:ext>
                </a:extLst>
              </p:cNvPr>
              <p:cNvSpPr/>
              <p:nvPr/>
            </p:nvSpPr>
            <p:spPr>
              <a:xfrm>
                <a:off x="2771800" y="3607232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5452A913-AA22-486A-9F29-6CC580661F25}"/>
                  </a:ext>
                </a:extLst>
              </p:cNvPr>
              <p:cNvSpPr/>
              <p:nvPr/>
            </p:nvSpPr>
            <p:spPr>
              <a:xfrm>
                <a:off x="3760676" y="353522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60BAF5E3-52D7-495B-A2BE-92E0E3DF1550}"/>
                  </a:ext>
                </a:extLst>
              </p:cNvPr>
              <p:cNvSpPr/>
              <p:nvPr/>
            </p:nvSpPr>
            <p:spPr>
              <a:xfrm>
                <a:off x="2071742" y="286711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F2EFB2CA-0F2A-4935-A698-557DCFA4B83B}"/>
                  </a:ext>
                </a:extLst>
              </p:cNvPr>
              <p:cNvSpPr/>
              <p:nvPr/>
            </p:nvSpPr>
            <p:spPr>
              <a:xfrm>
                <a:off x="2438344" y="279104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FCA9D6C1-2667-478D-B35E-BFB855A9BDDE}"/>
                </a:ext>
              </a:extLst>
            </p:cNvPr>
            <p:cNvSpPr/>
            <p:nvPr/>
          </p:nvSpPr>
          <p:spPr>
            <a:xfrm>
              <a:off x="2660555" y="3355197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BCB3CC26-03CD-41B3-B321-FC8A82AF75F9}"/>
                </a:ext>
              </a:extLst>
            </p:cNvPr>
            <p:cNvSpPr/>
            <p:nvPr/>
          </p:nvSpPr>
          <p:spPr>
            <a:xfrm>
              <a:off x="3102028" y="3369063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6A6C1E41-2083-4E9D-9FA5-9197653A1428}"/>
                </a:ext>
              </a:extLst>
            </p:cNvPr>
            <p:cNvSpPr/>
            <p:nvPr/>
          </p:nvSpPr>
          <p:spPr>
            <a:xfrm>
              <a:off x="3175889" y="3917584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F512D169-446A-45B9-A6D5-EAF164E43842}"/>
                </a:ext>
              </a:extLst>
            </p:cNvPr>
            <p:cNvSpPr/>
            <p:nvPr/>
          </p:nvSpPr>
          <p:spPr>
            <a:xfrm>
              <a:off x="2102853" y="3952710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37F4C588-F681-421D-92B5-1ADCE931EF7C}"/>
                </a:ext>
              </a:extLst>
            </p:cNvPr>
            <p:cNvSpPr/>
            <p:nvPr/>
          </p:nvSpPr>
          <p:spPr>
            <a:xfrm>
              <a:off x="1424359" y="4158236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8B5D44A8-C4D2-4A8B-B76E-D9A50529CACD}"/>
                </a:ext>
              </a:extLst>
            </p:cNvPr>
            <p:cNvSpPr/>
            <p:nvPr/>
          </p:nvSpPr>
          <p:spPr>
            <a:xfrm>
              <a:off x="998698" y="3845576"/>
              <a:ext cx="144016" cy="1440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E707ACE-92A3-435E-8738-3E85E7FA1987}"/>
              </a:ext>
            </a:extLst>
          </p:cNvPr>
          <p:cNvGrpSpPr/>
          <p:nvPr/>
        </p:nvGrpSpPr>
        <p:grpSpPr>
          <a:xfrm>
            <a:off x="571449" y="5042158"/>
            <a:ext cx="3600400" cy="1728192"/>
            <a:chOff x="571449" y="5042158"/>
            <a:chExt cx="3600400" cy="1728192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120F5A99-C3C2-4F6D-A069-D3AFF884D9C8}"/>
                </a:ext>
              </a:extLst>
            </p:cNvPr>
            <p:cNvGrpSpPr/>
            <p:nvPr/>
          </p:nvGrpSpPr>
          <p:grpSpPr>
            <a:xfrm>
              <a:off x="571449" y="5042158"/>
              <a:ext cx="3600400" cy="1728192"/>
              <a:chOff x="544090" y="4573067"/>
              <a:chExt cx="3600400" cy="1728192"/>
            </a:xfrm>
          </p:grpSpPr>
          <p:sp>
            <p:nvSpPr>
              <p:cNvPr id="68" name="Oval 3">
                <a:extLst>
                  <a:ext uri="{FF2B5EF4-FFF2-40B4-BE49-F238E27FC236}">
                    <a16:creationId xmlns:a16="http://schemas.microsoft.com/office/drawing/2014/main" id="{8E25E348-5C02-492A-9A5B-18AFE3175D59}"/>
                  </a:ext>
                </a:extLst>
              </p:cNvPr>
              <p:cNvSpPr/>
              <p:nvPr/>
            </p:nvSpPr>
            <p:spPr>
              <a:xfrm>
                <a:off x="544090" y="4573067"/>
                <a:ext cx="3600400" cy="172819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9" name="Group 39">
                <a:extLst>
                  <a:ext uri="{FF2B5EF4-FFF2-40B4-BE49-F238E27FC236}">
                    <a16:creationId xmlns:a16="http://schemas.microsoft.com/office/drawing/2014/main" id="{C0D85EDA-79AD-4B19-BC3A-F4496B4B2A6C}"/>
                  </a:ext>
                </a:extLst>
              </p:cNvPr>
              <p:cNvGrpSpPr/>
              <p:nvPr/>
            </p:nvGrpSpPr>
            <p:grpSpPr>
              <a:xfrm>
                <a:off x="1308286" y="5046250"/>
                <a:ext cx="364334" cy="360040"/>
                <a:chOff x="3059832" y="4005064"/>
                <a:chExt cx="364334" cy="360040"/>
              </a:xfrm>
            </p:grpSpPr>
            <p:sp>
              <p:nvSpPr>
                <p:cNvPr id="70" name="Oval 57">
                  <a:extLst>
                    <a:ext uri="{FF2B5EF4-FFF2-40B4-BE49-F238E27FC236}">
                      <a16:creationId xmlns:a16="http://schemas.microsoft.com/office/drawing/2014/main" id="{278A9C46-E145-478A-8B43-6AB7E792B57A}"/>
                    </a:ext>
                  </a:extLst>
                </p:cNvPr>
                <p:cNvSpPr/>
                <p:nvPr/>
              </p:nvSpPr>
              <p:spPr>
                <a:xfrm>
                  <a:off x="3124572" y="4059506"/>
                  <a:ext cx="274142" cy="28226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Circle: Hollow 38">
                  <a:extLst>
                    <a:ext uri="{FF2B5EF4-FFF2-40B4-BE49-F238E27FC236}">
                      <a16:creationId xmlns:a16="http://schemas.microsoft.com/office/drawing/2014/main" id="{7B25961C-A68F-4D01-AE54-F22B5E3357A3}"/>
                    </a:ext>
                  </a:extLst>
                </p:cNvPr>
                <p:cNvSpPr/>
                <p:nvPr/>
              </p:nvSpPr>
              <p:spPr>
                <a:xfrm>
                  <a:off x="3059832" y="4005064"/>
                  <a:ext cx="364334" cy="360040"/>
                </a:xfrm>
                <a:prstGeom prst="donut">
                  <a:avLst>
                    <a:gd name="adj" fmla="val 25000"/>
                  </a:avLst>
                </a:prstGeom>
                <a:solidFill>
                  <a:srgbClr val="FF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2" name="Group 39">
                <a:extLst>
                  <a:ext uri="{FF2B5EF4-FFF2-40B4-BE49-F238E27FC236}">
                    <a16:creationId xmlns:a16="http://schemas.microsoft.com/office/drawing/2014/main" id="{58E4C975-2DF4-41DF-9CAB-85804E8203F1}"/>
                  </a:ext>
                </a:extLst>
              </p:cNvPr>
              <p:cNvGrpSpPr/>
              <p:nvPr/>
            </p:nvGrpSpPr>
            <p:grpSpPr>
              <a:xfrm>
                <a:off x="1858874" y="5459209"/>
                <a:ext cx="364334" cy="360040"/>
                <a:chOff x="3059832" y="4005064"/>
                <a:chExt cx="364334" cy="360040"/>
              </a:xfrm>
            </p:grpSpPr>
            <p:sp>
              <p:nvSpPr>
                <p:cNvPr id="73" name="Oval 57">
                  <a:extLst>
                    <a:ext uri="{FF2B5EF4-FFF2-40B4-BE49-F238E27FC236}">
                      <a16:creationId xmlns:a16="http://schemas.microsoft.com/office/drawing/2014/main" id="{70D8B4DC-C501-4415-AF95-E5303D2F6F3B}"/>
                    </a:ext>
                  </a:extLst>
                </p:cNvPr>
                <p:cNvSpPr/>
                <p:nvPr/>
              </p:nvSpPr>
              <p:spPr>
                <a:xfrm>
                  <a:off x="3124572" y="4059506"/>
                  <a:ext cx="274142" cy="28226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Circle: Hollow 38">
                  <a:extLst>
                    <a:ext uri="{FF2B5EF4-FFF2-40B4-BE49-F238E27FC236}">
                      <a16:creationId xmlns:a16="http://schemas.microsoft.com/office/drawing/2014/main" id="{FF390879-8B28-47FF-8647-726C60B42F16}"/>
                    </a:ext>
                  </a:extLst>
                </p:cNvPr>
                <p:cNvSpPr/>
                <p:nvPr/>
              </p:nvSpPr>
              <p:spPr>
                <a:xfrm>
                  <a:off x="3059832" y="4005064"/>
                  <a:ext cx="364334" cy="360040"/>
                </a:xfrm>
                <a:prstGeom prst="donut">
                  <a:avLst>
                    <a:gd name="adj" fmla="val 25000"/>
                  </a:avLst>
                </a:prstGeom>
                <a:solidFill>
                  <a:srgbClr val="FF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5" name="Group 39">
                <a:extLst>
                  <a:ext uri="{FF2B5EF4-FFF2-40B4-BE49-F238E27FC236}">
                    <a16:creationId xmlns:a16="http://schemas.microsoft.com/office/drawing/2014/main" id="{086281B4-3C36-4505-9D38-FC02BECBBA12}"/>
                  </a:ext>
                </a:extLst>
              </p:cNvPr>
              <p:cNvGrpSpPr/>
              <p:nvPr/>
            </p:nvGrpSpPr>
            <p:grpSpPr>
              <a:xfrm>
                <a:off x="2064804" y="4851771"/>
                <a:ext cx="364334" cy="360040"/>
                <a:chOff x="3059832" y="4005064"/>
                <a:chExt cx="364334" cy="360040"/>
              </a:xfrm>
            </p:grpSpPr>
            <p:sp>
              <p:nvSpPr>
                <p:cNvPr id="76" name="Oval 57">
                  <a:extLst>
                    <a:ext uri="{FF2B5EF4-FFF2-40B4-BE49-F238E27FC236}">
                      <a16:creationId xmlns:a16="http://schemas.microsoft.com/office/drawing/2014/main" id="{91BDE225-9860-4F64-AEAC-44AE9A70D501}"/>
                    </a:ext>
                  </a:extLst>
                </p:cNvPr>
                <p:cNvSpPr/>
                <p:nvPr/>
              </p:nvSpPr>
              <p:spPr>
                <a:xfrm>
                  <a:off x="3124572" y="4059506"/>
                  <a:ext cx="274142" cy="28226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7" name="Circle: Hollow 38">
                  <a:extLst>
                    <a:ext uri="{FF2B5EF4-FFF2-40B4-BE49-F238E27FC236}">
                      <a16:creationId xmlns:a16="http://schemas.microsoft.com/office/drawing/2014/main" id="{0BD6FD4D-A868-4798-95AD-0C91D3802396}"/>
                    </a:ext>
                  </a:extLst>
                </p:cNvPr>
                <p:cNvSpPr/>
                <p:nvPr/>
              </p:nvSpPr>
              <p:spPr>
                <a:xfrm>
                  <a:off x="3059832" y="4005064"/>
                  <a:ext cx="364334" cy="360040"/>
                </a:xfrm>
                <a:prstGeom prst="donut">
                  <a:avLst>
                    <a:gd name="adj" fmla="val 25000"/>
                  </a:avLst>
                </a:prstGeom>
                <a:solidFill>
                  <a:srgbClr val="FF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8" name="Group 39">
                <a:extLst>
                  <a:ext uri="{FF2B5EF4-FFF2-40B4-BE49-F238E27FC236}">
                    <a16:creationId xmlns:a16="http://schemas.microsoft.com/office/drawing/2014/main" id="{95F541B3-2DDF-4ABA-9596-3D5CB0883445}"/>
                  </a:ext>
                </a:extLst>
              </p:cNvPr>
              <p:cNvGrpSpPr/>
              <p:nvPr/>
            </p:nvGrpSpPr>
            <p:grpSpPr>
              <a:xfrm>
                <a:off x="2691197" y="5652059"/>
                <a:ext cx="364334" cy="360040"/>
                <a:chOff x="3059832" y="4005064"/>
                <a:chExt cx="364334" cy="360040"/>
              </a:xfrm>
            </p:grpSpPr>
            <p:sp>
              <p:nvSpPr>
                <p:cNvPr id="79" name="Oval 57">
                  <a:extLst>
                    <a:ext uri="{FF2B5EF4-FFF2-40B4-BE49-F238E27FC236}">
                      <a16:creationId xmlns:a16="http://schemas.microsoft.com/office/drawing/2014/main" id="{B597DF2A-05BA-4447-9E29-860EA463A9BA}"/>
                    </a:ext>
                  </a:extLst>
                </p:cNvPr>
                <p:cNvSpPr/>
                <p:nvPr/>
              </p:nvSpPr>
              <p:spPr>
                <a:xfrm>
                  <a:off x="3124572" y="4059506"/>
                  <a:ext cx="274142" cy="28226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Circle: Hollow 38">
                  <a:extLst>
                    <a:ext uri="{FF2B5EF4-FFF2-40B4-BE49-F238E27FC236}">
                      <a16:creationId xmlns:a16="http://schemas.microsoft.com/office/drawing/2014/main" id="{66D8FB27-948D-455A-8652-103768268C06}"/>
                    </a:ext>
                  </a:extLst>
                </p:cNvPr>
                <p:cNvSpPr/>
                <p:nvPr/>
              </p:nvSpPr>
              <p:spPr>
                <a:xfrm>
                  <a:off x="3059832" y="4005064"/>
                  <a:ext cx="364334" cy="360040"/>
                </a:xfrm>
                <a:prstGeom prst="donut">
                  <a:avLst>
                    <a:gd name="adj" fmla="val 25000"/>
                  </a:avLst>
                </a:prstGeom>
                <a:solidFill>
                  <a:srgbClr val="FF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1" name="Group 39">
                <a:extLst>
                  <a:ext uri="{FF2B5EF4-FFF2-40B4-BE49-F238E27FC236}">
                    <a16:creationId xmlns:a16="http://schemas.microsoft.com/office/drawing/2014/main" id="{3C22FC46-81B7-4E63-8BD7-32B838A89969}"/>
                  </a:ext>
                </a:extLst>
              </p:cNvPr>
              <p:cNvGrpSpPr/>
              <p:nvPr/>
            </p:nvGrpSpPr>
            <p:grpSpPr>
              <a:xfrm>
                <a:off x="3342986" y="5081110"/>
                <a:ext cx="364334" cy="360040"/>
                <a:chOff x="3059832" y="4005064"/>
                <a:chExt cx="364334" cy="360040"/>
              </a:xfrm>
            </p:grpSpPr>
            <p:sp>
              <p:nvSpPr>
                <p:cNvPr id="82" name="Oval 57">
                  <a:extLst>
                    <a:ext uri="{FF2B5EF4-FFF2-40B4-BE49-F238E27FC236}">
                      <a16:creationId xmlns:a16="http://schemas.microsoft.com/office/drawing/2014/main" id="{930DFD07-8776-496A-BD36-70E9765E4583}"/>
                    </a:ext>
                  </a:extLst>
                </p:cNvPr>
                <p:cNvSpPr/>
                <p:nvPr/>
              </p:nvSpPr>
              <p:spPr>
                <a:xfrm>
                  <a:off x="3124572" y="4059506"/>
                  <a:ext cx="274142" cy="282266"/>
                </a:xfrm>
                <a:prstGeom prst="ellipse">
                  <a:avLst/>
                </a:prstGeom>
                <a:solidFill>
                  <a:srgbClr val="FF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3" name="Circle: Hollow 38">
                  <a:extLst>
                    <a:ext uri="{FF2B5EF4-FFF2-40B4-BE49-F238E27FC236}">
                      <a16:creationId xmlns:a16="http://schemas.microsoft.com/office/drawing/2014/main" id="{51B7F8E0-3264-4DBF-A939-B12ECB678F85}"/>
                    </a:ext>
                  </a:extLst>
                </p:cNvPr>
                <p:cNvSpPr/>
                <p:nvPr/>
              </p:nvSpPr>
              <p:spPr>
                <a:xfrm>
                  <a:off x="3059832" y="4005064"/>
                  <a:ext cx="364334" cy="360040"/>
                </a:xfrm>
                <a:prstGeom prst="donut">
                  <a:avLst>
                    <a:gd name="adj" fmla="val 25000"/>
                  </a:avLst>
                </a:prstGeom>
                <a:solidFill>
                  <a:srgbClr val="FF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4" name="Group 39">
                <a:extLst>
                  <a:ext uri="{FF2B5EF4-FFF2-40B4-BE49-F238E27FC236}">
                    <a16:creationId xmlns:a16="http://schemas.microsoft.com/office/drawing/2014/main" id="{1C3EB655-22DA-435A-9006-97DC0B34E38D}"/>
                  </a:ext>
                </a:extLst>
              </p:cNvPr>
              <p:cNvGrpSpPr/>
              <p:nvPr/>
            </p:nvGrpSpPr>
            <p:grpSpPr>
              <a:xfrm>
                <a:off x="2633196" y="5077123"/>
                <a:ext cx="364334" cy="360040"/>
                <a:chOff x="3059832" y="4005064"/>
                <a:chExt cx="364334" cy="360040"/>
              </a:xfrm>
            </p:grpSpPr>
            <p:sp>
              <p:nvSpPr>
                <p:cNvPr id="85" name="Oval 57">
                  <a:extLst>
                    <a:ext uri="{FF2B5EF4-FFF2-40B4-BE49-F238E27FC236}">
                      <a16:creationId xmlns:a16="http://schemas.microsoft.com/office/drawing/2014/main" id="{48E67C3F-F4B9-4EE0-B658-98894D4B8BD2}"/>
                    </a:ext>
                  </a:extLst>
                </p:cNvPr>
                <p:cNvSpPr/>
                <p:nvPr/>
              </p:nvSpPr>
              <p:spPr>
                <a:xfrm>
                  <a:off x="3124572" y="4059506"/>
                  <a:ext cx="274142" cy="28226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Circle: Hollow 38">
                  <a:extLst>
                    <a:ext uri="{FF2B5EF4-FFF2-40B4-BE49-F238E27FC236}">
                      <a16:creationId xmlns:a16="http://schemas.microsoft.com/office/drawing/2014/main" id="{5D831882-A296-47F3-A58B-31C69DE60CA9}"/>
                    </a:ext>
                  </a:extLst>
                </p:cNvPr>
                <p:cNvSpPr/>
                <p:nvPr/>
              </p:nvSpPr>
              <p:spPr>
                <a:xfrm>
                  <a:off x="3059832" y="4005064"/>
                  <a:ext cx="364334" cy="360040"/>
                </a:xfrm>
                <a:prstGeom prst="donut">
                  <a:avLst>
                    <a:gd name="adj" fmla="val 25000"/>
                  </a:avLst>
                </a:prstGeom>
                <a:solidFill>
                  <a:srgbClr val="FF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0" name="Group 39">
                <a:extLst>
                  <a:ext uri="{FF2B5EF4-FFF2-40B4-BE49-F238E27FC236}">
                    <a16:creationId xmlns:a16="http://schemas.microsoft.com/office/drawing/2014/main" id="{1CBB77D1-0086-4E15-B0C8-4EA26787A830}"/>
                  </a:ext>
                </a:extLst>
              </p:cNvPr>
              <p:cNvGrpSpPr/>
              <p:nvPr/>
            </p:nvGrpSpPr>
            <p:grpSpPr>
              <a:xfrm>
                <a:off x="1332588" y="5615897"/>
                <a:ext cx="364334" cy="360040"/>
                <a:chOff x="3059832" y="4005064"/>
                <a:chExt cx="364334" cy="360040"/>
              </a:xfrm>
            </p:grpSpPr>
            <p:sp>
              <p:nvSpPr>
                <p:cNvPr id="91" name="Oval 57">
                  <a:extLst>
                    <a:ext uri="{FF2B5EF4-FFF2-40B4-BE49-F238E27FC236}">
                      <a16:creationId xmlns:a16="http://schemas.microsoft.com/office/drawing/2014/main" id="{1724CE0D-88C5-4578-87CC-B1665D0B6B88}"/>
                    </a:ext>
                  </a:extLst>
                </p:cNvPr>
                <p:cNvSpPr/>
                <p:nvPr/>
              </p:nvSpPr>
              <p:spPr>
                <a:xfrm>
                  <a:off x="3124572" y="4059506"/>
                  <a:ext cx="274142" cy="282266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2" name="Circle: Hollow 38">
                  <a:extLst>
                    <a:ext uri="{FF2B5EF4-FFF2-40B4-BE49-F238E27FC236}">
                      <a16:creationId xmlns:a16="http://schemas.microsoft.com/office/drawing/2014/main" id="{CACB62CF-FE9A-4A2D-A563-9C0ECE02BABA}"/>
                    </a:ext>
                  </a:extLst>
                </p:cNvPr>
                <p:cNvSpPr/>
                <p:nvPr/>
              </p:nvSpPr>
              <p:spPr>
                <a:xfrm>
                  <a:off x="3059832" y="4005064"/>
                  <a:ext cx="364334" cy="360040"/>
                </a:xfrm>
                <a:prstGeom prst="donut">
                  <a:avLst>
                    <a:gd name="adj" fmla="val 25000"/>
                  </a:avLst>
                </a:prstGeom>
                <a:solidFill>
                  <a:srgbClr val="FF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6" name="Oval 57">
              <a:extLst>
                <a:ext uri="{FF2B5EF4-FFF2-40B4-BE49-F238E27FC236}">
                  <a16:creationId xmlns:a16="http://schemas.microsoft.com/office/drawing/2014/main" id="{453E6437-8BE2-4683-A81B-F61DD22BF499}"/>
                </a:ext>
              </a:extLst>
            </p:cNvPr>
            <p:cNvSpPr/>
            <p:nvPr/>
          </p:nvSpPr>
          <p:spPr>
            <a:xfrm>
              <a:off x="909053" y="5818521"/>
              <a:ext cx="274142" cy="28226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" name="Circle: Hollow 38">
              <a:extLst>
                <a:ext uri="{FF2B5EF4-FFF2-40B4-BE49-F238E27FC236}">
                  <a16:creationId xmlns:a16="http://schemas.microsoft.com/office/drawing/2014/main" id="{95A43AD7-E196-4C7E-9AB0-C4DFC99E311E}"/>
                </a:ext>
              </a:extLst>
            </p:cNvPr>
            <p:cNvSpPr/>
            <p:nvPr/>
          </p:nvSpPr>
          <p:spPr>
            <a:xfrm>
              <a:off x="842595" y="5761110"/>
              <a:ext cx="364334" cy="360040"/>
            </a:xfrm>
            <a:prstGeom prst="donut">
              <a:avLst>
                <a:gd name="adj" fmla="val 25000"/>
              </a:avLst>
            </a:prstGeom>
            <a:solidFill>
              <a:srgbClr val="FF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9526351-E6E9-5AF3-C348-708CD7E5422B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44" name="Arrow: Right 43">
              <a:extLst>
                <a:ext uri="{FF2B5EF4-FFF2-40B4-BE49-F238E27FC236}">
                  <a16:creationId xmlns:a16="http://schemas.microsoft.com/office/drawing/2014/main" id="{DB8DFE56-05A7-A344-DE55-594721694D7F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Arrow: Right 44">
              <a:extLst>
                <a:ext uri="{FF2B5EF4-FFF2-40B4-BE49-F238E27FC236}">
                  <a16:creationId xmlns:a16="http://schemas.microsoft.com/office/drawing/2014/main" id="{B8191E2B-ACA3-32F3-8B01-075A3037B31A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D9898A7-1B01-7222-188D-6ACB8014EFDB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2E08885-5FB7-30C6-A6D0-EEF50D49F202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F28F3EF-D944-5D50-8B64-1FD384B24405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69A91E8-BEB3-9175-1D8D-1EF91862D6F0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1C8CA66-4160-4A5E-C77C-6BD41AAD7297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E0B62C9-6D52-301A-0DD1-139696D47BE5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9344DAD-8F85-F3ED-0330-E7BD0E5C12C3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1943DAB-4148-620D-73AE-03558167214B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4" name="Title 1">
            <a:extLst>
              <a:ext uri="{FF2B5EF4-FFF2-40B4-BE49-F238E27FC236}">
                <a16:creationId xmlns:a16="http://schemas.microsoft.com/office/drawing/2014/main" id="{4F199AC3-AF71-D498-6A38-5707DB6469AB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Aggregation</a:t>
            </a:r>
            <a:r>
              <a:rPr lang="fr-FR" sz="2400" kern="0" dirty="0"/>
              <a:t> / </a:t>
            </a:r>
            <a:r>
              <a:rPr lang="fr-FR" sz="2400" kern="0" dirty="0" err="1"/>
              <a:t>Disaggregation</a:t>
            </a:r>
            <a:r>
              <a:rPr lang="fr-FR" sz="2400" kern="0" dirty="0"/>
              <a:t> #1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127092578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3" grpId="0" animBg="1"/>
      <p:bldP spid="39" grpId="0" build="p"/>
      <p:bldP spid="42" grpId="0" build="p"/>
      <p:bldP spid="94" grpId="0" animBg="1"/>
      <p:bldP spid="95" grpId="0" animBg="1"/>
      <p:bldP spid="96" grpId="0" animBg="1"/>
      <p:bldP spid="98" grpId="0"/>
      <p:bldP spid="99" grpId="0"/>
      <p:bldP spid="100" grpId="0"/>
      <p:bldP spid="101" grpId="0" build="p"/>
      <p:bldP spid="102" grpId="0" build="p"/>
      <p:bldP spid="1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D115BD25-6D95-4AD3-A3A9-6051BEF3F0B7}"/>
              </a:ext>
            </a:extLst>
          </p:cNvPr>
          <p:cNvGrpSpPr/>
          <p:nvPr/>
        </p:nvGrpSpPr>
        <p:grpSpPr>
          <a:xfrm>
            <a:off x="254402" y="2487965"/>
            <a:ext cx="3600400" cy="1728192"/>
            <a:chOff x="171274" y="4437642"/>
            <a:chExt cx="3600400" cy="1728192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B21EEA4-DA9B-4E30-8C6E-A12FF3E9DAB4}"/>
                </a:ext>
              </a:extLst>
            </p:cNvPr>
            <p:cNvSpPr/>
            <p:nvPr/>
          </p:nvSpPr>
          <p:spPr>
            <a:xfrm>
              <a:off x="171274" y="4437642"/>
              <a:ext cx="3600400" cy="172819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44435AD-619A-40F1-9278-B1C44C807806}"/>
                </a:ext>
              </a:extLst>
            </p:cNvPr>
            <p:cNvSpPr/>
            <p:nvPr/>
          </p:nvSpPr>
          <p:spPr>
            <a:xfrm>
              <a:off x="3042617" y="5070074"/>
              <a:ext cx="364335" cy="36004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5898DBF-AC91-41A2-BDC4-C9058D717FB1}"/>
                </a:ext>
              </a:extLst>
            </p:cNvPr>
            <p:cNvSpPr/>
            <p:nvPr/>
          </p:nvSpPr>
          <p:spPr>
            <a:xfrm>
              <a:off x="2010669" y="5070074"/>
              <a:ext cx="364335" cy="36004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455CECC-7D3A-454B-8168-E7944BEBBDB0}"/>
                </a:ext>
              </a:extLst>
            </p:cNvPr>
            <p:cNvSpPr/>
            <p:nvPr/>
          </p:nvSpPr>
          <p:spPr>
            <a:xfrm>
              <a:off x="2618887" y="5430114"/>
              <a:ext cx="364335" cy="36004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7A28F92-2976-478A-9618-CA5CAC8FCBC5}"/>
                </a:ext>
              </a:extLst>
            </p:cNvPr>
            <p:cNvSpPr/>
            <p:nvPr/>
          </p:nvSpPr>
          <p:spPr>
            <a:xfrm>
              <a:off x="2505722" y="4840480"/>
              <a:ext cx="364335" cy="36004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DF43EE5-7D86-4E12-AA40-4487DF0761FC}"/>
                </a:ext>
              </a:extLst>
            </p:cNvPr>
            <p:cNvGrpSpPr/>
            <p:nvPr/>
          </p:nvGrpSpPr>
          <p:grpSpPr>
            <a:xfrm>
              <a:off x="1492017" y="4698995"/>
              <a:ext cx="364334" cy="360040"/>
              <a:chOff x="3059832" y="4005064"/>
              <a:chExt cx="364334" cy="360040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78D5D403-0E45-4892-B221-EA77D47DDD8B}"/>
                  </a:ext>
                </a:extLst>
              </p:cNvPr>
              <p:cNvSpPr/>
              <p:nvPr/>
            </p:nvSpPr>
            <p:spPr>
              <a:xfrm>
                <a:off x="3124572" y="4059506"/>
                <a:ext cx="274142" cy="28226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" name="Circle: Hollow 41">
                <a:extLst>
                  <a:ext uri="{FF2B5EF4-FFF2-40B4-BE49-F238E27FC236}">
                    <a16:creationId xmlns:a16="http://schemas.microsoft.com/office/drawing/2014/main" id="{3F74BEF5-D8DC-49CD-813C-EE656050A335}"/>
                  </a:ext>
                </a:extLst>
              </p:cNvPr>
              <p:cNvSpPr/>
              <p:nvPr/>
            </p:nvSpPr>
            <p:spPr>
              <a:xfrm>
                <a:off x="3059832" y="4005064"/>
                <a:ext cx="364334" cy="360040"/>
              </a:xfrm>
              <a:prstGeom prst="donut">
                <a:avLst>
                  <a:gd name="adj" fmla="val 25000"/>
                </a:avLst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BBB4616B-4B90-4992-886F-BBA48BFA633B}"/>
                </a:ext>
              </a:extLst>
            </p:cNvPr>
            <p:cNvGrpSpPr/>
            <p:nvPr/>
          </p:nvGrpSpPr>
          <p:grpSpPr>
            <a:xfrm>
              <a:off x="1463780" y="5365615"/>
              <a:ext cx="364334" cy="360040"/>
              <a:chOff x="3059832" y="4005064"/>
              <a:chExt cx="364334" cy="360040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2DBD9176-7EAA-4CC3-9AA5-D4FF113C1D8A}"/>
                  </a:ext>
                </a:extLst>
              </p:cNvPr>
              <p:cNvSpPr/>
              <p:nvPr/>
            </p:nvSpPr>
            <p:spPr>
              <a:xfrm>
                <a:off x="3124572" y="4059506"/>
                <a:ext cx="274142" cy="282266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5" name="Circle: Hollow 44">
                <a:extLst>
                  <a:ext uri="{FF2B5EF4-FFF2-40B4-BE49-F238E27FC236}">
                    <a16:creationId xmlns:a16="http://schemas.microsoft.com/office/drawing/2014/main" id="{4685ECDD-7F3C-41A4-88C2-C63558487075}"/>
                  </a:ext>
                </a:extLst>
              </p:cNvPr>
              <p:cNvSpPr/>
              <p:nvPr/>
            </p:nvSpPr>
            <p:spPr>
              <a:xfrm>
                <a:off x="3059832" y="4005064"/>
                <a:ext cx="364334" cy="360040"/>
              </a:xfrm>
              <a:prstGeom prst="donut">
                <a:avLst>
                  <a:gd name="adj" fmla="val 25000"/>
                </a:avLst>
              </a:prstGeom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5CFB756-6731-4847-B51A-F8419366F2C3}"/>
                </a:ext>
              </a:extLst>
            </p:cNvPr>
            <p:cNvSpPr/>
            <p:nvPr/>
          </p:nvSpPr>
          <p:spPr>
            <a:xfrm>
              <a:off x="1089137" y="5032054"/>
              <a:ext cx="364335" cy="360040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FAF44F6-BA64-4C51-8618-EA14D005F802}"/>
                </a:ext>
              </a:extLst>
            </p:cNvPr>
            <p:cNvSpPr/>
            <p:nvPr/>
          </p:nvSpPr>
          <p:spPr>
            <a:xfrm>
              <a:off x="620193" y="4960639"/>
              <a:ext cx="364335" cy="360040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47F0DEE5-8EE8-4847-A773-3A68A16C29F1}"/>
                </a:ext>
              </a:extLst>
            </p:cNvPr>
            <p:cNvSpPr/>
            <p:nvPr/>
          </p:nvSpPr>
          <p:spPr>
            <a:xfrm>
              <a:off x="857693" y="5418924"/>
              <a:ext cx="364335" cy="360040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F22E3988-22E2-430E-B06A-4FAB281776ED}"/>
              </a:ext>
            </a:extLst>
          </p:cNvPr>
          <p:cNvSpPr/>
          <p:nvPr/>
        </p:nvSpPr>
        <p:spPr bwMode="auto">
          <a:xfrm>
            <a:off x="439189" y="2618063"/>
            <a:ext cx="1695796" cy="1429789"/>
          </a:xfrm>
          <a:custGeom>
            <a:avLst/>
            <a:gdLst>
              <a:gd name="connsiteX0" fmla="*/ 0 w 1695796"/>
              <a:gd name="connsiteY0" fmla="*/ 532014 h 1429789"/>
              <a:gd name="connsiteX1" fmla="*/ 116378 w 1695796"/>
              <a:gd name="connsiteY1" fmla="*/ 332509 h 1429789"/>
              <a:gd name="connsiteX2" fmla="*/ 332509 w 1695796"/>
              <a:gd name="connsiteY2" fmla="*/ 216131 h 1429789"/>
              <a:gd name="connsiteX3" fmla="*/ 581891 w 1695796"/>
              <a:gd name="connsiteY3" fmla="*/ 83127 h 1429789"/>
              <a:gd name="connsiteX4" fmla="*/ 831273 w 1695796"/>
              <a:gd name="connsiteY4" fmla="*/ 33251 h 1429789"/>
              <a:gd name="connsiteX5" fmla="*/ 1064029 w 1695796"/>
              <a:gd name="connsiteY5" fmla="*/ 16625 h 1429789"/>
              <a:gd name="connsiteX6" fmla="*/ 1396538 w 1695796"/>
              <a:gd name="connsiteY6" fmla="*/ 0 h 1429789"/>
              <a:gd name="connsiteX7" fmla="*/ 1662545 w 1695796"/>
              <a:gd name="connsiteY7" fmla="*/ 66502 h 1429789"/>
              <a:gd name="connsiteX8" fmla="*/ 1695796 w 1695796"/>
              <a:gd name="connsiteY8" fmla="*/ 199505 h 1429789"/>
              <a:gd name="connsiteX9" fmla="*/ 1579418 w 1695796"/>
              <a:gd name="connsiteY9" fmla="*/ 332509 h 1429789"/>
              <a:gd name="connsiteX10" fmla="*/ 1562793 w 1695796"/>
              <a:gd name="connsiteY10" fmla="*/ 482138 h 1429789"/>
              <a:gd name="connsiteX11" fmla="*/ 1512916 w 1695796"/>
              <a:gd name="connsiteY11" fmla="*/ 648393 h 1429789"/>
              <a:gd name="connsiteX12" fmla="*/ 1512916 w 1695796"/>
              <a:gd name="connsiteY12" fmla="*/ 814647 h 1429789"/>
              <a:gd name="connsiteX13" fmla="*/ 1529542 w 1695796"/>
              <a:gd name="connsiteY13" fmla="*/ 997527 h 1429789"/>
              <a:gd name="connsiteX14" fmla="*/ 1546167 w 1695796"/>
              <a:gd name="connsiteY14" fmla="*/ 1163782 h 1429789"/>
              <a:gd name="connsiteX15" fmla="*/ 1479665 w 1695796"/>
              <a:gd name="connsiteY15" fmla="*/ 1280160 h 1429789"/>
              <a:gd name="connsiteX16" fmla="*/ 1363287 w 1695796"/>
              <a:gd name="connsiteY16" fmla="*/ 1429789 h 1429789"/>
              <a:gd name="connsiteX17" fmla="*/ 964276 w 1695796"/>
              <a:gd name="connsiteY17" fmla="*/ 1429789 h 1429789"/>
              <a:gd name="connsiteX18" fmla="*/ 631767 w 1695796"/>
              <a:gd name="connsiteY18" fmla="*/ 1313411 h 1429789"/>
              <a:gd name="connsiteX19" fmla="*/ 515389 w 1695796"/>
              <a:gd name="connsiteY19" fmla="*/ 1263534 h 1429789"/>
              <a:gd name="connsiteX20" fmla="*/ 282633 w 1695796"/>
              <a:gd name="connsiteY20" fmla="*/ 1113905 h 1429789"/>
              <a:gd name="connsiteX21" fmla="*/ 166254 w 1695796"/>
              <a:gd name="connsiteY21" fmla="*/ 931025 h 1429789"/>
              <a:gd name="connsiteX22" fmla="*/ 33251 w 1695796"/>
              <a:gd name="connsiteY22" fmla="*/ 748145 h 1429789"/>
              <a:gd name="connsiteX23" fmla="*/ 0 w 1695796"/>
              <a:gd name="connsiteY23" fmla="*/ 532014 h 1429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95796" h="1429789">
                <a:moveTo>
                  <a:pt x="0" y="532014"/>
                </a:moveTo>
                <a:lnTo>
                  <a:pt x="116378" y="332509"/>
                </a:lnTo>
                <a:lnTo>
                  <a:pt x="332509" y="216131"/>
                </a:lnTo>
                <a:lnTo>
                  <a:pt x="581891" y="83127"/>
                </a:lnTo>
                <a:lnTo>
                  <a:pt x="831273" y="33251"/>
                </a:lnTo>
                <a:lnTo>
                  <a:pt x="1064029" y="16625"/>
                </a:lnTo>
                <a:lnTo>
                  <a:pt x="1396538" y="0"/>
                </a:lnTo>
                <a:lnTo>
                  <a:pt x="1662545" y="66502"/>
                </a:lnTo>
                <a:lnTo>
                  <a:pt x="1695796" y="199505"/>
                </a:lnTo>
                <a:lnTo>
                  <a:pt x="1579418" y="332509"/>
                </a:lnTo>
                <a:lnTo>
                  <a:pt x="1562793" y="482138"/>
                </a:lnTo>
                <a:lnTo>
                  <a:pt x="1512916" y="648393"/>
                </a:lnTo>
                <a:lnTo>
                  <a:pt x="1512916" y="814647"/>
                </a:lnTo>
                <a:lnTo>
                  <a:pt x="1529542" y="997527"/>
                </a:lnTo>
                <a:lnTo>
                  <a:pt x="1546167" y="1163782"/>
                </a:lnTo>
                <a:lnTo>
                  <a:pt x="1479665" y="1280160"/>
                </a:lnTo>
                <a:lnTo>
                  <a:pt x="1363287" y="1429789"/>
                </a:lnTo>
                <a:lnTo>
                  <a:pt x="964276" y="1429789"/>
                </a:lnTo>
                <a:lnTo>
                  <a:pt x="631767" y="1313411"/>
                </a:lnTo>
                <a:lnTo>
                  <a:pt x="515389" y="1263534"/>
                </a:lnTo>
                <a:lnTo>
                  <a:pt x="282633" y="1113905"/>
                </a:lnTo>
                <a:lnTo>
                  <a:pt x="166254" y="931025"/>
                </a:lnTo>
                <a:lnTo>
                  <a:pt x="33251" y="748145"/>
                </a:lnTo>
                <a:lnTo>
                  <a:pt x="0" y="532014"/>
                </a:lnTo>
                <a:close/>
              </a:path>
            </a:pathLst>
          </a:custGeom>
          <a:solidFill>
            <a:srgbClr val="FF0000">
              <a:alpha val="3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557123DD-D862-4CA2-B1FD-F79A3EB5E9ED}"/>
              </a:ext>
            </a:extLst>
          </p:cNvPr>
          <p:cNvSpPr/>
          <p:nvPr/>
        </p:nvSpPr>
        <p:spPr bwMode="auto">
          <a:xfrm>
            <a:off x="1438570" y="2653767"/>
            <a:ext cx="2218544" cy="1394085"/>
          </a:xfrm>
          <a:custGeom>
            <a:avLst/>
            <a:gdLst>
              <a:gd name="connsiteX0" fmla="*/ 2218544 w 2218544"/>
              <a:gd name="connsiteY0" fmla="*/ 659567 h 1394085"/>
              <a:gd name="connsiteX1" fmla="*/ 2128603 w 2218544"/>
              <a:gd name="connsiteY1" fmla="*/ 374754 h 1394085"/>
              <a:gd name="connsiteX2" fmla="*/ 1888761 w 2218544"/>
              <a:gd name="connsiteY2" fmla="*/ 254833 h 1394085"/>
              <a:gd name="connsiteX3" fmla="*/ 1558977 w 2218544"/>
              <a:gd name="connsiteY3" fmla="*/ 104931 h 1394085"/>
              <a:gd name="connsiteX4" fmla="*/ 1229193 w 2218544"/>
              <a:gd name="connsiteY4" fmla="*/ 74951 h 1394085"/>
              <a:gd name="connsiteX5" fmla="*/ 899410 w 2218544"/>
              <a:gd name="connsiteY5" fmla="*/ 29980 h 1394085"/>
              <a:gd name="connsiteX6" fmla="*/ 614597 w 2218544"/>
              <a:gd name="connsiteY6" fmla="*/ 14990 h 1394085"/>
              <a:gd name="connsiteX7" fmla="*/ 239843 w 2218544"/>
              <a:gd name="connsiteY7" fmla="*/ 0 h 1394085"/>
              <a:gd name="connsiteX8" fmla="*/ 0 w 2218544"/>
              <a:gd name="connsiteY8" fmla="*/ 59961 h 1394085"/>
              <a:gd name="connsiteX9" fmla="*/ 29980 w 2218544"/>
              <a:gd name="connsiteY9" fmla="*/ 299803 h 1394085"/>
              <a:gd name="connsiteX10" fmla="*/ 59961 w 2218544"/>
              <a:gd name="connsiteY10" fmla="*/ 449705 h 1394085"/>
              <a:gd name="connsiteX11" fmla="*/ 134911 w 2218544"/>
              <a:gd name="connsiteY11" fmla="*/ 569626 h 1394085"/>
              <a:gd name="connsiteX12" fmla="*/ 134911 w 2218544"/>
              <a:gd name="connsiteY12" fmla="*/ 734518 h 1394085"/>
              <a:gd name="connsiteX13" fmla="*/ 59961 w 2218544"/>
              <a:gd name="connsiteY13" fmla="*/ 839449 h 1394085"/>
              <a:gd name="connsiteX14" fmla="*/ 14990 w 2218544"/>
              <a:gd name="connsiteY14" fmla="*/ 974361 h 1394085"/>
              <a:gd name="connsiteX15" fmla="*/ 74951 w 2218544"/>
              <a:gd name="connsiteY15" fmla="*/ 1169233 h 1394085"/>
              <a:gd name="connsiteX16" fmla="*/ 179882 w 2218544"/>
              <a:gd name="connsiteY16" fmla="*/ 1289154 h 1394085"/>
              <a:gd name="connsiteX17" fmla="*/ 404734 w 2218544"/>
              <a:gd name="connsiteY17" fmla="*/ 1394085 h 1394085"/>
              <a:gd name="connsiteX18" fmla="*/ 719528 w 2218544"/>
              <a:gd name="connsiteY18" fmla="*/ 1394085 h 1394085"/>
              <a:gd name="connsiteX19" fmla="*/ 1004341 w 2218544"/>
              <a:gd name="connsiteY19" fmla="*/ 1394085 h 1394085"/>
              <a:gd name="connsiteX20" fmla="*/ 1334125 w 2218544"/>
              <a:gd name="connsiteY20" fmla="*/ 1379095 h 1394085"/>
              <a:gd name="connsiteX21" fmla="*/ 1648918 w 2218544"/>
              <a:gd name="connsiteY21" fmla="*/ 1289154 h 1394085"/>
              <a:gd name="connsiteX22" fmla="*/ 1903751 w 2218544"/>
              <a:gd name="connsiteY22" fmla="*/ 1214203 h 1394085"/>
              <a:gd name="connsiteX23" fmla="*/ 2128603 w 2218544"/>
              <a:gd name="connsiteY23" fmla="*/ 1004341 h 1394085"/>
              <a:gd name="connsiteX24" fmla="*/ 2218544 w 2218544"/>
              <a:gd name="connsiteY24" fmla="*/ 809469 h 1394085"/>
              <a:gd name="connsiteX25" fmla="*/ 2218544 w 2218544"/>
              <a:gd name="connsiteY25" fmla="*/ 659567 h 139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18544" h="1394085">
                <a:moveTo>
                  <a:pt x="2218544" y="659567"/>
                </a:moveTo>
                <a:lnTo>
                  <a:pt x="2128603" y="374754"/>
                </a:lnTo>
                <a:lnTo>
                  <a:pt x="1888761" y="254833"/>
                </a:lnTo>
                <a:lnTo>
                  <a:pt x="1558977" y="104931"/>
                </a:lnTo>
                <a:lnTo>
                  <a:pt x="1229193" y="74951"/>
                </a:lnTo>
                <a:lnTo>
                  <a:pt x="899410" y="29980"/>
                </a:lnTo>
                <a:lnTo>
                  <a:pt x="614597" y="14990"/>
                </a:lnTo>
                <a:lnTo>
                  <a:pt x="239843" y="0"/>
                </a:lnTo>
                <a:lnTo>
                  <a:pt x="0" y="59961"/>
                </a:lnTo>
                <a:lnTo>
                  <a:pt x="29980" y="299803"/>
                </a:lnTo>
                <a:lnTo>
                  <a:pt x="59961" y="449705"/>
                </a:lnTo>
                <a:lnTo>
                  <a:pt x="134911" y="569626"/>
                </a:lnTo>
                <a:lnTo>
                  <a:pt x="134911" y="734518"/>
                </a:lnTo>
                <a:lnTo>
                  <a:pt x="59961" y="839449"/>
                </a:lnTo>
                <a:lnTo>
                  <a:pt x="14990" y="974361"/>
                </a:lnTo>
                <a:lnTo>
                  <a:pt x="74951" y="1169233"/>
                </a:lnTo>
                <a:lnTo>
                  <a:pt x="179882" y="1289154"/>
                </a:lnTo>
                <a:lnTo>
                  <a:pt x="404734" y="1394085"/>
                </a:lnTo>
                <a:lnTo>
                  <a:pt x="719528" y="1394085"/>
                </a:lnTo>
                <a:lnTo>
                  <a:pt x="1004341" y="1394085"/>
                </a:lnTo>
                <a:lnTo>
                  <a:pt x="1334125" y="1379095"/>
                </a:lnTo>
                <a:lnTo>
                  <a:pt x="1648918" y="1289154"/>
                </a:lnTo>
                <a:lnTo>
                  <a:pt x="1903751" y="1214203"/>
                </a:lnTo>
                <a:lnTo>
                  <a:pt x="2128603" y="1004341"/>
                </a:lnTo>
                <a:lnTo>
                  <a:pt x="2218544" y="809469"/>
                </a:lnTo>
                <a:lnTo>
                  <a:pt x="2218544" y="659567"/>
                </a:lnTo>
                <a:close/>
              </a:path>
            </a:pathLst>
          </a:custGeom>
          <a:solidFill>
            <a:schemeClr val="accent1">
              <a:lumMod val="75000"/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0376E18-5228-4A11-B7F8-E10048F55AB2}"/>
              </a:ext>
            </a:extLst>
          </p:cNvPr>
          <p:cNvSpPr txBox="1"/>
          <p:nvPr/>
        </p:nvSpPr>
        <p:spPr>
          <a:xfrm>
            <a:off x="4155638" y="2902367"/>
            <a:ext cx="4493062" cy="923330"/>
          </a:xfrm>
          <a:prstGeom prst="rect">
            <a:avLst/>
          </a:prstGeom>
          <a:noFill/>
          <a:ln w="952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Project A (blankets): 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Project B (water): 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Total beneficiaries ?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98499187-1A43-4B45-88AF-864A25379015}"/>
              </a:ext>
            </a:extLst>
          </p:cNvPr>
          <p:cNvSpPr txBox="1">
            <a:spLocks/>
          </p:cNvSpPr>
          <p:nvPr/>
        </p:nvSpPr>
        <p:spPr>
          <a:xfrm>
            <a:off x="3854802" y="1766604"/>
            <a:ext cx="5445356" cy="76815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Counting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beneficiaries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 one area,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different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items, to </a:t>
            </a:r>
            <a:r>
              <a:rPr kumimoji="0" lang="fr-FR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overlaping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groups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D9CB8D12-3916-4153-9EBD-1F164985DE65}"/>
              </a:ext>
            </a:extLst>
          </p:cNvPr>
          <p:cNvSpPr txBox="1">
            <a:spLocks/>
          </p:cNvSpPr>
          <p:nvPr/>
        </p:nvSpPr>
        <p:spPr>
          <a:xfrm>
            <a:off x="1639885" y="4667147"/>
            <a:ext cx="5703512" cy="768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Ideally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: Total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beneficiaries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r.A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+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r.B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–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Overlap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                   =    5  +  6    –    2        = 9 </a:t>
            </a:r>
            <a:endParaRPr kumimoji="0" lang="fr-FR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Text Placeholder 2">
            <a:extLst>
              <a:ext uri="{FF2B5EF4-FFF2-40B4-BE49-F238E27FC236}">
                <a16:creationId xmlns:a16="http://schemas.microsoft.com/office/drawing/2014/main" id="{80AB537D-A26B-4422-BD9D-C5573D3FE87E}"/>
              </a:ext>
            </a:extLst>
          </p:cNvPr>
          <p:cNvSpPr txBox="1">
            <a:spLocks/>
          </p:cNvSpPr>
          <p:nvPr/>
        </p:nvSpPr>
        <p:spPr>
          <a:xfrm>
            <a:off x="7526041" y="5604427"/>
            <a:ext cx="1617959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MAX</a:t>
            </a: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FA019132-7591-4E80-A015-B7A5E2490525}"/>
              </a:ext>
            </a:extLst>
          </p:cNvPr>
          <p:cNvSpPr txBox="1">
            <a:spLocks/>
          </p:cNvSpPr>
          <p:nvPr/>
        </p:nvSpPr>
        <p:spPr>
          <a:xfrm>
            <a:off x="1639885" y="5585283"/>
            <a:ext cx="5703512" cy="768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1" fontAlgn="base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lang="en-US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1762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4875" indent="-188913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–"/>
              <a:defRPr lang="en-US" sz="13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28775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–"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»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Practically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: Total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beneficiaries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= MAX (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r.A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r.B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                                                = MAX (5,6)          = 6 </a:t>
            </a:r>
            <a:endParaRPr kumimoji="0" lang="fr-FR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AE310EC-178B-4560-825C-FC124347613E}"/>
              </a:ext>
            </a:extLst>
          </p:cNvPr>
          <p:cNvSpPr/>
          <p:nvPr/>
        </p:nvSpPr>
        <p:spPr bwMode="auto">
          <a:xfrm>
            <a:off x="8648700" y="190500"/>
            <a:ext cx="279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1AB43E-C47F-5FE5-2884-8EEBD7AC989C}"/>
              </a:ext>
            </a:extLst>
          </p:cNvPr>
          <p:cNvGrpSpPr/>
          <p:nvPr/>
        </p:nvGrpSpPr>
        <p:grpSpPr>
          <a:xfrm>
            <a:off x="114052" y="83552"/>
            <a:ext cx="1423589" cy="432191"/>
            <a:chOff x="1386607" y="2839379"/>
            <a:chExt cx="2314568" cy="673651"/>
          </a:xfrm>
        </p:grpSpPr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5E21EF31-2390-EBE8-FBE8-017FEA7B96CC}"/>
                </a:ext>
              </a:extLst>
            </p:cNvPr>
            <p:cNvSpPr/>
            <p:nvPr/>
          </p:nvSpPr>
          <p:spPr bwMode="auto">
            <a:xfrm>
              <a:off x="2193752" y="2932297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3239407D-0E2C-A3D9-94EC-303D415E7579}"/>
                </a:ext>
              </a:extLst>
            </p:cNvPr>
            <p:cNvSpPr/>
            <p:nvPr/>
          </p:nvSpPr>
          <p:spPr bwMode="auto">
            <a:xfrm flipH="1">
              <a:off x="2193752" y="3221134"/>
              <a:ext cx="1015894" cy="1682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FBC6D18-2918-91EC-8F34-014EF4C12EFD}"/>
                </a:ext>
              </a:extLst>
            </p:cNvPr>
            <p:cNvSpPr/>
            <p:nvPr/>
          </p:nvSpPr>
          <p:spPr bwMode="auto">
            <a:xfrm>
              <a:off x="1386607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90A8641-06FF-96B7-97EF-04D2B8E71C8A}"/>
                </a:ext>
              </a:extLst>
            </p:cNvPr>
            <p:cNvSpPr/>
            <p:nvPr/>
          </p:nvSpPr>
          <p:spPr bwMode="auto">
            <a:xfrm>
              <a:off x="1647112" y="309270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9F0F183-1767-8FA5-1062-292FF9E2E3E2}"/>
                </a:ext>
              </a:extLst>
            </p:cNvPr>
            <p:cNvSpPr/>
            <p:nvPr/>
          </p:nvSpPr>
          <p:spPr bwMode="auto">
            <a:xfrm>
              <a:off x="1501673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FD5891C-ACC2-5790-ABB1-1E8388F6B419}"/>
                </a:ext>
              </a:extLst>
            </p:cNvPr>
            <p:cNvSpPr/>
            <p:nvPr/>
          </p:nvSpPr>
          <p:spPr bwMode="auto">
            <a:xfrm>
              <a:off x="1920432" y="3100765"/>
              <a:ext cx="149212" cy="14981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F28FBD8-D1CD-0FA0-B170-EDA424007B38}"/>
                </a:ext>
              </a:extLst>
            </p:cNvPr>
            <p:cNvSpPr/>
            <p:nvPr/>
          </p:nvSpPr>
          <p:spPr bwMode="auto">
            <a:xfrm>
              <a:off x="1809206" y="3344970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8FBF64A-4BD4-A81A-4E1D-07C309A9CE3E}"/>
                </a:ext>
              </a:extLst>
            </p:cNvPr>
            <p:cNvSpPr/>
            <p:nvPr/>
          </p:nvSpPr>
          <p:spPr bwMode="auto">
            <a:xfrm>
              <a:off x="1494695" y="2839379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449B48E-1325-3F71-AEC6-AF8344CC1B50}"/>
                </a:ext>
              </a:extLst>
            </p:cNvPr>
            <p:cNvSpPr/>
            <p:nvPr/>
          </p:nvSpPr>
          <p:spPr bwMode="auto">
            <a:xfrm>
              <a:off x="1823859" y="2843823"/>
              <a:ext cx="149212" cy="1680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76A4CB2-C359-0180-0A25-9AD366E63AA2}"/>
                </a:ext>
              </a:extLst>
            </p:cNvPr>
            <p:cNvSpPr/>
            <p:nvPr/>
          </p:nvSpPr>
          <p:spPr bwMode="auto">
            <a:xfrm>
              <a:off x="3425300" y="3018591"/>
              <a:ext cx="275875" cy="2873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7" name="Title 1">
            <a:extLst>
              <a:ext uri="{FF2B5EF4-FFF2-40B4-BE49-F238E27FC236}">
                <a16:creationId xmlns:a16="http://schemas.microsoft.com/office/drawing/2014/main" id="{D7702709-D319-D722-0022-30D166080886}"/>
              </a:ext>
            </a:extLst>
          </p:cNvPr>
          <p:cNvSpPr txBox="1">
            <a:spLocks/>
          </p:cNvSpPr>
          <p:nvPr/>
        </p:nvSpPr>
        <p:spPr>
          <a:xfrm>
            <a:off x="1706384" y="17306"/>
            <a:ext cx="5279190" cy="53222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2400" kern="0" dirty="0" err="1"/>
              <a:t>Aggregation</a:t>
            </a:r>
            <a:r>
              <a:rPr lang="fr-FR" sz="2400" kern="0" dirty="0"/>
              <a:t> / </a:t>
            </a:r>
            <a:r>
              <a:rPr lang="fr-FR" sz="2400" kern="0" dirty="0" err="1"/>
              <a:t>Disaggregation</a:t>
            </a:r>
            <a:r>
              <a:rPr lang="fr-FR" sz="2400" kern="0" dirty="0"/>
              <a:t> #2</a:t>
            </a:r>
            <a:br>
              <a:rPr lang="fr-FR" kern="0" dirty="0"/>
            </a:br>
            <a:br>
              <a:rPr lang="fr-FR" kern="0" dirty="0"/>
            </a:b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93654400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49" grpId="0" animBg="1"/>
      <p:bldP spid="33" grpId="0" animBg="1"/>
      <p:bldP spid="52" grpId="0" uiExpand="1" build="p"/>
      <p:bldP spid="53" grpId="0" build="p"/>
      <p:bldP spid="54" grpId="0" uiExpand="1" build="p"/>
      <p:bldP spid="2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0.2|3.1|11.3|9.6|18|11.7|16.5|12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8.4|5.1|6.7|17.3|8.8|6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0.2|3.1|11.3|9.6|18|11.7|16.5|1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0.2|3.1|11.3|9.6|18|11.7|16.5|1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10.2|3.1|11.3|9.6|18|11.7|16.5|1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10.6|2.4|0.9|0.6|2.2|4.1|0.7|0.6|3.5|6.1|5.9|2.1|4.6|7.9|34.6|2.5|2.5|2.3|2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10.6|2.4|0.9|0.6|2.2|4.1|0.7|0.6|3.5|6.1|5.9|2.1|4.6|7.9|34.6|2.5|2.5|2.3|2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10.6|2.4|0.9|0.6|2.2|4.1|0.7|0.6|3.5|6.1|5.9|2.1|4.6|7.9|34.6|2.5|2.5|2.3|2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10.6|2.4|0.9|0.6|2.2|4.1|0.7|0.6|3.5|6.1|5.9|2.1|4.6|7.9|34.6|2.5|2.5|2.3|2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10.6|2.4|0.9|0.6|2.2|4.1|0.7|0.6|3.5|6.1|5.9|2.1|4.6|7.9|34.6|2.5|2.5|2.3|2.6"/>
</p:tagLst>
</file>

<file path=ppt/theme/theme1.xml><?xml version="1.0" encoding="utf-8"?>
<a:theme xmlns:a="http://schemas.openxmlformats.org/drawingml/2006/main" name="ocha_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_OCHAC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OCHACAR 1">
        <a:dk1>
          <a:srgbClr val="000000"/>
        </a:dk1>
        <a:lt1>
          <a:srgbClr val="FFFFFF"/>
        </a:lt1>
        <a:dk2>
          <a:srgbClr val="000000"/>
        </a:dk2>
        <a:lt2>
          <a:srgbClr val="DDC189"/>
        </a:lt2>
        <a:accent1>
          <a:srgbClr val="ECDEC2"/>
        </a:accent1>
        <a:accent2>
          <a:srgbClr val="A68448"/>
        </a:accent2>
        <a:accent3>
          <a:srgbClr val="FFFFFF"/>
        </a:accent3>
        <a:accent4>
          <a:srgbClr val="000000"/>
        </a:accent4>
        <a:accent5>
          <a:srgbClr val="F4ECDD"/>
        </a:accent5>
        <a:accent6>
          <a:srgbClr val="967740"/>
        </a:accent6>
        <a:hlink>
          <a:srgbClr val="755F33"/>
        </a:hlink>
        <a:folHlink>
          <a:srgbClr val="3932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CHACAR 2">
        <a:dk1>
          <a:srgbClr val="000000"/>
        </a:dk1>
        <a:lt1>
          <a:srgbClr val="FFFFFF"/>
        </a:lt1>
        <a:dk2>
          <a:srgbClr val="000000"/>
        </a:dk2>
        <a:lt2>
          <a:srgbClr val="A4C1E0"/>
        </a:lt2>
        <a:accent1>
          <a:srgbClr val="CEDDEE"/>
        </a:accent1>
        <a:accent2>
          <a:srgbClr val="6798CC"/>
        </a:accent2>
        <a:accent3>
          <a:srgbClr val="FFFFFF"/>
        </a:accent3>
        <a:accent4>
          <a:srgbClr val="000000"/>
        </a:accent4>
        <a:accent5>
          <a:srgbClr val="E3EBF5"/>
        </a:accent5>
        <a:accent6>
          <a:srgbClr val="5D89B9"/>
        </a:accent6>
        <a:hlink>
          <a:srgbClr val="3668A0"/>
        </a:hlink>
        <a:folHlink>
          <a:srgbClr val="203E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40000"/>
            <a:lumOff val="60000"/>
          </a:schemeClr>
        </a:solidFill>
      </a:spPr>
      <a:bodyPr rtlCol="0" anchor="ctr"/>
      <a:lstStyle>
        <a:defPPr algn="ctr">
          <a:defRPr sz="14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9b92e9c5-72c8-48c8-8401-e17de2c05b9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1293FC7A65CE439C3F388DB6A09572" ma:contentTypeVersion="15" ma:contentTypeDescription="Create a new document." ma:contentTypeScope="" ma:versionID="823ff2f1d7ee58efbd02853c34e2463c">
  <xsd:schema xmlns:xsd="http://www.w3.org/2001/XMLSchema" xmlns:xs="http://www.w3.org/2001/XMLSchema" xmlns:p="http://schemas.microsoft.com/office/2006/metadata/properties" xmlns:ns2="9b92e9c5-72c8-48c8-8401-e17de2c05b97" xmlns:ns3="b28d4986-e6d5-4a6b-988e-9e5eb6e136e2" xmlns:ns4="985ec44e-1bab-4c0b-9df0-6ba128686fc9" targetNamespace="http://schemas.microsoft.com/office/2006/metadata/properties" ma:root="true" ma:fieldsID="6b3dcb0f224e6a0b0e6dc6f5fb494326" ns2:_="" ns3:_="" ns4:_="">
    <xsd:import namespace="9b92e9c5-72c8-48c8-8401-e17de2c05b97"/>
    <xsd:import namespace="b28d4986-e6d5-4a6b-988e-9e5eb6e136e2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2e9c5-72c8-48c8-8401-e17de2c05b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d4986-e6d5-4a6b-988e-9e5eb6e136e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370149d2-115d-445f-ad27-c17e292d4af4}" ma:internalName="TaxCatchAll" ma:showField="CatchAllData" ma:web="b28d4986-e6d5-4a6b-988e-9e5eb6e136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A8E3A8-1045-4AF4-8B84-BABF068E12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84F855-45B6-48F6-A48C-140CBC254EA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b28d4986-e6d5-4a6b-988e-9e5eb6e136e2"/>
    <ds:schemaRef ds:uri="9b92e9c5-72c8-48c8-8401-e17de2c05b9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2853A1A-F21A-4BBB-84D0-8E9CC9E5AE1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3351</Words>
  <Application>Microsoft Office PowerPoint</Application>
  <PresentationFormat>On-screen Show (4:3)</PresentationFormat>
  <Paragraphs>600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Avenir LT 55 Roman</vt:lpstr>
      <vt:lpstr>Arial</vt:lpstr>
      <vt:lpstr>Calibri</vt:lpstr>
      <vt:lpstr>Calibri Light</vt:lpstr>
      <vt:lpstr>Roboto</vt:lpstr>
      <vt:lpstr>Roboto Slab</vt:lpstr>
      <vt:lpstr>Verdana</vt:lpstr>
      <vt:lpstr>ocha_1</vt:lpstr>
      <vt:lpstr>Office Theme</vt:lpstr>
      <vt:lpstr>1_Office Theme</vt:lpstr>
      <vt:lpstr>PowerPoint Presentation</vt:lpstr>
      <vt:lpstr>Need and baseline</vt:lpstr>
      <vt:lpstr>Terminology</vt:lpstr>
      <vt:lpstr>Time reference of an indicator:   </vt:lpstr>
      <vt:lpstr>Three ways of telling one story: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Monitoring the collective response:        Who is in and who is out</vt:lpstr>
      <vt:lpstr>THANK 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 Planning Module Pilot</dc:title>
  <dc:creator/>
  <cp:lastModifiedBy/>
  <cp:revision>95</cp:revision>
  <dcterms:created xsi:type="dcterms:W3CDTF">2011-09-19T10:20:34Z</dcterms:created>
  <dcterms:modified xsi:type="dcterms:W3CDTF">2023-05-16T14:22:50Z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0x0101007D1293FC7A65CE439C3F388DB6A09572</vt:lpwstr>
  </property>
</Properties>
</file>