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 id="2147483672" r:id="rId5"/>
    <p:sldMasterId id="2147483686" r:id="rId6"/>
  </p:sldMasterIdLst>
  <p:notesMasterIdLst>
    <p:notesMasterId r:id="rId43"/>
  </p:notesMasterIdLst>
  <p:handoutMasterIdLst>
    <p:handoutMasterId r:id="rId44"/>
  </p:handoutMasterIdLst>
  <p:sldIdLst>
    <p:sldId id="820" r:id="rId7"/>
    <p:sldId id="982" r:id="rId8"/>
    <p:sldId id="613" r:id="rId9"/>
    <p:sldId id="639" r:id="rId10"/>
    <p:sldId id="991" r:id="rId11"/>
    <p:sldId id="992" r:id="rId12"/>
    <p:sldId id="443" r:id="rId13"/>
    <p:sldId id="990" r:id="rId14"/>
    <p:sldId id="617" r:id="rId15"/>
    <p:sldId id="983" r:id="rId16"/>
    <p:sldId id="683" r:id="rId17"/>
    <p:sldId id="682" r:id="rId18"/>
    <p:sldId id="632" r:id="rId19"/>
    <p:sldId id="952" r:id="rId20"/>
    <p:sldId id="999" r:id="rId21"/>
    <p:sldId id="1000" r:id="rId22"/>
    <p:sldId id="654" r:id="rId23"/>
    <p:sldId id="643" r:id="rId24"/>
    <p:sldId id="633" r:id="rId25"/>
    <p:sldId id="601" r:id="rId26"/>
    <p:sldId id="620" r:id="rId27"/>
    <p:sldId id="984" r:id="rId28"/>
    <p:sldId id="985" r:id="rId29"/>
    <p:sldId id="619" r:id="rId30"/>
    <p:sldId id="640" r:id="rId31"/>
    <p:sldId id="621" r:id="rId32"/>
    <p:sldId id="622" r:id="rId33"/>
    <p:sldId id="660" r:id="rId34"/>
    <p:sldId id="662" r:id="rId35"/>
    <p:sldId id="531" r:id="rId36"/>
    <p:sldId id="989" r:id="rId37"/>
    <p:sldId id="978" r:id="rId38"/>
    <p:sldId id="995" r:id="rId39"/>
    <p:sldId id="996" r:id="rId40"/>
    <p:sldId id="637" r:id="rId41"/>
    <p:sldId id="955"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0" userDrawn="1">
          <p15:clr>
            <a:srgbClr val="A4A3A4"/>
          </p15:clr>
        </p15:guide>
        <p15:guide id="3" orient="horz" pos="2228" userDrawn="1">
          <p15:clr>
            <a:srgbClr val="A4A3A4"/>
          </p15:clr>
        </p15:guide>
        <p15:guide id="5" orient="horz" pos="3929" userDrawn="1">
          <p15:clr>
            <a:srgbClr val="A4A3A4"/>
          </p15:clr>
        </p15:guide>
        <p15:guide id="6" orient="horz" pos="1412" userDrawn="1">
          <p15:clr>
            <a:srgbClr val="A4A3A4"/>
          </p15:clr>
        </p15:guide>
        <p15:guide id="7" orient="horz" pos="368" userDrawn="1">
          <p15:clr>
            <a:srgbClr val="A4A3A4"/>
          </p15:clr>
        </p15:guide>
        <p15:guide id="8" orient="horz" pos="1638" userDrawn="1">
          <p15:clr>
            <a:srgbClr val="A4A3A4"/>
          </p15:clr>
        </p15:guide>
        <p15:guide id="9" orient="horz" pos="856">
          <p15:clr>
            <a:srgbClr val="A4A3A4"/>
          </p15:clr>
        </p15:guide>
        <p15:guide id="10" orient="horz" pos="2659" userDrawn="1">
          <p15:clr>
            <a:srgbClr val="A4A3A4"/>
          </p15:clr>
        </p15:guide>
        <p15:guide id="11" pos="317" userDrawn="1">
          <p15:clr>
            <a:srgbClr val="A4A3A4"/>
          </p15:clr>
        </p15:guide>
        <p15:guide id="12" pos="5448">
          <p15:clr>
            <a:srgbClr val="A4A3A4"/>
          </p15:clr>
        </p15:guide>
        <p15:guide id="13" pos="2880" userDrawn="1">
          <p15:clr>
            <a:srgbClr val="A4A3A4"/>
          </p15:clr>
        </p15:guide>
        <p15:guide id="14" pos="2154" userDrawn="1">
          <p15:clr>
            <a:srgbClr val="A4A3A4"/>
          </p15:clr>
        </p15:guide>
        <p15:guide id="15" orient="horz" pos="123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EEF"/>
    <a:srgbClr val="E46C0A"/>
    <a:srgbClr val="77933C"/>
    <a:srgbClr val="60BC56"/>
    <a:srgbClr val="EBF1E9"/>
    <a:srgbClr val="FFF4E7"/>
    <a:srgbClr val="F0F0F0"/>
    <a:srgbClr val="FCECE8"/>
    <a:srgbClr val="EAEFF7"/>
    <a:srgbClr val="509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4E3BB-CE81-497F-9795-4900C6EA0142}" v="60" dt="2021-04-27T09:05:23.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47356" autoAdjust="0"/>
  </p:normalViewPr>
  <p:slideViewPr>
    <p:cSldViewPr snapToGrid="0" showGuides="1">
      <p:cViewPr varScale="1">
        <p:scale>
          <a:sx n="54" d="100"/>
          <a:sy n="54" d="100"/>
        </p:scale>
        <p:origin x="2340" y="60"/>
      </p:cViewPr>
      <p:guideLst>
        <p:guide orient="horz" pos="2364"/>
        <p:guide orient="horz" pos="4110"/>
        <p:guide orient="horz" pos="2228"/>
        <p:guide orient="horz" pos="3929"/>
        <p:guide orient="horz" pos="1412"/>
        <p:guide orient="horz" pos="368"/>
        <p:guide orient="horz" pos="1638"/>
        <p:guide orient="horz" pos="856"/>
        <p:guide orient="horz" pos="2659"/>
        <p:guide pos="317"/>
        <p:guide pos="5448"/>
        <p:guide pos="2880"/>
        <p:guide pos="2154"/>
        <p:guide orient="horz" pos="1230"/>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025"/>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517FD-D8F3-4DB7-8E68-F7443AB45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1A4ECAC-CCF3-450A-A858-A39084114F30}">
      <dgm:prSet phldrT="[Text]" custT="1"/>
      <dgm:spPr>
        <a:xfrm>
          <a:off x="1518"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Inputs </a:t>
          </a:r>
        </a:p>
      </dgm:t>
    </dgm:pt>
    <dgm:pt modelId="{2F48E57A-7F66-491F-8499-62E42A28753F}" type="parTrans" cxnId="{41F46215-4124-4EF5-89A9-EC648D455432}">
      <dgm:prSet/>
      <dgm:spPr/>
      <dgm:t>
        <a:bodyPr/>
        <a:lstStyle/>
        <a:p>
          <a:endParaRPr lang="en-US" sz="1600" b="1">
            <a:latin typeface="Arial" pitchFamily="34" charset="0"/>
            <a:cs typeface="Arial" pitchFamily="34" charset="0"/>
          </a:endParaRPr>
        </a:p>
      </dgm:t>
    </dgm:pt>
    <dgm:pt modelId="{D87A9550-A425-49A5-99BD-439056379312}" type="sibTrans" cxnId="{41F46215-4124-4EF5-89A9-EC648D455432}">
      <dgm:prSet/>
      <dgm:spPr/>
      <dgm:t>
        <a:bodyPr/>
        <a:lstStyle/>
        <a:p>
          <a:endParaRPr lang="en-US" sz="1600" b="1">
            <a:latin typeface="Arial" pitchFamily="34" charset="0"/>
            <a:cs typeface="Arial" pitchFamily="34" charset="0"/>
          </a:endParaRPr>
        </a:p>
      </dgm:t>
    </dgm:pt>
    <dgm:pt modelId="{3999CE09-FACD-4E00-8FE1-289396BA8614}">
      <dgm:prSet phldrT="[Text]" custT="1"/>
      <dgm:spPr>
        <a:xfrm>
          <a:off x="1217889"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Action</a:t>
          </a:r>
        </a:p>
      </dgm:t>
    </dgm:pt>
    <dgm:pt modelId="{8199E7CA-46D2-473D-9600-9E4C9B31F09D}" type="parTrans" cxnId="{0E7938FC-5B78-4561-B816-643FC69EDBA9}">
      <dgm:prSet/>
      <dgm:spPr/>
      <dgm:t>
        <a:bodyPr/>
        <a:lstStyle/>
        <a:p>
          <a:endParaRPr lang="en-US" sz="1600" b="1">
            <a:latin typeface="Arial" pitchFamily="34" charset="0"/>
            <a:cs typeface="Arial" pitchFamily="34" charset="0"/>
          </a:endParaRPr>
        </a:p>
      </dgm:t>
    </dgm:pt>
    <dgm:pt modelId="{658816A1-BCF9-49CD-A6CC-C2A68FCBDA98}" type="sibTrans" cxnId="{0E7938FC-5B78-4561-B816-643FC69EDBA9}">
      <dgm:prSet/>
      <dgm:spPr/>
      <dgm:t>
        <a:bodyPr/>
        <a:lstStyle/>
        <a:p>
          <a:endParaRPr lang="en-US" sz="1600" b="1">
            <a:latin typeface="Arial" pitchFamily="34" charset="0"/>
            <a:cs typeface="Arial" pitchFamily="34" charset="0"/>
          </a:endParaRPr>
        </a:p>
      </dgm:t>
    </dgm:pt>
    <dgm:pt modelId="{D6241C46-F2E2-4035-81B1-6AE73CD88732}">
      <dgm:prSet phldrT="[Text]" custT="1"/>
      <dgm:spPr>
        <a:xfrm>
          <a:off x="2434261"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Outputs</a:t>
          </a:r>
        </a:p>
      </dgm:t>
    </dgm:pt>
    <dgm:pt modelId="{9FAD40B1-30AD-4830-B1EE-58BE28271A74}" type="parTrans" cxnId="{9AF4B128-DCE2-4214-B13F-A064FADCC944}">
      <dgm:prSet/>
      <dgm:spPr/>
      <dgm:t>
        <a:bodyPr/>
        <a:lstStyle/>
        <a:p>
          <a:endParaRPr lang="en-US" sz="1600" b="1">
            <a:latin typeface="Arial" pitchFamily="34" charset="0"/>
            <a:cs typeface="Arial" pitchFamily="34" charset="0"/>
          </a:endParaRPr>
        </a:p>
      </dgm:t>
    </dgm:pt>
    <dgm:pt modelId="{B7DBDE25-EEBF-49E9-B4C5-7CF24C931668}" type="sibTrans" cxnId="{9AF4B128-DCE2-4214-B13F-A064FADCC944}">
      <dgm:prSet/>
      <dgm:spPr/>
      <dgm:t>
        <a:bodyPr/>
        <a:lstStyle/>
        <a:p>
          <a:endParaRPr lang="en-US" sz="1600" b="1">
            <a:latin typeface="Arial" pitchFamily="34" charset="0"/>
            <a:cs typeface="Arial" pitchFamily="34" charset="0"/>
          </a:endParaRPr>
        </a:p>
      </dgm:t>
    </dgm:pt>
    <dgm:pt modelId="{A538FAF3-4CB4-4790-BBE1-9CA1DBB05076}">
      <dgm:prSet phldrT="[Text]" custT="1"/>
      <dgm:spPr>
        <a:xfrm>
          <a:off x="3650632"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Outcomes</a:t>
          </a:r>
        </a:p>
      </dgm:t>
    </dgm:pt>
    <dgm:pt modelId="{653EABF7-C837-4D15-B5C4-9DED32B9590B}" type="parTrans" cxnId="{C54A5D25-0203-4A0B-86B3-F96AB1D59705}">
      <dgm:prSet/>
      <dgm:spPr/>
      <dgm:t>
        <a:bodyPr/>
        <a:lstStyle/>
        <a:p>
          <a:endParaRPr lang="en-US" sz="1600" b="1">
            <a:latin typeface="Arial" pitchFamily="34" charset="0"/>
            <a:cs typeface="Arial" pitchFamily="34" charset="0"/>
          </a:endParaRPr>
        </a:p>
      </dgm:t>
    </dgm:pt>
    <dgm:pt modelId="{C628C10F-75CC-4D10-AFCD-CFE707C87220}" type="sibTrans" cxnId="{C54A5D25-0203-4A0B-86B3-F96AB1D59705}">
      <dgm:prSet/>
      <dgm:spPr/>
      <dgm:t>
        <a:bodyPr/>
        <a:lstStyle/>
        <a:p>
          <a:endParaRPr lang="en-US" sz="1600" b="1">
            <a:latin typeface="Arial" pitchFamily="34" charset="0"/>
            <a:cs typeface="Arial" pitchFamily="34" charset="0"/>
          </a:endParaRPr>
        </a:p>
      </dgm:t>
    </dgm:pt>
    <dgm:pt modelId="{A1F25849-5BBA-40E8-AC58-4C569DFC1178}">
      <dgm:prSet phldrT="[Text]" custT="1"/>
      <dgm:spPr>
        <a:xfrm>
          <a:off x="4867003"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 lastClr="FFFFFF"/>
              </a:solidFill>
              <a:latin typeface="Arial" pitchFamily="34" charset="0"/>
              <a:ea typeface="+mn-ea"/>
              <a:cs typeface="Arial" pitchFamily="34" charset="0"/>
            </a:rPr>
            <a:t>Impact</a:t>
          </a:r>
        </a:p>
      </dgm:t>
    </dgm:pt>
    <dgm:pt modelId="{7CFEAF27-BF91-4540-9FA2-74F47D9DA11A}" type="parTrans" cxnId="{A6FAA790-FD5D-4D5F-856A-FB2C31251BA1}">
      <dgm:prSet/>
      <dgm:spPr/>
      <dgm:t>
        <a:bodyPr/>
        <a:lstStyle/>
        <a:p>
          <a:endParaRPr lang="en-US" sz="1600" b="1">
            <a:latin typeface="Arial" pitchFamily="34" charset="0"/>
            <a:cs typeface="Arial" pitchFamily="34" charset="0"/>
          </a:endParaRPr>
        </a:p>
      </dgm:t>
    </dgm:pt>
    <dgm:pt modelId="{28BD0D96-5319-4B65-A69C-6336C03F9E79}" type="sibTrans" cxnId="{A6FAA790-FD5D-4D5F-856A-FB2C31251BA1}">
      <dgm:prSet/>
      <dgm:spPr/>
      <dgm:t>
        <a:bodyPr/>
        <a:lstStyle/>
        <a:p>
          <a:endParaRPr lang="en-US" sz="1600" b="1">
            <a:latin typeface="Arial" pitchFamily="34" charset="0"/>
            <a:cs typeface="Arial" pitchFamily="34" charset="0"/>
          </a:endParaRPr>
        </a:p>
      </dgm:t>
    </dgm:pt>
    <dgm:pt modelId="{6E1636BC-A5EE-463A-93F1-13F55DFB1ACE}" type="pres">
      <dgm:prSet presAssocID="{3C6517FD-D8F3-4DB7-8E68-F7443AB45E52}" presName="Name0" presStyleCnt="0">
        <dgm:presLayoutVars>
          <dgm:dir/>
          <dgm:animLvl val="lvl"/>
          <dgm:resizeHandles val="exact"/>
        </dgm:presLayoutVars>
      </dgm:prSet>
      <dgm:spPr/>
    </dgm:pt>
    <dgm:pt modelId="{03D02AC5-E91F-4EC7-B92D-4A49660BF604}" type="pres">
      <dgm:prSet presAssocID="{91A4ECAC-CCF3-450A-A858-A39084114F30}" presName="parTxOnly" presStyleLbl="node1" presStyleIdx="0" presStyleCnt="5">
        <dgm:presLayoutVars>
          <dgm:chMax val="0"/>
          <dgm:chPref val="0"/>
          <dgm:bulletEnabled val="1"/>
        </dgm:presLayoutVars>
      </dgm:prSet>
      <dgm:spPr>
        <a:prstGeom prst="chevron">
          <a:avLst/>
        </a:prstGeom>
      </dgm:spPr>
    </dgm:pt>
    <dgm:pt modelId="{94629791-8A2C-4B46-8EDC-B6C5A0FA097C}" type="pres">
      <dgm:prSet presAssocID="{D87A9550-A425-49A5-99BD-439056379312}" presName="parTxOnlySpace" presStyleCnt="0"/>
      <dgm:spPr/>
    </dgm:pt>
    <dgm:pt modelId="{1FC32949-96E0-4F59-AB6E-D450C8C2FD92}" type="pres">
      <dgm:prSet presAssocID="{3999CE09-FACD-4E00-8FE1-289396BA8614}" presName="parTxOnly" presStyleLbl="node1" presStyleIdx="1" presStyleCnt="5">
        <dgm:presLayoutVars>
          <dgm:chMax val="0"/>
          <dgm:chPref val="0"/>
          <dgm:bulletEnabled val="1"/>
        </dgm:presLayoutVars>
      </dgm:prSet>
      <dgm:spPr>
        <a:prstGeom prst="chevron">
          <a:avLst/>
        </a:prstGeom>
      </dgm:spPr>
    </dgm:pt>
    <dgm:pt modelId="{2D47C283-1491-4BF8-BD0E-9848DFFFBA14}" type="pres">
      <dgm:prSet presAssocID="{658816A1-BCF9-49CD-A6CC-C2A68FCBDA98}" presName="parTxOnlySpace" presStyleCnt="0"/>
      <dgm:spPr/>
    </dgm:pt>
    <dgm:pt modelId="{47278015-E069-4F15-B205-C68A6049DC12}" type="pres">
      <dgm:prSet presAssocID="{D6241C46-F2E2-4035-81B1-6AE73CD88732}" presName="parTxOnly" presStyleLbl="node1" presStyleIdx="2" presStyleCnt="5">
        <dgm:presLayoutVars>
          <dgm:chMax val="0"/>
          <dgm:chPref val="0"/>
          <dgm:bulletEnabled val="1"/>
        </dgm:presLayoutVars>
      </dgm:prSet>
      <dgm:spPr>
        <a:prstGeom prst="chevron">
          <a:avLst/>
        </a:prstGeom>
      </dgm:spPr>
    </dgm:pt>
    <dgm:pt modelId="{2D28656C-4B50-4BA7-A662-A625705257B2}" type="pres">
      <dgm:prSet presAssocID="{B7DBDE25-EEBF-49E9-B4C5-7CF24C931668}" presName="parTxOnlySpace" presStyleCnt="0"/>
      <dgm:spPr/>
    </dgm:pt>
    <dgm:pt modelId="{4A815666-19F0-4D71-B85D-7793D2354CEF}" type="pres">
      <dgm:prSet presAssocID="{A538FAF3-4CB4-4790-BBE1-9CA1DBB05076}" presName="parTxOnly" presStyleLbl="node1" presStyleIdx="3" presStyleCnt="5">
        <dgm:presLayoutVars>
          <dgm:chMax val="0"/>
          <dgm:chPref val="0"/>
          <dgm:bulletEnabled val="1"/>
        </dgm:presLayoutVars>
      </dgm:prSet>
      <dgm:spPr>
        <a:prstGeom prst="chevron">
          <a:avLst/>
        </a:prstGeom>
      </dgm:spPr>
    </dgm:pt>
    <dgm:pt modelId="{02A5FDA7-934F-482A-9413-04BE60E2442D}" type="pres">
      <dgm:prSet presAssocID="{C628C10F-75CC-4D10-AFCD-CFE707C87220}" presName="parTxOnlySpace" presStyleCnt="0"/>
      <dgm:spPr/>
    </dgm:pt>
    <dgm:pt modelId="{6BBC7A57-54E0-44FB-AED8-3F1ABDEAA54D}" type="pres">
      <dgm:prSet presAssocID="{A1F25849-5BBA-40E8-AC58-4C569DFC1178}" presName="parTxOnly" presStyleLbl="node1" presStyleIdx="4" presStyleCnt="5">
        <dgm:presLayoutVars>
          <dgm:chMax val="0"/>
          <dgm:chPref val="0"/>
          <dgm:bulletEnabled val="1"/>
        </dgm:presLayoutVars>
      </dgm:prSet>
      <dgm:spPr>
        <a:prstGeom prst="chevron">
          <a:avLst/>
        </a:prstGeom>
      </dgm:spPr>
    </dgm:pt>
  </dgm:ptLst>
  <dgm:cxnLst>
    <dgm:cxn modelId="{41F46215-4124-4EF5-89A9-EC648D455432}" srcId="{3C6517FD-D8F3-4DB7-8E68-F7443AB45E52}" destId="{91A4ECAC-CCF3-450A-A858-A39084114F30}" srcOrd="0" destOrd="0" parTransId="{2F48E57A-7F66-491F-8499-62E42A28753F}" sibTransId="{D87A9550-A425-49A5-99BD-439056379312}"/>
    <dgm:cxn modelId="{C54A5D25-0203-4A0B-86B3-F96AB1D59705}" srcId="{3C6517FD-D8F3-4DB7-8E68-F7443AB45E52}" destId="{A538FAF3-4CB4-4790-BBE1-9CA1DBB05076}" srcOrd="3" destOrd="0" parTransId="{653EABF7-C837-4D15-B5C4-9DED32B9590B}" sibTransId="{C628C10F-75CC-4D10-AFCD-CFE707C87220}"/>
    <dgm:cxn modelId="{5F9BC727-8400-43A5-AC1B-7DAB16C67CF6}" type="presOf" srcId="{A538FAF3-4CB4-4790-BBE1-9CA1DBB05076}" destId="{4A815666-19F0-4D71-B85D-7793D2354CEF}" srcOrd="0" destOrd="0" presId="urn:microsoft.com/office/officeart/2005/8/layout/chevron1"/>
    <dgm:cxn modelId="{9AF4B128-DCE2-4214-B13F-A064FADCC944}" srcId="{3C6517FD-D8F3-4DB7-8E68-F7443AB45E52}" destId="{D6241C46-F2E2-4035-81B1-6AE73CD88732}" srcOrd="2" destOrd="0" parTransId="{9FAD40B1-30AD-4830-B1EE-58BE28271A74}" sibTransId="{B7DBDE25-EEBF-49E9-B4C5-7CF24C931668}"/>
    <dgm:cxn modelId="{4C6B675A-4402-4688-B9DE-02FA8794B8C1}" type="presOf" srcId="{3C6517FD-D8F3-4DB7-8E68-F7443AB45E52}" destId="{6E1636BC-A5EE-463A-93F1-13F55DFB1ACE}" srcOrd="0" destOrd="0" presId="urn:microsoft.com/office/officeart/2005/8/layout/chevron1"/>
    <dgm:cxn modelId="{A6FAA790-FD5D-4D5F-856A-FB2C31251BA1}" srcId="{3C6517FD-D8F3-4DB7-8E68-F7443AB45E52}" destId="{A1F25849-5BBA-40E8-AC58-4C569DFC1178}" srcOrd="4" destOrd="0" parTransId="{7CFEAF27-BF91-4540-9FA2-74F47D9DA11A}" sibTransId="{28BD0D96-5319-4B65-A69C-6336C03F9E79}"/>
    <dgm:cxn modelId="{07ED2E91-BD22-4355-B5BC-9445C0E63FC4}" type="presOf" srcId="{91A4ECAC-CCF3-450A-A858-A39084114F30}" destId="{03D02AC5-E91F-4EC7-B92D-4A49660BF604}" srcOrd="0" destOrd="0" presId="urn:microsoft.com/office/officeart/2005/8/layout/chevron1"/>
    <dgm:cxn modelId="{2E699DBF-2205-4633-B548-08C1FE78D98D}" type="presOf" srcId="{3999CE09-FACD-4E00-8FE1-289396BA8614}" destId="{1FC32949-96E0-4F59-AB6E-D450C8C2FD92}" srcOrd="0" destOrd="0" presId="urn:microsoft.com/office/officeart/2005/8/layout/chevron1"/>
    <dgm:cxn modelId="{F8B985ED-F18A-45DD-A57B-423968A3A6E7}" type="presOf" srcId="{A1F25849-5BBA-40E8-AC58-4C569DFC1178}" destId="{6BBC7A57-54E0-44FB-AED8-3F1ABDEAA54D}" srcOrd="0" destOrd="0" presId="urn:microsoft.com/office/officeart/2005/8/layout/chevron1"/>
    <dgm:cxn modelId="{0E7938FC-5B78-4561-B816-643FC69EDBA9}" srcId="{3C6517FD-D8F3-4DB7-8E68-F7443AB45E52}" destId="{3999CE09-FACD-4E00-8FE1-289396BA8614}" srcOrd="1" destOrd="0" parTransId="{8199E7CA-46D2-473D-9600-9E4C9B31F09D}" sibTransId="{658816A1-BCF9-49CD-A6CC-C2A68FCBDA98}"/>
    <dgm:cxn modelId="{156C69FC-5AA0-4884-A470-86927EFC2625}" type="presOf" srcId="{D6241C46-F2E2-4035-81B1-6AE73CD88732}" destId="{47278015-E069-4F15-B205-C68A6049DC12}" srcOrd="0" destOrd="0" presId="urn:microsoft.com/office/officeart/2005/8/layout/chevron1"/>
    <dgm:cxn modelId="{D82799BB-753E-4E54-B0F4-88CBFCF80DA5}" type="presParOf" srcId="{6E1636BC-A5EE-463A-93F1-13F55DFB1ACE}" destId="{03D02AC5-E91F-4EC7-B92D-4A49660BF604}" srcOrd="0" destOrd="0" presId="urn:microsoft.com/office/officeart/2005/8/layout/chevron1"/>
    <dgm:cxn modelId="{666B0F99-A886-4458-BB50-AA4E81A4876E}" type="presParOf" srcId="{6E1636BC-A5EE-463A-93F1-13F55DFB1ACE}" destId="{94629791-8A2C-4B46-8EDC-B6C5A0FA097C}" srcOrd="1" destOrd="0" presId="urn:microsoft.com/office/officeart/2005/8/layout/chevron1"/>
    <dgm:cxn modelId="{86DF8792-8F53-4440-9557-FD5825B9030D}" type="presParOf" srcId="{6E1636BC-A5EE-463A-93F1-13F55DFB1ACE}" destId="{1FC32949-96E0-4F59-AB6E-D450C8C2FD92}" srcOrd="2" destOrd="0" presId="urn:microsoft.com/office/officeart/2005/8/layout/chevron1"/>
    <dgm:cxn modelId="{B8AB15D6-5499-4100-869B-2457F215865E}" type="presParOf" srcId="{6E1636BC-A5EE-463A-93F1-13F55DFB1ACE}" destId="{2D47C283-1491-4BF8-BD0E-9848DFFFBA14}" srcOrd="3" destOrd="0" presId="urn:microsoft.com/office/officeart/2005/8/layout/chevron1"/>
    <dgm:cxn modelId="{2A6957B7-CE67-42DB-9E88-B96779464BBF}" type="presParOf" srcId="{6E1636BC-A5EE-463A-93F1-13F55DFB1ACE}" destId="{47278015-E069-4F15-B205-C68A6049DC12}" srcOrd="4" destOrd="0" presId="urn:microsoft.com/office/officeart/2005/8/layout/chevron1"/>
    <dgm:cxn modelId="{90E03C16-FDD2-4D35-9855-4465854E33A4}" type="presParOf" srcId="{6E1636BC-A5EE-463A-93F1-13F55DFB1ACE}" destId="{2D28656C-4B50-4BA7-A662-A625705257B2}" srcOrd="5" destOrd="0" presId="urn:microsoft.com/office/officeart/2005/8/layout/chevron1"/>
    <dgm:cxn modelId="{9E7062E6-04D0-428D-A1C9-BC3C9A838861}" type="presParOf" srcId="{6E1636BC-A5EE-463A-93F1-13F55DFB1ACE}" destId="{4A815666-19F0-4D71-B85D-7793D2354CEF}" srcOrd="6" destOrd="0" presId="urn:microsoft.com/office/officeart/2005/8/layout/chevron1"/>
    <dgm:cxn modelId="{4E30EE5E-F2A1-43F8-A367-ACD631E30D64}" type="presParOf" srcId="{6E1636BC-A5EE-463A-93F1-13F55DFB1ACE}" destId="{02A5FDA7-934F-482A-9413-04BE60E2442D}" srcOrd="7" destOrd="0" presId="urn:microsoft.com/office/officeart/2005/8/layout/chevron1"/>
    <dgm:cxn modelId="{B04E5FED-CA00-40D2-997C-ABE743CD4D75}" type="presParOf" srcId="{6E1636BC-A5EE-463A-93F1-13F55DFB1ACE}" destId="{6BBC7A57-54E0-44FB-AED8-3F1ABDEAA54D}"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517FD-D8F3-4DB7-8E68-F7443AB45E5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1A4ECAC-CCF3-450A-A858-A39084114F30}">
      <dgm:prSet phldrT="[Text]" custT="1"/>
      <dgm:spPr>
        <a:xfrm>
          <a:off x="1518"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700" b="1" dirty="0">
              <a:solidFill>
                <a:sysClr val="window" lastClr="FFFFFF"/>
              </a:solidFill>
              <a:latin typeface="Arial" pitchFamily="34" charset="0"/>
              <a:ea typeface="+mn-ea"/>
              <a:cs typeface="Arial" pitchFamily="34" charset="0"/>
            </a:rPr>
            <a:t>Inputs</a:t>
          </a:r>
          <a:r>
            <a:rPr lang="en-US" sz="1200" b="1" dirty="0">
              <a:solidFill>
                <a:sysClr val="window" lastClr="FFFFFF"/>
              </a:solidFill>
              <a:latin typeface="Arial" pitchFamily="34" charset="0"/>
              <a:ea typeface="+mn-ea"/>
              <a:cs typeface="Arial" pitchFamily="34" charset="0"/>
            </a:rPr>
            <a:t> </a:t>
          </a:r>
        </a:p>
      </dgm:t>
    </dgm:pt>
    <dgm:pt modelId="{2F48E57A-7F66-491F-8499-62E42A28753F}" type="parTrans" cxnId="{41F46215-4124-4EF5-89A9-EC648D455432}">
      <dgm:prSet/>
      <dgm:spPr/>
      <dgm:t>
        <a:bodyPr/>
        <a:lstStyle/>
        <a:p>
          <a:endParaRPr lang="en-US" sz="1200" b="1">
            <a:latin typeface="Arial" pitchFamily="34" charset="0"/>
            <a:cs typeface="Arial" pitchFamily="34" charset="0"/>
          </a:endParaRPr>
        </a:p>
      </dgm:t>
    </dgm:pt>
    <dgm:pt modelId="{D87A9550-A425-49A5-99BD-439056379312}" type="sibTrans" cxnId="{41F46215-4124-4EF5-89A9-EC648D455432}">
      <dgm:prSet/>
      <dgm:spPr/>
      <dgm:t>
        <a:bodyPr/>
        <a:lstStyle/>
        <a:p>
          <a:endParaRPr lang="en-US" sz="1200" b="1">
            <a:latin typeface="Arial" pitchFamily="34" charset="0"/>
            <a:cs typeface="Arial" pitchFamily="34" charset="0"/>
          </a:endParaRPr>
        </a:p>
      </dgm:t>
    </dgm:pt>
    <dgm:pt modelId="{3999CE09-FACD-4E00-8FE1-289396BA8614}">
      <dgm:prSet phldrT="[Text]" custT="1"/>
      <dgm:spPr>
        <a:xfrm>
          <a:off x="1217889"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700" b="1" dirty="0">
              <a:solidFill>
                <a:sysClr val="window" lastClr="FFFFFF"/>
              </a:solidFill>
              <a:latin typeface="Arial" pitchFamily="34" charset="0"/>
              <a:ea typeface="+mn-ea"/>
              <a:cs typeface="Arial" pitchFamily="34" charset="0"/>
            </a:rPr>
            <a:t>Action</a:t>
          </a:r>
        </a:p>
      </dgm:t>
    </dgm:pt>
    <dgm:pt modelId="{8199E7CA-46D2-473D-9600-9E4C9B31F09D}" type="parTrans" cxnId="{0E7938FC-5B78-4561-B816-643FC69EDBA9}">
      <dgm:prSet/>
      <dgm:spPr/>
      <dgm:t>
        <a:bodyPr/>
        <a:lstStyle/>
        <a:p>
          <a:endParaRPr lang="en-US" sz="1200" b="1">
            <a:latin typeface="Arial" pitchFamily="34" charset="0"/>
            <a:cs typeface="Arial" pitchFamily="34" charset="0"/>
          </a:endParaRPr>
        </a:p>
      </dgm:t>
    </dgm:pt>
    <dgm:pt modelId="{658816A1-BCF9-49CD-A6CC-C2A68FCBDA98}" type="sibTrans" cxnId="{0E7938FC-5B78-4561-B816-643FC69EDBA9}">
      <dgm:prSet/>
      <dgm:spPr/>
      <dgm:t>
        <a:bodyPr/>
        <a:lstStyle/>
        <a:p>
          <a:endParaRPr lang="en-US" sz="1200" b="1">
            <a:latin typeface="Arial" pitchFamily="34" charset="0"/>
            <a:cs typeface="Arial" pitchFamily="34" charset="0"/>
          </a:endParaRPr>
        </a:p>
      </dgm:t>
    </dgm:pt>
    <dgm:pt modelId="{D6241C46-F2E2-4035-81B1-6AE73CD88732}">
      <dgm:prSet phldrT="[Text]" custT="1"/>
      <dgm:spPr>
        <a:xfrm>
          <a:off x="2434261"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700" b="1" dirty="0">
              <a:solidFill>
                <a:sysClr val="window" lastClr="FFFFFF"/>
              </a:solidFill>
              <a:latin typeface="Arial" pitchFamily="34" charset="0"/>
              <a:ea typeface="+mn-ea"/>
              <a:cs typeface="Arial" pitchFamily="34" charset="0"/>
            </a:rPr>
            <a:t>Outputs</a:t>
          </a:r>
        </a:p>
      </dgm:t>
    </dgm:pt>
    <dgm:pt modelId="{9FAD40B1-30AD-4830-B1EE-58BE28271A74}" type="parTrans" cxnId="{9AF4B128-DCE2-4214-B13F-A064FADCC944}">
      <dgm:prSet/>
      <dgm:spPr/>
      <dgm:t>
        <a:bodyPr/>
        <a:lstStyle/>
        <a:p>
          <a:endParaRPr lang="en-US" sz="1200" b="1">
            <a:latin typeface="Arial" pitchFamily="34" charset="0"/>
            <a:cs typeface="Arial" pitchFamily="34" charset="0"/>
          </a:endParaRPr>
        </a:p>
      </dgm:t>
    </dgm:pt>
    <dgm:pt modelId="{B7DBDE25-EEBF-49E9-B4C5-7CF24C931668}" type="sibTrans" cxnId="{9AF4B128-DCE2-4214-B13F-A064FADCC944}">
      <dgm:prSet/>
      <dgm:spPr/>
      <dgm:t>
        <a:bodyPr/>
        <a:lstStyle/>
        <a:p>
          <a:endParaRPr lang="en-US" sz="1200" b="1">
            <a:latin typeface="Arial" pitchFamily="34" charset="0"/>
            <a:cs typeface="Arial" pitchFamily="34" charset="0"/>
          </a:endParaRPr>
        </a:p>
      </dgm:t>
    </dgm:pt>
    <dgm:pt modelId="{A538FAF3-4CB4-4790-BBE1-9CA1DBB05076}">
      <dgm:prSet phldrT="[Text]" custT="1"/>
      <dgm:spPr>
        <a:xfrm>
          <a:off x="3650632"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700" b="1" dirty="0">
              <a:solidFill>
                <a:sysClr val="window" lastClr="FFFFFF"/>
              </a:solidFill>
              <a:latin typeface="Arial" pitchFamily="34" charset="0"/>
              <a:ea typeface="+mn-ea"/>
              <a:cs typeface="Arial" pitchFamily="34" charset="0"/>
            </a:rPr>
            <a:t>Outcomes</a:t>
          </a:r>
        </a:p>
      </dgm:t>
    </dgm:pt>
    <dgm:pt modelId="{653EABF7-C837-4D15-B5C4-9DED32B9590B}" type="parTrans" cxnId="{C54A5D25-0203-4A0B-86B3-F96AB1D59705}">
      <dgm:prSet/>
      <dgm:spPr/>
      <dgm:t>
        <a:bodyPr/>
        <a:lstStyle/>
        <a:p>
          <a:endParaRPr lang="en-US" sz="1200" b="1">
            <a:latin typeface="Arial" pitchFamily="34" charset="0"/>
            <a:cs typeface="Arial" pitchFamily="34" charset="0"/>
          </a:endParaRPr>
        </a:p>
      </dgm:t>
    </dgm:pt>
    <dgm:pt modelId="{C628C10F-75CC-4D10-AFCD-CFE707C87220}" type="sibTrans" cxnId="{C54A5D25-0203-4A0B-86B3-F96AB1D59705}">
      <dgm:prSet/>
      <dgm:spPr/>
      <dgm:t>
        <a:bodyPr/>
        <a:lstStyle/>
        <a:p>
          <a:endParaRPr lang="en-US" sz="1200" b="1">
            <a:latin typeface="Arial" pitchFamily="34" charset="0"/>
            <a:cs typeface="Arial" pitchFamily="34" charset="0"/>
          </a:endParaRPr>
        </a:p>
      </dgm:t>
    </dgm:pt>
    <dgm:pt modelId="{A1F25849-5BBA-40E8-AC58-4C569DFC1178}">
      <dgm:prSet phldrT="[Text]" custT="1"/>
      <dgm:spPr>
        <a:xfrm>
          <a:off x="4867003" y="0"/>
          <a:ext cx="1351523" cy="2339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700" b="1" dirty="0">
              <a:solidFill>
                <a:sysClr val="window" lastClr="FFFFFF"/>
              </a:solidFill>
              <a:latin typeface="Arial" pitchFamily="34" charset="0"/>
              <a:ea typeface="+mn-ea"/>
              <a:cs typeface="Arial" pitchFamily="34" charset="0"/>
            </a:rPr>
            <a:t>Impact</a:t>
          </a:r>
        </a:p>
      </dgm:t>
    </dgm:pt>
    <dgm:pt modelId="{7CFEAF27-BF91-4540-9FA2-74F47D9DA11A}" type="parTrans" cxnId="{A6FAA790-FD5D-4D5F-856A-FB2C31251BA1}">
      <dgm:prSet/>
      <dgm:spPr/>
      <dgm:t>
        <a:bodyPr/>
        <a:lstStyle/>
        <a:p>
          <a:endParaRPr lang="en-US" sz="1200" b="1">
            <a:latin typeface="Arial" pitchFamily="34" charset="0"/>
            <a:cs typeface="Arial" pitchFamily="34" charset="0"/>
          </a:endParaRPr>
        </a:p>
      </dgm:t>
    </dgm:pt>
    <dgm:pt modelId="{28BD0D96-5319-4B65-A69C-6336C03F9E79}" type="sibTrans" cxnId="{A6FAA790-FD5D-4D5F-856A-FB2C31251BA1}">
      <dgm:prSet/>
      <dgm:spPr/>
      <dgm:t>
        <a:bodyPr/>
        <a:lstStyle/>
        <a:p>
          <a:endParaRPr lang="en-US" sz="1200" b="1">
            <a:latin typeface="Arial" pitchFamily="34" charset="0"/>
            <a:cs typeface="Arial" pitchFamily="34" charset="0"/>
          </a:endParaRPr>
        </a:p>
      </dgm:t>
    </dgm:pt>
    <dgm:pt modelId="{6E1636BC-A5EE-463A-93F1-13F55DFB1ACE}" type="pres">
      <dgm:prSet presAssocID="{3C6517FD-D8F3-4DB7-8E68-F7443AB45E52}" presName="Name0" presStyleCnt="0">
        <dgm:presLayoutVars>
          <dgm:dir/>
          <dgm:animLvl val="lvl"/>
          <dgm:resizeHandles val="exact"/>
        </dgm:presLayoutVars>
      </dgm:prSet>
      <dgm:spPr/>
    </dgm:pt>
    <dgm:pt modelId="{03D02AC5-E91F-4EC7-B92D-4A49660BF604}" type="pres">
      <dgm:prSet presAssocID="{91A4ECAC-CCF3-450A-A858-A39084114F30}" presName="parTxOnly" presStyleLbl="node1" presStyleIdx="0" presStyleCnt="5">
        <dgm:presLayoutVars>
          <dgm:chMax val="0"/>
          <dgm:chPref val="0"/>
          <dgm:bulletEnabled val="1"/>
        </dgm:presLayoutVars>
      </dgm:prSet>
      <dgm:spPr>
        <a:prstGeom prst="chevron">
          <a:avLst/>
        </a:prstGeom>
      </dgm:spPr>
    </dgm:pt>
    <dgm:pt modelId="{94629791-8A2C-4B46-8EDC-B6C5A0FA097C}" type="pres">
      <dgm:prSet presAssocID="{D87A9550-A425-49A5-99BD-439056379312}" presName="parTxOnlySpace" presStyleCnt="0"/>
      <dgm:spPr/>
    </dgm:pt>
    <dgm:pt modelId="{1FC32949-96E0-4F59-AB6E-D450C8C2FD92}" type="pres">
      <dgm:prSet presAssocID="{3999CE09-FACD-4E00-8FE1-289396BA8614}" presName="parTxOnly" presStyleLbl="node1" presStyleIdx="1" presStyleCnt="5">
        <dgm:presLayoutVars>
          <dgm:chMax val="0"/>
          <dgm:chPref val="0"/>
          <dgm:bulletEnabled val="1"/>
        </dgm:presLayoutVars>
      </dgm:prSet>
      <dgm:spPr>
        <a:prstGeom prst="chevron">
          <a:avLst/>
        </a:prstGeom>
      </dgm:spPr>
    </dgm:pt>
    <dgm:pt modelId="{2D47C283-1491-4BF8-BD0E-9848DFFFBA14}" type="pres">
      <dgm:prSet presAssocID="{658816A1-BCF9-49CD-A6CC-C2A68FCBDA98}" presName="parTxOnlySpace" presStyleCnt="0"/>
      <dgm:spPr/>
    </dgm:pt>
    <dgm:pt modelId="{47278015-E069-4F15-B205-C68A6049DC12}" type="pres">
      <dgm:prSet presAssocID="{D6241C46-F2E2-4035-81B1-6AE73CD88732}" presName="parTxOnly" presStyleLbl="node1" presStyleIdx="2" presStyleCnt="5">
        <dgm:presLayoutVars>
          <dgm:chMax val="0"/>
          <dgm:chPref val="0"/>
          <dgm:bulletEnabled val="1"/>
        </dgm:presLayoutVars>
      </dgm:prSet>
      <dgm:spPr>
        <a:prstGeom prst="chevron">
          <a:avLst/>
        </a:prstGeom>
      </dgm:spPr>
    </dgm:pt>
    <dgm:pt modelId="{2D28656C-4B50-4BA7-A662-A625705257B2}" type="pres">
      <dgm:prSet presAssocID="{B7DBDE25-EEBF-49E9-B4C5-7CF24C931668}" presName="parTxOnlySpace" presStyleCnt="0"/>
      <dgm:spPr/>
    </dgm:pt>
    <dgm:pt modelId="{4A815666-19F0-4D71-B85D-7793D2354CEF}" type="pres">
      <dgm:prSet presAssocID="{A538FAF3-4CB4-4790-BBE1-9CA1DBB05076}" presName="parTxOnly" presStyleLbl="node1" presStyleIdx="3" presStyleCnt="5" custScaleX="109117">
        <dgm:presLayoutVars>
          <dgm:chMax val="0"/>
          <dgm:chPref val="0"/>
          <dgm:bulletEnabled val="1"/>
        </dgm:presLayoutVars>
      </dgm:prSet>
      <dgm:spPr>
        <a:prstGeom prst="chevron">
          <a:avLst/>
        </a:prstGeom>
      </dgm:spPr>
    </dgm:pt>
    <dgm:pt modelId="{02A5FDA7-934F-482A-9413-04BE60E2442D}" type="pres">
      <dgm:prSet presAssocID="{C628C10F-75CC-4D10-AFCD-CFE707C87220}" presName="parTxOnlySpace" presStyleCnt="0"/>
      <dgm:spPr/>
    </dgm:pt>
    <dgm:pt modelId="{6BBC7A57-54E0-44FB-AED8-3F1ABDEAA54D}" type="pres">
      <dgm:prSet presAssocID="{A1F25849-5BBA-40E8-AC58-4C569DFC1178}" presName="parTxOnly" presStyleLbl="node1" presStyleIdx="4" presStyleCnt="5">
        <dgm:presLayoutVars>
          <dgm:chMax val="0"/>
          <dgm:chPref val="0"/>
          <dgm:bulletEnabled val="1"/>
        </dgm:presLayoutVars>
      </dgm:prSet>
      <dgm:spPr>
        <a:prstGeom prst="chevron">
          <a:avLst/>
        </a:prstGeom>
      </dgm:spPr>
    </dgm:pt>
  </dgm:ptLst>
  <dgm:cxnLst>
    <dgm:cxn modelId="{41F46215-4124-4EF5-89A9-EC648D455432}" srcId="{3C6517FD-D8F3-4DB7-8E68-F7443AB45E52}" destId="{91A4ECAC-CCF3-450A-A858-A39084114F30}" srcOrd="0" destOrd="0" parTransId="{2F48E57A-7F66-491F-8499-62E42A28753F}" sibTransId="{D87A9550-A425-49A5-99BD-439056379312}"/>
    <dgm:cxn modelId="{C54A5D25-0203-4A0B-86B3-F96AB1D59705}" srcId="{3C6517FD-D8F3-4DB7-8E68-F7443AB45E52}" destId="{A538FAF3-4CB4-4790-BBE1-9CA1DBB05076}" srcOrd="3" destOrd="0" parTransId="{653EABF7-C837-4D15-B5C4-9DED32B9590B}" sibTransId="{C628C10F-75CC-4D10-AFCD-CFE707C87220}"/>
    <dgm:cxn modelId="{5F9BC727-8400-43A5-AC1B-7DAB16C67CF6}" type="presOf" srcId="{A538FAF3-4CB4-4790-BBE1-9CA1DBB05076}" destId="{4A815666-19F0-4D71-B85D-7793D2354CEF}" srcOrd="0" destOrd="0" presId="urn:microsoft.com/office/officeart/2005/8/layout/chevron1"/>
    <dgm:cxn modelId="{9AF4B128-DCE2-4214-B13F-A064FADCC944}" srcId="{3C6517FD-D8F3-4DB7-8E68-F7443AB45E52}" destId="{D6241C46-F2E2-4035-81B1-6AE73CD88732}" srcOrd="2" destOrd="0" parTransId="{9FAD40B1-30AD-4830-B1EE-58BE28271A74}" sibTransId="{B7DBDE25-EEBF-49E9-B4C5-7CF24C931668}"/>
    <dgm:cxn modelId="{4C6B675A-4402-4688-B9DE-02FA8794B8C1}" type="presOf" srcId="{3C6517FD-D8F3-4DB7-8E68-F7443AB45E52}" destId="{6E1636BC-A5EE-463A-93F1-13F55DFB1ACE}" srcOrd="0" destOrd="0" presId="urn:microsoft.com/office/officeart/2005/8/layout/chevron1"/>
    <dgm:cxn modelId="{A6FAA790-FD5D-4D5F-856A-FB2C31251BA1}" srcId="{3C6517FD-D8F3-4DB7-8E68-F7443AB45E52}" destId="{A1F25849-5BBA-40E8-AC58-4C569DFC1178}" srcOrd="4" destOrd="0" parTransId="{7CFEAF27-BF91-4540-9FA2-74F47D9DA11A}" sibTransId="{28BD0D96-5319-4B65-A69C-6336C03F9E79}"/>
    <dgm:cxn modelId="{07ED2E91-BD22-4355-B5BC-9445C0E63FC4}" type="presOf" srcId="{91A4ECAC-CCF3-450A-A858-A39084114F30}" destId="{03D02AC5-E91F-4EC7-B92D-4A49660BF604}" srcOrd="0" destOrd="0" presId="urn:microsoft.com/office/officeart/2005/8/layout/chevron1"/>
    <dgm:cxn modelId="{2E699DBF-2205-4633-B548-08C1FE78D98D}" type="presOf" srcId="{3999CE09-FACD-4E00-8FE1-289396BA8614}" destId="{1FC32949-96E0-4F59-AB6E-D450C8C2FD92}" srcOrd="0" destOrd="0" presId="urn:microsoft.com/office/officeart/2005/8/layout/chevron1"/>
    <dgm:cxn modelId="{F8B985ED-F18A-45DD-A57B-423968A3A6E7}" type="presOf" srcId="{A1F25849-5BBA-40E8-AC58-4C569DFC1178}" destId="{6BBC7A57-54E0-44FB-AED8-3F1ABDEAA54D}" srcOrd="0" destOrd="0" presId="urn:microsoft.com/office/officeart/2005/8/layout/chevron1"/>
    <dgm:cxn modelId="{0E7938FC-5B78-4561-B816-643FC69EDBA9}" srcId="{3C6517FD-D8F3-4DB7-8E68-F7443AB45E52}" destId="{3999CE09-FACD-4E00-8FE1-289396BA8614}" srcOrd="1" destOrd="0" parTransId="{8199E7CA-46D2-473D-9600-9E4C9B31F09D}" sibTransId="{658816A1-BCF9-49CD-A6CC-C2A68FCBDA98}"/>
    <dgm:cxn modelId="{156C69FC-5AA0-4884-A470-86927EFC2625}" type="presOf" srcId="{D6241C46-F2E2-4035-81B1-6AE73CD88732}" destId="{47278015-E069-4F15-B205-C68A6049DC12}" srcOrd="0" destOrd="0" presId="urn:microsoft.com/office/officeart/2005/8/layout/chevron1"/>
    <dgm:cxn modelId="{D82799BB-753E-4E54-B0F4-88CBFCF80DA5}" type="presParOf" srcId="{6E1636BC-A5EE-463A-93F1-13F55DFB1ACE}" destId="{03D02AC5-E91F-4EC7-B92D-4A49660BF604}" srcOrd="0" destOrd="0" presId="urn:microsoft.com/office/officeart/2005/8/layout/chevron1"/>
    <dgm:cxn modelId="{666B0F99-A886-4458-BB50-AA4E81A4876E}" type="presParOf" srcId="{6E1636BC-A5EE-463A-93F1-13F55DFB1ACE}" destId="{94629791-8A2C-4B46-8EDC-B6C5A0FA097C}" srcOrd="1" destOrd="0" presId="urn:microsoft.com/office/officeart/2005/8/layout/chevron1"/>
    <dgm:cxn modelId="{86DF8792-8F53-4440-9557-FD5825B9030D}" type="presParOf" srcId="{6E1636BC-A5EE-463A-93F1-13F55DFB1ACE}" destId="{1FC32949-96E0-4F59-AB6E-D450C8C2FD92}" srcOrd="2" destOrd="0" presId="urn:microsoft.com/office/officeart/2005/8/layout/chevron1"/>
    <dgm:cxn modelId="{B8AB15D6-5499-4100-869B-2457F215865E}" type="presParOf" srcId="{6E1636BC-A5EE-463A-93F1-13F55DFB1ACE}" destId="{2D47C283-1491-4BF8-BD0E-9848DFFFBA14}" srcOrd="3" destOrd="0" presId="urn:microsoft.com/office/officeart/2005/8/layout/chevron1"/>
    <dgm:cxn modelId="{2A6957B7-CE67-42DB-9E88-B96779464BBF}" type="presParOf" srcId="{6E1636BC-A5EE-463A-93F1-13F55DFB1ACE}" destId="{47278015-E069-4F15-B205-C68A6049DC12}" srcOrd="4" destOrd="0" presId="urn:microsoft.com/office/officeart/2005/8/layout/chevron1"/>
    <dgm:cxn modelId="{90E03C16-FDD2-4D35-9855-4465854E33A4}" type="presParOf" srcId="{6E1636BC-A5EE-463A-93F1-13F55DFB1ACE}" destId="{2D28656C-4B50-4BA7-A662-A625705257B2}" srcOrd="5" destOrd="0" presId="urn:microsoft.com/office/officeart/2005/8/layout/chevron1"/>
    <dgm:cxn modelId="{9E7062E6-04D0-428D-A1C9-BC3C9A838861}" type="presParOf" srcId="{6E1636BC-A5EE-463A-93F1-13F55DFB1ACE}" destId="{4A815666-19F0-4D71-B85D-7793D2354CEF}" srcOrd="6" destOrd="0" presId="urn:microsoft.com/office/officeart/2005/8/layout/chevron1"/>
    <dgm:cxn modelId="{4E30EE5E-F2A1-43F8-A367-ACD631E30D64}" type="presParOf" srcId="{6E1636BC-A5EE-463A-93F1-13F55DFB1ACE}" destId="{02A5FDA7-934F-482A-9413-04BE60E2442D}" srcOrd="7" destOrd="0" presId="urn:microsoft.com/office/officeart/2005/8/layout/chevron1"/>
    <dgm:cxn modelId="{B04E5FED-CA00-40D2-997C-ABE743CD4D75}" type="presParOf" srcId="{6E1636BC-A5EE-463A-93F1-13F55DFB1ACE}" destId="{6BBC7A57-54E0-44FB-AED8-3F1ABDEAA54D}"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02AC5-E91F-4EC7-B92D-4A49660BF604}">
      <dsp:nvSpPr>
        <dsp:cNvPr id="0" name=""/>
        <dsp:cNvSpPr/>
      </dsp:nvSpPr>
      <dsp:spPr>
        <a:xfrm>
          <a:off x="2056" y="281952"/>
          <a:ext cx="1830597" cy="73223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Inputs </a:t>
          </a:r>
        </a:p>
      </dsp:txBody>
      <dsp:txXfrm>
        <a:off x="368175" y="281952"/>
        <a:ext cx="1098359" cy="732238"/>
      </dsp:txXfrm>
    </dsp:sp>
    <dsp:sp modelId="{1FC32949-96E0-4F59-AB6E-D450C8C2FD92}">
      <dsp:nvSpPr>
        <dsp:cNvPr id="0" name=""/>
        <dsp:cNvSpPr/>
      </dsp:nvSpPr>
      <dsp:spPr>
        <a:xfrm>
          <a:off x="1649594" y="281952"/>
          <a:ext cx="1830597" cy="73223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Action</a:t>
          </a:r>
        </a:p>
      </dsp:txBody>
      <dsp:txXfrm>
        <a:off x="2015713" y="281952"/>
        <a:ext cx="1098359" cy="732238"/>
      </dsp:txXfrm>
    </dsp:sp>
    <dsp:sp modelId="{47278015-E069-4F15-B205-C68A6049DC12}">
      <dsp:nvSpPr>
        <dsp:cNvPr id="0" name=""/>
        <dsp:cNvSpPr/>
      </dsp:nvSpPr>
      <dsp:spPr>
        <a:xfrm>
          <a:off x="3297132" y="281952"/>
          <a:ext cx="1830597" cy="73223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Outputs</a:t>
          </a:r>
        </a:p>
      </dsp:txBody>
      <dsp:txXfrm>
        <a:off x="3663251" y="281952"/>
        <a:ext cx="1098359" cy="732238"/>
      </dsp:txXfrm>
    </dsp:sp>
    <dsp:sp modelId="{4A815666-19F0-4D71-B85D-7793D2354CEF}">
      <dsp:nvSpPr>
        <dsp:cNvPr id="0" name=""/>
        <dsp:cNvSpPr/>
      </dsp:nvSpPr>
      <dsp:spPr>
        <a:xfrm>
          <a:off x="4944669" y="281952"/>
          <a:ext cx="1830597" cy="73223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Outcomes</a:t>
          </a:r>
        </a:p>
      </dsp:txBody>
      <dsp:txXfrm>
        <a:off x="5310788" y="281952"/>
        <a:ext cx="1098359" cy="732238"/>
      </dsp:txXfrm>
    </dsp:sp>
    <dsp:sp modelId="{6BBC7A57-54E0-44FB-AED8-3F1ABDEAA54D}">
      <dsp:nvSpPr>
        <dsp:cNvPr id="0" name=""/>
        <dsp:cNvSpPr/>
      </dsp:nvSpPr>
      <dsp:spPr>
        <a:xfrm>
          <a:off x="6592207" y="281952"/>
          <a:ext cx="1830597" cy="732238"/>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Arial" pitchFamily="34" charset="0"/>
              <a:ea typeface="+mn-ea"/>
              <a:cs typeface="Arial" pitchFamily="34" charset="0"/>
            </a:rPr>
            <a:t>Impact</a:t>
          </a:r>
        </a:p>
      </dsp:txBody>
      <dsp:txXfrm>
        <a:off x="6958326" y="281952"/>
        <a:ext cx="1098359" cy="73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02AC5-E91F-4EC7-B92D-4A49660BF604}">
      <dsp:nvSpPr>
        <dsp:cNvPr id="0" name=""/>
        <dsp:cNvSpPr/>
      </dsp:nvSpPr>
      <dsp:spPr>
        <a:xfrm>
          <a:off x="612" y="296867"/>
          <a:ext cx="1756023" cy="702409"/>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Arial" pitchFamily="34" charset="0"/>
              <a:ea typeface="+mn-ea"/>
              <a:cs typeface="Arial" pitchFamily="34" charset="0"/>
            </a:rPr>
            <a:t>Inputs</a:t>
          </a:r>
          <a:r>
            <a:rPr lang="en-US" sz="1200" b="1" kern="1200" dirty="0">
              <a:solidFill>
                <a:sysClr val="window" lastClr="FFFFFF"/>
              </a:solidFill>
              <a:latin typeface="Arial" pitchFamily="34" charset="0"/>
              <a:ea typeface="+mn-ea"/>
              <a:cs typeface="Arial" pitchFamily="34" charset="0"/>
            </a:rPr>
            <a:t> </a:t>
          </a:r>
        </a:p>
      </dsp:txBody>
      <dsp:txXfrm>
        <a:off x="351817" y="296867"/>
        <a:ext cx="1053614" cy="702409"/>
      </dsp:txXfrm>
    </dsp:sp>
    <dsp:sp modelId="{1FC32949-96E0-4F59-AB6E-D450C8C2FD92}">
      <dsp:nvSpPr>
        <dsp:cNvPr id="0" name=""/>
        <dsp:cNvSpPr/>
      </dsp:nvSpPr>
      <dsp:spPr>
        <a:xfrm>
          <a:off x="1581032" y="296867"/>
          <a:ext cx="1756023" cy="702409"/>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Arial" pitchFamily="34" charset="0"/>
              <a:ea typeface="+mn-ea"/>
              <a:cs typeface="Arial" pitchFamily="34" charset="0"/>
            </a:rPr>
            <a:t>Action</a:t>
          </a:r>
        </a:p>
      </dsp:txBody>
      <dsp:txXfrm>
        <a:off x="1932237" y="296867"/>
        <a:ext cx="1053614" cy="702409"/>
      </dsp:txXfrm>
    </dsp:sp>
    <dsp:sp modelId="{47278015-E069-4F15-B205-C68A6049DC12}">
      <dsp:nvSpPr>
        <dsp:cNvPr id="0" name=""/>
        <dsp:cNvSpPr/>
      </dsp:nvSpPr>
      <dsp:spPr>
        <a:xfrm>
          <a:off x="3161453" y="296867"/>
          <a:ext cx="1756023" cy="702409"/>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Arial" pitchFamily="34" charset="0"/>
              <a:ea typeface="+mn-ea"/>
              <a:cs typeface="Arial" pitchFamily="34" charset="0"/>
            </a:rPr>
            <a:t>Outputs</a:t>
          </a:r>
        </a:p>
      </dsp:txBody>
      <dsp:txXfrm>
        <a:off x="3512658" y="296867"/>
        <a:ext cx="1053614" cy="702409"/>
      </dsp:txXfrm>
    </dsp:sp>
    <dsp:sp modelId="{4A815666-19F0-4D71-B85D-7793D2354CEF}">
      <dsp:nvSpPr>
        <dsp:cNvPr id="0" name=""/>
        <dsp:cNvSpPr/>
      </dsp:nvSpPr>
      <dsp:spPr>
        <a:xfrm>
          <a:off x="4741874" y="296867"/>
          <a:ext cx="1916119" cy="702409"/>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Arial" pitchFamily="34" charset="0"/>
              <a:ea typeface="+mn-ea"/>
              <a:cs typeface="Arial" pitchFamily="34" charset="0"/>
            </a:rPr>
            <a:t>Outcomes</a:t>
          </a:r>
        </a:p>
      </dsp:txBody>
      <dsp:txXfrm>
        <a:off x="5093079" y="296867"/>
        <a:ext cx="1213710" cy="702409"/>
      </dsp:txXfrm>
    </dsp:sp>
    <dsp:sp modelId="{6BBC7A57-54E0-44FB-AED8-3F1ABDEAA54D}">
      <dsp:nvSpPr>
        <dsp:cNvPr id="0" name=""/>
        <dsp:cNvSpPr/>
      </dsp:nvSpPr>
      <dsp:spPr>
        <a:xfrm>
          <a:off x="6482391" y="296867"/>
          <a:ext cx="1756023" cy="702409"/>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Arial" pitchFamily="34" charset="0"/>
              <a:ea typeface="+mn-ea"/>
              <a:cs typeface="Arial" pitchFamily="34" charset="0"/>
            </a:rPr>
            <a:t>Impact</a:t>
          </a:r>
        </a:p>
      </dsp:txBody>
      <dsp:txXfrm>
        <a:off x="6833596" y="296867"/>
        <a:ext cx="1053614" cy="7024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590" y="0"/>
            <a:ext cx="3169920" cy="480060"/>
          </a:xfrm>
          <a:prstGeom prst="rect">
            <a:avLst/>
          </a:prstGeom>
        </p:spPr>
        <p:txBody>
          <a:bodyPr vert="horz" lIns="91440" tIns="45720" rIns="91440" bIns="45720" rtlCol="0"/>
          <a:lstStyle>
            <a:lvl1pPr algn="r">
              <a:defRPr sz="1200"/>
            </a:lvl1pPr>
          </a:lstStyle>
          <a:p>
            <a:fld id="{DDA76F0A-980D-4F30-A34C-6192C86BCEB5}" type="datetimeFigureOut">
              <a:rPr lang="en-AU" smtClean="0"/>
              <a:pPr/>
              <a:t>16/05/2023</a:t>
            </a:fld>
            <a:endParaRPr lang="en-AU"/>
          </a:p>
        </p:txBody>
      </p:sp>
      <p:sp>
        <p:nvSpPr>
          <p:cNvPr id="4" name="Footer Placeholder 3"/>
          <p:cNvSpPr>
            <a:spLocks noGrp="1"/>
          </p:cNvSpPr>
          <p:nvPr>
            <p:ph type="ftr" sz="quarter" idx="2"/>
          </p:nvPr>
        </p:nvSpPr>
        <p:spPr>
          <a:xfrm>
            <a:off x="3" y="9119475"/>
            <a:ext cx="3169920" cy="48006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590" y="9119475"/>
            <a:ext cx="3169920" cy="480060"/>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AU"/>
          </a:p>
        </p:txBody>
      </p:sp>
      <p:sp>
        <p:nvSpPr>
          <p:cNvPr id="3" name="Date Placeholder 2"/>
          <p:cNvSpPr>
            <a:spLocks noGrp="1"/>
          </p:cNvSpPr>
          <p:nvPr>
            <p:ph type="dt" idx="1"/>
          </p:nvPr>
        </p:nvSpPr>
        <p:spPr>
          <a:xfrm>
            <a:off x="4143590" y="0"/>
            <a:ext cx="3169920" cy="4800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16A5F483-3392-4357-8BB8-81BAE864DE40}" type="datetimeFigureOut">
              <a:rPr lang="en-AU" smtClean="0"/>
              <a:pPr/>
              <a:t>16/05/2023</a:t>
            </a:fld>
            <a:endParaRPr lang="en-AU"/>
          </a:p>
        </p:txBody>
      </p:sp>
      <p:sp>
        <p:nvSpPr>
          <p:cNvPr id="4" name="Slide Image Placeholder 3"/>
          <p:cNvSpPr>
            <a:spLocks noGrp="1" noRot="1" noChangeAspect="1"/>
          </p:cNvSpPr>
          <p:nvPr>
            <p:ph type="sldImg" idx="2"/>
          </p:nvPr>
        </p:nvSpPr>
        <p:spPr>
          <a:xfrm>
            <a:off x="1257300" y="490538"/>
            <a:ext cx="4800600" cy="3600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346949"/>
            <a:ext cx="5852160" cy="45341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119475"/>
            <a:ext cx="3169920" cy="4800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32023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What does this story tell us ?</a:t>
            </a:r>
          </a:p>
          <a:p>
            <a:endParaRPr lang="en-US" dirty="0"/>
          </a:p>
          <a:p>
            <a:r>
              <a:rPr lang="en-US" dirty="0"/>
              <a:t>That if we give high importance to the %age result / target, it might have the perverse effect of encouraging people to set low </a:t>
            </a:r>
            <a:r>
              <a:rPr lang="en-US" dirty="0" err="1"/>
              <a:t>targetsn</a:t>
            </a:r>
            <a:r>
              <a:rPr lang="en-US" dirty="0"/>
              <a:t>, in order to have a high %age.</a:t>
            </a:r>
          </a:p>
        </p:txBody>
      </p:sp>
    </p:spTree>
    <p:extLst>
      <p:ext uri="{BB962C8B-B14F-4D97-AF65-F5344CB8AC3E}">
        <p14:creationId xmlns:p14="http://schemas.microsoft.com/office/powerpoint/2010/main" val="72574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Often, we play with 2 types of indicators: the hard count, and the %</a:t>
            </a:r>
          </a:p>
          <a:p>
            <a:r>
              <a:rPr lang="en-US" sz="1200" kern="1200" dirty="0">
                <a:solidFill>
                  <a:schemeClr val="tx1"/>
                </a:solidFill>
                <a:effectLst/>
                <a:latin typeface="Arial" pitchFamily="34" charset="0"/>
                <a:ea typeface="+mn-ea"/>
                <a:cs typeface="Arial" pitchFamily="34" charset="0"/>
              </a:rPr>
              <a:t>But in fact, there are more than 2 types of indicators: </a:t>
            </a:r>
          </a:p>
          <a:p>
            <a:pPr lvl="1"/>
            <a:r>
              <a:rPr lang="en-US" sz="1200" kern="1200" dirty="0">
                <a:solidFill>
                  <a:schemeClr val="tx1"/>
                </a:solidFill>
                <a:effectLst/>
                <a:latin typeface="Arial" pitchFamily="34" charset="0"/>
                <a:ea typeface="+mn-ea"/>
                <a:cs typeface="Arial" pitchFamily="34" charset="0"/>
              </a:rPr>
              <a:t>- There are several types of #</a:t>
            </a:r>
          </a:p>
          <a:p>
            <a:pPr lvl="1"/>
            <a:r>
              <a:rPr lang="en-US" sz="1200" kern="1200" dirty="0">
                <a:solidFill>
                  <a:schemeClr val="tx1"/>
                </a:solidFill>
                <a:effectLst/>
                <a:latin typeface="Arial" pitchFamily="34" charset="0"/>
                <a:ea typeface="+mn-ea"/>
                <a:cs typeface="Arial" pitchFamily="34" charset="0"/>
              </a:rPr>
              <a:t>- and several types of %</a:t>
            </a:r>
          </a:p>
          <a:p>
            <a:pPr lvl="1"/>
            <a:r>
              <a:rPr lang="en-US" sz="1200" kern="1200" dirty="0">
                <a:solidFill>
                  <a:schemeClr val="tx1"/>
                </a:solidFill>
                <a:effectLst/>
                <a:latin typeface="Arial" pitchFamily="34" charset="0"/>
                <a:ea typeface="+mn-ea"/>
                <a:cs typeface="Arial" pitchFamily="34" charset="0"/>
              </a:rPr>
              <a:t>- and other types of indicators.</a:t>
            </a:r>
          </a:p>
          <a:p>
            <a:r>
              <a:rPr lang="en-US" sz="1200" kern="1200" dirty="0">
                <a:solidFill>
                  <a:schemeClr val="tx1"/>
                </a:solidFill>
                <a:effectLst/>
                <a:latin typeface="Arial" pitchFamily="34" charset="0"/>
                <a:ea typeface="+mn-ea"/>
                <a:cs typeface="Arial" pitchFamily="34" charset="0"/>
              </a:rPr>
              <a:t>For each type, treatment may differ: how to measure, how to </a:t>
            </a:r>
            <a:r>
              <a:rPr lang="en-US" sz="1200" kern="1200" dirty="0" err="1">
                <a:solidFill>
                  <a:schemeClr val="tx1"/>
                </a:solidFill>
                <a:effectLst/>
                <a:latin typeface="Arial" pitchFamily="34" charset="0"/>
                <a:ea typeface="+mn-ea"/>
                <a:cs typeface="Arial" pitchFamily="34" charset="0"/>
              </a:rPr>
              <a:t>analyse</a:t>
            </a:r>
            <a:r>
              <a:rPr lang="en-US" sz="1200" kern="1200" dirty="0">
                <a:solidFill>
                  <a:schemeClr val="tx1"/>
                </a:solidFill>
                <a:effectLst/>
                <a:latin typeface="Arial" pitchFamily="34" charset="0"/>
                <a:ea typeface="+mn-ea"/>
                <a:cs typeface="Arial" pitchFamily="34" charset="0"/>
              </a:rPr>
              <a:t>, how to aggregate, or average</a:t>
            </a:r>
          </a:p>
          <a:p>
            <a:r>
              <a:rPr lang="en-US" sz="1200" kern="1200" dirty="0">
                <a:solidFill>
                  <a:schemeClr val="tx1"/>
                </a:solidFill>
                <a:effectLst/>
                <a:latin typeface="Arial" pitchFamily="34" charset="0"/>
                <a:ea typeface="+mn-ea"/>
                <a:cs typeface="Arial" pitchFamily="34" charset="0"/>
              </a:rPr>
              <a:t> </a:t>
            </a:r>
          </a:p>
          <a:p>
            <a:r>
              <a:rPr lang="en-US" sz="1200" u="sng" kern="1200" dirty="0">
                <a:solidFill>
                  <a:schemeClr val="tx1"/>
                </a:solidFill>
                <a:effectLst/>
                <a:latin typeface="Arial" pitchFamily="34" charset="0"/>
                <a:ea typeface="+mn-ea"/>
                <a:cs typeface="Arial" pitchFamily="34" charset="0"/>
              </a:rPr>
              <a:t>Let us see here the main indicators types that you might work with:</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CLICK # - items          </a:t>
            </a:r>
            <a:r>
              <a:rPr lang="fr-FR" sz="1200" b="1" kern="1200" dirty="0" err="1">
                <a:solidFill>
                  <a:schemeClr val="tx1"/>
                </a:solidFill>
                <a:effectLst/>
                <a:latin typeface="Arial" pitchFamily="34" charset="0"/>
                <a:ea typeface="+mn-ea"/>
                <a:cs typeface="Arial" pitchFamily="34" charset="0"/>
              </a:rPr>
              <a:t>Number</a:t>
            </a:r>
            <a:r>
              <a:rPr lang="fr-FR" sz="1200" b="1" kern="1200" dirty="0">
                <a:solidFill>
                  <a:schemeClr val="tx1"/>
                </a:solidFill>
                <a:effectLst/>
                <a:latin typeface="Arial" pitchFamily="34" charset="0"/>
                <a:ea typeface="+mn-ea"/>
                <a:cs typeface="Arial" pitchFamily="34" charset="0"/>
              </a:rPr>
              <a:t> of </a:t>
            </a:r>
            <a:r>
              <a:rPr lang="fr-FR" sz="1200" b="1" kern="1200" dirty="0" err="1">
                <a:solidFill>
                  <a:schemeClr val="tx1"/>
                </a:solidFill>
                <a:effectLst/>
                <a:latin typeface="Arial" pitchFamily="34" charset="0"/>
                <a:ea typeface="+mn-ea"/>
                <a:cs typeface="Arial" pitchFamily="34" charset="0"/>
              </a:rPr>
              <a:t>household</a:t>
            </a:r>
            <a:r>
              <a:rPr lang="fr-FR" sz="1200" b="1" kern="1200" dirty="0">
                <a:solidFill>
                  <a:schemeClr val="tx1"/>
                </a:solidFill>
                <a:effectLst/>
                <a:latin typeface="Arial" pitchFamily="34" charset="0"/>
                <a:ea typeface="+mn-ea"/>
                <a:cs typeface="Arial" pitchFamily="34" charset="0"/>
              </a:rPr>
              <a:t> kits </a:t>
            </a:r>
            <a:r>
              <a:rPr lang="fr-FR" sz="1200" b="1" kern="1200" dirty="0" err="1">
                <a:solidFill>
                  <a:schemeClr val="tx1"/>
                </a:solidFill>
                <a:effectLst/>
                <a:latin typeface="Arial" pitchFamily="34" charset="0"/>
                <a:ea typeface="+mn-ea"/>
                <a:cs typeface="Arial" pitchFamily="34" charset="0"/>
              </a:rPr>
              <a:t>distributed</a:t>
            </a:r>
            <a:r>
              <a:rPr lang="fr-FR" sz="1200" b="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We like that one. One figure to count, easy to use, it works well for outputs, no need for a baseline</a:t>
            </a:r>
          </a:p>
          <a:p>
            <a:r>
              <a:rPr lang="fr-FR" sz="1200" b="1" kern="1200" dirty="0">
                <a:solidFill>
                  <a:schemeClr val="tx1"/>
                </a:solidFill>
                <a:effectLst/>
                <a:latin typeface="Arial" pitchFamily="34" charset="0"/>
                <a:ea typeface="+mn-ea"/>
                <a:cs typeface="Arial" pitchFamily="34" charset="0"/>
              </a:rPr>
              <a:t>CLICK # - count People          </a:t>
            </a:r>
            <a:r>
              <a:rPr lang="fr-FR" sz="1200" b="1" kern="1200" dirty="0" err="1">
                <a:solidFill>
                  <a:schemeClr val="tx1"/>
                </a:solidFill>
                <a:effectLst/>
                <a:latin typeface="Arial" pitchFamily="34" charset="0"/>
                <a:ea typeface="+mn-ea"/>
                <a:cs typeface="Arial" pitchFamily="34" charset="0"/>
              </a:rPr>
              <a:t>Number</a:t>
            </a:r>
            <a:r>
              <a:rPr lang="fr-FR" sz="1200" b="1" kern="1200" dirty="0">
                <a:solidFill>
                  <a:schemeClr val="tx1"/>
                </a:solidFill>
                <a:effectLst/>
                <a:latin typeface="Arial" pitchFamily="34" charset="0"/>
                <a:ea typeface="+mn-ea"/>
                <a:cs typeface="Arial" pitchFamily="34" charset="0"/>
              </a:rPr>
              <a:t> of people </a:t>
            </a:r>
            <a:r>
              <a:rPr lang="fr-FR" sz="1200" b="1" kern="1200" dirty="0" err="1">
                <a:solidFill>
                  <a:schemeClr val="tx1"/>
                </a:solidFill>
                <a:effectLst/>
                <a:latin typeface="Arial" pitchFamily="34" charset="0"/>
                <a:ea typeface="+mn-ea"/>
                <a:cs typeface="Arial" pitchFamily="34" charset="0"/>
              </a:rPr>
              <a:t>receiving</a:t>
            </a:r>
            <a:r>
              <a:rPr lang="fr-FR" sz="1200" b="1" kern="1200" dirty="0">
                <a:solidFill>
                  <a:schemeClr val="tx1"/>
                </a:solidFill>
                <a:effectLst/>
                <a:latin typeface="Arial" pitchFamily="34" charset="0"/>
                <a:ea typeface="+mn-ea"/>
                <a:cs typeface="Arial" pitchFamily="34" charset="0"/>
              </a:rPr>
              <a:t> </a:t>
            </a:r>
            <a:r>
              <a:rPr lang="fr-FR" sz="1200" b="1" kern="1200" dirty="0" err="1">
                <a:solidFill>
                  <a:schemeClr val="tx1"/>
                </a:solidFill>
                <a:effectLst/>
                <a:latin typeface="Arial" pitchFamily="34" charset="0"/>
                <a:ea typeface="+mn-ea"/>
                <a:cs typeface="Arial" pitchFamily="34" charset="0"/>
              </a:rPr>
              <a:t>food</a:t>
            </a:r>
            <a:r>
              <a:rPr lang="fr-FR" sz="1200" b="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It is not the same. The aggregation methods will be different</a:t>
            </a:r>
          </a:p>
          <a:p>
            <a:r>
              <a:rPr lang="fr-FR" sz="1200" b="1" kern="1200" dirty="0">
                <a:solidFill>
                  <a:schemeClr val="tx1"/>
                </a:solidFill>
                <a:effectLst/>
                <a:latin typeface="Arial" pitchFamily="34" charset="0"/>
                <a:ea typeface="+mn-ea"/>
                <a:cs typeface="Arial" pitchFamily="34" charset="0"/>
              </a:rPr>
              <a:t>CLICK </a:t>
            </a:r>
            <a:r>
              <a:rPr lang="en-US" sz="1200" b="1" kern="1200" dirty="0">
                <a:solidFill>
                  <a:schemeClr val="tx1"/>
                </a:solidFill>
                <a:effectLst/>
                <a:latin typeface="Arial" pitchFamily="34" charset="0"/>
                <a:ea typeface="+mn-ea"/>
                <a:cs typeface="Arial" pitchFamily="34" charset="0"/>
              </a:rPr>
              <a:t># - Likert scale      degree of satisfaction ……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It is a number, but it is not a count, it comes against a graduated scale (for example 1 to 5)</a:t>
            </a:r>
          </a:p>
          <a:p>
            <a:r>
              <a:rPr lang="en-US" sz="1200" kern="1200" dirty="0">
                <a:solidFill>
                  <a:schemeClr val="tx1"/>
                </a:solidFill>
                <a:effectLst/>
                <a:latin typeface="Arial" pitchFamily="34" charset="0"/>
                <a:ea typeface="+mn-ea"/>
                <a:cs typeface="Arial" pitchFamily="34" charset="0"/>
              </a:rPr>
              <a:t>The value recorded has gradual meaning. Examples : food consumption scores (scale to 5) / balanced score cards on CRI / IPC phases / degree of coverage of the essential needs</a:t>
            </a:r>
          </a:p>
          <a:p>
            <a:r>
              <a:rPr lang="fr-FR" sz="1200" b="1" kern="1200" dirty="0">
                <a:solidFill>
                  <a:schemeClr val="tx1"/>
                </a:solidFill>
                <a:effectLst/>
                <a:latin typeface="Arial" pitchFamily="34" charset="0"/>
                <a:ea typeface="+mn-ea"/>
                <a:cs typeface="Arial" pitchFamily="34" charset="0"/>
              </a:rPr>
              <a:t>CLICK </a:t>
            </a:r>
            <a:r>
              <a:rPr lang="en-US" sz="1200" b="1" kern="1200" dirty="0">
                <a:solidFill>
                  <a:schemeClr val="tx1"/>
                </a:solidFill>
                <a:effectLst/>
                <a:latin typeface="Arial" pitchFamily="34" charset="0"/>
                <a:ea typeface="+mn-ea"/>
                <a:cs typeface="Arial" pitchFamily="34" charset="0"/>
              </a:rPr>
              <a:t># - rate             N</a:t>
            </a:r>
            <a:r>
              <a:rPr lang="en-GB" sz="1200" b="1" kern="1200" dirty="0">
                <a:solidFill>
                  <a:schemeClr val="tx1"/>
                </a:solidFill>
                <a:effectLst/>
                <a:latin typeface="Arial" pitchFamily="34" charset="0"/>
                <a:ea typeface="+mn-ea"/>
                <a:cs typeface="Arial" pitchFamily="34" charset="0"/>
              </a:rPr>
              <a:t>umber of inhabitants / health </a:t>
            </a:r>
            <a:r>
              <a:rPr lang="en-GB" sz="1200" b="1" kern="1200" dirty="0" err="1">
                <a:solidFill>
                  <a:schemeClr val="tx1"/>
                </a:solidFill>
                <a:effectLst/>
                <a:latin typeface="Arial" pitchFamily="34" charset="0"/>
                <a:ea typeface="+mn-ea"/>
                <a:cs typeface="Arial" pitchFamily="34" charset="0"/>
              </a:rPr>
              <a:t>center</a:t>
            </a:r>
            <a:r>
              <a:rPr lang="en-GB" sz="1200" b="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It is a number, but it requires to count 2 things …. A numerator and denominator. These 2 are </a:t>
            </a:r>
            <a:r>
              <a:rPr lang="en-US" sz="1200" b="1" kern="1200" dirty="0">
                <a:solidFill>
                  <a:schemeClr val="tx1"/>
                </a:solidFill>
                <a:effectLst/>
                <a:latin typeface="Arial" pitchFamily="34" charset="0"/>
                <a:ea typeface="+mn-ea"/>
                <a:cs typeface="Arial" pitchFamily="34" charset="0"/>
              </a:rPr>
              <a:t>of a different nature</a:t>
            </a:r>
            <a:r>
              <a:rPr lang="en-US" sz="1200" kern="1200" dirty="0">
                <a:solidFill>
                  <a:schemeClr val="tx1"/>
                </a:solidFill>
                <a:effectLst/>
                <a:latin typeface="Arial" pitchFamily="34" charset="0"/>
                <a:ea typeface="+mn-ea"/>
                <a:cs typeface="Arial" pitchFamily="34" charset="0"/>
              </a:rPr>
              <a:t>: inhabitants and health centers</a:t>
            </a:r>
          </a:p>
          <a:p>
            <a:r>
              <a:rPr lang="fr-FR" sz="1200" b="1" kern="1200" dirty="0">
                <a:solidFill>
                  <a:schemeClr val="tx1"/>
                </a:solidFill>
                <a:effectLst/>
                <a:latin typeface="Arial" pitchFamily="34" charset="0"/>
                <a:ea typeface="+mn-ea"/>
                <a:cs typeface="Arial" pitchFamily="34" charset="0"/>
              </a:rPr>
              <a:t>CLICK </a:t>
            </a:r>
            <a:r>
              <a:rPr lang="en-US" sz="1200" b="1" kern="1200" dirty="0">
                <a:solidFill>
                  <a:schemeClr val="tx1"/>
                </a:solidFill>
                <a:effectLst/>
                <a:latin typeface="Arial" pitchFamily="34" charset="0"/>
                <a:ea typeface="+mn-ea"/>
                <a:cs typeface="Arial" pitchFamily="34" charset="0"/>
              </a:rPr>
              <a:t>% - percentage           coverage of measles vaccination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Again one number, requiring a numerator and a denominator, and this time they are </a:t>
            </a:r>
            <a:r>
              <a:rPr lang="en-US" sz="1200" b="1" kern="1200" dirty="0">
                <a:solidFill>
                  <a:schemeClr val="tx1"/>
                </a:solidFill>
                <a:effectLst/>
                <a:latin typeface="Arial" pitchFamily="34" charset="0"/>
                <a:ea typeface="+mn-ea"/>
                <a:cs typeface="Arial" pitchFamily="34" charset="0"/>
              </a:rPr>
              <a:t>of the SAME nature</a:t>
            </a:r>
            <a:r>
              <a:rPr lang="en-US" sz="1200" kern="1200" dirty="0">
                <a:solidFill>
                  <a:schemeClr val="tx1"/>
                </a:solidFill>
                <a:effectLst/>
                <a:latin typeface="Arial" pitchFamily="34" charset="0"/>
                <a:ea typeface="+mn-ea"/>
                <a:cs typeface="Arial" pitchFamily="34" charset="0"/>
              </a:rPr>
              <a:t>. In this example, children and children</a:t>
            </a:r>
          </a:p>
          <a:p>
            <a:r>
              <a:rPr lang="fr-FR" sz="1200" b="1" kern="1200" dirty="0">
                <a:solidFill>
                  <a:schemeClr val="tx1"/>
                </a:solidFill>
                <a:effectLst/>
                <a:latin typeface="Arial" pitchFamily="34" charset="0"/>
                <a:ea typeface="+mn-ea"/>
                <a:cs typeface="Arial" pitchFamily="34" charset="0"/>
              </a:rPr>
              <a:t>CLICK </a:t>
            </a:r>
            <a:r>
              <a:rPr lang="en-US" sz="1200" b="1" kern="1200" dirty="0">
                <a:solidFill>
                  <a:schemeClr val="tx1"/>
                </a:solidFill>
                <a:effectLst/>
                <a:latin typeface="Arial" pitchFamily="34" charset="0"/>
                <a:ea typeface="+mn-ea"/>
                <a:cs typeface="Arial" pitchFamily="34" charset="0"/>
              </a:rPr>
              <a:t>% - composite   Degree of compliance to …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It presents like a percentage, but it is not calculated with a numerator and denominator. It is based on several parameters, each one having a certain weight, the total weight being 100. You score against each parameter, and sum the values to make the indicator measure. </a:t>
            </a:r>
          </a:p>
          <a:p>
            <a:r>
              <a:rPr lang="fr-FR" sz="1200" b="1" kern="1200" dirty="0">
                <a:solidFill>
                  <a:schemeClr val="tx1"/>
                </a:solidFill>
                <a:effectLst/>
                <a:latin typeface="Arial" pitchFamily="34" charset="0"/>
                <a:ea typeface="+mn-ea"/>
                <a:cs typeface="Arial" pitchFamily="34" charset="0"/>
              </a:rPr>
              <a:t>CLICK </a:t>
            </a:r>
            <a:r>
              <a:rPr lang="en-US" sz="1200" b="1" kern="1200" dirty="0">
                <a:solidFill>
                  <a:schemeClr val="tx1"/>
                </a:solidFill>
                <a:effectLst/>
                <a:latin typeface="Arial" pitchFamily="34" charset="0"/>
                <a:ea typeface="+mn-ea"/>
                <a:cs typeface="Arial" pitchFamily="34" charset="0"/>
              </a:rPr>
              <a:t>Yes-No            New law on refugees is passed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Simple to use indicator, where we measure of a certain thing is done or not. </a:t>
            </a:r>
            <a:endParaRPr lang="fr-FR" b="1" dirty="0"/>
          </a:p>
        </p:txBody>
      </p:sp>
    </p:spTree>
    <p:extLst>
      <p:ext uri="{BB962C8B-B14F-4D97-AF65-F5344CB8AC3E}">
        <p14:creationId xmlns:p14="http://schemas.microsoft.com/office/powerpoint/2010/main" val="403525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story tell us ?</a:t>
            </a:r>
          </a:p>
          <a:p>
            <a:endParaRPr lang="en-US" dirty="0"/>
          </a:p>
          <a:p>
            <a:r>
              <a:rPr lang="en-US" dirty="0"/>
              <a:t>That it is easy to cheat with a composite indicator, by giving important weight to the easy bits</a:t>
            </a:r>
          </a:p>
        </p:txBody>
      </p:sp>
    </p:spTree>
    <p:extLst>
      <p:ext uri="{BB962C8B-B14F-4D97-AF65-F5344CB8AC3E}">
        <p14:creationId xmlns:p14="http://schemas.microsoft.com/office/powerpoint/2010/main" val="300800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1" kern="1200" dirty="0">
                <a:solidFill>
                  <a:schemeClr val="tx1"/>
                </a:solidFill>
                <a:effectLst/>
                <a:latin typeface="Arial" pitchFamily="34" charset="0"/>
                <a:ea typeface="+mn-ea"/>
                <a:cs typeface="Arial" pitchFamily="34" charset="0"/>
              </a:rPr>
              <a:t>SMART</a:t>
            </a:r>
          </a:p>
          <a:p>
            <a:pPr>
              <a:lnSpc>
                <a:spcPct val="100000"/>
              </a:lnSpc>
            </a:pPr>
            <a:r>
              <a:rPr lang="en-GB" sz="1200" kern="1200" dirty="0">
                <a:solidFill>
                  <a:schemeClr val="tx1"/>
                </a:solidFill>
                <a:effectLst/>
                <a:latin typeface="Arial" pitchFamily="34" charset="0"/>
                <a:ea typeface="+mn-ea"/>
                <a:cs typeface="Arial" pitchFamily="34" charset="0"/>
              </a:rPr>
              <a:t>You often hear that an indicator has to be smart. Actually, the indicator alone cannot be considered smart or not. It is the indicator + target that we will observe: </a:t>
            </a: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Specific</a:t>
            </a:r>
          </a:p>
          <a:p>
            <a:pPr>
              <a:lnSpc>
                <a:spcPct val="100000"/>
              </a:lnSpc>
            </a:pPr>
            <a:r>
              <a:rPr lang="en-GB" sz="1200" kern="1200" dirty="0">
                <a:solidFill>
                  <a:schemeClr val="tx1"/>
                </a:solidFill>
                <a:effectLst/>
                <a:latin typeface="Arial" pitchFamily="34" charset="0"/>
                <a:ea typeface="+mn-ea"/>
                <a:cs typeface="Arial" pitchFamily="34" charset="0"/>
              </a:rPr>
              <a:t>Tells precisely what will be measured. While the objective/outcome/result itself can be broad, the indicator should be </a:t>
            </a:r>
            <a:r>
              <a:rPr lang="en-GB" sz="1200" b="1" kern="1200" dirty="0">
                <a:solidFill>
                  <a:schemeClr val="tx1"/>
                </a:solidFill>
                <a:effectLst/>
                <a:latin typeface="Arial" pitchFamily="34" charset="0"/>
                <a:ea typeface="+mn-ea"/>
                <a:cs typeface="Arial" pitchFamily="34" charset="0"/>
              </a:rPr>
              <a:t>narrow</a:t>
            </a:r>
            <a:r>
              <a:rPr lang="en-GB" sz="1200" kern="1200" dirty="0">
                <a:solidFill>
                  <a:schemeClr val="tx1"/>
                </a:solidFill>
                <a:effectLst/>
                <a:latin typeface="Arial" pitchFamily="34" charset="0"/>
                <a:ea typeface="+mn-ea"/>
                <a:cs typeface="Arial" pitchFamily="34" charset="0"/>
              </a:rPr>
              <a:t>. </a:t>
            </a:r>
          </a:p>
          <a:p>
            <a:pPr>
              <a:lnSpc>
                <a:spcPct val="100000"/>
              </a:lnSpc>
            </a:pPr>
            <a:r>
              <a:rPr lang="en-GB" sz="1200" i="1" kern="1200" dirty="0">
                <a:solidFill>
                  <a:schemeClr val="tx1"/>
                </a:solidFill>
                <a:effectLst/>
                <a:latin typeface="Arial" pitchFamily="34" charset="0"/>
                <a:ea typeface="+mn-ea"/>
                <a:cs typeface="Arial" pitchFamily="34" charset="0"/>
              </a:rPr>
              <a:t>Example: An indicator “are people happy” would not be specific enough.</a:t>
            </a: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Measurable</a:t>
            </a:r>
          </a:p>
          <a:p>
            <a:pPr>
              <a:lnSpc>
                <a:spcPct val="100000"/>
              </a:lnSpc>
            </a:pPr>
            <a:r>
              <a:rPr lang="en-GB" sz="1200" kern="1200" dirty="0">
                <a:solidFill>
                  <a:schemeClr val="tx1"/>
                </a:solidFill>
                <a:effectLst/>
                <a:latin typeface="Arial" pitchFamily="34" charset="0"/>
                <a:ea typeface="+mn-ea"/>
                <a:cs typeface="Arial" pitchFamily="34" charset="0"/>
              </a:rPr>
              <a:t>Can be counted, observed. An indicator may be measurable </a:t>
            </a:r>
            <a:r>
              <a:rPr lang="en-GB" sz="1200" i="1" kern="1200" dirty="0">
                <a:solidFill>
                  <a:schemeClr val="tx1"/>
                </a:solidFill>
                <a:effectLst/>
                <a:latin typeface="Arial" pitchFamily="34" charset="0"/>
                <a:ea typeface="+mn-ea"/>
                <a:cs typeface="Arial" pitchFamily="34" charset="0"/>
              </a:rPr>
              <a:t>in an ideal world</a:t>
            </a:r>
            <a:r>
              <a:rPr lang="en-GB" sz="1200" kern="1200" dirty="0">
                <a:solidFill>
                  <a:schemeClr val="tx1"/>
                </a:solidFill>
                <a:effectLst/>
                <a:latin typeface="Arial" pitchFamily="34" charset="0"/>
                <a:ea typeface="+mn-ea"/>
                <a:cs typeface="Arial" pitchFamily="34" charset="0"/>
              </a:rPr>
              <a:t> – e.g. with enough time and resources. But not in humanitarian contexts. </a:t>
            </a:r>
          </a:p>
          <a:p>
            <a:pPr>
              <a:lnSpc>
                <a:spcPct val="100000"/>
              </a:lnSpc>
            </a:pPr>
            <a:r>
              <a:rPr lang="en-GB" sz="1200" i="1" kern="1200" dirty="0">
                <a:solidFill>
                  <a:schemeClr val="tx1"/>
                </a:solidFill>
                <a:effectLst/>
                <a:latin typeface="Arial" pitchFamily="34" charset="0"/>
                <a:ea typeface="+mn-ea"/>
                <a:cs typeface="Arial" pitchFamily="34" charset="0"/>
              </a:rPr>
              <a:t>Example: “How many Covid infection over last week in Germany” cannot be measured. But we can count “how many positive testing” </a:t>
            </a: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Achievable</a:t>
            </a:r>
          </a:p>
          <a:p>
            <a:pPr>
              <a:lnSpc>
                <a:spcPct val="100000"/>
              </a:lnSpc>
            </a:pPr>
            <a:r>
              <a:rPr lang="en-GB" sz="1200" kern="1200" dirty="0">
                <a:solidFill>
                  <a:schemeClr val="tx1"/>
                </a:solidFill>
                <a:effectLst/>
                <a:latin typeface="Arial" pitchFamily="34" charset="0"/>
                <a:ea typeface="+mn-ea"/>
                <a:cs typeface="Arial" pitchFamily="34" charset="0"/>
              </a:rPr>
              <a:t>The target attached to the indicator should be realistically achievable, with the resources and time allocated for the action. </a:t>
            </a:r>
          </a:p>
          <a:p>
            <a:pPr>
              <a:lnSpc>
                <a:spcPct val="100000"/>
              </a:lnSpc>
            </a:pPr>
            <a:r>
              <a:rPr lang="en-GB" sz="1200" i="1" kern="1200" dirty="0">
                <a:solidFill>
                  <a:schemeClr val="tx1"/>
                </a:solidFill>
                <a:effectLst/>
                <a:latin typeface="Arial" pitchFamily="34" charset="0"/>
                <a:ea typeface="+mn-ea"/>
                <a:cs typeface="Arial" pitchFamily="34" charset="0"/>
              </a:rPr>
              <a:t>Example: “% of HIV positive in the population”, target zero is not achievable.</a:t>
            </a:r>
          </a:p>
          <a:p>
            <a:pPr>
              <a:lnSpc>
                <a:spcPct val="100000"/>
              </a:lnSpc>
            </a:pPr>
            <a:r>
              <a:rPr lang="en-GB" sz="1200" kern="1200" dirty="0">
                <a:solidFill>
                  <a:schemeClr val="tx1"/>
                </a:solidFill>
                <a:effectLst/>
                <a:latin typeface="Arial" pitchFamily="34" charset="0"/>
                <a:ea typeface="+mn-ea"/>
                <a:cs typeface="Arial" pitchFamily="34" charset="0"/>
              </a:rPr>
              <a:t> </a:t>
            </a:r>
          </a:p>
          <a:p>
            <a:pPr>
              <a:lnSpc>
                <a:spcPct val="100000"/>
              </a:lnSpc>
            </a:pPr>
            <a:r>
              <a:rPr lang="en-GB" sz="1200" b="1" kern="1200" dirty="0">
                <a:solidFill>
                  <a:schemeClr val="tx1"/>
                </a:solidFill>
                <a:effectLst/>
                <a:latin typeface="Arial" pitchFamily="34" charset="0"/>
                <a:ea typeface="+mn-ea"/>
                <a:cs typeface="Arial" pitchFamily="34" charset="0"/>
              </a:rPr>
              <a:t>CLICK Relevant</a:t>
            </a:r>
          </a:p>
          <a:p>
            <a:pPr>
              <a:lnSpc>
                <a:spcPct val="100000"/>
              </a:lnSpc>
            </a:pPr>
            <a:r>
              <a:rPr lang="en-GB" sz="1200" kern="1200" dirty="0">
                <a:solidFill>
                  <a:schemeClr val="tx1"/>
                </a:solidFill>
                <a:effectLst/>
                <a:latin typeface="Arial" pitchFamily="34" charset="0"/>
                <a:ea typeface="+mn-ea"/>
                <a:cs typeface="Arial" pitchFamily="34" charset="0"/>
              </a:rPr>
              <a:t>The indicator measured must actually inform about the action / outcome / objective it is attached to. </a:t>
            </a:r>
          </a:p>
          <a:p>
            <a:pPr>
              <a:lnSpc>
                <a:spcPct val="100000"/>
              </a:lnSpc>
            </a:pPr>
            <a:r>
              <a:rPr lang="en-GB" sz="1200" i="1" kern="1200" dirty="0">
                <a:solidFill>
                  <a:schemeClr val="tx1"/>
                </a:solidFill>
                <a:effectLst/>
                <a:latin typeface="Arial" pitchFamily="34" charset="0"/>
                <a:ea typeface="+mn-ea"/>
                <a:cs typeface="Arial" pitchFamily="34" charset="0"/>
              </a:rPr>
              <a:t>Example: We distribute water in the camp, and we measure how many children go to school, would not be relevant.</a:t>
            </a:r>
          </a:p>
          <a:p>
            <a:pPr>
              <a:lnSpc>
                <a:spcPct val="100000"/>
              </a:lnSpc>
            </a:pPr>
            <a:endParaRPr lang="en-GB" sz="1200" kern="1200" dirty="0">
              <a:solidFill>
                <a:schemeClr val="tx1"/>
              </a:solidFill>
              <a:effectLst/>
              <a:latin typeface="Arial" pitchFamily="34" charset="0"/>
              <a:ea typeface="+mn-ea"/>
              <a:cs typeface="Arial" pitchFamily="34" charset="0"/>
            </a:endParaRPr>
          </a:p>
          <a:p>
            <a:pPr>
              <a:lnSpc>
                <a:spcPct val="100000"/>
              </a:lnSpc>
            </a:pPr>
            <a:r>
              <a:rPr lang="en-GB" sz="1200" b="1" kern="1200" dirty="0">
                <a:solidFill>
                  <a:schemeClr val="tx1"/>
                </a:solidFill>
                <a:effectLst/>
                <a:latin typeface="Arial" pitchFamily="34" charset="0"/>
                <a:ea typeface="+mn-ea"/>
                <a:cs typeface="Arial" pitchFamily="34" charset="0"/>
              </a:rPr>
              <a:t>CLICK Time-bound</a:t>
            </a:r>
          </a:p>
          <a:p>
            <a:pPr>
              <a:lnSpc>
                <a:spcPct val="100000"/>
              </a:lnSpc>
            </a:pPr>
            <a:r>
              <a:rPr lang="en-GB" sz="1200" kern="1200" dirty="0">
                <a:solidFill>
                  <a:schemeClr val="tx1"/>
                </a:solidFill>
                <a:effectLst/>
                <a:latin typeface="Arial" pitchFamily="34" charset="0"/>
                <a:ea typeface="+mn-ea"/>
                <a:cs typeface="Arial" pitchFamily="34" charset="0"/>
              </a:rPr>
              <a:t>Must be attached to a time frame. The indicator should state what is the time period that corresponds to the target. </a:t>
            </a:r>
          </a:p>
          <a:p>
            <a:pPr>
              <a:lnSpc>
                <a:spcPct val="100000"/>
              </a:lnSpc>
            </a:pPr>
            <a:r>
              <a:rPr lang="en-GB" sz="1200" i="1" kern="1200" dirty="0">
                <a:solidFill>
                  <a:schemeClr val="tx1"/>
                </a:solidFill>
                <a:effectLst/>
                <a:latin typeface="Arial" pitchFamily="34" charset="0"/>
                <a:ea typeface="+mn-ea"/>
                <a:cs typeface="Arial" pitchFamily="34" charset="0"/>
              </a:rPr>
              <a:t>Example: “number of blankets distributed”: over last month ? Since the start of the project ? Since first of January ? Since the start of the crisis ?</a:t>
            </a:r>
          </a:p>
          <a:p>
            <a:pPr lvl="0">
              <a:lnSpc>
                <a:spcPct val="100000"/>
              </a:lnSpc>
            </a:pPr>
            <a:endParaRPr lang="en-GB" sz="1200" kern="1200" dirty="0">
              <a:solidFill>
                <a:schemeClr val="tx1"/>
              </a:solidFill>
              <a:effectLst/>
              <a:latin typeface="Arial" pitchFamily="34" charset="0"/>
              <a:ea typeface="+mn-ea"/>
              <a:cs typeface="Arial" pitchFamily="34" charset="0"/>
            </a:endParaRPr>
          </a:p>
          <a:p>
            <a:pPr lvl="0">
              <a:lnSpc>
                <a:spcPct val="100000"/>
              </a:lnSpc>
            </a:pPr>
            <a:r>
              <a:rPr lang="en-GB" sz="1200" b="1" kern="1200" dirty="0">
                <a:solidFill>
                  <a:schemeClr val="tx1"/>
                </a:solidFill>
                <a:effectLst/>
                <a:latin typeface="Arial" pitchFamily="34" charset="0"/>
                <a:ea typeface="+mn-ea"/>
                <a:cs typeface="Arial" pitchFamily="34" charset="0"/>
              </a:rPr>
              <a:t>CLICK The Humanitarian Indicator Registry</a:t>
            </a:r>
            <a:r>
              <a:rPr lang="en-GB" sz="1200" kern="1200" dirty="0">
                <a:solidFill>
                  <a:schemeClr val="tx1"/>
                </a:solidFill>
                <a:effectLst/>
                <a:latin typeface="Arial" pitchFamily="34" charset="0"/>
                <a:ea typeface="+mn-ea"/>
                <a:cs typeface="Arial" pitchFamily="34" charset="0"/>
              </a:rPr>
              <a:t> should help</a:t>
            </a:r>
          </a:p>
          <a:p>
            <a:endParaRPr lang="en-GB" dirty="0"/>
          </a:p>
        </p:txBody>
      </p:sp>
    </p:spTree>
    <p:extLst>
      <p:ext uri="{BB962C8B-B14F-4D97-AF65-F5344CB8AC3E}">
        <p14:creationId xmlns:p14="http://schemas.microsoft.com/office/powerpoint/2010/main" val="399695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rPr>
              <a:t> </a:t>
            </a:r>
          </a:p>
          <a:p>
            <a:r>
              <a:rPr lang="en-US" sz="1200" dirty="0">
                <a:effectLst/>
                <a:latin typeface="Calibri" panose="020F0502020204030204" pitchFamily="34" charset="0"/>
                <a:ea typeface="DengXian" panose="02010600030101010101" pitchFamily="2" charset="-122"/>
              </a:rPr>
              <a:t>In many different cases, we will face the following situation: </a:t>
            </a:r>
          </a:p>
          <a:p>
            <a:r>
              <a:rPr lang="en-US" sz="1200" b="1" dirty="0">
                <a:effectLst/>
                <a:latin typeface="Calibri" panose="020F0502020204030204" pitchFamily="34" charset="0"/>
                <a:ea typeface="DengXian" panose="02010600030101010101" pitchFamily="2" charset="-122"/>
              </a:rPr>
              <a:t>we have an indicator, and a series of measure for that indicator, and we need to get one value out of the many values.</a:t>
            </a:r>
          </a:p>
          <a:p>
            <a:endParaRPr lang="en-US" sz="1200" dirty="0">
              <a:effectLst/>
              <a:latin typeface="Calibri" panose="020F0502020204030204" pitchFamily="34" charset="0"/>
              <a:ea typeface="DengXian" panose="02010600030101010101" pitchFamily="2" charset="-122"/>
            </a:endParaRPr>
          </a:p>
          <a:p>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For example, I might have several values…</a:t>
            </a:r>
          </a:p>
          <a:p>
            <a:pPr marL="0" indent="0">
              <a:buFontTx/>
              <a:buNone/>
            </a:pPr>
            <a:r>
              <a:rPr lang="en-US" sz="1200" dirty="0">
                <a:effectLst/>
                <a:latin typeface="Calibri" panose="020F0502020204030204" pitchFamily="34" charset="0"/>
                <a:ea typeface="DengXian" panose="02010600030101010101" pitchFamily="2" charset="-122"/>
              </a:rPr>
              <a:t>- from different locations</a:t>
            </a:r>
          </a:p>
          <a:p>
            <a:pPr marL="0" indent="0">
              <a:buFontTx/>
              <a:buNone/>
            </a:pPr>
            <a:r>
              <a:rPr lang="en-US" sz="1200" dirty="0">
                <a:effectLst/>
                <a:latin typeface="Calibri" panose="020F0502020204030204" pitchFamily="34" charset="0"/>
                <a:ea typeface="DengXian" panose="02010600030101010101" pitchFamily="2" charset="-122"/>
              </a:rPr>
              <a:t>- or from different projects</a:t>
            </a:r>
          </a:p>
          <a:p>
            <a:pPr marL="0" indent="0">
              <a:buFontTx/>
              <a:buNone/>
            </a:pPr>
            <a:r>
              <a:rPr lang="en-US" sz="1200" dirty="0">
                <a:effectLst/>
                <a:latin typeface="Calibri" panose="020F0502020204030204" pitchFamily="34" charset="0"/>
                <a:ea typeface="DengXian" panose="02010600030101010101" pitchFamily="2" charset="-122"/>
              </a:rPr>
              <a:t>- or for different time periods</a:t>
            </a:r>
          </a:p>
          <a:p>
            <a:pPr marL="0" indent="0">
              <a:buFontTx/>
              <a:buNone/>
            </a:pPr>
            <a:r>
              <a:rPr lang="en-US" sz="1200" dirty="0">
                <a:effectLst/>
                <a:latin typeface="Calibri" panose="020F0502020204030204" pitchFamily="34" charset="0"/>
                <a:ea typeface="DengXian" panose="02010600030101010101" pitchFamily="2" charset="-122"/>
              </a:rPr>
              <a:t>- or for different population groups</a:t>
            </a:r>
          </a:p>
          <a:p>
            <a:pPr marL="0" indent="0">
              <a:buFontTx/>
              <a:buNone/>
            </a:pPr>
            <a:r>
              <a:rPr lang="en-US" sz="1200" dirty="0">
                <a:effectLst/>
                <a:latin typeface="Calibri" panose="020F0502020204030204" pitchFamily="34" charset="0"/>
                <a:ea typeface="DengXian" panose="02010600030101010101" pitchFamily="2" charset="-122"/>
              </a:rPr>
              <a:t>- or per households</a:t>
            </a:r>
          </a:p>
          <a:p>
            <a:pPr marL="0" indent="0">
              <a:buFontTx/>
              <a:buNone/>
            </a:pPr>
            <a:endParaRPr lang="en-US" sz="1200" dirty="0">
              <a:effectLst/>
              <a:latin typeface="Calibri" panose="020F0502020204030204" pitchFamily="34" charset="0"/>
              <a:ea typeface="DengXian" panose="02010600030101010101" pitchFamily="2" charset="-122"/>
            </a:endParaRPr>
          </a:p>
          <a:p>
            <a:r>
              <a:rPr lang="en-US" sz="1200" dirty="0">
                <a:effectLst/>
                <a:latin typeface="Calibri" panose="020F0502020204030204" pitchFamily="34" charset="0"/>
                <a:ea typeface="DengXian" panose="02010600030101010101" pitchFamily="2" charset="-122"/>
              </a:rPr>
              <a:t>But for the report, I have space to only report on one value.</a:t>
            </a:r>
          </a:p>
          <a:p>
            <a:endParaRPr lang="en-US" sz="1200" dirty="0">
              <a:effectLst/>
              <a:latin typeface="Calibri" panose="020F0502020204030204" pitchFamily="34" charset="0"/>
              <a:ea typeface="DengXian" panose="02010600030101010101" pitchFamily="2" charset="-122"/>
            </a:endParaRPr>
          </a:p>
          <a:p>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Going from the many values to determine the one value is called “</a:t>
            </a:r>
            <a:r>
              <a:rPr lang="en-US" sz="1200" b="1" dirty="0">
                <a:effectLst/>
                <a:latin typeface="Calibri" panose="020F0502020204030204" pitchFamily="34" charset="0"/>
                <a:ea typeface="DengXian" panose="02010600030101010101" pitchFamily="2" charset="-122"/>
              </a:rPr>
              <a:t>aggregation</a:t>
            </a:r>
            <a:r>
              <a:rPr lang="en-US" sz="1200" dirty="0">
                <a:effectLst/>
                <a:latin typeface="Calibri" panose="020F0502020204030204" pitchFamily="34" charset="0"/>
                <a:ea typeface="DengXian" panose="02010600030101010101" pitchFamily="2" charset="-122"/>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Going from the one value to look at the many values is called “</a:t>
            </a:r>
            <a:r>
              <a:rPr lang="en-US" sz="1200" b="1" dirty="0">
                <a:effectLst/>
                <a:latin typeface="Calibri" panose="020F0502020204030204" pitchFamily="34" charset="0"/>
                <a:ea typeface="DengXian" panose="02010600030101010101" pitchFamily="2" charset="-122"/>
              </a:rPr>
              <a:t>disaggregation</a:t>
            </a:r>
            <a:r>
              <a:rPr lang="en-US" sz="1200" dirty="0">
                <a:effectLst/>
                <a:latin typeface="Calibri" panose="020F0502020204030204" pitchFamily="34" charset="0"/>
                <a:ea typeface="DengXian" panose="02010600030101010101" pitchFamily="2" charset="-122"/>
              </a:rPr>
              <a:t>”</a:t>
            </a:r>
          </a:p>
          <a:p>
            <a:r>
              <a:rPr lang="en-US" sz="1200" dirty="0">
                <a:effectLst/>
                <a:latin typeface="Calibri" panose="020F0502020204030204" pitchFamily="34" charset="0"/>
                <a:ea typeface="DengXian" panose="02010600030101010101" pitchFamily="2" charset="-122"/>
              </a:rPr>
              <a:t>The many values can be called “granular values”, or disaggregated values.</a:t>
            </a:r>
          </a:p>
          <a:p>
            <a:r>
              <a:rPr lang="en-US" sz="1200" dirty="0">
                <a:effectLst/>
                <a:latin typeface="Calibri" panose="020F0502020204030204" pitchFamily="34" charset="0"/>
                <a:ea typeface="DengXian" panose="02010600030101010101" pitchFamily="2" charset="-122"/>
              </a:rPr>
              <a:t>The one value may be called “display value”, or “aggregated value”</a:t>
            </a:r>
          </a:p>
          <a:p>
            <a:endParaRPr lang="en-US" sz="1200" dirty="0">
              <a:effectLst/>
              <a:latin typeface="Calibri" panose="020F0502020204030204" pitchFamily="34" charset="0"/>
              <a:ea typeface="DengXian" panose="02010600030101010101" pitchFamily="2" charset="-122"/>
            </a:endParaRPr>
          </a:p>
          <a:p>
            <a:r>
              <a:rPr lang="en-US" sz="1200" b="1" dirty="0">
                <a:effectLst/>
                <a:latin typeface="Calibri" panose="020F0502020204030204" pitchFamily="34" charset="0"/>
                <a:ea typeface="DengXian" panose="02010600030101010101" pitchFamily="2" charset="-122"/>
              </a:rPr>
              <a:t>CLICK</a:t>
            </a:r>
            <a:r>
              <a:rPr lang="en-US" sz="1200" dirty="0">
                <a:effectLst/>
                <a:latin typeface="Calibri" panose="020F0502020204030204" pitchFamily="34" charset="0"/>
                <a:ea typeface="DengXian" panose="02010600030101010101" pitchFamily="2" charset="-122"/>
              </a:rPr>
              <a:t>: There are several methods to aggregate several values into one value. The main methods you will have to use are:</a:t>
            </a:r>
          </a:p>
          <a:p>
            <a:r>
              <a:rPr lang="en-US" sz="1200" b="1" dirty="0">
                <a:effectLst/>
                <a:latin typeface="Calibri" panose="020F0502020204030204" pitchFamily="34" charset="0"/>
                <a:ea typeface="DengXian" panose="02010600030101010101" pitchFamily="2" charset="-122"/>
              </a:rPr>
              <a:t>MAX / SUM / LAST / AVERAGE / SUM%</a:t>
            </a:r>
          </a:p>
          <a:p>
            <a:endParaRPr lang="en-US" sz="1200" dirty="0">
              <a:effectLst/>
              <a:latin typeface="Calibri" panose="020F0502020204030204" pitchFamily="34" charset="0"/>
              <a:ea typeface="DengXian" panose="02010600030101010101" pitchFamily="2" charset="-122"/>
            </a:endParaRPr>
          </a:p>
          <a:p>
            <a:r>
              <a:rPr lang="en-US" sz="1200" dirty="0"/>
              <a:t>Which method should be used for which indicator ?</a:t>
            </a:r>
          </a:p>
          <a:p>
            <a:r>
              <a:rPr lang="en-US" sz="1200" dirty="0"/>
              <a:t>There is no simple rule like “</a:t>
            </a:r>
            <a:r>
              <a:rPr lang="en-US" sz="1200" i="1" dirty="0"/>
              <a:t>for these indicators, use this method</a:t>
            </a:r>
            <a:r>
              <a:rPr lang="en-US" sz="1200" dirty="0"/>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dirty="0"/>
              <a:t>Depending on the indicator, and the data that was collected, there are MANY different scenarios for data aggregation.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dirty="0"/>
              <a:t>So, in the Kiosk on Indicators, we will see a series of situation, where we need to aggregate several values into one value. We will see when to use which method.</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dirty="0"/>
              <a:t>And once you understand the logic, when you will have to aggregate data, you will think by yourself, and determine what is the appropriate aggregation method.</a:t>
            </a:r>
          </a:p>
          <a:p>
            <a:endParaRPr lang="en-US" sz="1200" dirty="0"/>
          </a:p>
          <a:p>
            <a:endParaRPr lang="en-US" dirty="0"/>
          </a:p>
        </p:txBody>
      </p:sp>
    </p:spTree>
    <p:extLst>
      <p:ext uri="{BB962C8B-B14F-4D97-AF65-F5344CB8AC3E}">
        <p14:creationId xmlns:p14="http://schemas.microsoft.com/office/powerpoint/2010/main" val="343788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i="0" u="none" strike="noStrike" kern="1200" cap="none" normalizeH="0" baseline="0" dirty="0">
                <a:ln>
                  <a:noFill/>
                </a:ln>
                <a:solidFill>
                  <a:schemeClr val="tx1"/>
                </a:solidFill>
                <a:effectLst/>
                <a:latin typeface="Arial" charset="0"/>
                <a:ea typeface="+mn-ea"/>
                <a:cs typeface="Arial" pitchFamily="34" charset="0"/>
              </a:rPr>
              <a:t>Let us see what disaggregation apply to population indicators:</a:t>
            </a:r>
          </a:p>
          <a:p>
            <a:pPr marL="0" marR="0" lvl="0" indent="0" algn="l" defTabSz="914400" rtl="0" eaLnBrk="1" fontAlgn="auto" latinLnBrk="0" hangingPunct="1">
              <a:lnSpc>
                <a:spcPct val="114000"/>
              </a:lnSpc>
              <a:spcBef>
                <a:spcPts val="1200"/>
              </a:spcBef>
              <a:spcAft>
                <a:spcPts val="0"/>
              </a:spcAft>
              <a:buClrTx/>
              <a:buSzTx/>
              <a:buFontTx/>
              <a:buNone/>
              <a:tabLst/>
              <a:defRPr/>
            </a:pPr>
            <a:endParaRPr kumimoji="0" lang="en-GB" sz="1200" i="0" u="none" strike="noStrike" kern="1200" cap="none" normalizeH="0" baseline="0" dirty="0">
              <a:ln>
                <a:noFill/>
              </a:ln>
              <a:solidFill>
                <a:schemeClr val="tx1"/>
              </a:solidFill>
              <a:effectLst/>
              <a:latin typeface="Arial"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i="0" u="none" strike="noStrike" kern="1200" cap="none" normalizeH="0" baseline="0" dirty="0">
                <a:ln>
                  <a:noFill/>
                </a:ln>
                <a:solidFill>
                  <a:schemeClr val="tx1"/>
                </a:solidFill>
                <a:effectLst/>
                <a:latin typeface="Arial" charset="0"/>
                <a:ea typeface="+mn-ea"/>
                <a:cs typeface="Arial" pitchFamily="34" charset="0"/>
              </a:rPr>
              <a:t>One measure may be disaggregated by</a:t>
            </a:r>
          </a:p>
          <a:p>
            <a:pPr marL="0" marR="0" lvl="0" indent="0" algn="l" defTabSz="914400" rtl="0" eaLnBrk="1" fontAlgn="auto" latinLnBrk="0" hangingPunct="1">
              <a:lnSpc>
                <a:spcPct val="114000"/>
              </a:lnSpc>
              <a:spcBef>
                <a:spcPts val="1200"/>
              </a:spcBef>
              <a:spcAft>
                <a:spcPts val="0"/>
              </a:spcAft>
              <a:buClrTx/>
              <a:buSzTx/>
              <a:buFontTx/>
              <a:buNone/>
              <a:tabLst/>
              <a:defRPr/>
            </a:pPr>
            <a:endParaRPr kumimoji="0" lang="en-GB" sz="1200" b="1" i="0" u="none" strike="noStrike" cap="none" normalizeH="0" baseline="0" dirty="0">
              <a:ln>
                <a:noFill/>
              </a:ln>
              <a:solidFill>
                <a:schemeClr val="tx1"/>
              </a:solidFill>
              <a:effectLst/>
              <a:latin typeface="Arial"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a:ln>
                  <a:noFill/>
                </a:ln>
                <a:solidFill>
                  <a:schemeClr val="tx1"/>
                </a:solidFill>
                <a:effectLst/>
                <a:latin typeface="Arial" charset="0"/>
              </a:rPr>
              <a:t>Sex : </a:t>
            </a:r>
            <a:r>
              <a:rPr kumimoji="0" lang="en-GB" sz="1200" b="0" i="0" u="none" strike="noStrike" cap="none" normalizeH="0" baseline="0" dirty="0">
                <a:ln>
                  <a:noFill/>
                </a:ln>
                <a:solidFill>
                  <a:schemeClr val="tx1"/>
                </a:solidFill>
                <a:effectLst/>
                <a:latin typeface="Arial" charset="0"/>
              </a:rPr>
              <a:t>male / female</a:t>
            </a:r>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a:ln>
                  <a:noFill/>
                </a:ln>
                <a:solidFill>
                  <a:schemeClr val="tx1"/>
                </a:solidFill>
                <a:effectLst/>
                <a:latin typeface="Arial" charset="0"/>
              </a:rPr>
              <a:t>Age :</a:t>
            </a:r>
            <a:r>
              <a:rPr kumimoji="0" lang="en-GB" sz="1200" b="0" i="0" u="none" strike="noStrike" cap="none" normalizeH="0" baseline="0" dirty="0">
                <a:ln>
                  <a:noFill/>
                </a:ln>
                <a:solidFill>
                  <a:schemeClr val="tx1"/>
                </a:solidFill>
                <a:effectLst/>
                <a:latin typeface="Arial" charset="0"/>
              </a:rPr>
              <a:t> 2 or 3 categories</a:t>
            </a:r>
          </a:p>
          <a:p>
            <a:endParaRPr lang="en-GB" dirty="0"/>
          </a:p>
          <a:p>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if we combine </a:t>
            </a:r>
            <a:r>
              <a:rPr kumimoji="0" lang="en-GB" sz="1200" b="0" i="0" u="none" strike="noStrike" cap="none" normalizeH="0" baseline="0" dirty="0" err="1">
                <a:ln>
                  <a:noFill/>
                </a:ln>
                <a:solidFill>
                  <a:schemeClr val="tx1"/>
                </a:solidFill>
                <a:effectLst/>
                <a:latin typeface="Arial" charset="0"/>
              </a:rPr>
              <a:t>bith</a:t>
            </a:r>
            <a:r>
              <a:rPr kumimoji="0" lang="en-GB" sz="1200" b="0" i="0" u="none" strike="noStrike" cap="none" normalizeH="0" baseline="0" dirty="0">
                <a:ln>
                  <a:noFill/>
                </a:ln>
                <a:solidFill>
                  <a:schemeClr val="tx1"/>
                </a:solidFill>
                <a:effectLst/>
                <a:latin typeface="Arial" charset="0"/>
              </a:rPr>
              <a:t>, we need 6 values for one value</a:t>
            </a:r>
            <a:endParaRPr lang="en-GB" dirty="0"/>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a:ln>
                  <a:noFill/>
                </a:ln>
                <a:solidFill>
                  <a:schemeClr val="tx1"/>
                </a:solidFill>
                <a:effectLst/>
                <a:latin typeface="Arial" charset="0"/>
              </a:rPr>
              <a:t>Population status:</a:t>
            </a:r>
            <a:r>
              <a:rPr kumimoji="0" lang="en-GB" sz="1200" b="0" i="0" u="none" strike="noStrike" cap="none" normalizeH="0" baseline="0" dirty="0">
                <a:ln>
                  <a:noFill/>
                </a:ln>
                <a:solidFill>
                  <a:schemeClr val="tx1"/>
                </a:solidFill>
                <a:effectLst/>
                <a:latin typeface="Arial" charset="0"/>
              </a:rPr>
              <a:t> Refugees, IDP’s, hosts communities, returnees, migrants, </a:t>
            </a:r>
            <a:r>
              <a:rPr kumimoji="0" lang="en-GB" sz="1200" i="0" u="none" strike="noStrike" cap="none" normalizeH="0" baseline="0" dirty="0">
                <a:ln>
                  <a:noFill/>
                </a:ln>
                <a:solidFill>
                  <a:schemeClr val="tx1"/>
                </a:solidFill>
                <a:effectLst/>
                <a:latin typeface="Arial" charset="0"/>
              </a:rPr>
              <a:t>etc.</a:t>
            </a:r>
          </a:p>
          <a:p>
            <a:endParaRPr lang="en-GB" dirty="0"/>
          </a:p>
          <a:p>
            <a:pPr marL="0" marR="0" lvl="0" indent="0" algn="l" defTabSz="914400" rtl="0" eaLnBrk="1" fontAlgn="auto" latinLnBrk="0" hangingPunct="1">
              <a:lnSpc>
                <a:spcPct val="114000"/>
              </a:lnSpc>
              <a:spcBef>
                <a:spcPts val="1200"/>
              </a:spcBef>
              <a:spcAft>
                <a:spcPts val="0"/>
              </a:spcAft>
              <a:buClrTx/>
              <a:buSzTx/>
              <a:buFontTx/>
              <a:buNone/>
              <a:tabLst/>
              <a:defRPr/>
            </a:pPr>
            <a:r>
              <a:rPr kumimoji="0" lang="en-GB" sz="1200" b="1" i="0" u="none" strike="noStrike" cap="none" normalizeH="0" baseline="0" dirty="0">
                <a:ln>
                  <a:noFill/>
                </a:ln>
                <a:solidFill>
                  <a:schemeClr val="tx1"/>
                </a:solidFill>
                <a:effectLst/>
                <a:latin typeface="Arial" charset="0"/>
              </a:rPr>
              <a:t>CLICK</a:t>
            </a:r>
            <a:r>
              <a:rPr kumimoji="0" lang="en-GB" sz="1200" b="0" i="0" u="none" strike="noStrike" cap="none" normalizeH="0" baseline="0" dirty="0">
                <a:ln>
                  <a:noFill/>
                </a:ln>
                <a:solidFill>
                  <a:schemeClr val="tx1"/>
                </a:solidFill>
                <a:effectLst/>
                <a:latin typeface="Arial" charset="0"/>
              </a:rPr>
              <a:t> </a:t>
            </a:r>
            <a:r>
              <a:rPr kumimoji="0" lang="en-GB" sz="1200" b="1" i="0" u="none" strike="noStrike" cap="none" normalizeH="0" baseline="0" dirty="0">
                <a:ln>
                  <a:noFill/>
                </a:ln>
                <a:solidFill>
                  <a:schemeClr val="tx1"/>
                </a:solidFill>
                <a:effectLst/>
                <a:latin typeface="Arial" charset="0"/>
              </a:rPr>
              <a:t>Disability</a:t>
            </a:r>
            <a:endParaRPr kumimoji="0" lang="en-GB" sz="1200" i="0" u="none" strike="noStrike" cap="none" normalizeH="0" baseline="0" dirty="0">
              <a:ln>
                <a:noFill/>
              </a:ln>
              <a:solidFill>
                <a:schemeClr val="tx1"/>
              </a:solidFill>
              <a:effectLst/>
              <a:latin typeface="Arial" charset="0"/>
            </a:endParaRPr>
          </a:p>
          <a:p>
            <a:endParaRPr lang="en-GB" dirty="0"/>
          </a:p>
          <a:p>
            <a:endParaRPr lang="en-GB" dirty="0"/>
          </a:p>
          <a:p>
            <a:r>
              <a:rPr lang="en-GB" dirty="0"/>
              <a:t>But we have a problem here: this makes 2 (sex) X 3 (Age) X 4 (status) X 2 (disability) = 48 values to collect for one measure !!!</a:t>
            </a:r>
          </a:p>
          <a:p>
            <a:endParaRPr lang="en-GB" dirty="0"/>
          </a:p>
        </p:txBody>
      </p:sp>
    </p:spTree>
    <p:extLst>
      <p:ext uri="{BB962C8B-B14F-4D97-AF65-F5344CB8AC3E}">
        <p14:creationId xmlns:p14="http://schemas.microsoft.com/office/powerpoint/2010/main" val="281932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Let us now see the limits of data disaggregation.</a:t>
            </a:r>
          </a:p>
          <a:p>
            <a:r>
              <a:rPr lang="en-GB" dirty="0"/>
              <a:t>Imagine we have one population indicator measured every month, with disaggregation along all parameters. It would look like this:</a:t>
            </a:r>
          </a:p>
          <a:p>
            <a:endParaRPr lang="en-GB" dirty="0"/>
          </a:p>
          <a:p>
            <a:r>
              <a:rPr lang="en-GB" b="1" dirty="0"/>
              <a:t>CLICK</a:t>
            </a:r>
            <a:r>
              <a:rPr lang="en-GB" dirty="0"/>
              <a:t>: when I measure the indicator, I want to have a breakdown per sex and age. This means I need to collect 6 values</a:t>
            </a:r>
          </a:p>
          <a:p>
            <a:r>
              <a:rPr lang="en-GB" b="1" dirty="0"/>
              <a:t>CLICK</a:t>
            </a:r>
            <a:r>
              <a:rPr lang="en-GB" dirty="0"/>
              <a:t>: but I also want to disaggregate along disability. This doubles the number of values, which is now 12</a:t>
            </a:r>
          </a:p>
          <a:p>
            <a:r>
              <a:rPr lang="en-GB" b="1" dirty="0"/>
              <a:t>CLICK</a:t>
            </a:r>
            <a:r>
              <a:rPr lang="en-GB" dirty="0"/>
              <a:t>: and I want to disaggregate along 4 different people status: this means I will collect 48 values</a:t>
            </a:r>
          </a:p>
          <a:p>
            <a:r>
              <a:rPr lang="en-GB" b="1" dirty="0"/>
              <a:t>CLICK</a:t>
            </a:r>
            <a:r>
              <a:rPr lang="en-GB" dirty="0"/>
              <a:t>: the action happens in 6 locations, so I now need to collect 288 values</a:t>
            </a:r>
          </a:p>
          <a:p>
            <a:r>
              <a:rPr lang="en-GB" b="1" dirty="0"/>
              <a:t>CLICK</a:t>
            </a:r>
            <a:r>
              <a:rPr lang="en-GB" dirty="0"/>
              <a:t>: and this was for the first month, so I have to do the same every month</a:t>
            </a:r>
          </a:p>
          <a:p>
            <a:endParaRPr lang="en-GB" dirty="0"/>
          </a:p>
          <a:p>
            <a:r>
              <a:rPr lang="en-GB" dirty="0"/>
              <a:t>So, for one indicator, I would nee to collect 3.456 values.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dirty="0"/>
              <a:t>And we can count 2 indicators per activity, 3 activities per objective, and 30 objectives per plan.</a:t>
            </a:r>
          </a:p>
          <a:p>
            <a:r>
              <a:rPr lang="en-GB" dirty="0"/>
              <a:t>This is of course impossible.</a:t>
            </a:r>
          </a:p>
          <a:p>
            <a:endParaRPr lang="en-GB" dirty="0"/>
          </a:p>
          <a:p>
            <a:r>
              <a:rPr lang="en-GB" b="1" dirty="0"/>
              <a:t>Conclusion:</a:t>
            </a:r>
            <a:r>
              <a:rPr lang="en-GB" b="0" dirty="0"/>
              <a:t> </a:t>
            </a:r>
            <a:r>
              <a:rPr lang="en-GB" dirty="0"/>
              <a:t>we have to be realistic when committing to disaggregate indicators. If we want to disaggregate all population indicators along all criteria, it rapidly becomes impossible.</a:t>
            </a:r>
          </a:p>
          <a:p>
            <a:pPr marL="0" indent="0">
              <a:buNone/>
            </a:pPr>
            <a:r>
              <a:rPr lang="en-GB" dirty="0"/>
              <a:t>We should commit to disaggregate the data only if:</a:t>
            </a:r>
          </a:p>
          <a:p>
            <a:pPr marL="457200" lvl="1" indent="0">
              <a:buNone/>
            </a:pPr>
            <a:r>
              <a:rPr lang="en-GB" dirty="0"/>
              <a:t>1) It is relevant: are we really going to use these data ? Not just for a good looking report ?</a:t>
            </a:r>
          </a:p>
          <a:p>
            <a:pPr marL="457200" lvl="1" indent="0">
              <a:buNone/>
            </a:pPr>
            <a:r>
              <a:rPr lang="en-GB" dirty="0"/>
              <a:t>2) It is feasible: we actually have the capacity to measure the granular data. It is pointless to measure only the total value, and from that one, invent some fake disaggregation</a:t>
            </a:r>
          </a:p>
          <a:p>
            <a:pPr marL="228600" indent="-228600">
              <a:buAutoNum type="arabicParenR"/>
            </a:pPr>
            <a:endParaRPr lang="en-GB" dirty="0"/>
          </a:p>
          <a:p>
            <a:endParaRPr lang="en-GB" dirty="0"/>
          </a:p>
        </p:txBody>
      </p:sp>
    </p:spTree>
    <p:extLst>
      <p:ext uri="{BB962C8B-B14F-4D97-AF65-F5344CB8AC3E}">
        <p14:creationId xmlns:p14="http://schemas.microsoft.com/office/powerpoint/2010/main" val="216082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2144" y="3390511"/>
            <a:ext cx="5800682" cy="4129405"/>
          </a:xfrm>
        </p:spPr>
        <p:txBody>
          <a:bodyPr/>
          <a:lstStyle/>
          <a:p>
            <a:r>
              <a:rPr lang="en-GB" dirty="0">
                <a:latin typeface="Arial"/>
                <a:cs typeface="Arial"/>
              </a:rPr>
              <a:t> </a:t>
            </a:r>
            <a:endParaRPr lang="en-US" dirty="0"/>
          </a:p>
          <a:p>
            <a:pPr>
              <a:lnSpc>
                <a:spcPct val="113999"/>
              </a:lnSpc>
            </a:pPr>
            <a:r>
              <a:rPr lang="en-GB" dirty="0">
                <a:latin typeface="Arial"/>
                <a:cs typeface="Arial"/>
              </a:rPr>
              <a:t>Reminder: as explained in the recorded ppt presentation, the response monitoring work</a:t>
            </a:r>
            <a:r>
              <a:rPr lang="en-GB" sz="2300" dirty="0">
                <a:latin typeface="Arial"/>
                <a:cs typeface="Arial"/>
              </a:rPr>
              <a:t> </a:t>
            </a:r>
            <a:r>
              <a:rPr lang="en-GB" dirty="0">
                <a:latin typeface="Arial"/>
                <a:cs typeface="Arial"/>
              </a:rPr>
              <a:t>is made of 3 steps, and feeds into 3 other steps.</a:t>
            </a:r>
            <a:endParaRPr lang="en-GB" dirty="0"/>
          </a:p>
          <a:p>
            <a:endParaRPr lang="en-GB" dirty="0"/>
          </a:p>
          <a:p>
            <a:r>
              <a:rPr lang="en-GB" b="1" dirty="0">
                <a:solidFill>
                  <a:srgbClr val="FF0000"/>
                </a:solidFill>
                <a:latin typeface="Arial"/>
                <a:cs typeface="Arial"/>
              </a:rPr>
              <a:t>CLICK</a:t>
            </a:r>
            <a:r>
              <a:rPr lang="en-GB" dirty="0">
                <a:latin typeface="Arial"/>
                <a:cs typeface="Arial"/>
              </a:rPr>
              <a:t>: </a:t>
            </a:r>
            <a:r>
              <a:rPr lang="en-GB" u="sng" dirty="0">
                <a:latin typeface="Arial"/>
                <a:cs typeface="Arial"/>
              </a:rPr>
              <a:t>Design :</a:t>
            </a:r>
            <a:r>
              <a:rPr lang="en-GB" dirty="0">
                <a:latin typeface="Arial"/>
                <a:cs typeface="Arial"/>
              </a:rPr>
              <a:t> preparing the monitoring work that will be done along the year. </a:t>
            </a:r>
          </a:p>
          <a:p>
            <a:pPr marL="0" marR="0" lvl="0" indent="0" algn="l" defTabSz="914400" rtl="0" eaLnBrk="1" fontAlgn="auto" latinLnBrk="0" hangingPunct="1">
              <a:lnSpc>
                <a:spcPct val="113999"/>
              </a:lnSpc>
              <a:spcBef>
                <a:spcPts val="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Thinking of what needs to be monitored, what resources we have, setting the </a:t>
            </a:r>
            <a:r>
              <a:rPr lang="en-GB" sz="1200" u="sng" kern="1200" dirty="0">
                <a:solidFill>
                  <a:schemeClr val="tx1"/>
                </a:solidFill>
                <a:effectLst/>
                <a:latin typeface="Arial" pitchFamily="34" charset="0"/>
                <a:ea typeface="+mn-ea"/>
                <a:cs typeface="Arial" pitchFamily="34" charset="0"/>
              </a:rPr>
              <a:t>indicators and targets</a:t>
            </a:r>
            <a:r>
              <a:rPr lang="en-GB" sz="1200" kern="1200" dirty="0">
                <a:solidFill>
                  <a:schemeClr val="tx1"/>
                </a:solidFill>
                <a:effectLst/>
                <a:latin typeface="Arial" pitchFamily="34" charset="0"/>
                <a:ea typeface="+mn-ea"/>
                <a:cs typeface="Arial" pitchFamily="34" charset="0"/>
              </a:rPr>
              <a:t>, defining the different information sharing channels that will be used, and presenting it all in the </a:t>
            </a:r>
            <a:r>
              <a:rPr lang="en-GB" sz="1200" u="sng" kern="1200" dirty="0">
                <a:solidFill>
                  <a:schemeClr val="tx1"/>
                </a:solidFill>
                <a:effectLst/>
                <a:latin typeface="Arial" pitchFamily="34" charset="0"/>
                <a:ea typeface="+mn-ea"/>
                <a:cs typeface="Arial" pitchFamily="34" charset="0"/>
              </a:rPr>
              <a:t>monitoring plan.</a:t>
            </a:r>
            <a:r>
              <a:rPr lang="en-GB" sz="1200" kern="1200" dirty="0">
                <a:solidFill>
                  <a:schemeClr val="tx1"/>
                </a:solidFill>
                <a:effectLst/>
                <a:latin typeface="Arial" pitchFamily="34" charset="0"/>
                <a:ea typeface="+mn-ea"/>
                <a:cs typeface="Arial" pitchFamily="34" charset="0"/>
              </a:rPr>
              <a:t> </a:t>
            </a:r>
            <a:r>
              <a:rPr lang="en-GB" sz="1200" i="1" kern="1200" dirty="0">
                <a:solidFill>
                  <a:schemeClr val="tx1"/>
                </a:solidFill>
                <a:effectLst/>
                <a:latin typeface="Arial" pitchFamily="34" charset="0"/>
                <a:ea typeface="+mn-ea"/>
                <a:cs typeface="Arial" pitchFamily="34" charset="0"/>
              </a:rPr>
              <a:t>At planning stage, before the work starts. </a:t>
            </a:r>
          </a:p>
          <a:p>
            <a:pPr>
              <a:lnSpc>
                <a:spcPct val="113999"/>
              </a:lnSpc>
            </a:pPr>
            <a:endParaRPr lang="en-GB" b="1" dirty="0">
              <a:solidFill>
                <a:srgbClr val="FF0000"/>
              </a:solidFill>
              <a:latin typeface="Arial"/>
              <a:cs typeface="Arial"/>
            </a:endParaRPr>
          </a:p>
          <a:p>
            <a:pPr marL="0" marR="0" lvl="0" indent="0" algn="l" defTabSz="914400" rtl="0" eaLnBrk="1" fontAlgn="auto" latinLnBrk="0" hangingPunct="1">
              <a:lnSpc>
                <a:spcPct val="113999"/>
              </a:lnSpc>
              <a:spcBef>
                <a:spcPts val="0"/>
              </a:spcBef>
              <a:spcAft>
                <a:spcPts val="0"/>
              </a:spcAft>
              <a:buClrTx/>
              <a:buSzTx/>
              <a:buFontTx/>
              <a:buNone/>
              <a:tabLst/>
              <a:defRPr/>
            </a:pPr>
            <a:r>
              <a:rPr lang="en-GB" b="1" dirty="0">
                <a:solidFill>
                  <a:srgbClr val="FF0000"/>
                </a:solidFill>
                <a:latin typeface="Arial"/>
                <a:cs typeface="Arial"/>
              </a:rPr>
              <a:t>CLICK</a:t>
            </a:r>
            <a:r>
              <a:rPr lang="en-US" dirty="0">
                <a:latin typeface="Arial"/>
                <a:cs typeface="Arial"/>
              </a:rPr>
              <a:t>:</a:t>
            </a:r>
            <a:r>
              <a:rPr lang="en-US" u="none" dirty="0">
                <a:latin typeface="Arial"/>
                <a:cs typeface="Arial"/>
              </a:rPr>
              <a:t> </a:t>
            </a:r>
            <a:r>
              <a:rPr lang="en-US" u="sng" dirty="0">
                <a:latin typeface="Arial"/>
                <a:cs typeface="Arial"/>
              </a:rPr>
              <a:t>Collect:</a:t>
            </a:r>
            <a:r>
              <a:rPr lang="en-US" u="none" dirty="0">
                <a:latin typeface="Arial"/>
                <a:cs typeface="Arial"/>
              </a:rPr>
              <a:t> </a:t>
            </a:r>
            <a:r>
              <a:rPr lang="en-GB" u="none" dirty="0">
                <a:latin typeface="Arial"/>
                <a:cs typeface="Arial"/>
              </a:rPr>
              <a:t>Data collection and management. </a:t>
            </a:r>
            <a:r>
              <a:rPr lang="en-GB" sz="1200" kern="1200" dirty="0">
                <a:solidFill>
                  <a:schemeClr val="tx1"/>
                </a:solidFill>
                <a:effectLst/>
                <a:latin typeface="Arial" pitchFamily="34" charset="0"/>
                <a:ea typeface="+mn-ea"/>
                <a:cs typeface="Arial" pitchFamily="34" charset="0"/>
              </a:rPr>
              <a:t>Data collection, validation, treatment, aggregation, and storage. </a:t>
            </a:r>
            <a:r>
              <a:rPr lang="en-GB" sz="1200" i="1" kern="1200" dirty="0">
                <a:solidFill>
                  <a:schemeClr val="tx1"/>
                </a:solidFill>
                <a:effectLst/>
                <a:latin typeface="Arial" pitchFamily="34" charset="0"/>
                <a:ea typeface="+mn-ea"/>
                <a:cs typeface="Arial" pitchFamily="34" charset="0"/>
              </a:rPr>
              <a:t>Continuous process, along the implementation. </a:t>
            </a:r>
            <a:endParaRPr lang="en-US" sz="1200" kern="1200" dirty="0">
              <a:solidFill>
                <a:schemeClr val="tx1"/>
              </a:solidFill>
              <a:effectLst/>
              <a:latin typeface="Arial" pitchFamily="34" charset="0"/>
              <a:ea typeface="+mn-ea"/>
              <a:cs typeface="Arial" pitchFamily="34" charset="0"/>
            </a:endParaRPr>
          </a:p>
          <a:p>
            <a:pPr>
              <a:lnSpc>
                <a:spcPct val="113999"/>
              </a:lnSpc>
            </a:pPr>
            <a:endParaRPr lang="en-GB" b="1" dirty="0">
              <a:solidFill>
                <a:srgbClr val="FF0000"/>
              </a:solidFill>
              <a:latin typeface="Arial"/>
              <a:cs typeface="Arial"/>
            </a:endParaRPr>
          </a:p>
          <a:p>
            <a:pPr>
              <a:lnSpc>
                <a:spcPct val="113999"/>
              </a:lnSpc>
            </a:pPr>
            <a:r>
              <a:rPr lang="en-GB" b="1" dirty="0">
                <a:solidFill>
                  <a:srgbClr val="FF0000"/>
                </a:solidFill>
                <a:latin typeface="Arial"/>
                <a:cs typeface="Arial"/>
              </a:rPr>
              <a:t>CLICK</a:t>
            </a:r>
            <a:r>
              <a:rPr lang="en-GB" dirty="0">
                <a:latin typeface="Arial"/>
                <a:cs typeface="Arial"/>
              </a:rPr>
              <a:t>: </a:t>
            </a:r>
            <a:r>
              <a:rPr lang="en-GB" u="sng" dirty="0">
                <a:latin typeface="Arial"/>
                <a:cs typeface="Arial"/>
              </a:rPr>
              <a:t>Analysis:</a:t>
            </a:r>
            <a:r>
              <a:rPr lang="en-GB" u="none" dirty="0">
                <a:latin typeface="Arial"/>
                <a:cs typeface="Arial"/>
              </a:rPr>
              <a:t> </a:t>
            </a:r>
            <a:r>
              <a:rPr lang="en-GB" dirty="0">
                <a:latin typeface="Arial"/>
                <a:cs typeface="Arial"/>
              </a:rPr>
              <a:t>bring together all data, and analyse it to get the story behind the data, the findings. </a:t>
            </a:r>
            <a:r>
              <a:rPr lang="en-GB" i="1" dirty="0">
                <a:latin typeface="Arial"/>
                <a:cs typeface="Arial"/>
              </a:rPr>
              <a:t>At given times</a:t>
            </a:r>
          </a:p>
          <a:p>
            <a:endParaRPr lang="en-GB" b="1" dirty="0">
              <a:solidFill>
                <a:srgbClr val="FF0000"/>
              </a:solidFill>
              <a:latin typeface="Arial"/>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CLICK These are the 3 steps that actually make monitoring.</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CLICK The following 3 are “actions that come after Monitoring, that require the monitoring work, but are not exactly part of the monitoring work”.</a:t>
            </a:r>
          </a:p>
          <a:p>
            <a:endParaRPr lang="en-GB" b="1" dirty="0">
              <a:solidFill>
                <a:srgbClr val="FF0000"/>
              </a:solidFill>
              <a:latin typeface="Arial"/>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b="1" dirty="0">
                <a:solidFill>
                  <a:srgbClr val="FF0000"/>
                </a:solidFill>
                <a:latin typeface="Arial"/>
                <a:cs typeface="Arial"/>
              </a:rPr>
              <a:t>CLICK</a:t>
            </a:r>
            <a:r>
              <a:rPr lang="en-US" dirty="0">
                <a:latin typeface="Arial"/>
                <a:cs typeface="Arial"/>
              </a:rPr>
              <a:t>: </a:t>
            </a:r>
            <a:r>
              <a:rPr lang="en-US" u="sng" dirty="0">
                <a:latin typeface="Arial"/>
                <a:cs typeface="Arial"/>
              </a:rPr>
              <a:t>Act</a:t>
            </a:r>
            <a:r>
              <a:rPr lang="en-US" dirty="0">
                <a:latin typeface="Arial"/>
                <a:cs typeface="Arial"/>
              </a:rPr>
              <a:t>: what we make out of the findings: d</a:t>
            </a:r>
            <a:r>
              <a:rPr lang="en-GB" dirty="0" err="1">
                <a:latin typeface="Arial"/>
                <a:cs typeface="Arial"/>
              </a:rPr>
              <a:t>ecisions</a:t>
            </a:r>
            <a:r>
              <a:rPr lang="en-GB" dirty="0">
                <a:latin typeface="Arial"/>
                <a:cs typeface="Arial"/>
              </a:rPr>
              <a:t> and recommendations, to improve the response. </a:t>
            </a:r>
            <a:r>
              <a:rPr lang="en-GB" sz="1200" i="1" kern="1200" dirty="0">
                <a:solidFill>
                  <a:schemeClr val="tx1"/>
                </a:solidFill>
                <a:effectLst/>
                <a:latin typeface="Arial" pitchFamily="34" charset="0"/>
                <a:ea typeface="+mn-ea"/>
                <a:cs typeface="Arial" pitchFamily="34" charset="0"/>
              </a:rPr>
              <a:t>At given moments. </a:t>
            </a:r>
            <a:endParaRPr lang="en-US" sz="1200" kern="1200" dirty="0">
              <a:solidFill>
                <a:schemeClr val="tx1"/>
              </a:solidFill>
              <a:effectLst/>
              <a:latin typeface="Arial" pitchFamily="34" charset="0"/>
              <a:ea typeface="+mn-ea"/>
              <a:cs typeface="Arial" pitchFamily="34" charset="0"/>
            </a:endParaRPr>
          </a:p>
          <a:p>
            <a:endParaRPr lang="en-GB" b="1" dirty="0">
              <a:solidFill>
                <a:srgbClr val="FF0000"/>
              </a:solidFill>
              <a:latin typeface="Arial"/>
              <a:cs typeface="Arial"/>
            </a:endParaRPr>
          </a:p>
          <a:p>
            <a:pPr lvl="0"/>
            <a:r>
              <a:rPr lang="en-GB" b="1" dirty="0">
                <a:solidFill>
                  <a:srgbClr val="FF0000"/>
                </a:solidFill>
                <a:latin typeface="Arial"/>
                <a:cs typeface="Arial"/>
              </a:rPr>
              <a:t>CLICK</a:t>
            </a:r>
            <a:r>
              <a:rPr lang="en-US" dirty="0">
                <a:latin typeface="Arial"/>
                <a:cs typeface="Arial"/>
              </a:rPr>
              <a:t>: </a:t>
            </a:r>
            <a:r>
              <a:rPr lang="en-GB" u="sng" dirty="0">
                <a:latin typeface="Arial"/>
                <a:cs typeface="Arial"/>
              </a:rPr>
              <a:t>Reporting and information sharing</a:t>
            </a:r>
            <a:r>
              <a:rPr lang="en-GB" dirty="0">
                <a:latin typeface="Arial"/>
                <a:cs typeface="Arial"/>
              </a:rPr>
              <a:t>. different channels, online and pdf, to feed the data and findings to different audiences. </a:t>
            </a:r>
            <a:r>
              <a:rPr lang="en-GB" sz="1200" i="1" kern="1200" dirty="0">
                <a:solidFill>
                  <a:schemeClr val="tx1"/>
                </a:solidFill>
                <a:effectLst/>
                <a:latin typeface="Arial" pitchFamily="34" charset="0"/>
                <a:ea typeface="+mn-ea"/>
                <a:cs typeface="Arial" pitchFamily="34" charset="0"/>
              </a:rPr>
              <a:t>At given moments (some parts are real-time). </a:t>
            </a:r>
            <a:endParaRPr lang="en-US" sz="1200" kern="1200" dirty="0">
              <a:solidFill>
                <a:schemeClr val="tx1"/>
              </a:solidFill>
              <a:effectLst/>
              <a:latin typeface="Arial" pitchFamily="34" charset="0"/>
              <a:ea typeface="+mn-ea"/>
              <a:cs typeface="Arial" pitchFamily="34" charset="0"/>
            </a:endParaRPr>
          </a:p>
          <a:p>
            <a:pPr lvl="0"/>
            <a:endParaRPr lang="en-US" sz="1200" kern="1200" dirty="0">
              <a:solidFill>
                <a:schemeClr val="tx1"/>
              </a:solidFill>
              <a:effectLst/>
              <a:latin typeface="Arial" pitchFamily="34" charset="0"/>
              <a:ea typeface="+mn-ea"/>
              <a:cs typeface="Arial" pitchFamily="34" charset="0"/>
            </a:endParaRPr>
          </a:p>
          <a:p>
            <a:r>
              <a:rPr lang="en-GB" b="1" dirty="0">
                <a:solidFill>
                  <a:srgbClr val="FF0000"/>
                </a:solidFill>
                <a:latin typeface="Arial"/>
                <a:cs typeface="Arial"/>
              </a:rPr>
              <a:t>CLICK</a:t>
            </a:r>
            <a:r>
              <a:rPr lang="en-US" dirty="0">
                <a:latin typeface="Arial"/>
                <a:cs typeface="Arial"/>
              </a:rPr>
              <a:t>: </a:t>
            </a:r>
            <a:r>
              <a:rPr lang="en-GB" u="sng" dirty="0">
                <a:latin typeface="Arial"/>
                <a:cs typeface="Arial"/>
              </a:rPr>
              <a:t>Evaluation</a:t>
            </a:r>
            <a:r>
              <a:rPr lang="en-GB" dirty="0">
                <a:latin typeface="Arial"/>
                <a:cs typeface="Arial"/>
              </a:rPr>
              <a:t>. Monitoring feeds into Evaluation, which is a different things. </a:t>
            </a:r>
            <a:r>
              <a:rPr lang="en-GB" sz="1200" i="1" kern="1200" dirty="0">
                <a:solidFill>
                  <a:schemeClr val="tx1"/>
                </a:solidFill>
                <a:effectLst/>
                <a:latin typeface="Arial" pitchFamily="34" charset="0"/>
                <a:ea typeface="+mn-ea"/>
                <a:cs typeface="Arial" pitchFamily="34" charset="0"/>
              </a:rPr>
              <a:t>At given moments</a:t>
            </a:r>
            <a:endParaRPr lang="en-GB" i="1" dirty="0">
              <a:latin typeface="Arial"/>
              <a:cs typeface="Arial"/>
            </a:endParaRPr>
          </a:p>
          <a:p>
            <a:pPr>
              <a:lnSpc>
                <a:spcPct val="113999"/>
              </a:lnSpc>
            </a:pPr>
            <a:endParaRPr lang="en-GB" dirty="0"/>
          </a:p>
        </p:txBody>
      </p:sp>
    </p:spTree>
    <p:extLst>
      <p:ext uri="{BB962C8B-B14F-4D97-AF65-F5344CB8AC3E}">
        <p14:creationId xmlns:p14="http://schemas.microsoft.com/office/powerpoint/2010/main" val="194013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246063"/>
            <a:ext cx="3727450" cy="2797175"/>
          </a:xfrm>
        </p:spPr>
      </p:sp>
      <p:sp>
        <p:nvSpPr>
          <p:cNvPr id="3" name="Notes Placeholder 2"/>
          <p:cNvSpPr>
            <a:spLocks noGrp="1"/>
          </p:cNvSpPr>
          <p:nvPr>
            <p:ph type="body" idx="1"/>
          </p:nvPr>
        </p:nvSpPr>
        <p:spPr>
          <a:xfrm>
            <a:off x="474509" y="3426047"/>
            <a:ext cx="5800682" cy="5886072"/>
          </a:xfrm>
        </p:spPr>
        <p:txBody>
          <a:bodyPr/>
          <a:lstStyle/>
          <a:p>
            <a:pPr lvl="0"/>
            <a:r>
              <a:rPr lang="en-GB" sz="1200" b="1" dirty="0">
                <a:latin typeface="Arial"/>
                <a:cs typeface="Arial"/>
              </a:rPr>
              <a:t>To prepare the monitoring work, at the beginning of the year, you should:</a:t>
            </a:r>
          </a:p>
          <a:p>
            <a:pPr defTabSz="882213">
              <a:spcBef>
                <a:spcPts val="1158"/>
              </a:spcBef>
              <a:defRPr/>
            </a:pPr>
            <a:endParaRPr lang="en-GB" sz="1200" b="1" dirty="0">
              <a:solidFill>
                <a:srgbClr val="FF0000"/>
              </a:solidFill>
              <a:latin typeface="Arial"/>
              <a:cs typeface="Arial"/>
            </a:endParaRPr>
          </a:p>
          <a:p>
            <a:pPr defTabSz="882213">
              <a:spcBef>
                <a:spcPts val="1158"/>
              </a:spcBef>
              <a:defRPr/>
            </a:pPr>
            <a:r>
              <a:rPr lang="en-GB" sz="1200" b="1" dirty="0">
                <a:solidFill>
                  <a:srgbClr val="FF0000"/>
                </a:solidFill>
                <a:latin typeface="Arial"/>
                <a:cs typeface="Arial"/>
              </a:rPr>
              <a:t>CLICK</a:t>
            </a:r>
            <a:r>
              <a:rPr lang="en-US" sz="1200" dirty="0"/>
              <a:t> name the 2 OCHA staff who will coordinate this work</a:t>
            </a:r>
          </a:p>
          <a:p>
            <a:pPr marL="0" marR="0" lvl="0" indent="0" algn="l" defTabSz="914400" rtl="0" eaLnBrk="1" fontAlgn="auto" latinLnBrk="0" hangingPunct="1">
              <a:lnSpc>
                <a:spcPct val="114000"/>
              </a:lnSpc>
              <a:spcBef>
                <a:spcPts val="0"/>
              </a:spcBef>
              <a:spcAft>
                <a:spcPts val="0"/>
              </a:spcAft>
              <a:buClrTx/>
              <a:buSzTx/>
              <a:buFontTx/>
              <a:buNone/>
              <a:tabLst/>
              <a:defRPr/>
            </a:pPr>
            <a:r>
              <a:rPr lang="en-GB" sz="1200" b="1" dirty="0">
                <a:solidFill>
                  <a:srgbClr val="FF0000"/>
                </a:solidFill>
                <a:latin typeface="Arial"/>
                <a:cs typeface="Arial"/>
              </a:rPr>
              <a:t>CLICK</a:t>
            </a:r>
            <a:r>
              <a:rPr lang="en-US" sz="1200" dirty="0"/>
              <a:t> identify the ask (or demand, or need, or expectation) for monitoring, and the capacity for it.</a:t>
            </a:r>
            <a:r>
              <a:rPr lang="en-GB" sz="1200" kern="1200" dirty="0">
                <a:solidFill>
                  <a:schemeClr val="tx1"/>
                </a:solidFill>
                <a:effectLst/>
                <a:latin typeface="Arial" pitchFamily="34" charset="0"/>
                <a:ea typeface="+mn-ea"/>
                <a:cs typeface="Arial" pitchFamily="34" charset="0"/>
              </a:rPr>
              <a:t> Determine what you need to know and why you need to know it. The monitoring plan has to be demand-driven. Considering our two-fold purpose, we will have internal demands, things we need to know to do better, and external demands, things we need to report on to be accountable. </a:t>
            </a:r>
          </a:p>
          <a:p>
            <a:pPr lvl="0"/>
            <a:r>
              <a:rPr lang="en-GB" sz="1200" b="1" dirty="0">
                <a:solidFill>
                  <a:srgbClr val="FF0000"/>
                </a:solidFill>
                <a:latin typeface="Arial"/>
                <a:cs typeface="Arial"/>
              </a:rPr>
              <a:t>CLICK</a:t>
            </a:r>
            <a:r>
              <a:rPr lang="en-US" sz="1200" dirty="0"/>
              <a:t> make the monitoring framework: gathering all indicators that were set at the strategic, specific, and cluster level, and defining how and when data will be collected</a:t>
            </a:r>
          </a:p>
          <a:p>
            <a:pPr lvl="0"/>
            <a:r>
              <a:rPr lang="en-GB" sz="1200" b="1" dirty="0">
                <a:solidFill>
                  <a:srgbClr val="FF0000"/>
                </a:solidFill>
                <a:latin typeface="Arial"/>
                <a:cs typeface="Arial"/>
              </a:rPr>
              <a:t>CLICK</a:t>
            </a:r>
            <a:r>
              <a:rPr lang="en-US" sz="1200" dirty="0"/>
              <a:t> Define how and when analysis will be conducted</a:t>
            </a:r>
          </a:p>
          <a:p>
            <a:pPr lvl="0"/>
            <a:r>
              <a:rPr lang="en-GB" sz="1200" b="1" dirty="0">
                <a:solidFill>
                  <a:srgbClr val="FF0000"/>
                </a:solidFill>
                <a:latin typeface="Arial"/>
                <a:cs typeface="Arial"/>
              </a:rPr>
              <a:t>CLICK</a:t>
            </a:r>
            <a:r>
              <a:rPr lang="en-US" sz="1200" dirty="0"/>
              <a:t> Define the information sharing channels, with a timeline announcing when will each report be available</a:t>
            </a:r>
          </a:p>
          <a:p>
            <a:pPr lvl="0"/>
            <a:r>
              <a:rPr lang="en-GB" sz="1200" b="1" dirty="0">
                <a:solidFill>
                  <a:srgbClr val="FF0000"/>
                </a:solidFill>
                <a:latin typeface="Arial"/>
                <a:cs typeface="Arial"/>
              </a:rPr>
              <a:t>CLICK </a:t>
            </a:r>
            <a:r>
              <a:rPr lang="en-US" sz="1200" b="1" dirty="0"/>
              <a:t>Present all that in a monitoring plan.</a:t>
            </a:r>
            <a:r>
              <a:rPr lang="en-US" sz="1200" dirty="0"/>
              <a:t> (explained next slide)</a:t>
            </a:r>
          </a:p>
          <a:p>
            <a:pPr lvl="0"/>
            <a:r>
              <a:rPr lang="en-US" sz="1200" dirty="0"/>
              <a:t> </a:t>
            </a:r>
            <a:endParaRPr lang="en-GB" sz="1200" dirty="0"/>
          </a:p>
          <a:p>
            <a:r>
              <a:rPr lang="en-GB" sz="1200" b="1" dirty="0">
                <a:solidFill>
                  <a:srgbClr val="FF0000"/>
                </a:solidFill>
                <a:latin typeface="Arial"/>
                <a:cs typeface="Arial"/>
              </a:rPr>
              <a:t>CLICK</a:t>
            </a:r>
            <a:r>
              <a:rPr lang="en-US" sz="1200" dirty="0"/>
              <a:t>-</a:t>
            </a:r>
            <a:r>
              <a:rPr lang="en-GB" sz="1200" b="1" dirty="0"/>
              <a:t>Bite off as much as you can chew</a:t>
            </a:r>
            <a:endParaRPr lang="en-US" sz="1200" b="1" dirty="0"/>
          </a:p>
          <a:p>
            <a:pPr defTabSz="1756486">
              <a:spcBef>
                <a:spcPts val="2305"/>
              </a:spcBef>
              <a:defRPr/>
            </a:pPr>
            <a:r>
              <a:rPr lang="en-US" sz="1200" dirty="0"/>
              <a:t>It is not useful to list monitoring intentions that will not be achieved.</a:t>
            </a:r>
          </a:p>
          <a:p>
            <a:r>
              <a:rPr lang="en-US" sz="1200" dirty="0"/>
              <a:t>The monitoring plan should present what will be monitored with the available resources. It may also indicate that more can be done with additional resources. </a:t>
            </a:r>
          </a:p>
        </p:txBody>
      </p:sp>
    </p:spTree>
    <p:extLst>
      <p:ext uri="{BB962C8B-B14F-4D97-AF65-F5344CB8AC3E}">
        <p14:creationId xmlns:p14="http://schemas.microsoft.com/office/powerpoint/2010/main" val="1166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t>As a result of the design work, a country will produce a monitoring plan: a document that presents how the monitoring work will be organised along the year.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1" dirty="0"/>
              <a:t>It is essential to have a plan agreed at ICCG and if possible at HCT level, in order to then implement it during the year.</a:t>
            </a: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dirty="0"/>
              <a:t>The Monitoring Plan </a:t>
            </a:r>
            <a:r>
              <a:rPr lang="en-GB" sz="1200" b="0" kern="1200" dirty="0"/>
              <a:t>is made of 3 elements: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t>CLICK </a:t>
            </a:r>
            <a:r>
              <a:rPr lang="en-GB" sz="1200" b="0" kern="1200" dirty="0"/>
              <a:t>1) the monitoring framework, that gathers all objectives, indicators and targets, at strategic and cluster level, with all parameters telling when and how they will be measured,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t>CLICK </a:t>
            </a:r>
            <a:r>
              <a:rPr lang="en-GB" sz="1200" b="0" kern="1200" dirty="0"/>
              <a:t>2) a narrative that explains how things are organised, the responsibilities, the methods used, and the possible challenges, and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t>CLICK </a:t>
            </a:r>
            <a:r>
              <a:rPr lang="en-GB" sz="1200" b="0" kern="1200" dirty="0"/>
              <a:t>3) a timeline showing what reporting document will be released at what moment.</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t>In fact, you may consider that this information is for a part in the HRP. However, it is useful to conduct the discussions at </a:t>
            </a:r>
            <a:r>
              <a:rPr lang="en-GB" sz="1200" b="0" kern="1200" dirty="0" err="1"/>
              <a:t>Intercluster</a:t>
            </a:r>
            <a:r>
              <a:rPr lang="en-GB" sz="1200" b="0" kern="1200" dirty="0"/>
              <a:t> level, and produce this m</a:t>
            </a:r>
            <a:r>
              <a:rPr lang="en-GB" sz="1200" b="0" kern="1200" dirty="0">
                <a:solidFill>
                  <a:schemeClr val="tx1"/>
                </a:solidFill>
                <a:effectLst/>
                <a:latin typeface="Arial" pitchFamily="34" charset="0"/>
                <a:ea typeface="+mn-ea"/>
                <a:cs typeface="Arial" pitchFamily="34" charset="0"/>
              </a:rPr>
              <a:t>ore detailed document, in order to ensure that everyone knows and agrees on the commitments, and everyone knows its own expected contributions.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In the live presentation:</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kern="1200" dirty="0">
              <a:solidFill>
                <a:schemeClr val="tx1"/>
              </a:solidFill>
              <a:effectLst/>
              <a:latin typeface="Arial" pitchFamily="34" charset="0"/>
              <a:ea typeface="+mn-ea"/>
              <a:cs typeface="Arial" pitchFamily="34" charset="0"/>
            </a:endParaRPr>
          </a:p>
          <a:p>
            <a:pPr defTabSz="1756486">
              <a:spcBef>
                <a:spcPts val="2305"/>
              </a:spcBef>
              <a:defRPr/>
            </a:pPr>
            <a:r>
              <a:rPr lang="en-GB" sz="1200" dirty="0"/>
              <a:t>1) You may want to p</a:t>
            </a:r>
            <a:r>
              <a:rPr lang="en-GB" sz="1200" dirty="0">
                <a:latin typeface="Arial"/>
                <a:cs typeface="Arial"/>
              </a:rPr>
              <a:t>resent the Monitoring Plan to the </a:t>
            </a:r>
            <a:r>
              <a:rPr lang="en-US" sz="1200" dirty="0">
                <a:latin typeface="Arial"/>
                <a:cs typeface="Arial"/>
              </a:rPr>
              <a:t>HCT, in order to manage expectations, and possibly underline that more could be done if more resources were available.</a:t>
            </a:r>
            <a:endParaRPr lang="en-GB" sz="1200" dirty="0"/>
          </a:p>
          <a:p>
            <a:pPr defTabSz="1756486">
              <a:spcBef>
                <a:spcPts val="2305"/>
              </a:spcBef>
              <a:defRPr/>
            </a:pPr>
            <a:endParaRPr lang="en-GB" sz="1200" b="1" dirty="0"/>
          </a:p>
          <a:p>
            <a:pPr defTabSz="1756486">
              <a:spcBef>
                <a:spcPts val="2305"/>
              </a:spcBef>
              <a:defRPr/>
            </a:pPr>
            <a:r>
              <a:rPr lang="en-GB" sz="1200" b="0" dirty="0"/>
              <a:t>2) The Monitoring Plan will be as heavy as the Country Coordination mechanisms will decide.</a:t>
            </a:r>
          </a:p>
          <a:p>
            <a:pPr defTabSz="1756486">
              <a:spcBef>
                <a:spcPts val="2305"/>
              </a:spcBef>
              <a:defRPr/>
            </a:pPr>
            <a:r>
              <a:rPr lang="en-GB" sz="1200" b="0" dirty="0"/>
              <a:t>Nothing is imposed from HQ except one thing: people reached yearly figure</a:t>
            </a:r>
          </a:p>
          <a:p>
            <a:pPr defTabSz="1756486">
              <a:spcBef>
                <a:spcPts val="2305"/>
              </a:spcBef>
              <a:defRPr/>
            </a:pPr>
            <a:r>
              <a:rPr lang="en-GB" sz="1200" b="0" dirty="0"/>
              <a:t>All the rest is decided in the country:</a:t>
            </a:r>
          </a:p>
          <a:p>
            <a:pPr defTabSz="1756486">
              <a:defRPr/>
            </a:pPr>
            <a:r>
              <a:rPr lang="en-GB" sz="1200" dirty="0"/>
              <a:t>- The content: objectives, indicators and targets   </a:t>
            </a:r>
          </a:p>
          <a:p>
            <a:pPr defTabSz="1756486">
              <a:defRPr/>
            </a:pPr>
            <a:r>
              <a:rPr lang="en-GB" sz="1200" dirty="0"/>
              <a:t>- the reports that will be produced</a:t>
            </a:r>
          </a:p>
          <a:p>
            <a:pPr defTabSz="1756486">
              <a:defRPr/>
            </a:pPr>
            <a:r>
              <a:rPr lang="en-GB" sz="1200" b="1" dirty="0"/>
              <a:t>Therefore, there is no point in saying “the monitoring obligations are too heavy”. </a:t>
            </a:r>
            <a:endParaRPr lang="en-GB" sz="1200" b="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518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246063"/>
            <a:ext cx="2860675" cy="2146300"/>
          </a:xfrm>
        </p:spPr>
      </p:sp>
      <p:sp>
        <p:nvSpPr>
          <p:cNvPr id="3" name="Notes Placeholder 2"/>
          <p:cNvSpPr>
            <a:spLocks noGrp="1"/>
          </p:cNvSpPr>
          <p:nvPr>
            <p:ph type="body" idx="1"/>
          </p:nvPr>
        </p:nvSpPr>
        <p:spPr>
          <a:xfrm>
            <a:off x="164317" y="2517055"/>
            <a:ext cx="6469039" cy="7409583"/>
          </a:xfrm>
        </p:spPr>
        <p:txBody>
          <a:bodyPr/>
          <a:lstStyle/>
          <a:p>
            <a:pPr defTabSz="1756486">
              <a:spcBef>
                <a:spcPts val="2305"/>
              </a:spcBef>
              <a:defRPr/>
            </a:pPr>
            <a:r>
              <a:rPr lang="en-US" b="1" dirty="0"/>
              <a:t>A Vision for Monitoring: one integrated approach to all that should be monitored. </a:t>
            </a:r>
          </a:p>
          <a:p>
            <a:pPr defTabSz="1756486">
              <a:spcBef>
                <a:spcPts val="2305"/>
              </a:spcBef>
              <a:defRPr/>
            </a:pPr>
            <a:endParaRPr lang="en-US" b="1"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1) CLICK Situation and needs monitoring: </a:t>
            </a:r>
            <a:r>
              <a:rPr lang="en-GB" sz="1200" b="0" i="1" dirty="0"/>
              <a:t>Watching things as they are (situation), this includes:</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 Situation, context monitoring</a:t>
            </a:r>
            <a:r>
              <a:rPr lang="en-GB" sz="1200" kern="1200" dirty="0">
                <a:solidFill>
                  <a:schemeClr val="tx1"/>
                </a:solidFill>
                <a:effectLst/>
                <a:latin typeface="Arial" pitchFamily="34" charset="0"/>
                <a:ea typeface="+mn-ea"/>
                <a:cs typeface="Arial" pitchFamily="34" charset="0"/>
              </a:rPr>
              <a:t>: </a:t>
            </a:r>
            <a:r>
              <a:rPr lang="en-GB" sz="1200" i="1" kern="1200" dirty="0">
                <a:solidFill>
                  <a:schemeClr val="tx1"/>
                </a:solidFill>
                <a:effectLst/>
                <a:latin typeface="Arial" pitchFamily="34" charset="0"/>
                <a:ea typeface="+mn-ea"/>
                <a:cs typeface="Arial" pitchFamily="34" charset="0"/>
              </a:rPr>
              <a:t>monitoring of population movements, weather, economy, politics etc. that affect both needs (directly, in positive or negative) and the delivery and achievements of the response.</a:t>
            </a:r>
          </a:p>
          <a:p>
            <a:r>
              <a:rPr lang="en-GB" sz="1200" b="1" kern="1200" dirty="0">
                <a:solidFill>
                  <a:schemeClr val="tx1"/>
                </a:solidFill>
                <a:effectLst/>
                <a:latin typeface="Arial" pitchFamily="34" charset="0"/>
                <a:ea typeface="+mn-ea"/>
                <a:cs typeface="Arial" pitchFamily="34" charset="0"/>
              </a:rPr>
              <a:t>* Risk monitoring</a:t>
            </a:r>
            <a:r>
              <a:rPr lang="en-GB" sz="1200" b="1" i="1" kern="1200" dirty="0">
                <a:solidFill>
                  <a:schemeClr val="tx1"/>
                </a:solidFill>
                <a:effectLst/>
                <a:latin typeface="Arial" pitchFamily="34" charset="0"/>
                <a:ea typeface="+mn-ea"/>
                <a:cs typeface="Arial" pitchFamily="34" charset="0"/>
              </a:rPr>
              <a:t>: </a:t>
            </a:r>
            <a:r>
              <a:rPr lang="en-GB" sz="1200" b="0" i="1" kern="1200" dirty="0">
                <a:solidFill>
                  <a:schemeClr val="tx1"/>
                </a:solidFill>
                <a:effectLst/>
                <a:latin typeface="Arial" pitchFamily="34" charset="0"/>
                <a:ea typeface="+mn-ea"/>
                <a:cs typeface="Arial" pitchFamily="34" charset="0"/>
              </a:rPr>
              <a:t>anticipate new crisis, or </a:t>
            </a:r>
            <a:r>
              <a:rPr lang="en-GB" sz="1200" i="1" kern="1200" dirty="0">
                <a:solidFill>
                  <a:schemeClr val="tx1"/>
                </a:solidFill>
                <a:effectLst/>
                <a:latin typeface="Arial" pitchFamily="34" charset="0"/>
                <a:ea typeface="+mn-ea"/>
                <a:cs typeface="Arial" pitchFamily="34" charset="0"/>
              </a:rPr>
              <a:t>further degradation of a crisis, to support prevention, preparedness and response, 1) exposure to hazards and conflicts 2) vulnerability 3) lack of coping capacity</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 Access monitoring: </a:t>
            </a:r>
            <a:r>
              <a:rPr lang="en-GB" sz="1200" i="1" kern="1200" dirty="0">
                <a:solidFill>
                  <a:schemeClr val="tx1"/>
                </a:solidFill>
                <a:effectLst/>
                <a:latin typeface="Arial" pitchFamily="34" charset="0"/>
                <a:ea typeface="+mn-ea"/>
                <a:cs typeface="Arial" pitchFamily="34" charset="0"/>
              </a:rPr>
              <a:t>humanitarian actors’ ability to reach populations affected by crisis, as well as an affected population’s ability to access humanitarian assistance and services.</a:t>
            </a:r>
          </a:p>
          <a:p>
            <a:r>
              <a:rPr lang="en-US" b="1" dirty="0"/>
              <a:t>* Needs monitoring:</a:t>
            </a:r>
            <a:r>
              <a:rPr lang="en-US" b="0" dirty="0"/>
              <a:t> </a:t>
            </a:r>
            <a:r>
              <a:rPr lang="en-US" b="0" i="1" dirty="0"/>
              <a:t>how the needs evolve over time</a:t>
            </a:r>
          </a:p>
          <a:p>
            <a:pPr marL="0" indent="0">
              <a:buFont typeface="Arial" panose="020B0604020202020204" pitchFamily="34" charset="0"/>
              <a:buNone/>
            </a:pPr>
            <a:r>
              <a:rPr lang="en-US" b="1" dirty="0"/>
              <a:t>* Border monitoring: </a:t>
            </a:r>
            <a:r>
              <a:rPr lang="en-US" b="0" i="1" dirty="0"/>
              <a:t>observing the movements at a border</a:t>
            </a:r>
          </a:p>
          <a:p>
            <a:pPr marL="0" indent="0">
              <a:buFont typeface="Arial" panose="020B0604020202020204" pitchFamily="34" charset="0"/>
              <a:buNone/>
            </a:pPr>
            <a:r>
              <a:rPr lang="en-US" b="1" dirty="0"/>
              <a:t>* Protection monitoring:</a:t>
            </a:r>
            <a:r>
              <a:rPr lang="en-US" b="0" dirty="0"/>
              <a:t> </a:t>
            </a:r>
            <a:r>
              <a:rPr lang="en-US" b="0" i="1" dirty="0"/>
              <a:t>observing the protection incidents happening to the people of concern</a:t>
            </a:r>
          </a:p>
          <a:p>
            <a:endParaRPr lang="en-US" b="1"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2) CLICK Response capacity: </a:t>
            </a:r>
            <a:r>
              <a:rPr lang="en-GB" sz="1200" b="0" i="1" dirty="0"/>
              <a:t>the possibilities of action: the actual or planned presence of actors; the intended action; the projects; </a:t>
            </a:r>
            <a:r>
              <a:rPr lang="en-GB" sz="1200" i="1" kern="1200" dirty="0">
                <a:solidFill>
                  <a:schemeClr val="tx1"/>
                </a:solidFill>
                <a:effectLst/>
                <a:latin typeface="Arial" pitchFamily="34" charset="0"/>
                <a:ea typeface="+mn-ea"/>
                <a:cs typeface="Arial" pitchFamily="34" charset="0"/>
              </a:rPr>
              <a:t>human resources; material resources; financial resources; information/knowledge resources; administration and procurement systems;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i="1"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3) CLICK Implementation: </a:t>
            </a:r>
            <a:r>
              <a:rPr lang="en-US" b="0" i="1" dirty="0"/>
              <a:t>Who does What Where; all </a:t>
            </a:r>
            <a:r>
              <a:rPr lang="en-GB" sz="1200" b="0" i="1" dirty="0"/>
              <a:t>actions on-going now; </a:t>
            </a:r>
            <a:r>
              <a:rPr lang="en-GB" sz="1200" b="0" i="1" dirty="0" err="1"/>
              <a:t>ar</a:t>
            </a:r>
            <a:r>
              <a:rPr lang="en-US" b="0" i="1" dirty="0"/>
              <a:t>e things being done as planned ; (Construction started, staff recruited, …); What are the gaps.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i="1"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4) CLICK Output results:</a:t>
            </a:r>
            <a:r>
              <a:rPr lang="en-GB" sz="1200" b="0" i="1" dirty="0"/>
              <a:t> what was delivered, the direct effect; Examples: a health </a:t>
            </a:r>
            <a:r>
              <a:rPr lang="en-GB" sz="1200" b="0" i="1" dirty="0" err="1"/>
              <a:t>center</a:t>
            </a:r>
            <a:r>
              <a:rPr lang="en-GB" sz="1200" b="0" i="1" dirty="0"/>
              <a:t> was built; a quantity of blankets were distributed</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0" i="1"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5) CLICK Outcome results:</a:t>
            </a:r>
            <a:r>
              <a:rPr lang="en-GB" sz="1200" b="0" i="1" dirty="0"/>
              <a:t> the middle term effect, </a:t>
            </a:r>
            <a:r>
              <a:rPr lang="en-US" b="0" i="1" dirty="0"/>
              <a:t>what has it changed for the people, in relation to the objectives and goals. Examples: All households in the camp have a decent shelter</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b="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6) CLICK Funding: </a:t>
            </a:r>
            <a:r>
              <a:rPr lang="en-GB" sz="1200" b="0" i="1" dirty="0"/>
              <a:t>how was it all funded, who gave money to who.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b="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US" b="1" dirty="0"/>
              <a:t>Ideally, a monitoring approach should integrate all these aspects. But CLICK we are not there yet.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 CLICK </a:t>
            </a:r>
            <a:r>
              <a:rPr lang="en-US" b="0" dirty="0"/>
              <a:t>- The monitoring of needs often happen as a distinct process</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 CLICK </a:t>
            </a:r>
            <a:r>
              <a:rPr lang="en-US" b="0" dirty="0"/>
              <a:t>- The monitoring of the response capacity, Implementation and output results is often called the 3W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 CLICK </a:t>
            </a:r>
            <a:r>
              <a:rPr lang="en-US" b="0" dirty="0"/>
              <a:t>- Monitoring of implementation, output results, and outcome results is called Response Monitoring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i="1" dirty="0"/>
              <a:t> CLICK </a:t>
            </a:r>
            <a:r>
              <a:rPr lang="en-GB" sz="1200" b="0" i="0" dirty="0"/>
              <a:t>- Monitoring the financial flows is called “financial tracking”</a:t>
            </a:r>
          </a:p>
          <a:p>
            <a:endParaRPr lang="en-US" b="0" dirty="0"/>
          </a:p>
          <a:p>
            <a:r>
              <a:rPr lang="en-US" b="0" dirty="0"/>
              <a:t>While the integrated approach remains the vision for the future, we will here further discuss the work on Response Monitoring.</a:t>
            </a:r>
          </a:p>
          <a:p>
            <a:endParaRPr lang="en-US" b="1" dirty="0"/>
          </a:p>
        </p:txBody>
      </p:sp>
    </p:spTree>
    <p:extLst>
      <p:ext uri="{BB962C8B-B14F-4D97-AF65-F5344CB8AC3E}">
        <p14:creationId xmlns:p14="http://schemas.microsoft.com/office/powerpoint/2010/main" val="59335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r>
              <a:rPr lang="en-GB" dirty="0"/>
              <a:t>The monitoring framework, the first part of our monitoring plan, is the gathering of all indicators, and for each indicator, it tells all the parameters that determine how the indicator will be used.</a:t>
            </a:r>
          </a:p>
          <a:p>
            <a:endParaRPr lang="en-GB" dirty="0"/>
          </a:p>
          <a:p>
            <a:r>
              <a:rPr lang="en-GB" b="1" dirty="0"/>
              <a:t>CLICK</a:t>
            </a:r>
            <a:r>
              <a:rPr lang="en-GB" dirty="0"/>
              <a:t> * The </a:t>
            </a:r>
            <a:r>
              <a:rPr lang="en-GB" u="sng" dirty="0"/>
              <a:t>label</a:t>
            </a:r>
            <a:r>
              <a:rPr lang="en-GB" dirty="0"/>
              <a:t> of the indicator, telling what is measured</a:t>
            </a:r>
          </a:p>
          <a:p>
            <a:r>
              <a:rPr lang="en-GB" b="1" dirty="0"/>
              <a:t>CLICK</a:t>
            </a:r>
            <a:r>
              <a:rPr lang="en-GB" dirty="0"/>
              <a:t> * The </a:t>
            </a:r>
            <a:r>
              <a:rPr lang="en-GB" u="sng" dirty="0"/>
              <a:t>need figure</a:t>
            </a:r>
            <a:r>
              <a:rPr lang="en-GB" dirty="0"/>
              <a:t>, for those indicators that require it</a:t>
            </a:r>
          </a:p>
          <a:p>
            <a:r>
              <a:rPr lang="en-GB" b="1" dirty="0"/>
              <a:t>CLICK</a:t>
            </a:r>
            <a:r>
              <a:rPr lang="en-GB" dirty="0"/>
              <a:t> * The </a:t>
            </a:r>
            <a:r>
              <a:rPr lang="en-GB" u="sng" dirty="0"/>
              <a:t>baseline</a:t>
            </a:r>
            <a:r>
              <a:rPr lang="en-GB" dirty="0"/>
              <a:t>, for those indicators that require a baseline</a:t>
            </a:r>
          </a:p>
          <a:p>
            <a:r>
              <a:rPr lang="en-GB" b="1" dirty="0"/>
              <a:t>CLICK</a:t>
            </a:r>
            <a:r>
              <a:rPr lang="en-GB" dirty="0"/>
              <a:t> * The </a:t>
            </a:r>
            <a:r>
              <a:rPr lang="en-GB" u="sng" dirty="0"/>
              <a:t>target</a:t>
            </a:r>
            <a:r>
              <a:rPr lang="en-GB" dirty="0"/>
              <a:t> that is set, that is the intended final value of the indicator</a:t>
            </a:r>
          </a:p>
          <a:p>
            <a:r>
              <a:rPr lang="en-GB" b="1" dirty="0"/>
              <a:t>CLICK</a:t>
            </a:r>
            <a:r>
              <a:rPr lang="en-GB" dirty="0"/>
              <a:t> * The </a:t>
            </a:r>
            <a:r>
              <a:rPr lang="en-GB" u="sng" dirty="0"/>
              <a:t>disaggregation</a:t>
            </a:r>
            <a:r>
              <a:rPr lang="en-GB" dirty="0"/>
              <a:t> that will be applied on the indicator</a:t>
            </a:r>
          </a:p>
          <a:p>
            <a:r>
              <a:rPr lang="en-GB" b="1" dirty="0"/>
              <a:t>CLICK</a:t>
            </a:r>
            <a:r>
              <a:rPr lang="en-GB" dirty="0"/>
              <a:t> * The </a:t>
            </a:r>
            <a:r>
              <a:rPr lang="en-GB" u="sng" dirty="0"/>
              <a:t>data source</a:t>
            </a:r>
            <a:r>
              <a:rPr lang="en-GB" dirty="0"/>
              <a:t>: the person, entity, report, or device that will provide the data</a:t>
            </a:r>
          </a:p>
          <a:p>
            <a:r>
              <a:rPr lang="en-GB" b="1" dirty="0"/>
              <a:t>CLICK</a:t>
            </a:r>
            <a:r>
              <a:rPr lang="en-GB" dirty="0"/>
              <a:t> * The </a:t>
            </a:r>
            <a:r>
              <a:rPr lang="en-GB" u="sng" dirty="0"/>
              <a:t>methodology</a:t>
            </a:r>
            <a:r>
              <a:rPr lang="en-GB" dirty="0"/>
              <a:t> used for collecting the indicator measure</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GB" dirty="0"/>
              <a:t> * The </a:t>
            </a:r>
            <a:r>
              <a:rPr lang="en-GB" u="sng" dirty="0"/>
              <a:t>frequency</a:t>
            </a:r>
            <a:r>
              <a:rPr lang="en-GB" dirty="0"/>
              <a:t> of data collection: each indicator may have its own frequency of measuring: monthly, quarterly, yearly, … </a:t>
            </a:r>
          </a:p>
          <a:p>
            <a:r>
              <a:rPr lang="en-GB" b="1" dirty="0"/>
              <a:t>CLICK</a:t>
            </a:r>
            <a:r>
              <a:rPr lang="en-GB" dirty="0"/>
              <a:t> * The </a:t>
            </a:r>
            <a:r>
              <a:rPr lang="en-GB" u="sng" dirty="0"/>
              <a:t>responsibilities</a:t>
            </a:r>
            <a:r>
              <a:rPr lang="en-GB" dirty="0"/>
              <a:t>: who will do what in the process of data collection, validation and storage</a:t>
            </a:r>
          </a:p>
          <a:p>
            <a:r>
              <a:rPr lang="en-GB" b="1" dirty="0"/>
              <a:t>CLICK</a:t>
            </a:r>
            <a:r>
              <a:rPr lang="en-GB" dirty="0"/>
              <a:t> * The data storage: where the collected data will be stored for analysis, and for use under different forms of information sharing</a:t>
            </a:r>
          </a:p>
          <a:p>
            <a:endParaRPr lang="en-GB" dirty="0"/>
          </a:p>
          <a:p>
            <a:r>
              <a:rPr lang="en-GB" dirty="0"/>
              <a:t>All of this, for all indicators make the monitoring framework</a:t>
            </a:r>
          </a:p>
        </p:txBody>
      </p:sp>
    </p:spTree>
    <p:extLst>
      <p:ext uri="{BB962C8B-B14F-4D97-AF65-F5344CB8AC3E}">
        <p14:creationId xmlns:p14="http://schemas.microsoft.com/office/powerpoint/2010/main" val="394836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We come to the second step of our little sequence: data collection. </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GB"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b="1" dirty="0">
                <a:latin typeface="Arial"/>
                <a:cs typeface="Arial"/>
              </a:rPr>
              <a:t>CLICK </a:t>
            </a:r>
            <a:r>
              <a:rPr lang="en-GB" dirty="0">
                <a:latin typeface="Arial"/>
                <a:cs typeface="Arial"/>
              </a:rPr>
              <a:t>Data collection is not just measuring quantitative indicators.</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There are all sorts of data collected in different ways: indicators quantitative measures (of course) but also qualitative narrative reports, maps, graphs, photographs, and videos</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All these make monitoring data. </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GB"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b="1" dirty="0">
                <a:latin typeface="Arial"/>
                <a:cs typeface="Arial"/>
              </a:rPr>
              <a:t>CLICK </a:t>
            </a:r>
            <a:r>
              <a:rPr lang="en-GB" dirty="0">
                <a:latin typeface="Arial"/>
                <a:cs typeface="Arial"/>
              </a:rPr>
              <a:t>They may also come from all kinds of sources:</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typically the implementer of an action self-reports, but we can also use third -party monitoring, direct observation, secondary data review, remote sensing (e.g. satellite images), internet of things (an interconnected system that provides data without human intervention), household surveys, focus group discussions, key informant interviews, feedback mechanisms, etc. </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lang="en-GB"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dirty="0">
                <a:latin typeface="Arial"/>
                <a:cs typeface="Arial"/>
              </a:rPr>
              <a:t>Welcome to the wonderful world of Information Management</a:t>
            </a:r>
            <a:endParaRPr lang="en-US" dirty="0">
              <a:latin typeface="Arial"/>
              <a:cs typeface="Arial"/>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sz="1200" kern="1200" dirty="0">
                <a:solidFill>
                  <a:schemeClr val="tx1"/>
                </a:solidFill>
                <a:effectLst/>
                <a:latin typeface="Arial" pitchFamily="34" charset="0"/>
                <a:ea typeface="+mn-ea"/>
                <a:cs typeface="Arial" pitchFamily="34" charset="0"/>
              </a:rPr>
              <a:t>Monitoring is always a collaboration between Humanitarian Affaires Officers, and Information Management Officers.</a:t>
            </a:r>
          </a:p>
          <a:p>
            <a:pPr defTabSz="1756486">
              <a:lnSpc>
                <a:spcPct val="113999"/>
              </a:lnSpc>
              <a:spcBef>
                <a:spcPts val="2305"/>
              </a:spcBef>
              <a:defRPr/>
            </a:pPr>
            <a:endParaRPr lang="en-GB" dirty="0">
              <a:latin typeface="Arial"/>
              <a:cs typeface="Arial"/>
            </a:endParaRPr>
          </a:p>
          <a:p>
            <a:pPr defTabSz="1756486">
              <a:lnSpc>
                <a:spcPct val="113999"/>
              </a:lnSpc>
              <a:spcBef>
                <a:spcPts val="2305"/>
              </a:spcBef>
              <a:defRPr/>
            </a:pPr>
            <a:r>
              <a:rPr lang="en-GB" dirty="0">
                <a:latin typeface="Arial"/>
                <a:cs typeface="Arial"/>
              </a:rPr>
              <a:t>-----------------------------------------------------</a:t>
            </a:r>
          </a:p>
          <a:p>
            <a:pPr defTabSz="1756486">
              <a:lnSpc>
                <a:spcPct val="113999"/>
              </a:lnSpc>
              <a:spcBef>
                <a:spcPts val="2305"/>
              </a:spcBef>
              <a:defRPr/>
            </a:pPr>
            <a:r>
              <a:rPr lang="en-GB" dirty="0">
                <a:latin typeface="Arial"/>
                <a:cs typeface="Arial"/>
              </a:rPr>
              <a:t>For the live session with IMOs:</a:t>
            </a:r>
          </a:p>
          <a:p>
            <a:pPr defTabSz="1756486">
              <a:lnSpc>
                <a:spcPct val="113999"/>
              </a:lnSpc>
              <a:spcBef>
                <a:spcPts val="2305"/>
              </a:spcBef>
              <a:defRPr/>
            </a:pPr>
            <a:r>
              <a:rPr lang="en-GB" dirty="0">
                <a:latin typeface="Arial"/>
                <a:cs typeface="Arial"/>
              </a:rPr>
              <a:t>Data collection for monitoring is not different than data collection for situation and needs. It relies on the same sources and methods. </a:t>
            </a:r>
          </a:p>
          <a:p>
            <a:pPr>
              <a:lnSpc>
                <a:spcPct val="113999"/>
              </a:lnSpc>
            </a:pPr>
            <a:endParaRPr lang="en-GB" dirty="0">
              <a:latin typeface="Arial"/>
              <a:cs typeface="Arial"/>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09453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question on this slide, it is just a joke about data treatment</a:t>
            </a:r>
          </a:p>
        </p:txBody>
      </p:sp>
    </p:spTree>
    <p:extLst>
      <p:ext uri="{BB962C8B-B14F-4D97-AF65-F5344CB8AC3E}">
        <p14:creationId xmlns:p14="http://schemas.microsoft.com/office/powerpoint/2010/main" val="2239580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What does this story tell us ?</a:t>
            </a:r>
          </a:p>
          <a:p>
            <a:endParaRPr lang="en-US" dirty="0"/>
          </a:p>
          <a:p>
            <a:r>
              <a:rPr lang="en-US" dirty="0"/>
              <a:t>A data may be reported or in the system, and still it can be wrong !</a:t>
            </a:r>
          </a:p>
          <a:p>
            <a:r>
              <a:rPr lang="en-US" dirty="0"/>
              <a:t>It is necessary to check / curate / validate the data. </a:t>
            </a:r>
          </a:p>
        </p:txBody>
      </p:sp>
    </p:spTree>
    <p:extLst>
      <p:ext uri="{BB962C8B-B14F-4D97-AF65-F5344CB8AC3E}">
        <p14:creationId xmlns:p14="http://schemas.microsoft.com/office/powerpoint/2010/main" val="778558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34" charset="0"/>
                <a:ea typeface="+mn-ea"/>
                <a:cs typeface="Arial" pitchFamily="34" charset="0"/>
              </a:rPr>
              <a:t>Moving now to the step “Analysis”</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Monitoring is sometimes wrongly perceived as just “measuring”: I count the number of something, I place it against the original target, and I am done with my monitoring work.</a:t>
            </a:r>
          </a:p>
          <a:p>
            <a:r>
              <a:rPr lang="en-US" sz="1200" kern="1200" dirty="0">
                <a:solidFill>
                  <a:schemeClr val="tx1"/>
                </a:solidFill>
                <a:effectLst/>
                <a:latin typeface="Arial" pitchFamily="34" charset="0"/>
                <a:ea typeface="+mn-ea"/>
                <a:cs typeface="Arial" pitchFamily="34" charset="0"/>
              </a:rPr>
              <a:t>Well, not really: if monitoring stopped at reporting quantitative figures, we would still be unable to understand what exactly is going on.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Let us take an example:</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US" sz="1200" kern="1200" dirty="0">
                <a:solidFill>
                  <a:schemeClr val="tx1"/>
                </a:solidFill>
                <a:effectLst/>
                <a:latin typeface="Arial" pitchFamily="34" charset="0"/>
                <a:ea typeface="+mn-ea"/>
                <a:cs typeface="Arial" pitchFamily="34" charset="0"/>
              </a:rPr>
              <a:t> 50,000 blankets were distributed against a target of 100,000.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US" sz="1200" kern="1200" dirty="0">
                <a:solidFill>
                  <a:schemeClr val="tx1"/>
                </a:solidFill>
                <a:effectLst/>
                <a:latin typeface="Arial" pitchFamily="34" charset="0"/>
                <a:ea typeface="+mn-ea"/>
                <a:cs typeface="Arial" pitchFamily="34" charset="0"/>
              </a:rPr>
              <a:t> Is this a failure or a great achievement ? We cannot tell, without knowing the circumstances. Has the need decreased, did another organization make a distribution; maybe half the blankets were spoiled by water; or the road was blocked because of the rain, …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There is no way that the simple output figure tells us about the success of our intervention.</a:t>
            </a:r>
          </a:p>
          <a:p>
            <a:r>
              <a:rPr lang="en-GB" sz="1200" kern="1200" dirty="0">
                <a:solidFill>
                  <a:schemeClr val="tx1"/>
                </a:solidFill>
                <a:effectLst/>
                <a:latin typeface="Arial" pitchFamily="34" charset="0"/>
                <a:ea typeface="+mn-ea"/>
                <a:cs typeface="Arial" pitchFamily="34" charset="0"/>
              </a:rPr>
              <a:t>We can summarize that with a slogan: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GB" sz="1200" kern="1200" dirty="0">
                <a:solidFill>
                  <a:schemeClr val="tx1"/>
                </a:solidFill>
                <a:effectLst/>
                <a:latin typeface="Arial" pitchFamily="34" charset="0"/>
                <a:ea typeface="+mn-ea"/>
                <a:cs typeface="Arial" pitchFamily="34" charset="0"/>
              </a:rPr>
              <a:t> </a:t>
            </a:r>
            <a:r>
              <a:rPr lang="en-US" kern="1200" dirty="0">
                <a:latin typeface="Arial" pitchFamily="34" charset="0"/>
                <a:cs typeface="Arial" pitchFamily="34" charset="0"/>
              </a:rPr>
              <a:t>Figures alone don’t make a story</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kern="1200" dirty="0">
                <a:solidFill>
                  <a:schemeClr val="tx1"/>
                </a:solidFill>
                <a:effectLst/>
                <a:latin typeface="Arial" pitchFamily="34" charset="0"/>
                <a:ea typeface="+mn-ea"/>
                <a:cs typeface="Arial" pitchFamily="34" charset="0"/>
              </a:rPr>
              <a:t>Therefore it requires analysis. Let us have another slogan:</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t>CLICK</a:t>
            </a:r>
            <a:r>
              <a:rPr lang="en-GB" sz="1200" kern="1200" dirty="0">
                <a:solidFill>
                  <a:schemeClr val="tx1"/>
                </a:solidFill>
                <a:effectLst/>
                <a:latin typeface="Arial" pitchFamily="34" charset="0"/>
                <a:ea typeface="+mn-ea"/>
                <a:cs typeface="Arial" pitchFamily="34" charset="0"/>
              </a:rPr>
              <a:t> </a:t>
            </a:r>
            <a:r>
              <a:rPr lang="en-US" kern="1200" dirty="0">
                <a:latin typeface="Arial" pitchFamily="34" charset="0"/>
                <a:cs typeface="Arial" pitchFamily="34" charset="0"/>
              </a:rPr>
              <a:t>Raw data + Analysis = Information, the</a:t>
            </a:r>
            <a:r>
              <a:rPr lang="en-US" sz="1200" kern="1200" dirty="0">
                <a:solidFill>
                  <a:schemeClr val="tx1"/>
                </a:solidFill>
                <a:effectLst/>
                <a:latin typeface="Arial" pitchFamily="34" charset="0"/>
                <a:ea typeface="+mn-ea"/>
                <a:cs typeface="Arial" pitchFamily="34" charset="0"/>
              </a:rPr>
              <a:t> evidence that supports decision making.</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Analysis is not an option, it is an integral part of the monitoring work. </a:t>
            </a:r>
            <a:endParaRPr lang="en-US"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r>
              <a:rPr lang="en-US" sz="1200" u="sng" kern="1200" dirty="0">
                <a:solidFill>
                  <a:schemeClr val="tx1"/>
                </a:solidFill>
                <a:effectLst/>
                <a:latin typeface="Arial" pitchFamily="34" charset="0"/>
                <a:ea typeface="+mn-ea"/>
                <a:cs typeface="Arial" pitchFamily="34" charset="0"/>
              </a:rPr>
              <a:t>How do we conduct analysis</a:t>
            </a:r>
          </a:p>
          <a:p>
            <a:r>
              <a:rPr lang="en-US" sz="1200" kern="1200" dirty="0">
                <a:solidFill>
                  <a:schemeClr val="tx1"/>
                </a:solidFill>
                <a:effectLst/>
                <a:latin typeface="Arial" pitchFamily="34" charset="0"/>
                <a:ea typeface="+mn-ea"/>
                <a:cs typeface="Arial" pitchFamily="34" charset="0"/>
              </a:rPr>
              <a:t>There are many different ways, but all can be summarized like this: “Gather all available monitoring data and other relevant data and information (needs, weather, capacity, politics, …)  and inject it in some human brains (an expert, or a group of people like the </a:t>
            </a:r>
            <a:r>
              <a:rPr lang="en-US" sz="1200" kern="1200" dirty="0" err="1">
                <a:solidFill>
                  <a:schemeClr val="tx1"/>
                </a:solidFill>
                <a:effectLst/>
                <a:latin typeface="Arial" pitchFamily="34" charset="0"/>
                <a:ea typeface="+mn-ea"/>
                <a:cs typeface="Arial" pitchFamily="34" charset="0"/>
              </a:rPr>
              <a:t>Intercluster</a:t>
            </a:r>
            <a:r>
              <a:rPr lang="en-US" sz="1200" kern="1200" dirty="0">
                <a:solidFill>
                  <a:schemeClr val="tx1"/>
                </a:solidFill>
                <a:effectLst/>
                <a:latin typeface="Arial" pitchFamily="34" charset="0"/>
                <a:ea typeface="+mn-ea"/>
                <a:cs typeface="Arial" pitchFamily="34" charset="0"/>
              </a:rPr>
              <a:t> Coordination Group), to get the story, the findings out of the available data.” </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a:t>
            </a:r>
          </a:p>
          <a:p>
            <a:endParaRPr lang="en-GB"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GB" sz="1200" b="1" kern="1200" dirty="0">
                <a:solidFill>
                  <a:schemeClr val="tx1"/>
                </a:solidFill>
                <a:effectLst/>
                <a:latin typeface="Arial" pitchFamily="34" charset="0"/>
                <a:ea typeface="+mn-ea"/>
                <a:cs typeface="Arial" pitchFamily="34" charset="0"/>
              </a:rPr>
              <a:t>Monitoring without subsequent analysis </a:t>
            </a:r>
            <a:r>
              <a:rPr lang="en-GB" sz="1200" kern="1200" dirty="0">
                <a:solidFill>
                  <a:schemeClr val="tx1"/>
                </a:solidFill>
                <a:effectLst/>
                <a:latin typeface="Arial" pitchFamily="34" charset="0"/>
                <a:ea typeface="+mn-ea"/>
                <a:cs typeface="Arial" pitchFamily="34" charset="0"/>
              </a:rPr>
              <a:t>serves little purpose and wastes resources: without contextualisation or sense-making, data on its own is of little use to decision-makers and may in fact lead to the wrong conclusions being drawn.</a:t>
            </a: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GB" sz="1200" b="1" kern="1200" dirty="0">
                <a:solidFill>
                  <a:schemeClr val="tx1"/>
                </a:solidFill>
                <a:effectLst/>
                <a:latin typeface="Arial" pitchFamily="34" charset="0"/>
                <a:ea typeface="+mn-ea"/>
                <a:cs typeface="Arial" pitchFamily="34" charset="0"/>
              </a:rPr>
              <a:t>Analysis without monitoring</a:t>
            </a:r>
            <a:r>
              <a:rPr lang="en-GB" sz="1200" kern="1200" dirty="0">
                <a:solidFill>
                  <a:schemeClr val="tx1"/>
                </a:solidFill>
                <a:effectLst/>
                <a:latin typeface="Arial" pitchFamily="34" charset="0"/>
                <a:ea typeface="+mn-ea"/>
                <a:cs typeface="Arial" pitchFamily="34" charset="0"/>
              </a:rPr>
              <a:t> (and thus based purely on data and information that happens to be available), means we focus on the questions that we </a:t>
            </a:r>
            <a:r>
              <a:rPr lang="en-GB" sz="1200" i="1" kern="1200" dirty="0">
                <a:solidFill>
                  <a:schemeClr val="tx1"/>
                </a:solidFill>
                <a:effectLst/>
                <a:latin typeface="Arial" pitchFamily="34" charset="0"/>
                <a:ea typeface="+mn-ea"/>
                <a:cs typeface="Arial" pitchFamily="34" charset="0"/>
              </a:rPr>
              <a:t>can</a:t>
            </a:r>
            <a:r>
              <a:rPr lang="en-GB" sz="1200" kern="1200" dirty="0">
                <a:solidFill>
                  <a:schemeClr val="tx1"/>
                </a:solidFill>
                <a:effectLst/>
                <a:latin typeface="Arial" pitchFamily="34" charset="0"/>
                <a:ea typeface="+mn-ea"/>
                <a:cs typeface="Arial" pitchFamily="34" charset="0"/>
              </a:rPr>
              <a:t> answer, and not the questions that we </a:t>
            </a:r>
            <a:r>
              <a:rPr lang="en-GB" sz="1200" i="1" kern="1200" dirty="0">
                <a:solidFill>
                  <a:schemeClr val="tx1"/>
                </a:solidFill>
                <a:effectLst/>
                <a:latin typeface="Arial" pitchFamily="34" charset="0"/>
                <a:ea typeface="+mn-ea"/>
                <a:cs typeface="Arial" pitchFamily="34" charset="0"/>
              </a:rPr>
              <a:t>should</a:t>
            </a:r>
            <a:r>
              <a:rPr lang="en-GB" sz="1200" kern="1200" dirty="0">
                <a:solidFill>
                  <a:schemeClr val="tx1"/>
                </a:solidFill>
                <a:effectLst/>
                <a:latin typeface="Arial" pitchFamily="34" charset="0"/>
                <a:ea typeface="+mn-ea"/>
                <a:cs typeface="Arial" pitchFamily="34" charset="0"/>
              </a:rPr>
              <a:t> answer, reducing the scope and usefulness of that analysis.</a:t>
            </a:r>
          </a:p>
          <a:p>
            <a:pPr marL="0" lv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384652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As </a:t>
            </a:r>
            <a:r>
              <a:rPr lang="fr-FR" dirty="0" err="1"/>
              <a:t>we</a:t>
            </a:r>
            <a:r>
              <a:rPr lang="fr-FR" dirty="0"/>
              <a:t> analyse the monitoring data, </a:t>
            </a:r>
            <a:r>
              <a:rPr lang="fr-FR" dirty="0" err="1"/>
              <a:t>we</a:t>
            </a:r>
            <a:r>
              <a:rPr lang="fr-FR" dirty="0"/>
              <a:t> </a:t>
            </a:r>
            <a:r>
              <a:rPr lang="fr-FR" dirty="0" err="1"/>
              <a:t>will</a:t>
            </a:r>
            <a:r>
              <a:rPr lang="fr-FR" dirty="0"/>
              <a:t> </a:t>
            </a:r>
            <a:r>
              <a:rPr lang="fr-FR" dirty="0" err="1"/>
              <a:t>encounter</a:t>
            </a:r>
            <a:r>
              <a:rPr lang="fr-FR" dirty="0"/>
              <a:t> a </a:t>
            </a:r>
            <a:r>
              <a:rPr lang="fr-FR" dirty="0" err="1"/>
              <a:t>typical</a:t>
            </a:r>
            <a:r>
              <a:rPr lang="fr-FR" dirty="0"/>
              <a:t> </a:t>
            </a:r>
            <a:r>
              <a:rPr lang="fr-FR" dirty="0" err="1"/>
              <a:t>problem</a:t>
            </a:r>
            <a:r>
              <a:rPr lang="fr-FR" dirty="0"/>
              <a:t>: </a:t>
            </a:r>
          </a:p>
          <a:p>
            <a:r>
              <a:rPr lang="fr-FR" dirty="0"/>
              <a:t>Let us </a:t>
            </a:r>
            <a:r>
              <a:rPr lang="fr-FR" dirty="0" err="1"/>
              <a:t>remember</a:t>
            </a:r>
            <a:r>
              <a:rPr lang="fr-FR" dirty="0"/>
              <a:t> the </a:t>
            </a:r>
            <a:r>
              <a:rPr lang="fr-FR" dirty="0" err="1"/>
              <a:t>results</a:t>
            </a:r>
            <a:r>
              <a:rPr lang="fr-FR" dirty="0"/>
              <a:t> </a:t>
            </a:r>
            <a:r>
              <a:rPr lang="fr-FR" dirty="0" err="1"/>
              <a:t>chain</a:t>
            </a:r>
            <a:r>
              <a:rPr lang="fr-FR" dirty="0"/>
              <a:t>, </a:t>
            </a:r>
            <a:r>
              <a:rPr lang="fr-FR" dirty="0" err="1"/>
              <a:t>that</a:t>
            </a:r>
            <a:r>
              <a:rPr lang="fr-FR" dirty="0"/>
              <a:t> </a:t>
            </a:r>
            <a:r>
              <a:rPr lang="fr-FR" dirty="0" err="1"/>
              <a:t>was</a:t>
            </a:r>
            <a:r>
              <a:rPr lang="fr-FR" dirty="0"/>
              <a:t> </a:t>
            </a:r>
            <a:r>
              <a:rPr lang="fr-FR" dirty="0" err="1"/>
              <a:t>suggesting</a:t>
            </a:r>
            <a:r>
              <a:rPr lang="fr-FR" dirty="0"/>
              <a:t> </a:t>
            </a:r>
            <a:r>
              <a:rPr lang="fr-FR" dirty="0" err="1"/>
              <a:t>that</a:t>
            </a:r>
            <a:r>
              <a:rPr lang="fr-FR" dirty="0"/>
              <a:t> action </a:t>
            </a:r>
            <a:r>
              <a:rPr lang="fr-FR" dirty="0" err="1"/>
              <a:t>brings</a:t>
            </a:r>
            <a:r>
              <a:rPr lang="fr-FR" dirty="0"/>
              <a:t> </a:t>
            </a:r>
            <a:r>
              <a:rPr lang="fr-FR" dirty="0" err="1"/>
              <a:t>results</a:t>
            </a:r>
            <a:r>
              <a:rPr lang="fr-FR" dirty="0"/>
              <a:t> at 3 </a:t>
            </a:r>
            <a:r>
              <a:rPr lang="fr-FR" dirty="0" err="1"/>
              <a:t>levels</a:t>
            </a:r>
            <a:r>
              <a:rPr lang="fr-FR" dirty="0"/>
              <a:t>: output, </a:t>
            </a:r>
            <a:r>
              <a:rPr lang="fr-FR" dirty="0" err="1"/>
              <a:t>outcome</a:t>
            </a:r>
            <a:r>
              <a:rPr lang="fr-FR" dirty="0"/>
              <a:t>, impact. </a:t>
            </a:r>
          </a:p>
          <a:p>
            <a:endParaRPr lang="fr-FR" dirty="0"/>
          </a:p>
          <a:p>
            <a:r>
              <a:rPr lang="fr-FR" dirty="0"/>
              <a:t>It </a:t>
            </a:r>
            <a:r>
              <a:rPr lang="fr-FR" dirty="0" err="1"/>
              <a:t>is</a:t>
            </a:r>
            <a:r>
              <a:rPr lang="fr-FR" dirty="0"/>
              <a:t> </a:t>
            </a:r>
            <a:r>
              <a:rPr lang="fr-FR" dirty="0" err="1"/>
              <a:t>actually</a:t>
            </a:r>
            <a:r>
              <a:rPr lang="fr-FR" dirty="0"/>
              <a:t> not </a:t>
            </a:r>
            <a:r>
              <a:rPr lang="fr-FR" dirty="0" err="1"/>
              <a:t>that</a:t>
            </a:r>
            <a:r>
              <a:rPr lang="fr-FR" dirty="0"/>
              <a:t> simple in real life: </a:t>
            </a:r>
          </a:p>
          <a:p>
            <a:endParaRPr lang="fr-FR" dirty="0"/>
          </a:p>
          <a:p>
            <a:r>
              <a:rPr lang="en-GB" b="1" dirty="0"/>
              <a:t>CLICK</a:t>
            </a:r>
            <a:r>
              <a:rPr lang="fr-FR" dirty="0"/>
              <a:t> </a:t>
            </a:r>
            <a:r>
              <a:rPr lang="en-GB" b="1" dirty="0"/>
              <a:t>CLICK</a:t>
            </a:r>
            <a:r>
              <a:rPr lang="fr-FR" dirty="0"/>
              <a:t>… </a:t>
            </a:r>
            <a:r>
              <a:rPr lang="fr-FR" dirty="0" err="1"/>
              <a:t>whatever</a:t>
            </a:r>
            <a:r>
              <a:rPr lang="fr-FR" dirty="0"/>
              <a:t> change </a:t>
            </a:r>
            <a:r>
              <a:rPr lang="fr-FR" dirty="0" err="1"/>
              <a:t>we</a:t>
            </a:r>
            <a:r>
              <a:rPr lang="fr-FR" dirty="0"/>
              <a:t> </a:t>
            </a:r>
            <a:r>
              <a:rPr lang="fr-FR" dirty="0" err="1"/>
              <a:t>measure</a:t>
            </a:r>
            <a:r>
              <a:rPr lang="fr-FR" dirty="0"/>
              <a:t> at the </a:t>
            </a:r>
            <a:r>
              <a:rPr lang="fr-FR" dirty="0" err="1"/>
              <a:t>outcome</a:t>
            </a:r>
            <a:r>
              <a:rPr lang="fr-FR" dirty="0"/>
              <a:t> </a:t>
            </a:r>
            <a:r>
              <a:rPr lang="fr-FR" dirty="0" err="1"/>
              <a:t>level</a:t>
            </a:r>
            <a:r>
              <a:rPr lang="fr-FR" dirty="0"/>
              <a:t>, </a:t>
            </a:r>
            <a:r>
              <a:rPr lang="fr-FR" dirty="0" err="1"/>
              <a:t>it</a:t>
            </a:r>
            <a:r>
              <a:rPr lang="fr-FR" dirty="0"/>
              <a:t> </a:t>
            </a:r>
            <a:r>
              <a:rPr lang="fr-FR" dirty="0" err="1"/>
              <a:t>might</a:t>
            </a:r>
            <a:r>
              <a:rPr lang="fr-FR" dirty="0"/>
              <a:t> </a:t>
            </a:r>
            <a:r>
              <a:rPr lang="fr-FR" dirty="0" err="1"/>
              <a:t>be</a:t>
            </a:r>
            <a:r>
              <a:rPr lang="fr-FR" dirty="0"/>
              <a:t> the </a:t>
            </a:r>
            <a:r>
              <a:rPr lang="fr-FR" dirty="0" err="1"/>
              <a:t>effect</a:t>
            </a:r>
            <a:r>
              <a:rPr lang="fr-FR" dirty="0"/>
              <a:t> of </a:t>
            </a:r>
            <a:r>
              <a:rPr lang="fr-FR" dirty="0" err="1"/>
              <a:t>our</a:t>
            </a:r>
            <a:r>
              <a:rPr lang="fr-FR" dirty="0"/>
              <a:t> action, but </a:t>
            </a:r>
            <a:r>
              <a:rPr lang="fr-FR" dirty="0" err="1"/>
              <a:t>also</a:t>
            </a:r>
            <a:r>
              <a:rPr lang="fr-FR" dirty="0"/>
              <a:t> of </a:t>
            </a:r>
            <a:r>
              <a:rPr lang="fr-FR" dirty="0" err="1"/>
              <a:t>other</a:t>
            </a:r>
            <a:r>
              <a:rPr lang="fr-FR" dirty="0"/>
              <a:t> </a:t>
            </a:r>
            <a:r>
              <a:rPr lang="fr-FR" dirty="0" err="1"/>
              <a:t>facts</a:t>
            </a:r>
            <a:r>
              <a:rPr lang="fr-FR" dirty="0"/>
              <a:t> of life</a:t>
            </a:r>
          </a:p>
          <a:p>
            <a:r>
              <a:rPr lang="fr-FR" dirty="0"/>
              <a:t>And the </a:t>
            </a:r>
            <a:r>
              <a:rPr lang="fr-FR" dirty="0" err="1"/>
              <a:t>same</a:t>
            </a:r>
            <a:r>
              <a:rPr lang="fr-FR" dirty="0"/>
              <a:t> </a:t>
            </a:r>
            <a:r>
              <a:rPr lang="fr-FR" dirty="0" err="1"/>
              <a:t>happens</a:t>
            </a:r>
            <a:r>
              <a:rPr lang="fr-FR" dirty="0"/>
              <a:t> at impact </a:t>
            </a:r>
            <a:r>
              <a:rPr lang="fr-FR" dirty="0" err="1"/>
              <a:t>level</a:t>
            </a:r>
            <a:r>
              <a:rPr lang="fr-FR" dirty="0"/>
              <a:t>: </a:t>
            </a:r>
            <a:r>
              <a:rPr lang="fr-FR" dirty="0" err="1"/>
              <a:t>there</a:t>
            </a:r>
            <a:r>
              <a:rPr lang="fr-FR" dirty="0"/>
              <a:t> are </a:t>
            </a:r>
            <a:r>
              <a:rPr lang="fr-FR" dirty="0" err="1"/>
              <a:t>many</a:t>
            </a:r>
            <a:r>
              <a:rPr lang="fr-FR" dirty="0"/>
              <a:t> </a:t>
            </a:r>
            <a:r>
              <a:rPr lang="fr-FR" dirty="0" err="1"/>
              <a:t>other</a:t>
            </a:r>
            <a:r>
              <a:rPr lang="fr-FR" dirty="0"/>
              <a:t> causes </a:t>
            </a:r>
            <a:r>
              <a:rPr lang="fr-FR" dirty="0" err="1"/>
              <a:t>that</a:t>
            </a:r>
            <a:r>
              <a:rPr lang="fr-FR" dirty="0"/>
              <a:t> </a:t>
            </a:r>
            <a:r>
              <a:rPr lang="fr-FR" dirty="0" err="1"/>
              <a:t>may</a:t>
            </a:r>
            <a:r>
              <a:rPr lang="fr-FR" dirty="0"/>
              <a:t> have </a:t>
            </a:r>
            <a:r>
              <a:rPr lang="fr-FR" dirty="0" err="1"/>
              <a:t>influenced</a:t>
            </a:r>
            <a:r>
              <a:rPr lang="fr-FR" dirty="0"/>
              <a:t> the change at the Impact </a:t>
            </a:r>
            <a:r>
              <a:rPr lang="fr-FR" dirty="0" err="1"/>
              <a:t>level</a:t>
            </a:r>
            <a:r>
              <a:rPr lang="fr-FR" dirty="0"/>
              <a:t>.</a:t>
            </a:r>
          </a:p>
          <a:p>
            <a:endParaRPr lang="fr-FR" dirty="0"/>
          </a:p>
          <a:p>
            <a:r>
              <a:rPr lang="fr-FR" dirty="0" err="1"/>
              <a:t>Therefore</a:t>
            </a:r>
            <a:r>
              <a:rPr lang="fr-FR" dirty="0"/>
              <a:t>, </a:t>
            </a:r>
            <a:r>
              <a:rPr lang="fr-FR" dirty="0" err="1"/>
              <a:t>when</a:t>
            </a:r>
            <a:r>
              <a:rPr lang="fr-FR" dirty="0"/>
              <a:t> </a:t>
            </a:r>
            <a:r>
              <a:rPr lang="fr-FR" dirty="0" err="1"/>
              <a:t>we</a:t>
            </a:r>
            <a:r>
              <a:rPr lang="fr-FR" dirty="0"/>
              <a:t> </a:t>
            </a:r>
            <a:r>
              <a:rPr lang="fr-FR" dirty="0" err="1"/>
              <a:t>see</a:t>
            </a:r>
            <a:r>
              <a:rPr lang="fr-FR" dirty="0"/>
              <a:t> a situation </a:t>
            </a:r>
            <a:r>
              <a:rPr lang="fr-FR" dirty="0" err="1"/>
              <a:t>improving</a:t>
            </a:r>
            <a:r>
              <a:rPr lang="fr-FR" dirty="0"/>
              <a:t>, </a:t>
            </a:r>
            <a:r>
              <a:rPr lang="fr-FR" dirty="0" err="1"/>
              <a:t>we</a:t>
            </a:r>
            <a:r>
              <a:rPr lang="fr-FR" dirty="0"/>
              <a:t> have to </a:t>
            </a:r>
            <a:r>
              <a:rPr lang="fr-FR" dirty="0" err="1"/>
              <a:t>ask</a:t>
            </a:r>
            <a:r>
              <a:rPr lang="fr-FR" dirty="0"/>
              <a:t> </a:t>
            </a:r>
            <a:r>
              <a:rPr lang="fr-FR" dirty="0" err="1"/>
              <a:t>ourselves</a:t>
            </a:r>
            <a:r>
              <a:rPr lang="fr-FR" dirty="0"/>
              <a:t> « how </a:t>
            </a:r>
            <a:r>
              <a:rPr lang="fr-FR" dirty="0" err="1"/>
              <a:t>much</a:t>
            </a:r>
            <a:r>
              <a:rPr lang="fr-FR" dirty="0"/>
              <a:t> </a:t>
            </a:r>
            <a:r>
              <a:rPr lang="fr-FR" dirty="0" err="1"/>
              <a:t>is</a:t>
            </a:r>
            <a:r>
              <a:rPr lang="fr-FR" dirty="0"/>
              <a:t> </a:t>
            </a:r>
            <a:r>
              <a:rPr lang="fr-FR" dirty="0" err="1"/>
              <a:t>this</a:t>
            </a:r>
            <a:r>
              <a:rPr lang="fr-FR" dirty="0"/>
              <a:t> </a:t>
            </a:r>
            <a:r>
              <a:rPr lang="fr-FR" dirty="0" err="1"/>
              <a:t>improvement</a:t>
            </a:r>
            <a:r>
              <a:rPr lang="fr-FR" dirty="0"/>
              <a:t> </a:t>
            </a:r>
            <a:r>
              <a:rPr lang="fr-FR" dirty="0" err="1"/>
              <a:t>actually</a:t>
            </a:r>
            <a:r>
              <a:rPr lang="fr-FR" dirty="0"/>
              <a:t> due to </a:t>
            </a:r>
            <a:r>
              <a:rPr lang="fr-FR" dirty="0" err="1"/>
              <a:t>our</a:t>
            </a:r>
            <a:r>
              <a:rPr lang="fr-FR" dirty="0"/>
              <a:t> action ? »</a:t>
            </a:r>
          </a:p>
          <a:p>
            <a:endParaRPr lang="fr-FR" dirty="0"/>
          </a:p>
          <a:p>
            <a:r>
              <a:rPr lang="fr-FR" dirty="0"/>
              <a:t>This question </a:t>
            </a:r>
            <a:r>
              <a:rPr lang="fr-FR" dirty="0" err="1"/>
              <a:t>is</a:t>
            </a:r>
            <a:r>
              <a:rPr lang="fr-FR" dirty="0"/>
              <a:t> </a:t>
            </a:r>
            <a:r>
              <a:rPr lang="fr-FR" dirty="0" err="1"/>
              <a:t>typically</a:t>
            </a:r>
            <a:r>
              <a:rPr lang="fr-FR" dirty="0"/>
              <a:t> </a:t>
            </a:r>
            <a:r>
              <a:rPr lang="fr-FR" dirty="0" err="1"/>
              <a:t>called</a:t>
            </a:r>
            <a:r>
              <a:rPr lang="fr-FR" dirty="0"/>
              <a:t> </a:t>
            </a:r>
            <a:r>
              <a:rPr lang="en-GB" b="1" dirty="0"/>
              <a:t>CLICK</a:t>
            </a:r>
            <a:r>
              <a:rPr lang="fr-FR" dirty="0"/>
              <a:t> « the attribution </a:t>
            </a:r>
            <a:r>
              <a:rPr lang="fr-FR" dirty="0" err="1"/>
              <a:t>problem</a:t>
            </a:r>
            <a:r>
              <a:rPr lang="fr-FR" dirty="0"/>
              <a:t> ». </a:t>
            </a:r>
          </a:p>
          <a:p>
            <a:endParaRPr lang="fr-FR" dirty="0"/>
          </a:p>
          <a:p>
            <a:r>
              <a:rPr lang="fr-FR" dirty="0"/>
              <a:t>The </a:t>
            </a:r>
            <a:r>
              <a:rPr lang="fr-FR" dirty="0" err="1"/>
              <a:t>analysis</a:t>
            </a:r>
            <a:r>
              <a:rPr lang="fr-FR" dirty="0"/>
              <a:t> has to look at </a:t>
            </a:r>
            <a:r>
              <a:rPr lang="fr-FR" dirty="0" err="1"/>
              <a:t>that</a:t>
            </a:r>
            <a:r>
              <a:rPr lang="fr-FR" dirty="0"/>
              <a:t>, and </a:t>
            </a:r>
            <a:r>
              <a:rPr lang="fr-FR" dirty="0" err="1"/>
              <a:t>try</a:t>
            </a:r>
            <a:r>
              <a:rPr lang="fr-FR" dirty="0"/>
              <a:t> to </a:t>
            </a:r>
            <a:r>
              <a:rPr lang="fr-FR" dirty="0" err="1"/>
              <a:t>determine</a:t>
            </a:r>
            <a:r>
              <a:rPr lang="fr-FR" dirty="0"/>
              <a:t> how </a:t>
            </a:r>
            <a:r>
              <a:rPr lang="fr-FR" dirty="0" err="1"/>
              <a:t>much</a:t>
            </a:r>
            <a:r>
              <a:rPr lang="fr-FR" dirty="0"/>
              <a:t> the </a:t>
            </a:r>
            <a:r>
              <a:rPr lang="fr-FR" dirty="0" err="1"/>
              <a:t>improvement</a:t>
            </a:r>
            <a:r>
              <a:rPr lang="fr-FR" dirty="0"/>
              <a:t> of the situation can </a:t>
            </a:r>
            <a:r>
              <a:rPr lang="fr-FR" dirty="0" err="1"/>
              <a:t>be</a:t>
            </a:r>
            <a:r>
              <a:rPr lang="fr-FR" dirty="0"/>
              <a:t> </a:t>
            </a:r>
            <a:r>
              <a:rPr lang="fr-FR" dirty="0" err="1"/>
              <a:t>attributed</a:t>
            </a:r>
            <a:r>
              <a:rPr lang="fr-FR" dirty="0"/>
              <a:t> to the actions </a:t>
            </a:r>
            <a:r>
              <a:rPr lang="fr-FR" dirty="0" err="1"/>
              <a:t>that</a:t>
            </a:r>
            <a:r>
              <a:rPr lang="fr-FR" dirty="0"/>
              <a:t> </a:t>
            </a:r>
            <a:r>
              <a:rPr lang="fr-FR" dirty="0" err="1"/>
              <a:t>we</a:t>
            </a:r>
            <a:r>
              <a:rPr lang="fr-FR" dirty="0"/>
              <a:t> have </a:t>
            </a:r>
            <a:r>
              <a:rPr lang="fr-FR" dirty="0" err="1"/>
              <a:t>conducted</a:t>
            </a:r>
            <a:r>
              <a:rPr lang="fr-FR" dirty="0"/>
              <a:t>.</a:t>
            </a:r>
          </a:p>
          <a:p>
            <a:endParaRPr lang="fr-FR" dirty="0"/>
          </a:p>
          <a:p>
            <a:r>
              <a:rPr lang="fr-FR" dirty="0"/>
              <a:t>This question </a:t>
            </a:r>
            <a:r>
              <a:rPr lang="fr-FR" dirty="0" err="1"/>
              <a:t>is</a:t>
            </a:r>
            <a:r>
              <a:rPr lang="fr-FR" dirty="0"/>
              <a:t> </a:t>
            </a:r>
            <a:r>
              <a:rPr lang="fr-FR" dirty="0" err="1"/>
              <a:t>also</a:t>
            </a:r>
            <a:r>
              <a:rPr lang="fr-FR" dirty="0"/>
              <a:t> </a:t>
            </a:r>
            <a:r>
              <a:rPr lang="fr-FR" dirty="0" err="1"/>
              <a:t>often</a:t>
            </a:r>
            <a:r>
              <a:rPr lang="fr-FR" dirty="0"/>
              <a:t> part of an </a:t>
            </a:r>
            <a:r>
              <a:rPr lang="fr-FR" dirty="0" err="1"/>
              <a:t>evaluation</a:t>
            </a:r>
            <a:endParaRPr lang="en-US" dirty="0"/>
          </a:p>
        </p:txBody>
      </p:sp>
    </p:spTree>
    <p:extLst>
      <p:ext uri="{BB962C8B-B14F-4D97-AF65-F5344CB8AC3E}">
        <p14:creationId xmlns:p14="http://schemas.microsoft.com/office/powerpoint/2010/main" val="868907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We come to the 4</a:t>
            </a:r>
            <a:r>
              <a:rPr lang="en-GB" sz="1200" b="1" kern="1200" baseline="30000" dirty="0">
                <a:solidFill>
                  <a:schemeClr val="tx1"/>
                </a:solidFill>
                <a:effectLst/>
                <a:latin typeface="Arial" pitchFamily="34" charset="0"/>
                <a:ea typeface="+mn-ea"/>
                <a:cs typeface="Arial" pitchFamily="34" charset="0"/>
              </a:rPr>
              <a:t>th</a:t>
            </a:r>
            <a:r>
              <a:rPr lang="en-GB" sz="1200" b="1" kern="1200" dirty="0">
                <a:solidFill>
                  <a:schemeClr val="tx1"/>
                </a:solidFill>
                <a:effectLst/>
                <a:latin typeface="Arial" pitchFamily="34" charset="0"/>
                <a:ea typeface="+mn-ea"/>
                <a:cs typeface="Arial" pitchFamily="34" charset="0"/>
              </a:rPr>
              <a:t> step of our sequence: Acting based on the Monitoring findings</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We are not anymore in the monitoring work, but we look at “</a:t>
            </a:r>
            <a:r>
              <a:rPr lang="en-GB" sz="1200" b="0" i="1" kern="1200" dirty="0">
                <a:solidFill>
                  <a:schemeClr val="tx1"/>
                </a:solidFill>
                <a:effectLst/>
                <a:latin typeface="Arial" pitchFamily="34" charset="0"/>
                <a:ea typeface="+mn-ea"/>
                <a:cs typeface="Arial" pitchFamily="34" charset="0"/>
              </a:rPr>
              <a:t>those things that are made possible thanks to monitoring</a:t>
            </a:r>
            <a:r>
              <a:rPr lang="en-GB" sz="1200" b="0" kern="120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Thanks to the data collection and analysis, we have information, findings. These should be used to make evidence-based decision-making meant to improve the response.</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Decisions can be about strategic orientations, priorities, resource allocation, advocacy efforts,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This can take 2 forms:</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u="none" kern="1200" dirty="0">
                <a:solidFill>
                  <a:schemeClr val="tx1"/>
                </a:solidFill>
                <a:effectLst/>
                <a:latin typeface="Arial" pitchFamily="34" charset="0"/>
                <a:ea typeface="+mn-ea"/>
                <a:cs typeface="Arial" pitchFamily="34" charset="0"/>
              </a:rPr>
              <a:t>CLICK</a:t>
            </a:r>
            <a:r>
              <a:rPr lang="en-GB" sz="1200" b="0" u="none" kern="1200" dirty="0">
                <a:solidFill>
                  <a:schemeClr val="tx1"/>
                </a:solidFill>
                <a:effectLst/>
                <a:latin typeface="Arial" pitchFamily="34" charset="0"/>
                <a:ea typeface="+mn-ea"/>
                <a:cs typeface="Arial" pitchFamily="34" charset="0"/>
              </a:rPr>
              <a:t> If those people that conducted the analysis </a:t>
            </a:r>
            <a:r>
              <a:rPr lang="en-GB" sz="1200" b="1" u="sng" kern="1200" dirty="0">
                <a:solidFill>
                  <a:schemeClr val="tx1"/>
                </a:solidFill>
                <a:effectLst/>
                <a:latin typeface="Arial" pitchFamily="34" charset="0"/>
                <a:ea typeface="+mn-ea"/>
                <a:cs typeface="Arial" pitchFamily="34" charset="0"/>
              </a:rPr>
              <a:t>have</a:t>
            </a:r>
            <a:r>
              <a:rPr lang="en-GB" sz="1200" b="0" u="none" kern="1200" dirty="0">
                <a:solidFill>
                  <a:schemeClr val="tx1"/>
                </a:solidFill>
                <a:effectLst/>
                <a:latin typeface="Arial" pitchFamily="34" charset="0"/>
                <a:ea typeface="+mn-ea"/>
                <a:cs typeface="Arial" pitchFamily="34" charset="0"/>
              </a:rPr>
              <a:t> the authority to make a decision on how to improve things.</a:t>
            </a:r>
            <a:endParaRPr lang="en-US" sz="1200" b="0" u="none" kern="1200" dirty="0">
              <a:solidFill>
                <a:schemeClr val="tx1"/>
              </a:solidFill>
              <a:effectLst/>
              <a:latin typeface="Arial" pitchFamily="34" charset="0"/>
              <a:ea typeface="+mn-ea"/>
              <a:cs typeface="Arial" pitchFamily="34" charset="0"/>
            </a:endParaRPr>
          </a:p>
          <a:p>
            <a:pPr marL="171450" indent="-171450">
              <a:buFont typeface="Wingdings" panose="05000000000000000000" pitchFamily="2" charset="2"/>
              <a:buChar char="à"/>
            </a:pPr>
            <a:r>
              <a:rPr lang="en-GB" sz="1200" kern="1200" dirty="0">
                <a:solidFill>
                  <a:schemeClr val="tx1"/>
                </a:solidFill>
                <a:effectLst/>
                <a:latin typeface="Arial" pitchFamily="34" charset="0"/>
                <a:ea typeface="+mn-ea"/>
                <a:cs typeface="Arial" pitchFamily="34" charset="0"/>
              </a:rPr>
              <a:t>They can decide and implement the corrective action.</a:t>
            </a:r>
          </a:p>
          <a:p>
            <a:pPr marL="0" indent="0">
              <a:buFont typeface="Wingdings" panose="05000000000000000000" pitchFamily="2" charset="2"/>
              <a:buNone/>
            </a:pPr>
            <a:r>
              <a:rPr lang="en-GB" sz="1200" i="1" kern="1200" dirty="0">
                <a:solidFill>
                  <a:schemeClr val="tx1"/>
                </a:solidFill>
                <a:effectLst/>
                <a:latin typeface="Arial" pitchFamily="34" charset="0"/>
                <a:ea typeface="+mn-ea"/>
                <a:cs typeface="Arial" pitchFamily="34" charset="0"/>
              </a:rPr>
              <a:t>Example: the camp management committee decides to prioritise the water distribution over all activities. </a:t>
            </a:r>
          </a:p>
          <a:p>
            <a:pPr marL="0" indent="0">
              <a:buFont typeface="Wingdings" panose="05000000000000000000" pitchFamily="2" charset="2"/>
              <a:buNone/>
            </a:pPr>
            <a:endParaRPr lang="en-US" sz="1200" b="0" i="1" kern="1200" dirty="0">
              <a:solidFill>
                <a:schemeClr val="tx1"/>
              </a:solidFill>
              <a:effectLst/>
              <a:latin typeface="Arial" pitchFamily="34" charset="0"/>
              <a:ea typeface="+mn-ea"/>
              <a:cs typeface="Arial" pitchFamily="34" charset="0"/>
            </a:endParaRPr>
          </a:p>
          <a:p>
            <a:r>
              <a:rPr lang="en-GB" sz="1200" b="1" u="none" kern="1200" dirty="0">
                <a:solidFill>
                  <a:schemeClr val="tx1"/>
                </a:solidFill>
                <a:effectLst/>
                <a:latin typeface="Arial" pitchFamily="34" charset="0"/>
                <a:ea typeface="+mn-ea"/>
                <a:cs typeface="Arial" pitchFamily="34" charset="0"/>
              </a:rPr>
              <a:t>CLICK</a:t>
            </a:r>
            <a:r>
              <a:rPr lang="en-GB" sz="1200" b="0" u="none" kern="1200" dirty="0">
                <a:solidFill>
                  <a:schemeClr val="tx1"/>
                </a:solidFill>
                <a:effectLst/>
                <a:latin typeface="Arial" pitchFamily="34" charset="0"/>
                <a:ea typeface="+mn-ea"/>
                <a:cs typeface="Arial" pitchFamily="34" charset="0"/>
              </a:rPr>
              <a:t> If the people who have conducted the analysis </a:t>
            </a:r>
            <a:r>
              <a:rPr lang="en-GB" sz="1200" b="1" u="sng" kern="1200" dirty="0">
                <a:solidFill>
                  <a:schemeClr val="tx1"/>
                </a:solidFill>
                <a:effectLst/>
                <a:latin typeface="Arial" pitchFamily="34" charset="0"/>
                <a:ea typeface="+mn-ea"/>
                <a:cs typeface="Arial" pitchFamily="34" charset="0"/>
              </a:rPr>
              <a:t>do not have </a:t>
            </a:r>
            <a:r>
              <a:rPr lang="en-GB" sz="1200" u="none" kern="1200" dirty="0">
                <a:solidFill>
                  <a:schemeClr val="tx1"/>
                </a:solidFill>
                <a:effectLst/>
                <a:latin typeface="Arial" pitchFamily="34" charset="0"/>
                <a:ea typeface="+mn-ea"/>
                <a:cs typeface="Arial" pitchFamily="34" charset="0"/>
              </a:rPr>
              <a:t>the authority to make a decision.</a:t>
            </a:r>
            <a:endParaRPr lang="en-US" sz="1200" u="none" kern="1200" dirty="0">
              <a:solidFill>
                <a:schemeClr val="tx1"/>
              </a:solidFill>
              <a:effectLst/>
              <a:latin typeface="Arial" pitchFamily="34" charset="0"/>
              <a:ea typeface="+mn-ea"/>
              <a:cs typeface="Arial" pitchFamily="34" charset="0"/>
            </a:endParaRPr>
          </a:p>
          <a:p>
            <a:r>
              <a:rPr lang="en-GB" sz="1200" kern="1200" dirty="0">
                <a:solidFill>
                  <a:schemeClr val="tx1"/>
                </a:solidFill>
                <a:effectLst/>
                <a:latin typeface="Arial" pitchFamily="34" charset="0"/>
                <a:ea typeface="+mn-ea"/>
                <a:cs typeface="Arial" pitchFamily="34" charset="0"/>
                <a:sym typeface="Wingdings" panose="05000000000000000000" pitchFamily="2" charset="2"/>
              </a:rPr>
              <a:t></a:t>
            </a:r>
            <a:r>
              <a:rPr lang="en-GB" sz="1200" kern="1200" dirty="0">
                <a:solidFill>
                  <a:schemeClr val="tx1"/>
                </a:solidFill>
                <a:effectLst/>
                <a:latin typeface="Arial" pitchFamily="34" charset="0"/>
                <a:ea typeface="+mn-ea"/>
                <a:cs typeface="Arial" pitchFamily="34" charset="0"/>
              </a:rPr>
              <a:t> They will make a recommendation for corrective action and present it to the decision makers.</a:t>
            </a:r>
            <a:endParaRPr lang="en-US"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r>
              <a:rPr lang="en-GB" sz="1200" i="1" kern="1200" dirty="0">
                <a:solidFill>
                  <a:schemeClr val="tx1"/>
                </a:solidFill>
                <a:effectLst/>
                <a:latin typeface="Arial" pitchFamily="34" charset="0"/>
                <a:ea typeface="+mn-ea"/>
                <a:cs typeface="Arial" pitchFamily="34" charset="0"/>
              </a:rPr>
              <a:t>Example: The </a:t>
            </a:r>
            <a:r>
              <a:rPr lang="en-GB" sz="1200" i="1" kern="1200" dirty="0" err="1">
                <a:solidFill>
                  <a:schemeClr val="tx1"/>
                </a:solidFill>
                <a:effectLst/>
                <a:latin typeface="Arial" pitchFamily="34" charset="0"/>
                <a:ea typeface="+mn-ea"/>
                <a:cs typeface="Arial" pitchFamily="34" charset="0"/>
              </a:rPr>
              <a:t>Intercluster</a:t>
            </a:r>
            <a:r>
              <a:rPr lang="en-GB" sz="1200" i="1" kern="1200" dirty="0">
                <a:solidFill>
                  <a:schemeClr val="tx1"/>
                </a:solidFill>
                <a:effectLst/>
                <a:latin typeface="Arial" pitchFamily="34" charset="0"/>
                <a:ea typeface="+mn-ea"/>
                <a:cs typeface="Arial" pitchFamily="34" charset="0"/>
              </a:rPr>
              <a:t> Coordination Group makes a recommendation to the HCT, to ask the government to improve humanitarian access to the population in a certain region. </a:t>
            </a:r>
          </a:p>
          <a:p>
            <a:pPr marL="0" lvl="0" indent="0">
              <a:buFont typeface="Arial" panose="020B0604020202020204" pitchFamily="34" charset="0"/>
              <a:buNone/>
            </a:pPr>
            <a:endParaRPr lang="en-GB" sz="1200" i="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r>
              <a:rPr lang="en-GB" sz="1200" i="0" kern="1200" dirty="0">
                <a:solidFill>
                  <a:schemeClr val="tx1"/>
                </a:solidFill>
                <a:effectLst/>
                <a:latin typeface="Arial" pitchFamily="34" charset="0"/>
                <a:ea typeface="+mn-ea"/>
                <a:cs typeface="Arial" pitchFamily="34" charset="0"/>
              </a:rPr>
              <a:t>These are the 2 ways where action may be determined based on the findings of the monitoring work.</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solidFill>
                  <a:schemeClr val="tx1"/>
                </a:solidFill>
                <a:effectLst/>
                <a:latin typeface="Arial" pitchFamily="34" charset="0"/>
                <a:ea typeface="+mn-ea"/>
                <a:cs typeface="Arial" pitchFamily="34" charset="0"/>
              </a:rPr>
              <a:t>For the live sessions:</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Monitoring and Analysis without subsequent decision-making</a:t>
            </a:r>
            <a:r>
              <a:rPr lang="en-GB" sz="1200" b="0" kern="1200" dirty="0">
                <a:solidFill>
                  <a:schemeClr val="tx1"/>
                </a:solidFill>
                <a:effectLst/>
                <a:latin typeface="Arial" pitchFamily="34" charset="0"/>
                <a:ea typeface="+mn-ea"/>
                <a:cs typeface="Arial" pitchFamily="34" charset="0"/>
              </a:rPr>
              <a:t> would </a:t>
            </a:r>
            <a:r>
              <a:rPr lang="en-GB" sz="1200" kern="1200" dirty="0">
                <a:solidFill>
                  <a:schemeClr val="tx1"/>
                </a:solidFill>
                <a:effectLst/>
                <a:latin typeface="Arial" pitchFamily="34" charset="0"/>
                <a:ea typeface="+mn-ea"/>
                <a:cs typeface="Arial" pitchFamily="34" charset="0"/>
              </a:rPr>
              <a:t>serve little purpose;</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GB"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Conversely, </a:t>
            </a:r>
            <a:r>
              <a:rPr lang="en-GB" sz="1200" b="1" kern="1200" dirty="0">
                <a:solidFill>
                  <a:schemeClr val="tx1"/>
                </a:solidFill>
                <a:effectLst/>
                <a:latin typeface="Arial" pitchFamily="34" charset="0"/>
                <a:ea typeface="+mn-ea"/>
                <a:cs typeface="Arial" pitchFamily="34" charset="0"/>
              </a:rPr>
              <a:t>decision-making without monitoring and analysis</a:t>
            </a:r>
            <a:r>
              <a:rPr lang="en-GB" sz="1200" b="0" kern="1200" dirty="0">
                <a:solidFill>
                  <a:schemeClr val="tx1"/>
                </a:solidFill>
                <a:effectLst/>
                <a:latin typeface="Arial" pitchFamily="34" charset="0"/>
                <a:ea typeface="+mn-ea"/>
                <a:cs typeface="Arial" pitchFamily="34" charset="0"/>
              </a:rPr>
              <a:t> might l</a:t>
            </a:r>
            <a:r>
              <a:rPr lang="en-GB" sz="1200" kern="1200" dirty="0">
                <a:solidFill>
                  <a:schemeClr val="tx1"/>
                </a:solidFill>
                <a:effectLst/>
                <a:latin typeface="Arial" pitchFamily="34" charset="0"/>
                <a:ea typeface="+mn-ea"/>
                <a:cs typeface="Arial" pitchFamily="34" charset="0"/>
              </a:rPr>
              <a:t>ead to wrong decisions, possibly reducing the efficiency of response;</a:t>
            </a: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pPr marL="0" lvl="0" indent="0">
              <a:buFont typeface="Arial" panose="020B0604020202020204" pitchFamily="34" charset="0"/>
              <a:buNone/>
            </a:pPr>
            <a:endParaRPr lang="en-GB" sz="1200" i="1"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5534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itchFamily="34" charset="0"/>
                <a:ea typeface="+mn-ea"/>
                <a:cs typeface="Arial" pitchFamily="34" charset="0"/>
              </a:rPr>
              <a:t>Coming to step 5: Reporting</a:t>
            </a:r>
          </a:p>
          <a:p>
            <a:endParaRPr lang="en-US" sz="1200" b="0" i="1" kern="1200" dirty="0">
              <a:solidFill>
                <a:schemeClr val="tx1"/>
              </a:solidFill>
              <a:effectLst/>
              <a:latin typeface="Arial" pitchFamily="34" charset="0"/>
              <a:ea typeface="+mn-ea"/>
              <a:cs typeface="Arial" pitchFamily="34" charset="0"/>
            </a:endParaRPr>
          </a:p>
          <a:p>
            <a:r>
              <a:rPr lang="en-US" sz="1200" b="0" i="0" kern="1200" dirty="0">
                <a:solidFill>
                  <a:schemeClr val="tx1"/>
                </a:solidFill>
                <a:effectLst/>
                <a:latin typeface="Arial" pitchFamily="34" charset="0"/>
                <a:ea typeface="+mn-ea"/>
                <a:cs typeface="Arial" pitchFamily="34" charset="0"/>
              </a:rPr>
              <a:t>Reporting is about making the monitoring data, information, and decisions made on them, available to people interested. Actually, this may happen through reports, but also under other forms, so we should rather speak of </a:t>
            </a:r>
            <a:r>
              <a:rPr lang="en-US" sz="1200" b="1" i="0" kern="1200" dirty="0">
                <a:solidFill>
                  <a:schemeClr val="tx1"/>
                </a:solidFill>
                <a:effectLst/>
                <a:latin typeface="Arial" pitchFamily="34" charset="0"/>
                <a:ea typeface="+mn-ea"/>
                <a:cs typeface="Arial" pitchFamily="34" charset="0"/>
              </a:rPr>
              <a:t>Information Sharing</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1" i="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1" i="0" kern="1200" dirty="0">
                <a:solidFill>
                  <a:schemeClr val="tx1"/>
                </a:solidFill>
                <a:effectLst/>
                <a:latin typeface="Arial" pitchFamily="34" charset="0"/>
                <a:ea typeface="+mn-ea"/>
                <a:cs typeface="Arial" pitchFamily="34" charset="0"/>
              </a:rPr>
              <a:t>CLICK Information sharing can take many forms…</a:t>
            </a:r>
            <a:endParaRPr lang="en-US" sz="1200" i="0" kern="1200" dirty="0">
              <a:solidFill>
                <a:schemeClr val="tx1"/>
              </a:solidFill>
              <a:effectLst/>
              <a:latin typeface="Arial" pitchFamily="34" charset="0"/>
              <a:ea typeface="+mn-ea"/>
              <a:cs typeface="Arial" pitchFamily="34" charset="0"/>
            </a:endParaRPr>
          </a:p>
          <a:p>
            <a:pPr lvl="1"/>
            <a:r>
              <a:rPr lang="en-US" sz="1200" dirty="0">
                <a:latin typeface="Arial" pitchFamily="34" charset="0"/>
                <a:cs typeface="Arial" pitchFamily="34" charset="0"/>
              </a:rPr>
              <a:t>- Reports, narrative documents, at given moments, like the </a:t>
            </a:r>
            <a:r>
              <a:rPr lang="en-US" sz="1200" i="1" dirty="0">
                <a:latin typeface="Arial" pitchFamily="34" charset="0"/>
                <a:cs typeface="Arial" pitchFamily="34" charset="0"/>
              </a:rPr>
              <a:t>PMR</a:t>
            </a:r>
            <a:r>
              <a:rPr lang="en-US" sz="1200" dirty="0">
                <a:latin typeface="Arial" pitchFamily="34" charset="0"/>
                <a:cs typeface="Arial" pitchFamily="34" charset="0"/>
              </a:rPr>
              <a:t>;</a:t>
            </a:r>
          </a:p>
          <a:p>
            <a:pPr lvl="1"/>
            <a:r>
              <a:rPr lang="en-US" sz="1200" dirty="0">
                <a:latin typeface="Arial" pitchFamily="34" charset="0"/>
                <a:cs typeface="Arial" pitchFamily="34" charset="0"/>
              </a:rPr>
              <a:t>- Infographic overviews, like the </a:t>
            </a:r>
            <a:r>
              <a:rPr lang="en-US" sz="1200" i="1" dirty="0">
                <a:latin typeface="Arial" pitchFamily="34" charset="0"/>
                <a:cs typeface="Arial" pitchFamily="34" charset="0"/>
              </a:rPr>
              <a:t>Humanitarian Dashboard</a:t>
            </a:r>
            <a:r>
              <a:rPr lang="en-US" sz="1200" dirty="0">
                <a:latin typeface="Arial" pitchFamily="34" charset="0"/>
                <a:cs typeface="Arial" pitchFamily="34" charset="0"/>
              </a:rPr>
              <a:t>;</a:t>
            </a:r>
          </a:p>
          <a:p>
            <a:pPr lvl="1"/>
            <a:r>
              <a:rPr lang="en-US" sz="1200" dirty="0">
                <a:latin typeface="Arial" pitchFamily="34" charset="0"/>
                <a:cs typeface="Arial" pitchFamily="34" charset="0"/>
              </a:rPr>
              <a:t>- Websites, ‘real-time’ information, like </a:t>
            </a:r>
            <a:r>
              <a:rPr lang="en-US" sz="1200" i="1" dirty="0">
                <a:latin typeface="Arial" pitchFamily="34" charset="0"/>
                <a:cs typeface="Arial" pitchFamily="34" charset="0"/>
              </a:rPr>
              <a:t>Humanitarian Action</a:t>
            </a:r>
            <a:r>
              <a:rPr lang="en-US" sz="1200" dirty="0">
                <a:latin typeface="Arial" pitchFamily="34" charset="0"/>
                <a:cs typeface="Arial" pitchFamily="34" charset="0"/>
              </a:rPr>
              <a:t>;</a:t>
            </a:r>
          </a:p>
          <a:p>
            <a:pPr lvl="1"/>
            <a:r>
              <a:rPr lang="en-US" sz="1200" dirty="0">
                <a:latin typeface="Arial" pitchFamily="34" charset="0"/>
                <a:cs typeface="Arial" pitchFamily="34" charset="0"/>
              </a:rPr>
              <a:t>- Public posters informing PoC in a camp;</a:t>
            </a:r>
          </a:p>
          <a:p>
            <a:pPr lvl="1"/>
            <a:r>
              <a:rPr lang="en-US" sz="1200" dirty="0">
                <a:latin typeface="Arial" pitchFamily="34" charset="0"/>
                <a:cs typeface="Arial" pitchFamily="34" charset="0"/>
              </a:rPr>
              <a:t>- Radio and TV broadcasts, etc.</a:t>
            </a:r>
          </a:p>
          <a:p>
            <a:endParaRPr lang="en-US" sz="1200" b="1" i="0" kern="1200" dirty="0">
              <a:solidFill>
                <a:schemeClr val="tx1"/>
              </a:solidFill>
              <a:effectLst/>
              <a:latin typeface="Arial" pitchFamily="34" charset="0"/>
              <a:ea typeface="+mn-ea"/>
              <a:cs typeface="Arial" pitchFamily="34" charset="0"/>
            </a:endParaRPr>
          </a:p>
          <a:p>
            <a:r>
              <a:rPr lang="en-US" sz="1200" b="1" i="0" kern="1200" dirty="0">
                <a:solidFill>
                  <a:schemeClr val="tx1"/>
                </a:solidFill>
                <a:effectLst/>
                <a:latin typeface="Arial" pitchFamily="34" charset="0"/>
                <a:ea typeface="+mn-ea"/>
                <a:cs typeface="Arial" pitchFamily="34" charset="0"/>
              </a:rPr>
              <a:t>CLICK It will target different audiences …</a:t>
            </a:r>
            <a:endParaRPr lang="en-US" sz="1200" i="0" kern="1200" dirty="0">
              <a:solidFill>
                <a:schemeClr val="tx1"/>
              </a:solidFill>
              <a:effectLst/>
              <a:latin typeface="Arial" pitchFamily="34" charset="0"/>
              <a:ea typeface="+mn-ea"/>
              <a:cs typeface="Arial" pitchFamily="34" charset="0"/>
            </a:endParaRPr>
          </a:p>
          <a:p>
            <a:pPr lvl="1"/>
            <a:r>
              <a:rPr lang="en-US" sz="1200" i="1" dirty="0">
                <a:latin typeface="Arial" pitchFamily="34" charset="0"/>
                <a:cs typeface="Arial" pitchFamily="34" charset="0"/>
              </a:rPr>
              <a:t>- </a:t>
            </a:r>
            <a:r>
              <a:rPr lang="en-US" sz="1200" dirty="0">
                <a:latin typeface="Arial" pitchFamily="34" charset="0"/>
                <a:cs typeface="Arial" pitchFamily="34" charset="0"/>
              </a:rPr>
              <a:t>The Humanitarian Community; </a:t>
            </a:r>
          </a:p>
          <a:p>
            <a:pPr lvl="1"/>
            <a:r>
              <a:rPr lang="en-US" sz="1200" dirty="0">
                <a:latin typeface="Arial" pitchFamily="34" charset="0"/>
                <a:cs typeface="Arial" pitchFamily="34" charset="0"/>
              </a:rPr>
              <a:t>- The People of Concern;</a:t>
            </a:r>
          </a:p>
          <a:p>
            <a:pPr lvl="1"/>
            <a:r>
              <a:rPr lang="en-US" sz="1200" dirty="0">
                <a:latin typeface="Arial" pitchFamily="34" charset="0"/>
                <a:cs typeface="Arial" pitchFamily="34" charset="0"/>
              </a:rPr>
              <a:t>- The Government;</a:t>
            </a:r>
          </a:p>
          <a:p>
            <a:pPr lvl="1"/>
            <a:r>
              <a:rPr lang="en-US" sz="1200" dirty="0">
                <a:latin typeface="Arial" pitchFamily="34" charset="0"/>
                <a:cs typeface="Arial" pitchFamily="34" charset="0"/>
              </a:rPr>
              <a:t>- Donors;</a:t>
            </a:r>
          </a:p>
          <a:p>
            <a:pPr lvl="1"/>
            <a:r>
              <a:rPr lang="en-US" sz="1200" dirty="0">
                <a:latin typeface="Arial" pitchFamily="34" charset="0"/>
                <a:cs typeface="Arial" pitchFamily="34" charset="0"/>
              </a:rPr>
              <a:t>- General public, the media, etc</a:t>
            </a:r>
            <a:r>
              <a:rPr lang="en-US" dirty="0">
                <a:latin typeface="Arial" pitchFamily="34" charset="0"/>
                <a:cs typeface="Arial" pitchFamily="34" charset="0"/>
              </a:rPr>
              <a:t>.</a:t>
            </a:r>
          </a:p>
          <a:p>
            <a:endParaRPr lang="en-US" sz="1200" b="1" i="0" kern="1200" dirty="0">
              <a:solidFill>
                <a:schemeClr val="tx1"/>
              </a:solidFill>
              <a:effectLst/>
              <a:latin typeface="Arial" pitchFamily="34" charset="0"/>
              <a:ea typeface="+mn-ea"/>
              <a:cs typeface="Arial" pitchFamily="34" charset="0"/>
            </a:endParaRPr>
          </a:p>
          <a:p>
            <a:r>
              <a:rPr lang="en-US" sz="1200" b="0" i="0" kern="1200" dirty="0">
                <a:solidFill>
                  <a:schemeClr val="tx1"/>
                </a:solidFill>
                <a:effectLst/>
                <a:latin typeface="Arial" pitchFamily="34" charset="0"/>
                <a:ea typeface="+mn-ea"/>
                <a:cs typeface="Arial" pitchFamily="34" charset="0"/>
              </a:rPr>
              <a:t>As part of the monitoring preparation, you need to define what will be reported when, to whom, under what form. Remember, this was the 3</a:t>
            </a:r>
            <a:r>
              <a:rPr lang="en-US" sz="1200" b="0" i="0" kern="1200" baseline="30000" dirty="0">
                <a:solidFill>
                  <a:schemeClr val="tx1"/>
                </a:solidFill>
                <a:effectLst/>
                <a:latin typeface="Arial" pitchFamily="34" charset="0"/>
                <a:ea typeface="+mn-ea"/>
                <a:cs typeface="Arial" pitchFamily="34" charset="0"/>
              </a:rPr>
              <a:t>rd</a:t>
            </a:r>
            <a:r>
              <a:rPr lang="en-US" sz="1200" b="0" i="0" kern="1200" dirty="0">
                <a:solidFill>
                  <a:schemeClr val="tx1"/>
                </a:solidFill>
                <a:effectLst/>
                <a:latin typeface="Arial" pitchFamily="34" charset="0"/>
                <a:ea typeface="+mn-ea"/>
                <a:cs typeface="Arial" pitchFamily="34" charset="0"/>
              </a:rPr>
              <a:t> part of the Monitoring Plan.</a:t>
            </a:r>
          </a:p>
          <a:p>
            <a:endParaRPr lang="en-US" sz="1200" b="1" i="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i="0" kern="1200" dirty="0">
                <a:solidFill>
                  <a:schemeClr val="tx1"/>
                </a:solidFill>
                <a:effectLst/>
                <a:latin typeface="Arial" pitchFamily="34" charset="0"/>
                <a:ea typeface="+mn-ea"/>
                <a:cs typeface="Arial" pitchFamily="34" charset="0"/>
              </a:rPr>
              <a:t>The Humanitarian Affairs Officer and the Information Management Officer will work together to org</a:t>
            </a:r>
            <a:r>
              <a:rPr lang="fr-CH" sz="1800" i="0" dirty="0">
                <a:effectLst/>
                <a:latin typeface="Calibri" panose="020F0502020204030204" pitchFamily="34" charset="0"/>
                <a:ea typeface="DengXian" panose="02010600030101010101" pitchFamily="2" charset="-122"/>
                <a:cs typeface="Arial" panose="020B0604020202020204" pitchFamily="34" charset="0"/>
              </a:rPr>
              <a:t>anise </a:t>
            </a:r>
            <a:r>
              <a:rPr lang="fr-CH" sz="1800" i="0" dirty="0" err="1">
                <a:effectLst/>
                <a:latin typeface="Calibri" panose="020F0502020204030204" pitchFamily="34" charset="0"/>
                <a:ea typeface="DengXian" panose="02010600030101010101" pitchFamily="2" charset="-122"/>
                <a:cs typeface="Arial" panose="020B0604020202020204" pitchFamily="34" charset="0"/>
              </a:rPr>
              <a:t>this</a:t>
            </a:r>
            <a:r>
              <a:rPr lang="fr-CH" sz="1800" i="0" dirty="0">
                <a:effectLst/>
                <a:latin typeface="Calibri" panose="020F0502020204030204" pitchFamily="34" charset="0"/>
                <a:ea typeface="DengXian" panose="02010600030101010101" pitchFamily="2" charset="-122"/>
                <a:cs typeface="Arial" panose="020B0604020202020204" pitchFamily="34" charset="0"/>
              </a:rPr>
              <a:t> </a:t>
            </a:r>
            <a:r>
              <a:rPr lang="fr-CH" sz="1800" i="0" dirty="0" err="1">
                <a:effectLst/>
                <a:latin typeface="Calibri" panose="020F0502020204030204" pitchFamily="34" charset="0"/>
                <a:ea typeface="DengXian" panose="02010600030101010101" pitchFamily="2" charset="-122"/>
                <a:cs typeface="Arial" panose="020B0604020202020204" pitchFamily="34" charset="0"/>
              </a:rPr>
              <a:t>reporting</a:t>
            </a:r>
            <a:r>
              <a:rPr lang="fr-CH" sz="1800" i="0" dirty="0">
                <a:effectLst/>
                <a:latin typeface="Calibri" panose="020F0502020204030204" pitchFamily="34" charset="0"/>
                <a:ea typeface="DengXian" panose="02010600030101010101" pitchFamily="2" charset="-122"/>
                <a:cs typeface="Arial" panose="020B0604020202020204" pitchFamily="34" charset="0"/>
              </a:rPr>
              <a:t>, or information sharing, </a:t>
            </a:r>
            <a:r>
              <a:rPr lang="fr-CH" sz="1800" i="0" dirty="0" err="1">
                <a:effectLst/>
                <a:latin typeface="Calibri" panose="020F0502020204030204" pitchFamily="34" charset="0"/>
                <a:ea typeface="DengXian" panose="02010600030101010101" pitchFamily="2" charset="-122"/>
                <a:cs typeface="Arial" panose="020B0604020202020204" pitchFamily="34" charset="0"/>
              </a:rPr>
              <a:t>scheme</a:t>
            </a:r>
            <a:r>
              <a:rPr lang="fr-CH" sz="1800" i="0" dirty="0">
                <a:effectLst/>
                <a:latin typeface="Calibri" panose="020F0502020204030204" pitchFamily="34" charset="0"/>
                <a:ea typeface="DengXian" panose="02010600030101010101" pitchFamily="2" charset="-122"/>
                <a:cs typeface="Arial" panose="020B0604020202020204" pitchFamily="34" charset="0"/>
              </a:rPr>
              <a:t> </a:t>
            </a:r>
            <a:r>
              <a:rPr lang="fr-CH" sz="1800" i="0" dirty="0" err="1">
                <a:effectLst/>
                <a:latin typeface="Calibri" panose="020F0502020204030204" pitchFamily="34" charset="0"/>
                <a:ea typeface="DengXian" panose="02010600030101010101" pitchFamily="2" charset="-122"/>
                <a:cs typeface="Arial" panose="020B0604020202020204" pitchFamily="34" charset="0"/>
              </a:rPr>
              <a:t>through</a:t>
            </a:r>
            <a:r>
              <a:rPr lang="fr-CH" sz="1800" i="0" dirty="0">
                <a:effectLst/>
                <a:latin typeface="Calibri" panose="020F0502020204030204" pitchFamily="34" charset="0"/>
                <a:ea typeface="DengXian" panose="02010600030101010101" pitchFamily="2" charset="-122"/>
                <a:cs typeface="Arial" panose="020B0604020202020204" pitchFamily="34" charset="0"/>
              </a:rPr>
              <a:t> </a:t>
            </a:r>
            <a:r>
              <a:rPr lang="fr-CH" sz="1800" i="0" dirty="0" err="1">
                <a:effectLst/>
                <a:latin typeface="Calibri" panose="020F0502020204030204" pitchFamily="34" charset="0"/>
                <a:ea typeface="DengXian" panose="02010600030101010101" pitchFamily="2" charset="-122"/>
                <a:cs typeface="Arial" panose="020B0604020202020204" pitchFamily="34" charset="0"/>
              </a:rPr>
              <a:t>many</a:t>
            </a:r>
            <a:r>
              <a:rPr lang="fr-CH" sz="1800" i="0" dirty="0">
                <a:effectLst/>
                <a:latin typeface="Calibri" panose="020F0502020204030204" pitchFamily="34" charset="0"/>
                <a:ea typeface="DengXian" panose="02010600030101010101" pitchFamily="2" charset="-122"/>
                <a:cs typeface="Arial" panose="020B0604020202020204" pitchFamily="34" charset="0"/>
              </a:rPr>
              <a:t> channels.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fr-CH" sz="1800" i="0" dirty="0">
              <a:effectLst/>
              <a:latin typeface="Calibri" panose="020F0502020204030204" pitchFamily="34" charset="0"/>
              <a:ea typeface="DengXian" panose="02010600030101010101" pitchFamily="2" charset="-122"/>
              <a:cs typeface="Arial" panose="020B0604020202020204" pitchFamily="34" charset="0"/>
            </a:endParaRPr>
          </a:p>
          <a:p>
            <a:r>
              <a:rPr lang="en-US" sz="1200" b="0" i="0" kern="1200" dirty="0">
                <a:solidFill>
                  <a:schemeClr val="tx1"/>
                </a:solidFill>
                <a:effectLst/>
                <a:latin typeface="Arial" pitchFamily="34" charset="0"/>
                <a:ea typeface="+mn-ea"/>
                <a:cs typeface="Arial" pitchFamily="34" charset="0"/>
              </a:rPr>
              <a:t>As you prepare that, here is another slogan for you:</a:t>
            </a:r>
            <a:r>
              <a:rPr lang="en-US" sz="1200" b="1" i="0" kern="1200" dirty="0">
                <a:solidFill>
                  <a:schemeClr val="tx1"/>
                </a:solidFill>
                <a:effectLst/>
                <a:latin typeface="Arial" pitchFamily="34" charset="0"/>
                <a:ea typeface="+mn-ea"/>
                <a:cs typeface="Arial" pitchFamily="34" charset="0"/>
              </a:rPr>
              <a:t> </a:t>
            </a:r>
          </a:p>
          <a:p>
            <a:r>
              <a:rPr lang="en-US" sz="1200" b="1" i="0" kern="1200" dirty="0">
                <a:solidFill>
                  <a:schemeClr val="tx1"/>
                </a:solidFill>
                <a:effectLst/>
                <a:latin typeface="Arial" pitchFamily="34" charset="0"/>
                <a:ea typeface="+mn-ea"/>
                <a:cs typeface="Arial" pitchFamily="34" charset="0"/>
              </a:rPr>
              <a:t>CLICK “Collect Once, report many times”</a:t>
            </a:r>
          </a:p>
        </p:txBody>
      </p:sp>
    </p:spTree>
    <p:extLst>
      <p:ext uri="{BB962C8B-B14F-4D97-AF65-F5344CB8AC3E}">
        <p14:creationId xmlns:p14="http://schemas.microsoft.com/office/powerpoint/2010/main" val="2936476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The first </a:t>
            </a:r>
            <a:r>
              <a:rPr lang="fr-BE" dirty="0" err="1"/>
              <a:t>form</a:t>
            </a:r>
            <a:r>
              <a:rPr lang="fr-BE" dirty="0"/>
              <a:t> of information sharing: reports, </a:t>
            </a:r>
            <a:r>
              <a:rPr lang="fr-BE" dirty="0" err="1"/>
              <a:t>static</a:t>
            </a:r>
            <a:r>
              <a:rPr lang="fr-BE" dirty="0"/>
              <a:t> documents</a:t>
            </a:r>
          </a:p>
          <a:p>
            <a:endParaRPr lang="fr-BE" dirty="0"/>
          </a:p>
          <a:p>
            <a:r>
              <a:rPr lang="fr-BE" dirty="0" err="1"/>
              <a:t>We</a:t>
            </a:r>
            <a:r>
              <a:rPr lang="fr-BE" dirty="0"/>
              <a:t> </a:t>
            </a:r>
            <a:r>
              <a:rPr lang="fr-BE" dirty="0" err="1"/>
              <a:t>see</a:t>
            </a:r>
            <a:r>
              <a:rPr lang="fr-BE" dirty="0"/>
              <a:t> </a:t>
            </a:r>
            <a:r>
              <a:rPr lang="fr-BE" dirty="0" err="1"/>
              <a:t>here</a:t>
            </a:r>
            <a:r>
              <a:rPr lang="fr-BE" dirty="0"/>
              <a:t> the </a:t>
            </a:r>
            <a:r>
              <a:rPr lang="fr-BE" dirty="0" err="1"/>
              <a:t>variety</a:t>
            </a:r>
            <a:r>
              <a:rPr lang="fr-BE" dirty="0"/>
              <a:t> of </a:t>
            </a:r>
            <a:r>
              <a:rPr lang="fr-BE" dirty="0" err="1"/>
              <a:t>templates</a:t>
            </a:r>
            <a:r>
              <a:rPr lang="fr-BE" dirty="0"/>
              <a:t> </a:t>
            </a:r>
            <a:r>
              <a:rPr lang="fr-BE" dirty="0" err="1"/>
              <a:t>that</a:t>
            </a:r>
            <a:r>
              <a:rPr lang="fr-BE" dirty="0"/>
              <a:t> OCHA has </a:t>
            </a:r>
            <a:r>
              <a:rPr lang="fr-BE" dirty="0" err="1"/>
              <a:t>produced</a:t>
            </a:r>
            <a:r>
              <a:rPr lang="fr-BE" dirty="0"/>
              <a:t>.</a:t>
            </a:r>
          </a:p>
          <a:p>
            <a:pPr marL="1251642" lvl="1" indent="-341357">
              <a:buFontTx/>
              <a:buChar char="-"/>
            </a:pPr>
            <a:r>
              <a:rPr lang="en-GB" b="1" dirty="0"/>
              <a:t>CLICK</a:t>
            </a:r>
            <a:r>
              <a:rPr lang="en-GB" sz="1200" b="1" u="none" dirty="0"/>
              <a:t> </a:t>
            </a:r>
            <a:r>
              <a:rPr lang="fr-BE" u="none" dirty="0" err="1"/>
              <a:t>Humanitarian</a:t>
            </a:r>
            <a:r>
              <a:rPr lang="fr-BE" u="none" dirty="0"/>
              <a:t> Update</a:t>
            </a:r>
          </a:p>
          <a:p>
            <a:pPr marL="1251642" lvl="1" indent="-341357" defTabSz="1820570">
              <a:spcBef>
                <a:spcPts val="2389"/>
              </a:spcBef>
              <a:buFontTx/>
              <a:buChar char="-"/>
            </a:pPr>
            <a:r>
              <a:rPr lang="en-GB" b="1" dirty="0"/>
              <a:t>CLICK</a:t>
            </a:r>
            <a:r>
              <a:rPr lang="en-GB" sz="1200" b="1" u="none" dirty="0"/>
              <a:t> </a:t>
            </a:r>
            <a:r>
              <a:rPr lang="fr-BE" u="none" dirty="0" err="1"/>
              <a:t>Humanitarian</a:t>
            </a:r>
            <a:r>
              <a:rPr lang="fr-BE" u="none" dirty="0"/>
              <a:t> Snapshot</a:t>
            </a:r>
          </a:p>
          <a:p>
            <a:pPr marL="1251642" lvl="1" indent="-341357">
              <a:buFontTx/>
              <a:buChar char="-"/>
            </a:pPr>
            <a:r>
              <a:rPr lang="en-GB" b="1" dirty="0"/>
              <a:t>CLICK</a:t>
            </a:r>
            <a:r>
              <a:rPr lang="en-GB" sz="1200" b="1" u="none" dirty="0"/>
              <a:t> </a:t>
            </a:r>
            <a:r>
              <a:rPr lang="fr-BE" u="none" dirty="0"/>
              <a:t>Situation Report</a:t>
            </a:r>
          </a:p>
          <a:p>
            <a:pPr marL="1251642" lvl="1" indent="-341357">
              <a:buFontTx/>
              <a:buChar char="-"/>
            </a:pPr>
            <a:r>
              <a:rPr lang="en-GB" b="1" dirty="0"/>
              <a:t>CLICK</a:t>
            </a:r>
            <a:r>
              <a:rPr lang="en-GB" sz="1200" b="1" u="none" dirty="0"/>
              <a:t> </a:t>
            </a:r>
            <a:r>
              <a:rPr lang="fr-BE" u="none" dirty="0" err="1"/>
              <a:t>Periodic</a:t>
            </a:r>
            <a:r>
              <a:rPr lang="fr-BE" u="none" dirty="0"/>
              <a:t> Monitoring Report</a:t>
            </a:r>
          </a:p>
          <a:p>
            <a:pPr marL="1251642" lvl="1" indent="-341357">
              <a:buFontTx/>
              <a:buChar char="-"/>
            </a:pPr>
            <a:r>
              <a:rPr lang="en-GB" b="1" dirty="0"/>
              <a:t>CLICK</a:t>
            </a:r>
            <a:r>
              <a:rPr lang="en-GB" sz="1200" b="1" u="none" dirty="0"/>
              <a:t> </a:t>
            </a:r>
            <a:r>
              <a:rPr lang="fr-BE" u="none" dirty="0" err="1"/>
              <a:t>Humanitarian</a:t>
            </a:r>
            <a:r>
              <a:rPr lang="fr-BE" u="none" dirty="0"/>
              <a:t> Bulletin</a:t>
            </a:r>
          </a:p>
          <a:p>
            <a:pPr marL="1251642" lvl="1" indent="-341357">
              <a:buFontTx/>
              <a:buChar char="-"/>
            </a:pPr>
            <a:r>
              <a:rPr lang="en-GB" b="1" dirty="0"/>
              <a:t>CLICK</a:t>
            </a:r>
            <a:r>
              <a:rPr lang="en-GB" sz="1200" b="1" u="none" dirty="0"/>
              <a:t> </a:t>
            </a:r>
            <a:r>
              <a:rPr lang="fr-BE" u="none" dirty="0"/>
              <a:t>3W</a:t>
            </a:r>
          </a:p>
          <a:p>
            <a:pPr marL="1251642" lvl="1" indent="-341357">
              <a:buFontTx/>
              <a:buChar char="-"/>
            </a:pPr>
            <a:r>
              <a:rPr lang="en-GB" b="1" dirty="0"/>
              <a:t>CLICK</a:t>
            </a:r>
            <a:r>
              <a:rPr lang="en-GB" sz="1200" b="1" u="none" dirty="0"/>
              <a:t> </a:t>
            </a:r>
            <a:r>
              <a:rPr lang="fr-BE" u="none" dirty="0" err="1"/>
              <a:t>Humanitarian</a:t>
            </a:r>
            <a:r>
              <a:rPr lang="fr-BE" u="none" dirty="0"/>
              <a:t> Dashboard</a:t>
            </a:r>
          </a:p>
          <a:p>
            <a:pPr marL="1251642" marR="0" lvl="1" indent="-341357" algn="l" defTabSz="914400" rtl="0" eaLnBrk="1" fontAlgn="auto" latinLnBrk="0" hangingPunct="1">
              <a:lnSpc>
                <a:spcPct val="114000"/>
              </a:lnSpc>
              <a:spcBef>
                <a:spcPts val="1200"/>
              </a:spcBef>
              <a:spcAft>
                <a:spcPts val="0"/>
              </a:spcAft>
              <a:buClrTx/>
              <a:buSzTx/>
              <a:buFontTx/>
              <a:buChar char="-"/>
              <a:tabLst/>
              <a:defRPr/>
            </a:pPr>
            <a:r>
              <a:rPr lang="en-GB" b="1" dirty="0"/>
              <a:t>CLICK</a:t>
            </a:r>
            <a:r>
              <a:rPr lang="en-GB" sz="1200" b="0" u="none" dirty="0"/>
              <a:t> Mid-Year Review</a:t>
            </a:r>
            <a:endParaRPr lang="fr-BE" b="0" u="none" dirty="0"/>
          </a:p>
          <a:p>
            <a:pPr marL="1251642" lvl="1" indent="-341357">
              <a:buFontTx/>
              <a:buChar char="-"/>
            </a:pPr>
            <a:r>
              <a:rPr lang="en-GB" b="1" dirty="0"/>
              <a:t>CLICK</a:t>
            </a:r>
            <a:r>
              <a:rPr lang="en-GB" sz="1200" b="1" u="none" dirty="0"/>
              <a:t> </a:t>
            </a:r>
            <a:r>
              <a:rPr lang="fr-BE" u="none" dirty="0"/>
              <a:t>End of </a:t>
            </a:r>
            <a:r>
              <a:rPr lang="fr-BE" u="none" dirty="0" err="1"/>
              <a:t>Year</a:t>
            </a:r>
            <a:r>
              <a:rPr lang="fr-BE" u="none" dirty="0"/>
              <a:t> Report</a:t>
            </a:r>
          </a:p>
          <a:p>
            <a:r>
              <a:rPr lang="fr-BE" dirty="0"/>
              <a:t>For all </a:t>
            </a:r>
            <a:r>
              <a:rPr lang="fr-BE" dirty="0" err="1"/>
              <a:t>these</a:t>
            </a:r>
            <a:r>
              <a:rPr lang="fr-BE" dirty="0"/>
              <a:t> reports, support </a:t>
            </a:r>
            <a:r>
              <a:rPr lang="fr-BE" dirty="0" err="1"/>
              <a:t>materials</a:t>
            </a:r>
            <a:r>
              <a:rPr lang="fr-BE" dirty="0"/>
              <a:t>, </a:t>
            </a:r>
            <a:r>
              <a:rPr lang="fr-BE" dirty="0" err="1"/>
              <a:t>templates</a:t>
            </a:r>
            <a:r>
              <a:rPr lang="fr-BE" dirty="0"/>
              <a:t> and guidances, are </a:t>
            </a:r>
            <a:r>
              <a:rPr lang="fr-BE" dirty="0" err="1"/>
              <a:t>available</a:t>
            </a:r>
            <a:r>
              <a:rPr lang="fr-BE" dirty="0"/>
              <a:t> on the IM </a:t>
            </a:r>
            <a:r>
              <a:rPr lang="fr-BE" dirty="0" err="1"/>
              <a:t>toolbox</a:t>
            </a:r>
            <a:endParaRPr lang="fr-BE" dirty="0"/>
          </a:p>
          <a:p>
            <a:endParaRPr lang="fr-BE" dirty="0"/>
          </a:p>
          <a:p>
            <a:r>
              <a:rPr lang="fr-BE" dirty="0"/>
              <a:t>For </a:t>
            </a:r>
            <a:r>
              <a:rPr lang="fr-BE" dirty="0" err="1"/>
              <a:t>external</a:t>
            </a:r>
            <a:r>
              <a:rPr lang="fr-BE" dirty="0"/>
              <a:t> </a:t>
            </a:r>
            <a:r>
              <a:rPr lang="fr-BE" dirty="0" err="1"/>
              <a:t>reporting</a:t>
            </a:r>
            <a:r>
              <a:rPr lang="fr-BE" dirty="0"/>
              <a:t> on the collective </a:t>
            </a:r>
            <a:r>
              <a:rPr lang="fr-BE" dirty="0" err="1"/>
              <a:t>response</a:t>
            </a:r>
            <a:r>
              <a:rPr lang="fr-BE" dirty="0"/>
              <a:t>, </a:t>
            </a:r>
            <a:r>
              <a:rPr lang="fr-BE" dirty="0" err="1"/>
              <a:t>there</a:t>
            </a:r>
            <a:r>
              <a:rPr lang="fr-BE" dirty="0"/>
              <a:t> </a:t>
            </a:r>
            <a:r>
              <a:rPr lang="fr-BE" dirty="0" err="1"/>
              <a:t>is</a:t>
            </a:r>
            <a:r>
              <a:rPr lang="fr-BE" dirty="0"/>
              <a:t> not </a:t>
            </a:r>
            <a:r>
              <a:rPr lang="fr-BE" dirty="0" err="1"/>
              <a:t>mandatory</a:t>
            </a:r>
            <a:r>
              <a:rPr lang="fr-BE" dirty="0"/>
              <a:t> </a:t>
            </a:r>
            <a:r>
              <a:rPr lang="fr-BE" dirty="0" err="1"/>
              <a:t>template</a:t>
            </a:r>
            <a:r>
              <a:rPr lang="fr-BE" dirty="0"/>
              <a:t> </a:t>
            </a:r>
            <a:r>
              <a:rPr lang="fr-BE" dirty="0" err="1"/>
              <a:t>nor</a:t>
            </a:r>
            <a:r>
              <a:rPr lang="fr-BE" dirty="0"/>
              <a:t> </a:t>
            </a:r>
            <a:r>
              <a:rPr lang="fr-BE" dirty="0" err="1"/>
              <a:t>frequency</a:t>
            </a:r>
            <a:r>
              <a:rPr lang="fr-BE" dirty="0"/>
              <a:t>. So </a:t>
            </a:r>
            <a:r>
              <a:rPr lang="fr-BE" dirty="0" err="1"/>
              <a:t>it</a:t>
            </a:r>
            <a:r>
              <a:rPr lang="fr-BE" dirty="0"/>
              <a:t> </a:t>
            </a:r>
            <a:r>
              <a:rPr lang="fr-BE" dirty="0" err="1"/>
              <a:t>is</a:t>
            </a:r>
            <a:r>
              <a:rPr lang="fr-BE" dirty="0"/>
              <a:t> up to </a:t>
            </a:r>
            <a:r>
              <a:rPr lang="fr-BE" dirty="0" err="1"/>
              <a:t>each</a:t>
            </a:r>
            <a:r>
              <a:rPr lang="fr-BE" dirty="0"/>
              <a:t> country to </a:t>
            </a:r>
            <a:r>
              <a:rPr lang="fr-BE" dirty="0" err="1"/>
              <a:t>agree</a:t>
            </a:r>
            <a:r>
              <a:rPr lang="fr-BE" dirty="0"/>
              <a:t>, at HCT </a:t>
            </a:r>
            <a:r>
              <a:rPr lang="fr-BE" dirty="0" err="1"/>
              <a:t>level</a:t>
            </a:r>
            <a:r>
              <a:rPr lang="fr-BE" dirty="0"/>
              <a:t>, on </a:t>
            </a:r>
            <a:r>
              <a:rPr lang="fr-BE" dirty="0" err="1"/>
              <a:t>what</a:t>
            </a:r>
            <a:r>
              <a:rPr lang="fr-BE" dirty="0"/>
              <a:t> </a:t>
            </a:r>
            <a:r>
              <a:rPr lang="fr-BE" dirty="0" err="1"/>
              <a:t>products</a:t>
            </a:r>
            <a:r>
              <a:rPr lang="fr-BE" dirty="0"/>
              <a:t> </a:t>
            </a:r>
            <a:r>
              <a:rPr lang="fr-BE" dirty="0" err="1"/>
              <a:t>should</a:t>
            </a:r>
            <a:r>
              <a:rPr lang="fr-BE" dirty="0"/>
              <a:t> </a:t>
            </a:r>
            <a:r>
              <a:rPr lang="fr-BE" dirty="0" err="1"/>
              <a:t>be</a:t>
            </a:r>
            <a:r>
              <a:rPr lang="fr-BE" dirty="0"/>
              <a:t> </a:t>
            </a:r>
            <a:r>
              <a:rPr lang="fr-BE" dirty="0" err="1"/>
              <a:t>produced</a:t>
            </a:r>
            <a:r>
              <a:rPr lang="fr-BE" dirty="0"/>
              <a:t>, for </a:t>
            </a:r>
            <a:r>
              <a:rPr lang="fr-BE" dirty="0" err="1"/>
              <a:t>what</a:t>
            </a:r>
            <a:r>
              <a:rPr lang="fr-BE" dirty="0"/>
              <a:t> audience, at </a:t>
            </a:r>
            <a:r>
              <a:rPr lang="fr-BE" dirty="0" err="1"/>
              <a:t>what</a:t>
            </a:r>
            <a:r>
              <a:rPr lang="fr-BE" dirty="0"/>
              <a:t> </a:t>
            </a:r>
            <a:r>
              <a:rPr lang="fr-BE" dirty="0" err="1"/>
              <a:t>frequency</a:t>
            </a:r>
            <a:r>
              <a:rPr lang="fr-BE" dirty="0"/>
              <a:t>.</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D1CF7-524F-44E0-A189-DE865D5A874F}" type="slidenum">
              <a:rPr kumimoji="0" lang="en-AU" sz="2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14211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r>
              <a:rPr lang="fr-BE" dirty="0"/>
              <a:t>More and more countries go for </a:t>
            </a:r>
            <a:r>
              <a:rPr lang="fr-BE" dirty="0" err="1"/>
              <a:t>dynamic</a:t>
            </a:r>
            <a:r>
              <a:rPr lang="fr-BE" dirty="0"/>
              <a:t> information sharing online:</a:t>
            </a:r>
          </a:p>
          <a:p>
            <a:endParaRPr lang="fr-BE" dirty="0"/>
          </a:p>
          <a:p>
            <a:r>
              <a:rPr lang="fr-BE" dirty="0"/>
              <a:t>The main </a:t>
            </a:r>
            <a:r>
              <a:rPr lang="fr-BE" dirty="0" err="1"/>
              <a:t>channel</a:t>
            </a:r>
            <a:r>
              <a:rPr lang="fr-BE" dirty="0"/>
              <a:t> for </a:t>
            </a:r>
            <a:r>
              <a:rPr lang="fr-BE" dirty="0" err="1"/>
              <a:t>this</a:t>
            </a:r>
            <a:r>
              <a:rPr lang="fr-BE" dirty="0"/>
              <a:t> </a:t>
            </a:r>
            <a:r>
              <a:rPr lang="fr-BE" dirty="0" err="1"/>
              <a:t>is</a:t>
            </a:r>
            <a:r>
              <a:rPr lang="fr-BE" dirty="0"/>
              <a:t> </a:t>
            </a:r>
            <a:r>
              <a:rPr lang="fr-BE" dirty="0" err="1"/>
              <a:t>Humanitarian</a:t>
            </a:r>
            <a:r>
              <a:rPr lang="fr-BE" dirty="0"/>
              <a:t> Action </a:t>
            </a:r>
          </a:p>
          <a:p>
            <a:endParaRPr lang="fr-BE" dirty="0"/>
          </a:p>
          <a:p>
            <a:r>
              <a:rPr lang="fr-BE" dirty="0"/>
              <a:t>This site </a:t>
            </a:r>
            <a:r>
              <a:rPr lang="fr-BE" dirty="0" err="1"/>
              <a:t>presents</a:t>
            </a:r>
            <a:r>
              <a:rPr lang="fr-BE" dirty="0"/>
              <a:t> all the collective </a:t>
            </a:r>
            <a:r>
              <a:rPr lang="fr-BE" dirty="0" err="1"/>
              <a:t>response</a:t>
            </a:r>
            <a:r>
              <a:rPr lang="fr-BE" dirty="0"/>
              <a:t> plans, </a:t>
            </a:r>
            <a:r>
              <a:rPr lang="fr-BE" dirty="0" err="1"/>
              <a:t>coordinated</a:t>
            </a:r>
            <a:r>
              <a:rPr lang="fr-BE" dirty="0"/>
              <a:t> by OCHA (HRP, FA) or by UNHCR or IOM (</a:t>
            </a:r>
            <a:r>
              <a:rPr lang="fr-BE" dirty="0" err="1"/>
              <a:t>Regional</a:t>
            </a:r>
            <a:r>
              <a:rPr lang="fr-BE" dirty="0"/>
              <a:t> </a:t>
            </a:r>
            <a:r>
              <a:rPr lang="fr-BE" dirty="0" err="1"/>
              <a:t>Response</a:t>
            </a:r>
            <a:r>
              <a:rPr lang="fr-BE" dirty="0"/>
              <a:t> Plans)</a:t>
            </a:r>
          </a:p>
          <a:p>
            <a:r>
              <a:rPr lang="fr-BE" dirty="0"/>
              <a:t>It </a:t>
            </a:r>
            <a:r>
              <a:rPr lang="fr-BE" dirty="0" err="1"/>
              <a:t>is</a:t>
            </a:r>
            <a:r>
              <a:rPr lang="fr-BE" dirty="0"/>
              <a:t> </a:t>
            </a:r>
            <a:r>
              <a:rPr lang="fr-BE" dirty="0" err="1"/>
              <a:t>meant</a:t>
            </a:r>
            <a:r>
              <a:rPr lang="fr-BE" dirty="0"/>
              <a:t> for all audiences</a:t>
            </a:r>
          </a:p>
          <a:p>
            <a:r>
              <a:rPr lang="fr-BE" dirty="0"/>
              <a:t>It </a:t>
            </a:r>
            <a:r>
              <a:rPr lang="fr-BE" dirty="0" err="1"/>
              <a:t>gives</a:t>
            </a:r>
            <a:r>
              <a:rPr lang="fr-BE" dirty="0"/>
              <a:t> an </a:t>
            </a:r>
            <a:r>
              <a:rPr lang="fr-BE" dirty="0" err="1"/>
              <a:t>overview</a:t>
            </a:r>
            <a:r>
              <a:rPr lang="fr-BE" dirty="0"/>
              <a:t> for </a:t>
            </a:r>
            <a:r>
              <a:rPr lang="fr-BE" dirty="0" err="1"/>
              <a:t>each</a:t>
            </a:r>
            <a:r>
              <a:rPr lang="fr-BE" dirty="0"/>
              <a:t> country, of the situation, the </a:t>
            </a:r>
            <a:r>
              <a:rPr lang="fr-BE" dirty="0" err="1"/>
              <a:t>response</a:t>
            </a:r>
            <a:r>
              <a:rPr lang="fr-BE" dirty="0"/>
              <a:t> plan, </a:t>
            </a:r>
            <a:r>
              <a:rPr lang="fr-BE" dirty="0" err="1"/>
              <a:t>financial</a:t>
            </a:r>
            <a:r>
              <a:rPr lang="fr-BE" dirty="0"/>
              <a:t> </a:t>
            </a:r>
            <a:r>
              <a:rPr lang="fr-BE" dirty="0" err="1"/>
              <a:t>requirements</a:t>
            </a:r>
            <a:r>
              <a:rPr lang="fr-BE" dirty="0"/>
              <a:t> and </a:t>
            </a:r>
            <a:r>
              <a:rPr lang="fr-BE" dirty="0" err="1"/>
              <a:t>funding</a:t>
            </a:r>
            <a:r>
              <a:rPr lang="fr-BE" dirty="0"/>
              <a:t> updates, and the </a:t>
            </a:r>
            <a:r>
              <a:rPr lang="fr-BE" dirty="0" err="1"/>
              <a:t>results</a:t>
            </a:r>
            <a:r>
              <a:rPr lang="fr-BE" dirty="0"/>
              <a:t> </a:t>
            </a:r>
            <a:r>
              <a:rPr lang="fr-BE" dirty="0" err="1"/>
              <a:t>along</a:t>
            </a:r>
            <a:r>
              <a:rPr lang="fr-BE" dirty="0"/>
              <a:t> the </a:t>
            </a:r>
            <a:r>
              <a:rPr lang="fr-BE" dirty="0" err="1"/>
              <a:t>year</a:t>
            </a:r>
            <a:r>
              <a:rPr lang="fr-BE" dirty="0"/>
              <a:t>.</a:t>
            </a:r>
          </a:p>
          <a:p>
            <a:endParaRPr lang="fr-BE" dirty="0"/>
          </a:p>
          <a:p>
            <a:r>
              <a:rPr lang="fr-BE" dirty="0" err="1"/>
              <a:t>What</a:t>
            </a:r>
            <a:r>
              <a:rPr lang="fr-BE" dirty="0"/>
              <a:t> are the </a:t>
            </a:r>
            <a:r>
              <a:rPr lang="fr-BE" dirty="0" err="1"/>
              <a:t>advantages</a:t>
            </a:r>
            <a:r>
              <a:rPr lang="fr-BE" dirty="0"/>
              <a:t> of online </a:t>
            </a:r>
            <a:r>
              <a:rPr lang="fr-BE" dirty="0" err="1"/>
              <a:t>reporting</a:t>
            </a:r>
            <a:r>
              <a:rPr lang="fr-BE" dirty="0"/>
              <a:t> ?</a:t>
            </a:r>
          </a:p>
          <a:p>
            <a:r>
              <a:rPr lang="fr-BE" dirty="0"/>
              <a:t>- I can </a:t>
            </a:r>
            <a:r>
              <a:rPr lang="fr-BE" dirty="0" err="1"/>
              <a:t>share</a:t>
            </a:r>
            <a:r>
              <a:rPr lang="fr-BE" dirty="0"/>
              <a:t> </a:t>
            </a:r>
            <a:r>
              <a:rPr lang="fr-BE" dirty="0" err="1"/>
              <a:t>this</a:t>
            </a:r>
            <a:r>
              <a:rPr lang="fr-BE" dirty="0"/>
              <a:t> monitoring data </a:t>
            </a:r>
            <a:r>
              <a:rPr lang="fr-BE" dirty="0" err="1"/>
              <a:t>without</a:t>
            </a:r>
            <a:r>
              <a:rPr lang="fr-BE" dirty="0"/>
              <a:t> </a:t>
            </a:r>
            <a:r>
              <a:rPr lang="fr-BE" dirty="0" err="1"/>
              <a:t>waiting</a:t>
            </a:r>
            <a:r>
              <a:rPr lang="fr-BE" dirty="0"/>
              <a:t> for the </a:t>
            </a:r>
            <a:r>
              <a:rPr lang="fr-BE" dirty="0" err="1"/>
              <a:t>other</a:t>
            </a:r>
            <a:r>
              <a:rPr lang="fr-BE" dirty="0"/>
              <a:t> bits</a:t>
            </a:r>
          </a:p>
          <a:p>
            <a:r>
              <a:rPr lang="fr-BE" dirty="0"/>
              <a:t>- </a:t>
            </a:r>
            <a:r>
              <a:rPr lang="fr-BE" dirty="0" err="1"/>
              <a:t>We</a:t>
            </a:r>
            <a:r>
              <a:rPr lang="fr-BE" dirty="0"/>
              <a:t> are </a:t>
            </a:r>
            <a:r>
              <a:rPr lang="fr-BE" dirty="0" err="1"/>
              <a:t>closer</a:t>
            </a:r>
            <a:r>
              <a:rPr lang="fr-BE" dirty="0"/>
              <a:t> to real time.</a:t>
            </a:r>
          </a:p>
          <a:p>
            <a:endParaRPr lang="fr-BE" dirty="0"/>
          </a:p>
          <a:p>
            <a:endParaRPr lang="fr-BE" dirty="0"/>
          </a:p>
          <a:p>
            <a:endParaRPr lang="fr-BE"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D1CF7-524F-44E0-A189-DE865D5A874F}" type="slidenum">
              <a:rPr kumimoji="0" lang="en-AU" sz="24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24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2382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3999"/>
              </a:lnSpc>
            </a:pPr>
            <a:r>
              <a:rPr lang="en-US" dirty="0"/>
              <a:t>Let us now see what the purpose of conducting response monitoring is. It has two goals:</a:t>
            </a:r>
          </a:p>
          <a:p>
            <a:pPr>
              <a:lnSpc>
                <a:spcPct val="113999"/>
              </a:lnSpc>
            </a:pPr>
            <a:endParaRPr lang="en-US" dirty="0"/>
          </a:p>
          <a:p>
            <a:pPr>
              <a:lnSpc>
                <a:spcPct val="113999"/>
              </a:lnSpc>
            </a:pPr>
            <a:r>
              <a:rPr lang="en-US" dirty="0"/>
              <a:t>1. Internal to humanitarian actors, monitoring should allow actors to know if they are on track to achieve goals. It should provide them with an evidence base for making operational decisions or adjust the HRP to improve the response.</a:t>
            </a:r>
          </a:p>
          <a:p>
            <a:pPr>
              <a:lnSpc>
                <a:spcPct val="113999"/>
              </a:lnSpc>
            </a:pPr>
            <a:endParaRPr lang="en-US" dirty="0"/>
          </a:p>
          <a:p>
            <a:pPr>
              <a:lnSpc>
                <a:spcPct val="113999"/>
              </a:lnSpc>
            </a:pPr>
            <a:r>
              <a:rPr lang="en-US" dirty="0"/>
              <a:t>2. External to humanitarian actors, monitoring allows to improve accountability of humanitarian community to those affected by the crisis, to donors, to local government, to the general public, and allow advocacy towards donors and decision makers</a:t>
            </a:r>
          </a:p>
        </p:txBody>
      </p:sp>
    </p:spTree>
    <p:extLst>
      <p:ext uri="{BB962C8B-B14F-4D97-AF65-F5344CB8AC3E}">
        <p14:creationId xmlns:p14="http://schemas.microsoft.com/office/powerpoint/2010/main" val="3905405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No question on this slide, it is just a joke about real-time data</a:t>
            </a:r>
          </a:p>
          <a:p>
            <a:endParaRPr lang="en-US" dirty="0"/>
          </a:p>
        </p:txBody>
      </p:sp>
    </p:spTree>
    <p:extLst>
      <p:ext uri="{BB962C8B-B14F-4D97-AF65-F5344CB8AC3E}">
        <p14:creationId xmlns:p14="http://schemas.microsoft.com/office/powerpoint/2010/main" val="177491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As we will report through different channels at different moments for different audiences, it is good to make a timeline that shows how this will happen along the year.</a:t>
            </a:r>
          </a:p>
          <a:p>
            <a:r>
              <a:rPr lang="en-US" sz="1200" kern="1200" dirty="0">
                <a:solidFill>
                  <a:schemeClr val="tx1"/>
                </a:solidFill>
                <a:effectLst/>
                <a:latin typeface="Arial" pitchFamily="34" charset="0"/>
                <a:ea typeface="+mn-ea"/>
                <a:cs typeface="Arial" pitchFamily="34" charset="0"/>
              </a:rPr>
              <a:t>As we have seen, such a timeline is one of the components of the Monitoring Plan. </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In this example, we see that the country will share information online in a continuous manner on Humanitarian Action, plus produce a dashboard every quarter, 2 progress reports during the year, and one end of year report.</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Nothing is mandatory here, it is the country who decides what information sharing channels will be used, and prepares its own timeline.</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solidFill>
                  <a:srgbClr val="FF0000"/>
                </a:solidFill>
                <a:latin typeface="Arial"/>
                <a:cs typeface="Arial"/>
              </a:rPr>
              <a:t>CLICK-</a:t>
            </a:r>
            <a:r>
              <a:rPr lang="en-GB" dirty="0">
                <a:latin typeface="Arial"/>
                <a:cs typeface="Arial"/>
              </a:rPr>
              <a:t> And this allows to tell the steps ahead of the report: collection and analysis</a:t>
            </a:r>
          </a:p>
          <a:p>
            <a:endParaRPr lang="en-US" sz="1200" kern="1200" dirty="0">
              <a:solidFill>
                <a:schemeClr val="tx1"/>
              </a:solidFill>
              <a:effectLst/>
              <a:latin typeface="Arial" pitchFamily="34" charset="0"/>
              <a:ea typeface="+mn-ea"/>
              <a:cs typeface="Arial" pitchFamily="34" charset="0"/>
            </a:endParaRPr>
          </a:p>
          <a:p>
            <a:pPr defTabSz="882213">
              <a:spcBef>
                <a:spcPts val="1158"/>
              </a:spcBef>
              <a:defRPr/>
            </a:pPr>
            <a:r>
              <a:rPr lang="en-GB" dirty="0">
                <a:latin typeface="Arial"/>
                <a:cs typeface="Arial"/>
              </a:rPr>
              <a:t>It is essential to make it clear to all what product is expected when.</a:t>
            </a:r>
          </a:p>
          <a:p>
            <a:pPr marL="165415" indent="-165415" defTabSz="882213">
              <a:spcBef>
                <a:spcPts val="1158"/>
              </a:spcBef>
              <a:buFontTx/>
              <a:buChar char="-"/>
              <a:defRPr/>
            </a:pPr>
            <a:r>
              <a:rPr lang="en-GB" dirty="0">
                <a:latin typeface="Arial"/>
                <a:cs typeface="Arial"/>
              </a:rPr>
              <a:t>it is the </a:t>
            </a:r>
            <a:r>
              <a:rPr lang="en-GB" dirty="0" err="1">
                <a:latin typeface="Arial"/>
                <a:cs typeface="Arial"/>
              </a:rPr>
              <a:t>promess</a:t>
            </a:r>
            <a:r>
              <a:rPr lang="en-GB" dirty="0">
                <a:latin typeface="Arial"/>
                <a:cs typeface="Arial"/>
              </a:rPr>
              <a:t> to the audiences, all those who will need these reports</a:t>
            </a:r>
          </a:p>
          <a:p>
            <a:pPr marL="165415" indent="-165415" defTabSz="882213">
              <a:spcBef>
                <a:spcPts val="1158"/>
              </a:spcBef>
              <a:buFontTx/>
              <a:buChar char="-"/>
              <a:defRPr/>
            </a:pPr>
            <a:r>
              <a:rPr lang="en-GB" dirty="0">
                <a:latin typeface="Arial"/>
                <a:cs typeface="Arial"/>
              </a:rPr>
              <a:t>And it is a commitment from all those who will have to participate to making these reports. Once the intention is agreed by all, OCHA can turn to the cluster and say “</a:t>
            </a:r>
            <a:r>
              <a:rPr lang="en-GB" i="1" dirty="0">
                <a:latin typeface="Arial"/>
                <a:cs typeface="Arial"/>
              </a:rPr>
              <a:t>hey, remember to provide me with the data for the report by this date</a:t>
            </a:r>
            <a:r>
              <a:rPr lang="en-GB" dirty="0">
                <a:latin typeface="Arial"/>
                <a:cs typeface="Arial"/>
              </a:rPr>
              <a:t>”</a:t>
            </a: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349665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Suppose the monitoring work detects a number of problematic issues: delays, target not achieved, complaints, … </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What should we do with it ?</a:t>
            </a:r>
          </a:p>
          <a:p>
            <a:endParaRPr lang="en-US" sz="1200" kern="1200" dirty="0">
              <a:solidFill>
                <a:schemeClr val="tx1"/>
              </a:solidFill>
              <a:effectLst/>
              <a:latin typeface="Arial" pitchFamily="34" charset="0"/>
              <a:ea typeface="+mn-ea"/>
              <a:cs typeface="Arial" pitchFamily="34" charset="0"/>
            </a:endParaRPr>
          </a:p>
          <a:p>
            <a:r>
              <a:rPr lang="en-US" sz="1200" b="1" kern="1200" dirty="0">
                <a:solidFill>
                  <a:schemeClr val="tx1"/>
                </a:solidFill>
                <a:effectLst/>
                <a:latin typeface="Arial" pitchFamily="34" charset="0"/>
                <a:ea typeface="+mn-ea"/>
                <a:cs typeface="Arial" pitchFamily="34" charset="0"/>
              </a:rPr>
              <a:t>CLICK We may think</a:t>
            </a:r>
            <a:r>
              <a:rPr lang="en-US" sz="1200" kern="1200" dirty="0">
                <a:solidFill>
                  <a:schemeClr val="tx1"/>
                </a:solidFill>
                <a:effectLst/>
                <a:latin typeface="Arial" pitchFamily="34" charset="0"/>
                <a:ea typeface="+mn-ea"/>
                <a:cs typeface="Arial" pitchFamily="34" charset="0"/>
              </a:rPr>
              <a:t> “</a:t>
            </a:r>
            <a:r>
              <a:rPr lang="en-US" sz="1200" u="sng" kern="1200" dirty="0">
                <a:solidFill>
                  <a:schemeClr val="tx1"/>
                </a:solidFill>
                <a:effectLst/>
                <a:latin typeface="Arial" pitchFamily="34" charset="0"/>
                <a:ea typeface="+mn-ea"/>
                <a:cs typeface="Arial" pitchFamily="34" charset="0"/>
              </a:rPr>
              <a:t>Let us not show that”.</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The monitoring information should not reveal problems and errors to any external audience, as it would </a:t>
            </a:r>
            <a:r>
              <a:rPr lang="en-US" sz="1200" b="0" i="0" u="none" strike="noStrike" kern="1200" baseline="0" dirty="0">
                <a:solidFill>
                  <a:schemeClr val="tx1"/>
                </a:solidFill>
                <a:latin typeface="Arial" pitchFamily="34" charset="0"/>
                <a:ea typeface="+mn-ea"/>
                <a:cs typeface="Arial" pitchFamily="34" charset="0"/>
              </a:rPr>
              <a:t>damage the image of the humanitarian community, possibly diminishing future financial contributions.</a:t>
            </a:r>
            <a:r>
              <a:rPr lang="en-US" sz="1200" kern="1200" dirty="0">
                <a:solidFill>
                  <a:schemeClr val="tx1"/>
                </a:solidFill>
                <a:effectLst/>
                <a:latin typeface="Arial" pitchFamily="34" charset="0"/>
                <a:ea typeface="+mn-ea"/>
                <a:cs typeface="Arial" pitchFamily="34" charset="0"/>
              </a:rPr>
              <a:t>. Let us present only good news, and hide the negative aspects. Or even let us collect only good news, and make them good when they are not.</a:t>
            </a:r>
          </a:p>
          <a:p>
            <a:endParaRPr lang="en-US" sz="1200" kern="1200" dirty="0">
              <a:solidFill>
                <a:schemeClr val="tx1"/>
              </a:solidFill>
              <a:effectLst/>
              <a:latin typeface="Arial" pitchFamily="34" charset="0"/>
              <a:ea typeface="+mn-ea"/>
              <a:cs typeface="Arial" pitchFamily="34" charset="0"/>
            </a:endParaRPr>
          </a:p>
          <a:p>
            <a:r>
              <a:rPr lang="en-US" sz="1200" b="1" kern="1200" dirty="0">
                <a:solidFill>
                  <a:schemeClr val="tx1"/>
                </a:solidFill>
                <a:effectLst/>
                <a:latin typeface="Arial" pitchFamily="34" charset="0"/>
                <a:ea typeface="+mn-ea"/>
                <a:cs typeface="Arial" pitchFamily="34" charset="0"/>
              </a:rPr>
              <a:t>CLICK:</a:t>
            </a:r>
            <a:r>
              <a:rPr lang="en-US" sz="1200" kern="1200" dirty="0">
                <a:solidFill>
                  <a:schemeClr val="tx1"/>
                </a:solidFill>
                <a:effectLst/>
                <a:latin typeface="Arial" pitchFamily="34" charset="0"/>
                <a:ea typeface="+mn-ea"/>
                <a:cs typeface="Arial" pitchFamily="34" charset="0"/>
              </a:rPr>
              <a:t> this is not a good option</a:t>
            </a:r>
          </a:p>
          <a:p>
            <a:endParaRPr lang="en-US" sz="1200" kern="1200" dirty="0">
              <a:solidFill>
                <a:schemeClr val="tx1"/>
              </a:solidFill>
              <a:effectLst/>
              <a:latin typeface="Arial" pitchFamily="34" charset="0"/>
              <a:ea typeface="+mn-ea"/>
              <a:cs typeface="Arial" pitchFamily="34" charset="0"/>
            </a:endParaRPr>
          </a:p>
          <a:p>
            <a:r>
              <a:rPr lang="en-US" sz="1200" b="1" kern="1200" dirty="0">
                <a:solidFill>
                  <a:schemeClr val="tx1"/>
                </a:solidFill>
                <a:effectLst/>
                <a:latin typeface="Arial" pitchFamily="34" charset="0"/>
                <a:ea typeface="+mn-ea"/>
                <a:cs typeface="Arial" pitchFamily="34" charset="0"/>
              </a:rPr>
              <a:t>CLICK We should take it differently:</a:t>
            </a:r>
            <a:r>
              <a:rPr lang="en-US" sz="1200" kern="1200" dirty="0">
                <a:solidFill>
                  <a:schemeClr val="tx1"/>
                </a:solidFill>
                <a:effectLst/>
                <a:latin typeface="Arial" pitchFamily="34" charset="0"/>
                <a:ea typeface="+mn-ea"/>
                <a:cs typeface="Arial" pitchFamily="34" charset="0"/>
              </a:rPr>
              <a:t> ”</a:t>
            </a:r>
            <a:r>
              <a:rPr lang="en-US" sz="1200" u="sng" kern="1200" dirty="0">
                <a:solidFill>
                  <a:schemeClr val="tx1"/>
                </a:solidFill>
                <a:effectLst/>
                <a:latin typeface="Arial" pitchFamily="34" charset="0"/>
                <a:ea typeface="+mn-ea"/>
                <a:cs typeface="Arial" pitchFamily="34" charset="0"/>
              </a:rPr>
              <a:t>Let us not close our eyes”</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 </a:t>
            </a:r>
            <a:r>
              <a:rPr lang="en-US" sz="1200" b="0" i="0" u="none" strike="noStrike" kern="1200" baseline="0" dirty="0">
                <a:solidFill>
                  <a:schemeClr val="tx1"/>
                </a:solidFill>
                <a:latin typeface="Arial" pitchFamily="34" charset="0"/>
                <a:ea typeface="+mn-ea"/>
                <a:cs typeface="Arial" pitchFamily="34" charset="0"/>
              </a:rPr>
              <a:t>Response monitoring is not a public relations exercise. Its </a:t>
            </a:r>
            <a:r>
              <a:rPr lang="en-US" sz="1200" kern="1200" dirty="0">
                <a:solidFill>
                  <a:schemeClr val="tx1"/>
                </a:solidFill>
                <a:effectLst/>
                <a:latin typeface="Arial" pitchFamily="34" charset="0"/>
                <a:ea typeface="+mn-ea"/>
                <a:cs typeface="Arial" pitchFamily="34" charset="0"/>
              </a:rPr>
              <a:t>first purpose is internal, in to permit corrective action. If we don’t recognize the problems, how could we solve them ? Let us build a monitoring system that provides the most objective information, as good or bad as it is. Monitoring is like taking a picture.</a:t>
            </a:r>
          </a:p>
          <a:p>
            <a:r>
              <a:rPr lang="en-US" sz="1200" kern="1200" dirty="0">
                <a:solidFill>
                  <a:schemeClr val="tx1"/>
                </a:solidFill>
                <a:effectLst/>
                <a:latin typeface="Arial" pitchFamily="34" charset="0"/>
                <a:ea typeface="+mn-ea"/>
                <a:cs typeface="Arial" pitchFamily="34" charset="0"/>
              </a:rPr>
              <a:t>- We will then see what parts of it should be presented externally and how. And doing so, we should have no fear to recognize areas that require improvement. </a:t>
            </a:r>
            <a:r>
              <a:rPr lang="en-US" sz="1200" b="0" i="0" u="none" strike="noStrike" kern="1200" baseline="0" dirty="0">
                <a:solidFill>
                  <a:schemeClr val="tx1"/>
                </a:solidFill>
                <a:effectLst/>
                <a:latin typeface="Arial" pitchFamily="34" charset="0"/>
                <a:ea typeface="+mn-ea"/>
                <a:cs typeface="Arial" pitchFamily="34" charset="0"/>
              </a:rPr>
              <a:t>B</a:t>
            </a:r>
            <a:r>
              <a:rPr lang="en-US" sz="1200" b="0" i="0" u="none" strike="noStrike" kern="1200" baseline="0" dirty="0">
                <a:solidFill>
                  <a:schemeClr val="tx1"/>
                </a:solidFill>
                <a:latin typeface="Arial" pitchFamily="34" charset="0"/>
                <a:ea typeface="+mn-ea"/>
                <a:cs typeface="Arial" pitchFamily="34" charset="0"/>
              </a:rPr>
              <a:t>eing transparent increases credibility for all reports produced by the humanitarian community.</a:t>
            </a:r>
          </a:p>
          <a:p>
            <a:endParaRPr lang="en-US" dirty="0"/>
          </a:p>
        </p:txBody>
      </p:sp>
    </p:spTree>
    <p:extLst>
      <p:ext uri="{BB962C8B-B14F-4D97-AF65-F5344CB8AC3E}">
        <p14:creationId xmlns:p14="http://schemas.microsoft.com/office/powerpoint/2010/main" val="1088187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itchFamily="34" charset="0"/>
                <a:ea typeface="+mn-ea"/>
                <a:cs typeface="Arial" pitchFamily="34" charset="0"/>
              </a:rPr>
              <a:t>The </a:t>
            </a:r>
            <a:r>
              <a:rPr lang="fr-FR" sz="1200" kern="1200" dirty="0" err="1">
                <a:solidFill>
                  <a:schemeClr val="tx1"/>
                </a:solidFill>
                <a:effectLst/>
                <a:latin typeface="Arial" pitchFamily="34" charset="0"/>
                <a:ea typeface="+mn-ea"/>
                <a:cs typeface="Arial" pitchFamily="34" charset="0"/>
              </a:rPr>
              <a:t>whole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humanitarian</a:t>
            </a:r>
            <a:r>
              <a:rPr lang="fr-FR" sz="1200" kern="1200" dirty="0">
                <a:solidFill>
                  <a:schemeClr val="tx1"/>
                </a:solidFill>
                <a:effectLst/>
                <a:latin typeface="Arial" pitchFamily="34" charset="0"/>
                <a:ea typeface="+mn-ea"/>
                <a:cs typeface="Arial" pitchFamily="34" charset="0"/>
              </a:rPr>
              <a:t> action </a:t>
            </a:r>
            <a:r>
              <a:rPr lang="fr-FR" sz="1200" kern="1200" dirty="0" err="1">
                <a:solidFill>
                  <a:schemeClr val="tx1"/>
                </a:solidFill>
                <a:effectLst/>
                <a:latin typeface="Arial" pitchFamily="34" charset="0"/>
                <a:ea typeface="+mn-ea"/>
                <a:cs typeface="Arial" pitchFamily="34" charset="0"/>
              </a:rPr>
              <a:t>is</a:t>
            </a:r>
            <a:r>
              <a:rPr lang="fr-FR" sz="1200" kern="1200" dirty="0">
                <a:solidFill>
                  <a:schemeClr val="tx1"/>
                </a:solidFill>
                <a:effectLst/>
                <a:latin typeface="Arial" pitchFamily="34" charset="0"/>
                <a:ea typeface="+mn-ea"/>
                <a:cs typeface="Arial" pitchFamily="34" charset="0"/>
              </a:rPr>
              <a:t> about </a:t>
            </a:r>
            <a:r>
              <a:rPr lang="fr-FR" sz="1200" kern="1200" dirty="0" err="1">
                <a:solidFill>
                  <a:schemeClr val="tx1"/>
                </a:solidFill>
                <a:effectLst/>
                <a:latin typeface="Arial" pitchFamily="34" charset="0"/>
                <a:ea typeface="+mn-ea"/>
                <a:cs typeface="Arial" pitchFamily="34" charset="0"/>
              </a:rPr>
              <a:t>delivering</a:t>
            </a:r>
            <a:r>
              <a:rPr lang="fr-FR" sz="1200" kern="1200" dirty="0">
                <a:solidFill>
                  <a:schemeClr val="tx1"/>
                </a:solidFill>
                <a:effectLst/>
                <a:latin typeface="Arial" pitchFamily="34" charset="0"/>
                <a:ea typeface="+mn-ea"/>
                <a:cs typeface="Arial" pitchFamily="34" charset="0"/>
              </a:rPr>
              <a:t> assistance to people.</a:t>
            </a:r>
          </a:p>
          <a:p>
            <a:r>
              <a:rPr lang="fr-FR" sz="1200" kern="1200" dirty="0">
                <a:solidFill>
                  <a:schemeClr val="tx1"/>
                </a:solidFill>
                <a:effectLst/>
                <a:latin typeface="Arial" pitchFamily="34" charset="0"/>
                <a:ea typeface="+mn-ea"/>
                <a:cs typeface="Arial" pitchFamily="34" charset="0"/>
              </a:rPr>
              <a:t>In </a:t>
            </a:r>
            <a:r>
              <a:rPr lang="fr-FR" sz="1200" kern="1200" dirty="0" err="1">
                <a:solidFill>
                  <a:schemeClr val="tx1"/>
                </a:solidFill>
                <a:effectLst/>
                <a:latin typeface="Arial" pitchFamily="34" charset="0"/>
                <a:ea typeface="+mn-ea"/>
                <a:cs typeface="Arial" pitchFamily="34" charset="0"/>
              </a:rPr>
              <a:t>order</a:t>
            </a:r>
            <a:r>
              <a:rPr lang="fr-FR" sz="1200" kern="1200" dirty="0">
                <a:solidFill>
                  <a:schemeClr val="tx1"/>
                </a:solidFill>
                <a:effectLst/>
                <a:latin typeface="Arial" pitchFamily="34" charset="0"/>
                <a:ea typeface="+mn-ea"/>
                <a:cs typeface="Arial" pitchFamily="34" charset="0"/>
              </a:rPr>
              <a:t> to </a:t>
            </a:r>
            <a:r>
              <a:rPr lang="fr-FR" sz="1200" kern="1200" dirty="0" err="1">
                <a:solidFill>
                  <a:schemeClr val="tx1"/>
                </a:solidFill>
                <a:effectLst/>
                <a:latin typeface="Arial" pitchFamily="34" charset="0"/>
                <a:ea typeface="+mn-ea"/>
                <a:cs typeface="Arial" pitchFamily="34" charset="0"/>
              </a:rPr>
              <a:t>prepare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implement</a:t>
            </a:r>
            <a:r>
              <a:rPr lang="fr-FR" sz="1200" kern="1200" dirty="0">
                <a:solidFill>
                  <a:schemeClr val="tx1"/>
                </a:solidFill>
                <a:effectLst/>
                <a:latin typeface="Arial" pitchFamily="34" charset="0"/>
                <a:ea typeface="+mn-ea"/>
                <a:cs typeface="Arial" pitchFamily="34" charset="0"/>
              </a:rPr>
              <a:t> and monitor </a:t>
            </a:r>
            <a:r>
              <a:rPr lang="fr-FR" sz="1200" kern="1200" dirty="0" err="1">
                <a:solidFill>
                  <a:schemeClr val="tx1"/>
                </a:solidFill>
                <a:effectLst/>
                <a:latin typeface="Arial" pitchFamily="34" charset="0"/>
                <a:ea typeface="+mn-ea"/>
                <a:cs typeface="Arial" pitchFamily="34" charset="0"/>
              </a:rPr>
              <a:t>this</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work</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we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often</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need</a:t>
            </a:r>
            <a:r>
              <a:rPr lang="fr-FR" sz="1200" kern="1200" dirty="0">
                <a:solidFill>
                  <a:schemeClr val="tx1"/>
                </a:solidFill>
                <a:effectLst/>
                <a:latin typeface="Arial" pitchFamily="34" charset="0"/>
                <a:ea typeface="+mn-ea"/>
                <a:cs typeface="Arial" pitchFamily="34" charset="0"/>
              </a:rPr>
              <a:t> to </a:t>
            </a:r>
            <a:r>
              <a:rPr lang="fr-FR" sz="1200" kern="1200" dirty="0" err="1">
                <a:solidFill>
                  <a:schemeClr val="tx1"/>
                </a:solidFill>
                <a:effectLst/>
                <a:latin typeface="Arial" pitchFamily="34" charset="0"/>
                <a:ea typeface="+mn-ea"/>
                <a:cs typeface="Arial" pitchFamily="34" charset="0"/>
              </a:rPr>
              <a:t>categorize</a:t>
            </a:r>
            <a:r>
              <a:rPr lang="fr-FR" sz="1200" kern="1200" dirty="0">
                <a:solidFill>
                  <a:schemeClr val="tx1"/>
                </a:solidFill>
                <a:effectLst/>
                <a:latin typeface="Arial" pitchFamily="34" charset="0"/>
                <a:ea typeface="+mn-ea"/>
                <a:cs typeface="Arial" pitchFamily="34" charset="0"/>
              </a:rPr>
              <a:t> and to count groups of people.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kern="1200" dirty="0">
                <a:solidFill>
                  <a:schemeClr val="tx1"/>
                </a:solidFill>
                <a:effectLst/>
                <a:latin typeface="Arial" pitchFamily="34" charset="0"/>
                <a:ea typeface="+mn-ea"/>
                <a:cs typeface="Arial" pitchFamily="34" charset="0"/>
              </a:rPr>
              <a:t>Counting population groups is a difficult thing, so we should rather talk about estimating population figures.</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kern="1200" dirty="0">
                <a:solidFill>
                  <a:schemeClr val="tx1"/>
                </a:solidFill>
                <a:effectLst/>
                <a:latin typeface="Arial" pitchFamily="34" charset="0"/>
                <a:ea typeface="+mn-ea"/>
                <a:cs typeface="Arial" pitchFamily="34" charset="0"/>
              </a:rPr>
              <a:t>To </a:t>
            </a:r>
            <a:r>
              <a:rPr lang="fr-FR" sz="1200" kern="1200" dirty="0" err="1">
                <a:solidFill>
                  <a:schemeClr val="tx1"/>
                </a:solidFill>
                <a:effectLst/>
                <a:latin typeface="Arial" pitchFamily="34" charset="0"/>
                <a:ea typeface="+mn-ea"/>
                <a:cs typeface="Arial" pitchFamily="34" charset="0"/>
              </a:rPr>
              <a:t>categorize</a:t>
            </a:r>
            <a:r>
              <a:rPr lang="fr-FR" sz="1200" kern="1200" dirty="0">
                <a:solidFill>
                  <a:schemeClr val="tx1"/>
                </a:solidFill>
                <a:effectLst/>
                <a:latin typeface="Arial" pitchFamily="34" charset="0"/>
                <a:ea typeface="+mn-ea"/>
                <a:cs typeface="Arial" pitchFamily="34" charset="0"/>
              </a:rPr>
              <a:t> population groups in relation to a </a:t>
            </a:r>
            <a:r>
              <a:rPr lang="fr-FR" sz="1200" kern="1200" dirty="0" err="1">
                <a:solidFill>
                  <a:schemeClr val="tx1"/>
                </a:solidFill>
                <a:effectLst/>
                <a:latin typeface="Arial" pitchFamily="34" charset="0"/>
                <a:ea typeface="+mn-ea"/>
                <a:cs typeface="Arial" pitchFamily="34" charset="0"/>
              </a:rPr>
              <a:t>humanitarian</a:t>
            </a:r>
            <a:r>
              <a:rPr lang="fr-FR" sz="1200" kern="1200" dirty="0">
                <a:solidFill>
                  <a:schemeClr val="tx1"/>
                </a:solidFill>
                <a:effectLst/>
                <a:latin typeface="Arial" pitchFamily="34" charset="0"/>
                <a:ea typeface="+mn-ea"/>
                <a:cs typeface="Arial" pitchFamily="34" charset="0"/>
              </a:rPr>
              <a:t> intervention, </a:t>
            </a:r>
            <a:r>
              <a:rPr lang="fr-FR" sz="1200" kern="1200" dirty="0" err="1">
                <a:solidFill>
                  <a:schemeClr val="tx1"/>
                </a:solidFill>
                <a:effectLst/>
                <a:latin typeface="Arial" pitchFamily="34" charset="0"/>
                <a:ea typeface="+mn-ea"/>
                <a:cs typeface="Arial" pitchFamily="34" charset="0"/>
              </a:rPr>
              <a:t>we</a:t>
            </a:r>
            <a:r>
              <a:rPr lang="fr-FR" sz="1200" kern="1200" dirty="0">
                <a:solidFill>
                  <a:schemeClr val="tx1"/>
                </a:solidFill>
                <a:effectLst/>
                <a:latin typeface="Arial" pitchFamily="34" charset="0"/>
                <a:ea typeface="+mn-ea"/>
                <a:cs typeface="Arial" pitchFamily="34" charset="0"/>
              </a:rPr>
              <a:t> use the </a:t>
            </a:r>
            <a:r>
              <a:rPr lang="fr-FR" sz="1200" kern="1200" dirty="0" err="1">
                <a:solidFill>
                  <a:schemeClr val="tx1"/>
                </a:solidFill>
                <a:effectLst/>
                <a:latin typeface="Arial" pitchFamily="34" charset="0"/>
                <a:ea typeface="+mn-ea"/>
                <a:cs typeface="Arial" pitchFamily="34" charset="0"/>
              </a:rPr>
              <a:t>following</a:t>
            </a:r>
            <a:r>
              <a:rPr lang="fr-FR" sz="1200" kern="1200" dirty="0">
                <a:solidFill>
                  <a:schemeClr val="tx1"/>
                </a:solidFill>
                <a:effectLst/>
                <a:latin typeface="Arial" pitchFamily="34" charset="0"/>
                <a:ea typeface="+mn-ea"/>
                <a:cs typeface="Arial" pitchFamily="34" charset="0"/>
              </a:rPr>
              <a:t> graph: </a:t>
            </a:r>
            <a:endParaRPr lang="en-US" sz="1200" kern="1200" dirty="0">
              <a:solidFill>
                <a:schemeClr val="tx1"/>
              </a:solidFill>
              <a:effectLst/>
              <a:latin typeface="Arial" pitchFamily="34" charset="0"/>
              <a:ea typeface="+mn-ea"/>
              <a:cs typeface="Arial" pitchFamily="34" charset="0"/>
            </a:endParaRPr>
          </a:p>
          <a:p>
            <a:endParaRPr lang="fr-FR" sz="1200" kern="1200" dirty="0">
              <a:solidFill>
                <a:schemeClr val="tx1"/>
              </a:solidFill>
              <a:effectLst/>
              <a:latin typeface="Arial" pitchFamily="34" charset="0"/>
              <a:ea typeface="+mn-ea"/>
              <a:cs typeface="Arial" pitchFamily="34" charset="0"/>
            </a:endParaRPr>
          </a:p>
          <a:p>
            <a:r>
              <a:rPr lang="fr-FR" sz="1200" kern="1200" dirty="0" err="1">
                <a:solidFill>
                  <a:schemeClr val="tx1"/>
                </a:solidFill>
                <a:effectLst/>
                <a:latin typeface="Arial" pitchFamily="34" charset="0"/>
                <a:ea typeface="+mn-ea"/>
                <a:cs typeface="Arial" pitchFamily="34" charset="0"/>
              </a:rPr>
              <a:t>Within</a:t>
            </a:r>
            <a:r>
              <a:rPr lang="fr-FR" sz="1200" kern="1200" dirty="0">
                <a:solidFill>
                  <a:schemeClr val="tx1"/>
                </a:solidFill>
                <a:effectLst/>
                <a:latin typeface="Arial" pitchFamily="34" charset="0"/>
                <a:ea typeface="+mn-ea"/>
                <a:cs typeface="Arial" pitchFamily="34" charset="0"/>
              </a:rPr>
              <a:t> a certain </a:t>
            </a:r>
            <a:r>
              <a:rPr lang="fr-FR" sz="1200" kern="1200" dirty="0" err="1">
                <a:solidFill>
                  <a:schemeClr val="tx1"/>
                </a:solidFill>
                <a:effectLst/>
                <a:latin typeface="Arial" pitchFamily="34" charset="0"/>
                <a:ea typeface="+mn-ea"/>
                <a:cs typeface="Arial" pitchFamily="34" charset="0"/>
              </a:rPr>
              <a:t>geographical</a:t>
            </a:r>
            <a:r>
              <a:rPr lang="fr-FR" sz="1200" kern="1200" dirty="0">
                <a:solidFill>
                  <a:schemeClr val="tx1"/>
                </a:solidFill>
                <a:effectLst/>
                <a:latin typeface="Arial" pitchFamily="34" charset="0"/>
                <a:ea typeface="+mn-ea"/>
                <a:cs typeface="Arial" pitchFamily="34" charset="0"/>
              </a:rPr>
              <a:t> area, </a:t>
            </a:r>
            <a:r>
              <a:rPr lang="fr-FR" sz="1200" kern="1200" dirty="0" err="1">
                <a:solidFill>
                  <a:schemeClr val="tx1"/>
                </a:solidFill>
                <a:effectLst/>
                <a:latin typeface="Arial" pitchFamily="34" charset="0"/>
                <a:ea typeface="+mn-ea"/>
                <a:cs typeface="Arial" pitchFamily="34" charset="0"/>
              </a:rPr>
              <a:t>we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may</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consider</a:t>
            </a:r>
            <a:r>
              <a:rPr lang="fr-FR" sz="1200" kern="1200" dirty="0">
                <a:solidFill>
                  <a:schemeClr val="tx1"/>
                </a:solidFill>
                <a:effectLst/>
                <a:latin typeface="Arial" pitchFamily="34" charset="0"/>
                <a:ea typeface="+mn-ea"/>
                <a:cs typeface="Arial" pitchFamily="34" charset="0"/>
              </a:rPr>
              <a:t>:</a:t>
            </a:r>
          </a:p>
          <a:p>
            <a:endParaRPr lang="fr-FR" sz="1200" kern="1200" dirty="0">
              <a:solidFill>
                <a:schemeClr val="tx1"/>
              </a:solidFill>
              <a:effectLst/>
              <a:latin typeface="Arial" pitchFamily="34" charset="0"/>
              <a:ea typeface="+mn-ea"/>
              <a:cs typeface="Arial" pitchFamily="34" charset="0"/>
            </a:endParaRPr>
          </a:p>
          <a:p>
            <a:r>
              <a:rPr lang="en-GB" b="1" dirty="0"/>
              <a:t>CLICK</a:t>
            </a:r>
            <a:r>
              <a:rPr lang="fr-FR" sz="1200" kern="1200" dirty="0">
                <a:solidFill>
                  <a:schemeClr val="tx1"/>
                </a:solidFill>
                <a:effectLst/>
                <a:latin typeface="Arial" pitchFamily="34" charset="0"/>
                <a:ea typeface="+mn-ea"/>
                <a:cs typeface="Arial" pitchFamily="34" charset="0"/>
              </a:rPr>
              <a:t> * Total population of the area</a:t>
            </a:r>
          </a:p>
          <a:p>
            <a:r>
              <a:rPr lang="en-GB" b="1" dirty="0"/>
              <a:t>CLICK</a:t>
            </a:r>
            <a:r>
              <a:rPr lang="fr-FR" sz="1200" kern="1200" dirty="0">
                <a:solidFill>
                  <a:schemeClr val="tx1"/>
                </a:solidFill>
                <a:effectLst/>
                <a:latin typeface="Arial" pitchFamily="34" charset="0"/>
                <a:ea typeface="+mn-ea"/>
                <a:cs typeface="Arial" pitchFamily="34" charset="0"/>
              </a:rPr>
              <a:t> * </a:t>
            </a:r>
            <a:r>
              <a:rPr lang="fr-FR" sz="1200" kern="1200" dirty="0" err="1">
                <a:solidFill>
                  <a:schemeClr val="tx1"/>
                </a:solidFill>
                <a:effectLst/>
                <a:latin typeface="Arial" pitchFamily="34" charset="0"/>
                <a:ea typeface="+mn-ea"/>
                <a:cs typeface="Arial" pitchFamily="34" charset="0"/>
              </a:rPr>
              <a:t>Affected</a:t>
            </a:r>
            <a:r>
              <a:rPr lang="fr-FR" sz="1200" kern="1200" dirty="0">
                <a:solidFill>
                  <a:schemeClr val="tx1"/>
                </a:solidFill>
                <a:effectLst/>
                <a:latin typeface="Arial" pitchFamily="34" charset="0"/>
                <a:ea typeface="+mn-ea"/>
                <a:cs typeface="Arial" pitchFamily="34" charset="0"/>
              </a:rPr>
              <a:t> population: all </a:t>
            </a:r>
            <a:r>
              <a:rPr lang="fr-FR" sz="1200" kern="1200" dirty="0" err="1">
                <a:solidFill>
                  <a:schemeClr val="tx1"/>
                </a:solidFill>
                <a:effectLst/>
                <a:latin typeface="Arial" pitchFamily="34" charset="0"/>
                <a:ea typeface="+mn-ea"/>
                <a:cs typeface="Arial" pitchFamily="34" charset="0"/>
              </a:rPr>
              <a:t>those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affected</a:t>
            </a:r>
            <a:r>
              <a:rPr lang="fr-FR" sz="1200" kern="1200" dirty="0">
                <a:solidFill>
                  <a:schemeClr val="tx1"/>
                </a:solidFill>
                <a:effectLst/>
                <a:latin typeface="Arial" pitchFamily="34" charset="0"/>
                <a:ea typeface="+mn-ea"/>
                <a:cs typeface="Arial" pitchFamily="34" charset="0"/>
              </a:rPr>
              <a:t> by the crisis</a:t>
            </a:r>
          </a:p>
          <a:p>
            <a:r>
              <a:rPr lang="en-GB" b="1" dirty="0"/>
              <a:t>CLICK</a:t>
            </a:r>
            <a:r>
              <a:rPr lang="fr-FR" sz="1200" kern="1200" dirty="0">
                <a:solidFill>
                  <a:schemeClr val="tx1"/>
                </a:solidFill>
                <a:effectLst/>
                <a:latin typeface="Arial" pitchFamily="34" charset="0"/>
                <a:ea typeface="+mn-ea"/>
                <a:cs typeface="Arial" pitchFamily="34" charset="0"/>
              </a:rPr>
              <a:t> * People In Need of </a:t>
            </a:r>
            <a:r>
              <a:rPr lang="fr-FR" sz="1200" kern="1200" dirty="0" err="1">
                <a:solidFill>
                  <a:schemeClr val="tx1"/>
                </a:solidFill>
                <a:effectLst/>
                <a:latin typeface="Arial" pitchFamily="34" charset="0"/>
                <a:ea typeface="+mn-ea"/>
                <a:cs typeface="Arial" pitchFamily="34" charset="0"/>
              </a:rPr>
              <a:t>humanitarian</a:t>
            </a:r>
            <a:r>
              <a:rPr lang="fr-FR" sz="1200" kern="1200" dirty="0">
                <a:solidFill>
                  <a:schemeClr val="tx1"/>
                </a:solidFill>
                <a:effectLst/>
                <a:latin typeface="Arial" pitchFamily="34" charset="0"/>
                <a:ea typeface="+mn-ea"/>
                <a:cs typeface="Arial" pitchFamily="34" charset="0"/>
              </a:rPr>
              <a:t> assistance</a:t>
            </a:r>
          </a:p>
          <a:p>
            <a:r>
              <a:rPr lang="en-GB" b="1" dirty="0"/>
              <a:t>CLICK</a:t>
            </a:r>
            <a:r>
              <a:rPr lang="fr-FR" sz="1200" kern="1200" dirty="0">
                <a:solidFill>
                  <a:schemeClr val="tx1"/>
                </a:solidFill>
                <a:effectLst/>
                <a:latin typeface="Arial" pitchFamily="34" charset="0"/>
                <a:ea typeface="+mn-ea"/>
                <a:cs typeface="Arial" pitchFamily="34" charset="0"/>
              </a:rPr>
              <a:t> * People </a:t>
            </a:r>
            <a:r>
              <a:rPr lang="fr-FR" sz="1200" kern="1200" dirty="0" err="1">
                <a:solidFill>
                  <a:schemeClr val="tx1"/>
                </a:solidFill>
                <a:effectLst/>
                <a:latin typeface="Arial" pitchFamily="34" charset="0"/>
                <a:ea typeface="+mn-ea"/>
                <a:cs typeface="Arial" pitchFamily="34" charset="0"/>
              </a:rPr>
              <a:t>Targeted</a:t>
            </a:r>
            <a:r>
              <a:rPr lang="fr-FR" sz="1200" kern="1200" dirty="0">
                <a:solidFill>
                  <a:schemeClr val="tx1"/>
                </a:solidFill>
                <a:effectLst/>
                <a:latin typeface="Arial" pitchFamily="34" charset="0"/>
                <a:ea typeface="+mn-ea"/>
                <a:cs typeface="Arial" pitchFamily="34" charset="0"/>
              </a:rPr>
              <a:t> by the </a:t>
            </a:r>
            <a:r>
              <a:rPr lang="fr-FR" sz="1200" kern="1200" dirty="0" err="1">
                <a:solidFill>
                  <a:schemeClr val="tx1"/>
                </a:solidFill>
                <a:effectLst/>
                <a:latin typeface="Arial" pitchFamily="34" charset="0"/>
                <a:ea typeface="+mn-ea"/>
                <a:cs typeface="Arial" pitchFamily="34" charset="0"/>
              </a:rPr>
              <a:t>planned</a:t>
            </a:r>
            <a:r>
              <a:rPr lang="fr-FR" sz="1200" kern="1200" dirty="0">
                <a:solidFill>
                  <a:schemeClr val="tx1"/>
                </a:solidFill>
                <a:effectLst/>
                <a:latin typeface="Arial" pitchFamily="34" charset="0"/>
                <a:ea typeface="+mn-ea"/>
                <a:cs typeface="Arial" pitchFamily="34" charset="0"/>
              </a:rPr>
              <a:t> assistance</a:t>
            </a:r>
          </a:p>
          <a:p>
            <a:r>
              <a:rPr lang="en-GB" b="1" dirty="0"/>
              <a:t>CLICK</a:t>
            </a:r>
            <a:r>
              <a:rPr lang="fr-FR" sz="1200" kern="1200" dirty="0">
                <a:solidFill>
                  <a:schemeClr val="tx1"/>
                </a:solidFill>
                <a:effectLst/>
                <a:latin typeface="Arial" pitchFamily="34" charset="0"/>
                <a:ea typeface="+mn-ea"/>
                <a:cs typeface="Arial" pitchFamily="34" charset="0"/>
              </a:rPr>
              <a:t> * People </a:t>
            </a:r>
            <a:r>
              <a:rPr lang="fr-FR" sz="1200" kern="1200" dirty="0" err="1">
                <a:solidFill>
                  <a:schemeClr val="tx1"/>
                </a:solidFill>
                <a:effectLst/>
                <a:latin typeface="Arial" pitchFamily="34" charset="0"/>
                <a:ea typeface="+mn-ea"/>
                <a:cs typeface="Arial" pitchFamily="34" charset="0"/>
              </a:rPr>
              <a:t>Reached</a:t>
            </a:r>
            <a:r>
              <a:rPr lang="fr-FR" sz="1200" kern="1200" dirty="0">
                <a:solidFill>
                  <a:schemeClr val="tx1"/>
                </a:solidFill>
                <a:effectLst/>
                <a:latin typeface="Arial" pitchFamily="34" charset="0"/>
                <a:ea typeface="+mn-ea"/>
                <a:cs typeface="Arial" pitchFamily="34" charset="0"/>
              </a:rPr>
              <a:t> / Covered by the assistance </a:t>
            </a:r>
            <a:r>
              <a:rPr lang="fr-FR" sz="1200" kern="1200" dirty="0" err="1">
                <a:solidFill>
                  <a:schemeClr val="tx1"/>
                </a:solidFill>
                <a:effectLst/>
                <a:latin typeface="Arial" pitchFamily="34" charset="0"/>
                <a:ea typeface="+mn-ea"/>
                <a:cs typeface="Arial" pitchFamily="34" charset="0"/>
              </a:rPr>
              <a:t>actually</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delivered</a:t>
            </a:r>
            <a:endParaRPr lang="fr-FR"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r>
              <a:rPr lang="fr-FR" sz="1200" b="1" kern="1200" dirty="0">
                <a:solidFill>
                  <a:schemeClr val="tx1"/>
                </a:solidFill>
                <a:effectLst/>
                <a:latin typeface="Arial" pitchFamily="34" charset="0"/>
                <a:ea typeface="+mn-ea"/>
                <a:cs typeface="Arial" pitchFamily="34" charset="0"/>
              </a:rPr>
              <a:t>This </a:t>
            </a:r>
            <a:r>
              <a:rPr lang="fr-FR" sz="1200" b="1" kern="1200" dirty="0" err="1">
                <a:solidFill>
                  <a:schemeClr val="tx1"/>
                </a:solidFill>
                <a:effectLst/>
                <a:latin typeface="Arial" pitchFamily="34" charset="0"/>
                <a:ea typeface="+mn-ea"/>
                <a:cs typeface="Arial" pitchFamily="34" charset="0"/>
              </a:rPr>
              <a:t>beautiful</a:t>
            </a:r>
            <a:r>
              <a:rPr lang="fr-FR" sz="1200" b="1" kern="1200" dirty="0">
                <a:solidFill>
                  <a:schemeClr val="tx1"/>
                </a:solidFill>
                <a:effectLst/>
                <a:latin typeface="Arial" pitchFamily="34" charset="0"/>
                <a:ea typeface="+mn-ea"/>
                <a:cs typeface="Arial" pitchFamily="34" charset="0"/>
              </a:rPr>
              <a:t> graph </a:t>
            </a:r>
            <a:r>
              <a:rPr lang="fr-FR" sz="1200" b="1" kern="1200" dirty="0" err="1">
                <a:solidFill>
                  <a:schemeClr val="tx1"/>
                </a:solidFill>
                <a:effectLst/>
                <a:latin typeface="Arial" pitchFamily="34" charset="0"/>
                <a:ea typeface="+mn-ea"/>
                <a:cs typeface="Arial" pitchFamily="34" charset="0"/>
              </a:rPr>
              <a:t>is</a:t>
            </a:r>
            <a:r>
              <a:rPr lang="fr-FR" sz="1200" b="1" kern="1200" dirty="0">
                <a:solidFill>
                  <a:schemeClr val="tx1"/>
                </a:solidFill>
                <a:effectLst/>
                <a:latin typeface="Arial" pitchFamily="34" charset="0"/>
                <a:ea typeface="+mn-ea"/>
                <a:cs typeface="Arial" pitchFamily="34" charset="0"/>
              </a:rPr>
              <a:t> </a:t>
            </a:r>
            <a:r>
              <a:rPr lang="fr-FR" sz="1200" b="1" kern="1200" dirty="0" err="1">
                <a:solidFill>
                  <a:schemeClr val="tx1"/>
                </a:solidFill>
                <a:effectLst/>
                <a:latin typeface="Arial" pitchFamily="34" charset="0"/>
                <a:ea typeface="+mn-ea"/>
                <a:cs typeface="Arial" pitchFamily="34" charset="0"/>
              </a:rPr>
              <a:t>called</a:t>
            </a:r>
            <a:r>
              <a:rPr lang="fr-FR" sz="1200" b="1" kern="1200" dirty="0">
                <a:solidFill>
                  <a:schemeClr val="tx1"/>
                </a:solidFill>
                <a:effectLst/>
                <a:latin typeface="Arial" pitchFamily="34" charset="0"/>
                <a:ea typeface="+mn-ea"/>
                <a:cs typeface="Arial" pitchFamily="34" charset="0"/>
              </a:rPr>
              <a:t> « the ONION MODEL »</a:t>
            </a:r>
            <a:endParaRPr lang="en-US" sz="1200" kern="1200" dirty="0">
              <a:solidFill>
                <a:schemeClr val="tx1"/>
              </a:solidFill>
              <a:effectLst/>
              <a:latin typeface="Arial" pitchFamily="34" charset="0"/>
              <a:ea typeface="+mn-ea"/>
              <a:cs typeface="Arial" pitchFamily="34" charset="0"/>
            </a:endParaRPr>
          </a:p>
          <a:p>
            <a:r>
              <a:rPr lang="fr-FR" sz="1200" kern="1200" dirty="0">
                <a:solidFill>
                  <a:schemeClr val="tx1"/>
                </a:solidFill>
                <a:effectLst/>
                <a:latin typeface="Arial" pitchFamily="34" charset="0"/>
                <a:ea typeface="+mn-ea"/>
                <a:cs typeface="Arial" pitchFamily="34" charset="0"/>
              </a:rPr>
              <a:t>It </a:t>
            </a:r>
            <a:r>
              <a:rPr lang="fr-FR" sz="1200" kern="1200" dirty="0" err="1">
                <a:solidFill>
                  <a:schemeClr val="tx1"/>
                </a:solidFill>
                <a:effectLst/>
                <a:latin typeface="Arial" pitchFamily="34" charset="0"/>
                <a:ea typeface="+mn-ea"/>
                <a:cs typeface="Arial" pitchFamily="34" charset="0"/>
              </a:rPr>
              <a:t>allows</a:t>
            </a:r>
            <a:r>
              <a:rPr lang="fr-FR" sz="1200" kern="1200" dirty="0">
                <a:solidFill>
                  <a:schemeClr val="tx1"/>
                </a:solidFill>
                <a:effectLst/>
                <a:latin typeface="Arial" pitchFamily="34" charset="0"/>
                <a:ea typeface="+mn-ea"/>
                <a:cs typeface="Arial" pitchFamily="34" charset="0"/>
              </a:rPr>
              <a:t> to use a </a:t>
            </a:r>
            <a:r>
              <a:rPr lang="fr-FR" sz="1200" kern="1200" dirty="0" err="1">
                <a:solidFill>
                  <a:schemeClr val="tx1"/>
                </a:solidFill>
                <a:effectLst/>
                <a:latin typeface="Arial" pitchFamily="34" charset="0"/>
                <a:ea typeface="+mn-ea"/>
                <a:cs typeface="Arial" pitchFamily="34" charset="0"/>
              </a:rPr>
              <a:t>well</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defined</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terminology</a:t>
            </a:r>
            <a:r>
              <a:rPr lang="fr-FR" sz="1200" kern="1200" dirty="0">
                <a:solidFill>
                  <a:schemeClr val="tx1"/>
                </a:solidFill>
                <a:effectLst/>
                <a:latin typeface="Arial" pitchFamily="34" charset="0"/>
                <a:ea typeface="+mn-ea"/>
                <a:cs typeface="Arial" pitchFamily="34" charset="0"/>
              </a:rPr>
              <a:t> at the stages of </a:t>
            </a:r>
            <a:r>
              <a:rPr lang="fr-FR" sz="1200" b="1" kern="1200" dirty="0">
                <a:solidFill>
                  <a:schemeClr val="tx1"/>
                </a:solidFill>
                <a:effectLst/>
                <a:latin typeface="Arial" pitchFamily="34" charset="0"/>
                <a:ea typeface="+mn-ea"/>
                <a:cs typeface="Arial" pitchFamily="34" charset="0"/>
              </a:rPr>
              <a:t>CLICK</a:t>
            </a:r>
            <a:r>
              <a:rPr lang="fr-FR" sz="1200" kern="1200" dirty="0">
                <a:solidFill>
                  <a:schemeClr val="tx1"/>
                </a:solidFill>
                <a:effectLst/>
                <a:latin typeface="Arial" pitchFamily="34" charset="0"/>
                <a:ea typeface="+mn-ea"/>
                <a:cs typeface="Arial" pitchFamily="34" charset="0"/>
              </a:rPr>
              <a:t> 1) Situation and </a:t>
            </a:r>
            <a:r>
              <a:rPr lang="fr-FR" sz="1200" kern="1200" dirty="0" err="1">
                <a:solidFill>
                  <a:schemeClr val="tx1"/>
                </a:solidFill>
                <a:effectLst/>
                <a:latin typeface="Arial" pitchFamily="34" charset="0"/>
                <a:ea typeface="+mn-ea"/>
                <a:cs typeface="Arial" pitchFamily="34" charset="0"/>
              </a:rPr>
              <a:t>needs</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assessment</a:t>
            </a:r>
            <a:r>
              <a:rPr lang="fr-FR" sz="1200" kern="1200" dirty="0">
                <a:solidFill>
                  <a:schemeClr val="tx1"/>
                </a:solidFill>
                <a:effectLst/>
                <a:latin typeface="Arial" pitchFamily="34" charset="0"/>
                <a:ea typeface="+mn-ea"/>
                <a:cs typeface="Arial" pitchFamily="34" charset="0"/>
              </a:rPr>
              <a:t>, </a:t>
            </a:r>
            <a:r>
              <a:rPr lang="fr-FR" sz="1200" b="1" kern="1200" dirty="0">
                <a:solidFill>
                  <a:schemeClr val="tx1"/>
                </a:solidFill>
                <a:effectLst/>
                <a:latin typeface="Arial" pitchFamily="34" charset="0"/>
                <a:ea typeface="+mn-ea"/>
                <a:cs typeface="Arial" pitchFamily="34" charset="0"/>
              </a:rPr>
              <a:t>CLICK</a:t>
            </a:r>
            <a:r>
              <a:rPr lang="fr-FR" sz="1200" kern="1200" dirty="0">
                <a:solidFill>
                  <a:schemeClr val="tx1"/>
                </a:solidFill>
                <a:effectLst/>
                <a:latin typeface="Arial" pitchFamily="34" charset="0"/>
                <a:ea typeface="+mn-ea"/>
                <a:cs typeface="Arial" pitchFamily="34" charset="0"/>
              </a:rPr>
              <a:t> 2) planning, and </a:t>
            </a:r>
            <a:r>
              <a:rPr lang="fr-FR" sz="1200" b="1" kern="1200" dirty="0">
                <a:solidFill>
                  <a:schemeClr val="tx1"/>
                </a:solidFill>
                <a:effectLst/>
                <a:latin typeface="Arial" pitchFamily="34" charset="0"/>
                <a:ea typeface="+mn-ea"/>
                <a:cs typeface="Arial" pitchFamily="34" charset="0"/>
              </a:rPr>
              <a:t>CLICK</a:t>
            </a:r>
            <a:r>
              <a:rPr lang="fr-FR" sz="1200" kern="1200" dirty="0">
                <a:solidFill>
                  <a:schemeClr val="tx1"/>
                </a:solidFill>
                <a:effectLst/>
                <a:latin typeface="Arial" pitchFamily="34" charset="0"/>
                <a:ea typeface="+mn-ea"/>
                <a:cs typeface="Arial" pitchFamily="34" charset="0"/>
              </a:rPr>
              <a:t> 3) monitoring and information sharing. </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fr-FR" sz="1200" kern="1200" dirty="0" err="1">
                <a:solidFill>
                  <a:schemeClr val="tx1"/>
                </a:solidFill>
                <a:effectLst/>
                <a:latin typeface="Arial" pitchFamily="34" charset="0"/>
                <a:ea typeface="+mn-ea"/>
                <a:cs typeface="Arial" pitchFamily="34" charset="0"/>
              </a:rPr>
              <a:t>When</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we</a:t>
            </a:r>
            <a:r>
              <a:rPr lang="fr-FR" sz="1200" kern="1200" dirty="0">
                <a:solidFill>
                  <a:schemeClr val="tx1"/>
                </a:solidFill>
                <a:effectLst/>
                <a:latin typeface="Arial" pitchFamily="34" charset="0"/>
                <a:ea typeface="+mn-ea"/>
                <a:cs typeface="Arial" pitchFamily="34" charset="0"/>
              </a:rPr>
              <a:t> use </a:t>
            </a:r>
            <a:r>
              <a:rPr lang="fr-FR" sz="1200" kern="1200" dirty="0" err="1">
                <a:solidFill>
                  <a:schemeClr val="tx1"/>
                </a:solidFill>
                <a:effectLst/>
                <a:latin typeface="Arial" pitchFamily="34" charset="0"/>
                <a:ea typeface="+mn-ea"/>
                <a:cs typeface="Arial" pitchFamily="34" charset="0"/>
              </a:rPr>
              <a:t>indicators</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that</a:t>
            </a:r>
            <a:r>
              <a:rPr lang="fr-FR" sz="1200" kern="1200" dirty="0">
                <a:solidFill>
                  <a:schemeClr val="tx1"/>
                </a:solidFill>
                <a:effectLst/>
                <a:latin typeface="Arial" pitchFamily="34" charset="0"/>
                <a:ea typeface="+mn-ea"/>
                <a:cs typeface="Arial" pitchFamily="34" charset="0"/>
              </a:rPr>
              <a:t> count people, </a:t>
            </a:r>
            <a:r>
              <a:rPr lang="fr-FR" sz="1200" kern="1200" dirty="0" err="1">
                <a:solidFill>
                  <a:schemeClr val="tx1"/>
                </a:solidFill>
                <a:effectLst/>
                <a:latin typeface="Arial" pitchFamily="34" charset="0"/>
                <a:ea typeface="+mn-ea"/>
                <a:cs typeface="Arial" pitchFamily="34" charset="0"/>
              </a:rPr>
              <a:t>we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often</a:t>
            </a:r>
            <a:r>
              <a:rPr lang="fr-FR" sz="1200" kern="1200" dirty="0">
                <a:solidFill>
                  <a:schemeClr val="tx1"/>
                </a:solidFill>
                <a:effectLst/>
                <a:latin typeface="Arial" pitchFamily="34" charset="0"/>
                <a:ea typeface="+mn-ea"/>
                <a:cs typeface="Arial" pitchFamily="34" charset="0"/>
              </a:rPr>
              <a:t> use the </a:t>
            </a:r>
            <a:r>
              <a:rPr lang="fr-FR" sz="1200" kern="1200" dirty="0" err="1">
                <a:solidFill>
                  <a:schemeClr val="tx1"/>
                </a:solidFill>
                <a:effectLst/>
                <a:latin typeface="Arial" pitchFamily="34" charset="0"/>
                <a:ea typeface="+mn-ea"/>
                <a:cs typeface="Arial" pitchFamily="34" charset="0"/>
              </a:rPr>
              <a:t>term</a:t>
            </a:r>
            <a:r>
              <a:rPr lang="fr-FR" sz="1200" kern="1200" dirty="0">
                <a:solidFill>
                  <a:schemeClr val="tx1"/>
                </a:solidFill>
                <a:effectLst/>
                <a:latin typeface="Arial" pitchFamily="34" charset="0"/>
                <a:ea typeface="+mn-ea"/>
                <a:cs typeface="Arial" pitchFamily="34" charset="0"/>
              </a:rPr>
              <a:t> « </a:t>
            </a:r>
            <a:r>
              <a:rPr lang="fr-FR" sz="1200" kern="1200" dirty="0" err="1">
                <a:solidFill>
                  <a:schemeClr val="tx1"/>
                </a:solidFill>
                <a:effectLst/>
                <a:latin typeface="Arial" pitchFamily="34" charset="0"/>
                <a:ea typeface="+mn-ea"/>
                <a:cs typeface="Arial" pitchFamily="34" charset="0"/>
              </a:rPr>
              <a:t>caseload</a:t>
            </a:r>
            <a:r>
              <a:rPr lang="fr-FR" sz="1200" kern="1200" dirty="0">
                <a:solidFill>
                  <a:schemeClr val="tx1"/>
                </a:solidFill>
                <a:effectLst/>
                <a:latin typeface="Arial" pitchFamily="34" charset="0"/>
                <a:ea typeface="+mn-ea"/>
                <a:cs typeface="Arial" pitchFamily="34" charset="0"/>
              </a:rPr>
              <a:t> », and </a:t>
            </a:r>
            <a:r>
              <a:rPr lang="fr-FR" sz="1200" kern="1200" dirty="0" err="1">
                <a:solidFill>
                  <a:schemeClr val="tx1"/>
                </a:solidFill>
                <a:effectLst/>
                <a:latin typeface="Arial" pitchFamily="34" charset="0"/>
                <a:ea typeface="+mn-ea"/>
                <a:cs typeface="Arial" pitchFamily="34" charset="0"/>
              </a:rPr>
              <a:t>we</a:t>
            </a:r>
            <a:r>
              <a:rPr lang="fr-FR" sz="1200" kern="1200" dirty="0">
                <a:solidFill>
                  <a:schemeClr val="tx1"/>
                </a:solidFill>
                <a:effectLst/>
                <a:latin typeface="Arial" pitchFamily="34" charset="0"/>
                <a:ea typeface="+mn-ea"/>
                <a:cs typeface="Arial" pitchFamily="34" charset="0"/>
              </a:rPr>
              <a:t> </a:t>
            </a:r>
            <a:r>
              <a:rPr lang="fr-FR" sz="1200" kern="1200" dirty="0" err="1">
                <a:solidFill>
                  <a:schemeClr val="tx1"/>
                </a:solidFill>
                <a:effectLst/>
                <a:latin typeface="Arial" pitchFamily="34" charset="0"/>
                <a:ea typeface="+mn-ea"/>
                <a:cs typeface="Arial" pitchFamily="34" charset="0"/>
              </a:rPr>
              <a:t>mainly</a:t>
            </a:r>
            <a:r>
              <a:rPr lang="fr-FR" sz="1200" kern="1200" dirty="0">
                <a:solidFill>
                  <a:schemeClr val="tx1"/>
                </a:solidFill>
                <a:effectLst/>
                <a:latin typeface="Arial" pitchFamily="34" charset="0"/>
                <a:ea typeface="+mn-ea"/>
                <a:cs typeface="Arial" pitchFamily="34" charset="0"/>
              </a:rPr>
              <a:t> use the concepts of People in Need (</a:t>
            </a:r>
            <a:r>
              <a:rPr lang="en-GB" sz="1200" kern="1200" dirty="0">
                <a:solidFill>
                  <a:schemeClr val="tx1"/>
                </a:solidFill>
                <a:effectLst/>
                <a:latin typeface="Arial" pitchFamily="34" charset="0"/>
                <a:ea typeface="+mn-ea"/>
                <a:cs typeface="Arial" pitchFamily="34" charset="0"/>
              </a:rPr>
              <a:t>PIN) / People Targeted / and People Reached</a:t>
            </a:r>
            <a:r>
              <a:rPr lang="fr-FR" sz="1200" kern="1200" dirty="0">
                <a:solidFill>
                  <a:schemeClr val="tx1"/>
                </a:solidFill>
                <a:effectLst/>
                <a:latin typeface="Arial" pitchFamily="34" charset="0"/>
                <a:ea typeface="+mn-ea"/>
                <a:cs typeface="Arial" pitchFamily="34" charset="0"/>
              </a:rPr>
              <a:t>.</a:t>
            </a:r>
          </a:p>
          <a:p>
            <a:r>
              <a:rPr lang="en-GB" sz="1200" u="none" kern="1200" dirty="0">
                <a:solidFill>
                  <a:schemeClr val="tx1"/>
                </a:solidFill>
                <a:effectLst/>
                <a:latin typeface="Arial" pitchFamily="34" charset="0"/>
                <a:ea typeface="+mn-ea"/>
                <a:cs typeface="Arial" pitchFamily="34" charset="0"/>
              </a:rPr>
              <a:t>We can use such a population indicator at all levels: </a:t>
            </a:r>
            <a:r>
              <a:rPr lang="en-GB" sz="1200" kern="1200" dirty="0">
                <a:solidFill>
                  <a:schemeClr val="tx1"/>
                </a:solidFill>
                <a:effectLst/>
                <a:latin typeface="Arial" pitchFamily="34" charset="0"/>
                <a:ea typeface="+mn-ea"/>
                <a:cs typeface="Arial" pitchFamily="34" charset="0"/>
              </a:rPr>
              <a:t>activity / project / cluster / or for the whole Collective Response Plan. </a:t>
            </a:r>
            <a:endParaRPr lang="en-US" sz="1200" kern="1200" dirty="0">
              <a:solidFill>
                <a:schemeClr val="tx1"/>
              </a:solidFill>
              <a:effectLst/>
              <a:latin typeface="Arial" pitchFamily="34" charset="0"/>
              <a:ea typeface="+mn-ea"/>
              <a:cs typeface="Arial" pitchFamily="34" charset="0"/>
            </a:endParaRPr>
          </a:p>
          <a:p>
            <a:endParaRPr lang="en-US" sz="1200" b="1" kern="1200" dirty="0">
              <a:solidFill>
                <a:schemeClr val="tx1"/>
              </a:solidFill>
              <a:effectLst/>
              <a:latin typeface="Arial" pitchFamily="34" charset="0"/>
              <a:ea typeface="+mn-ea"/>
              <a:cs typeface="Arial" pitchFamily="34" charset="0"/>
            </a:endParaRPr>
          </a:p>
          <a:p>
            <a:r>
              <a:rPr lang="en-US" sz="1200" b="1" kern="1200" dirty="0">
                <a:solidFill>
                  <a:schemeClr val="tx1"/>
                </a:solidFill>
                <a:effectLst/>
                <a:latin typeface="Arial" pitchFamily="34" charset="0"/>
                <a:ea typeface="+mn-ea"/>
                <a:cs typeface="Arial" pitchFamily="34" charset="0"/>
              </a:rPr>
              <a:t>In every country having a collective response plan, one measure is mandatory: estimating the people in need, people targeted, and people reached by the plan over one calendar year. These values are presented every year, in the Global Humanitarian Overview.</a:t>
            </a:r>
          </a:p>
        </p:txBody>
      </p:sp>
    </p:spTree>
    <p:extLst>
      <p:ext uri="{BB962C8B-B14F-4D97-AF65-F5344CB8AC3E}">
        <p14:creationId xmlns:p14="http://schemas.microsoft.com/office/powerpoint/2010/main" val="394817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3999"/>
              </a:lnSpc>
            </a:pPr>
            <a:r>
              <a:rPr lang="en-US" dirty="0"/>
              <a:t>To go further on the fascinating topics around response monitoring, here is a list of various pieces of guidance that may help for different issues. However, a complete guidance on response monitoring and its application to HRPs does not exist. It should exist one and we will be working on that. Thank you very much for your attention. </a:t>
            </a:r>
          </a:p>
        </p:txBody>
      </p:sp>
    </p:spTree>
    <p:extLst>
      <p:ext uri="{BB962C8B-B14F-4D97-AF65-F5344CB8AC3E}">
        <p14:creationId xmlns:p14="http://schemas.microsoft.com/office/powerpoint/2010/main" val="281072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178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129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3999"/>
              </a:lnSpc>
            </a:pPr>
            <a:r>
              <a:rPr lang="en-GB" dirty="0">
                <a:latin typeface="Arial"/>
                <a:cs typeface="Arial"/>
              </a:rPr>
              <a:t>Starting with the fundamental concepts that will allow monitoring, we have to consider the results chain. CLICK</a:t>
            </a:r>
          </a:p>
          <a:p>
            <a:pPr>
              <a:lnSpc>
                <a:spcPct val="113999"/>
              </a:lnSpc>
            </a:pPr>
            <a:r>
              <a:rPr lang="en-GB" dirty="0">
                <a:latin typeface="Arial"/>
                <a:cs typeface="Arial"/>
              </a:rPr>
              <a:t>The results chain, which is something used in many areas, not just humanitarian work, is the sequence that starts with the inputs into an action and ends up with the impact of that action. </a:t>
            </a:r>
          </a:p>
          <a:p>
            <a:pPr>
              <a:lnSpc>
                <a:spcPct val="113999"/>
              </a:lnSpc>
            </a:pPr>
            <a:endParaRPr lang="en-GB" dirty="0">
              <a:latin typeface="Arial"/>
              <a:cs typeface="Arial"/>
            </a:endParaRPr>
          </a:p>
          <a:p>
            <a:pPr>
              <a:lnSpc>
                <a:spcPct val="113999"/>
              </a:lnSpc>
            </a:pPr>
            <a:r>
              <a:rPr lang="en-GB" b="1" dirty="0">
                <a:latin typeface="Arial"/>
                <a:cs typeface="Arial"/>
              </a:rPr>
              <a:t>CLICK</a:t>
            </a:r>
            <a:r>
              <a:rPr lang="en-GB" dirty="0">
                <a:latin typeface="Arial"/>
                <a:cs typeface="Arial"/>
              </a:rPr>
              <a:t> We see the inputs : the means that are injected into the action …</a:t>
            </a:r>
          </a:p>
          <a:p>
            <a:pPr>
              <a:lnSpc>
                <a:spcPct val="113999"/>
              </a:lnSpc>
            </a:pPr>
            <a:r>
              <a:rPr lang="en-GB" dirty="0">
                <a:latin typeface="Arial"/>
                <a:cs typeface="Arial"/>
              </a:rPr>
              <a:t>…  then the action itself …</a:t>
            </a:r>
          </a:p>
          <a:p>
            <a:pPr>
              <a:lnSpc>
                <a:spcPct val="113999"/>
              </a:lnSpc>
            </a:pPr>
            <a:r>
              <a:rPr lang="en-GB" dirty="0">
                <a:latin typeface="Arial"/>
                <a:cs typeface="Arial"/>
              </a:rPr>
              <a:t>… then the output which is the direct effect of the action …</a:t>
            </a:r>
          </a:p>
          <a:p>
            <a:pPr>
              <a:lnSpc>
                <a:spcPct val="113999"/>
              </a:lnSpc>
            </a:pPr>
            <a:r>
              <a:rPr lang="en-GB" dirty="0">
                <a:latin typeface="Arial"/>
                <a:cs typeface="Arial"/>
              </a:rPr>
              <a:t>… then the outcomes : the medium-term effects….</a:t>
            </a:r>
          </a:p>
          <a:p>
            <a:pPr>
              <a:lnSpc>
                <a:spcPct val="113999"/>
              </a:lnSpc>
            </a:pPr>
            <a:r>
              <a:rPr lang="en-GB" dirty="0">
                <a:latin typeface="Arial"/>
                <a:cs typeface="Arial"/>
              </a:rPr>
              <a:t>… and finally the impact is the long term effect. </a:t>
            </a:r>
          </a:p>
          <a:p>
            <a:pPr>
              <a:lnSpc>
                <a:spcPct val="113999"/>
              </a:lnSpc>
            </a:pPr>
            <a:endParaRPr lang="en-GB" dirty="0">
              <a:latin typeface="Arial"/>
              <a:cs typeface="Arial"/>
            </a:endParaRPr>
          </a:p>
          <a:p>
            <a:pPr>
              <a:lnSpc>
                <a:spcPct val="113999"/>
              </a:lnSpc>
            </a:pPr>
            <a:r>
              <a:rPr lang="en-GB" dirty="0">
                <a:latin typeface="Arial"/>
                <a:cs typeface="Arial"/>
              </a:rPr>
              <a:t>An example is given here with the distribution of water treatment kits. </a:t>
            </a:r>
          </a:p>
          <a:p>
            <a:pPr>
              <a:lnSpc>
                <a:spcPct val="113999"/>
              </a:lnSpc>
            </a:pPr>
            <a:r>
              <a:rPr lang="en-GB" dirty="0">
                <a:latin typeface="Arial"/>
                <a:cs typeface="Arial"/>
              </a:rPr>
              <a:t>This is fundamental to our approach, because we can monitor any of these segments.</a:t>
            </a:r>
          </a:p>
          <a:p>
            <a:pPr>
              <a:lnSpc>
                <a:spcPct val="113999"/>
              </a:lnSpc>
            </a:pPr>
            <a:endParaRPr lang="en-GB" dirty="0">
              <a:latin typeface="Arial"/>
              <a:cs typeface="Arial"/>
            </a:endParaRPr>
          </a:p>
          <a:p>
            <a:endParaRPr lang="en-GB" dirty="0"/>
          </a:p>
          <a:p>
            <a:endParaRPr lang="en-GB" dirty="0"/>
          </a:p>
        </p:txBody>
      </p:sp>
    </p:spTree>
    <p:extLst>
      <p:ext uri="{BB962C8B-B14F-4D97-AF65-F5344CB8AC3E}">
        <p14:creationId xmlns:p14="http://schemas.microsoft.com/office/powerpoint/2010/main" val="64812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0" i="0" dirty="0">
                <a:latin typeface="Arial"/>
                <a:cs typeface="Arial"/>
              </a:rPr>
              <a:t>Let us see more in detail what is the definition of each step:</a:t>
            </a:r>
          </a:p>
          <a:p>
            <a:endParaRPr lang="en-GB" dirty="0"/>
          </a:p>
          <a:p>
            <a:r>
              <a:rPr lang="en-GB" b="1" dirty="0"/>
              <a:t>CLICK The inputs</a:t>
            </a:r>
            <a:r>
              <a:rPr lang="en-GB" dirty="0"/>
              <a:t> can be presented as “what did we avail”, “what did we inject”</a:t>
            </a:r>
          </a:p>
          <a:p>
            <a:r>
              <a:rPr lang="en-GB" dirty="0"/>
              <a:t>It is </a:t>
            </a:r>
            <a:r>
              <a:rPr lang="en-GB" sz="1200" kern="1200" dirty="0">
                <a:latin typeface="Arial" pitchFamily="34" charset="0"/>
                <a:cs typeface="Arial" pitchFamily="34" charset="0"/>
              </a:rPr>
              <a:t>the financial means, the human resources, and the material resources that go into the intervention.</a:t>
            </a:r>
          </a:p>
          <a:p>
            <a:endParaRPr lang="en-GB" dirty="0"/>
          </a:p>
          <a:p>
            <a:r>
              <a:rPr lang="en-GB" b="1" dirty="0"/>
              <a:t>CLICK The action</a:t>
            </a:r>
            <a:r>
              <a:rPr lang="en-GB" dirty="0"/>
              <a:t>, often called activities, or projects, or interventions, is “what did we do”</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kern="1200" dirty="0">
                <a:latin typeface="Arial" pitchFamily="34" charset="0"/>
                <a:cs typeface="Arial" pitchFamily="34" charset="0"/>
              </a:rPr>
              <a:t>It is the work done with the inputs, in order to produce the results.</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dirty="0"/>
              <a:t>In our example, it was the distribution.</a:t>
            </a:r>
          </a:p>
          <a:p>
            <a:endParaRPr lang="en-GB" dirty="0"/>
          </a:p>
          <a:p>
            <a:r>
              <a:rPr lang="en-GB" b="1" dirty="0"/>
              <a:t>CLICK The outputs</a:t>
            </a:r>
            <a:r>
              <a:rPr lang="en-GB" dirty="0"/>
              <a:t> can be presented as “what was delivered”, and it is the direct effect of the action.</a:t>
            </a:r>
          </a:p>
          <a:p>
            <a:r>
              <a:rPr lang="en-GB" dirty="0"/>
              <a:t>So if it was a distribution, it is how many items were distributed. If it was a service, it could be “how many medical consultations”</a:t>
            </a:r>
          </a:p>
          <a:p>
            <a:r>
              <a:rPr lang="en-GB" dirty="0"/>
              <a:t>It is something that you can count and which is directly the effect of the action conducted.</a:t>
            </a:r>
          </a:p>
          <a:p>
            <a:endParaRPr lang="en-GB" dirty="0"/>
          </a:p>
          <a:p>
            <a:r>
              <a:rPr lang="en-GB" b="1" dirty="0"/>
              <a:t>CLICK The outcome</a:t>
            </a:r>
            <a:r>
              <a:rPr lang="en-GB" dirty="0"/>
              <a:t> looks at “what did it change for the people who received it”, so it is the short or middle term effect, for the people affected.</a:t>
            </a:r>
          </a:p>
          <a:p>
            <a:r>
              <a:rPr lang="en-GB" dirty="0"/>
              <a:t>In our example, water treatment kits were distributed, so the outcome will look whether the people have water of better quality for their daily consumption.</a:t>
            </a:r>
          </a:p>
          <a:p>
            <a:endParaRPr lang="en-GB" dirty="0"/>
          </a:p>
          <a:p>
            <a:r>
              <a:rPr lang="en-GB" b="1" dirty="0"/>
              <a:t>CLICK The impact</a:t>
            </a:r>
            <a:r>
              <a:rPr lang="en-GB" dirty="0"/>
              <a:t> is “what has it changed over time”, it is the longer term effect</a:t>
            </a:r>
          </a:p>
          <a:p>
            <a:r>
              <a:rPr lang="en-GB" dirty="0"/>
              <a:t>In our example, it would be “less water related diseases among the population that benefitted the distribution” </a:t>
            </a:r>
          </a:p>
          <a:p>
            <a:endParaRPr lang="en-GB" dirty="0"/>
          </a:p>
          <a:p>
            <a:endParaRPr lang="en-GB" dirty="0"/>
          </a:p>
          <a:p>
            <a:r>
              <a:rPr lang="en-GB" dirty="0"/>
              <a:t>---------------------------------------------------------------</a:t>
            </a:r>
          </a:p>
          <a:p>
            <a:pPr rtl="0"/>
            <a:endParaRPr lang="en-GB" b="1" dirty="0">
              <a:effectLst/>
            </a:endParaRPr>
          </a:p>
          <a:p>
            <a:pPr rtl="0"/>
            <a:r>
              <a:rPr lang="en-GB" b="1" dirty="0">
                <a:effectLst/>
              </a:rPr>
              <a:t>Note on output:</a:t>
            </a:r>
            <a:r>
              <a:rPr lang="en-GB" dirty="0">
                <a:effectLst/>
              </a:rPr>
              <a:t> Output is the direct effect of an action. In there, depending on what is measured, we can see 2 types:</a:t>
            </a:r>
          </a:p>
          <a:p>
            <a:pPr marL="171450" indent="-171450" rtl="0">
              <a:buFontTx/>
              <a:buChar char="-"/>
            </a:pPr>
            <a:r>
              <a:rPr lang="en-GB" dirty="0">
                <a:effectLst/>
              </a:rPr>
              <a:t>enablers, process: number of humanitarian staff trained on AAP, install a feed back mechanism</a:t>
            </a:r>
          </a:p>
          <a:p>
            <a:pPr marL="171450" indent="-171450" rtl="0">
              <a:buFontTx/>
              <a:buChar char="-"/>
            </a:pPr>
            <a:r>
              <a:rPr lang="en-GB" dirty="0">
                <a:effectLst/>
              </a:rPr>
              <a:t>output delivered to beneficiaries: number of blankets distributed.</a:t>
            </a:r>
          </a:p>
          <a:p>
            <a:pPr rtl="0"/>
            <a:endParaRPr lang="en-GB" dirty="0">
              <a:effectLst/>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b="1" dirty="0">
                <a:effectLst/>
              </a:rPr>
              <a:t>Note on outcome:</a:t>
            </a:r>
          </a:p>
          <a:p>
            <a:pPr rtl="0"/>
            <a:r>
              <a:rPr lang="en-GB" dirty="0">
                <a:effectLst/>
              </a:rPr>
              <a:t>Monitoring the output is necessary, but it does not tell us the end of the story.</a:t>
            </a:r>
          </a:p>
          <a:p>
            <a:pPr rtl="0"/>
            <a:r>
              <a:rPr lang="en-GB" dirty="0">
                <a:effectLst/>
              </a:rPr>
              <a:t>For example: the school was built. Fine. But does it function, with children attending classes ? The wells were </a:t>
            </a:r>
            <a:r>
              <a:rPr lang="en-GB" dirty="0" err="1">
                <a:effectLst/>
              </a:rPr>
              <a:t>digged</a:t>
            </a:r>
            <a:r>
              <a:rPr lang="en-GB" dirty="0">
                <a:effectLst/>
              </a:rPr>
              <a:t>: do people have more water ? The latrines were built: do we see a decrease in the hygiene related diseases ?</a:t>
            </a:r>
          </a:p>
          <a:p>
            <a:r>
              <a:rPr lang="en-US" sz="1200" kern="1200" dirty="0">
                <a:solidFill>
                  <a:schemeClr val="tx1"/>
                </a:solidFill>
                <a:effectLst/>
                <a:latin typeface="Arial" pitchFamily="34" charset="0"/>
                <a:ea typeface="+mn-ea"/>
                <a:cs typeface="Arial" pitchFamily="34" charset="0"/>
              </a:rPr>
              <a:t>The monitoring work cannot limit itself to counting what was done, and what was delivered, without asking itself: did it achieve the intended goal ? </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latin typeface="Arial" pitchFamily="34" charset="0"/>
                <a:cs typeface="Arial" pitchFamily="34" charset="0"/>
              </a:rPr>
              <a:t>Note on impact: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0" kern="1200" dirty="0">
                <a:latin typeface="Arial" pitchFamily="34" charset="0"/>
                <a:cs typeface="Arial" pitchFamily="34" charset="0"/>
              </a:rPr>
              <a:t>Impact observes the long term effects of an action. For Humanitarian work, we don’t look at impact, for 2 reasons: 1) Most of the humanitarian action aims at short term effects: save lives, restore dignity, offer protection. 2) to measure things on the long term, we need stability: if the situation is essentially the same from one year to the next, then I can measure what changes my action has brought. By nature, humanitarian action happens in contexts of crisis, that change significantly in time, therefore it is impossible to measure long term effects. </a:t>
            </a:r>
          </a:p>
          <a:p>
            <a:endParaRPr lang="en-GB" dirty="0"/>
          </a:p>
        </p:txBody>
      </p:sp>
    </p:spTree>
    <p:extLst>
      <p:ext uri="{BB962C8B-B14F-4D97-AF65-F5344CB8AC3E}">
        <p14:creationId xmlns:p14="http://schemas.microsoft.com/office/powerpoint/2010/main" val="346516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FontTx/>
              <a:buNone/>
            </a:pPr>
            <a:r>
              <a:rPr lang="en-US" sz="1200" i="1" kern="0" dirty="0"/>
              <a:t>Remember, our definition of Response Monitoring was looking at 3 parts: Implementation, output results and outcome results.</a:t>
            </a:r>
          </a:p>
          <a:p>
            <a:pPr lvl="0" algn="l">
              <a:buFontTx/>
              <a:buNone/>
            </a:pPr>
            <a:r>
              <a:rPr lang="en-US" sz="1200" i="1" kern="0" dirty="0"/>
              <a:t>We can see this in the results chain:</a:t>
            </a:r>
          </a:p>
          <a:p>
            <a:pPr marL="0" lvl="0" indent="0" algn="l">
              <a:buFontTx/>
              <a:buNone/>
            </a:pPr>
            <a:endParaRPr lang="en-US" sz="2000" i="1" kern="0" dirty="0"/>
          </a:p>
          <a:p>
            <a:pPr marL="0" lvl="0" indent="0" algn="l">
              <a:buFontTx/>
              <a:buNone/>
            </a:pPr>
            <a:r>
              <a:rPr lang="en-US" sz="1200" i="0" kern="0" dirty="0"/>
              <a:t>1) </a:t>
            </a:r>
            <a:r>
              <a:rPr lang="en-US" sz="1200" b="1" i="0" kern="0" dirty="0"/>
              <a:t>CLICK </a:t>
            </a:r>
            <a:r>
              <a:rPr lang="en-US" sz="1200" i="0" kern="0" dirty="0"/>
              <a:t>When we follow the inputs, the action, and some outputs (the enablers), we are monitoring the implementation: what is being done</a:t>
            </a:r>
          </a:p>
          <a:p>
            <a:r>
              <a:rPr lang="en-US" sz="1200" b="0" i="0" kern="1200" dirty="0">
                <a:solidFill>
                  <a:schemeClr val="tx1"/>
                </a:solidFill>
                <a:effectLst/>
                <a:latin typeface="Arial" pitchFamily="34" charset="0"/>
                <a:ea typeface="+mn-ea"/>
                <a:cs typeface="Arial" pitchFamily="34" charset="0"/>
              </a:rPr>
              <a:t>We are looking at the actions that are undertaken, in order to deliver aid.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Examples: build latrines / train community workers / set up a feed back - complain mechanisms / open a medical consultation / conduct protection monitoring / purchase and transport materials / make a focus group discussion / </a:t>
            </a:r>
            <a:r>
              <a:rPr lang="en-US" sz="1200" kern="1200" dirty="0" err="1">
                <a:solidFill>
                  <a:schemeClr val="tx1"/>
                </a:solidFill>
                <a:effectLst/>
                <a:latin typeface="Arial" pitchFamily="34" charset="0"/>
                <a:ea typeface="+mn-ea"/>
                <a:cs typeface="Arial" pitchFamily="34" charset="0"/>
              </a:rPr>
              <a:t>etc</a:t>
            </a:r>
            <a:r>
              <a:rPr lang="en-US" sz="1200" kern="1200" dirty="0">
                <a:solidFill>
                  <a:schemeClr val="tx1"/>
                </a:solidFill>
                <a:effectLst/>
                <a:latin typeface="Arial" pitchFamily="34" charset="0"/>
                <a:ea typeface="+mn-ea"/>
                <a:cs typeface="Arial" pitchFamily="34" charset="0"/>
              </a:rPr>
              <a:t>… </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The </a:t>
            </a:r>
            <a:r>
              <a:rPr lang="en-US" sz="1200" i="0" kern="0" dirty="0"/>
              <a:t>3W is a tool for monitoring implementation.</a:t>
            </a:r>
          </a:p>
          <a:p>
            <a:endParaRPr lang="en-US" sz="1200" i="1"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i="0" kern="0" dirty="0"/>
              <a:t>2) </a:t>
            </a:r>
            <a:r>
              <a:rPr lang="en-US" sz="1200" b="1" i="0" kern="0" dirty="0"/>
              <a:t>CLICK </a:t>
            </a:r>
            <a:r>
              <a:rPr lang="en-US" sz="1200" b="0" i="0" kern="0" dirty="0"/>
              <a:t>When we follow other </a:t>
            </a:r>
            <a:r>
              <a:rPr lang="en-GB" sz="1200" b="0" i="0" kern="1200" dirty="0">
                <a:latin typeface="Arial" pitchFamily="34" charset="0"/>
                <a:cs typeface="Arial" pitchFamily="34" charset="0"/>
              </a:rPr>
              <a:t>output results (things delivered to beneficiaries), outcome results, and impact, we are monitoring the results (</a:t>
            </a:r>
            <a:r>
              <a:rPr lang="en-US" sz="1200" i="0" kern="0" dirty="0"/>
              <a:t>Effects, Achievements, Progress</a:t>
            </a:r>
            <a:r>
              <a:rPr lang="en-GB" sz="1200" b="0" i="0" kern="1200" dirty="0">
                <a:latin typeface="Arial" pitchFamily="34" charset="0"/>
                <a:cs typeface="Arial" pitchFamily="34" charset="0"/>
              </a:rPr>
              <a:t>)</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i="0" kern="1200" dirty="0">
                <a:solidFill>
                  <a:schemeClr val="tx1"/>
                </a:solidFill>
                <a:effectLst/>
                <a:latin typeface="Arial" pitchFamily="34" charset="0"/>
                <a:ea typeface="+mn-ea"/>
                <a:cs typeface="Arial" pitchFamily="34" charset="0"/>
              </a:rPr>
              <a:t>We are looking at our actual goal: the aid that was delivered.</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i="0" kern="1200" dirty="0">
                <a:solidFill>
                  <a:schemeClr val="tx1"/>
                </a:solidFill>
                <a:effectLst/>
                <a:latin typeface="Arial" pitchFamily="34" charset="0"/>
                <a:ea typeface="+mn-ea"/>
                <a:cs typeface="Arial" pitchFamily="34" charset="0"/>
              </a:rPr>
              <a:t>Examples: medical consultations delivered / liters of water provided / blankets distributed / improved food consumptions scores / better social acceptance of refugees / </a:t>
            </a:r>
            <a:r>
              <a:rPr lang="en-US" sz="1200" i="0" kern="1200" dirty="0" err="1">
                <a:solidFill>
                  <a:schemeClr val="tx1"/>
                </a:solidFill>
                <a:effectLst/>
                <a:latin typeface="Arial" pitchFamily="34" charset="0"/>
                <a:ea typeface="+mn-ea"/>
                <a:cs typeface="Arial" pitchFamily="34" charset="0"/>
              </a:rPr>
              <a:t>etc</a:t>
            </a:r>
            <a:r>
              <a:rPr lang="en-US" sz="1200" i="0" kern="1200" dirty="0">
                <a:solidFill>
                  <a:schemeClr val="tx1"/>
                </a:solidFill>
                <a:effectLst/>
                <a:latin typeface="Arial" pitchFamily="34" charset="0"/>
                <a:ea typeface="+mn-ea"/>
                <a:cs typeface="Arial" pitchFamily="34" charset="0"/>
              </a:rPr>
              <a:t>… </a:t>
            </a:r>
          </a:p>
          <a:p>
            <a:pPr lvl="0" algn="l">
              <a:buFontTx/>
              <a:buNone/>
            </a:pPr>
            <a:endParaRPr lang="en-US" sz="2000" i="1" kern="0" dirty="0"/>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Response monitoring looks at both these dimensions</a:t>
            </a: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kern="1200" dirty="0">
                <a:solidFill>
                  <a:schemeClr val="tx1"/>
                </a:solidFill>
                <a:effectLst/>
                <a:latin typeface="Arial" pitchFamily="34" charset="0"/>
                <a:ea typeface="+mn-ea"/>
                <a:cs typeface="Arial" pitchFamily="34" charset="0"/>
              </a:rPr>
              <a:t>Just try to not confuse one and the other.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solidFill>
                  <a:schemeClr val="tx1"/>
                </a:solidFill>
                <a:effectLst/>
                <a:latin typeface="Arial" pitchFamily="34" charset="0"/>
                <a:ea typeface="+mn-ea"/>
                <a:cs typeface="Arial" pitchFamily="34" charset="0"/>
              </a:rPr>
              <a:t>Why monitor at the outcome level ? </a:t>
            </a:r>
            <a:endParaRPr lang="en-GB" sz="1200" dirty="0">
              <a:effectLst/>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dirty="0">
                <a:effectLst/>
              </a:rPr>
              <a:t>Implementation up to output is necessary, but it does not tell us the end of the story.</a:t>
            </a:r>
            <a:r>
              <a:rPr lang="en-US" sz="1200" kern="1200" dirty="0">
                <a:solidFill>
                  <a:schemeClr val="tx1"/>
                </a:solidFill>
                <a:effectLst/>
                <a:latin typeface="Arial" pitchFamily="34" charset="0"/>
                <a:ea typeface="+mn-ea"/>
                <a:cs typeface="Arial" pitchFamily="34" charset="0"/>
              </a:rPr>
              <a:t> We cannot monitor only the implementation and direct effects, without looking at the actual effects, or outcome.</a:t>
            </a:r>
          </a:p>
          <a:p>
            <a:pPr rtl="0"/>
            <a:r>
              <a:rPr lang="en-GB" sz="1200" dirty="0">
                <a:effectLst/>
              </a:rPr>
              <a:t>For example: the school was built. Fine. But does it function, with children attending classes ? The wells were </a:t>
            </a:r>
            <a:r>
              <a:rPr lang="en-GB" sz="1200" dirty="0" err="1">
                <a:effectLst/>
              </a:rPr>
              <a:t>digged</a:t>
            </a:r>
            <a:r>
              <a:rPr lang="en-GB" sz="1200" dirty="0">
                <a:effectLst/>
              </a:rPr>
              <a:t>: do people have more water ? The latrines were built: do we see a decrease in the hygiene related diseases ?</a:t>
            </a:r>
          </a:p>
          <a:p>
            <a:r>
              <a:rPr lang="en-US" sz="1200" kern="1200" dirty="0">
                <a:solidFill>
                  <a:schemeClr val="tx1"/>
                </a:solidFill>
                <a:effectLst/>
                <a:latin typeface="Arial" pitchFamily="34" charset="0"/>
                <a:ea typeface="+mn-ea"/>
                <a:cs typeface="Arial" pitchFamily="34" charset="0"/>
              </a:rPr>
              <a:t>The monitoring work cannot limit itself to counting what was delivered, without asking itself: did it achieve the intended goal ? </a:t>
            </a:r>
          </a:p>
          <a:p>
            <a:endParaRPr lang="en-US" sz="12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GB" sz="1200" b="1" kern="1200" dirty="0">
                <a:latin typeface="Arial" pitchFamily="34" charset="0"/>
                <a:cs typeface="Arial" pitchFamily="34" charset="0"/>
              </a:rPr>
              <a:t>Note: For Humanitarian work, we don’t look at impact</a:t>
            </a:r>
          </a:p>
          <a:p>
            <a:pPr marL="0" marR="0" lvl="0" indent="0" algn="l" defTabSz="914400" rtl="0" eaLnBrk="1" fontAlgn="auto" latinLnBrk="0" hangingPunct="1">
              <a:lnSpc>
                <a:spcPct val="114000"/>
              </a:lnSpc>
              <a:spcBef>
                <a:spcPts val="1200"/>
              </a:spcBef>
              <a:spcAft>
                <a:spcPts val="0"/>
              </a:spcAft>
              <a:buClrTx/>
              <a:buSzTx/>
              <a:buFontTx/>
              <a:buNone/>
              <a:tabLst/>
              <a:defRPr/>
            </a:pPr>
            <a:r>
              <a:rPr lang="fr-FR" kern="0" dirty="0">
                <a:latin typeface="Arial"/>
                <a:cs typeface="Arial"/>
              </a:rPr>
              <a:t>Impact </a:t>
            </a:r>
            <a:r>
              <a:rPr lang="fr-FR" kern="0" dirty="0" err="1">
                <a:latin typeface="Arial"/>
                <a:cs typeface="Arial"/>
              </a:rPr>
              <a:t>is</a:t>
            </a:r>
            <a:r>
              <a:rPr lang="fr-FR" kern="0" dirty="0">
                <a:latin typeface="Arial"/>
                <a:cs typeface="Arial"/>
              </a:rPr>
              <a:t> </a:t>
            </a:r>
            <a:r>
              <a:rPr lang="fr-FR" kern="0" dirty="0" err="1">
                <a:latin typeface="Arial"/>
                <a:cs typeface="Arial"/>
              </a:rPr>
              <a:t>measured</a:t>
            </a:r>
            <a:r>
              <a:rPr lang="fr-FR" kern="0" dirty="0">
                <a:latin typeface="Arial"/>
                <a:cs typeface="Arial"/>
              </a:rPr>
              <a:t> in time, </a:t>
            </a:r>
            <a:r>
              <a:rPr lang="fr-FR" kern="0" dirty="0" err="1">
                <a:latin typeface="Arial"/>
                <a:cs typeface="Arial"/>
              </a:rPr>
              <a:t>across</a:t>
            </a:r>
            <a:r>
              <a:rPr lang="fr-FR" kern="0" dirty="0">
                <a:latin typeface="Arial"/>
                <a:cs typeface="Arial"/>
              </a:rPr>
              <a:t> </a:t>
            </a:r>
            <a:r>
              <a:rPr lang="fr-FR" kern="0" dirty="0" err="1">
                <a:latin typeface="Arial"/>
                <a:cs typeface="Arial"/>
              </a:rPr>
              <a:t>years</a:t>
            </a:r>
            <a:r>
              <a:rPr lang="fr-FR" kern="0" dirty="0">
                <a:latin typeface="Arial"/>
                <a:cs typeface="Arial"/>
              </a:rPr>
              <a:t>. This can </a:t>
            </a:r>
            <a:r>
              <a:rPr lang="fr-FR" kern="0" dirty="0" err="1">
                <a:latin typeface="Arial"/>
                <a:cs typeface="Arial"/>
              </a:rPr>
              <a:t>be</a:t>
            </a:r>
            <a:r>
              <a:rPr lang="fr-FR" kern="0" dirty="0">
                <a:latin typeface="Arial"/>
                <a:cs typeface="Arial"/>
              </a:rPr>
              <a:t> </a:t>
            </a:r>
            <a:r>
              <a:rPr lang="fr-FR" kern="0" dirty="0" err="1">
                <a:latin typeface="Arial"/>
                <a:cs typeface="Arial"/>
              </a:rPr>
              <a:t>done</a:t>
            </a:r>
            <a:r>
              <a:rPr lang="fr-FR" kern="0" dirty="0">
                <a:latin typeface="Arial"/>
                <a:cs typeface="Arial"/>
              </a:rPr>
              <a:t> if </a:t>
            </a:r>
            <a:r>
              <a:rPr lang="fr-FR" kern="0" dirty="0" err="1">
                <a:latin typeface="Arial"/>
                <a:cs typeface="Arial"/>
              </a:rPr>
              <a:t>we</a:t>
            </a:r>
            <a:r>
              <a:rPr lang="fr-FR" kern="0" dirty="0">
                <a:latin typeface="Arial"/>
                <a:cs typeface="Arial"/>
              </a:rPr>
              <a:t> are in a </a:t>
            </a:r>
            <a:r>
              <a:rPr lang="fr-FR" kern="0" dirty="0" err="1">
                <a:latin typeface="Arial"/>
                <a:cs typeface="Arial"/>
              </a:rPr>
              <a:t>rather</a:t>
            </a:r>
            <a:r>
              <a:rPr lang="fr-FR" kern="0" dirty="0">
                <a:latin typeface="Arial"/>
                <a:cs typeface="Arial"/>
              </a:rPr>
              <a:t> stable </a:t>
            </a:r>
            <a:r>
              <a:rPr lang="fr-FR" kern="0" dirty="0" err="1">
                <a:latin typeface="Arial"/>
                <a:cs typeface="Arial"/>
              </a:rPr>
              <a:t>context</a:t>
            </a:r>
            <a:r>
              <a:rPr lang="fr-FR" kern="0" dirty="0">
                <a:latin typeface="Arial"/>
                <a:cs typeface="Arial"/>
              </a:rPr>
              <a:t>, in </a:t>
            </a:r>
            <a:r>
              <a:rPr lang="fr-FR" kern="0" dirty="0" err="1">
                <a:latin typeface="Arial"/>
                <a:cs typeface="Arial"/>
              </a:rPr>
              <a:t>order</a:t>
            </a:r>
            <a:r>
              <a:rPr lang="fr-FR" kern="0" dirty="0">
                <a:latin typeface="Arial"/>
                <a:cs typeface="Arial"/>
              </a:rPr>
              <a:t> to have comparable data </a:t>
            </a:r>
            <a:r>
              <a:rPr lang="fr-FR" kern="0" dirty="0" err="1">
                <a:latin typeface="Arial"/>
                <a:cs typeface="Arial"/>
              </a:rPr>
              <a:t>from</a:t>
            </a:r>
            <a:r>
              <a:rPr lang="fr-FR" kern="0" dirty="0">
                <a:latin typeface="Arial"/>
                <a:cs typeface="Arial"/>
              </a:rPr>
              <a:t> one </a:t>
            </a:r>
            <a:r>
              <a:rPr lang="fr-FR" kern="0" dirty="0" err="1">
                <a:latin typeface="Arial"/>
                <a:cs typeface="Arial"/>
              </a:rPr>
              <a:t>year</a:t>
            </a:r>
            <a:r>
              <a:rPr lang="fr-FR" kern="0" dirty="0">
                <a:latin typeface="Arial"/>
                <a:cs typeface="Arial"/>
              </a:rPr>
              <a:t> to the </a:t>
            </a:r>
            <a:r>
              <a:rPr lang="fr-FR" kern="0" dirty="0" err="1">
                <a:latin typeface="Arial"/>
                <a:cs typeface="Arial"/>
              </a:rPr>
              <a:t>other</a:t>
            </a:r>
            <a:r>
              <a:rPr lang="fr-FR" kern="0" dirty="0">
                <a:latin typeface="Arial"/>
                <a:cs typeface="Arial"/>
              </a:rPr>
              <a:t>. This </a:t>
            </a:r>
            <a:r>
              <a:rPr lang="fr-FR" kern="0" dirty="0" err="1">
                <a:latin typeface="Arial"/>
                <a:cs typeface="Arial"/>
              </a:rPr>
              <a:t>is</a:t>
            </a:r>
            <a:r>
              <a:rPr lang="fr-FR" kern="0" dirty="0">
                <a:latin typeface="Arial"/>
                <a:cs typeface="Arial"/>
              </a:rPr>
              <a:t> </a:t>
            </a:r>
            <a:r>
              <a:rPr lang="fr-FR" kern="0" dirty="0" err="1">
                <a:latin typeface="Arial"/>
                <a:cs typeface="Arial"/>
              </a:rPr>
              <a:t>rarely</a:t>
            </a:r>
            <a:r>
              <a:rPr lang="fr-FR" kern="0" dirty="0">
                <a:latin typeface="Arial"/>
                <a:cs typeface="Arial"/>
              </a:rPr>
              <a:t> the case in </a:t>
            </a:r>
            <a:r>
              <a:rPr lang="fr-FR" kern="0" dirty="0" err="1">
                <a:latin typeface="Arial"/>
                <a:cs typeface="Arial"/>
              </a:rPr>
              <a:t>humanitarian</a:t>
            </a:r>
            <a:r>
              <a:rPr lang="fr-FR" kern="0" dirty="0">
                <a:latin typeface="Arial"/>
                <a:cs typeface="Arial"/>
              </a:rPr>
              <a:t> crisis, </a:t>
            </a:r>
            <a:r>
              <a:rPr lang="fr-FR" kern="0" dirty="0" err="1">
                <a:latin typeface="Arial"/>
                <a:cs typeface="Arial"/>
              </a:rPr>
              <a:t>so</a:t>
            </a:r>
            <a:r>
              <a:rPr lang="fr-FR" kern="0" dirty="0">
                <a:latin typeface="Arial"/>
                <a:cs typeface="Arial"/>
              </a:rPr>
              <a:t> in </a:t>
            </a:r>
            <a:r>
              <a:rPr lang="fr-FR" kern="0" dirty="0" err="1">
                <a:latin typeface="Arial"/>
                <a:cs typeface="Arial"/>
              </a:rPr>
              <a:t>general</a:t>
            </a:r>
            <a:r>
              <a:rPr lang="fr-FR" kern="0" dirty="0">
                <a:latin typeface="Arial"/>
                <a:cs typeface="Arial"/>
              </a:rPr>
              <a:t> </a:t>
            </a:r>
            <a:r>
              <a:rPr lang="fr-FR" kern="0" dirty="0" err="1">
                <a:latin typeface="Arial"/>
                <a:cs typeface="Arial"/>
              </a:rPr>
              <a:t>we</a:t>
            </a:r>
            <a:r>
              <a:rPr lang="fr-FR" kern="0" dirty="0">
                <a:latin typeface="Arial"/>
                <a:cs typeface="Arial"/>
              </a:rPr>
              <a:t> do not use the notion of impact for the monitoring of </a:t>
            </a:r>
            <a:r>
              <a:rPr lang="fr-FR" kern="0" dirty="0" err="1">
                <a:latin typeface="Arial"/>
                <a:cs typeface="Arial"/>
              </a:rPr>
              <a:t>humanitarian</a:t>
            </a:r>
            <a:r>
              <a:rPr lang="fr-FR" kern="0" dirty="0">
                <a:latin typeface="Arial"/>
                <a:cs typeface="Arial"/>
              </a:rPr>
              <a:t> </a:t>
            </a:r>
            <a:r>
              <a:rPr lang="fr-FR" kern="0" dirty="0" err="1">
                <a:latin typeface="Arial"/>
                <a:cs typeface="Arial"/>
              </a:rPr>
              <a:t>aid</a:t>
            </a:r>
            <a:r>
              <a:rPr lang="fr-FR" kern="0" dirty="0">
                <a:latin typeface="Arial"/>
                <a:cs typeface="Arial"/>
              </a:rPr>
              <a:t>. </a:t>
            </a:r>
          </a:p>
          <a:p>
            <a:pPr marL="0" marR="0" lvl="0" indent="0" algn="l" defTabSz="914400" rtl="0" eaLnBrk="1" fontAlgn="auto" latinLnBrk="0" hangingPunct="1">
              <a:lnSpc>
                <a:spcPct val="114000"/>
              </a:lnSpc>
              <a:spcBef>
                <a:spcPts val="1200"/>
              </a:spcBef>
              <a:spcAft>
                <a:spcPts val="0"/>
              </a:spcAft>
              <a:buClrTx/>
              <a:buSzTx/>
              <a:buFontTx/>
              <a:buNone/>
              <a:tabLst/>
              <a:defRPr/>
            </a:pPr>
            <a:endParaRPr lang="en-US" sz="1200" b="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14000"/>
              </a:lnSpc>
              <a:spcBef>
                <a:spcPts val="1200"/>
              </a:spcBef>
              <a:spcAft>
                <a:spcPts val="0"/>
              </a:spcAft>
              <a:buClrTx/>
              <a:buSzTx/>
              <a:buFontTx/>
              <a:buNone/>
              <a:tabLst/>
              <a:defRPr/>
            </a:pPr>
            <a:r>
              <a:rPr lang="en-US" sz="1200" b="0" kern="1200" dirty="0">
                <a:solidFill>
                  <a:schemeClr val="tx1"/>
                </a:solidFill>
                <a:effectLst/>
                <a:latin typeface="Arial" pitchFamily="34" charset="0"/>
                <a:ea typeface="+mn-ea"/>
                <a:cs typeface="Arial" pitchFamily="34" charset="0"/>
              </a:rPr>
              <a:t>The results chain also allows us to illustrate the monitoring at 3 levels: </a:t>
            </a:r>
          </a:p>
          <a:p>
            <a:pPr marL="171450" marR="0" lvl="0" indent="-171450" algn="l" defTabSz="914400" rtl="0" eaLnBrk="1" fontAlgn="auto" latinLnBrk="0" hangingPunct="1">
              <a:lnSpc>
                <a:spcPct val="114000"/>
              </a:lnSpc>
              <a:spcBef>
                <a:spcPts val="1200"/>
              </a:spcBef>
              <a:spcAft>
                <a:spcPts val="0"/>
              </a:spcAft>
              <a:buClrTx/>
              <a:buSzTx/>
              <a:buFontTx/>
              <a:buChar char="-"/>
              <a:tabLst/>
              <a:defRPr/>
            </a:pPr>
            <a:r>
              <a:rPr lang="en-US" sz="1200" b="1" i="0" kern="0" dirty="0"/>
              <a:t>CLICK </a:t>
            </a:r>
            <a:r>
              <a:rPr lang="en-US" sz="1200" b="0" kern="1200" dirty="0">
                <a:solidFill>
                  <a:schemeClr val="tx1"/>
                </a:solidFill>
                <a:effectLst/>
                <a:latin typeface="Arial" pitchFamily="34" charset="0"/>
                <a:ea typeface="+mn-ea"/>
                <a:cs typeface="Arial" pitchFamily="34" charset="0"/>
              </a:rPr>
              <a:t>Project level measures outputs</a:t>
            </a:r>
          </a:p>
          <a:p>
            <a:pPr marL="171450" marR="0" lvl="0" indent="-171450" algn="l" defTabSz="914400" rtl="0" eaLnBrk="1" fontAlgn="auto" latinLnBrk="0" hangingPunct="1">
              <a:lnSpc>
                <a:spcPct val="114000"/>
              </a:lnSpc>
              <a:spcBef>
                <a:spcPts val="1200"/>
              </a:spcBef>
              <a:spcAft>
                <a:spcPts val="0"/>
              </a:spcAft>
              <a:buClrTx/>
              <a:buSzTx/>
              <a:buFontTx/>
              <a:buChar char="-"/>
              <a:tabLst/>
              <a:defRPr/>
            </a:pPr>
            <a:r>
              <a:rPr lang="en-US" sz="1200" b="1" i="0" kern="0" dirty="0"/>
              <a:t>CLICK </a:t>
            </a:r>
            <a:r>
              <a:rPr lang="en-US" sz="1200" b="0" kern="1200" dirty="0">
                <a:solidFill>
                  <a:schemeClr val="tx1"/>
                </a:solidFill>
                <a:effectLst/>
                <a:latin typeface="Arial" pitchFamily="34" charset="0"/>
                <a:ea typeface="+mn-ea"/>
                <a:cs typeface="Arial" pitchFamily="34" charset="0"/>
              </a:rPr>
              <a:t>Cluster level measures output and outcome</a:t>
            </a:r>
          </a:p>
          <a:p>
            <a:pPr marL="171450" marR="0" lvl="0" indent="-171450" algn="l" defTabSz="914400" rtl="0" eaLnBrk="1" fontAlgn="auto" latinLnBrk="0" hangingPunct="1">
              <a:lnSpc>
                <a:spcPct val="114000"/>
              </a:lnSpc>
              <a:spcBef>
                <a:spcPts val="1200"/>
              </a:spcBef>
              <a:spcAft>
                <a:spcPts val="0"/>
              </a:spcAft>
              <a:buClrTx/>
              <a:buSzTx/>
              <a:buFontTx/>
              <a:buChar char="-"/>
              <a:tabLst/>
              <a:defRPr/>
            </a:pPr>
            <a:r>
              <a:rPr lang="en-US" sz="1200" b="1" i="0" kern="0" dirty="0"/>
              <a:t>CLICK </a:t>
            </a:r>
            <a:r>
              <a:rPr lang="en-US" sz="1200" b="0" kern="1200" dirty="0">
                <a:solidFill>
                  <a:schemeClr val="tx1"/>
                </a:solidFill>
                <a:effectLst/>
                <a:latin typeface="Arial" pitchFamily="34" charset="0"/>
                <a:ea typeface="+mn-ea"/>
                <a:cs typeface="Arial" pitchFamily="34" charset="0"/>
              </a:rPr>
              <a:t>Strategic level measures outcome</a:t>
            </a:r>
          </a:p>
          <a:p>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1886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1200"/>
              </a:spcBef>
              <a:spcAft>
                <a:spcPts val="0"/>
              </a:spcAft>
              <a:buClrTx/>
              <a:buSzTx/>
              <a:buFontTx/>
              <a:buNone/>
              <a:tabLst/>
              <a:defRPr/>
            </a:pPr>
            <a:r>
              <a:rPr lang="en-US" dirty="0"/>
              <a:t>What does this story tell us ?</a:t>
            </a:r>
          </a:p>
          <a:p>
            <a:endParaRPr lang="en-US" dirty="0"/>
          </a:p>
          <a:p>
            <a:r>
              <a:rPr lang="en-US" dirty="0"/>
              <a:t>That it is not enough to monitor the process, or the steps undertaken, or the efforts, we need to also measure whether the goal itself was attained.</a:t>
            </a:r>
          </a:p>
        </p:txBody>
      </p:sp>
    </p:spTree>
    <p:extLst>
      <p:ext uri="{BB962C8B-B14F-4D97-AF65-F5344CB8AC3E}">
        <p14:creationId xmlns:p14="http://schemas.microsoft.com/office/powerpoint/2010/main" val="248171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kern="1200" dirty="0">
                <a:solidFill>
                  <a:schemeClr val="tx1"/>
                </a:solidFill>
                <a:effectLst/>
                <a:latin typeface="+mn-lt"/>
                <a:ea typeface="+mn-ea"/>
                <a:cs typeface="+mn-cs"/>
              </a:rPr>
              <a:t>The work of monitoring happens at 3 levels, that correspond to the 3 levels of Planning.</a:t>
            </a:r>
          </a:p>
          <a:p>
            <a:pPr>
              <a:lnSpc>
                <a:spcPct val="100000"/>
              </a:lnSpc>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 Humanitarian Response Plan presents the planned action and objectives</a:t>
            </a:r>
          </a:p>
          <a:p>
            <a:pPr marL="0" indent="0">
              <a:lnSpc>
                <a:spcPct val="100000"/>
              </a:lnSpc>
              <a:buNone/>
            </a:pPr>
            <a:endParaRPr lang="en-GB" sz="1200" kern="1200" dirty="0">
              <a:solidFill>
                <a:schemeClr val="tx1"/>
              </a:solidFill>
              <a:effectLst/>
              <a:latin typeface="+mn-lt"/>
              <a:ea typeface="+mn-ea"/>
              <a:cs typeface="+mn-cs"/>
            </a:endParaRPr>
          </a:p>
          <a:p>
            <a:pPr marL="0" indent="0">
              <a:lnSpc>
                <a:spcPct val="100000"/>
              </a:lnSpc>
              <a:buNone/>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At strategic level: the collective planning determines the strategic objectives and the specific objectives, with indicators and targets</a:t>
            </a:r>
          </a:p>
          <a:p>
            <a:pPr marL="0" indent="0">
              <a:lnSpc>
                <a:spcPct val="100000"/>
              </a:lnSpc>
              <a:buNone/>
            </a:pPr>
            <a:endParaRPr lang="en-GB" sz="1200" kern="1200" dirty="0">
              <a:solidFill>
                <a:schemeClr val="tx1"/>
              </a:solidFill>
              <a:effectLst/>
              <a:latin typeface="+mn-lt"/>
              <a:ea typeface="+mn-ea"/>
              <a:cs typeface="+mn-cs"/>
            </a:endParaRPr>
          </a:p>
          <a:p>
            <a:pPr marL="0" indent="0">
              <a:lnSpc>
                <a:spcPct val="100000"/>
              </a:lnSpc>
              <a:buNone/>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From there, at cluster level: the cluster determines the cluster objectives and the cluster activities, with indicators and targets</a:t>
            </a:r>
          </a:p>
          <a:p>
            <a:pPr marL="0" indent="0">
              <a:lnSpc>
                <a:spcPct val="100000"/>
              </a:lnSpc>
              <a:buNone/>
            </a:pPr>
            <a:endParaRPr lang="en-GB" sz="1200" kern="1200" dirty="0">
              <a:solidFill>
                <a:schemeClr val="tx1"/>
              </a:solidFill>
              <a:effectLst/>
              <a:latin typeface="+mn-lt"/>
              <a:ea typeface="+mn-ea"/>
              <a:cs typeface="+mn-cs"/>
            </a:endParaRPr>
          </a:p>
          <a:p>
            <a:pPr marL="0" indent="0">
              <a:lnSpc>
                <a:spcPct val="100000"/>
              </a:lnSpc>
              <a:buNone/>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Then, at project or activity level: each actor determines the project objectives and project activities, with indicators and targets</a:t>
            </a:r>
          </a:p>
          <a:p>
            <a:pPr>
              <a:lnSpc>
                <a:spcPct val="100000"/>
              </a:lnSpc>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kern="1200" dirty="0">
                <a:solidFill>
                  <a:schemeClr val="tx1"/>
                </a:solidFill>
                <a:effectLst/>
                <a:latin typeface="+mn-lt"/>
                <a:ea typeface="+mn-ea"/>
                <a:cs typeface="+mn-cs"/>
              </a:rPr>
              <a:t>Now, the response monitoring will be conducted at the same 3 levels:</a:t>
            </a:r>
          </a:p>
          <a:p>
            <a:pPr>
              <a:lnSpc>
                <a:spcPct val="100000"/>
              </a:lnSpc>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t>
            </a:r>
          </a:p>
          <a:p>
            <a:pPr>
              <a:lnSpc>
                <a:spcPct val="100000"/>
              </a:lnSpc>
            </a:pPr>
            <a:endParaRPr lang="en-GB" sz="1200" kern="1200" dirty="0">
              <a:solidFill>
                <a:schemeClr val="tx1"/>
              </a:solidFill>
              <a:effectLst/>
              <a:latin typeface="+mn-lt"/>
              <a:ea typeface="+mn-ea"/>
              <a:cs typeface="+mn-cs"/>
            </a:endParaRPr>
          </a:p>
          <a:p>
            <a:pPr>
              <a:lnSpc>
                <a:spcPct val="100000"/>
              </a:lnSpc>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For each project, the project owner will measure the indicators attached to the project activities and to the project itself. These indicators are mostly output: we count what was delivered.</a:t>
            </a:r>
          </a:p>
          <a:p>
            <a:pPr marL="0" indent="0">
              <a:lnSpc>
                <a:spcPct val="100000"/>
              </a:lnSpc>
              <a:buFont typeface="+mj-lt"/>
              <a:buNone/>
            </a:pPr>
            <a:endParaRPr lang="en-GB" sz="1200" kern="1200" dirty="0">
              <a:solidFill>
                <a:schemeClr val="tx1"/>
              </a:solidFill>
              <a:effectLst/>
              <a:latin typeface="+mn-lt"/>
              <a:ea typeface="+mn-ea"/>
              <a:cs typeface="+mn-cs"/>
            </a:endParaRPr>
          </a:p>
          <a:p>
            <a:pPr marL="0" indent="0">
              <a:lnSpc>
                <a:spcPct val="100000"/>
              </a:lnSpc>
              <a:buFont typeface="+mj-lt"/>
              <a:buNone/>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At cluster level, the cluster will measure the indicators attached to the cluster objectives and activities. These may be output indicators, calculated by aggregating the values from various projects. Example: total number of children vaccinated, across 5 projects. The cluster may also have outcome indicators, measured directly at the level of the cluster. Example: access to school, or the </a:t>
            </a:r>
            <a:r>
              <a:rPr lang="en-GB" sz="1200" dirty="0">
                <a:latin typeface="+mn-lt"/>
                <a:cs typeface="+mn-cs"/>
              </a:rPr>
              <a:t>decrease of a disease incidence. </a:t>
            </a:r>
            <a:endParaRPr lang="en-GB" sz="1200" kern="1200" dirty="0">
              <a:solidFill>
                <a:schemeClr val="tx1"/>
              </a:solidFill>
              <a:effectLst/>
              <a:latin typeface="+mn-lt"/>
              <a:ea typeface="+mn-ea"/>
              <a:cs typeface="+mn-cs"/>
            </a:endParaRPr>
          </a:p>
          <a:p>
            <a:pPr marL="0" indent="0">
              <a:lnSpc>
                <a:spcPct val="100000"/>
              </a:lnSpc>
              <a:buFont typeface="+mj-lt"/>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At Strategic level, the humanitarian community will have to measure the indicators attached to strategic objectives and specific objectives. These indicators are outcome, </a:t>
            </a:r>
            <a:r>
              <a:rPr lang="en-GB" sz="1200" kern="1200" dirty="0" err="1">
                <a:solidFill>
                  <a:schemeClr val="tx1"/>
                </a:solidFill>
                <a:effectLst/>
                <a:latin typeface="+mn-lt"/>
                <a:ea typeface="+mn-ea"/>
                <a:cs typeface="+mn-cs"/>
              </a:rPr>
              <a:t>qualitatives</a:t>
            </a:r>
            <a:r>
              <a:rPr lang="en-GB" sz="1200" kern="1200" dirty="0">
                <a:solidFill>
                  <a:schemeClr val="tx1"/>
                </a:solidFill>
                <a:effectLst/>
                <a:latin typeface="+mn-lt"/>
                <a:ea typeface="+mn-ea"/>
                <a:cs typeface="+mn-cs"/>
              </a:rPr>
              <a:t>, they measure progress towards strategic objectives, as they result from the action conducted by all participating actors.  </a:t>
            </a:r>
          </a:p>
        </p:txBody>
      </p:sp>
      <p:sp>
        <p:nvSpPr>
          <p:cNvPr id="4" name="Slide Number Placeholder 3"/>
          <p:cNvSpPr>
            <a:spLocks noGrp="1"/>
          </p:cNvSpPr>
          <p:nvPr>
            <p:ph type="sldNum" sz="quarter" idx="10"/>
          </p:nvPr>
        </p:nvSpPr>
        <p:spPr/>
        <p:txBody>
          <a:bodyPr/>
          <a:lstStyle/>
          <a:p>
            <a:fld id="{63F769C0-D44A-4CB2-941E-54BB26C8995B}" type="slidenum">
              <a:rPr lang="en-GB" smtClean="0"/>
              <a:pPr/>
              <a:t>8</a:t>
            </a:fld>
            <a:endParaRPr lang="en-GB" dirty="0"/>
          </a:p>
        </p:txBody>
      </p:sp>
    </p:spTree>
    <p:extLst>
      <p:ext uri="{BB962C8B-B14F-4D97-AF65-F5344CB8AC3E}">
        <p14:creationId xmlns:p14="http://schemas.microsoft.com/office/powerpoint/2010/main" val="107281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fr-FR" dirty="0"/>
              <a:t>To monitor all parts of the </a:t>
            </a:r>
            <a:r>
              <a:rPr lang="fr-FR" dirty="0" err="1"/>
              <a:t>results</a:t>
            </a:r>
            <a:r>
              <a:rPr lang="fr-FR" dirty="0"/>
              <a:t> </a:t>
            </a:r>
            <a:r>
              <a:rPr lang="fr-FR" dirty="0" err="1"/>
              <a:t>chain</a:t>
            </a:r>
            <a:r>
              <a:rPr lang="fr-FR" dirty="0"/>
              <a:t>, </a:t>
            </a:r>
            <a:r>
              <a:rPr lang="fr-FR" dirty="0" err="1"/>
              <a:t>we</a:t>
            </a:r>
            <a:r>
              <a:rPr lang="fr-FR" dirty="0"/>
              <a:t> </a:t>
            </a:r>
            <a:r>
              <a:rPr lang="fr-FR" dirty="0" err="1"/>
              <a:t>will</a:t>
            </a:r>
            <a:r>
              <a:rPr lang="fr-FR" dirty="0"/>
              <a:t> use </a:t>
            </a:r>
            <a:r>
              <a:rPr lang="fr-FR" dirty="0" err="1"/>
              <a:t>indicators</a:t>
            </a:r>
            <a:r>
              <a:rPr lang="fr-FR" dirty="0"/>
              <a:t>.</a:t>
            </a:r>
          </a:p>
          <a:p>
            <a:pPr>
              <a:lnSpc>
                <a:spcPct val="100000"/>
              </a:lnSpc>
            </a:pPr>
            <a:r>
              <a:rPr lang="fr-FR" dirty="0"/>
              <a:t>In a </a:t>
            </a:r>
            <a:r>
              <a:rPr lang="fr-FR" dirty="0" err="1"/>
              <a:t>simplified</a:t>
            </a:r>
            <a:r>
              <a:rPr lang="fr-FR" dirty="0"/>
              <a:t> </a:t>
            </a:r>
            <a:r>
              <a:rPr lang="fr-FR" dirty="0" err="1"/>
              <a:t>way</a:t>
            </a:r>
            <a:r>
              <a:rPr lang="fr-FR" dirty="0"/>
              <a:t>, let us </a:t>
            </a:r>
            <a:r>
              <a:rPr lang="fr-FR" dirty="0" err="1"/>
              <a:t>see</a:t>
            </a:r>
            <a:r>
              <a:rPr lang="fr-FR" dirty="0"/>
              <a:t> the basic notions to </a:t>
            </a:r>
            <a:r>
              <a:rPr lang="fr-FR" dirty="0" err="1"/>
              <a:t>handle</a:t>
            </a:r>
            <a:r>
              <a:rPr lang="fr-FR" dirty="0"/>
              <a:t> </a:t>
            </a:r>
            <a:r>
              <a:rPr lang="fr-FR" dirty="0" err="1"/>
              <a:t>indicators</a:t>
            </a:r>
            <a:r>
              <a:rPr lang="fr-FR" dirty="0"/>
              <a:t>:</a:t>
            </a:r>
          </a:p>
          <a:p>
            <a:pPr marL="171450" indent="-171450">
              <a:lnSpc>
                <a:spcPct val="100000"/>
              </a:lnSpc>
              <a:buFontTx/>
              <a:buChar char="-"/>
            </a:pPr>
            <a:r>
              <a:rPr lang="fr-FR" dirty="0"/>
              <a:t>The </a:t>
            </a:r>
            <a:r>
              <a:rPr lang="fr-FR" dirty="0" err="1"/>
              <a:t>indicator</a:t>
            </a:r>
            <a:r>
              <a:rPr lang="fr-FR" dirty="0"/>
              <a:t> </a:t>
            </a:r>
            <a:r>
              <a:rPr lang="fr-FR" dirty="0" err="1"/>
              <a:t>is</a:t>
            </a:r>
            <a:r>
              <a:rPr lang="fr-FR" dirty="0"/>
              <a:t> </a:t>
            </a:r>
            <a:r>
              <a:rPr lang="fr-FR" dirty="0" err="1"/>
              <a:t>described</a:t>
            </a:r>
            <a:r>
              <a:rPr lang="fr-FR" dirty="0"/>
              <a:t> in a label, </a:t>
            </a:r>
            <a:r>
              <a:rPr lang="fr-FR" dirty="0" err="1"/>
              <a:t>that</a:t>
            </a:r>
            <a:r>
              <a:rPr lang="fr-FR" dirty="0"/>
              <a:t> has to tell </a:t>
            </a:r>
            <a:r>
              <a:rPr lang="fr-FR" dirty="0" err="1"/>
              <a:t>precisely</a:t>
            </a:r>
            <a:r>
              <a:rPr lang="fr-FR" dirty="0"/>
              <a:t> </a:t>
            </a:r>
            <a:r>
              <a:rPr lang="fr-FR" dirty="0" err="1"/>
              <a:t>what</a:t>
            </a:r>
            <a:r>
              <a:rPr lang="fr-FR" dirty="0"/>
              <a:t> </a:t>
            </a:r>
            <a:r>
              <a:rPr lang="fr-FR" dirty="0" err="1"/>
              <a:t>will</a:t>
            </a:r>
            <a:r>
              <a:rPr lang="fr-FR" dirty="0"/>
              <a:t> </a:t>
            </a:r>
            <a:r>
              <a:rPr lang="fr-FR" dirty="0" err="1"/>
              <a:t>be</a:t>
            </a:r>
            <a:r>
              <a:rPr lang="fr-FR" dirty="0"/>
              <a:t> </a:t>
            </a:r>
            <a:r>
              <a:rPr lang="fr-FR" dirty="0" err="1"/>
              <a:t>quantified</a:t>
            </a:r>
            <a:r>
              <a:rPr lang="fr-FR" dirty="0"/>
              <a:t>.</a:t>
            </a:r>
          </a:p>
          <a:p>
            <a:pPr marL="171450" indent="-171450">
              <a:lnSpc>
                <a:spcPct val="100000"/>
              </a:lnSpc>
              <a:buFontTx/>
              <a:buChar char="-"/>
            </a:pPr>
            <a:r>
              <a:rPr lang="fr-FR" dirty="0" err="1"/>
              <a:t>We</a:t>
            </a:r>
            <a:r>
              <a:rPr lang="fr-FR" dirty="0"/>
              <a:t> </a:t>
            </a:r>
            <a:r>
              <a:rPr lang="fr-FR" dirty="0" err="1"/>
              <a:t>then</a:t>
            </a:r>
            <a:r>
              <a:rPr lang="fr-FR" dirty="0"/>
              <a:t> set out a </a:t>
            </a:r>
            <a:r>
              <a:rPr lang="fr-FR" dirty="0" err="1"/>
              <a:t>target</a:t>
            </a:r>
            <a:r>
              <a:rPr lang="fr-FR" dirty="0"/>
              <a:t> figure, and </a:t>
            </a:r>
            <a:r>
              <a:rPr lang="fr-FR" dirty="0" err="1"/>
              <a:t>later</a:t>
            </a:r>
            <a:r>
              <a:rPr lang="fr-FR" dirty="0"/>
              <a:t> </a:t>
            </a:r>
            <a:r>
              <a:rPr lang="fr-FR" dirty="0" err="1"/>
              <a:t>we</a:t>
            </a:r>
            <a:r>
              <a:rPr lang="fr-FR" dirty="0"/>
              <a:t> </a:t>
            </a:r>
            <a:r>
              <a:rPr lang="fr-FR" dirty="0" err="1"/>
              <a:t>will</a:t>
            </a:r>
            <a:r>
              <a:rPr lang="fr-FR" dirty="0"/>
              <a:t> </a:t>
            </a:r>
            <a:r>
              <a:rPr lang="fr-FR" dirty="0" err="1"/>
              <a:t>measure</a:t>
            </a:r>
            <a:r>
              <a:rPr lang="fr-FR" dirty="0"/>
              <a:t> an </a:t>
            </a:r>
            <a:r>
              <a:rPr lang="fr-FR" dirty="0" err="1"/>
              <a:t>intermediate</a:t>
            </a:r>
            <a:r>
              <a:rPr lang="fr-FR" dirty="0"/>
              <a:t> or final </a:t>
            </a:r>
            <a:r>
              <a:rPr lang="fr-FR" dirty="0" err="1"/>
              <a:t>result</a:t>
            </a:r>
            <a:endParaRPr lang="fr-FR" dirty="0"/>
          </a:p>
          <a:p>
            <a:pPr marL="171450" indent="-171450">
              <a:lnSpc>
                <a:spcPct val="100000"/>
              </a:lnSpc>
              <a:buFontTx/>
              <a:buChar char="-"/>
            </a:pPr>
            <a:r>
              <a:rPr lang="fr-FR" dirty="0"/>
              <a:t>BUT: in </a:t>
            </a:r>
            <a:r>
              <a:rPr lang="fr-FR" dirty="0" err="1"/>
              <a:t>this</a:t>
            </a:r>
            <a:r>
              <a:rPr lang="fr-FR" dirty="0"/>
              <a:t> </a:t>
            </a:r>
            <a:r>
              <a:rPr lang="fr-FR" dirty="0" err="1"/>
              <a:t>example</a:t>
            </a:r>
            <a:r>
              <a:rPr lang="fr-FR" dirty="0"/>
              <a:t>, </a:t>
            </a:r>
            <a:r>
              <a:rPr lang="fr-FR" dirty="0" err="1"/>
              <a:t>we</a:t>
            </a:r>
            <a:r>
              <a:rPr lang="fr-FR" dirty="0"/>
              <a:t> set a </a:t>
            </a:r>
            <a:r>
              <a:rPr lang="fr-FR" dirty="0" err="1"/>
              <a:t>target</a:t>
            </a:r>
            <a:r>
              <a:rPr lang="fr-FR" dirty="0"/>
              <a:t> of 5.000, but </a:t>
            </a:r>
            <a:r>
              <a:rPr lang="fr-FR" dirty="0" err="1"/>
              <a:t>what</a:t>
            </a:r>
            <a:r>
              <a:rPr lang="fr-FR" dirty="0"/>
              <a:t> </a:t>
            </a:r>
            <a:r>
              <a:rPr lang="fr-FR" dirty="0" err="1"/>
              <a:t>was</a:t>
            </a:r>
            <a:r>
              <a:rPr lang="fr-FR" dirty="0"/>
              <a:t> the </a:t>
            </a:r>
            <a:r>
              <a:rPr lang="fr-FR" dirty="0" err="1"/>
              <a:t>overal</a:t>
            </a:r>
            <a:r>
              <a:rPr lang="fr-FR" dirty="0"/>
              <a:t> </a:t>
            </a:r>
            <a:r>
              <a:rPr lang="fr-FR" dirty="0" err="1"/>
              <a:t>need</a:t>
            </a:r>
            <a:r>
              <a:rPr lang="fr-FR" dirty="0"/>
              <a:t> ? </a:t>
            </a:r>
            <a:r>
              <a:rPr lang="fr-FR" dirty="0" err="1"/>
              <a:t>Maybe</a:t>
            </a:r>
            <a:r>
              <a:rPr lang="fr-FR" dirty="0"/>
              <a:t> it </a:t>
            </a:r>
            <a:r>
              <a:rPr lang="fr-FR" dirty="0" err="1"/>
              <a:t>was</a:t>
            </a:r>
            <a:r>
              <a:rPr lang="fr-FR" dirty="0"/>
              <a:t> 20.000, and </a:t>
            </a:r>
            <a:r>
              <a:rPr lang="fr-FR" dirty="0" err="1"/>
              <a:t>this</a:t>
            </a:r>
            <a:r>
              <a:rPr lang="fr-FR" dirty="0"/>
              <a:t> </a:t>
            </a:r>
            <a:r>
              <a:rPr lang="fr-FR" dirty="0" err="1"/>
              <a:t>is</a:t>
            </a:r>
            <a:r>
              <a:rPr lang="fr-FR" dirty="0"/>
              <a:t> an </a:t>
            </a:r>
            <a:r>
              <a:rPr lang="fr-FR" dirty="0" err="1"/>
              <a:t>interesting</a:t>
            </a:r>
            <a:r>
              <a:rPr lang="fr-FR" dirty="0"/>
              <a:t> information </a:t>
            </a:r>
            <a:r>
              <a:rPr lang="fr-FR" dirty="0" err="1"/>
              <a:t>also</a:t>
            </a:r>
            <a:r>
              <a:rPr lang="fr-FR" dirty="0"/>
              <a:t>. </a:t>
            </a:r>
            <a:r>
              <a:rPr lang="fr-FR" dirty="0" err="1"/>
              <a:t>We</a:t>
            </a:r>
            <a:r>
              <a:rPr lang="fr-FR" dirty="0"/>
              <a:t> </a:t>
            </a:r>
            <a:r>
              <a:rPr lang="fr-FR" dirty="0" err="1"/>
              <a:t>should</a:t>
            </a:r>
            <a:r>
              <a:rPr lang="fr-FR" dirty="0"/>
              <a:t> </a:t>
            </a:r>
            <a:r>
              <a:rPr lang="fr-FR" dirty="0" err="1"/>
              <a:t>provide</a:t>
            </a:r>
            <a:r>
              <a:rPr lang="fr-FR" dirty="0"/>
              <a:t> </a:t>
            </a:r>
            <a:r>
              <a:rPr lang="fr-FR" dirty="0" err="1"/>
              <a:t>that</a:t>
            </a:r>
            <a:r>
              <a:rPr lang="fr-FR" dirty="0"/>
              <a:t> information, and </a:t>
            </a:r>
            <a:r>
              <a:rPr lang="fr-FR" dirty="0" err="1"/>
              <a:t>we</a:t>
            </a:r>
            <a:r>
              <a:rPr lang="fr-FR" dirty="0"/>
              <a:t> call it the </a:t>
            </a:r>
            <a:r>
              <a:rPr lang="fr-FR" dirty="0" err="1"/>
              <a:t>need</a:t>
            </a:r>
            <a:r>
              <a:rPr lang="fr-FR" dirty="0"/>
              <a:t>.</a:t>
            </a:r>
          </a:p>
          <a:p>
            <a:pPr marL="0" indent="0">
              <a:lnSpc>
                <a:spcPct val="100000"/>
              </a:lnSpc>
              <a:buFontTx/>
              <a:buNone/>
            </a:pPr>
            <a:r>
              <a:rPr lang="fr-FR" b="1" dirty="0"/>
              <a:t>For </a:t>
            </a:r>
            <a:r>
              <a:rPr lang="fr-FR" b="1" dirty="0" err="1"/>
              <a:t>indicators</a:t>
            </a:r>
            <a:r>
              <a:rPr lang="fr-FR" b="1" dirty="0"/>
              <a:t> </a:t>
            </a:r>
            <a:r>
              <a:rPr lang="fr-FR" b="1" dirty="0" err="1"/>
              <a:t>measuring</a:t>
            </a:r>
            <a:r>
              <a:rPr lang="fr-FR" b="1" dirty="0"/>
              <a:t> a </a:t>
            </a:r>
            <a:r>
              <a:rPr lang="fr-FR" b="1" dirty="0" err="1"/>
              <a:t>quantity</a:t>
            </a:r>
            <a:r>
              <a:rPr lang="fr-FR" b="1" dirty="0"/>
              <a:t> </a:t>
            </a:r>
            <a:r>
              <a:rPr lang="fr-FR" b="1" dirty="0" err="1"/>
              <a:t>that</a:t>
            </a:r>
            <a:r>
              <a:rPr lang="fr-FR" b="1" dirty="0"/>
              <a:t> </a:t>
            </a:r>
            <a:r>
              <a:rPr lang="fr-FR" b="1" dirty="0" err="1"/>
              <a:t>is</a:t>
            </a:r>
            <a:r>
              <a:rPr lang="fr-FR" b="1" dirty="0"/>
              <a:t> </a:t>
            </a:r>
            <a:r>
              <a:rPr lang="fr-FR" b="1" dirty="0" err="1"/>
              <a:t>delivered</a:t>
            </a:r>
            <a:r>
              <a:rPr lang="fr-FR" b="1" dirty="0"/>
              <a:t>, it </a:t>
            </a:r>
            <a:r>
              <a:rPr lang="fr-FR" b="1" dirty="0" err="1"/>
              <a:t>is</a:t>
            </a:r>
            <a:r>
              <a:rPr lang="fr-FR" b="1" dirty="0"/>
              <a:t> </a:t>
            </a:r>
            <a:r>
              <a:rPr lang="fr-FR" b="1" dirty="0" err="1"/>
              <a:t>useful</a:t>
            </a:r>
            <a:r>
              <a:rPr lang="fr-FR" b="1" dirty="0"/>
              <a:t> to mention the « </a:t>
            </a:r>
            <a:r>
              <a:rPr lang="fr-FR" b="1" dirty="0" err="1"/>
              <a:t>need</a:t>
            </a:r>
            <a:r>
              <a:rPr lang="fr-FR" b="1" dirty="0"/>
              <a:t> » figure: the </a:t>
            </a:r>
            <a:r>
              <a:rPr lang="fr-FR" b="1" dirty="0" err="1"/>
              <a:t>ideal</a:t>
            </a:r>
            <a:r>
              <a:rPr lang="fr-FR" b="1" dirty="0"/>
              <a:t> </a:t>
            </a:r>
            <a:r>
              <a:rPr lang="fr-FR" b="1" dirty="0" err="1"/>
              <a:t>target</a:t>
            </a:r>
            <a:r>
              <a:rPr lang="fr-FR" b="1" dirty="0"/>
              <a:t> if all </a:t>
            </a:r>
            <a:r>
              <a:rPr lang="fr-FR" b="1" dirty="0" err="1"/>
              <a:t>was</a:t>
            </a:r>
            <a:r>
              <a:rPr lang="fr-FR" b="1" dirty="0"/>
              <a:t> possible.</a:t>
            </a:r>
          </a:p>
          <a:p>
            <a:pPr marL="0" indent="0">
              <a:lnSpc>
                <a:spcPct val="100000"/>
              </a:lnSpc>
              <a:buFontTx/>
              <a:buNone/>
            </a:pPr>
            <a:endParaRPr lang="fr-FR" b="1" dirty="0"/>
          </a:p>
          <a:p>
            <a:pPr marL="0" indent="0">
              <a:lnSpc>
                <a:spcPct val="100000"/>
              </a:lnSpc>
              <a:buFontTx/>
              <a:buNone/>
            </a:pPr>
            <a:r>
              <a:rPr lang="fr-FR" dirty="0"/>
              <a:t>NOW, let us </a:t>
            </a:r>
            <a:r>
              <a:rPr lang="fr-FR" dirty="0" err="1"/>
              <a:t>see</a:t>
            </a:r>
            <a:r>
              <a:rPr lang="fr-FR" dirty="0"/>
              <a:t> </a:t>
            </a:r>
            <a:r>
              <a:rPr lang="fr-FR" dirty="0" err="1"/>
              <a:t>another</a:t>
            </a:r>
            <a:r>
              <a:rPr lang="fr-FR" dirty="0"/>
              <a:t> type of </a:t>
            </a:r>
            <a:r>
              <a:rPr lang="fr-FR" dirty="0" err="1"/>
              <a:t>indicator</a:t>
            </a:r>
            <a:r>
              <a:rPr lang="fr-FR" dirty="0"/>
              <a:t>: </a:t>
            </a:r>
          </a:p>
          <a:p>
            <a:pPr marL="171450" indent="-171450">
              <a:lnSpc>
                <a:spcPct val="100000"/>
              </a:lnSpc>
              <a:buFontTx/>
              <a:buChar char="-"/>
            </a:pPr>
            <a:r>
              <a:rPr lang="fr-FR" dirty="0" err="1"/>
              <a:t>Again</a:t>
            </a:r>
            <a:r>
              <a:rPr lang="fr-FR" dirty="0"/>
              <a:t>, </a:t>
            </a:r>
            <a:r>
              <a:rPr lang="fr-FR" dirty="0" err="1"/>
              <a:t>we</a:t>
            </a:r>
            <a:r>
              <a:rPr lang="fr-FR" dirty="0"/>
              <a:t> </a:t>
            </a:r>
            <a:r>
              <a:rPr lang="fr-FR" dirty="0" err="1"/>
              <a:t>then</a:t>
            </a:r>
            <a:r>
              <a:rPr lang="fr-FR" dirty="0"/>
              <a:t> set out a </a:t>
            </a:r>
            <a:r>
              <a:rPr lang="fr-FR" dirty="0" err="1"/>
              <a:t>target</a:t>
            </a:r>
            <a:r>
              <a:rPr lang="fr-FR" dirty="0"/>
              <a:t> figure, and </a:t>
            </a:r>
            <a:r>
              <a:rPr lang="fr-FR" dirty="0" err="1"/>
              <a:t>later</a:t>
            </a:r>
            <a:r>
              <a:rPr lang="fr-FR" dirty="0"/>
              <a:t> </a:t>
            </a:r>
            <a:r>
              <a:rPr lang="fr-FR" dirty="0" err="1"/>
              <a:t>we</a:t>
            </a:r>
            <a:r>
              <a:rPr lang="fr-FR" dirty="0"/>
              <a:t> </a:t>
            </a:r>
            <a:r>
              <a:rPr lang="fr-FR" dirty="0" err="1"/>
              <a:t>will</a:t>
            </a:r>
            <a:r>
              <a:rPr lang="fr-FR" dirty="0"/>
              <a:t> </a:t>
            </a:r>
            <a:r>
              <a:rPr lang="fr-FR" dirty="0" err="1"/>
              <a:t>measure</a:t>
            </a:r>
            <a:r>
              <a:rPr lang="fr-FR" dirty="0"/>
              <a:t> an </a:t>
            </a:r>
            <a:r>
              <a:rPr lang="fr-FR" dirty="0" err="1"/>
              <a:t>intermediate</a:t>
            </a:r>
            <a:r>
              <a:rPr lang="fr-FR" dirty="0"/>
              <a:t> or final </a:t>
            </a:r>
            <a:r>
              <a:rPr lang="fr-FR" dirty="0" err="1"/>
              <a:t>result</a:t>
            </a:r>
            <a:endParaRPr lang="fr-FR" dirty="0"/>
          </a:p>
          <a:p>
            <a:pPr marL="171450" indent="-171450">
              <a:lnSpc>
                <a:spcPct val="100000"/>
              </a:lnSpc>
              <a:buFontTx/>
              <a:buChar char="-"/>
            </a:pPr>
            <a:r>
              <a:rPr lang="fr-FR" dirty="0"/>
              <a:t>BUT: in </a:t>
            </a:r>
            <a:r>
              <a:rPr lang="fr-FR" dirty="0" err="1"/>
              <a:t>this</a:t>
            </a:r>
            <a:r>
              <a:rPr lang="fr-FR" dirty="0"/>
              <a:t> </a:t>
            </a:r>
            <a:r>
              <a:rPr lang="fr-FR" dirty="0" err="1"/>
              <a:t>example</a:t>
            </a:r>
            <a:r>
              <a:rPr lang="fr-FR" dirty="0"/>
              <a:t>, </a:t>
            </a:r>
            <a:r>
              <a:rPr lang="fr-FR" dirty="0" err="1"/>
              <a:t>we</a:t>
            </a:r>
            <a:r>
              <a:rPr lang="fr-FR" dirty="0"/>
              <a:t> set a </a:t>
            </a:r>
            <a:r>
              <a:rPr lang="fr-FR" dirty="0" err="1"/>
              <a:t>target</a:t>
            </a:r>
            <a:r>
              <a:rPr lang="fr-FR" dirty="0"/>
              <a:t> of 90%, but </a:t>
            </a:r>
            <a:r>
              <a:rPr lang="fr-FR" dirty="0" err="1"/>
              <a:t>what</a:t>
            </a:r>
            <a:r>
              <a:rPr lang="fr-FR" dirty="0"/>
              <a:t> </a:t>
            </a:r>
            <a:r>
              <a:rPr lang="fr-FR" dirty="0" err="1"/>
              <a:t>was</a:t>
            </a:r>
            <a:r>
              <a:rPr lang="fr-FR" dirty="0"/>
              <a:t> the value </a:t>
            </a:r>
            <a:r>
              <a:rPr lang="fr-FR" dirty="0" err="1"/>
              <a:t>before</a:t>
            </a:r>
            <a:r>
              <a:rPr lang="fr-FR" dirty="0"/>
              <a:t> </a:t>
            </a:r>
            <a:r>
              <a:rPr lang="fr-FR" dirty="0" err="1"/>
              <a:t>we</a:t>
            </a:r>
            <a:r>
              <a:rPr lang="fr-FR" dirty="0"/>
              <a:t> </a:t>
            </a:r>
            <a:r>
              <a:rPr lang="fr-FR" dirty="0" err="1"/>
              <a:t>started</a:t>
            </a:r>
            <a:r>
              <a:rPr lang="fr-FR" dirty="0"/>
              <a:t> </a:t>
            </a:r>
            <a:r>
              <a:rPr lang="fr-FR" dirty="0" err="1"/>
              <a:t>vaccinating</a:t>
            </a:r>
            <a:r>
              <a:rPr lang="fr-FR" dirty="0"/>
              <a:t> ? It </a:t>
            </a:r>
            <a:r>
              <a:rPr lang="fr-FR" dirty="0" err="1"/>
              <a:t>was</a:t>
            </a:r>
            <a:r>
              <a:rPr lang="fr-FR" dirty="0"/>
              <a:t> not </a:t>
            </a:r>
            <a:r>
              <a:rPr lang="fr-FR" dirty="0" err="1"/>
              <a:t>zero</a:t>
            </a:r>
            <a:r>
              <a:rPr lang="fr-FR" dirty="0"/>
              <a:t>, </a:t>
            </a:r>
            <a:r>
              <a:rPr lang="fr-FR" dirty="0" err="1"/>
              <a:t>maybe</a:t>
            </a:r>
            <a:r>
              <a:rPr lang="fr-FR" dirty="0"/>
              <a:t> it </a:t>
            </a:r>
            <a:r>
              <a:rPr lang="fr-FR" dirty="0" err="1"/>
              <a:t>was</a:t>
            </a:r>
            <a:r>
              <a:rPr lang="fr-FR" dirty="0"/>
              <a:t> 50%, and </a:t>
            </a:r>
            <a:r>
              <a:rPr lang="fr-FR" dirty="0" err="1"/>
              <a:t>this</a:t>
            </a:r>
            <a:r>
              <a:rPr lang="fr-FR" dirty="0"/>
              <a:t> </a:t>
            </a:r>
            <a:r>
              <a:rPr lang="fr-FR" dirty="0" err="1"/>
              <a:t>is</a:t>
            </a:r>
            <a:r>
              <a:rPr lang="fr-FR" dirty="0"/>
              <a:t> an </a:t>
            </a:r>
            <a:r>
              <a:rPr lang="fr-FR" dirty="0" err="1"/>
              <a:t>interesting</a:t>
            </a:r>
            <a:r>
              <a:rPr lang="fr-FR" dirty="0"/>
              <a:t> information </a:t>
            </a:r>
            <a:r>
              <a:rPr lang="fr-FR" dirty="0" err="1"/>
              <a:t>also</a:t>
            </a:r>
            <a:r>
              <a:rPr lang="fr-FR" dirty="0"/>
              <a:t>. </a:t>
            </a:r>
            <a:r>
              <a:rPr lang="fr-FR" dirty="0" err="1"/>
              <a:t>We</a:t>
            </a:r>
            <a:r>
              <a:rPr lang="fr-FR" dirty="0"/>
              <a:t> </a:t>
            </a:r>
            <a:r>
              <a:rPr lang="fr-FR" dirty="0" err="1"/>
              <a:t>should</a:t>
            </a:r>
            <a:r>
              <a:rPr lang="fr-FR" dirty="0"/>
              <a:t> </a:t>
            </a:r>
            <a:r>
              <a:rPr lang="fr-FR" dirty="0" err="1"/>
              <a:t>provide</a:t>
            </a:r>
            <a:r>
              <a:rPr lang="fr-FR" dirty="0"/>
              <a:t> </a:t>
            </a:r>
            <a:r>
              <a:rPr lang="fr-FR" dirty="0" err="1"/>
              <a:t>that</a:t>
            </a:r>
            <a:r>
              <a:rPr lang="fr-FR" dirty="0"/>
              <a:t> information, and call it « the </a:t>
            </a:r>
            <a:r>
              <a:rPr lang="fr-FR" dirty="0" err="1"/>
              <a:t>baseline</a:t>
            </a:r>
            <a:r>
              <a:rPr lang="fr-FR" dirty="0"/>
              <a:t> ». </a:t>
            </a:r>
          </a:p>
          <a:p>
            <a:pPr marL="0" marR="0" lvl="0" indent="0" algn="l" defTabSz="914400" rtl="0" eaLnBrk="1" fontAlgn="auto" latinLnBrk="0" hangingPunct="1">
              <a:lnSpc>
                <a:spcPct val="100000"/>
              </a:lnSpc>
              <a:spcBef>
                <a:spcPts val="1200"/>
              </a:spcBef>
              <a:spcAft>
                <a:spcPts val="0"/>
              </a:spcAft>
              <a:buClrTx/>
              <a:buSzTx/>
              <a:buFontTx/>
              <a:buNone/>
              <a:tabLst/>
              <a:defRPr/>
            </a:pPr>
            <a:r>
              <a:rPr lang="fr-FR" b="1" dirty="0"/>
              <a:t>For </a:t>
            </a:r>
            <a:r>
              <a:rPr lang="fr-FR" b="1" dirty="0" err="1"/>
              <a:t>indicators</a:t>
            </a:r>
            <a:r>
              <a:rPr lang="fr-FR" b="1" dirty="0"/>
              <a:t> </a:t>
            </a:r>
            <a:r>
              <a:rPr lang="fr-FR" b="1" dirty="0" err="1"/>
              <a:t>measuring</a:t>
            </a:r>
            <a:r>
              <a:rPr lang="fr-FR" b="1" dirty="0"/>
              <a:t> an </a:t>
            </a:r>
            <a:r>
              <a:rPr lang="fr-FR" b="1" dirty="0" err="1"/>
              <a:t>evolving</a:t>
            </a:r>
            <a:r>
              <a:rPr lang="fr-FR" b="1" dirty="0"/>
              <a:t> situation, it </a:t>
            </a:r>
            <a:r>
              <a:rPr lang="fr-FR" b="1" dirty="0" err="1"/>
              <a:t>is</a:t>
            </a:r>
            <a:r>
              <a:rPr lang="fr-FR" b="1" dirty="0"/>
              <a:t> </a:t>
            </a:r>
            <a:r>
              <a:rPr lang="fr-FR" b="1" dirty="0" err="1"/>
              <a:t>useful</a:t>
            </a:r>
            <a:r>
              <a:rPr lang="fr-FR" b="1" dirty="0"/>
              <a:t> to mention the « </a:t>
            </a:r>
            <a:r>
              <a:rPr lang="fr-FR" b="1" dirty="0" err="1"/>
              <a:t>baseline</a:t>
            </a:r>
            <a:r>
              <a:rPr lang="fr-FR" b="1" dirty="0"/>
              <a:t> » figure: the value </a:t>
            </a:r>
            <a:r>
              <a:rPr lang="fr-FR" b="1" dirty="0" err="1"/>
              <a:t>before</a:t>
            </a:r>
            <a:r>
              <a:rPr lang="fr-FR" b="1" dirty="0"/>
              <a:t> the action </a:t>
            </a:r>
            <a:r>
              <a:rPr lang="fr-FR" b="1" dirty="0" err="1"/>
              <a:t>started</a:t>
            </a:r>
            <a:r>
              <a:rPr lang="fr-FR" b="1" dirty="0"/>
              <a:t>.</a:t>
            </a:r>
          </a:p>
        </p:txBody>
      </p:sp>
    </p:spTree>
    <p:extLst>
      <p:ext uri="{BB962C8B-B14F-4D97-AF65-F5344CB8AC3E}">
        <p14:creationId xmlns:p14="http://schemas.microsoft.com/office/powerpoint/2010/main" val="416530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a:prstGeom prst="rect">
            <a:avLst/>
          </a:prstGeo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a:prstGeom prst="rect">
            <a:avLst/>
          </a:prstGeo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a:xfrm>
            <a:off x="428625" y="6565900"/>
            <a:ext cx="1296988" cy="260350"/>
          </a:xfrm>
          <a:prstGeom prst="rect">
            <a:avLst/>
          </a:prstGeom>
        </p:spPr>
        <p:txBody>
          <a:bodyPr/>
          <a:lstStyle>
            <a:lvl1pPr>
              <a:defRPr/>
            </a:lvl1p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E3C0-4AB1-40BA-B67B-AEAC41220B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096BB9-B2EC-40E8-ABB2-15A7A8B326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A0347-7E67-4E80-BE22-35D245CF25E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FE355C-219C-4A46-A4C6-5A941FFF64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BE6B5-13B0-4463-8483-14D9A6984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C5B77B-BDA0-4094-A23D-B9EFF416B694}"/>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8" name="Footer Placeholder 7">
            <a:extLst>
              <a:ext uri="{FF2B5EF4-FFF2-40B4-BE49-F238E27FC236}">
                <a16:creationId xmlns:a16="http://schemas.microsoft.com/office/drawing/2014/main" id="{C747E8E9-1CCA-467B-A7A6-7467FD66F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A8F689-A919-4362-81C1-E3AA1E052683}"/>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97904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D18F-711A-420D-8761-F6657EEDFA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A4275A-473B-400A-9E67-D4FF4D0BC553}"/>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4" name="Footer Placeholder 3">
            <a:extLst>
              <a:ext uri="{FF2B5EF4-FFF2-40B4-BE49-F238E27FC236}">
                <a16:creationId xmlns:a16="http://schemas.microsoft.com/office/drawing/2014/main" id="{E400D53F-CF17-48D6-83E2-C2439E205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5A6D09-06F2-475C-BB7E-56A292306271}"/>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27180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A1A48-5325-4B4F-B50A-72973793F77F}"/>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3" name="Footer Placeholder 2">
            <a:extLst>
              <a:ext uri="{FF2B5EF4-FFF2-40B4-BE49-F238E27FC236}">
                <a16:creationId xmlns:a16="http://schemas.microsoft.com/office/drawing/2014/main" id="{11D89682-905C-40EF-B06D-8294BD8FDE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A83A1-37AC-4C86-8E95-C9F285DA54F6}"/>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392669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D01D-4038-4632-9465-1643CCA179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4A83E85-BCBD-469A-A929-8353F3CEFA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24BEA-1FB3-4B0B-9B6F-3E5691B767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174099-A7CA-47FF-AEB1-0C90A9CF3C07}"/>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6" name="Footer Placeholder 5">
            <a:extLst>
              <a:ext uri="{FF2B5EF4-FFF2-40B4-BE49-F238E27FC236}">
                <a16:creationId xmlns:a16="http://schemas.microsoft.com/office/drawing/2014/main" id="{F97EFF89-DBC4-4440-91A1-ED1E79805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9CBDB-08FF-4AF9-983D-BFE2855F3DEA}"/>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06177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F10-59D0-43FC-A997-471DFD241BE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488764-0169-4FD1-AB13-284E5CC8A7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DFB9DBC-F437-49C5-A9F4-1C6223E5EE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3B31A7-539A-48EE-A732-3203F909D437}"/>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6" name="Footer Placeholder 5">
            <a:extLst>
              <a:ext uri="{FF2B5EF4-FFF2-40B4-BE49-F238E27FC236}">
                <a16:creationId xmlns:a16="http://schemas.microsoft.com/office/drawing/2014/main" id="{7C5A4561-9B9B-4DA7-98F0-2846E51F7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AFB95-A22A-4528-9845-552EA7C87E13}"/>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52546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81D5-DCE6-4765-AD87-AC81418063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34581-F23D-402B-8311-4FB119CC1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61D3C-82F8-498C-8FE0-3608C235BB98}"/>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4F551445-9A47-4BE6-AB3A-2E78E37B6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58BD5-BB90-48BA-AF4E-666F382AB35B}"/>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50059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49D53-64B4-4162-A384-0AD061A4C11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92555-86B3-4E87-B07C-9AB0E4BD7B6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1ED6-CDEF-4A47-905C-D14C1B194EDB}"/>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13E54142-CEB1-4C9C-AB61-9145AC32A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4FE6B-AFAE-424F-8AAB-504E551E0A2D}"/>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833884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0" y="0"/>
            <a:ext cx="9142914" cy="6855696"/>
          </a:xfrm>
          <a:custGeom>
            <a:avLst/>
            <a:gdLst/>
            <a:ahLst/>
            <a:cxnLst/>
            <a:rect l="l" t="t" r="r" b="b"/>
            <a:pathLst>
              <a:path w="10692130" h="7560309" extrusionOk="0">
                <a:moveTo>
                  <a:pt x="0" y="7560005"/>
                </a:moveTo>
                <a:lnTo>
                  <a:pt x="10692003" y="7560005"/>
                </a:lnTo>
                <a:lnTo>
                  <a:pt x="10692003" y="0"/>
                </a:lnTo>
                <a:lnTo>
                  <a:pt x="0" y="0"/>
                </a:lnTo>
                <a:lnTo>
                  <a:pt x="0" y="7560005"/>
                </a:lnTo>
                <a:close/>
              </a:path>
            </a:pathLst>
          </a:custGeom>
          <a:solidFill>
            <a:srgbClr val="418FD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24" b="0" i="0" u="none" strike="noStrike" cap="none">
                <a:solidFill>
                  <a:schemeClr val="dk1"/>
                </a:solidFill>
                <a:latin typeface="Calibri"/>
                <a:ea typeface="Calibri"/>
                <a:cs typeface="Calibri"/>
                <a:sym typeface="Calibri"/>
              </a:rPr>
              <a:t> </a:t>
            </a:r>
            <a:endParaRPr sz="1224">
              <a:solidFill>
                <a:schemeClr val="dk1"/>
              </a:solidFill>
              <a:latin typeface="Calibri"/>
              <a:ea typeface="Calibri"/>
              <a:cs typeface="Calibri"/>
              <a:sym typeface="Calibri"/>
            </a:endParaRPr>
          </a:p>
        </p:txBody>
      </p:sp>
      <p:sp>
        <p:nvSpPr>
          <p:cNvPr id="12" name="Google Shape;12;p2"/>
          <p:cNvSpPr/>
          <p:nvPr/>
        </p:nvSpPr>
        <p:spPr>
          <a:xfrm rot="10800000" flipH="1">
            <a:off x="3415425" y="3905779"/>
            <a:ext cx="2313150" cy="41458"/>
          </a:xfrm>
          <a:custGeom>
            <a:avLst/>
            <a:gdLst/>
            <a:ahLst/>
            <a:cxnLst/>
            <a:rect l="l" t="t" r="r" b="b"/>
            <a:pathLst>
              <a:path w="1287145" h="120000" extrusionOk="0">
                <a:moveTo>
                  <a:pt x="0" y="0"/>
                </a:moveTo>
                <a:lnTo>
                  <a:pt x="1287005" y="0"/>
                </a:lnTo>
              </a:path>
            </a:pathLst>
          </a:custGeom>
          <a:noFill/>
          <a:ln w="76200" cap="flat" cmpd="sng">
            <a:solidFill>
              <a:srgbClr val="14437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224">
              <a:solidFill>
                <a:schemeClr val="dk1"/>
              </a:solidFill>
              <a:latin typeface="Calibri"/>
              <a:ea typeface="Calibri"/>
              <a:cs typeface="Calibri"/>
              <a:sym typeface="Calibri"/>
            </a:endParaRPr>
          </a:p>
        </p:txBody>
      </p:sp>
      <p:pic>
        <p:nvPicPr>
          <p:cNvPr id="13" name="Google Shape;13;p2"/>
          <p:cNvPicPr preferRelativeResize="0"/>
          <p:nvPr/>
        </p:nvPicPr>
        <p:blipFill rotWithShape="1">
          <a:blip r:embed="rId2">
            <a:alphaModFix/>
          </a:blip>
          <a:srcRect/>
          <a:stretch/>
        </p:blipFill>
        <p:spPr>
          <a:xfrm>
            <a:off x="4267200" y="552473"/>
            <a:ext cx="768756" cy="1218485"/>
          </a:xfrm>
          <a:prstGeom prst="rect">
            <a:avLst/>
          </a:prstGeom>
          <a:noFill/>
          <a:ln>
            <a:noFill/>
          </a:ln>
        </p:spPr>
      </p:pic>
      <p:sp>
        <p:nvSpPr>
          <p:cNvPr id="14" name="Google Shape;14;p2"/>
          <p:cNvSpPr txBox="1">
            <a:spLocks noGrp="1"/>
          </p:cNvSpPr>
          <p:nvPr>
            <p:ph type="body" idx="1"/>
          </p:nvPr>
        </p:nvSpPr>
        <p:spPr>
          <a:xfrm>
            <a:off x="1248884" y="2012487"/>
            <a:ext cx="6483335" cy="1278317"/>
          </a:xfrm>
          <a:prstGeom prst="rect">
            <a:avLst/>
          </a:prstGeom>
          <a:noFill/>
          <a:ln>
            <a:noFill/>
          </a:ln>
        </p:spPr>
        <p:txBody>
          <a:bodyPr spcFirstLastPara="1" wrap="square" lIns="91425" tIns="45700" rIns="91425" bIns="45700" anchor="t" anchorCtr="0"/>
          <a:lstStyle>
            <a:lvl1pPr marL="310942" marR="0" lvl="0" indent="-155471" algn="ctr" rtl="0">
              <a:spcBef>
                <a:spcPts val="0"/>
              </a:spcBef>
              <a:spcAft>
                <a:spcPts val="0"/>
              </a:spcAft>
              <a:buSzPts val="1400"/>
              <a:buNone/>
              <a:defRPr sz="2720" b="1" i="0" u="none" strike="noStrike" cap="none">
                <a:solidFill>
                  <a:schemeClr val="lt1"/>
                </a:solidFill>
                <a:latin typeface="Roboto Slab"/>
                <a:ea typeface="Roboto Slab"/>
                <a:cs typeface="Roboto Slab"/>
                <a:sym typeface="Roboto Slab"/>
              </a:defRPr>
            </a:lvl1pPr>
            <a:lvl2pPr marL="621884" marR="0" lvl="1" indent="-155471" algn="l" rtl="0">
              <a:spcBef>
                <a:spcPts val="0"/>
              </a:spcBef>
              <a:spcAft>
                <a:spcPts val="0"/>
              </a:spcAft>
              <a:buSzPts val="1400"/>
              <a:buNone/>
              <a:defRPr sz="3673" b="0" i="0" u="none" strike="noStrike" cap="none">
                <a:latin typeface="Roboto Slab"/>
                <a:ea typeface="Roboto Slab"/>
                <a:cs typeface="Roboto Slab"/>
                <a:sym typeface="Roboto Slab"/>
              </a:defRPr>
            </a:lvl2pPr>
            <a:lvl3pPr marL="932825" marR="0" lvl="2" indent="-155471" algn="l" rtl="0">
              <a:spcBef>
                <a:spcPts val="0"/>
              </a:spcBef>
              <a:spcAft>
                <a:spcPts val="0"/>
              </a:spcAft>
              <a:buSzPts val="1400"/>
              <a:buNone/>
              <a:defRPr sz="3673" b="0" i="0" u="none" strike="noStrike" cap="none">
                <a:latin typeface="Roboto Slab"/>
                <a:ea typeface="Roboto Slab"/>
                <a:cs typeface="Roboto Slab"/>
                <a:sym typeface="Roboto Slab"/>
              </a:defRPr>
            </a:lvl3pPr>
            <a:lvl4pPr marL="1243767" marR="0" lvl="3" indent="-155471" algn="l" rtl="0">
              <a:spcBef>
                <a:spcPts val="0"/>
              </a:spcBef>
              <a:spcAft>
                <a:spcPts val="0"/>
              </a:spcAft>
              <a:buSzPts val="1400"/>
              <a:buNone/>
              <a:defRPr sz="3673" b="0" i="0" u="none" strike="noStrike" cap="none">
                <a:latin typeface="Roboto Slab"/>
                <a:ea typeface="Roboto Slab"/>
                <a:cs typeface="Roboto Slab"/>
                <a:sym typeface="Roboto Slab"/>
              </a:defRPr>
            </a:lvl4pPr>
            <a:lvl5pPr marL="1554709" marR="0" lvl="4" indent="-155471" algn="l" rtl="0">
              <a:spcBef>
                <a:spcPts val="0"/>
              </a:spcBef>
              <a:spcAft>
                <a:spcPts val="0"/>
              </a:spcAft>
              <a:buSzPts val="1400"/>
              <a:buNone/>
              <a:defRPr sz="3673" b="0" i="0" u="none" strike="noStrike" cap="none">
                <a:latin typeface="Roboto Slab"/>
                <a:ea typeface="Roboto Slab"/>
                <a:cs typeface="Roboto Slab"/>
                <a:sym typeface="Roboto Slab"/>
              </a:defRPr>
            </a:lvl5pPr>
            <a:lvl6pPr marL="1865651" marR="0" lvl="5" indent="-155471" algn="l" rtl="0">
              <a:spcBef>
                <a:spcPts val="0"/>
              </a:spcBef>
              <a:spcAft>
                <a:spcPts val="0"/>
              </a:spcAft>
              <a:buSzPts val="1400"/>
              <a:buNone/>
              <a:defRPr sz="1224" b="0" i="0" u="none" strike="noStrike" cap="none">
                <a:latin typeface="Calibri"/>
                <a:ea typeface="Calibri"/>
                <a:cs typeface="Calibri"/>
                <a:sym typeface="Calibri"/>
              </a:defRPr>
            </a:lvl6pPr>
            <a:lvl7pPr marL="2176592" marR="0" lvl="6" indent="-155471" algn="l" rtl="0">
              <a:spcBef>
                <a:spcPts val="0"/>
              </a:spcBef>
              <a:spcAft>
                <a:spcPts val="0"/>
              </a:spcAft>
              <a:buSzPts val="1400"/>
              <a:buNone/>
              <a:defRPr sz="1224" b="0" i="0" u="none" strike="noStrike" cap="none">
                <a:latin typeface="Calibri"/>
                <a:ea typeface="Calibri"/>
                <a:cs typeface="Calibri"/>
                <a:sym typeface="Calibri"/>
              </a:defRPr>
            </a:lvl7pPr>
            <a:lvl8pPr marL="2487534" marR="0" lvl="7" indent="-155471" algn="l" rtl="0">
              <a:spcBef>
                <a:spcPts val="0"/>
              </a:spcBef>
              <a:spcAft>
                <a:spcPts val="0"/>
              </a:spcAft>
              <a:buSzPts val="1400"/>
              <a:buNone/>
              <a:defRPr sz="1224" b="0" i="0" u="none" strike="noStrike" cap="none">
                <a:latin typeface="Calibri"/>
                <a:ea typeface="Calibri"/>
                <a:cs typeface="Calibri"/>
                <a:sym typeface="Calibri"/>
              </a:defRPr>
            </a:lvl8pPr>
            <a:lvl9pPr marL="2798476" marR="0" lvl="8" indent="-155471" algn="l" rtl="0">
              <a:spcBef>
                <a:spcPts val="0"/>
              </a:spcBef>
              <a:spcAft>
                <a:spcPts val="0"/>
              </a:spcAft>
              <a:buSzPts val="1400"/>
              <a:buNone/>
              <a:defRPr sz="1224" b="0" i="0" u="none" strike="noStrike" cap="none">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1933055" y="4396377"/>
            <a:ext cx="5245311" cy="1278317"/>
          </a:xfrm>
          <a:prstGeom prst="rect">
            <a:avLst/>
          </a:prstGeom>
          <a:noFill/>
          <a:ln>
            <a:noFill/>
          </a:ln>
        </p:spPr>
        <p:txBody>
          <a:bodyPr spcFirstLastPara="1" wrap="square" lIns="91425" tIns="45700" rIns="91425" bIns="45700" anchor="t" anchorCtr="0"/>
          <a:lstStyle>
            <a:lvl1pPr marL="310942" marR="0" lvl="0" indent="-155471" algn="ctr" rtl="0">
              <a:spcBef>
                <a:spcPts val="0"/>
              </a:spcBef>
              <a:spcAft>
                <a:spcPts val="0"/>
              </a:spcAft>
              <a:buSzPts val="1400"/>
              <a:buNone/>
              <a:defRPr sz="1224" b="0" i="0" u="none" strike="noStrike" cap="none">
                <a:solidFill>
                  <a:schemeClr val="lt1"/>
                </a:solidFill>
                <a:latin typeface="Roboto"/>
                <a:ea typeface="Roboto"/>
                <a:cs typeface="Roboto"/>
                <a:sym typeface="Roboto"/>
              </a:defRPr>
            </a:lvl1pPr>
            <a:lvl2pPr marL="621884" marR="0" lvl="1"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2pPr>
            <a:lvl3pPr marL="932825" marR="0" lvl="2"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3pPr>
            <a:lvl4pPr marL="1243767" marR="0" lvl="3"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4pPr>
            <a:lvl5pPr marL="1554709" marR="0" lvl="4" indent="-155471" algn="l" rtl="0">
              <a:spcBef>
                <a:spcPts val="0"/>
              </a:spcBef>
              <a:spcAft>
                <a:spcPts val="0"/>
              </a:spcAft>
              <a:buSzPts val="1400"/>
              <a:buNone/>
              <a:defRPr sz="1224" b="0" i="0" u="none" strike="noStrike" cap="none">
                <a:solidFill>
                  <a:schemeClr val="lt1"/>
                </a:solidFill>
                <a:latin typeface="Roboto"/>
                <a:ea typeface="Roboto"/>
                <a:cs typeface="Roboto"/>
                <a:sym typeface="Roboto"/>
              </a:defRPr>
            </a:lvl5pPr>
            <a:lvl6pPr marL="1865651" marR="0" lvl="5" indent="-155471" algn="l" rtl="0">
              <a:spcBef>
                <a:spcPts val="0"/>
              </a:spcBef>
              <a:spcAft>
                <a:spcPts val="0"/>
              </a:spcAft>
              <a:buSzPts val="1400"/>
              <a:buNone/>
              <a:defRPr sz="1224" b="0" i="0" u="none" strike="noStrike" cap="none">
                <a:latin typeface="Calibri"/>
                <a:ea typeface="Calibri"/>
                <a:cs typeface="Calibri"/>
                <a:sym typeface="Calibri"/>
              </a:defRPr>
            </a:lvl6pPr>
            <a:lvl7pPr marL="2176592" marR="0" lvl="6" indent="-155471" algn="l" rtl="0">
              <a:spcBef>
                <a:spcPts val="0"/>
              </a:spcBef>
              <a:spcAft>
                <a:spcPts val="0"/>
              </a:spcAft>
              <a:buSzPts val="1400"/>
              <a:buNone/>
              <a:defRPr sz="1224" b="0" i="0" u="none" strike="noStrike" cap="none">
                <a:latin typeface="Calibri"/>
                <a:ea typeface="Calibri"/>
                <a:cs typeface="Calibri"/>
                <a:sym typeface="Calibri"/>
              </a:defRPr>
            </a:lvl7pPr>
            <a:lvl8pPr marL="2487534" marR="0" lvl="7" indent="-155471" algn="l" rtl="0">
              <a:spcBef>
                <a:spcPts val="0"/>
              </a:spcBef>
              <a:spcAft>
                <a:spcPts val="0"/>
              </a:spcAft>
              <a:buSzPts val="1400"/>
              <a:buNone/>
              <a:defRPr sz="1224" b="0" i="0" u="none" strike="noStrike" cap="none">
                <a:latin typeface="Calibri"/>
                <a:ea typeface="Calibri"/>
                <a:cs typeface="Calibri"/>
                <a:sym typeface="Calibri"/>
              </a:defRPr>
            </a:lvl8pPr>
            <a:lvl9pPr marL="2798476" marR="0" lvl="8" indent="-155471" algn="l" rtl="0">
              <a:spcBef>
                <a:spcPts val="0"/>
              </a:spcBef>
              <a:spcAft>
                <a:spcPts val="0"/>
              </a:spcAft>
              <a:buSzPts val="1400"/>
              <a:buNone/>
              <a:defRPr sz="1224"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2599084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3B95D8-DFF0-4CE6-A570-ED4E5632C3DB}"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416167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B95D8-DFF0-4CE6-A570-ED4E5632C3DB}"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69772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19112"/>
          </a:xfrm>
          <a:prstGeom prst="rect">
            <a:avLst/>
          </a:prstGeom>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a:xfrm>
            <a:off x="428625" y="6565900"/>
            <a:ext cx="1296988" cy="260350"/>
          </a:xfrm>
          <a:prstGeom prst="rect">
            <a:avLst/>
          </a:prstGeom>
        </p:spPr>
        <p:txBody>
          <a:body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B95D8-DFF0-4CE6-A570-ED4E5632C3DB}"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334643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3B95D8-DFF0-4CE6-A570-ED4E5632C3DB}"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2028891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3B95D8-DFF0-4CE6-A570-ED4E5632C3DB}" type="datetimeFigureOut">
              <a:rPr lang="en-GB" smtClean="0"/>
              <a:t>16/05/2023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4136603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3B95D8-DFF0-4CE6-A570-ED4E5632C3DB}" type="datetimeFigureOut">
              <a:rPr lang="en-GB" smtClean="0"/>
              <a:t>16/05/2023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2348010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95D8-DFF0-4CE6-A570-ED4E5632C3DB}" type="datetimeFigureOut">
              <a:rPr lang="en-GB" smtClean="0"/>
              <a:t>16/05/2023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635178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B95D8-DFF0-4CE6-A570-ED4E5632C3DB}"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17070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B95D8-DFF0-4CE6-A570-ED4E5632C3DB}"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1588344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B95D8-DFF0-4CE6-A570-ED4E5632C3DB}"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1281427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B95D8-DFF0-4CE6-A570-ED4E5632C3DB}"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3300981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r>
              <a:rPr lang="en-US">
                <a:solidFill>
                  <a:srgbClr val="000000">
                    <a:lumMod val="65000"/>
                    <a:lumOff val="35000"/>
                  </a:srgbClr>
                </a:solidFill>
              </a:rPr>
              <a:t>Aug-18</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84964677"/>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a:prstGeom prst="rect">
            <a:avLst/>
          </a:prstGeo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a:xfrm>
            <a:off x="417513" y="963613"/>
            <a:ext cx="8231187" cy="519112"/>
          </a:xfrm>
          <a:prstGeom prst="rect">
            <a:avLst/>
          </a:prstGeom>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a:xfrm>
            <a:off x="428625" y="6565900"/>
            <a:ext cx="1296988" cy="260350"/>
          </a:xfrm>
          <a:prstGeom prst="rect">
            <a:avLst/>
          </a:prstGeom>
        </p:spPr>
        <p:txBody>
          <a:bodyPr/>
          <a:lstStyle/>
          <a:p>
            <a:pPr fontAlgn="base">
              <a:spcBef>
                <a:spcPct val="0"/>
              </a:spcBef>
              <a:spcAft>
                <a:spcPct val="0"/>
              </a:spcAft>
              <a:defRPr/>
            </a:pPr>
            <a:r>
              <a:rPr lang="en-US">
                <a:solidFill>
                  <a:srgbClr val="000000">
                    <a:lumMod val="65000"/>
                    <a:lumOff val="35000"/>
                  </a:srgbClr>
                </a:solidFill>
              </a:rPr>
              <a:t>Jun-2019</a:t>
            </a:r>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prstGeom prst="rect">
            <a:avLst/>
          </a:prstGeo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a:xfrm>
            <a:off x="428625" y="6565900"/>
            <a:ext cx="1296988" cy="260350"/>
          </a:xfrm>
          <a:prstGeom prst="rect">
            <a:avLst/>
          </a:prstGeom>
        </p:spPr>
        <p:txBody>
          <a:bodyPr/>
          <a:lstStyle>
            <a:lvl1pPr>
              <a:defRPr>
                <a:solidFill>
                  <a:schemeClr val="tx1"/>
                </a:solidFill>
              </a:defRPr>
            </a:lvl1pPr>
          </a:lstStyle>
          <a:p>
            <a:pPr fontAlgn="base">
              <a:spcBef>
                <a:spcPct val="0"/>
              </a:spcBef>
              <a:spcAft>
                <a:spcPct val="0"/>
              </a:spcAft>
              <a:defRPr/>
            </a:pPr>
            <a:r>
              <a:rPr lang="en-US"/>
              <a:t>Jun-2019</a:t>
            </a:r>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8625" y="6565900"/>
            <a:ext cx="1296988" cy="260350"/>
          </a:xfrm>
          <a:prstGeom prst="rect">
            <a:avLst/>
          </a:prstGeom>
        </p:spPr>
        <p:txBody>
          <a:bodyPr/>
          <a:lstStyle/>
          <a:p>
            <a:r>
              <a:rPr lang="en-US"/>
              <a:t>Jun-2019</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904396-5E37-4197-9BC5-AD5696760624}" type="slidenum">
              <a:rPr lang="en-GB" smtClean="0"/>
              <a:t>‹#›</a:t>
            </a:fld>
            <a:endParaRPr lang="en-GB"/>
          </a:p>
        </p:txBody>
      </p:sp>
    </p:spTree>
    <p:extLst>
      <p:ext uri="{BB962C8B-B14F-4D97-AF65-F5344CB8AC3E}">
        <p14:creationId xmlns:p14="http://schemas.microsoft.com/office/powerpoint/2010/main" val="242023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1186-F28C-4BD8-8568-69188EB0217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18F003B-ED93-4AC5-BB6F-5EAA86EF3C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353B9C-C316-427A-941D-B6A91F8E5AEA}"/>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A67D2DC6-CCCD-4848-A812-DD4C25700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CF13C-736D-4E6D-8924-2F8D17FBD519}"/>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07673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B238-97A0-4C79-9B67-5188D5E0C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01EA4-6330-41F9-AAB1-0066C0CF5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7AB8A-1BAA-4C6A-A92F-45C93E9645AF}"/>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1C60180B-55E8-4FB2-B2F8-91C7A1025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6FC94-A24D-445B-B100-60EA07A1909F}"/>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187887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1EF-3AB6-4511-BAFD-845E1D01A8F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24D28A-AA43-42D1-B025-F293CD697ED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95DA2-E78E-4937-9809-CF75FCC57650}"/>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CBD7D919-083C-4970-8D01-2D6859D50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F0312-D3C3-4A6A-BE05-3B5BF9CCC68B}"/>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330847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54E3-4876-4375-B322-879B321D0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8AFE2-9B3C-44A1-8D3C-D42E98F74D1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BF32F-42B3-4EA3-A71E-5CB5F64BF1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7E8DD4-0EF6-4B6F-A06F-0BBA12A00970}"/>
              </a:ext>
            </a:extLst>
          </p:cNvPr>
          <p:cNvSpPr>
            <a:spLocks noGrp="1"/>
          </p:cNvSpPr>
          <p:nvPr>
            <p:ph type="dt" sz="half" idx="10"/>
          </p:nvPr>
        </p:nvSpPr>
        <p:spPr/>
        <p:txBody>
          <a:bodyPr/>
          <a:lstStyle/>
          <a:p>
            <a:fld id="{6375AEFF-C380-4CCB-A07A-D24663A761CE}" type="datetimeFigureOut">
              <a:rPr lang="en-US" smtClean="0"/>
              <a:t>5/16/2023</a:t>
            </a:fld>
            <a:endParaRPr lang="en-US"/>
          </a:p>
        </p:txBody>
      </p:sp>
      <p:sp>
        <p:nvSpPr>
          <p:cNvPr id="6" name="Footer Placeholder 5">
            <a:extLst>
              <a:ext uri="{FF2B5EF4-FFF2-40B4-BE49-F238E27FC236}">
                <a16:creationId xmlns:a16="http://schemas.microsoft.com/office/drawing/2014/main" id="{9CF5D410-0EB9-45B8-8843-C7D48632B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6F29C-8B58-4825-A56E-1044E99CA274}"/>
              </a:ext>
            </a:extLst>
          </p:cNvPr>
          <p:cNvSpPr>
            <a:spLocks noGrp="1"/>
          </p:cNvSpPr>
          <p:nvPr>
            <p:ph type="sldNum" sz="quarter" idx="12"/>
          </p:nvPr>
        </p:nvSpPr>
        <p:spPr/>
        <p:txBody>
          <a:bodyPr/>
          <a:lstStyle/>
          <a:p>
            <a:fld id="{A0B1F34A-EB72-4ADA-8362-0F2CD7A11C43}" type="slidenum">
              <a:rPr lang="en-US" smtClean="0"/>
              <a:t>‹#›</a:t>
            </a:fld>
            <a:endParaRPr lang="en-US"/>
          </a:p>
        </p:txBody>
      </p:sp>
    </p:spTree>
    <p:extLst>
      <p:ext uri="{BB962C8B-B14F-4D97-AF65-F5344CB8AC3E}">
        <p14:creationId xmlns:p14="http://schemas.microsoft.com/office/powerpoint/2010/main" val="3031166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 id="2147483671" r:id="rId5"/>
  </p:sldLayoutIdLst>
  <p:transition>
    <p:randomBar/>
  </p:transition>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27929-FCD9-428F-AF6A-EF921AE9EA4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EC6A15-CF6A-42CA-A177-B6667DF21E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10048-2FE2-48B4-8603-F9C082DAC8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75AEFF-C380-4CCB-A07A-D24663A761CE}" type="datetimeFigureOut">
              <a:rPr lang="en-US" smtClean="0"/>
              <a:t>5/16/2023</a:t>
            </a:fld>
            <a:endParaRPr lang="en-US"/>
          </a:p>
        </p:txBody>
      </p:sp>
      <p:sp>
        <p:nvSpPr>
          <p:cNvPr id="5" name="Footer Placeholder 4">
            <a:extLst>
              <a:ext uri="{FF2B5EF4-FFF2-40B4-BE49-F238E27FC236}">
                <a16:creationId xmlns:a16="http://schemas.microsoft.com/office/drawing/2014/main" id="{C5FD5ECF-5107-47D3-8A6E-F8EE63A4C8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7A53F-EB36-4E89-AF5D-E380C7E7400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B1F34A-EB72-4ADA-8362-0F2CD7A11C43}" type="slidenum">
              <a:rPr lang="en-US" smtClean="0"/>
              <a:t>‹#›</a:t>
            </a:fld>
            <a:endParaRPr lang="en-US"/>
          </a:p>
        </p:txBody>
      </p:sp>
    </p:spTree>
    <p:extLst>
      <p:ext uri="{BB962C8B-B14F-4D97-AF65-F5344CB8AC3E}">
        <p14:creationId xmlns:p14="http://schemas.microsoft.com/office/powerpoint/2010/main" val="4015325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95D8-DFF0-4CE6-A570-ED4E5632C3DB}" type="datetimeFigureOut">
              <a:rPr lang="en-GB" smtClean="0"/>
              <a:t>16/05/2023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04396-5E37-4197-9BC5-AD5696760624}" type="slidenum">
              <a:rPr lang="en-GB" smtClean="0"/>
              <a:t>‹#›</a:t>
            </a:fld>
            <a:endParaRPr lang="en-GB"/>
          </a:p>
        </p:txBody>
      </p:sp>
    </p:spTree>
    <p:extLst>
      <p:ext uri="{BB962C8B-B14F-4D97-AF65-F5344CB8AC3E}">
        <p14:creationId xmlns:p14="http://schemas.microsoft.com/office/powerpoint/2010/main" val="34203660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hyperlink" Target="https://ir.hpc.too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hyperlink" Target="https://kmp.hpc.tools/content/hpc-monitor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Google Shape;61;p10">
            <a:extLst>
              <a:ext uri="{FF2B5EF4-FFF2-40B4-BE49-F238E27FC236}">
                <a16:creationId xmlns:a16="http://schemas.microsoft.com/office/drawing/2014/main" id="{DAC57824-C31C-4397-8A8C-4973898B70A6}"/>
              </a:ext>
            </a:extLst>
          </p:cNvPr>
          <p:cNvSpPr txBox="1">
            <a:spLocks noGrp="1"/>
          </p:cNvSpPr>
          <p:nvPr>
            <p:ph type="body" idx="1"/>
          </p:nvPr>
        </p:nvSpPr>
        <p:spPr>
          <a:xfrm>
            <a:off x="522609" y="1429213"/>
            <a:ext cx="8144933" cy="2479156"/>
          </a:xfrm>
          <a:prstGeom prst="rect">
            <a:avLst/>
          </a:prstGeom>
          <a:noFill/>
          <a:ln>
            <a:noFill/>
          </a:ln>
        </p:spPr>
        <p:txBody>
          <a:bodyPr spcFirstLastPara="1" vert="horz" wrap="square" lIns="62178" tIns="31081" rIns="62178" bIns="31081" rtlCol="0" anchor="t" anchorCtr="0">
            <a:noAutofit/>
          </a:bodyPr>
          <a:lstStyle/>
          <a:p>
            <a:endParaRPr lang="en-US" dirty="0"/>
          </a:p>
          <a:p>
            <a:r>
              <a:rPr lang="en-US" sz="2800" dirty="0">
                <a:latin typeface="Arial" panose="020B0604020202020204" pitchFamily="34" charset="0"/>
                <a:cs typeface="Arial" panose="020B0604020202020204" pitchFamily="34" charset="0"/>
              </a:rPr>
              <a:t>Response Monitoring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Introducing the basic concepts </a:t>
            </a:r>
          </a:p>
          <a:p>
            <a:r>
              <a:rPr lang="en-US" sz="2800" dirty="0">
                <a:latin typeface="Arial" panose="020B0604020202020204" pitchFamily="34" charset="0"/>
                <a:cs typeface="Arial" panose="020B0604020202020204" pitchFamily="34" charset="0"/>
              </a:rPr>
              <a:t>+ Monitoring the HRP</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IMPACT version</a:t>
            </a:r>
          </a:p>
        </p:txBody>
      </p:sp>
      <p:sp>
        <p:nvSpPr>
          <p:cNvPr id="10" name="Google Shape;62;p10">
            <a:extLst>
              <a:ext uri="{FF2B5EF4-FFF2-40B4-BE49-F238E27FC236}">
                <a16:creationId xmlns:a16="http://schemas.microsoft.com/office/drawing/2014/main" id="{8FF2863F-7D2D-451C-A06A-D242C77887AB}"/>
              </a:ext>
            </a:extLst>
          </p:cNvPr>
          <p:cNvSpPr txBox="1">
            <a:spLocks noGrp="1"/>
          </p:cNvSpPr>
          <p:nvPr>
            <p:ph type="body" idx="2"/>
          </p:nvPr>
        </p:nvSpPr>
        <p:spPr>
          <a:xfrm>
            <a:off x="2294769" y="4189209"/>
            <a:ext cx="4554461" cy="958738"/>
          </a:xfrm>
          <a:prstGeom prst="rect">
            <a:avLst/>
          </a:prstGeom>
          <a:noFill/>
          <a:ln>
            <a:noFill/>
          </a:ln>
        </p:spPr>
        <p:txBody>
          <a:bodyPr spcFirstLastPara="1" vert="horz" wrap="square" lIns="62178" tIns="31081" rIns="62178" bIns="31081" rtlCol="0" anchor="t" anchorCtr="0">
            <a:noAutofit/>
          </a:bodyPr>
          <a:lstStyle/>
          <a:p>
            <a:pPr marL="0" indent="0"/>
            <a:r>
              <a:rPr lang="en-US" sz="1500" dirty="0"/>
              <a:t>David Goetghebuer</a:t>
            </a:r>
          </a:p>
          <a:p>
            <a:pPr marL="0" indent="0"/>
            <a:r>
              <a:rPr lang="en-US" sz="1500" dirty="0"/>
              <a:t>(OCHA/APMB/MATS)</a:t>
            </a:r>
            <a:endParaRPr sz="1500" dirty="0"/>
          </a:p>
        </p:txBody>
      </p:sp>
      <p:sp>
        <p:nvSpPr>
          <p:cNvPr id="6" name="Google Shape;61;p10">
            <a:extLst>
              <a:ext uri="{FF2B5EF4-FFF2-40B4-BE49-F238E27FC236}">
                <a16:creationId xmlns:a16="http://schemas.microsoft.com/office/drawing/2014/main" id="{0D5AE164-5C07-4A8D-8967-577FA18F46A1}"/>
              </a:ext>
            </a:extLst>
          </p:cNvPr>
          <p:cNvSpPr txBox="1">
            <a:spLocks/>
          </p:cNvSpPr>
          <p:nvPr/>
        </p:nvSpPr>
        <p:spPr>
          <a:xfrm>
            <a:off x="198967" y="5147947"/>
            <a:ext cx="8424333" cy="1553398"/>
          </a:xfrm>
          <a:prstGeom prst="rect">
            <a:avLst/>
          </a:prstGeom>
          <a:noFill/>
          <a:ln>
            <a:noFill/>
          </a:ln>
        </p:spPr>
        <p:txBody>
          <a:bodyPr spcFirstLastPara="1" vert="horz" wrap="square" lIns="62178" tIns="31081" rIns="62178" bIns="31081" rtlCol="0" anchor="t" anchorCtr="0">
            <a:noAutofit/>
          </a:bodyPr>
          <a:lstStyle>
            <a:lvl1pPr marL="310942" marR="0" lvl="0" indent="-155471" algn="ctr" defTabSz="685800" rtl="0" eaLnBrk="1" latinLnBrk="0" hangingPunct="1">
              <a:lnSpc>
                <a:spcPct val="90000"/>
              </a:lnSpc>
              <a:spcBef>
                <a:spcPts val="0"/>
              </a:spcBef>
              <a:spcAft>
                <a:spcPts val="0"/>
              </a:spcAft>
              <a:buSzPts val="1400"/>
              <a:buFont typeface="Arial" panose="020B0604020202020204" pitchFamily="34" charset="0"/>
              <a:buNone/>
              <a:defRPr sz="2720" b="1" i="0" u="none" strike="noStrike" kern="1200" cap="none">
                <a:solidFill>
                  <a:schemeClr val="lt1"/>
                </a:solidFill>
                <a:latin typeface="Roboto Slab"/>
                <a:ea typeface="Roboto Slab"/>
                <a:cs typeface="Roboto Slab"/>
                <a:sym typeface="Roboto Slab"/>
              </a:defRPr>
            </a:lvl1pPr>
            <a:lvl2pPr marL="621884" marR="0" lvl="1" indent="-155471" algn="l" defTabSz="685800" rtl="0" eaLnBrk="1" latinLnBrk="0" hangingPunct="1">
              <a:lnSpc>
                <a:spcPct val="90000"/>
              </a:lnSpc>
              <a:spcBef>
                <a:spcPts val="0"/>
              </a:spcBef>
              <a:spcAft>
                <a:spcPts val="0"/>
              </a:spcAft>
              <a:buSzPts val="1400"/>
              <a:buFont typeface="Arial" panose="020B0604020202020204" pitchFamily="34" charset="0"/>
              <a:buNone/>
              <a:defRPr sz="3673" b="0" i="0" u="none" strike="noStrike" kern="1200" cap="none">
                <a:solidFill>
                  <a:schemeClr val="tx1"/>
                </a:solidFill>
                <a:latin typeface="Roboto Slab"/>
                <a:ea typeface="Roboto Slab"/>
                <a:cs typeface="Roboto Slab"/>
                <a:sym typeface="Roboto Slab"/>
              </a:defRPr>
            </a:lvl2pPr>
            <a:lvl3pPr marL="932825" marR="0" lvl="2" indent="-155471" algn="l" defTabSz="685800" rtl="0" eaLnBrk="1" latinLnBrk="0" hangingPunct="1">
              <a:lnSpc>
                <a:spcPct val="90000"/>
              </a:lnSpc>
              <a:spcBef>
                <a:spcPts val="0"/>
              </a:spcBef>
              <a:spcAft>
                <a:spcPts val="0"/>
              </a:spcAft>
              <a:buSzPts val="1400"/>
              <a:buFont typeface="Arial" panose="020B0604020202020204" pitchFamily="34" charset="0"/>
              <a:buNone/>
              <a:defRPr sz="3673" b="0" i="0" u="none" strike="noStrike" kern="1200" cap="none">
                <a:solidFill>
                  <a:schemeClr val="tx1"/>
                </a:solidFill>
                <a:latin typeface="Roboto Slab"/>
                <a:ea typeface="Roboto Slab"/>
                <a:cs typeface="Roboto Slab"/>
                <a:sym typeface="Roboto Slab"/>
              </a:defRPr>
            </a:lvl3pPr>
            <a:lvl4pPr marL="1243767" marR="0" lvl="3" indent="-155471" algn="l" defTabSz="685800" rtl="0" eaLnBrk="1" latinLnBrk="0" hangingPunct="1">
              <a:lnSpc>
                <a:spcPct val="90000"/>
              </a:lnSpc>
              <a:spcBef>
                <a:spcPts val="0"/>
              </a:spcBef>
              <a:spcAft>
                <a:spcPts val="0"/>
              </a:spcAft>
              <a:buSzPts val="1400"/>
              <a:buFont typeface="Arial" panose="020B0604020202020204" pitchFamily="34" charset="0"/>
              <a:buNone/>
              <a:defRPr sz="3673" b="0" i="0" u="none" strike="noStrike" kern="1200" cap="none">
                <a:solidFill>
                  <a:schemeClr val="tx1"/>
                </a:solidFill>
                <a:latin typeface="Roboto Slab"/>
                <a:ea typeface="Roboto Slab"/>
                <a:cs typeface="Roboto Slab"/>
                <a:sym typeface="Roboto Slab"/>
              </a:defRPr>
            </a:lvl4pPr>
            <a:lvl5pPr marL="1554709" marR="0" lvl="4" indent="-155471" algn="l" defTabSz="685800" rtl="0" eaLnBrk="1" latinLnBrk="0" hangingPunct="1">
              <a:lnSpc>
                <a:spcPct val="90000"/>
              </a:lnSpc>
              <a:spcBef>
                <a:spcPts val="0"/>
              </a:spcBef>
              <a:spcAft>
                <a:spcPts val="0"/>
              </a:spcAft>
              <a:buSzPts val="1400"/>
              <a:buFont typeface="Arial" panose="020B0604020202020204" pitchFamily="34" charset="0"/>
              <a:buNone/>
              <a:defRPr sz="3673" b="0" i="0" u="none" strike="noStrike" kern="1200" cap="none">
                <a:solidFill>
                  <a:schemeClr val="tx1"/>
                </a:solidFill>
                <a:latin typeface="Roboto Slab"/>
                <a:ea typeface="Roboto Slab"/>
                <a:cs typeface="Roboto Slab"/>
                <a:sym typeface="Roboto Slab"/>
              </a:defRPr>
            </a:lvl5pPr>
            <a:lvl6pPr marL="1865651" marR="0" lvl="5" indent="-155471" algn="l" defTabSz="685800" rtl="0" eaLnBrk="1" latinLnBrk="0" hangingPunct="1">
              <a:lnSpc>
                <a:spcPct val="90000"/>
              </a:lnSpc>
              <a:spcBef>
                <a:spcPts val="0"/>
              </a:spcBef>
              <a:spcAft>
                <a:spcPts val="0"/>
              </a:spcAft>
              <a:buSzPts val="1400"/>
              <a:buFont typeface="Arial" panose="020B0604020202020204" pitchFamily="34" charset="0"/>
              <a:buNone/>
              <a:defRPr sz="1224" b="0" i="0" u="none" strike="noStrike" kern="1200" cap="none">
                <a:solidFill>
                  <a:schemeClr val="tx1"/>
                </a:solidFill>
                <a:latin typeface="Calibri"/>
                <a:ea typeface="Calibri"/>
                <a:cs typeface="Calibri"/>
                <a:sym typeface="Calibri"/>
              </a:defRPr>
            </a:lvl6pPr>
            <a:lvl7pPr marL="2176592" marR="0" lvl="6" indent="-155471" algn="l" defTabSz="685800" rtl="0" eaLnBrk="1" latinLnBrk="0" hangingPunct="1">
              <a:lnSpc>
                <a:spcPct val="90000"/>
              </a:lnSpc>
              <a:spcBef>
                <a:spcPts val="0"/>
              </a:spcBef>
              <a:spcAft>
                <a:spcPts val="0"/>
              </a:spcAft>
              <a:buSzPts val="1400"/>
              <a:buFont typeface="Arial" panose="020B0604020202020204" pitchFamily="34" charset="0"/>
              <a:buNone/>
              <a:defRPr sz="1224" b="0" i="0" u="none" strike="noStrike" kern="1200" cap="none">
                <a:solidFill>
                  <a:schemeClr val="tx1"/>
                </a:solidFill>
                <a:latin typeface="Calibri"/>
                <a:ea typeface="Calibri"/>
                <a:cs typeface="Calibri"/>
                <a:sym typeface="Calibri"/>
              </a:defRPr>
            </a:lvl7pPr>
            <a:lvl8pPr marL="2487534" marR="0" lvl="7" indent="-155471" algn="l" defTabSz="685800" rtl="0" eaLnBrk="1" latinLnBrk="0" hangingPunct="1">
              <a:lnSpc>
                <a:spcPct val="90000"/>
              </a:lnSpc>
              <a:spcBef>
                <a:spcPts val="0"/>
              </a:spcBef>
              <a:spcAft>
                <a:spcPts val="0"/>
              </a:spcAft>
              <a:buSzPts val="1400"/>
              <a:buFont typeface="Arial" panose="020B0604020202020204" pitchFamily="34" charset="0"/>
              <a:buNone/>
              <a:defRPr sz="1224" b="0" i="0" u="none" strike="noStrike" kern="1200" cap="none">
                <a:solidFill>
                  <a:schemeClr val="tx1"/>
                </a:solidFill>
                <a:latin typeface="Calibri"/>
                <a:ea typeface="Calibri"/>
                <a:cs typeface="Calibri"/>
                <a:sym typeface="Calibri"/>
              </a:defRPr>
            </a:lvl8pPr>
            <a:lvl9pPr marL="2798476" marR="0" lvl="8" indent="-155471" algn="l" defTabSz="685800" rtl="0" eaLnBrk="1" latinLnBrk="0" hangingPunct="1">
              <a:lnSpc>
                <a:spcPct val="90000"/>
              </a:lnSpc>
              <a:spcBef>
                <a:spcPts val="0"/>
              </a:spcBef>
              <a:spcAft>
                <a:spcPts val="0"/>
              </a:spcAft>
              <a:buSzPts val="1400"/>
              <a:buFont typeface="Arial" panose="020B0604020202020204" pitchFamily="34" charset="0"/>
              <a:buNone/>
              <a:defRPr sz="1224" b="0" i="0" u="none" strike="noStrike" kern="1200" cap="none">
                <a:solidFill>
                  <a:schemeClr val="tx1"/>
                </a:solidFill>
                <a:latin typeface="Calibri"/>
                <a:ea typeface="Calibri"/>
                <a:cs typeface="Calibri"/>
                <a:sym typeface="Calibri"/>
              </a:defRPr>
            </a:lvl9pPr>
          </a:lstStyle>
          <a:p>
            <a:pPr marL="310515" indent="-154940" algn="l"/>
            <a:endParaRPr lang="en-US" sz="2400" b="0" i="1" dirty="0">
              <a:solidFill>
                <a:schemeClr val="tx1"/>
              </a:solidFill>
            </a:endParaRPr>
          </a:p>
        </p:txBody>
      </p:sp>
      <p:sp>
        <p:nvSpPr>
          <p:cNvPr id="7" name="Google Shape;62;p10">
            <a:extLst>
              <a:ext uri="{FF2B5EF4-FFF2-40B4-BE49-F238E27FC236}">
                <a16:creationId xmlns:a16="http://schemas.microsoft.com/office/drawing/2014/main" id="{6A1E2FD3-1DF1-4058-9761-2C5B5D4D4F6A}"/>
              </a:ext>
            </a:extLst>
          </p:cNvPr>
          <p:cNvSpPr txBox="1">
            <a:spLocks/>
          </p:cNvSpPr>
          <p:nvPr/>
        </p:nvSpPr>
        <p:spPr>
          <a:xfrm>
            <a:off x="198967" y="270682"/>
            <a:ext cx="2989691" cy="532642"/>
          </a:xfrm>
          <a:prstGeom prst="rect">
            <a:avLst/>
          </a:prstGeom>
          <a:noFill/>
          <a:ln>
            <a:noFill/>
          </a:ln>
        </p:spPr>
        <p:txBody>
          <a:bodyPr spcFirstLastPara="1" vert="horz" wrap="square" lIns="62178" tIns="31081" rIns="62178" bIns="31081"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r>
              <a:rPr lang="en-US" sz="1400" b="1" dirty="0">
                <a:solidFill>
                  <a:schemeClr val="bg1">
                    <a:lumMod val="95000"/>
                  </a:schemeClr>
                </a:solidFill>
                <a:latin typeface="Arial" panose="020B0604020202020204" pitchFamily="34" charset="0"/>
                <a:cs typeface="Arial" panose="020B0604020202020204" pitchFamily="34" charset="0"/>
              </a:rPr>
              <a:t>OCHA INTERNAL DOCUMENT</a:t>
            </a:r>
          </a:p>
          <a:p>
            <a:pPr marL="0" indent="0" algn="l"/>
            <a:r>
              <a:rPr lang="en-US" sz="1400" b="1">
                <a:solidFill>
                  <a:schemeClr val="bg1">
                    <a:lumMod val="95000"/>
                  </a:schemeClr>
                </a:solidFill>
                <a:latin typeface="Arial" panose="020B0604020202020204" pitchFamily="34" charset="0"/>
                <a:cs typeface="Arial" panose="020B0604020202020204" pitchFamily="34" charset="0"/>
              </a:rPr>
              <a:t>Version 19/05/2023</a:t>
            </a:r>
            <a:endParaRPr lang="en-US" sz="1400" b="1" dirty="0">
              <a:solidFill>
                <a:schemeClr val="bg1">
                  <a:lumMod val="9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52D7F9B-ED27-4612-9F47-03E1309EF744}"/>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91518421"/>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9035" y="116632"/>
            <a:ext cx="8754311" cy="9721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800" b="1" dirty="0">
                <a:latin typeface="Arial" panose="020B0604020202020204" pitchFamily="34" charset="0"/>
                <a:cs typeface="Arial" panose="020B0604020202020204" pitchFamily="34" charset="0"/>
              </a:rPr>
              <a:t>Need – Target – </a:t>
            </a:r>
            <a:r>
              <a:rPr lang="fr-FR" sz="2800" b="1" dirty="0" err="1">
                <a:latin typeface="Arial" panose="020B0604020202020204" pitchFamily="34" charset="0"/>
                <a:cs typeface="Arial" panose="020B0604020202020204" pitchFamily="34" charset="0"/>
              </a:rPr>
              <a:t>Result</a:t>
            </a:r>
            <a:r>
              <a:rPr lang="fr-FR" sz="2800" b="1" dirty="0">
                <a:latin typeface="Arial" panose="020B0604020202020204" pitchFamily="34" charset="0"/>
                <a:cs typeface="Arial" panose="020B0604020202020204" pitchFamily="34" charset="0"/>
              </a:rPr>
              <a:t>:</a:t>
            </a:r>
          </a:p>
          <a:p>
            <a:pPr marL="0" marR="0" lvl="0" indent="0" defTabSz="914400" rtl="0" eaLnBrk="1" fontAlgn="auto" latinLnBrk="0" hangingPunct="1">
              <a:lnSpc>
                <a:spcPct val="100000"/>
              </a:lnSpc>
              <a:spcBef>
                <a:spcPct val="0"/>
              </a:spcBef>
              <a:spcAft>
                <a:spcPts val="0"/>
              </a:spcAft>
              <a:buClrTx/>
              <a:buSzTx/>
              <a:buFontTx/>
              <a:buNone/>
              <a:tabLst/>
              <a:defRPr/>
            </a:pPr>
            <a:r>
              <a:rPr lang="fr-FR" sz="2800" b="1" dirty="0">
                <a:latin typeface="Arial" panose="020B0604020202020204" pitchFamily="34" charset="0"/>
                <a:cs typeface="Arial" panose="020B0604020202020204" pitchFamily="34" charset="0"/>
              </a:rPr>
              <a:t>Performance Monitoring</a:t>
            </a:r>
          </a:p>
        </p:txBody>
      </p:sp>
      <p:sp>
        <p:nvSpPr>
          <p:cNvPr id="15" name="Rectangle 14">
            <a:extLst>
              <a:ext uri="{FF2B5EF4-FFF2-40B4-BE49-F238E27FC236}">
                <a16:creationId xmlns:a16="http://schemas.microsoft.com/office/drawing/2014/main" id="{B65660A5-A77E-47BB-A0E2-6A220D371156}"/>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pic>
        <p:nvPicPr>
          <p:cNvPr id="14" name="Content Placeholder 3">
            <a:extLst>
              <a:ext uri="{FF2B5EF4-FFF2-40B4-BE49-F238E27FC236}">
                <a16:creationId xmlns:a16="http://schemas.microsoft.com/office/drawing/2014/main" id="{53526F5B-1F64-4D44-89E3-ED752911D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484784"/>
            <a:ext cx="5071293" cy="5071293"/>
          </a:xfrm>
          <a:prstGeom prst="rect">
            <a:avLst/>
          </a:prstGeom>
        </p:spPr>
      </p:pic>
      <p:sp>
        <p:nvSpPr>
          <p:cNvPr id="16" name="Freeform 5">
            <a:extLst>
              <a:ext uri="{FF2B5EF4-FFF2-40B4-BE49-F238E27FC236}">
                <a16:creationId xmlns:a16="http://schemas.microsoft.com/office/drawing/2014/main" id="{76EDA48D-B8DE-4295-B456-4038C87AAE58}"/>
              </a:ext>
            </a:extLst>
          </p:cNvPr>
          <p:cNvSpPr/>
          <p:nvPr/>
        </p:nvSpPr>
        <p:spPr>
          <a:xfrm>
            <a:off x="2973936" y="2538101"/>
            <a:ext cx="991313" cy="1136591"/>
          </a:xfrm>
          <a:custGeom>
            <a:avLst/>
            <a:gdLst>
              <a:gd name="connsiteX0" fmla="*/ 461473 w 991313"/>
              <a:gd name="connsiteY0" fmla="*/ 0 h 1136591"/>
              <a:gd name="connsiteX1" fmla="*/ 0 w 991313"/>
              <a:gd name="connsiteY1" fmla="*/ 487110 h 1136591"/>
              <a:gd name="connsiteX2" fmla="*/ 136733 w 991313"/>
              <a:gd name="connsiteY2" fmla="*/ 1008404 h 1136591"/>
              <a:gd name="connsiteX3" fmla="*/ 504202 w 991313"/>
              <a:gd name="connsiteY3" fmla="*/ 1136591 h 1136591"/>
              <a:gd name="connsiteX4" fmla="*/ 760576 w 991313"/>
              <a:gd name="connsiteY4" fmla="*/ 880217 h 1136591"/>
              <a:gd name="connsiteX5" fmla="*/ 991313 w 991313"/>
              <a:gd name="connsiteY5" fmla="*/ 512748 h 1136591"/>
              <a:gd name="connsiteX6" fmla="*/ 880217 w 991313"/>
              <a:gd name="connsiteY6" fmla="*/ 145278 h 1136591"/>
              <a:gd name="connsiteX7" fmla="*/ 461473 w 991313"/>
              <a:gd name="connsiteY7" fmla="*/ 0 h 113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313" h="1136591">
                <a:moveTo>
                  <a:pt x="461473" y="0"/>
                </a:moveTo>
                <a:lnTo>
                  <a:pt x="0" y="487110"/>
                </a:lnTo>
                <a:lnTo>
                  <a:pt x="136733" y="1008404"/>
                </a:lnTo>
                <a:lnTo>
                  <a:pt x="504202" y="1136591"/>
                </a:lnTo>
                <a:lnTo>
                  <a:pt x="760576" y="880217"/>
                </a:lnTo>
                <a:lnTo>
                  <a:pt x="991313" y="512748"/>
                </a:lnTo>
                <a:lnTo>
                  <a:pt x="880217" y="145278"/>
                </a:lnTo>
                <a:lnTo>
                  <a:pt x="46147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6">
            <a:extLst>
              <a:ext uri="{FF2B5EF4-FFF2-40B4-BE49-F238E27FC236}">
                <a16:creationId xmlns:a16="http://schemas.microsoft.com/office/drawing/2014/main" id="{1E91A40A-1C3B-42CD-AD26-F0EDBB70A373}"/>
              </a:ext>
            </a:extLst>
          </p:cNvPr>
          <p:cNvSpPr/>
          <p:nvPr/>
        </p:nvSpPr>
        <p:spPr>
          <a:xfrm>
            <a:off x="4563454" y="2307364"/>
            <a:ext cx="1392965" cy="1478423"/>
          </a:xfrm>
          <a:custGeom>
            <a:avLst/>
            <a:gdLst>
              <a:gd name="connsiteX0" fmla="*/ 743484 w 1392965"/>
              <a:gd name="connsiteY0" fmla="*/ 0 h 1478423"/>
              <a:gd name="connsiteX1" fmla="*/ 170916 w 1392965"/>
              <a:gd name="connsiteY1" fmla="*/ 239283 h 1478423"/>
              <a:gd name="connsiteX2" fmla="*/ 0 w 1392965"/>
              <a:gd name="connsiteY2" fmla="*/ 675118 h 1478423"/>
              <a:gd name="connsiteX3" fmla="*/ 59821 w 1392965"/>
              <a:gd name="connsiteY3" fmla="*/ 1222049 h 1478423"/>
              <a:gd name="connsiteX4" fmla="*/ 683664 w 1392965"/>
              <a:gd name="connsiteY4" fmla="*/ 1478423 h 1478423"/>
              <a:gd name="connsiteX5" fmla="*/ 1128045 w 1392965"/>
              <a:gd name="connsiteY5" fmla="*/ 1452786 h 1478423"/>
              <a:gd name="connsiteX6" fmla="*/ 1375873 w 1392965"/>
              <a:gd name="connsiteY6" fmla="*/ 1008404 h 1478423"/>
              <a:gd name="connsiteX7" fmla="*/ 1392965 w 1392965"/>
              <a:gd name="connsiteY7" fmla="*/ 538386 h 1478423"/>
              <a:gd name="connsiteX8" fmla="*/ 1196411 w 1392965"/>
              <a:gd name="connsiteY8" fmla="*/ 188008 h 1478423"/>
              <a:gd name="connsiteX9" fmla="*/ 743484 w 1392965"/>
              <a:gd name="connsiteY9" fmla="*/ 0 h 147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965" h="1478423">
                <a:moveTo>
                  <a:pt x="743484" y="0"/>
                </a:moveTo>
                <a:lnTo>
                  <a:pt x="170916" y="239283"/>
                </a:lnTo>
                <a:lnTo>
                  <a:pt x="0" y="675118"/>
                </a:lnTo>
                <a:lnTo>
                  <a:pt x="59821" y="1222049"/>
                </a:lnTo>
                <a:lnTo>
                  <a:pt x="683664" y="1478423"/>
                </a:lnTo>
                <a:lnTo>
                  <a:pt x="1128045" y="1452786"/>
                </a:lnTo>
                <a:lnTo>
                  <a:pt x="1375873" y="1008404"/>
                </a:lnTo>
                <a:lnTo>
                  <a:pt x="1392965" y="538386"/>
                </a:lnTo>
                <a:lnTo>
                  <a:pt x="1196411" y="188008"/>
                </a:lnTo>
                <a:lnTo>
                  <a:pt x="7434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7">
            <a:extLst>
              <a:ext uri="{FF2B5EF4-FFF2-40B4-BE49-F238E27FC236}">
                <a16:creationId xmlns:a16="http://schemas.microsoft.com/office/drawing/2014/main" id="{E5D91E58-920E-4948-9480-7A6FEED90241}"/>
              </a:ext>
            </a:extLst>
          </p:cNvPr>
          <p:cNvSpPr/>
          <p:nvPr/>
        </p:nvSpPr>
        <p:spPr>
          <a:xfrm>
            <a:off x="5537675" y="4580546"/>
            <a:ext cx="521293" cy="452927"/>
          </a:xfrm>
          <a:custGeom>
            <a:avLst/>
            <a:gdLst>
              <a:gd name="connsiteX0" fmla="*/ 307648 w 521293"/>
              <a:gd name="connsiteY0" fmla="*/ 0 h 452927"/>
              <a:gd name="connsiteX1" fmla="*/ 85458 w 521293"/>
              <a:gd name="connsiteY1" fmla="*/ 34183 h 452927"/>
              <a:gd name="connsiteX2" fmla="*/ 0 w 521293"/>
              <a:gd name="connsiteY2" fmla="*/ 350377 h 452927"/>
              <a:gd name="connsiteX3" fmla="*/ 205099 w 521293"/>
              <a:gd name="connsiteY3" fmla="*/ 452927 h 452927"/>
              <a:gd name="connsiteX4" fmla="*/ 461473 w 521293"/>
              <a:gd name="connsiteY4" fmla="*/ 384561 h 452927"/>
              <a:gd name="connsiteX5" fmla="*/ 521293 w 521293"/>
              <a:gd name="connsiteY5" fmla="*/ 153824 h 452927"/>
              <a:gd name="connsiteX6" fmla="*/ 307648 w 521293"/>
              <a:gd name="connsiteY6" fmla="*/ 0 h 45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93" h="452927">
                <a:moveTo>
                  <a:pt x="307648" y="0"/>
                </a:moveTo>
                <a:lnTo>
                  <a:pt x="85458" y="34183"/>
                </a:lnTo>
                <a:lnTo>
                  <a:pt x="0" y="350377"/>
                </a:lnTo>
                <a:lnTo>
                  <a:pt x="205099" y="452927"/>
                </a:lnTo>
                <a:lnTo>
                  <a:pt x="461473" y="384561"/>
                </a:lnTo>
                <a:lnTo>
                  <a:pt x="521293" y="153824"/>
                </a:lnTo>
                <a:lnTo>
                  <a:pt x="30764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itle 1">
            <a:extLst>
              <a:ext uri="{FF2B5EF4-FFF2-40B4-BE49-F238E27FC236}">
                <a16:creationId xmlns:a16="http://schemas.microsoft.com/office/drawing/2014/main" id="{5B688E60-A2A8-4A5D-A2B6-7F1FE0725F2F}"/>
              </a:ext>
            </a:extLst>
          </p:cNvPr>
          <p:cNvSpPr txBox="1">
            <a:spLocks/>
          </p:cNvSpPr>
          <p:nvPr/>
        </p:nvSpPr>
        <p:spPr>
          <a:xfrm>
            <a:off x="2973936" y="2597018"/>
            <a:ext cx="1276090" cy="93239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j-ea"/>
                <a:cs typeface="+mj-cs"/>
              </a:rPr>
              <a:t>Last year 1,790 people asked me for help</a:t>
            </a:r>
            <a:endParaRPr kumimoji="0" lang="fr-FR" sz="1500" b="0" i="0" u="none" strike="noStrike" kern="1200" cap="none" spc="0" normalizeH="0" baseline="0" noProof="0" dirty="0">
              <a:ln>
                <a:noFill/>
              </a:ln>
              <a:solidFill>
                <a:prstClr val="black"/>
              </a:solidFill>
              <a:effectLst/>
              <a:uLnTx/>
              <a:uFillTx/>
              <a:latin typeface="Calibri"/>
              <a:ea typeface="+mj-ea"/>
              <a:cs typeface="+mj-cs"/>
            </a:endParaRPr>
          </a:p>
        </p:txBody>
      </p:sp>
      <p:sp>
        <p:nvSpPr>
          <p:cNvPr id="20" name="Title 1">
            <a:extLst>
              <a:ext uri="{FF2B5EF4-FFF2-40B4-BE49-F238E27FC236}">
                <a16:creationId xmlns:a16="http://schemas.microsoft.com/office/drawing/2014/main" id="{E43B2B51-53AE-4A92-8940-FFFB7D132A8E}"/>
              </a:ext>
            </a:extLst>
          </p:cNvPr>
          <p:cNvSpPr txBox="1">
            <a:spLocks/>
          </p:cNvSpPr>
          <p:nvPr/>
        </p:nvSpPr>
        <p:spPr>
          <a:xfrm>
            <a:off x="4396170" y="2657388"/>
            <a:ext cx="1726009" cy="9657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j-ea"/>
                <a:cs typeface="+mj-cs"/>
              </a:rPr>
              <a:t>planned to help 1, and so I did.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j-ea"/>
                <a:cs typeface="+mj-cs"/>
              </a:rPr>
              <a:t>So my performance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j-ea"/>
                <a:cs typeface="+mj-cs"/>
              </a:rPr>
              <a:t>            is …</a:t>
            </a:r>
            <a:endParaRPr kumimoji="0" lang="fr-FR" sz="1500" b="0" i="0" u="none" strike="noStrike" kern="1200" cap="none" spc="0" normalizeH="0" baseline="0" noProof="0" dirty="0">
              <a:ln>
                <a:noFill/>
              </a:ln>
              <a:solidFill>
                <a:prstClr val="black"/>
              </a:solidFill>
              <a:effectLst/>
              <a:uLnTx/>
              <a:uFillTx/>
              <a:latin typeface="Calibri"/>
              <a:ea typeface="+mj-ea"/>
              <a:cs typeface="+mj-cs"/>
            </a:endParaRPr>
          </a:p>
        </p:txBody>
      </p:sp>
      <p:sp>
        <p:nvSpPr>
          <p:cNvPr id="21" name="Title 1">
            <a:extLst>
              <a:ext uri="{FF2B5EF4-FFF2-40B4-BE49-F238E27FC236}">
                <a16:creationId xmlns:a16="http://schemas.microsoft.com/office/drawing/2014/main" id="{EF024593-5ED6-47BF-9C38-15894F3F4501}"/>
              </a:ext>
            </a:extLst>
          </p:cNvPr>
          <p:cNvSpPr txBox="1">
            <a:spLocks/>
          </p:cNvSpPr>
          <p:nvPr/>
        </p:nvSpPr>
        <p:spPr>
          <a:xfrm>
            <a:off x="5489263" y="4547465"/>
            <a:ext cx="660108" cy="4860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j-ea"/>
                <a:cs typeface="+mj-cs"/>
              </a:rPr>
              <a:t>100%</a:t>
            </a:r>
            <a:endParaRPr kumimoji="0" lang="fr-FR"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22" name="Title 1">
            <a:extLst>
              <a:ext uri="{FF2B5EF4-FFF2-40B4-BE49-F238E27FC236}">
                <a16:creationId xmlns:a16="http://schemas.microsoft.com/office/drawing/2014/main" id="{13C21583-4E94-4804-B405-E4DE9FE5F08B}"/>
              </a:ext>
            </a:extLst>
          </p:cNvPr>
          <p:cNvSpPr txBox="1">
            <a:spLocks/>
          </p:cNvSpPr>
          <p:nvPr/>
        </p:nvSpPr>
        <p:spPr>
          <a:xfrm>
            <a:off x="4745115" y="2399087"/>
            <a:ext cx="821952" cy="38684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j-ea"/>
                <a:cs typeface="+mj-cs"/>
              </a:rPr>
              <a:t>I had</a:t>
            </a:r>
            <a:endParaRPr kumimoji="0" lang="fr-FR" sz="15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83475544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5EBA-265D-41F1-9E1B-330923C0A387}"/>
              </a:ext>
            </a:extLst>
          </p:cNvPr>
          <p:cNvSpPr>
            <a:spLocks noGrp="1"/>
          </p:cNvSpPr>
          <p:nvPr>
            <p:ph type="title"/>
          </p:nvPr>
        </p:nvSpPr>
        <p:spPr>
          <a:xfrm>
            <a:off x="215900" y="1005289"/>
            <a:ext cx="8231187" cy="808076"/>
          </a:xfrm>
        </p:spPr>
        <p:txBody>
          <a:bodyPr/>
          <a:lstStyle/>
          <a:p>
            <a:r>
              <a:rPr lang="fr-FR" sz="2400" dirty="0" err="1"/>
              <a:t>Different</a:t>
            </a:r>
            <a:r>
              <a:rPr lang="fr-FR" sz="2400" dirty="0"/>
              <a:t> types of quantitative </a:t>
            </a:r>
            <a:r>
              <a:rPr lang="fr-FR" sz="2400" dirty="0" err="1"/>
              <a:t>indicators</a:t>
            </a:r>
            <a:r>
              <a:rPr lang="fr-FR" sz="2400" dirty="0"/>
              <a:t>:</a:t>
            </a:r>
            <a:br>
              <a:rPr lang="fr-FR" sz="2400" dirty="0"/>
            </a:br>
            <a:r>
              <a:rPr lang="fr-FR" sz="2400" dirty="0"/>
              <a:t>More </a:t>
            </a:r>
            <a:r>
              <a:rPr lang="fr-FR" sz="2400" dirty="0" err="1"/>
              <a:t>than</a:t>
            </a:r>
            <a:r>
              <a:rPr lang="fr-FR" sz="2400" dirty="0"/>
              <a:t> </a:t>
            </a:r>
            <a:r>
              <a:rPr lang="fr-FR" sz="2400" dirty="0" err="1"/>
              <a:t>just</a:t>
            </a:r>
            <a:r>
              <a:rPr lang="fr-FR" sz="2400" dirty="0"/>
              <a:t> # and % !! </a:t>
            </a:r>
            <a:endParaRPr lang="en-US" sz="2400" dirty="0"/>
          </a:p>
        </p:txBody>
      </p:sp>
      <p:sp>
        <p:nvSpPr>
          <p:cNvPr id="3" name="Text Placeholder 2">
            <a:extLst>
              <a:ext uri="{FF2B5EF4-FFF2-40B4-BE49-F238E27FC236}">
                <a16:creationId xmlns:a16="http://schemas.microsoft.com/office/drawing/2014/main" id="{11563036-8308-4840-BED3-9A175C4E014D}"/>
              </a:ext>
            </a:extLst>
          </p:cNvPr>
          <p:cNvSpPr>
            <a:spLocks noGrp="1"/>
          </p:cNvSpPr>
          <p:nvPr>
            <p:ph type="body" sz="quarter" idx="13"/>
          </p:nvPr>
        </p:nvSpPr>
        <p:spPr>
          <a:xfrm>
            <a:off x="66675" y="2455923"/>
            <a:ext cx="9010650" cy="394210"/>
          </a:xfrm>
        </p:spPr>
        <p:txBody>
          <a:bodyPr/>
          <a:lstStyle/>
          <a:p>
            <a:pPr marL="0" indent="0">
              <a:buNone/>
            </a:pPr>
            <a:r>
              <a:rPr lang="fr-FR" dirty="0"/>
              <a:t># - items             </a:t>
            </a:r>
            <a:r>
              <a:rPr lang="fr-FR" i="1" dirty="0" err="1"/>
              <a:t>Number</a:t>
            </a:r>
            <a:r>
              <a:rPr lang="fr-FR" i="1" dirty="0"/>
              <a:t> of </a:t>
            </a:r>
            <a:r>
              <a:rPr lang="fr-FR" i="1" dirty="0" err="1"/>
              <a:t>household</a:t>
            </a:r>
            <a:r>
              <a:rPr lang="fr-FR" i="1" dirty="0"/>
              <a:t> kits </a:t>
            </a:r>
            <a:r>
              <a:rPr lang="fr-FR" i="1" dirty="0" err="1"/>
              <a:t>distributed</a:t>
            </a:r>
            <a:r>
              <a:rPr lang="fr-FR" i="1" dirty="0"/>
              <a:t>                        </a:t>
            </a:r>
            <a:r>
              <a:rPr lang="fr-FR" dirty="0"/>
              <a:t>5,000           4,500</a:t>
            </a:r>
            <a:endParaRPr lang="en-US" dirty="0"/>
          </a:p>
        </p:txBody>
      </p:sp>
      <p:sp>
        <p:nvSpPr>
          <p:cNvPr id="6" name="Title 1">
            <a:extLst>
              <a:ext uri="{FF2B5EF4-FFF2-40B4-BE49-F238E27FC236}">
                <a16:creationId xmlns:a16="http://schemas.microsoft.com/office/drawing/2014/main" id="{313339EC-68EF-45F5-A905-20FA206F4AA2}"/>
              </a:ext>
            </a:extLst>
          </p:cNvPr>
          <p:cNvSpPr txBox="1">
            <a:spLocks/>
          </p:cNvSpPr>
          <p:nvPr/>
        </p:nvSpPr>
        <p:spPr bwMode="auto">
          <a:xfrm>
            <a:off x="66675" y="1918542"/>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Arial"/>
                <a:ea typeface="+mj-ea"/>
                <a:cs typeface="+mj-cs"/>
              </a:rPr>
              <a:t>Type             Example                                            </a:t>
            </a:r>
            <a:r>
              <a:rPr kumimoji="0" lang="fr-FR" sz="2400" b="1" i="0" u="none" strike="noStrike" kern="0" cap="none" spc="0" normalizeH="0" baseline="0" noProof="0" dirty="0" err="1">
                <a:ln>
                  <a:noFill/>
                </a:ln>
                <a:solidFill>
                  <a:prstClr val="black"/>
                </a:solidFill>
                <a:effectLst/>
                <a:uLnTx/>
                <a:uFillTx/>
                <a:latin typeface="Arial"/>
                <a:ea typeface="+mj-ea"/>
                <a:cs typeface="+mj-cs"/>
              </a:rPr>
              <a:t>target</a:t>
            </a:r>
            <a:r>
              <a:rPr kumimoji="0" lang="fr-FR" sz="2400" b="1" i="0" u="none" strike="noStrike" kern="0" cap="none" spc="0" normalizeH="0" baseline="0" noProof="0" dirty="0">
                <a:ln>
                  <a:noFill/>
                </a:ln>
                <a:solidFill>
                  <a:prstClr val="black"/>
                </a:solidFill>
                <a:effectLst/>
                <a:uLnTx/>
                <a:uFillTx/>
                <a:latin typeface="Arial"/>
                <a:ea typeface="+mj-ea"/>
                <a:cs typeface="+mj-cs"/>
              </a:rPr>
              <a:t>   </a:t>
            </a:r>
            <a:r>
              <a:rPr kumimoji="0" lang="fr-FR" sz="2400" b="1" i="0" u="none" strike="noStrike" kern="0" cap="none" spc="0" normalizeH="0" baseline="0" noProof="0" dirty="0" err="1">
                <a:ln>
                  <a:noFill/>
                </a:ln>
                <a:solidFill>
                  <a:prstClr val="black"/>
                </a:solidFill>
                <a:effectLst/>
                <a:uLnTx/>
                <a:uFillTx/>
                <a:latin typeface="Arial"/>
                <a:ea typeface="+mj-ea"/>
                <a:cs typeface="+mj-cs"/>
              </a:rPr>
              <a:t>result</a:t>
            </a:r>
            <a:endParaRPr kumimoji="0" lang="en-US" sz="2400" b="1" i="0" u="none" strike="noStrike" kern="0" cap="none" spc="0" normalizeH="0" baseline="0" noProof="0" dirty="0">
              <a:ln>
                <a:noFill/>
              </a:ln>
              <a:solidFill>
                <a:prstClr val="black"/>
              </a:solidFill>
              <a:effectLst/>
              <a:uLnTx/>
              <a:uFillTx/>
              <a:latin typeface="Arial"/>
              <a:ea typeface="+mj-ea"/>
              <a:cs typeface="+mj-cs"/>
            </a:endParaRPr>
          </a:p>
        </p:txBody>
      </p:sp>
      <p:sp>
        <p:nvSpPr>
          <p:cNvPr id="7" name="Text Placeholder 2">
            <a:extLst>
              <a:ext uri="{FF2B5EF4-FFF2-40B4-BE49-F238E27FC236}">
                <a16:creationId xmlns:a16="http://schemas.microsoft.com/office/drawing/2014/main" id="{A55FFC5F-6689-4B1E-A3FF-1B59479A3464}"/>
              </a:ext>
            </a:extLst>
          </p:cNvPr>
          <p:cNvSpPr txBox="1">
            <a:spLocks/>
          </p:cNvSpPr>
          <p:nvPr/>
        </p:nvSpPr>
        <p:spPr bwMode="auto">
          <a:xfrm>
            <a:off x="66675" y="4716437"/>
            <a:ext cx="90106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 - percentage  </a:t>
            </a:r>
            <a:r>
              <a:rPr kumimoji="0" lang="en-US" sz="1800" b="0" i="1" u="none" strike="noStrike" kern="0" cap="none" spc="0" normalizeH="0" baseline="0" noProof="0" dirty="0">
                <a:ln>
                  <a:noFill/>
                </a:ln>
                <a:solidFill>
                  <a:prstClr val="black"/>
                </a:solidFill>
                <a:effectLst/>
                <a:uLnTx/>
                <a:uFillTx/>
                <a:latin typeface="Arial"/>
                <a:ea typeface="+mn-ea"/>
                <a:cs typeface="+mn-cs"/>
              </a:rPr>
              <a:t>Coverage of measles vaccination                                </a:t>
            </a:r>
            <a:r>
              <a:rPr kumimoji="0" lang="en-US" sz="1800" b="0" i="0" u="none" strike="noStrike" kern="0" cap="none" spc="0" normalizeH="0" baseline="0" noProof="0" dirty="0">
                <a:ln>
                  <a:noFill/>
                </a:ln>
                <a:solidFill>
                  <a:prstClr val="black"/>
                </a:solidFill>
                <a:effectLst/>
                <a:uLnTx/>
                <a:uFillTx/>
                <a:latin typeface="Arial"/>
                <a:ea typeface="+mn-ea"/>
                <a:cs typeface="+mn-cs"/>
              </a:rPr>
              <a:t>90%            85% </a:t>
            </a:r>
          </a:p>
        </p:txBody>
      </p:sp>
      <p:sp>
        <p:nvSpPr>
          <p:cNvPr id="19" name="Text Placeholder 2">
            <a:extLst>
              <a:ext uri="{FF2B5EF4-FFF2-40B4-BE49-F238E27FC236}">
                <a16:creationId xmlns:a16="http://schemas.microsoft.com/office/drawing/2014/main" id="{93BDC823-BE1F-4D0C-A4DC-6FED6E991789}"/>
              </a:ext>
            </a:extLst>
          </p:cNvPr>
          <p:cNvSpPr txBox="1">
            <a:spLocks/>
          </p:cNvSpPr>
          <p:nvPr/>
        </p:nvSpPr>
        <p:spPr bwMode="auto">
          <a:xfrm>
            <a:off x="66675" y="3586542"/>
            <a:ext cx="90106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 - Likert scale    </a:t>
            </a:r>
            <a:r>
              <a:rPr kumimoji="0" lang="en-US" sz="1800" b="0" i="1" u="none" strike="noStrike" kern="0" cap="none" spc="0" normalizeH="0" baseline="0" noProof="0" dirty="0">
                <a:ln>
                  <a:noFill/>
                </a:ln>
                <a:solidFill>
                  <a:prstClr val="black"/>
                </a:solidFill>
                <a:effectLst/>
                <a:uLnTx/>
                <a:uFillTx/>
                <a:latin typeface="Arial"/>
                <a:ea typeface="+mn-ea"/>
                <a:cs typeface="+mn-cs"/>
              </a:rPr>
              <a:t>Degree of satisfaction ……                                            </a:t>
            </a:r>
            <a:r>
              <a:rPr kumimoji="0" lang="en-US" sz="1800" b="0" i="0" u="none" strike="noStrike" kern="0" cap="none" spc="0" normalizeH="0" baseline="0" noProof="0" dirty="0">
                <a:ln>
                  <a:noFill/>
                </a:ln>
                <a:solidFill>
                  <a:prstClr val="black"/>
                </a:solidFill>
                <a:effectLst/>
                <a:uLnTx/>
                <a:uFillTx/>
                <a:latin typeface="Arial"/>
                <a:ea typeface="+mn-ea"/>
                <a:cs typeface="+mn-cs"/>
              </a:rPr>
              <a:t>&gt;3                 4 </a:t>
            </a:r>
          </a:p>
        </p:txBody>
      </p:sp>
      <p:sp>
        <p:nvSpPr>
          <p:cNvPr id="20" name="Text Placeholder 2">
            <a:extLst>
              <a:ext uri="{FF2B5EF4-FFF2-40B4-BE49-F238E27FC236}">
                <a16:creationId xmlns:a16="http://schemas.microsoft.com/office/drawing/2014/main" id="{2E186C2B-6016-4A4E-98B4-4D4FAC67214B}"/>
              </a:ext>
            </a:extLst>
          </p:cNvPr>
          <p:cNvSpPr txBox="1">
            <a:spLocks/>
          </p:cNvSpPr>
          <p:nvPr/>
        </p:nvSpPr>
        <p:spPr bwMode="auto">
          <a:xfrm>
            <a:off x="66675" y="5197347"/>
            <a:ext cx="90106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 composite      </a:t>
            </a:r>
            <a:r>
              <a:rPr kumimoji="0" lang="en-US" sz="1800" b="0" i="1" u="none" strike="noStrike" kern="0" cap="none" spc="0" normalizeH="0" baseline="0" noProof="0" dirty="0">
                <a:ln>
                  <a:noFill/>
                </a:ln>
                <a:solidFill>
                  <a:prstClr val="black"/>
                </a:solidFill>
                <a:effectLst/>
                <a:uLnTx/>
                <a:uFillTx/>
                <a:latin typeface="Arial"/>
                <a:ea typeface="+mn-ea"/>
                <a:cs typeface="+mn-cs"/>
              </a:rPr>
              <a:t>Degree of compliance to …                                         </a:t>
            </a:r>
            <a:r>
              <a:rPr kumimoji="0" lang="en-US" sz="1800" b="0" i="0" u="none" strike="noStrike" kern="0" cap="none" spc="0" normalizeH="0" baseline="0" noProof="0" dirty="0">
                <a:ln>
                  <a:noFill/>
                </a:ln>
                <a:solidFill>
                  <a:prstClr val="black"/>
                </a:solidFill>
                <a:effectLst/>
                <a:uLnTx/>
                <a:uFillTx/>
                <a:latin typeface="Arial"/>
                <a:ea typeface="+mn-ea"/>
                <a:cs typeface="+mn-cs"/>
              </a:rPr>
              <a:t>100%           85% </a:t>
            </a:r>
          </a:p>
        </p:txBody>
      </p:sp>
      <p:sp>
        <p:nvSpPr>
          <p:cNvPr id="21" name="Text Placeholder 2">
            <a:extLst>
              <a:ext uri="{FF2B5EF4-FFF2-40B4-BE49-F238E27FC236}">
                <a16:creationId xmlns:a16="http://schemas.microsoft.com/office/drawing/2014/main" id="{7819358D-3350-49DD-9950-00B71438BB20}"/>
              </a:ext>
            </a:extLst>
          </p:cNvPr>
          <p:cNvSpPr txBox="1">
            <a:spLocks/>
          </p:cNvSpPr>
          <p:nvPr/>
        </p:nvSpPr>
        <p:spPr bwMode="auto">
          <a:xfrm>
            <a:off x="66675" y="4131139"/>
            <a:ext cx="90106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 - rate                </a:t>
            </a:r>
            <a:r>
              <a:rPr kumimoji="0" lang="en-US" sz="1800" b="0" i="1" u="none" strike="noStrike" kern="0" cap="none" spc="0" normalizeH="0" baseline="0" noProof="0" dirty="0">
                <a:ln>
                  <a:noFill/>
                </a:ln>
                <a:solidFill>
                  <a:prstClr val="black"/>
                </a:solidFill>
                <a:effectLst/>
                <a:uLnTx/>
                <a:uFillTx/>
                <a:latin typeface="Arial"/>
                <a:ea typeface="+mn-ea"/>
                <a:cs typeface="+mn-cs"/>
              </a:rPr>
              <a:t>N</a:t>
            </a:r>
            <a:r>
              <a:rPr kumimoji="0" lang="en-GB" sz="1800" b="0" i="1" u="none" strike="noStrike" kern="1200" cap="none" spc="0" normalizeH="0" baseline="0" noProof="0" dirty="0">
                <a:ln>
                  <a:noFill/>
                </a:ln>
                <a:solidFill>
                  <a:prstClr val="black"/>
                </a:solidFill>
                <a:effectLst/>
                <a:uLnTx/>
                <a:uFillTx/>
                <a:latin typeface="Arial"/>
                <a:ea typeface="+mn-ea"/>
                <a:cs typeface="+mn-cs"/>
              </a:rPr>
              <a:t>umber of inhabitants / health </a:t>
            </a:r>
            <a:r>
              <a:rPr kumimoji="0" lang="en-GB" sz="1800" b="0" i="1" u="none" strike="noStrike" kern="1200" cap="none" spc="0" normalizeH="0" baseline="0" noProof="0" dirty="0" err="1">
                <a:ln>
                  <a:noFill/>
                </a:ln>
                <a:solidFill>
                  <a:prstClr val="black"/>
                </a:solidFill>
                <a:effectLst/>
                <a:uLnTx/>
                <a:uFillTx/>
                <a:latin typeface="Arial"/>
                <a:ea typeface="+mn-ea"/>
                <a:cs typeface="+mn-cs"/>
              </a:rPr>
              <a:t>center</a:t>
            </a:r>
            <a:r>
              <a:rPr kumimoji="0" lang="en-GB" sz="1800" b="0" i="1" u="none" strike="noStrike" kern="1200" cap="none" spc="0" normalizeH="0" baseline="0" noProof="0" dirty="0">
                <a:ln>
                  <a:noFill/>
                </a:ln>
                <a:solidFill>
                  <a:prstClr val="black"/>
                </a:solidFill>
                <a:effectLst/>
                <a:uLnTx/>
                <a:uFillTx/>
                <a:latin typeface="Arial"/>
                <a:ea typeface="+mn-ea"/>
                <a:cs typeface="+mn-cs"/>
              </a:rPr>
              <a:t>                      </a:t>
            </a:r>
            <a:r>
              <a:rPr kumimoji="0" lang="en-GB" sz="1800" b="0" i="0" u="none" strike="noStrike" kern="1200" cap="none" spc="0" normalizeH="0" baseline="0" noProof="0" dirty="0">
                <a:ln>
                  <a:noFill/>
                </a:ln>
                <a:solidFill>
                  <a:prstClr val="black"/>
                </a:solidFill>
                <a:effectLst/>
                <a:uLnTx/>
                <a:uFillTx/>
                <a:latin typeface="Arial"/>
                <a:ea typeface="+mn-ea"/>
                <a:cs typeface="+mn-cs"/>
              </a:rPr>
              <a:t>10,000        12,000</a:t>
            </a: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F177D7E6-9225-40D3-935A-33A849CC6840}"/>
              </a:ext>
            </a:extLst>
          </p:cNvPr>
          <p:cNvSpPr txBox="1">
            <a:spLocks/>
          </p:cNvSpPr>
          <p:nvPr/>
        </p:nvSpPr>
        <p:spPr bwMode="auto">
          <a:xfrm>
            <a:off x="66675" y="5696734"/>
            <a:ext cx="90106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Yes-No               </a:t>
            </a:r>
            <a:r>
              <a:rPr kumimoji="0" lang="en-US" sz="1800" b="0" i="1" u="none" strike="noStrike" kern="0" cap="none" spc="0" normalizeH="0" baseline="0" noProof="0" dirty="0">
                <a:ln>
                  <a:noFill/>
                </a:ln>
                <a:solidFill>
                  <a:prstClr val="black"/>
                </a:solidFill>
                <a:effectLst/>
                <a:uLnTx/>
                <a:uFillTx/>
                <a:latin typeface="Arial"/>
                <a:ea typeface="+mn-ea"/>
                <a:cs typeface="+mn-cs"/>
              </a:rPr>
              <a:t>New law on refugees is passed                                   </a:t>
            </a:r>
            <a:r>
              <a:rPr kumimoji="0" lang="en-US" sz="1800" b="0" i="0" u="none" strike="noStrike" kern="0" cap="none" spc="0" normalizeH="0" baseline="0" noProof="0" dirty="0">
                <a:ln>
                  <a:noFill/>
                </a:ln>
                <a:solidFill>
                  <a:prstClr val="black"/>
                </a:solidFill>
                <a:effectLst/>
                <a:uLnTx/>
                <a:uFillTx/>
                <a:latin typeface="Arial"/>
                <a:ea typeface="+mn-ea"/>
                <a:cs typeface="+mn-cs"/>
              </a:rPr>
              <a:t>yes             </a:t>
            </a:r>
            <a:r>
              <a:rPr kumimoji="0" lang="en-US" sz="1800" b="0" i="0" u="none" strike="noStrike" kern="0" cap="none" spc="0" normalizeH="0" baseline="0" noProof="0" dirty="0" err="1">
                <a:ln>
                  <a:noFill/>
                </a:ln>
                <a:solidFill>
                  <a:prstClr val="black"/>
                </a:solidFill>
                <a:effectLst/>
                <a:uLnTx/>
                <a:uFillTx/>
                <a:latin typeface="Arial"/>
                <a:ea typeface="+mn-ea"/>
                <a:cs typeface="+mn-cs"/>
              </a:rPr>
              <a:t>yes</a:t>
            </a:r>
            <a:r>
              <a:rPr kumimoji="0" lang="en-US" sz="1800" b="0" i="0" u="none" strike="noStrike" kern="0" cap="none" spc="0" normalizeH="0" baseline="0" noProof="0" dirty="0">
                <a:ln>
                  <a:noFill/>
                </a:ln>
                <a:solidFill>
                  <a:prstClr val="black"/>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81D173CA-BBC1-4472-B24A-A2FE42A890D3}"/>
              </a:ext>
            </a:extLst>
          </p:cNvPr>
          <p:cNvSpPr txBox="1">
            <a:spLocks/>
          </p:cNvSpPr>
          <p:nvPr/>
        </p:nvSpPr>
        <p:spPr>
          <a:xfrm>
            <a:off x="66675" y="2942639"/>
            <a:ext cx="90106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 - people           </a:t>
            </a:r>
            <a:r>
              <a:rPr kumimoji="0" lang="en-US" sz="1800" b="0" i="1" u="none" strike="noStrike" kern="0" cap="none" spc="0" normalizeH="0" baseline="0" noProof="0" dirty="0" err="1">
                <a:ln>
                  <a:noFill/>
                </a:ln>
                <a:solidFill>
                  <a:prstClr val="black"/>
                </a:solidFill>
                <a:effectLst/>
                <a:uLnTx/>
                <a:uFillTx/>
                <a:latin typeface="Arial"/>
                <a:ea typeface="+mn-ea"/>
                <a:cs typeface="+mn-cs"/>
              </a:rPr>
              <a:t>People</a:t>
            </a:r>
            <a:r>
              <a:rPr kumimoji="0" lang="en-US" sz="1800" b="0" i="1" u="none" strike="noStrike" kern="0" cap="none" spc="0" normalizeH="0" baseline="0" noProof="0" dirty="0">
                <a:ln>
                  <a:noFill/>
                </a:ln>
                <a:solidFill>
                  <a:prstClr val="black"/>
                </a:solidFill>
                <a:effectLst/>
                <a:uLnTx/>
                <a:uFillTx/>
                <a:latin typeface="Arial"/>
                <a:ea typeface="+mn-ea"/>
                <a:cs typeface="+mn-cs"/>
              </a:rPr>
              <a:t> receiving food                                              </a:t>
            </a:r>
            <a:r>
              <a:rPr kumimoji="0" lang="en-US" sz="1800" b="0" i="0" u="none" strike="noStrike" kern="0" cap="none" spc="0" normalizeH="0" baseline="0" noProof="0" dirty="0">
                <a:ln>
                  <a:noFill/>
                </a:ln>
                <a:solidFill>
                  <a:prstClr val="black"/>
                </a:solidFill>
                <a:effectLst/>
                <a:uLnTx/>
                <a:uFillTx/>
                <a:latin typeface="Arial"/>
                <a:ea typeface="+mn-ea"/>
                <a:cs typeface="+mn-cs"/>
              </a:rPr>
              <a:t>50,000         48,000</a:t>
            </a:r>
          </a:p>
        </p:txBody>
      </p:sp>
      <p:sp>
        <p:nvSpPr>
          <p:cNvPr id="12" name="Rectangle 11">
            <a:extLst>
              <a:ext uri="{FF2B5EF4-FFF2-40B4-BE49-F238E27FC236}">
                <a16:creationId xmlns:a16="http://schemas.microsoft.com/office/drawing/2014/main" id="{18E8380F-669D-423D-A574-586BB7E0EB82}"/>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Title 1">
            <a:extLst>
              <a:ext uri="{FF2B5EF4-FFF2-40B4-BE49-F238E27FC236}">
                <a16:creationId xmlns:a16="http://schemas.microsoft.com/office/drawing/2014/main" id="{9B9E622D-5D66-4C0E-AE12-97D0AC171907}"/>
              </a:ext>
            </a:extLst>
          </p:cNvPr>
          <p:cNvSpPr txBox="1">
            <a:spLocks/>
          </p:cNvSpPr>
          <p:nvPr/>
        </p:nvSpPr>
        <p:spPr>
          <a:xfrm>
            <a:off x="846138" y="6221512"/>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err="1">
                <a:solidFill>
                  <a:srgbClr val="FF0000"/>
                </a:solidFill>
              </a:rPr>
              <a:t>Welcome</a:t>
            </a:r>
            <a:r>
              <a:rPr lang="fr-FR" kern="0" dirty="0">
                <a:solidFill>
                  <a:srgbClr val="FF0000"/>
                </a:solidFill>
              </a:rPr>
              <a:t> to the Kiosk on </a:t>
            </a:r>
            <a:r>
              <a:rPr lang="fr-FR" kern="0" dirty="0" err="1">
                <a:solidFill>
                  <a:srgbClr val="FF0000"/>
                </a:solidFill>
              </a:rPr>
              <a:t>indicators</a:t>
            </a:r>
            <a:r>
              <a:rPr lang="fr-FR" kern="0" dirty="0">
                <a:solidFill>
                  <a:srgbClr val="FF0000"/>
                </a:solidFill>
              </a:rPr>
              <a:t>!</a:t>
            </a:r>
            <a:endParaRPr lang="en-US" kern="0" dirty="0">
              <a:solidFill>
                <a:srgbClr val="FF0000"/>
              </a:solidFill>
            </a:endParaRPr>
          </a:p>
        </p:txBody>
      </p:sp>
      <p:sp>
        <p:nvSpPr>
          <p:cNvPr id="4" name="Title 5">
            <a:extLst>
              <a:ext uri="{FF2B5EF4-FFF2-40B4-BE49-F238E27FC236}">
                <a16:creationId xmlns:a16="http://schemas.microsoft.com/office/drawing/2014/main" id="{C656EF36-4B3F-0395-EAF8-279BBE6E4BED}"/>
              </a:ext>
            </a:extLst>
          </p:cNvPr>
          <p:cNvSpPr txBox="1">
            <a:spLocks/>
          </p:cNvSpPr>
          <p:nvPr/>
        </p:nvSpPr>
        <p:spPr>
          <a:xfrm>
            <a:off x="215900" y="381000"/>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BASIC USE OF INDICATORS /2: </a:t>
            </a:r>
          </a:p>
        </p:txBody>
      </p:sp>
    </p:spTree>
    <p:custDataLst>
      <p:tags r:id="rId1"/>
    </p:custDataLst>
    <p:extLst>
      <p:ext uri="{BB962C8B-B14F-4D97-AF65-F5344CB8AC3E}">
        <p14:creationId xmlns:p14="http://schemas.microsoft.com/office/powerpoint/2010/main" val="221834849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9" grpId="0"/>
      <p:bldP spid="20" grpId="0"/>
      <p:bldP spid="21" grpId="0"/>
      <p:bldP spid="25" grpId="0"/>
      <p:bldP spid="13" grpId="0" build="p"/>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97B92-6FBB-446A-A5BB-C5605CF8F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92696"/>
            <a:ext cx="7899238" cy="5256584"/>
          </a:xfrm>
          <a:prstGeom prst="rect">
            <a:avLst/>
          </a:prstGeom>
        </p:spPr>
      </p:pic>
      <p:sp>
        <p:nvSpPr>
          <p:cNvPr id="7" name="Title 1">
            <a:extLst>
              <a:ext uri="{FF2B5EF4-FFF2-40B4-BE49-F238E27FC236}">
                <a16:creationId xmlns:a16="http://schemas.microsoft.com/office/drawing/2014/main" id="{E8CAE64E-28CC-43AA-9322-D323566B5381}"/>
              </a:ext>
            </a:extLst>
          </p:cNvPr>
          <p:cNvSpPr>
            <a:spLocks noGrp="1"/>
          </p:cNvSpPr>
          <p:nvPr>
            <p:ph type="title"/>
          </p:nvPr>
        </p:nvSpPr>
        <p:spPr>
          <a:xfrm>
            <a:off x="351619" y="273919"/>
            <a:ext cx="8231187" cy="519112"/>
          </a:xfrm>
        </p:spPr>
        <p:txBody>
          <a:bodyPr>
            <a:normAutofit/>
          </a:bodyPr>
          <a:lstStyle/>
          <a:p>
            <a:r>
              <a:rPr lang="fr-FR" sz="2800" b="1" dirty="0">
                <a:latin typeface="Arial" panose="020B0604020202020204" pitchFamily="34" charset="0"/>
                <a:cs typeface="Arial" panose="020B0604020202020204" pitchFamily="34" charset="0"/>
              </a:rPr>
              <a:t>Composite </a:t>
            </a:r>
            <a:r>
              <a:rPr lang="fr-FR" sz="2800" b="1" dirty="0" err="1">
                <a:latin typeface="Arial" panose="020B0604020202020204" pitchFamily="34" charset="0"/>
                <a:cs typeface="Arial" panose="020B0604020202020204" pitchFamily="34" charset="0"/>
              </a:rPr>
              <a:t>indicator</a:t>
            </a:r>
            <a:endParaRPr lang="fr-FR" sz="2800" b="1" dirty="0">
              <a:latin typeface="Arial" panose="020B0604020202020204" pitchFamily="34" charset="0"/>
              <a:cs typeface="Arial" panose="020B0604020202020204" pitchFamily="34" charset="0"/>
            </a:endParaRPr>
          </a:p>
        </p:txBody>
      </p:sp>
      <p:sp>
        <p:nvSpPr>
          <p:cNvPr id="2" name="Freeform: Shape 1">
            <a:extLst>
              <a:ext uri="{FF2B5EF4-FFF2-40B4-BE49-F238E27FC236}">
                <a16:creationId xmlns:a16="http://schemas.microsoft.com/office/drawing/2014/main" id="{C6D28E13-D325-4C74-9244-34C554D35159}"/>
              </a:ext>
            </a:extLst>
          </p:cNvPr>
          <p:cNvSpPr/>
          <p:nvPr/>
        </p:nvSpPr>
        <p:spPr>
          <a:xfrm>
            <a:off x="1463040" y="1463040"/>
            <a:ext cx="1679171" cy="1695796"/>
          </a:xfrm>
          <a:custGeom>
            <a:avLst/>
            <a:gdLst>
              <a:gd name="connsiteX0" fmla="*/ 681644 w 1679171"/>
              <a:gd name="connsiteY0" fmla="*/ 0 h 1695796"/>
              <a:gd name="connsiteX1" fmla="*/ 1379913 w 1679171"/>
              <a:gd name="connsiteY1" fmla="*/ 99753 h 1695796"/>
              <a:gd name="connsiteX2" fmla="*/ 1679171 w 1679171"/>
              <a:gd name="connsiteY2" fmla="*/ 482138 h 1695796"/>
              <a:gd name="connsiteX3" fmla="*/ 1662545 w 1679171"/>
              <a:gd name="connsiteY3" fmla="*/ 864524 h 1695796"/>
              <a:gd name="connsiteX4" fmla="*/ 1596044 w 1679171"/>
              <a:gd name="connsiteY4" fmla="*/ 1280160 h 1695796"/>
              <a:gd name="connsiteX5" fmla="*/ 1313411 w 1679171"/>
              <a:gd name="connsiteY5" fmla="*/ 1562793 h 1695796"/>
              <a:gd name="connsiteX6" fmla="*/ 448887 w 1679171"/>
              <a:gd name="connsiteY6" fmla="*/ 1695796 h 1695796"/>
              <a:gd name="connsiteX7" fmla="*/ 182880 w 1679171"/>
              <a:gd name="connsiteY7" fmla="*/ 1446415 h 1695796"/>
              <a:gd name="connsiteX8" fmla="*/ 0 w 1679171"/>
              <a:gd name="connsiteY8" fmla="*/ 881149 h 1695796"/>
              <a:gd name="connsiteX9" fmla="*/ 49876 w 1679171"/>
              <a:gd name="connsiteY9" fmla="*/ 399011 h 1695796"/>
              <a:gd name="connsiteX10" fmla="*/ 681644 w 1679171"/>
              <a:gd name="connsiteY10" fmla="*/ 0 h 169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9171" h="1695796">
                <a:moveTo>
                  <a:pt x="681644" y="0"/>
                </a:moveTo>
                <a:lnTo>
                  <a:pt x="1379913" y="99753"/>
                </a:lnTo>
                <a:lnTo>
                  <a:pt x="1679171" y="482138"/>
                </a:lnTo>
                <a:lnTo>
                  <a:pt x="1662545" y="864524"/>
                </a:lnTo>
                <a:lnTo>
                  <a:pt x="1596044" y="1280160"/>
                </a:lnTo>
                <a:lnTo>
                  <a:pt x="1313411" y="1562793"/>
                </a:lnTo>
                <a:lnTo>
                  <a:pt x="448887" y="1695796"/>
                </a:lnTo>
                <a:lnTo>
                  <a:pt x="182880" y="1446415"/>
                </a:lnTo>
                <a:lnTo>
                  <a:pt x="0" y="881149"/>
                </a:lnTo>
                <a:lnTo>
                  <a:pt x="49876" y="399011"/>
                </a:lnTo>
                <a:lnTo>
                  <a:pt x="68164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Freeform: Shape 5">
            <a:extLst>
              <a:ext uri="{FF2B5EF4-FFF2-40B4-BE49-F238E27FC236}">
                <a16:creationId xmlns:a16="http://schemas.microsoft.com/office/drawing/2014/main" id="{5B0F1CD4-AEA2-4A53-9871-6BE32410F2FC}"/>
              </a:ext>
            </a:extLst>
          </p:cNvPr>
          <p:cNvSpPr/>
          <p:nvPr/>
        </p:nvSpPr>
        <p:spPr>
          <a:xfrm>
            <a:off x="1172817" y="1272209"/>
            <a:ext cx="2173923" cy="1886627"/>
          </a:xfrm>
          <a:custGeom>
            <a:avLst/>
            <a:gdLst>
              <a:gd name="connsiteX0" fmla="*/ 914400 w 1791478"/>
              <a:gd name="connsiteY0" fmla="*/ 0 h 1856791"/>
              <a:gd name="connsiteX1" fmla="*/ 139959 w 1791478"/>
              <a:gd name="connsiteY1" fmla="*/ 382555 h 1856791"/>
              <a:gd name="connsiteX2" fmla="*/ 0 w 1791478"/>
              <a:gd name="connsiteY2" fmla="*/ 933061 h 1856791"/>
              <a:gd name="connsiteX3" fmla="*/ 37323 w 1791478"/>
              <a:gd name="connsiteY3" fmla="*/ 1380930 h 1856791"/>
              <a:gd name="connsiteX4" fmla="*/ 531845 w 1791478"/>
              <a:gd name="connsiteY4" fmla="*/ 1791477 h 1856791"/>
              <a:gd name="connsiteX5" fmla="*/ 1045029 w 1791478"/>
              <a:gd name="connsiteY5" fmla="*/ 1856791 h 1856791"/>
              <a:gd name="connsiteX6" fmla="*/ 1558212 w 1791478"/>
              <a:gd name="connsiteY6" fmla="*/ 1520889 h 1856791"/>
              <a:gd name="connsiteX7" fmla="*/ 1782147 w 1791478"/>
              <a:gd name="connsiteY7" fmla="*/ 951722 h 1856791"/>
              <a:gd name="connsiteX8" fmla="*/ 1791478 w 1791478"/>
              <a:gd name="connsiteY8" fmla="*/ 531844 h 1856791"/>
              <a:gd name="connsiteX9" fmla="*/ 1502229 w 1791478"/>
              <a:gd name="connsiteY9" fmla="*/ 223934 h 1856791"/>
              <a:gd name="connsiteX10" fmla="*/ 1082351 w 1791478"/>
              <a:gd name="connsiteY10" fmla="*/ 65314 h 1856791"/>
              <a:gd name="connsiteX11" fmla="*/ 914400 w 1791478"/>
              <a:gd name="connsiteY11" fmla="*/ 0 h 18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478" h="1856791">
                <a:moveTo>
                  <a:pt x="914400" y="0"/>
                </a:moveTo>
                <a:lnTo>
                  <a:pt x="139959" y="382555"/>
                </a:lnTo>
                <a:lnTo>
                  <a:pt x="0" y="933061"/>
                </a:lnTo>
                <a:lnTo>
                  <a:pt x="37323" y="1380930"/>
                </a:lnTo>
                <a:lnTo>
                  <a:pt x="531845" y="1791477"/>
                </a:lnTo>
                <a:lnTo>
                  <a:pt x="1045029" y="1856791"/>
                </a:lnTo>
                <a:lnTo>
                  <a:pt x="1558212" y="1520889"/>
                </a:lnTo>
                <a:lnTo>
                  <a:pt x="1782147" y="951722"/>
                </a:lnTo>
                <a:lnTo>
                  <a:pt x="1791478" y="531844"/>
                </a:lnTo>
                <a:lnTo>
                  <a:pt x="1502229" y="223934"/>
                </a:lnTo>
                <a:lnTo>
                  <a:pt x="1082351" y="65314"/>
                </a:lnTo>
                <a:lnTo>
                  <a:pt x="91440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prstClr val="black"/>
                </a:solidFill>
                <a:effectLst/>
                <a:uLnTx/>
                <a:uFillTx/>
                <a:latin typeface="Calibri"/>
                <a:ea typeface="+mn-ea"/>
                <a:cs typeface="+mn-cs"/>
              </a:rPr>
              <a:t>Get</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dressed</a:t>
            </a:r>
            <a:r>
              <a:rPr kumimoji="0" lang="fr-FR" sz="1600" b="0" i="0" u="none" strike="noStrike" kern="1200" cap="none" spc="0" normalizeH="0" baseline="0" noProof="0" dirty="0">
                <a:ln>
                  <a:noFill/>
                </a:ln>
                <a:solidFill>
                  <a:prstClr val="black"/>
                </a:solidFill>
                <a:effectLst/>
                <a:uLnTx/>
                <a:uFillTx/>
                <a:latin typeface="Calibri"/>
                <a:ea typeface="+mn-ea"/>
                <a:cs typeface="+mn-cs"/>
              </a:rPr>
              <a:t> : 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prstClr val="black"/>
                </a:solidFill>
                <a:effectLst/>
                <a:uLnTx/>
                <a:uFillTx/>
                <a:latin typeface="Calibri"/>
                <a:ea typeface="+mn-ea"/>
                <a:cs typeface="+mn-cs"/>
              </a:rPr>
              <a:t>Eat</a:t>
            </a:r>
            <a:r>
              <a:rPr kumimoji="0" lang="fr-FR" sz="1600" b="0" i="0" u="none" strike="noStrike" kern="1200" cap="none" spc="0" normalizeH="0" baseline="0" noProof="0" dirty="0">
                <a:ln>
                  <a:noFill/>
                </a:ln>
                <a:solidFill>
                  <a:prstClr val="black"/>
                </a:solidFill>
                <a:effectLst/>
                <a:uLnTx/>
                <a:uFillTx/>
                <a:latin typeface="Calibri"/>
                <a:ea typeface="+mn-ea"/>
                <a:cs typeface="+mn-cs"/>
              </a:rPr>
              <a:t> : 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Brush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my</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teeth</a:t>
            </a:r>
            <a:r>
              <a:rPr kumimoji="0" lang="fr-FR" sz="1600" b="0" i="0" u="none" strike="noStrike" kern="1200" cap="none" spc="0" normalizeH="0" baseline="0" noProof="0" dirty="0">
                <a:ln>
                  <a:noFill/>
                </a:ln>
                <a:solidFill>
                  <a:prstClr val="black"/>
                </a:solidFill>
                <a:effectLst/>
                <a:uLnTx/>
                <a:uFillTx/>
                <a:latin typeface="Calibri"/>
                <a:ea typeface="+mn-ea"/>
                <a:cs typeface="+mn-cs"/>
              </a:rPr>
              <a:t> : 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Save the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planet</a:t>
            </a:r>
            <a:r>
              <a:rPr kumimoji="0" lang="fr-FR" sz="1600" b="0" i="0" u="none" strike="noStrike" kern="1200" cap="none" spc="0" normalizeH="0" baseline="0" noProof="0" dirty="0">
                <a:ln>
                  <a:noFill/>
                </a:ln>
                <a:solidFill>
                  <a:prstClr val="black"/>
                </a:solidFill>
                <a:effectLst/>
                <a:uLnTx/>
                <a:uFillTx/>
                <a:latin typeface="Calibri"/>
                <a:ea typeface="+mn-ea"/>
                <a:cs typeface="+mn-cs"/>
              </a:rPr>
              <a:t> :     0%</a:t>
            </a:r>
          </a:p>
        </p:txBody>
      </p:sp>
      <p:sp>
        <p:nvSpPr>
          <p:cNvPr id="3" name="Freeform: Shape 2">
            <a:extLst>
              <a:ext uri="{FF2B5EF4-FFF2-40B4-BE49-F238E27FC236}">
                <a16:creationId xmlns:a16="http://schemas.microsoft.com/office/drawing/2014/main" id="{C14EF88C-E261-4981-9401-8AA2F6A4244F}"/>
              </a:ext>
            </a:extLst>
          </p:cNvPr>
          <p:cNvSpPr/>
          <p:nvPr/>
        </p:nvSpPr>
        <p:spPr>
          <a:xfrm>
            <a:off x="5153891" y="1496291"/>
            <a:ext cx="2277687" cy="2061556"/>
          </a:xfrm>
          <a:custGeom>
            <a:avLst/>
            <a:gdLst>
              <a:gd name="connsiteX0" fmla="*/ 980902 w 2277687"/>
              <a:gd name="connsiteY0" fmla="*/ 0 h 2061556"/>
              <a:gd name="connsiteX1" fmla="*/ 1862051 w 2277687"/>
              <a:gd name="connsiteY1" fmla="*/ 399011 h 2061556"/>
              <a:gd name="connsiteX2" fmla="*/ 2078182 w 2277687"/>
              <a:gd name="connsiteY2" fmla="*/ 997527 h 2061556"/>
              <a:gd name="connsiteX3" fmla="*/ 2277687 w 2277687"/>
              <a:gd name="connsiteY3" fmla="*/ 1512916 h 2061556"/>
              <a:gd name="connsiteX4" fmla="*/ 2061556 w 2277687"/>
              <a:gd name="connsiteY4" fmla="*/ 1878676 h 2061556"/>
              <a:gd name="connsiteX5" fmla="*/ 1596044 w 2277687"/>
              <a:gd name="connsiteY5" fmla="*/ 2011680 h 2061556"/>
              <a:gd name="connsiteX6" fmla="*/ 798022 w 2277687"/>
              <a:gd name="connsiteY6" fmla="*/ 2061556 h 2061556"/>
              <a:gd name="connsiteX7" fmla="*/ 199505 w 2277687"/>
              <a:gd name="connsiteY7" fmla="*/ 1745673 h 2061556"/>
              <a:gd name="connsiteX8" fmla="*/ 0 w 2277687"/>
              <a:gd name="connsiteY8" fmla="*/ 1180407 h 2061556"/>
              <a:gd name="connsiteX9" fmla="*/ 166254 w 2277687"/>
              <a:gd name="connsiteY9" fmla="*/ 365760 h 2061556"/>
              <a:gd name="connsiteX10" fmla="*/ 980902 w 2277687"/>
              <a:gd name="connsiteY10" fmla="*/ 0 h 20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7687" h="2061556">
                <a:moveTo>
                  <a:pt x="980902" y="0"/>
                </a:moveTo>
                <a:lnTo>
                  <a:pt x="1862051" y="399011"/>
                </a:lnTo>
                <a:lnTo>
                  <a:pt x="2078182" y="997527"/>
                </a:lnTo>
                <a:lnTo>
                  <a:pt x="2277687" y="1512916"/>
                </a:lnTo>
                <a:lnTo>
                  <a:pt x="2061556" y="1878676"/>
                </a:lnTo>
                <a:lnTo>
                  <a:pt x="1596044" y="2011680"/>
                </a:lnTo>
                <a:lnTo>
                  <a:pt x="798022" y="2061556"/>
                </a:lnTo>
                <a:lnTo>
                  <a:pt x="199505" y="1745673"/>
                </a:lnTo>
                <a:lnTo>
                  <a:pt x="0" y="1180407"/>
                </a:lnTo>
                <a:lnTo>
                  <a:pt x="166254" y="365760"/>
                </a:lnTo>
                <a:lnTo>
                  <a:pt x="98090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Freeform: Shape 7">
            <a:extLst>
              <a:ext uri="{FF2B5EF4-FFF2-40B4-BE49-F238E27FC236}">
                <a16:creationId xmlns:a16="http://schemas.microsoft.com/office/drawing/2014/main" id="{8B2B46B4-6390-4313-BC9D-CB91A0B14242}"/>
              </a:ext>
            </a:extLst>
          </p:cNvPr>
          <p:cNvSpPr/>
          <p:nvPr/>
        </p:nvSpPr>
        <p:spPr>
          <a:xfrm>
            <a:off x="5153891" y="1585895"/>
            <a:ext cx="2232248" cy="2120989"/>
          </a:xfrm>
          <a:custGeom>
            <a:avLst/>
            <a:gdLst>
              <a:gd name="connsiteX0" fmla="*/ 914400 w 1791478"/>
              <a:gd name="connsiteY0" fmla="*/ 0 h 1856791"/>
              <a:gd name="connsiteX1" fmla="*/ 139959 w 1791478"/>
              <a:gd name="connsiteY1" fmla="*/ 382555 h 1856791"/>
              <a:gd name="connsiteX2" fmla="*/ 0 w 1791478"/>
              <a:gd name="connsiteY2" fmla="*/ 933061 h 1856791"/>
              <a:gd name="connsiteX3" fmla="*/ 37323 w 1791478"/>
              <a:gd name="connsiteY3" fmla="*/ 1380930 h 1856791"/>
              <a:gd name="connsiteX4" fmla="*/ 531845 w 1791478"/>
              <a:gd name="connsiteY4" fmla="*/ 1791477 h 1856791"/>
              <a:gd name="connsiteX5" fmla="*/ 1045029 w 1791478"/>
              <a:gd name="connsiteY5" fmla="*/ 1856791 h 1856791"/>
              <a:gd name="connsiteX6" fmla="*/ 1558212 w 1791478"/>
              <a:gd name="connsiteY6" fmla="*/ 1520889 h 1856791"/>
              <a:gd name="connsiteX7" fmla="*/ 1782147 w 1791478"/>
              <a:gd name="connsiteY7" fmla="*/ 951722 h 1856791"/>
              <a:gd name="connsiteX8" fmla="*/ 1791478 w 1791478"/>
              <a:gd name="connsiteY8" fmla="*/ 531844 h 1856791"/>
              <a:gd name="connsiteX9" fmla="*/ 1502229 w 1791478"/>
              <a:gd name="connsiteY9" fmla="*/ 223934 h 1856791"/>
              <a:gd name="connsiteX10" fmla="*/ 1082351 w 1791478"/>
              <a:gd name="connsiteY10" fmla="*/ 65314 h 1856791"/>
              <a:gd name="connsiteX11" fmla="*/ 914400 w 1791478"/>
              <a:gd name="connsiteY11" fmla="*/ 0 h 18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478" h="1856791">
                <a:moveTo>
                  <a:pt x="914400" y="0"/>
                </a:moveTo>
                <a:lnTo>
                  <a:pt x="139959" y="382555"/>
                </a:lnTo>
                <a:lnTo>
                  <a:pt x="0" y="933061"/>
                </a:lnTo>
                <a:lnTo>
                  <a:pt x="37323" y="1380930"/>
                </a:lnTo>
                <a:lnTo>
                  <a:pt x="531845" y="1791477"/>
                </a:lnTo>
                <a:lnTo>
                  <a:pt x="1045029" y="1856791"/>
                </a:lnTo>
                <a:lnTo>
                  <a:pt x="1558212" y="1520889"/>
                </a:lnTo>
                <a:lnTo>
                  <a:pt x="1782147" y="951722"/>
                </a:lnTo>
                <a:lnTo>
                  <a:pt x="1791478" y="531844"/>
                </a:lnTo>
                <a:lnTo>
                  <a:pt x="1502229" y="223934"/>
                </a:lnTo>
                <a:lnTo>
                  <a:pt x="1082351" y="65314"/>
                </a:lnTo>
                <a:lnTo>
                  <a:pt x="914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All in all,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my</a:t>
            </a:r>
            <a:r>
              <a:rPr kumimoji="0" lang="fr-FR" sz="2400" b="0" i="0" u="none" strike="noStrike" kern="1200" cap="none" spc="0" normalizeH="0" baseline="0" noProof="0">
                <a:ln>
                  <a:noFill/>
                </a:ln>
                <a:solidFill>
                  <a:prstClr val="black"/>
                </a:solidFill>
                <a:effectLst/>
                <a:uLnTx/>
                <a:uFillTx/>
                <a:latin typeface="Calibri"/>
                <a:ea typeface="+mn-ea"/>
                <a:cs typeface="+mn-cs"/>
              </a:rPr>
              <a:t> achievement</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today</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is</a:t>
            </a:r>
            <a:r>
              <a:rPr kumimoji="0" lang="fr-FR" sz="2400" b="0" i="0" u="none" strike="noStrike" kern="1200" cap="none" spc="0" normalizeH="0" baseline="0" noProof="0" dirty="0">
                <a:ln>
                  <a:noFill/>
                </a:ln>
                <a:solidFill>
                  <a:prstClr val="black"/>
                </a:solidFill>
                <a:effectLst/>
                <a:uLnTx/>
                <a:uFillTx/>
                <a:latin typeface="Calibri"/>
                <a:ea typeface="+mn-ea"/>
                <a:cs typeface="+mn-cs"/>
              </a:rPr>
              <a:t> 75%</a:t>
            </a:r>
          </a:p>
        </p:txBody>
      </p:sp>
      <p:sp>
        <p:nvSpPr>
          <p:cNvPr id="4" name="Freeform: Shape 3">
            <a:extLst>
              <a:ext uri="{FF2B5EF4-FFF2-40B4-BE49-F238E27FC236}">
                <a16:creationId xmlns:a16="http://schemas.microsoft.com/office/drawing/2014/main" id="{7BF4109F-85A8-423D-9267-141AABD176C8}"/>
              </a:ext>
            </a:extLst>
          </p:cNvPr>
          <p:cNvSpPr/>
          <p:nvPr/>
        </p:nvSpPr>
        <p:spPr>
          <a:xfrm>
            <a:off x="6267796" y="3690851"/>
            <a:ext cx="1562793" cy="1080654"/>
          </a:xfrm>
          <a:custGeom>
            <a:avLst/>
            <a:gdLst>
              <a:gd name="connsiteX0" fmla="*/ 798022 w 1562793"/>
              <a:gd name="connsiteY0" fmla="*/ 0 h 1080654"/>
              <a:gd name="connsiteX1" fmla="*/ 1446415 w 1562793"/>
              <a:gd name="connsiteY1" fmla="*/ 266007 h 1080654"/>
              <a:gd name="connsiteX2" fmla="*/ 1562793 w 1562793"/>
              <a:gd name="connsiteY2" fmla="*/ 714894 h 1080654"/>
              <a:gd name="connsiteX3" fmla="*/ 1363288 w 1562793"/>
              <a:gd name="connsiteY3" fmla="*/ 1014153 h 1080654"/>
              <a:gd name="connsiteX4" fmla="*/ 781397 w 1562793"/>
              <a:gd name="connsiteY4" fmla="*/ 1080654 h 1080654"/>
              <a:gd name="connsiteX5" fmla="*/ 182880 w 1562793"/>
              <a:gd name="connsiteY5" fmla="*/ 914400 h 1080654"/>
              <a:gd name="connsiteX6" fmla="*/ 0 w 1562793"/>
              <a:gd name="connsiteY6" fmla="*/ 631767 h 1080654"/>
              <a:gd name="connsiteX7" fmla="*/ 33251 w 1562793"/>
              <a:gd name="connsiteY7" fmla="*/ 282633 h 1080654"/>
              <a:gd name="connsiteX8" fmla="*/ 365760 w 1562793"/>
              <a:gd name="connsiteY8" fmla="*/ 66502 h 1080654"/>
              <a:gd name="connsiteX9" fmla="*/ 798022 w 1562793"/>
              <a:gd name="connsiteY9" fmla="*/ 0 h 10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793" h="1080654">
                <a:moveTo>
                  <a:pt x="798022" y="0"/>
                </a:moveTo>
                <a:lnTo>
                  <a:pt x="1446415" y="266007"/>
                </a:lnTo>
                <a:lnTo>
                  <a:pt x="1562793" y="714894"/>
                </a:lnTo>
                <a:lnTo>
                  <a:pt x="1363288" y="1014153"/>
                </a:lnTo>
                <a:lnTo>
                  <a:pt x="781397" y="1080654"/>
                </a:lnTo>
                <a:lnTo>
                  <a:pt x="182880" y="914400"/>
                </a:lnTo>
                <a:lnTo>
                  <a:pt x="0" y="631767"/>
                </a:lnTo>
                <a:lnTo>
                  <a:pt x="33251" y="282633"/>
                </a:lnTo>
                <a:lnTo>
                  <a:pt x="365760" y="66502"/>
                </a:lnTo>
                <a:lnTo>
                  <a:pt x="79802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Freeform: Shape 8">
            <a:extLst>
              <a:ext uri="{FF2B5EF4-FFF2-40B4-BE49-F238E27FC236}">
                <a16:creationId xmlns:a16="http://schemas.microsoft.com/office/drawing/2014/main" id="{891F3850-984A-4CE6-970B-C3EBFC6F5270}"/>
              </a:ext>
            </a:extLst>
          </p:cNvPr>
          <p:cNvSpPr/>
          <p:nvPr/>
        </p:nvSpPr>
        <p:spPr>
          <a:xfrm>
            <a:off x="6292734" y="3678931"/>
            <a:ext cx="1584436" cy="1104493"/>
          </a:xfrm>
          <a:custGeom>
            <a:avLst/>
            <a:gdLst>
              <a:gd name="connsiteX0" fmla="*/ 914400 w 1791478"/>
              <a:gd name="connsiteY0" fmla="*/ 0 h 1856791"/>
              <a:gd name="connsiteX1" fmla="*/ 139959 w 1791478"/>
              <a:gd name="connsiteY1" fmla="*/ 382555 h 1856791"/>
              <a:gd name="connsiteX2" fmla="*/ 0 w 1791478"/>
              <a:gd name="connsiteY2" fmla="*/ 933061 h 1856791"/>
              <a:gd name="connsiteX3" fmla="*/ 37323 w 1791478"/>
              <a:gd name="connsiteY3" fmla="*/ 1380930 h 1856791"/>
              <a:gd name="connsiteX4" fmla="*/ 531845 w 1791478"/>
              <a:gd name="connsiteY4" fmla="*/ 1791477 h 1856791"/>
              <a:gd name="connsiteX5" fmla="*/ 1045029 w 1791478"/>
              <a:gd name="connsiteY5" fmla="*/ 1856791 h 1856791"/>
              <a:gd name="connsiteX6" fmla="*/ 1558212 w 1791478"/>
              <a:gd name="connsiteY6" fmla="*/ 1520889 h 1856791"/>
              <a:gd name="connsiteX7" fmla="*/ 1782147 w 1791478"/>
              <a:gd name="connsiteY7" fmla="*/ 951722 h 1856791"/>
              <a:gd name="connsiteX8" fmla="*/ 1791478 w 1791478"/>
              <a:gd name="connsiteY8" fmla="*/ 531844 h 1856791"/>
              <a:gd name="connsiteX9" fmla="*/ 1502229 w 1791478"/>
              <a:gd name="connsiteY9" fmla="*/ 223934 h 1856791"/>
              <a:gd name="connsiteX10" fmla="*/ 1082351 w 1791478"/>
              <a:gd name="connsiteY10" fmla="*/ 65314 h 1856791"/>
              <a:gd name="connsiteX11" fmla="*/ 914400 w 1791478"/>
              <a:gd name="connsiteY11" fmla="*/ 0 h 18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478" h="1856791">
                <a:moveTo>
                  <a:pt x="914400" y="0"/>
                </a:moveTo>
                <a:lnTo>
                  <a:pt x="139959" y="382555"/>
                </a:lnTo>
                <a:lnTo>
                  <a:pt x="0" y="933061"/>
                </a:lnTo>
                <a:lnTo>
                  <a:pt x="37323" y="1380930"/>
                </a:lnTo>
                <a:lnTo>
                  <a:pt x="531845" y="1791477"/>
                </a:lnTo>
                <a:lnTo>
                  <a:pt x="1045029" y="1856791"/>
                </a:lnTo>
                <a:lnTo>
                  <a:pt x="1558212" y="1520889"/>
                </a:lnTo>
                <a:lnTo>
                  <a:pt x="1782147" y="951722"/>
                </a:lnTo>
                <a:lnTo>
                  <a:pt x="1791478" y="531844"/>
                </a:lnTo>
                <a:lnTo>
                  <a:pt x="1502229" y="223934"/>
                </a:lnTo>
                <a:lnTo>
                  <a:pt x="1082351" y="65314"/>
                </a:lnTo>
                <a:lnTo>
                  <a:pt x="914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Not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bad</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A54BB531-9B03-4AA2-AAFC-0D2F8CF3B06F}"/>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4189213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6ABDBA-21AC-4CA3-85E8-A56DCCDDA809}"/>
              </a:ext>
            </a:extLst>
          </p:cNvPr>
          <p:cNvSpPr/>
          <p:nvPr/>
        </p:nvSpPr>
        <p:spPr>
          <a:xfrm>
            <a:off x="755444" y="2509607"/>
            <a:ext cx="1620957" cy="628955"/>
          </a:xfrm>
          <a:prstGeom prst="rect">
            <a:avLst/>
          </a:prstGeom>
        </p:spPr>
        <p:txBody>
          <a:bodyPr wrap="none">
            <a:spAutoFit/>
          </a:bodyPr>
          <a:lstStyle/>
          <a:p>
            <a:pPr>
              <a:lnSpc>
                <a:spcPct val="120000"/>
              </a:lnSpc>
            </a:pPr>
            <a:r>
              <a:rPr lang="en-GB" sz="3200" b="1" dirty="0">
                <a:solidFill>
                  <a:schemeClr val="tx2"/>
                </a:solidFill>
                <a:latin typeface="Arial" panose="020B0604020202020204" pitchFamily="34" charset="0"/>
                <a:cs typeface="Arial" panose="020B0604020202020204" pitchFamily="34" charset="0"/>
              </a:rPr>
              <a:t>S</a:t>
            </a:r>
            <a:r>
              <a:rPr lang="en-GB" sz="3200" dirty="0">
                <a:solidFill>
                  <a:schemeClr val="tx2"/>
                </a:solidFill>
                <a:latin typeface="Arial" panose="020B0604020202020204" pitchFamily="34" charset="0"/>
                <a:cs typeface="Arial" panose="020B0604020202020204" pitchFamily="34" charset="0"/>
              </a:rPr>
              <a:t>pecific</a:t>
            </a:r>
          </a:p>
        </p:txBody>
      </p:sp>
      <p:sp>
        <p:nvSpPr>
          <p:cNvPr id="7" name="Title 6">
            <a:extLst>
              <a:ext uri="{FF2B5EF4-FFF2-40B4-BE49-F238E27FC236}">
                <a16:creationId xmlns:a16="http://schemas.microsoft.com/office/drawing/2014/main" id="{3C884608-2116-490E-B656-D966EC448BC5}"/>
              </a:ext>
            </a:extLst>
          </p:cNvPr>
          <p:cNvSpPr>
            <a:spLocks noGrp="1"/>
          </p:cNvSpPr>
          <p:nvPr>
            <p:ph type="title"/>
          </p:nvPr>
        </p:nvSpPr>
        <p:spPr>
          <a:xfrm>
            <a:off x="417513" y="901810"/>
            <a:ext cx="8231187" cy="519112"/>
          </a:xfrm>
        </p:spPr>
        <p:txBody>
          <a:bodyPr/>
          <a:lstStyle/>
          <a:p>
            <a:r>
              <a:rPr lang="en-GB" dirty="0"/>
              <a:t>Indicators + targets should be </a:t>
            </a:r>
            <a:r>
              <a:rPr lang="en-GB" dirty="0">
                <a:solidFill>
                  <a:schemeClr val="tx1">
                    <a:lumMod val="65000"/>
                    <a:lumOff val="35000"/>
                  </a:schemeClr>
                </a:solidFill>
              </a:rPr>
              <a:t>SMART</a:t>
            </a:r>
          </a:p>
        </p:txBody>
      </p:sp>
      <p:grpSp>
        <p:nvGrpSpPr>
          <p:cNvPr id="10" name="Group 9">
            <a:extLst>
              <a:ext uri="{FF2B5EF4-FFF2-40B4-BE49-F238E27FC236}">
                <a16:creationId xmlns:a16="http://schemas.microsoft.com/office/drawing/2014/main" id="{F230D42D-6330-48A4-BEF2-5914651DD496}"/>
              </a:ext>
            </a:extLst>
          </p:cNvPr>
          <p:cNvGrpSpPr/>
          <p:nvPr/>
        </p:nvGrpSpPr>
        <p:grpSpPr>
          <a:xfrm>
            <a:off x="4618227" y="2961096"/>
            <a:ext cx="3915707" cy="2385000"/>
            <a:chOff x="4634707" y="2229271"/>
            <a:chExt cx="3915707" cy="2385000"/>
          </a:xfrm>
        </p:grpSpPr>
        <p:sp>
          <p:nvSpPr>
            <p:cNvPr id="11" name="Title 6">
              <a:extLst>
                <a:ext uri="{FF2B5EF4-FFF2-40B4-BE49-F238E27FC236}">
                  <a16:creationId xmlns:a16="http://schemas.microsoft.com/office/drawing/2014/main" id="{8D632EBC-69C3-4D83-A9DF-0E1EDA71FE5E}"/>
                </a:ext>
              </a:extLst>
            </p:cNvPr>
            <p:cNvSpPr txBox="1">
              <a:spLocks/>
            </p:cNvSpPr>
            <p:nvPr/>
          </p:nvSpPr>
          <p:spPr bwMode="auto">
            <a:xfrm>
              <a:off x="4634707" y="4029496"/>
              <a:ext cx="3915707"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GB" sz="1600" kern="0" dirty="0">
                  <a:hlinkClick r:id="rId4"/>
                </a:rPr>
                <a:t>Humanitarian Indicators Registry</a:t>
              </a:r>
              <a:endParaRPr lang="en-GB" sz="1600" kern="0" dirty="0"/>
            </a:p>
            <a:p>
              <a:pPr algn="ctr"/>
              <a:r>
                <a:rPr lang="en-GB" sz="1600" dirty="0">
                  <a:hlinkClick r:id="rId4"/>
                </a:rPr>
                <a:t>ir.hpc.tools</a:t>
              </a:r>
              <a:endParaRPr lang="en-GB" sz="1600" dirty="0"/>
            </a:p>
          </p:txBody>
        </p:sp>
        <p:pic>
          <p:nvPicPr>
            <p:cNvPr id="13" name="Picture 12">
              <a:extLst>
                <a:ext uri="{FF2B5EF4-FFF2-40B4-BE49-F238E27FC236}">
                  <a16:creationId xmlns:a16="http://schemas.microsoft.com/office/drawing/2014/main" id="{E14BC978-BF8D-4150-A2E3-9B58D137C530}"/>
                </a:ext>
              </a:extLst>
            </p:cNvPr>
            <p:cNvPicPr>
              <a:picLocks noChangeAspect="1"/>
            </p:cNvPicPr>
            <p:nvPr/>
          </p:nvPicPr>
          <p:blipFill rotWithShape="1">
            <a:blip r:embed="rId5"/>
            <a:srcRect r="1714"/>
            <a:stretch/>
          </p:blipFill>
          <p:spPr>
            <a:xfrm>
              <a:off x="5707023" y="2229271"/>
              <a:ext cx="1771074" cy="168242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sp>
        <p:nvSpPr>
          <p:cNvPr id="8" name="Rectangle 7">
            <a:extLst>
              <a:ext uri="{FF2B5EF4-FFF2-40B4-BE49-F238E27FC236}">
                <a16:creationId xmlns:a16="http://schemas.microsoft.com/office/drawing/2014/main" id="{E6D828CF-642B-4D9E-AB17-00332AC23FF7}"/>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 name="Title 5">
            <a:extLst>
              <a:ext uri="{FF2B5EF4-FFF2-40B4-BE49-F238E27FC236}">
                <a16:creationId xmlns:a16="http://schemas.microsoft.com/office/drawing/2014/main" id="{4A89B941-4ACC-C4D0-0B1A-87AE49E60324}"/>
              </a:ext>
            </a:extLst>
          </p:cNvPr>
          <p:cNvSpPr txBox="1">
            <a:spLocks/>
          </p:cNvSpPr>
          <p:nvPr/>
        </p:nvSpPr>
        <p:spPr>
          <a:xfrm>
            <a:off x="215900" y="381000"/>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BASIC USE OF INDICATORS /3: </a:t>
            </a:r>
          </a:p>
        </p:txBody>
      </p:sp>
      <p:sp>
        <p:nvSpPr>
          <p:cNvPr id="3" name="Rectangle 2">
            <a:extLst>
              <a:ext uri="{FF2B5EF4-FFF2-40B4-BE49-F238E27FC236}">
                <a16:creationId xmlns:a16="http://schemas.microsoft.com/office/drawing/2014/main" id="{0A8FD58A-5CF1-15EB-AB9E-77E1130222BD}"/>
              </a:ext>
            </a:extLst>
          </p:cNvPr>
          <p:cNvSpPr/>
          <p:nvPr/>
        </p:nvSpPr>
        <p:spPr>
          <a:xfrm>
            <a:off x="755444" y="3185328"/>
            <a:ext cx="2438488" cy="628955"/>
          </a:xfrm>
          <a:prstGeom prst="rect">
            <a:avLst/>
          </a:prstGeom>
        </p:spPr>
        <p:txBody>
          <a:bodyPr wrap="none">
            <a:spAutoFit/>
          </a:bodyPr>
          <a:lstStyle/>
          <a:p>
            <a:pPr>
              <a:lnSpc>
                <a:spcPct val="120000"/>
              </a:lnSpc>
            </a:pPr>
            <a:r>
              <a:rPr lang="en-GB" sz="3200" b="1" dirty="0">
                <a:solidFill>
                  <a:schemeClr val="tx2"/>
                </a:solidFill>
                <a:latin typeface="Arial" panose="020B0604020202020204" pitchFamily="34" charset="0"/>
                <a:cs typeface="Arial" panose="020B0604020202020204" pitchFamily="34" charset="0"/>
              </a:rPr>
              <a:t>M</a:t>
            </a:r>
            <a:r>
              <a:rPr lang="en-GB" sz="3200" dirty="0">
                <a:solidFill>
                  <a:schemeClr val="tx2"/>
                </a:solidFill>
                <a:latin typeface="Arial" panose="020B0604020202020204" pitchFamily="34" charset="0"/>
                <a:cs typeface="Arial" panose="020B0604020202020204" pitchFamily="34" charset="0"/>
              </a:rPr>
              <a:t>easurable </a:t>
            </a:r>
          </a:p>
        </p:txBody>
      </p:sp>
      <p:sp>
        <p:nvSpPr>
          <p:cNvPr id="4" name="Rectangle 3">
            <a:extLst>
              <a:ext uri="{FF2B5EF4-FFF2-40B4-BE49-F238E27FC236}">
                <a16:creationId xmlns:a16="http://schemas.microsoft.com/office/drawing/2014/main" id="{FC4CBDE5-8723-EC97-F4E5-4B1FBEC737D6}"/>
              </a:ext>
            </a:extLst>
          </p:cNvPr>
          <p:cNvSpPr/>
          <p:nvPr/>
        </p:nvSpPr>
        <p:spPr>
          <a:xfrm>
            <a:off x="755444" y="3861049"/>
            <a:ext cx="2326278" cy="628955"/>
          </a:xfrm>
          <a:prstGeom prst="rect">
            <a:avLst/>
          </a:prstGeom>
        </p:spPr>
        <p:txBody>
          <a:bodyPr wrap="none">
            <a:spAutoFit/>
          </a:bodyPr>
          <a:lstStyle/>
          <a:p>
            <a:pPr>
              <a:lnSpc>
                <a:spcPct val="120000"/>
              </a:lnSpc>
            </a:pPr>
            <a:r>
              <a:rPr lang="en-GB" sz="3200" b="1" dirty="0">
                <a:solidFill>
                  <a:schemeClr val="tx2"/>
                </a:solidFill>
                <a:latin typeface="Arial" panose="020B0604020202020204" pitchFamily="34" charset="0"/>
                <a:cs typeface="Arial" panose="020B0604020202020204" pitchFamily="34" charset="0"/>
              </a:rPr>
              <a:t>A</a:t>
            </a:r>
            <a:r>
              <a:rPr lang="en-GB" sz="3200" dirty="0">
                <a:solidFill>
                  <a:schemeClr val="tx2"/>
                </a:solidFill>
                <a:latin typeface="Arial" panose="020B0604020202020204" pitchFamily="34" charset="0"/>
                <a:cs typeface="Arial" panose="020B0604020202020204" pitchFamily="34" charset="0"/>
              </a:rPr>
              <a:t>chievable </a:t>
            </a:r>
          </a:p>
        </p:txBody>
      </p:sp>
      <p:sp>
        <p:nvSpPr>
          <p:cNvPr id="5" name="Rectangle 4">
            <a:extLst>
              <a:ext uri="{FF2B5EF4-FFF2-40B4-BE49-F238E27FC236}">
                <a16:creationId xmlns:a16="http://schemas.microsoft.com/office/drawing/2014/main" id="{6339FB47-8FA6-9B66-B54B-A32F1297484F}"/>
              </a:ext>
            </a:extLst>
          </p:cNvPr>
          <p:cNvSpPr/>
          <p:nvPr/>
        </p:nvSpPr>
        <p:spPr>
          <a:xfrm>
            <a:off x="755444" y="4536770"/>
            <a:ext cx="1915909" cy="628955"/>
          </a:xfrm>
          <a:prstGeom prst="rect">
            <a:avLst/>
          </a:prstGeom>
        </p:spPr>
        <p:txBody>
          <a:bodyPr wrap="none">
            <a:spAutoFit/>
          </a:bodyPr>
          <a:lstStyle/>
          <a:p>
            <a:pPr>
              <a:lnSpc>
                <a:spcPct val="120000"/>
              </a:lnSpc>
            </a:pPr>
            <a:r>
              <a:rPr lang="en-GB" sz="3200" b="1" dirty="0">
                <a:solidFill>
                  <a:schemeClr val="tx2"/>
                </a:solidFill>
                <a:latin typeface="Arial" panose="020B0604020202020204" pitchFamily="34" charset="0"/>
                <a:cs typeface="Arial" panose="020B0604020202020204" pitchFamily="34" charset="0"/>
              </a:rPr>
              <a:t>R</a:t>
            </a:r>
            <a:r>
              <a:rPr lang="en-GB" sz="3200" dirty="0">
                <a:solidFill>
                  <a:schemeClr val="tx2"/>
                </a:solidFill>
                <a:latin typeface="Arial" panose="020B0604020202020204" pitchFamily="34" charset="0"/>
                <a:cs typeface="Arial" panose="020B0604020202020204" pitchFamily="34" charset="0"/>
              </a:rPr>
              <a:t>elevant </a:t>
            </a:r>
          </a:p>
        </p:txBody>
      </p:sp>
      <p:sp>
        <p:nvSpPr>
          <p:cNvPr id="6" name="Rectangle 5">
            <a:extLst>
              <a:ext uri="{FF2B5EF4-FFF2-40B4-BE49-F238E27FC236}">
                <a16:creationId xmlns:a16="http://schemas.microsoft.com/office/drawing/2014/main" id="{FF45DE31-88EA-10FC-2111-E3E8863245EB}"/>
              </a:ext>
            </a:extLst>
          </p:cNvPr>
          <p:cNvSpPr/>
          <p:nvPr/>
        </p:nvSpPr>
        <p:spPr>
          <a:xfrm>
            <a:off x="755444" y="5212491"/>
            <a:ext cx="2347117" cy="628955"/>
          </a:xfrm>
          <a:prstGeom prst="rect">
            <a:avLst/>
          </a:prstGeom>
        </p:spPr>
        <p:txBody>
          <a:bodyPr wrap="none">
            <a:spAutoFit/>
          </a:bodyPr>
          <a:lstStyle/>
          <a:p>
            <a:pPr>
              <a:lnSpc>
                <a:spcPct val="120000"/>
              </a:lnSpc>
            </a:pPr>
            <a:r>
              <a:rPr lang="en-GB" sz="3200" b="1" dirty="0">
                <a:solidFill>
                  <a:schemeClr val="tx2"/>
                </a:solidFill>
                <a:latin typeface="Arial" panose="020B0604020202020204" pitchFamily="34" charset="0"/>
                <a:cs typeface="Arial" panose="020B0604020202020204" pitchFamily="34" charset="0"/>
              </a:rPr>
              <a:t>T</a:t>
            </a:r>
            <a:r>
              <a:rPr lang="en-GB" sz="3200" dirty="0">
                <a:solidFill>
                  <a:schemeClr val="tx2"/>
                </a:solidFill>
                <a:latin typeface="Arial" panose="020B0604020202020204" pitchFamily="34" charset="0"/>
                <a:cs typeface="Arial" panose="020B0604020202020204" pitchFamily="34" charset="0"/>
              </a:rPr>
              <a:t>ime bound</a:t>
            </a:r>
            <a:endParaRPr lang="en-US" sz="3200" dirty="0">
              <a:solidFill>
                <a:schemeClr val="tx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178985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52AF295E-A1F2-4B15-B4B4-CCE316CD5F7A}"/>
              </a:ext>
            </a:extLst>
          </p:cNvPr>
          <p:cNvSpPr txBox="1">
            <a:spLocks/>
          </p:cNvSpPr>
          <p:nvPr/>
        </p:nvSpPr>
        <p:spPr>
          <a:xfrm>
            <a:off x="7007669" y="1773433"/>
            <a:ext cx="164103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Arial"/>
                <a:ea typeface="+mj-ea"/>
                <a:cs typeface="+mj-cs"/>
              </a:rPr>
              <a:t>One value</a:t>
            </a:r>
            <a:br>
              <a:rPr kumimoji="0" lang="fr-FR" sz="2800" b="1" i="0" u="none" strike="noStrike" kern="0" cap="none" spc="0" normalizeH="0" baseline="0" noProof="0" dirty="0">
                <a:ln>
                  <a:noFill/>
                </a:ln>
                <a:solidFill>
                  <a:prstClr val="black"/>
                </a:solidFill>
                <a:effectLst/>
                <a:uLnTx/>
                <a:uFillTx/>
                <a:latin typeface="Arial"/>
                <a:ea typeface="+mj-ea"/>
                <a:cs typeface="+mj-cs"/>
              </a:rPr>
            </a:b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98" name="Title 1">
            <a:extLst>
              <a:ext uri="{FF2B5EF4-FFF2-40B4-BE49-F238E27FC236}">
                <a16:creationId xmlns:a16="http://schemas.microsoft.com/office/drawing/2014/main" id="{D7D9DA53-D5BE-43B6-82B8-2B38A2ED1752}"/>
              </a:ext>
            </a:extLst>
          </p:cNvPr>
          <p:cNvSpPr txBox="1">
            <a:spLocks/>
          </p:cNvSpPr>
          <p:nvPr/>
        </p:nvSpPr>
        <p:spPr>
          <a:xfrm>
            <a:off x="340547" y="1774965"/>
            <a:ext cx="216529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0" cap="none" spc="0" normalizeH="0" baseline="0" noProof="0" dirty="0" err="1">
                <a:ln>
                  <a:noFill/>
                </a:ln>
                <a:solidFill>
                  <a:prstClr val="black"/>
                </a:solidFill>
                <a:effectLst/>
                <a:uLnTx/>
                <a:uFillTx/>
                <a:latin typeface="Arial"/>
                <a:ea typeface="+mj-ea"/>
                <a:cs typeface="+mj-cs"/>
              </a:rPr>
              <a:t>Several</a:t>
            </a:r>
            <a:r>
              <a:rPr kumimoji="0" lang="fr-FR" sz="2000" b="0" i="0" u="none" strike="noStrike" kern="0" cap="none" spc="0" normalizeH="0" baseline="0" noProof="0" dirty="0">
                <a:ln>
                  <a:noFill/>
                </a:ln>
                <a:solidFill>
                  <a:prstClr val="black"/>
                </a:solidFill>
                <a:effectLst/>
                <a:uLnTx/>
                <a:uFillTx/>
                <a:latin typeface="Arial"/>
                <a:ea typeface="+mj-ea"/>
                <a:cs typeface="+mj-cs"/>
              </a:rPr>
              <a:t> values</a:t>
            </a: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104" name="Rectangle 103">
            <a:extLst>
              <a:ext uri="{FF2B5EF4-FFF2-40B4-BE49-F238E27FC236}">
                <a16:creationId xmlns:a16="http://schemas.microsoft.com/office/drawing/2014/main" id="{3B39B337-D479-4C00-8FC5-548A47B4EFF9}"/>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Arrow: Right 9">
            <a:extLst>
              <a:ext uri="{FF2B5EF4-FFF2-40B4-BE49-F238E27FC236}">
                <a16:creationId xmlns:a16="http://schemas.microsoft.com/office/drawing/2014/main" id="{A8CB0070-A4A0-68A4-7FFF-024C94435EC5}"/>
              </a:ext>
            </a:extLst>
          </p:cNvPr>
          <p:cNvSpPr/>
          <p:nvPr/>
        </p:nvSpPr>
        <p:spPr bwMode="auto">
          <a:xfrm>
            <a:off x="2601016" y="2848267"/>
            <a:ext cx="3941966" cy="5191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8" name="Title 1">
            <a:extLst>
              <a:ext uri="{FF2B5EF4-FFF2-40B4-BE49-F238E27FC236}">
                <a16:creationId xmlns:a16="http://schemas.microsoft.com/office/drawing/2014/main" id="{0C930C8D-0067-487C-832F-BC195816AA97}"/>
              </a:ext>
            </a:extLst>
          </p:cNvPr>
          <p:cNvSpPr>
            <a:spLocks noGrp="1"/>
          </p:cNvSpPr>
          <p:nvPr>
            <p:ph type="title"/>
          </p:nvPr>
        </p:nvSpPr>
        <p:spPr>
          <a:xfrm>
            <a:off x="3795836" y="2929256"/>
            <a:ext cx="1611776" cy="357133"/>
          </a:xfrm>
        </p:spPr>
        <p:txBody>
          <a:bodyPr/>
          <a:lstStyle/>
          <a:p>
            <a:r>
              <a:rPr lang="fr-FR" sz="1600" dirty="0" err="1"/>
              <a:t>Aggregation</a:t>
            </a:r>
            <a:br>
              <a:rPr lang="fr-FR" dirty="0"/>
            </a:br>
            <a:br>
              <a:rPr lang="fr-FR" dirty="0"/>
            </a:br>
            <a:endParaRPr lang="en-US" dirty="0"/>
          </a:p>
        </p:txBody>
      </p:sp>
      <p:sp>
        <p:nvSpPr>
          <p:cNvPr id="11" name="Arrow: Right 10">
            <a:extLst>
              <a:ext uri="{FF2B5EF4-FFF2-40B4-BE49-F238E27FC236}">
                <a16:creationId xmlns:a16="http://schemas.microsoft.com/office/drawing/2014/main" id="{B62AD3B8-8EC4-ADBD-A152-789EDE9327C9}"/>
              </a:ext>
            </a:extLst>
          </p:cNvPr>
          <p:cNvSpPr/>
          <p:nvPr/>
        </p:nvSpPr>
        <p:spPr bwMode="auto">
          <a:xfrm flipH="1">
            <a:off x="2601016" y="3429000"/>
            <a:ext cx="3941966" cy="5191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5" name="Title 1">
            <a:extLst>
              <a:ext uri="{FF2B5EF4-FFF2-40B4-BE49-F238E27FC236}">
                <a16:creationId xmlns:a16="http://schemas.microsoft.com/office/drawing/2014/main" id="{5C2B60DF-F74C-957C-1750-10EFE0FE265A}"/>
              </a:ext>
            </a:extLst>
          </p:cNvPr>
          <p:cNvSpPr txBox="1">
            <a:spLocks/>
          </p:cNvSpPr>
          <p:nvPr/>
        </p:nvSpPr>
        <p:spPr>
          <a:xfrm>
            <a:off x="3663756" y="3518944"/>
            <a:ext cx="1743856" cy="366916"/>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1600" kern="0" dirty="0" err="1"/>
              <a:t>Disaggregation</a:t>
            </a:r>
            <a:br>
              <a:rPr lang="fr-FR" kern="0" dirty="0"/>
            </a:br>
            <a:br>
              <a:rPr lang="fr-FR" kern="0" dirty="0"/>
            </a:br>
            <a:endParaRPr lang="en-US" kern="0" dirty="0"/>
          </a:p>
        </p:txBody>
      </p:sp>
      <p:sp>
        <p:nvSpPr>
          <p:cNvPr id="12" name="Rectangle 11">
            <a:extLst>
              <a:ext uri="{FF2B5EF4-FFF2-40B4-BE49-F238E27FC236}">
                <a16:creationId xmlns:a16="http://schemas.microsoft.com/office/drawing/2014/main" id="{AB947D68-1A2B-C20F-965D-39A5D80347BC}"/>
              </a:ext>
            </a:extLst>
          </p:cNvPr>
          <p:cNvSpPr/>
          <p:nvPr/>
        </p:nvSpPr>
        <p:spPr bwMode="auto">
          <a:xfrm>
            <a:off x="432482" y="3116005"/>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5B009D8E-E207-6DCB-6DC6-045C9C45E4D0}"/>
              </a:ext>
            </a:extLst>
          </p:cNvPr>
          <p:cNvSpPr/>
          <p:nvPr/>
        </p:nvSpPr>
        <p:spPr bwMode="auto">
          <a:xfrm>
            <a:off x="1042082" y="3100765"/>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FDAB49CA-09BF-4EA2-295B-06C36C0F4076}"/>
              </a:ext>
            </a:extLst>
          </p:cNvPr>
          <p:cNvSpPr/>
          <p:nvPr/>
        </p:nvSpPr>
        <p:spPr bwMode="auto">
          <a:xfrm>
            <a:off x="719540" y="3677289"/>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D33F6506-A3A3-42E7-B973-558A54E66154}"/>
              </a:ext>
            </a:extLst>
          </p:cNvPr>
          <p:cNvSpPr/>
          <p:nvPr/>
        </p:nvSpPr>
        <p:spPr bwMode="auto">
          <a:xfrm>
            <a:off x="1682276" y="3100765"/>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B6ED07DF-C3A6-549B-71E3-3EF0BCAEEE16}"/>
              </a:ext>
            </a:extLst>
          </p:cNvPr>
          <p:cNvSpPr/>
          <p:nvPr/>
        </p:nvSpPr>
        <p:spPr bwMode="auto">
          <a:xfrm>
            <a:off x="1369894" y="3668483"/>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171E4A4E-6BC0-A313-DB95-FDEA67CE9693}"/>
              </a:ext>
            </a:extLst>
          </p:cNvPr>
          <p:cNvSpPr/>
          <p:nvPr/>
        </p:nvSpPr>
        <p:spPr bwMode="auto">
          <a:xfrm>
            <a:off x="719540" y="2530939"/>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1E0678EE-3A4F-82FC-EF27-5E25F88A28F9}"/>
              </a:ext>
            </a:extLst>
          </p:cNvPr>
          <p:cNvSpPr/>
          <p:nvPr/>
        </p:nvSpPr>
        <p:spPr bwMode="auto">
          <a:xfrm>
            <a:off x="1369894" y="2522133"/>
            <a:ext cx="451929" cy="40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A8EABF8A-D341-B0B8-502E-41E6A154604C}"/>
              </a:ext>
            </a:extLst>
          </p:cNvPr>
          <p:cNvSpPr/>
          <p:nvPr/>
        </p:nvSpPr>
        <p:spPr bwMode="auto">
          <a:xfrm>
            <a:off x="7251360" y="3025695"/>
            <a:ext cx="835565" cy="69486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6" name="Title 1">
            <a:extLst>
              <a:ext uri="{FF2B5EF4-FFF2-40B4-BE49-F238E27FC236}">
                <a16:creationId xmlns:a16="http://schemas.microsoft.com/office/drawing/2014/main" id="{D440EC75-39C1-8B00-A7A8-3C47F1F31D02}"/>
              </a:ext>
            </a:extLst>
          </p:cNvPr>
          <p:cNvSpPr txBox="1">
            <a:spLocks/>
          </p:cNvSpPr>
          <p:nvPr/>
        </p:nvSpPr>
        <p:spPr>
          <a:xfrm>
            <a:off x="3242243" y="4563924"/>
            <a:ext cx="2659511" cy="2142585"/>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sng" strike="noStrike" kern="0" cap="none" spc="0" normalizeH="0" baseline="0" noProof="0" dirty="0" err="1">
                <a:ln>
                  <a:noFill/>
                </a:ln>
                <a:solidFill>
                  <a:prstClr val="black"/>
                </a:solidFill>
                <a:effectLst/>
                <a:uLnTx/>
                <a:uFillTx/>
                <a:latin typeface="Arial"/>
                <a:ea typeface="+mj-ea"/>
                <a:cs typeface="+mj-cs"/>
              </a:rPr>
              <a:t>Several</a:t>
            </a:r>
            <a:r>
              <a:rPr kumimoji="0" lang="fr-FR" sz="2000" b="0" i="0" u="sng" strike="noStrike" kern="0" cap="none" spc="0" normalizeH="0" baseline="0" noProof="0" dirty="0">
                <a:ln>
                  <a:noFill/>
                </a:ln>
                <a:solidFill>
                  <a:prstClr val="black"/>
                </a:solidFill>
                <a:effectLst/>
                <a:uLnTx/>
                <a:uFillTx/>
                <a:latin typeface="Arial"/>
                <a:ea typeface="+mj-ea"/>
                <a:cs typeface="+mj-cs"/>
              </a:rPr>
              <a:t> </a:t>
            </a:r>
            <a:r>
              <a:rPr kumimoji="0" lang="fr-FR" sz="2000" b="0" i="0" u="sng" strike="noStrike" kern="0" cap="none" spc="0" normalizeH="0" baseline="0" noProof="0" dirty="0" err="1">
                <a:ln>
                  <a:noFill/>
                </a:ln>
                <a:solidFill>
                  <a:prstClr val="black"/>
                </a:solidFill>
                <a:effectLst/>
                <a:uLnTx/>
                <a:uFillTx/>
                <a:latin typeface="Arial"/>
                <a:ea typeface="+mj-ea"/>
                <a:cs typeface="+mj-cs"/>
              </a:rPr>
              <a:t>methods</a:t>
            </a:r>
            <a:r>
              <a:rPr kumimoji="0" lang="fr-FR" sz="2000" b="0" i="0" u="sng" strike="noStrike" kern="0" cap="none" spc="0" normalizeH="0" baseline="0" noProof="0" dirty="0">
                <a:ln>
                  <a:noFill/>
                </a:ln>
                <a:solidFill>
                  <a:prstClr val="black"/>
                </a:solidFill>
                <a:effectLst/>
                <a:uLnTx/>
                <a:uFillTx/>
                <a:latin typeface="Arial"/>
                <a:ea typeface="+mj-ea"/>
                <a:cs typeface="+mj-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kern="0" dirty="0">
                <a:solidFill>
                  <a:prstClr val="black"/>
                </a:solidFill>
                <a:latin typeface="Arial"/>
              </a:rPr>
              <a:t>MAX</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i="0" strike="noStrike" kern="0" cap="none" spc="0" normalizeH="0" baseline="0" noProof="0" dirty="0">
                <a:ln>
                  <a:noFill/>
                </a:ln>
                <a:solidFill>
                  <a:prstClr val="black"/>
                </a:solidFill>
                <a:effectLst/>
                <a:uLnTx/>
                <a:uFillTx/>
                <a:latin typeface="Arial"/>
              </a:rPr>
              <a:t>SUM</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kern="0" dirty="0">
                <a:solidFill>
                  <a:prstClr val="black"/>
                </a:solidFill>
                <a:latin typeface="Arial"/>
              </a:rPr>
              <a:t>LAST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i="0" strike="noStrike" kern="0" cap="none" spc="0" normalizeH="0" baseline="0" noProof="0" dirty="0">
                <a:ln>
                  <a:noFill/>
                </a:ln>
                <a:solidFill>
                  <a:prstClr val="black"/>
                </a:solidFill>
                <a:effectLst/>
                <a:uLnTx/>
                <a:uFillTx/>
                <a:latin typeface="Arial"/>
              </a:rPr>
              <a:t>AVG</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kern="0" dirty="0">
                <a:solidFill>
                  <a:prstClr val="black"/>
                </a:solidFill>
                <a:latin typeface="Arial"/>
              </a:rPr>
              <a:t>%SUM</a:t>
            </a:r>
            <a:br>
              <a:rPr kumimoji="0" lang="fr-FR" sz="2800" b="1" i="0" u="none" strike="noStrike" kern="0" cap="none" spc="0" normalizeH="0" baseline="0" noProof="0" dirty="0">
                <a:ln>
                  <a:noFill/>
                </a:ln>
                <a:solidFill>
                  <a:prstClr val="black"/>
                </a:solidFill>
                <a:effectLst/>
                <a:uLnTx/>
                <a:uFillTx/>
                <a:latin typeface="Arial"/>
                <a:ea typeface="+mj-ea"/>
                <a:cs typeface="+mj-cs"/>
              </a:rPr>
            </a:b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47" name="Title 1">
            <a:extLst>
              <a:ext uri="{FF2B5EF4-FFF2-40B4-BE49-F238E27FC236}">
                <a16:creationId xmlns:a16="http://schemas.microsoft.com/office/drawing/2014/main" id="{C006D6FB-1766-E1CB-44CF-157F3AA3FBBF}"/>
              </a:ext>
            </a:extLst>
          </p:cNvPr>
          <p:cNvSpPr txBox="1">
            <a:spLocks/>
          </p:cNvSpPr>
          <p:nvPr/>
        </p:nvSpPr>
        <p:spPr>
          <a:xfrm>
            <a:off x="255647" y="665561"/>
            <a:ext cx="597319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err="1"/>
              <a:t>Aggregation</a:t>
            </a:r>
            <a:r>
              <a:rPr lang="fr-FR" kern="0" dirty="0"/>
              <a:t> / </a:t>
            </a:r>
            <a:r>
              <a:rPr lang="fr-FR" kern="0" dirty="0" err="1"/>
              <a:t>Disaggregation</a:t>
            </a:r>
            <a:br>
              <a:rPr lang="fr-FR" kern="0" dirty="0"/>
            </a:br>
            <a:br>
              <a:rPr lang="fr-FR" kern="0" dirty="0"/>
            </a:br>
            <a:endParaRPr lang="en-US" kern="0" dirty="0"/>
          </a:p>
        </p:txBody>
      </p:sp>
      <p:sp>
        <p:nvSpPr>
          <p:cNvPr id="48" name="Title 1">
            <a:extLst>
              <a:ext uri="{FF2B5EF4-FFF2-40B4-BE49-F238E27FC236}">
                <a16:creationId xmlns:a16="http://schemas.microsoft.com/office/drawing/2014/main" id="{BB8790FB-F9D0-3C49-FAF3-6C911A9B0852}"/>
              </a:ext>
            </a:extLst>
          </p:cNvPr>
          <p:cNvSpPr txBox="1">
            <a:spLocks/>
          </p:cNvSpPr>
          <p:nvPr/>
        </p:nvSpPr>
        <p:spPr>
          <a:xfrm>
            <a:off x="101096" y="4563924"/>
            <a:ext cx="3282628" cy="2142584"/>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000" b="0" u="sng" kern="0" dirty="0">
                <a:solidFill>
                  <a:prstClr val="black"/>
                </a:solidFill>
                <a:latin typeface="Arial"/>
              </a:rPr>
              <a:t>V</a:t>
            </a:r>
            <a:r>
              <a:rPr kumimoji="0" lang="fr-FR" sz="2000" b="0" i="0" u="sng" strike="noStrike" kern="0" cap="none" spc="0" normalizeH="0" baseline="0" noProof="0" dirty="0" err="1">
                <a:ln>
                  <a:noFill/>
                </a:ln>
                <a:solidFill>
                  <a:prstClr val="black"/>
                </a:solidFill>
                <a:effectLst/>
                <a:uLnTx/>
                <a:uFillTx/>
                <a:latin typeface="Arial"/>
              </a:rPr>
              <a:t>alues</a:t>
            </a:r>
            <a:r>
              <a:rPr kumimoji="0" lang="fr-FR" sz="2000" b="0" i="0" u="sng" strike="noStrike" kern="0" cap="none" spc="0" normalizeH="0" baseline="0" noProof="0" dirty="0">
                <a:ln>
                  <a:noFill/>
                </a:ln>
                <a:solidFill>
                  <a:prstClr val="black"/>
                </a:solidFill>
                <a:effectLst/>
                <a:uLnTx/>
                <a:uFillTx/>
                <a:latin typeface="Arial"/>
              </a:rPr>
              <a:t> per…</a:t>
            </a:r>
          </a:p>
          <a:p>
            <a:pPr lvl="1">
              <a:defRPr/>
            </a:pPr>
            <a:r>
              <a:rPr lang="fr-FR" sz="2000" b="0" i="1" kern="0" dirty="0">
                <a:solidFill>
                  <a:prstClr val="black"/>
                </a:solidFill>
                <a:latin typeface="Arial"/>
              </a:rPr>
              <a:t>- l</a:t>
            </a:r>
            <a:r>
              <a:rPr kumimoji="0" lang="fr-FR" sz="2000" b="0" i="1" u="none" strike="noStrike" kern="0" cap="none" spc="0" normalizeH="0" baseline="0" noProof="0" dirty="0" err="1">
                <a:ln>
                  <a:noFill/>
                </a:ln>
                <a:solidFill>
                  <a:prstClr val="black"/>
                </a:solidFill>
                <a:effectLst/>
                <a:uLnTx/>
                <a:uFillTx/>
                <a:latin typeface="Arial"/>
              </a:rPr>
              <a:t>ocation</a:t>
            </a:r>
            <a:endParaRPr kumimoji="0" lang="fr-FR" sz="2000" b="0" i="1" u="none" strike="noStrike" kern="0" cap="none" spc="0" normalizeH="0" baseline="0" noProof="0" dirty="0">
              <a:ln>
                <a:noFill/>
              </a:ln>
              <a:solidFill>
                <a:prstClr val="black"/>
              </a:solidFill>
              <a:effectLst/>
              <a:uLnTx/>
              <a:uFillTx/>
              <a:latin typeface="Arial"/>
            </a:endParaRPr>
          </a:p>
          <a:p>
            <a:pPr lvl="1">
              <a:defRPr/>
            </a:pPr>
            <a:r>
              <a:rPr lang="fr-FR" sz="2000" b="0" i="1" kern="0" dirty="0">
                <a:solidFill>
                  <a:prstClr val="black"/>
                </a:solidFill>
                <a:latin typeface="Arial"/>
              </a:rPr>
              <a:t>- </a:t>
            </a:r>
            <a:r>
              <a:rPr lang="fr-FR" sz="2000" b="0" i="1" kern="0" dirty="0" err="1">
                <a:solidFill>
                  <a:prstClr val="black"/>
                </a:solidFill>
                <a:latin typeface="Arial"/>
              </a:rPr>
              <a:t>project</a:t>
            </a:r>
            <a:endParaRPr lang="fr-FR" sz="2000" b="0" i="1" kern="0" dirty="0">
              <a:solidFill>
                <a:prstClr val="black"/>
              </a:solidFill>
              <a:latin typeface="Arial"/>
            </a:endParaRPr>
          </a:p>
          <a:p>
            <a:pPr lvl="1">
              <a:defRPr/>
            </a:pPr>
            <a:r>
              <a:rPr kumimoji="0" lang="fr-FR" sz="2000" b="0" i="1" u="none" strike="noStrike" kern="0" cap="none" spc="0" normalizeH="0" baseline="0" noProof="0" dirty="0">
                <a:ln>
                  <a:noFill/>
                </a:ln>
                <a:solidFill>
                  <a:prstClr val="black"/>
                </a:solidFill>
                <a:effectLst/>
                <a:uLnTx/>
                <a:uFillTx/>
                <a:latin typeface="Arial"/>
              </a:rPr>
              <a:t>- time </a:t>
            </a:r>
            <a:r>
              <a:rPr kumimoji="0" lang="fr-FR" sz="2000" b="0" i="1" u="none" strike="noStrike" kern="0" cap="none" spc="0" normalizeH="0" baseline="0" noProof="0" dirty="0" err="1">
                <a:ln>
                  <a:noFill/>
                </a:ln>
                <a:solidFill>
                  <a:prstClr val="black"/>
                </a:solidFill>
                <a:effectLst/>
                <a:uLnTx/>
                <a:uFillTx/>
                <a:latin typeface="Arial"/>
              </a:rPr>
              <a:t>period</a:t>
            </a:r>
            <a:endParaRPr kumimoji="0" lang="fr-FR" sz="2000" b="0" i="1" u="none" strike="noStrike" kern="0" cap="none" spc="0" normalizeH="0" baseline="0" noProof="0" dirty="0">
              <a:ln>
                <a:noFill/>
              </a:ln>
              <a:solidFill>
                <a:prstClr val="black"/>
              </a:solidFill>
              <a:effectLst/>
              <a:uLnTx/>
              <a:uFillTx/>
              <a:latin typeface="Arial"/>
            </a:endParaRPr>
          </a:p>
          <a:p>
            <a:pPr lvl="1">
              <a:defRPr/>
            </a:pPr>
            <a:r>
              <a:rPr lang="fr-FR" sz="2000" b="0" i="1" kern="0" dirty="0">
                <a:solidFill>
                  <a:prstClr val="black"/>
                </a:solidFill>
                <a:latin typeface="Arial"/>
              </a:rPr>
              <a:t>- population group</a:t>
            </a:r>
          </a:p>
          <a:p>
            <a:pPr lvl="1">
              <a:defRPr/>
            </a:pPr>
            <a:r>
              <a:rPr kumimoji="0" lang="fr-FR" sz="2000" b="0" i="1" u="none" strike="noStrike" kern="0" cap="none" spc="0" normalizeH="0" baseline="0" noProof="0" dirty="0">
                <a:ln>
                  <a:noFill/>
                </a:ln>
                <a:solidFill>
                  <a:prstClr val="black"/>
                </a:solidFill>
                <a:effectLst/>
                <a:uLnTx/>
                <a:uFillTx/>
                <a:latin typeface="Arial"/>
              </a:rPr>
              <a:t>- </a:t>
            </a:r>
            <a:r>
              <a:rPr lang="fr-FR" sz="2000" b="0" i="1" kern="0" dirty="0">
                <a:solidFill>
                  <a:prstClr val="black"/>
                </a:solidFill>
                <a:latin typeface="Arial"/>
              </a:rPr>
              <a:t>h</a:t>
            </a:r>
            <a:r>
              <a:rPr kumimoji="0" lang="fr-FR" sz="2000" b="0" i="1" u="none" strike="noStrike" kern="0" cap="none" spc="0" normalizeH="0" baseline="0" noProof="0" dirty="0" err="1">
                <a:ln>
                  <a:noFill/>
                </a:ln>
                <a:solidFill>
                  <a:prstClr val="black"/>
                </a:solidFill>
                <a:effectLst/>
                <a:uLnTx/>
                <a:uFillTx/>
                <a:latin typeface="Arial"/>
              </a:rPr>
              <a:t>ousehold</a:t>
            </a:r>
            <a:endParaRPr kumimoji="0" lang="fr-FR" sz="2000" b="0" i="1" u="none" strike="noStrike" kern="0" cap="none" spc="0" normalizeH="0" baseline="0" noProof="0" dirty="0">
              <a:ln>
                <a:noFill/>
              </a:ln>
              <a:solidFill>
                <a:prstClr val="black"/>
              </a:solidFill>
              <a:effectLst/>
              <a:uLnTx/>
              <a:uFillTx/>
              <a:latin typeface="Arial"/>
            </a:endParaRPr>
          </a:p>
          <a:p>
            <a:pPr lvl="1">
              <a:defRPr/>
            </a:pPr>
            <a:r>
              <a:rPr kumimoji="0" lang="fr-FR" sz="2000" b="0" i="1" u="none" strike="noStrike" kern="0" cap="none" spc="0" normalizeH="0" baseline="0" noProof="0" dirty="0">
                <a:ln>
                  <a:noFill/>
                </a:ln>
                <a:solidFill>
                  <a:prstClr val="black"/>
                </a:solidFill>
                <a:effectLst/>
                <a:uLnTx/>
                <a:uFillTx/>
                <a:latin typeface="Arial"/>
              </a:rPr>
              <a:t>- etc.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a:ea typeface="+mj-ea"/>
              <a:cs typeface="+mj-cs"/>
            </a:endParaRPr>
          </a:p>
        </p:txBody>
      </p:sp>
      <p:sp>
        <p:nvSpPr>
          <p:cNvPr id="2" name="Title 5">
            <a:extLst>
              <a:ext uri="{FF2B5EF4-FFF2-40B4-BE49-F238E27FC236}">
                <a16:creationId xmlns:a16="http://schemas.microsoft.com/office/drawing/2014/main" id="{52143A8B-9BE0-3E85-2F39-8858694F526B}"/>
              </a:ext>
            </a:extLst>
          </p:cNvPr>
          <p:cNvSpPr txBox="1">
            <a:spLocks/>
          </p:cNvSpPr>
          <p:nvPr/>
        </p:nvSpPr>
        <p:spPr>
          <a:xfrm>
            <a:off x="101096" y="198511"/>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BASIC USE OF INDICATORS /4: </a:t>
            </a:r>
          </a:p>
        </p:txBody>
      </p:sp>
    </p:spTree>
    <p:extLst>
      <p:ext uri="{BB962C8B-B14F-4D97-AF65-F5344CB8AC3E}">
        <p14:creationId xmlns:p14="http://schemas.microsoft.com/office/powerpoint/2010/main" val="97472643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 grpId="0" animBg="1"/>
      <p:bldP spid="38" grpId="0"/>
      <p:bldP spid="11" grpId="0" animBg="1"/>
      <p:bldP spid="5" grpId="0"/>
      <p:bldP spid="46"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47B4BAC7-FC55-4C6C-895F-DC4CFE6590BC}"/>
              </a:ext>
            </a:extLst>
          </p:cNvPr>
          <p:cNvGraphicFramePr>
            <a:graphicFrameLocks noGrp="1"/>
          </p:cNvGraphicFramePr>
          <p:nvPr>
            <p:extLst>
              <p:ext uri="{D42A27DB-BD31-4B8C-83A1-F6EECF244321}">
                <p14:modId xmlns:p14="http://schemas.microsoft.com/office/powerpoint/2010/main" val="2822852191"/>
              </p:ext>
            </p:extLst>
          </p:nvPr>
        </p:nvGraphicFramePr>
        <p:xfrm>
          <a:off x="5402032" y="2161277"/>
          <a:ext cx="2178561" cy="1187418"/>
        </p:xfrm>
        <a:graphic>
          <a:graphicData uri="http://schemas.openxmlformats.org/drawingml/2006/table">
            <a:tbl>
              <a:tblPr firstRow="1" bandRow="1">
                <a:tableStyleId>{5940675A-B579-460E-94D1-54222C63F5DA}</a:tableStyleId>
              </a:tblPr>
              <a:tblGrid>
                <a:gridCol w="726187">
                  <a:extLst>
                    <a:ext uri="{9D8B030D-6E8A-4147-A177-3AD203B41FA5}">
                      <a16:colId xmlns:a16="http://schemas.microsoft.com/office/drawing/2014/main" val="2659478325"/>
                    </a:ext>
                  </a:extLst>
                </a:gridCol>
                <a:gridCol w="726187">
                  <a:extLst>
                    <a:ext uri="{9D8B030D-6E8A-4147-A177-3AD203B41FA5}">
                      <a16:colId xmlns:a16="http://schemas.microsoft.com/office/drawing/2014/main" val="860547301"/>
                    </a:ext>
                  </a:extLst>
                </a:gridCol>
                <a:gridCol w="726187">
                  <a:extLst>
                    <a:ext uri="{9D8B030D-6E8A-4147-A177-3AD203B41FA5}">
                      <a16:colId xmlns:a16="http://schemas.microsoft.com/office/drawing/2014/main" val="1893437323"/>
                    </a:ext>
                  </a:extLst>
                </a:gridCol>
              </a:tblGrid>
              <a:tr h="599335">
                <a:tc>
                  <a:txBody>
                    <a:bodyPr/>
                    <a:lstStyle/>
                    <a:p>
                      <a:pPr algn="ctr"/>
                      <a:r>
                        <a:rPr lang="fr-FR" sz="2400" dirty="0"/>
                        <a:t>18</a:t>
                      </a:r>
                      <a:endParaRPr lang="en-US" sz="2400" dirty="0"/>
                    </a:p>
                  </a:txBody>
                  <a:tcPr/>
                </a:tc>
                <a:tc>
                  <a:txBody>
                    <a:bodyPr/>
                    <a:lstStyle/>
                    <a:p>
                      <a:pPr algn="ctr"/>
                      <a:r>
                        <a:rPr lang="fr-FR" sz="2400" dirty="0"/>
                        <a:t>26</a:t>
                      </a:r>
                      <a:endParaRPr lang="en-US" sz="2400" dirty="0"/>
                    </a:p>
                  </a:txBody>
                  <a:tcPr/>
                </a:tc>
                <a:tc>
                  <a:txBody>
                    <a:bodyPr/>
                    <a:lstStyle/>
                    <a:p>
                      <a:pPr algn="ctr"/>
                      <a:r>
                        <a:rPr lang="fr-FR" sz="2400" dirty="0"/>
                        <a:t>28</a:t>
                      </a:r>
                      <a:endParaRPr lang="en-US" sz="2400" dirty="0"/>
                    </a:p>
                  </a:txBody>
                  <a:tcPr/>
                </a:tc>
                <a:extLst>
                  <a:ext uri="{0D108BD9-81ED-4DB2-BD59-A6C34878D82A}">
                    <a16:rowId xmlns:a16="http://schemas.microsoft.com/office/drawing/2014/main" val="2302913296"/>
                  </a:ext>
                </a:extLst>
              </a:tr>
              <a:tr h="588083">
                <a:tc>
                  <a:txBody>
                    <a:bodyPr/>
                    <a:lstStyle/>
                    <a:p>
                      <a:pPr algn="ctr"/>
                      <a:r>
                        <a:rPr lang="fr-FR" sz="2400" dirty="0"/>
                        <a:t>17</a:t>
                      </a:r>
                      <a:endParaRPr lang="en-US" sz="2400" dirty="0"/>
                    </a:p>
                  </a:txBody>
                  <a:tcPr/>
                </a:tc>
                <a:tc>
                  <a:txBody>
                    <a:bodyPr/>
                    <a:lstStyle/>
                    <a:p>
                      <a:pPr algn="ctr"/>
                      <a:r>
                        <a:rPr lang="fr-FR" sz="2400" dirty="0"/>
                        <a:t>25</a:t>
                      </a:r>
                      <a:endParaRPr lang="en-US" sz="2400" dirty="0"/>
                    </a:p>
                  </a:txBody>
                  <a:tcPr/>
                </a:tc>
                <a:tc>
                  <a:txBody>
                    <a:bodyPr/>
                    <a:lstStyle/>
                    <a:p>
                      <a:pPr algn="ctr"/>
                      <a:r>
                        <a:rPr lang="en-US" sz="2400" dirty="0"/>
                        <a:t>18</a:t>
                      </a:r>
                    </a:p>
                  </a:txBody>
                  <a:tcPr/>
                </a:tc>
                <a:extLst>
                  <a:ext uri="{0D108BD9-81ED-4DB2-BD59-A6C34878D82A}">
                    <a16:rowId xmlns:a16="http://schemas.microsoft.com/office/drawing/2014/main" val="3982921881"/>
                  </a:ext>
                </a:extLst>
              </a:tr>
            </a:tbl>
          </a:graphicData>
        </a:graphic>
      </p:graphicFrame>
      <p:sp>
        <p:nvSpPr>
          <p:cNvPr id="2" name="Title 1"/>
          <p:cNvSpPr>
            <a:spLocks noGrp="1"/>
          </p:cNvSpPr>
          <p:nvPr>
            <p:ph type="title"/>
          </p:nvPr>
        </p:nvSpPr>
        <p:spPr>
          <a:xfrm>
            <a:off x="-29683" y="542010"/>
            <a:ext cx="8231187" cy="507831"/>
          </a:xfrm>
        </p:spPr>
        <p:txBody>
          <a:bodyPr/>
          <a:lstStyle/>
          <a:p>
            <a:r>
              <a:rPr lang="en-GB" dirty="0"/>
              <a:t>Disaggregation of population indicators</a:t>
            </a:r>
          </a:p>
        </p:txBody>
      </p:sp>
      <p:sp>
        <p:nvSpPr>
          <p:cNvPr id="16" name="Rectangle 15">
            <a:extLst>
              <a:ext uri="{FF2B5EF4-FFF2-40B4-BE49-F238E27FC236}">
                <a16:creationId xmlns:a16="http://schemas.microsoft.com/office/drawing/2014/main" id="{D0FC9C3E-F053-4F7A-B9BD-0565238648C8}"/>
              </a:ext>
            </a:extLst>
          </p:cNvPr>
          <p:cNvSpPr/>
          <p:nvPr/>
        </p:nvSpPr>
        <p:spPr bwMode="auto">
          <a:xfrm>
            <a:off x="8810404" y="58118"/>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E80B08A7-114E-441F-A147-5DB87ADC1C5B}"/>
              </a:ext>
            </a:extLst>
          </p:cNvPr>
          <p:cNvSpPr txBox="1"/>
          <p:nvPr/>
        </p:nvSpPr>
        <p:spPr>
          <a:xfrm>
            <a:off x="1203258" y="3887134"/>
            <a:ext cx="1430719" cy="468811"/>
          </a:xfrm>
          <a:prstGeom prst="rect">
            <a:avLst/>
          </a:prstGeom>
          <a:noFill/>
        </p:spPr>
        <p:txBody>
          <a:bodyPr wrap="square" rtlCol="0">
            <a:noAutofit/>
          </a:bodyPr>
          <a:lstStyle/>
          <a:p>
            <a:r>
              <a:rPr lang="en-US" sz="2400" dirty="0">
                <a:solidFill>
                  <a:srgbClr val="FF0000"/>
                </a:solidFill>
              </a:rPr>
              <a:t>       2</a:t>
            </a:r>
          </a:p>
          <a:p>
            <a:r>
              <a:rPr lang="en-US" sz="2400" dirty="0">
                <a:solidFill>
                  <a:srgbClr val="FF0000"/>
                </a:solidFill>
              </a:rPr>
              <a:t>   </a:t>
            </a:r>
            <a:endParaRPr lang="en-US" sz="2400" b="1" dirty="0">
              <a:solidFill>
                <a:srgbClr val="FF0000"/>
              </a:solidFill>
            </a:endParaRPr>
          </a:p>
        </p:txBody>
      </p:sp>
      <p:sp>
        <p:nvSpPr>
          <p:cNvPr id="22" name="Rectangle 21">
            <a:extLst>
              <a:ext uri="{FF2B5EF4-FFF2-40B4-BE49-F238E27FC236}">
                <a16:creationId xmlns:a16="http://schemas.microsoft.com/office/drawing/2014/main" id="{B1C4B4B0-8104-4464-B998-FECEBECC86BE}"/>
              </a:ext>
            </a:extLst>
          </p:cNvPr>
          <p:cNvSpPr/>
          <p:nvPr/>
        </p:nvSpPr>
        <p:spPr bwMode="auto">
          <a:xfrm>
            <a:off x="474228" y="2243559"/>
            <a:ext cx="2469049" cy="1047750"/>
          </a:xfrm>
          <a:prstGeom prst="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5400" b="1" dirty="0">
                <a:latin typeface="Arial" charset="0"/>
              </a:rPr>
              <a:t>132</a:t>
            </a:r>
            <a:endParaRPr kumimoji="0" lang="en-US" sz="5400" b="1" i="0" u="none" strike="noStrike" cap="none" normalizeH="0" baseline="0" dirty="0">
              <a:ln>
                <a:noFill/>
              </a:ln>
              <a:solidFill>
                <a:schemeClr val="tx1"/>
              </a:solidFill>
              <a:effectLst/>
              <a:latin typeface="Arial" charset="0"/>
            </a:endParaRPr>
          </a:p>
        </p:txBody>
      </p:sp>
      <p:sp>
        <p:nvSpPr>
          <p:cNvPr id="23" name="Title 1">
            <a:extLst>
              <a:ext uri="{FF2B5EF4-FFF2-40B4-BE49-F238E27FC236}">
                <a16:creationId xmlns:a16="http://schemas.microsoft.com/office/drawing/2014/main" id="{7761B823-4677-4ABC-865B-97E22E7FEBE2}"/>
              </a:ext>
            </a:extLst>
          </p:cNvPr>
          <p:cNvSpPr txBox="1">
            <a:spLocks/>
          </p:cNvSpPr>
          <p:nvPr/>
        </p:nvSpPr>
        <p:spPr bwMode="auto">
          <a:xfrm>
            <a:off x="3284584" y="2152239"/>
            <a:ext cx="671681" cy="1107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sz="6600" kern="0" dirty="0"/>
              <a:t>=</a:t>
            </a:r>
          </a:p>
        </p:txBody>
      </p:sp>
      <p:sp>
        <p:nvSpPr>
          <p:cNvPr id="25" name="Title 1">
            <a:extLst>
              <a:ext uri="{FF2B5EF4-FFF2-40B4-BE49-F238E27FC236}">
                <a16:creationId xmlns:a16="http://schemas.microsoft.com/office/drawing/2014/main" id="{D98E1A1C-1837-4280-8D3E-83E3B994CE3D}"/>
              </a:ext>
            </a:extLst>
          </p:cNvPr>
          <p:cNvSpPr txBox="1">
            <a:spLocks/>
          </p:cNvSpPr>
          <p:nvPr/>
        </p:nvSpPr>
        <p:spPr>
          <a:xfrm>
            <a:off x="4798289" y="2158573"/>
            <a:ext cx="603745" cy="606531"/>
          </a:xfrm>
          <a:prstGeom prst="rect">
            <a:avLst/>
          </a:prstGeom>
          <a:solidFill>
            <a:schemeClr val="accent4">
              <a:lumMod val="60000"/>
              <a:lumOff val="40000"/>
            </a:schemeClr>
          </a:solidFill>
          <a:ln>
            <a:solidFill>
              <a:schemeClr val="tx1"/>
            </a:solidFill>
          </a:ln>
        </p:spPr>
        <p:txBody>
          <a:bodyPr anchor="ctr" anchorCtr="0"/>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72</a:t>
            </a:r>
            <a:endParaRPr lang="en-US" sz="2400" b="0" kern="0" dirty="0"/>
          </a:p>
        </p:txBody>
      </p:sp>
      <p:sp>
        <p:nvSpPr>
          <p:cNvPr id="26" name="Title 1">
            <a:extLst>
              <a:ext uri="{FF2B5EF4-FFF2-40B4-BE49-F238E27FC236}">
                <a16:creationId xmlns:a16="http://schemas.microsoft.com/office/drawing/2014/main" id="{5D4501DB-2382-4452-A066-9C2A1427D5A9}"/>
              </a:ext>
            </a:extLst>
          </p:cNvPr>
          <p:cNvSpPr txBox="1">
            <a:spLocks/>
          </p:cNvSpPr>
          <p:nvPr/>
        </p:nvSpPr>
        <p:spPr>
          <a:xfrm>
            <a:off x="4798289" y="2740892"/>
            <a:ext cx="603745" cy="606531"/>
          </a:xfrm>
          <a:prstGeom prst="rect">
            <a:avLst/>
          </a:prstGeom>
          <a:solidFill>
            <a:schemeClr val="accent4">
              <a:lumMod val="60000"/>
              <a:lumOff val="40000"/>
            </a:schemeClr>
          </a:solidFill>
          <a:ln>
            <a:solidFill>
              <a:schemeClr val="tx1"/>
            </a:solidFill>
          </a:ln>
        </p:spPr>
        <p:txBody>
          <a:bodyPr anchor="ctr" anchorCtr="0"/>
          <a:lstStyle>
            <a:defPPr>
              <a:defRPr lang="en-US"/>
            </a:defPPr>
            <a:lvl1pPr algn="ctr" fontAlgn="base">
              <a:spcBef>
                <a:spcPct val="0"/>
              </a:spcBef>
              <a:spcAft>
                <a:spcPct val="0"/>
              </a:spcAft>
              <a:defRPr sz="2400" b="0" kern="0">
                <a:latin typeface="+mj-lt"/>
                <a:ea typeface="+mj-ea"/>
                <a:cs typeface="+mj-cs"/>
              </a:defRPr>
            </a:lvl1pPr>
            <a:lvl2pPr fontAlgn="base">
              <a:spcBef>
                <a:spcPct val="0"/>
              </a:spcBef>
              <a:spcAft>
                <a:spcPct val="0"/>
              </a:spcAft>
              <a:defRPr sz="2800" b="1">
                <a:latin typeface="Arial" charset="0"/>
              </a:defRPr>
            </a:lvl2pPr>
            <a:lvl3pPr fontAlgn="base">
              <a:spcBef>
                <a:spcPct val="0"/>
              </a:spcBef>
              <a:spcAft>
                <a:spcPct val="0"/>
              </a:spcAft>
              <a:defRPr sz="2800" b="1">
                <a:latin typeface="Arial" charset="0"/>
              </a:defRPr>
            </a:lvl3pPr>
            <a:lvl4pPr fontAlgn="base">
              <a:spcBef>
                <a:spcPct val="0"/>
              </a:spcBef>
              <a:spcAft>
                <a:spcPct val="0"/>
              </a:spcAft>
              <a:defRPr sz="2800" b="1">
                <a:latin typeface="Arial" charset="0"/>
              </a:defRPr>
            </a:lvl4pPr>
            <a:lvl5pPr fontAlgn="base">
              <a:spcBef>
                <a:spcPct val="0"/>
              </a:spcBef>
              <a:spcAft>
                <a:spcPct val="0"/>
              </a:spcAft>
              <a:defRPr sz="2800" b="1">
                <a:latin typeface="Arial" charset="0"/>
              </a:defRPr>
            </a:lvl5pPr>
            <a:lvl6pPr marL="457200" fontAlgn="base">
              <a:spcBef>
                <a:spcPct val="0"/>
              </a:spcBef>
              <a:spcAft>
                <a:spcPct val="0"/>
              </a:spcAft>
              <a:defRPr sz="2800" b="1">
                <a:latin typeface="Arial" charset="0"/>
              </a:defRPr>
            </a:lvl6pPr>
            <a:lvl7pPr marL="914400" fontAlgn="base">
              <a:spcBef>
                <a:spcPct val="0"/>
              </a:spcBef>
              <a:spcAft>
                <a:spcPct val="0"/>
              </a:spcAft>
              <a:defRPr sz="2800" b="1">
                <a:latin typeface="Arial" charset="0"/>
              </a:defRPr>
            </a:lvl7pPr>
            <a:lvl8pPr marL="1371600" fontAlgn="base">
              <a:spcBef>
                <a:spcPct val="0"/>
              </a:spcBef>
              <a:spcAft>
                <a:spcPct val="0"/>
              </a:spcAft>
              <a:defRPr sz="2800" b="1">
                <a:latin typeface="Arial" charset="0"/>
              </a:defRPr>
            </a:lvl8pPr>
            <a:lvl9pPr marL="1828800" fontAlgn="base">
              <a:spcBef>
                <a:spcPct val="0"/>
              </a:spcBef>
              <a:spcAft>
                <a:spcPct val="0"/>
              </a:spcAft>
              <a:defRPr sz="2800" b="1">
                <a:latin typeface="Arial" charset="0"/>
              </a:defRPr>
            </a:lvl9pPr>
          </a:lstStyle>
          <a:p>
            <a:r>
              <a:rPr lang="fr-FR" dirty="0"/>
              <a:t>60</a:t>
            </a:r>
            <a:endParaRPr lang="en-US" dirty="0"/>
          </a:p>
        </p:txBody>
      </p:sp>
      <p:sp>
        <p:nvSpPr>
          <p:cNvPr id="29" name="Title 1">
            <a:extLst>
              <a:ext uri="{FF2B5EF4-FFF2-40B4-BE49-F238E27FC236}">
                <a16:creationId xmlns:a16="http://schemas.microsoft.com/office/drawing/2014/main" id="{690406D8-076E-4AAC-A47E-CD38766EF7E4}"/>
              </a:ext>
            </a:extLst>
          </p:cNvPr>
          <p:cNvSpPr txBox="1">
            <a:spLocks/>
          </p:cNvSpPr>
          <p:nvPr/>
        </p:nvSpPr>
        <p:spPr>
          <a:xfrm>
            <a:off x="5402032" y="1639663"/>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35</a:t>
            </a:r>
            <a:endParaRPr lang="en-US" sz="2400" b="0" kern="0" dirty="0"/>
          </a:p>
        </p:txBody>
      </p:sp>
      <p:sp>
        <p:nvSpPr>
          <p:cNvPr id="30" name="Title 1">
            <a:extLst>
              <a:ext uri="{FF2B5EF4-FFF2-40B4-BE49-F238E27FC236}">
                <a16:creationId xmlns:a16="http://schemas.microsoft.com/office/drawing/2014/main" id="{38363503-8EEE-4C8C-B15A-10D42BA51F02}"/>
              </a:ext>
            </a:extLst>
          </p:cNvPr>
          <p:cNvSpPr txBox="1">
            <a:spLocks/>
          </p:cNvSpPr>
          <p:nvPr/>
        </p:nvSpPr>
        <p:spPr>
          <a:xfrm>
            <a:off x="6119800" y="1639663"/>
            <a:ext cx="743026" cy="514459"/>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51</a:t>
            </a:r>
            <a:endParaRPr lang="en-US" sz="2400" b="0" kern="0" dirty="0"/>
          </a:p>
        </p:txBody>
      </p:sp>
      <p:sp>
        <p:nvSpPr>
          <p:cNvPr id="31" name="Title 1">
            <a:extLst>
              <a:ext uri="{FF2B5EF4-FFF2-40B4-BE49-F238E27FC236}">
                <a16:creationId xmlns:a16="http://schemas.microsoft.com/office/drawing/2014/main" id="{2EB01157-D817-4D36-A2A1-8CDE71462879}"/>
              </a:ext>
            </a:extLst>
          </p:cNvPr>
          <p:cNvSpPr txBox="1">
            <a:spLocks/>
          </p:cNvSpPr>
          <p:nvPr/>
        </p:nvSpPr>
        <p:spPr>
          <a:xfrm>
            <a:off x="6862826" y="1642368"/>
            <a:ext cx="717768" cy="519112"/>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FR" sz="2400" b="0" kern="0" dirty="0"/>
              <a:t>46</a:t>
            </a:r>
            <a:endParaRPr lang="en-US" sz="2400" b="0" kern="0" dirty="0"/>
          </a:p>
        </p:txBody>
      </p:sp>
      <p:sp>
        <p:nvSpPr>
          <p:cNvPr id="32" name="Title 1">
            <a:extLst>
              <a:ext uri="{FF2B5EF4-FFF2-40B4-BE49-F238E27FC236}">
                <a16:creationId xmlns:a16="http://schemas.microsoft.com/office/drawing/2014/main" id="{3A4DFD42-D09B-4423-948D-9E7B377A8549}"/>
              </a:ext>
            </a:extLst>
          </p:cNvPr>
          <p:cNvSpPr txBox="1">
            <a:spLocks/>
          </p:cNvSpPr>
          <p:nvPr/>
        </p:nvSpPr>
        <p:spPr>
          <a:xfrm>
            <a:off x="3941937" y="2329117"/>
            <a:ext cx="841710"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r"/>
            <a:r>
              <a:rPr lang="fr-FR" sz="2000" i="1" kern="0" dirty="0"/>
              <a:t>Male</a:t>
            </a:r>
            <a:endParaRPr lang="en-US" sz="2000" i="1" kern="0" dirty="0"/>
          </a:p>
        </p:txBody>
      </p:sp>
      <p:sp>
        <p:nvSpPr>
          <p:cNvPr id="33" name="Title 1">
            <a:extLst>
              <a:ext uri="{FF2B5EF4-FFF2-40B4-BE49-F238E27FC236}">
                <a16:creationId xmlns:a16="http://schemas.microsoft.com/office/drawing/2014/main" id="{D04C7DAA-8CDA-4A1B-8A1E-20DF75812FDA}"/>
              </a:ext>
            </a:extLst>
          </p:cNvPr>
          <p:cNvSpPr txBox="1">
            <a:spLocks/>
          </p:cNvSpPr>
          <p:nvPr/>
        </p:nvSpPr>
        <p:spPr>
          <a:xfrm>
            <a:off x="3956265" y="2856424"/>
            <a:ext cx="842024"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r"/>
            <a:r>
              <a:rPr lang="fr-FR" sz="2000" i="1" kern="0" dirty="0"/>
              <a:t>Fem.</a:t>
            </a:r>
            <a:endParaRPr lang="en-US" sz="2000" i="1" kern="0" dirty="0"/>
          </a:p>
        </p:txBody>
      </p:sp>
      <p:sp>
        <p:nvSpPr>
          <p:cNvPr id="35" name="Title 1">
            <a:extLst>
              <a:ext uri="{FF2B5EF4-FFF2-40B4-BE49-F238E27FC236}">
                <a16:creationId xmlns:a16="http://schemas.microsoft.com/office/drawing/2014/main" id="{866093B2-B730-4570-B701-B392C031B5F4}"/>
              </a:ext>
            </a:extLst>
          </p:cNvPr>
          <p:cNvSpPr txBox="1">
            <a:spLocks/>
          </p:cNvSpPr>
          <p:nvPr/>
        </p:nvSpPr>
        <p:spPr>
          <a:xfrm>
            <a:off x="5402032" y="1265560"/>
            <a:ext cx="2649616" cy="351654"/>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&lt;18   18–60   &gt;60</a:t>
            </a:r>
            <a:endParaRPr lang="en-US" sz="2000" i="1" kern="0" dirty="0"/>
          </a:p>
        </p:txBody>
      </p:sp>
      <p:sp>
        <p:nvSpPr>
          <p:cNvPr id="38" name="Title 1">
            <a:extLst>
              <a:ext uri="{FF2B5EF4-FFF2-40B4-BE49-F238E27FC236}">
                <a16:creationId xmlns:a16="http://schemas.microsoft.com/office/drawing/2014/main" id="{2C7324DA-18C9-4138-AEE4-7781103E8288}"/>
              </a:ext>
            </a:extLst>
          </p:cNvPr>
          <p:cNvSpPr txBox="1">
            <a:spLocks/>
          </p:cNvSpPr>
          <p:nvPr/>
        </p:nvSpPr>
        <p:spPr>
          <a:xfrm>
            <a:off x="49721" y="3564414"/>
            <a:ext cx="620671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u="sng" kern="0" dirty="0"/>
              <a:t>Population </a:t>
            </a:r>
            <a:r>
              <a:rPr lang="fr-FR" sz="2000" i="1" u="sng" kern="0" dirty="0" err="1"/>
              <a:t>indicators</a:t>
            </a:r>
            <a:r>
              <a:rPr lang="fr-FR" sz="2000" i="1" u="sng" kern="0" dirty="0"/>
              <a:t> can </a:t>
            </a:r>
            <a:r>
              <a:rPr lang="fr-FR" sz="2000" i="1" u="sng" kern="0" dirty="0" err="1"/>
              <a:t>be</a:t>
            </a:r>
            <a:r>
              <a:rPr lang="fr-FR" sz="2000" i="1" u="sng" kern="0" dirty="0"/>
              <a:t> </a:t>
            </a:r>
            <a:r>
              <a:rPr lang="fr-FR" sz="2000" i="1" u="sng" kern="0" dirty="0" err="1"/>
              <a:t>disaggregated</a:t>
            </a:r>
            <a:r>
              <a:rPr lang="fr-FR" sz="2000" i="1" u="sng" kern="0" dirty="0"/>
              <a:t> by:</a:t>
            </a:r>
            <a:endParaRPr lang="en-US" sz="2000" i="1" u="sng" kern="0" dirty="0"/>
          </a:p>
        </p:txBody>
      </p:sp>
      <p:sp>
        <p:nvSpPr>
          <p:cNvPr id="39" name="Title 1">
            <a:extLst>
              <a:ext uri="{FF2B5EF4-FFF2-40B4-BE49-F238E27FC236}">
                <a16:creationId xmlns:a16="http://schemas.microsoft.com/office/drawing/2014/main" id="{7DFBC87A-22D0-4B2C-B24E-46E4DFBB8B50}"/>
              </a:ext>
            </a:extLst>
          </p:cNvPr>
          <p:cNvSpPr txBox="1">
            <a:spLocks/>
          </p:cNvSpPr>
          <p:nvPr/>
        </p:nvSpPr>
        <p:spPr>
          <a:xfrm>
            <a:off x="2241418" y="3917853"/>
            <a:ext cx="179460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err="1"/>
              <a:t>Sex</a:t>
            </a:r>
            <a:r>
              <a:rPr lang="fr-FR" sz="2000" i="1" kern="0" dirty="0"/>
              <a:t>: M / F</a:t>
            </a:r>
            <a:endParaRPr lang="en-US" sz="2000" i="1" kern="0" dirty="0"/>
          </a:p>
        </p:txBody>
      </p:sp>
      <p:sp>
        <p:nvSpPr>
          <p:cNvPr id="40" name="Title 1">
            <a:extLst>
              <a:ext uri="{FF2B5EF4-FFF2-40B4-BE49-F238E27FC236}">
                <a16:creationId xmlns:a16="http://schemas.microsoft.com/office/drawing/2014/main" id="{5DE18197-133A-4684-9B40-0B54A511354D}"/>
              </a:ext>
            </a:extLst>
          </p:cNvPr>
          <p:cNvSpPr txBox="1">
            <a:spLocks/>
          </p:cNvSpPr>
          <p:nvPr/>
        </p:nvSpPr>
        <p:spPr>
          <a:xfrm>
            <a:off x="2241417" y="4436965"/>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Age: </a:t>
            </a:r>
            <a:r>
              <a:rPr lang="fr-FR" sz="2000" i="1" kern="0" dirty="0" err="1"/>
              <a:t>children</a:t>
            </a:r>
            <a:r>
              <a:rPr lang="fr-FR" sz="2000" i="1" kern="0" dirty="0"/>
              <a:t> / </a:t>
            </a:r>
            <a:r>
              <a:rPr lang="fr-FR" sz="2000" i="1" kern="0" dirty="0" err="1"/>
              <a:t>adults</a:t>
            </a:r>
            <a:r>
              <a:rPr lang="fr-FR" sz="2000" i="1" kern="0" dirty="0"/>
              <a:t> / </a:t>
            </a:r>
            <a:r>
              <a:rPr lang="fr-FR" sz="2000" i="1" kern="0" dirty="0" err="1"/>
              <a:t>elderly</a:t>
            </a:r>
            <a:endParaRPr lang="en-US" sz="2000" i="1" kern="0" dirty="0"/>
          </a:p>
        </p:txBody>
      </p:sp>
      <p:sp>
        <p:nvSpPr>
          <p:cNvPr id="41" name="Title 1">
            <a:extLst>
              <a:ext uri="{FF2B5EF4-FFF2-40B4-BE49-F238E27FC236}">
                <a16:creationId xmlns:a16="http://schemas.microsoft.com/office/drawing/2014/main" id="{2B9528A3-373B-410D-9E3C-0837E35F8E95}"/>
              </a:ext>
            </a:extLst>
          </p:cNvPr>
          <p:cNvSpPr txBox="1">
            <a:spLocks/>
          </p:cNvSpPr>
          <p:nvPr/>
        </p:nvSpPr>
        <p:spPr>
          <a:xfrm>
            <a:off x="2241417" y="4988522"/>
            <a:ext cx="6568766"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err="1"/>
              <a:t>Status</a:t>
            </a:r>
            <a:r>
              <a:rPr lang="fr-FR" sz="2000" i="1" kern="0" dirty="0"/>
              <a:t>: </a:t>
            </a:r>
            <a:r>
              <a:rPr lang="fr-FR" sz="2000" i="1" kern="0" dirty="0" err="1"/>
              <a:t>Refugees</a:t>
            </a:r>
            <a:r>
              <a:rPr lang="fr-FR" sz="2000" i="1" kern="0" dirty="0"/>
              <a:t> / </a:t>
            </a:r>
            <a:r>
              <a:rPr lang="fr-FR" sz="2000" i="1" kern="0" dirty="0" err="1"/>
              <a:t>IDPs</a:t>
            </a:r>
            <a:r>
              <a:rPr lang="fr-FR" sz="2000" i="1" kern="0" dirty="0"/>
              <a:t> / Hosts / </a:t>
            </a:r>
            <a:r>
              <a:rPr lang="fr-FR" sz="2000" i="1" kern="0" dirty="0" err="1"/>
              <a:t>Returnees</a:t>
            </a:r>
            <a:r>
              <a:rPr lang="fr-FR" sz="2000" i="1" kern="0" dirty="0"/>
              <a:t> / …</a:t>
            </a:r>
            <a:endParaRPr lang="en-US" sz="2000" i="1" kern="0" dirty="0"/>
          </a:p>
        </p:txBody>
      </p:sp>
      <p:sp>
        <p:nvSpPr>
          <p:cNvPr id="42" name="Title 1">
            <a:extLst>
              <a:ext uri="{FF2B5EF4-FFF2-40B4-BE49-F238E27FC236}">
                <a16:creationId xmlns:a16="http://schemas.microsoft.com/office/drawing/2014/main" id="{A7F57897-3D08-48E2-9539-BF7CC86886FE}"/>
              </a:ext>
            </a:extLst>
          </p:cNvPr>
          <p:cNvSpPr txBox="1">
            <a:spLocks/>
          </p:cNvSpPr>
          <p:nvPr/>
        </p:nvSpPr>
        <p:spPr>
          <a:xfrm>
            <a:off x="2241417" y="5595726"/>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err="1"/>
              <a:t>Disability</a:t>
            </a:r>
            <a:r>
              <a:rPr lang="fr-FR" sz="2000" i="1" kern="0" dirty="0"/>
              <a:t>: yes / no</a:t>
            </a:r>
            <a:endParaRPr lang="en-US" sz="2000" i="1" kern="0" dirty="0"/>
          </a:p>
        </p:txBody>
      </p:sp>
      <p:sp>
        <p:nvSpPr>
          <p:cNvPr id="43" name="TextBox 42">
            <a:extLst>
              <a:ext uri="{FF2B5EF4-FFF2-40B4-BE49-F238E27FC236}">
                <a16:creationId xmlns:a16="http://schemas.microsoft.com/office/drawing/2014/main" id="{18296690-4745-4274-82B0-A3DACB749362}"/>
              </a:ext>
            </a:extLst>
          </p:cNvPr>
          <p:cNvSpPr txBox="1"/>
          <p:nvPr/>
        </p:nvSpPr>
        <p:spPr>
          <a:xfrm>
            <a:off x="1451567" y="4411196"/>
            <a:ext cx="934100" cy="572131"/>
          </a:xfrm>
          <a:prstGeom prst="rect">
            <a:avLst/>
          </a:prstGeom>
          <a:noFill/>
        </p:spPr>
        <p:txBody>
          <a:bodyPr wrap="square" rtlCol="0">
            <a:noAutofit/>
          </a:bodyPr>
          <a:lstStyle/>
          <a:p>
            <a:r>
              <a:rPr lang="en-US" sz="2400" dirty="0">
                <a:solidFill>
                  <a:srgbClr val="FF0000"/>
                </a:solidFill>
              </a:rPr>
              <a:t>X  3</a:t>
            </a:r>
          </a:p>
          <a:p>
            <a:endParaRPr lang="en-US" sz="2400" b="1" dirty="0">
              <a:solidFill>
                <a:srgbClr val="FF0000"/>
              </a:solidFill>
            </a:endParaRPr>
          </a:p>
        </p:txBody>
      </p:sp>
      <p:sp>
        <p:nvSpPr>
          <p:cNvPr id="44" name="TextBox 43">
            <a:extLst>
              <a:ext uri="{FF2B5EF4-FFF2-40B4-BE49-F238E27FC236}">
                <a16:creationId xmlns:a16="http://schemas.microsoft.com/office/drawing/2014/main" id="{C01C1608-BDD2-4E4B-A9C8-32791FB468F3}"/>
              </a:ext>
            </a:extLst>
          </p:cNvPr>
          <p:cNvSpPr txBox="1"/>
          <p:nvPr/>
        </p:nvSpPr>
        <p:spPr>
          <a:xfrm>
            <a:off x="1473227" y="6243677"/>
            <a:ext cx="3622713" cy="651964"/>
          </a:xfrm>
          <a:prstGeom prst="rect">
            <a:avLst/>
          </a:prstGeom>
          <a:noFill/>
        </p:spPr>
        <p:txBody>
          <a:bodyPr wrap="square" rtlCol="0">
            <a:noAutofit/>
          </a:bodyPr>
          <a:lstStyle/>
          <a:p>
            <a:r>
              <a:rPr lang="en-US" sz="2400" b="1" dirty="0">
                <a:solidFill>
                  <a:srgbClr val="FF0000"/>
                </a:solidFill>
              </a:rPr>
              <a:t>= 48 values !!!!</a:t>
            </a:r>
          </a:p>
        </p:txBody>
      </p:sp>
      <p:sp>
        <p:nvSpPr>
          <p:cNvPr id="45" name="TextBox 44">
            <a:extLst>
              <a:ext uri="{FF2B5EF4-FFF2-40B4-BE49-F238E27FC236}">
                <a16:creationId xmlns:a16="http://schemas.microsoft.com/office/drawing/2014/main" id="{39831529-2111-4A5D-9D59-A477A49EE65D}"/>
              </a:ext>
            </a:extLst>
          </p:cNvPr>
          <p:cNvSpPr txBox="1"/>
          <p:nvPr/>
        </p:nvSpPr>
        <p:spPr>
          <a:xfrm>
            <a:off x="1451567" y="4938207"/>
            <a:ext cx="934100" cy="572131"/>
          </a:xfrm>
          <a:prstGeom prst="rect">
            <a:avLst/>
          </a:prstGeom>
          <a:noFill/>
        </p:spPr>
        <p:txBody>
          <a:bodyPr wrap="square" rtlCol="0">
            <a:noAutofit/>
          </a:bodyPr>
          <a:lstStyle/>
          <a:p>
            <a:r>
              <a:rPr lang="en-US" sz="2400" dirty="0">
                <a:solidFill>
                  <a:srgbClr val="FF0000"/>
                </a:solidFill>
              </a:rPr>
              <a:t>X  4</a:t>
            </a:r>
          </a:p>
          <a:p>
            <a:endParaRPr lang="en-US" sz="2400" b="1" dirty="0">
              <a:solidFill>
                <a:srgbClr val="FF0000"/>
              </a:solidFill>
            </a:endParaRPr>
          </a:p>
        </p:txBody>
      </p:sp>
      <p:sp>
        <p:nvSpPr>
          <p:cNvPr id="46" name="TextBox 45">
            <a:extLst>
              <a:ext uri="{FF2B5EF4-FFF2-40B4-BE49-F238E27FC236}">
                <a16:creationId xmlns:a16="http://schemas.microsoft.com/office/drawing/2014/main" id="{288A502B-06F5-432F-8AF4-AFBF2DD23852}"/>
              </a:ext>
            </a:extLst>
          </p:cNvPr>
          <p:cNvSpPr txBox="1"/>
          <p:nvPr/>
        </p:nvSpPr>
        <p:spPr>
          <a:xfrm>
            <a:off x="1451567" y="5592161"/>
            <a:ext cx="934100" cy="572131"/>
          </a:xfrm>
          <a:prstGeom prst="rect">
            <a:avLst/>
          </a:prstGeom>
          <a:noFill/>
        </p:spPr>
        <p:txBody>
          <a:bodyPr wrap="square" rtlCol="0">
            <a:noAutofit/>
          </a:bodyPr>
          <a:lstStyle/>
          <a:p>
            <a:r>
              <a:rPr lang="en-US" sz="2400" dirty="0">
                <a:solidFill>
                  <a:srgbClr val="FF0000"/>
                </a:solidFill>
              </a:rPr>
              <a:t>X  2</a:t>
            </a:r>
          </a:p>
          <a:p>
            <a:endParaRPr lang="en-US" sz="2400" b="1" dirty="0">
              <a:solidFill>
                <a:srgbClr val="FF0000"/>
              </a:solidFill>
            </a:endParaRPr>
          </a:p>
        </p:txBody>
      </p:sp>
      <p:sp>
        <p:nvSpPr>
          <p:cNvPr id="3" name="Title 5">
            <a:extLst>
              <a:ext uri="{FF2B5EF4-FFF2-40B4-BE49-F238E27FC236}">
                <a16:creationId xmlns:a16="http://schemas.microsoft.com/office/drawing/2014/main" id="{C5553019-F9FB-ABE7-45DC-F63CAB7C7A2D}"/>
              </a:ext>
            </a:extLst>
          </p:cNvPr>
          <p:cNvSpPr txBox="1">
            <a:spLocks/>
          </p:cNvSpPr>
          <p:nvPr/>
        </p:nvSpPr>
        <p:spPr>
          <a:xfrm>
            <a:off x="0" y="864"/>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BASIC USE OF INDICATORS /5: </a:t>
            </a:r>
          </a:p>
        </p:txBody>
      </p:sp>
    </p:spTree>
    <p:custDataLst>
      <p:tags r:id="rId1"/>
    </p:custDataLst>
    <p:extLst>
      <p:ext uri="{BB962C8B-B14F-4D97-AF65-F5344CB8AC3E}">
        <p14:creationId xmlns:p14="http://schemas.microsoft.com/office/powerpoint/2010/main" val="413544032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2" grpId="0" animBg="1"/>
      <p:bldP spid="23" grpId="0"/>
      <p:bldP spid="25" grpId="0" animBg="1"/>
      <p:bldP spid="26" grpId="0" animBg="1"/>
      <p:bldP spid="29" grpId="0" animBg="1"/>
      <p:bldP spid="30" grpId="0" animBg="1"/>
      <p:bldP spid="31" grpId="0" animBg="1"/>
      <p:bldP spid="32" grpId="0"/>
      <p:bldP spid="33" grpId="0"/>
      <p:bldP spid="35" grpId="0"/>
      <p:bldP spid="38" grpId="0"/>
      <p:bldP spid="39" grpId="0"/>
      <p:bldP spid="40" grpId="0"/>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0B08A7-114E-441F-A147-5DB87ADC1C5B}"/>
              </a:ext>
            </a:extLst>
          </p:cNvPr>
          <p:cNvSpPr txBox="1"/>
          <p:nvPr/>
        </p:nvSpPr>
        <p:spPr>
          <a:xfrm>
            <a:off x="4559205" y="2621601"/>
            <a:ext cx="709173" cy="392178"/>
          </a:xfrm>
          <a:prstGeom prst="rect">
            <a:avLst/>
          </a:prstGeom>
          <a:noFill/>
        </p:spPr>
        <p:txBody>
          <a:bodyPr wrap="square" rtlCol="0">
            <a:noAutofit/>
          </a:bodyPr>
          <a:lstStyle/>
          <a:p>
            <a:pPr algn="r"/>
            <a:r>
              <a:rPr lang="en-US" sz="2000" dirty="0">
                <a:solidFill>
                  <a:srgbClr val="FF0000"/>
                </a:solidFill>
              </a:rPr>
              <a:t>X 2</a:t>
            </a:r>
          </a:p>
          <a:p>
            <a:pPr algn="r"/>
            <a:r>
              <a:rPr lang="en-US" sz="2400" dirty="0">
                <a:solidFill>
                  <a:srgbClr val="FF0000"/>
                </a:solidFill>
              </a:rPr>
              <a:t>   </a:t>
            </a:r>
            <a:endParaRPr lang="en-US" sz="2400" b="1" dirty="0">
              <a:solidFill>
                <a:srgbClr val="FF0000"/>
              </a:solidFill>
            </a:endParaRPr>
          </a:p>
        </p:txBody>
      </p:sp>
      <p:sp>
        <p:nvSpPr>
          <p:cNvPr id="11" name="TextBox 10">
            <a:extLst>
              <a:ext uri="{FF2B5EF4-FFF2-40B4-BE49-F238E27FC236}">
                <a16:creationId xmlns:a16="http://schemas.microsoft.com/office/drawing/2014/main" id="{B84EFCF2-356D-06FD-6AE5-715801DB8F75}"/>
              </a:ext>
            </a:extLst>
          </p:cNvPr>
          <p:cNvSpPr txBox="1"/>
          <p:nvPr/>
        </p:nvSpPr>
        <p:spPr>
          <a:xfrm>
            <a:off x="4559204" y="3021147"/>
            <a:ext cx="709173" cy="392178"/>
          </a:xfrm>
          <a:prstGeom prst="rect">
            <a:avLst/>
          </a:prstGeom>
          <a:noFill/>
        </p:spPr>
        <p:txBody>
          <a:bodyPr wrap="square" rtlCol="0">
            <a:noAutofit/>
          </a:bodyPr>
          <a:lstStyle/>
          <a:p>
            <a:pPr algn="r"/>
            <a:r>
              <a:rPr lang="en-US" sz="2000" dirty="0">
                <a:solidFill>
                  <a:srgbClr val="FF0000"/>
                </a:solidFill>
              </a:rPr>
              <a:t>X 3</a:t>
            </a:r>
          </a:p>
          <a:p>
            <a:pPr algn="r"/>
            <a:r>
              <a:rPr lang="en-US" sz="2400" dirty="0">
                <a:solidFill>
                  <a:srgbClr val="FF0000"/>
                </a:solidFill>
              </a:rPr>
              <a:t>   </a:t>
            </a:r>
            <a:endParaRPr lang="en-US" sz="2400" b="1" dirty="0">
              <a:solidFill>
                <a:srgbClr val="FF0000"/>
              </a:solidFill>
            </a:endParaRPr>
          </a:p>
        </p:txBody>
      </p:sp>
      <p:sp>
        <p:nvSpPr>
          <p:cNvPr id="13" name="TextBox 12">
            <a:extLst>
              <a:ext uri="{FF2B5EF4-FFF2-40B4-BE49-F238E27FC236}">
                <a16:creationId xmlns:a16="http://schemas.microsoft.com/office/drawing/2014/main" id="{1C07254E-C67E-6325-64B6-35BB713BAF4A}"/>
              </a:ext>
            </a:extLst>
          </p:cNvPr>
          <p:cNvSpPr txBox="1"/>
          <p:nvPr/>
        </p:nvSpPr>
        <p:spPr>
          <a:xfrm>
            <a:off x="4567799" y="3429507"/>
            <a:ext cx="709173" cy="392178"/>
          </a:xfrm>
          <a:prstGeom prst="rect">
            <a:avLst/>
          </a:prstGeom>
          <a:noFill/>
        </p:spPr>
        <p:txBody>
          <a:bodyPr wrap="square" rtlCol="0">
            <a:noAutofit/>
          </a:bodyPr>
          <a:lstStyle/>
          <a:p>
            <a:pPr algn="r"/>
            <a:r>
              <a:rPr lang="en-US" sz="2000" dirty="0">
                <a:solidFill>
                  <a:srgbClr val="FF0000"/>
                </a:solidFill>
              </a:rPr>
              <a:t>X 2</a:t>
            </a:r>
          </a:p>
          <a:p>
            <a:pPr algn="r"/>
            <a:r>
              <a:rPr lang="en-US" sz="2400" dirty="0">
                <a:solidFill>
                  <a:srgbClr val="FF0000"/>
                </a:solidFill>
              </a:rPr>
              <a:t>   </a:t>
            </a:r>
            <a:endParaRPr lang="en-US" sz="2400" b="1" dirty="0">
              <a:solidFill>
                <a:srgbClr val="FF0000"/>
              </a:solidFill>
            </a:endParaRPr>
          </a:p>
        </p:txBody>
      </p:sp>
      <p:sp>
        <p:nvSpPr>
          <p:cNvPr id="53" name="TextBox 52">
            <a:extLst>
              <a:ext uri="{FF2B5EF4-FFF2-40B4-BE49-F238E27FC236}">
                <a16:creationId xmlns:a16="http://schemas.microsoft.com/office/drawing/2014/main" id="{41E7692C-3A0D-6724-5393-49129DFF5B9E}"/>
              </a:ext>
            </a:extLst>
          </p:cNvPr>
          <p:cNvSpPr txBox="1"/>
          <p:nvPr/>
        </p:nvSpPr>
        <p:spPr>
          <a:xfrm>
            <a:off x="4559203" y="4893655"/>
            <a:ext cx="781721" cy="392178"/>
          </a:xfrm>
          <a:prstGeom prst="rect">
            <a:avLst/>
          </a:prstGeom>
          <a:noFill/>
        </p:spPr>
        <p:txBody>
          <a:bodyPr wrap="square" rtlCol="0">
            <a:noAutofit/>
          </a:bodyPr>
          <a:lstStyle/>
          <a:p>
            <a:pPr algn="r"/>
            <a:r>
              <a:rPr lang="en-US" sz="2000" dirty="0">
                <a:solidFill>
                  <a:srgbClr val="FF0000"/>
                </a:solidFill>
              </a:rPr>
              <a:t>X 12</a:t>
            </a:r>
          </a:p>
          <a:p>
            <a:pPr algn="r"/>
            <a:r>
              <a:rPr lang="en-US" sz="2400" dirty="0">
                <a:solidFill>
                  <a:srgbClr val="FF0000"/>
                </a:solidFill>
              </a:rPr>
              <a:t>   </a:t>
            </a:r>
            <a:endParaRPr lang="en-US" sz="2400" b="1" dirty="0">
              <a:solidFill>
                <a:srgbClr val="FF0000"/>
              </a:solidFill>
            </a:endParaRPr>
          </a:p>
        </p:txBody>
      </p:sp>
      <p:sp>
        <p:nvSpPr>
          <p:cNvPr id="39" name="Title 1">
            <a:extLst>
              <a:ext uri="{FF2B5EF4-FFF2-40B4-BE49-F238E27FC236}">
                <a16:creationId xmlns:a16="http://schemas.microsoft.com/office/drawing/2014/main" id="{7DFBC87A-22D0-4B2C-B24E-46E4DFBB8B50}"/>
              </a:ext>
            </a:extLst>
          </p:cNvPr>
          <p:cNvSpPr txBox="1">
            <a:spLocks/>
          </p:cNvSpPr>
          <p:nvPr/>
        </p:nvSpPr>
        <p:spPr>
          <a:xfrm>
            <a:off x="5278944" y="2594750"/>
            <a:ext cx="179460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err="1"/>
              <a:t>Sex</a:t>
            </a:r>
            <a:r>
              <a:rPr lang="fr-FR" sz="2000" i="1" kern="0" dirty="0"/>
              <a:t>: M / F</a:t>
            </a:r>
            <a:endParaRPr lang="en-US" sz="2000" i="1" kern="0" dirty="0"/>
          </a:p>
        </p:txBody>
      </p:sp>
      <p:sp>
        <p:nvSpPr>
          <p:cNvPr id="50" name="Title 1">
            <a:extLst>
              <a:ext uri="{FF2B5EF4-FFF2-40B4-BE49-F238E27FC236}">
                <a16:creationId xmlns:a16="http://schemas.microsoft.com/office/drawing/2014/main" id="{9D4FF0EF-A30F-6A8E-3AEB-34165E318298}"/>
              </a:ext>
            </a:extLst>
          </p:cNvPr>
          <p:cNvSpPr txBox="1">
            <a:spLocks/>
          </p:cNvSpPr>
          <p:nvPr/>
        </p:nvSpPr>
        <p:spPr>
          <a:xfrm>
            <a:off x="5324241" y="4422796"/>
            <a:ext cx="159081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6 locations</a:t>
            </a:r>
            <a:endParaRPr lang="en-US" sz="2000" i="1" kern="0" dirty="0"/>
          </a:p>
        </p:txBody>
      </p:sp>
      <p:sp>
        <p:nvSpPr>
          <p:cNvPr id="52" name="Title 1">
            <a:extLst>
              <a:ext uri="{FF2B5EF4-FFF2-40B4-BE49-F238E27FC236}">
                <a16:creationId xmlns:a16="http://schemas.microsoft.com/office/drawing/2014/main" id="{5C2E9857-80AB-B510-05F2-108D3899DF81}"/>
              </a:ext>
            </a:extLst>
          </p:cNvPr>
          <p:cNvSpPr txBox="1">
            <a:spLocks/>
          </p:cNvSpPr>
          <p:nvPr/>
        </p:nvSpPr>
        <p:spPr>
          <a:xfrm>
            <a:off x="5332837" y="4905776"/>
            <a:ext cx="1590812"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err="1"/>
              <a:t>months</a:t>
            </a:r>
            <a:endParaRPr lang="en-US" sz="2000" i="1" kern="0" dirty="0"/>
          </a:p>
        </p:txBody>
      </p:sp>
      <p:sp>
        <p:nvSpPr>
          <p:cNvPr id="40" name="Title 1">
            <a:extLst>
              <a:ext uri="{FF2B5EF4-FFF2-40B4-BE49-F238E27FC236}">
                <a16:creationId xmlns:a16="http://schemas.microsoft.com/office/drawing/2014/main" id="{5DE18197-133A-4684-9B40-0B54A511354D}"/>
              </a:ext>
            </a:extLst>
          </p:cNvPr>
          <p:cNvSpPr txBox="1">
            <a:spLocks/>
          </p:cNvSpPr>
          <p:nvPr/>
        </p:nvSpPr>
        <p:spPr>
          <a:xfrm>
            <a:off x="5268176" y="3019151"/>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Age: </a:t>
            </a:r>
            <a:r>
              <a:rPr lang="fr-FR" sz="2000" i="1" kern="0" dirty="0" err="1"/>
              <a:t>children</a:t>
            </a:r>
            <a:r>
              <a:rPr lang="fr-FR" sz="2000" i="1" kern="0" dirty="0"/>
              <a:t> / </a:t>
            </a:r>
            <a:r>
              <a:rPr lang="fr-FR" sz="2000" i="1" kern="0" dirty="0" err="1"/>
              <a:t>adults</a:t>
            </a:r>
            <a:r>
              <a:rPr lang="fr-FR" sz="2000" i="1" kern="0" dirty="0"/>
              <a:t> / </a:t>
            </a:r>
            <a:r>
              <a:rPr lang="fr-FR" sz="2000" i="1" kern="0" dirty="0" err="1"/>
              <a:t>elderly</a:t>
            </a:r>
            <a:endParaRPr lang="en-US" sz="2000" i="1" kern="0" dirty="0"/>
          </a:p>
        </p:txBody>
      </p:sp>
      <p:sp>
        <p:nvSpPr>
          <p:cNvPr id="41" name="Title 1">
            <a:extLst>
              <a:ext uri="{FF2B5EF4-FFF2-40B4-BE49-F238E27FC236}">
                <a16:creationId xmlns:a16="http://schemas.microsoft.com/office/drawing/2014/main" id="{2B9528A3-373B-410D-9E3C-0837E35F8E95}"/>
              </a:ext>
            </a:extLst>
          </p:cNvPr>
          <p:cNvSpPr txBox="1">
            <a:spLocks/>
          </p:cNvSpPr>
          <p:nvPr/>
        </p:nvSpPr>
        <p:spPr>
          <a:xfrm>
            <a:off x="5313473" y="3893194"/>
            <a:ext cx="298854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4 </a:t>
            </a:r>
            <a:r>
              <a:rPr lang="fr-FR" sz="2000" i="1" kern="0" dirty="0" err="1"/>
              <a:t>status</a:t>
            </a:r>
            <a:endParaRPr lang="en-US" sz="2000" i="1" kern="0" dirty="0"/>
          </a:p>
        </p:txBody>
      </p:sp>
      <p:sp>
        <p:nvSpPr>
          <p:cNvPr id="42" name="Title 1">
            <a:extLst>
              <a:ext uri="{FF2B5EF4-FFF2-40B4-BE49-F238E27FC236}">
                <a16:creationId xmlns:a16="http://schemas.microsoft.com/office/drawing/2014/main" id="{A7F57897-3D08-48E2-9539-BF7CC86886FE}"/>
              </a:ext>
            </a:extLst>
          </p:cNvPr>
          <p:cNvSpPr txBox="1">
            <a:spLocks/>
          </p:cNvSpPr>
          <p:nvPr/>
        </p:nvSpPr>
        <p:spPr>
          <a:xfrm>
            <a:off x="5268175" y="3462068"/>
            <a:ext cx="401502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err="1"/>
              <a:t>Disability</a:t>
            </a:r>
            <a:r>
              <a:rPr lang="fr-FR" sz="2000" i="1" kern="0" dirty="0"/>
              <a:t>: yes / no</a:t>
            </a:r>
            <a:endParaRPr lang="en-US" sz="2000" i="1" kern="0" dirty="0"/>
          </a:p>
        </p:txBody>
      </p:sp>
      <p:graphicFrame>
        <p:nvGraphicFramePr>
          <p:cNvPr id="250" name="Table 249">
            <a:extLst>
              <a:ext uri="{FF2B5EF4-FFF2-40B4-BE49-F238E27FC236}">
                <a16:creationId xmlns:a16="http://schemas.microsoft.com/office/drawing/2014/main" id="{79B46C83-ACCB-F267-74B7-C4ADD5168637}"/>
              </a:ext>
            </a:extLst>
          </p:cNvPr>
          <p:cNvGraphicFramePr>
            <a:graphicFrameLocks noGrp="1"/>
          </p:cNvGraphicFramePr>
          <p:nvPr>
            <p:extLst>
              <p:ext uri="{D42A27DB-BD31-4B8C-83A1-F6EECF244321}">
                <p14:modId xmlns:p14="http://schemas.microsoft.com/office/powerpoint/2010/main" val="3262366974"/>
              </p:ext>
            </p:extLst>
          </p:nvPr>
        </p:nvGraphicFramePr>
        <p:xfrm>
          <a:off x="4925518"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1" name="Table 250">
            <a:extLst>
              <a:ext uri="{FF2B5EF4-FFF2-40B4-BE49-F238E27FC236}">
                <a16:creationId xmlns:a16="http://schemas.microsoft.com/office/drawing/2014/main" id="{14C3E45D-47DF-7D88-4B61-C3D116F692C1}"/>
              </a:ext>
            </a:extLst>
          </p:cNvPr>
          <p:cNvGraphicFramePr>
            <a:graphicFrameLocks noGrp="1"/>
          </p:cNvGraphicFramePr>
          <p:nvPr>
            <p:extLst>
              <p:ext uri="{D42A27DB-BD31-4B8C-83A1-F6EECF244321}">
                <p14:modId xmlns:p14="http://schemas.microsoft.com/office/powerpoint/2010/main" val="1748063578"/>
              </p:ext>
            </p:extLst>
          </p:nvPr>
        </p:nvGraphicFramePr>
        <p:xfrm>
          <a:off x="4925517"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9" name="Table 258">
            <a:extLst>
              <a:ext uri="{FF2B5EF4-FFF2-40B4-BE49-F238E27FC236}">
                <a16:creationId xmlns:a16="http://schemas.microsoft.com/office/drawing/2014/main" id="{78E26393-D68E-6858-9468-EEA6208BF5A3}"/>
              </a:ext>
            </a:extLst>
          </p:cNvPr>
          <p:cNvGraphicFramePr>
            <a:graphicFrameLocks noGrp="1"/>
          </p:cNvGraphicFramePr>
          <p:nvPr>
            <p:extLst>
              <p:ext uri="{D42A27DB-BD31-4B8C-83A1-F6EECF244321}">
                <p14:modId xmlns:p14="http://schemas.microsoft.com/office/powerpoint/2010/main" val="859670507"/>
              </p:ext>
            </p:extLst>
          </p:nvPr>
        </p:nvGraphicFramePr>
        <p:xfrm>
          <a:off x="4886080"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7" name="Table 266">
            <a:extLst>
              <a:ext uri="{FF2B5EF4-FFF2-40B4-BE49-F238E27FC236}">
                <a16:creationId xmlns:a16="http://schemas.microsoft.com/office/drawing/2014/main" id="{B2391C45-390A-4B0E-A3F6-033ED7F08825}"/>
              </a:ext>
            </a:extLst>
          </p:cNvPr>
          <p:cNvGraphicFramePr>
            <a:graphicFrameLocks noGrp="1"/>
          </p:cNvGraphicFramePr>
          <p:nvPr>
            <p:extLst>
              <p:ext uri="{D42A27DB-BD31-4B8C-83A1-F6EECF244321}">
                <p14:modId xmlns:p14="http://schemas.microsoft.com/office/powerpoint/2010/main" val="2617713552"/>
              </p:ext>
            </p:extLst>
          </p:nvPr>
        </p:nvGraphicFramePr>
        <p:xfrm>
          <a:off x="4839808"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5" name="Table 274">
            <a:extLst>
              <a:ext uri="{FF2B5EF4-FFF2-40B4-BE49-F238E27FC236}">
                <a16:creationId xmlns:a16="http://schemas.microsoft.com/office/drawing/2014/main" id="{D9704A38-2B93-FA10-EB75-A988BAA01434}"/>
              </a:ext>
            </a:extLst>
          </p:cNvPr>
          <p:cNvGraphicFramePr>
            <a:graphicFrameLocks noGrp="1"/>
          </p:cNvGraphicFramePr>
          <p:nvPr>
            <p:extLst>
              <p:ext uri="{D42A27DB-BD31-4B8C-83A1-F6EECF244321}">
                <p14:modId xmlns:p14="http://schemas.microsoft.com/office/powerpoint/2010/main" val="1384256182"/>
              </p:ext>
            </p:extLst>
          </p:nvPr>
        </p:nvGraphicFramePr>
        <p:xfrm>
          <a:off x="4783412"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3" name="Table 282">
            <a:extLst>
              <a:ext uri="{FF2B5EF4-FFF2-40B4-BE49-F238E27FC236}">
                <a16:creationId xmlns:a16="http://schemas.microsoft.com/office/drawing/2014/main" id="{104ACD3C-A093-FB93-BE0B-CA72E9ADDBE7}"/>
              </a:ext>
            </a:extLst>
          </p:cNvPr>
          <p:cNvGraphicFramePr>
            <a:graphicFrameLocks noGrp="1"/>
          </p:cNvGraphicFramePr>
          <p:nvPr>
            <p:extLst>
              <p:ext uri="{D42A27DB-BD31-4B8C-83A1-F6EECF244321}">
                <p14:modId xmlns:p14="http://schemas.microsoft.com/office/powerpoint/2010/main" val="992236722"/>
              </p:ext>
            </p:extLst>
          </p:nvPr>
        </p:nvGraphicFramePr>
        <p:xfrm>
          <a:off x="4716892"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1" name="Table 290">
            <a:extLst>
              <a:ext uri="{FF2B5EF4-FFF2-40B4-BE49-F238E27FC236}">
                <a16:creationId xmlns:a16="http://schemas.microsoft.com/office/drawing/2014/main" id="{62D4A35A-6E5B-4051-98F1-FE40740D23F4}"/>
              </a:ext>
            </a:extLst>
          </p:cNvPr>
          <p:cNvGraphicFramePr>
            <a:graphicFrameLocks noGrp="1"/>
          </p:cNvGraphicFramePr>
          <p:nvPr>
            <p:extLst>
              <p:ext uri="{D42A27DB-BD31-4B8C-83A1-F6EECF244321}">
                <p14:modId xmlns:p14="http://schemas.microsoft.com/office/powerpoint/2010/main" val="4286801823"/>
              </p:ext>
            </p:extLst>
          </p:nvPr>
        </p:nvGraphicFramePr>
        <p:xfrm>
          <a:off x="4639907"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8" name="Table 257">
            <a:extLst>
              <a:ext uri="{FF2B5EF4-FFF2-40B4-BE49-F238E27FC236}">
                <a16:creationId xmlns:a16="http://schemas.microsoft.com/office/drawing/2014/main" id="{7097965C-F39B-0B70-0631-1DF0288B6919}"/>
              </a:ext>
            </a:extLst>
          </p:cNvPr>
          <p:cNvGraphicFramePr>
            <a:graphicFrameLocks noGrp="1"/>
          </p:cNvGraphicFramePr>
          <p:nvPr>
            <p:extLst>
              <p:ext uri="{D42A27DB-BD31-4B8C-83A1-F6EECF244321}">
                <p14:modId xmlns:p14="http://schemas.microsoft.com/office/powerpoint/2010/main" val="3645796374"/>
              </p:ext>
            </p:extLst>
          </p:nvPr>
        </p:nvGraphicFramePr>
        <p:xfrm>
          <a:off x="4886081"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6" name="Table 265">
            <a:extLst>
              <a:ext uri="{FF2B5EF4-FFF2-40B4-BE49-F238E27FC236}">
                <a16:creationId xmlns:a16="http://schemas.microsoft.com/office/drawing/2014/main" id="{86071A81-6779-6593-76BA-4CFCAFD4E835}"/>
              </a:ext>
            </a:extLst>
          </p:cNvPr>
          <p:cNvGraphicFramePr>
            <a:graphicFrameLocks noGrp="1"/>
          </p:cNvGraphicFramePr>
          <p:nvPr>
            <p:extLst>
              <p:ext uri="{D42A27DB-BD31-4B8C-83A1-F6EECF244321}">
                <p14:modId xmlns:p14="http://schemas.microsoft.com/office/powerpoint/2010/main" val="3704262058"/>
              </p:ext>
            </p:extLst>
          </p:nvPr>
        </p:nvGraphicFramePr>
        <p:xfrm>
          <a:off x="4839809"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4" name="Table 273">
            <a:extLst>
              <a:ext uri="{FF2B5EF4-FFF2-40B4-BE49-F238E27FC236}">
                <a16:creationId xmlns:a16="http://schemas.microsoft.com/office/drawing/2014/main" id="{A3AFD45A-21F4-B1D9-141B-01C1244669CC}"/>
              </a:ext>
            </a:extLst>
          </p:cNvPr>
          <p:cNvGraphicFramePr>
            <a:graphicFrameLocks noGrp="1"/>
          </p:cNvGraphicFramePr>
          <p:nvPr>
            <p:extLst>
              <p:ext uri="{D42A27DB-BD31-4B8C-83A1-F6EECF244321}">
                <p14:modId xmlns:p14="http://schemas.microsoft.com/office/powerpoint/2010/main" val="3607155423"/>
              </p:ext>
            </p:extLst>
          </p:nvPr>
        </p:nvGraphicFramePr>
        <p:xfrm>
          <a:off x="4783413"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2" name="Table 281">
            <a:extLst>
              <a:ext uri="{FF2B5EF4-FFF2-40B4-BE49-F238E27FC236}">
                <a16:creationId xmlns:a16="http://schemas.microsoft.com/office/drawing/2014/main" id="{188E0853-CB7E-0BF9-F2DF-78731EF019A3}"/>
              </a:ext>
            </a:extLst>
          </p:cNvPr>
          <p:cNvGraphicFramePr>
            <a:graphicFrameLocks noGrp="1"/>
          </p:cNvGraphicFramePr>
          <p:nvPr>
            <p:extLst>
              <p:ext uri="{D42A27DB-BD31-4B8C-83A1-F6EECF244321}">
                <p14:modId xmlns:p14="http://schemas.microsoft.com/office/powerpoint/2010/main" val="716656522"/>
              </p:ext>
            </p:extLst>
          </p:nvPr>
        </p:nvGraphicFramePr>
        <p:xfrm>
          <a:off x="4716893"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0" name="Table 289">
            <a:extLst>
              <a:ext uri="{FF2B5EF4-FFF2-40B4-BE49-F238E27FC236}">
                <a16:creationId xmlns:a16="http://schemas.microsoft.com/office/drawing/2014/main" id="{E65A8E70-71D6-5B4A-3A93-DC971AB1B438}"/>
              </a:ext>
            </a:extLst>
          </p:cNvPr>
          <p:cNvGraphicFramePr>
            <a:graphicFrameLocks noGrp="1"/>
          </p:cNvGraphicFramePr>
          <p:nvPr>
            <p:extLst>
              <p:ext uri="{D42A27DB-BD31-4B8C-83A1-F6EECF244321}">
                <p14:modId xmlns:p14="http://schemas.microsoft.com/office/powerpoint/2010/main" val="3627384301"/>
              </p:ext>
            </p:extLst>
          </p:nvPr>
        </p:nvGraphicFramePr>
        <p:xfrm>
          <a:off x="4639908"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sp>
        <p:nvSpPr>
          <p:cNvPr id="95" name="TextBox 94">
            <a:extLst>
              <a:ext uri="{FF2B5EF4-FFF2-40B4-BE49-F238E27FC236}">
                <a16:creationId xmlns:a16="http://schemas.microsoft.com/office/drawing/2014/main" id="{1B6C80AF-176C-46D7-CB9F-537B283A4B1A}"/>
              </a:ext>
            </a:extLst>
          </p:cNvPr>
          <p:cNvSpPr txBox="1"/>
          <p:nvPr/>
        </p:nvSpPr>
        <p:spPr>
          <a:xfrm>
            <a:off x="1657195" y="2075794"/>
            <a:ext cx="500539" cy="497298"/>
          </a:xfrm>
          <a:prstGeom prst="rect">
            <a:avLst/>
          </a:prstGeom>
          <a:noFill/>
        </p:spPr>
        <p:txBody>
          <a:bodyPr wrap="square" rtlCol="0">
            <a:noAutofit/>
          </a:bodyPr>
          <a:lstStyle/>
          <a:p>
            <a:r>
              <a:rPr lang="en-US" sz="2400" b="1" dirty="0">
                <a:solidFill>
                  <a:srgbClr val="FF0000"/>
                </a:solidFill>
              </a:rPr>
              <a:t>6</a:t>
            </a:r>
          </a:p>
        </p:txBody>
      </p:sp>
      <p:sp>
        <p:nvSpPr>
          <p:cNvPr id="98" name="TextBox 97">
            <a:extLst>
              <a:ext uri="{FF2B5EF4-FFF2-40B4-BE49-F238E27FC236}">
                <a16:creationId xmlns:a16="http://schemas.microsoft.com/office/drawing/2014/main" id="{B8C9FC31-CFE4-B4F6-94B2-ED7AF4305621}"/>
              </a:ext>
            </a:extLst>
          </p:cNvPr>
          <p:cNvSpPr txBox="1"/>
          <p:nvPr/>
        </p:nvSpPr>
        <p:spPr>
          <a:xfrm>
            <a:off x="1502963" y="2060504"/>
            <a:ext cx="781721" cy="497298"/>
          </a:xfrm>
          <a:prstGeom prst="rect">
            <a:avLst/>
          </a:prstGeom>
          <a:noFill/>
        </p:spPr>
        <p:txBody>
          <a:bodyPr wrap="square" rtlCol="0">
            <a:noAutofit/>
          </a:bodyPr>
          <a:lstStyle/>
          <a:p>
            <a:r>
              <a:rPr lang="en-US" sz="2400" b="1" dirty="0">
                <a:solidFill>
                  <a:srgbClr val="FF0000"/>
                </a:solidFill>
              </a:rPr>
              <a:t>288</a:t>
            </a:r>
          </a:p>
        </p:txBody>
      </p:sp>
      <p:graphicFrame>
        <p:nvGraphicFramePr>
          <p:cNvPr id="249" name="Table 248">
            <a:extLst>
              <a:ext uri="{FF2B5EF4-FFF2-40B4-BE49-F238E27FC236}">
                <a16:creationId xmlns:a16="http://schemas.microsoft.com/office/drawing/2014/main" id="{FCB4658F-F9AD-4DEE-9512-04061FC74762}"/>
              </a:ext>
            </a:extLst>
          </p:cNvPr>
          <p:cNvGraphicFramePr>
            <a:graphicFrameLocks noGrp="1"/>
          </p:cNvGraphicFramePr>
          <p:nvPr>
            <p:extLst>
              <p:ext uri="{D42A27DB-BD31-4B8C-83A1-F6EECF244321}">
                <p14:modId xmlns:p14="http://schemas.microsoft.com/office/powerpoint/2010/main" val="2353628241"/>
              </p:ext>
            </p:extLst>
          </p:nvPr>
        </p:nvGraphicFramePr>
        <p:xfrm>
          <a:off x="4926217"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7" name="Table 256">
            <a:extLst>
              <a:ext uri="{FF2B5EF4-FFF2-40B4-BE49-F238E27FC236}">
                <a16:creationId xmlns:a16="http://schemas.microsoft.com/office/drawing/2014/main" id="{D1228D13-365A-974D-422D-21B611531B24}"/>
              </a:ext>
            </a:extLst>
          </p:cNvPr>
          <p:cNvGraphicFramePr>
            <a:graphicFrameLocks noGrp="1"/>
          </p:cNvGraphicFramePr>
          <p:nvPr>
            <p:extLst>
              <p:ext uri="{D42A27DB-BD31-4B8C-83A1-F6EECF244321}">
                <p14:modId xmlns:p14="http://schemas.microsoft.com/office/powerpoint/2010/main" val="287624273"/>
              </p:ext>
            </p:extLst>
          </p:nvPr>
        </p:nvGraphicFramePr>
        <p:xfrm>
          <a:off x="4886780"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5" name="Table 264">
            <a:extLst>
              <a:ext uri="{FF2B5EF4-FFF2-40B4-BE49-F238E27FC236}">
                <a16:creationId xmlns:a16="http://schemas.microsoft.com/office/drawing/2014/main" id="{B95DE843-6163-9EC9-08B3-322FA463F3FD}"/>
              </a:ext>
            </a:extLst>
          </p:cNvPr>
          <p:cNvGraphicFramePr>
            <a:graphicFrameLocks noGrp="1"/>
          </p:cNvGraphicFramePr>
          <p:nvPr>
            <p:extLst>
              <p:ext uri="{D42A27DB-BD31-4B8C-83A1-F6EECF244321}">
                <p14:modId xmlns:p14="http://schemas.microsoft.com/office/powerpoint/2010/main" val="3090142856"/>
              </p:ext>
            </p:extLst>
          </p:nvPr>
        </p:nvGraphicFramePr>
        <p:xfrm>
          <a:off x="4840508"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3" name="Table 272">
            <a:extLst>
              <a:ext uri="{FF2B5EF4-FFF2-40B4-BE49-F238E27FC236}">
                <a16:creationId xmlns:a16="http://schemas.microsoft.com/office/drawing/2014/main" id="{E9923D00-7655-5E36-4046-8AFDC2B234C3}"/>
              </a:ext>
            </a:extLst>
          </p:cNvPr>
          <p:cNvGraphicFramePr>
            <a:graphicFrameLocks noGrp="1"/>
          </p:cNvGraphicFramePr>
          <p:nvPr>
            <p:extLst>
              <p:ext uri="{D42A27DB-BD31-4B8C-83A1-F6EECF244321}">
                <p14:modId xmlns:p14="http://schemas.microsoft.com/office/powerpoint/2010/main" val="3635902574"/>
              </p:ext>
            </p:extLst>
          </p:nvPr>
        </p:nvGraphicFramePr>
        <p:xfrm>
          <a:off x="4784112"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1" name="Table 280">
            <a:extLst>
              <a:ext uri="{FF2B5EF4-FFF2-40B4-BE49-F238E27FC236}">
                <a16:creationId xmlns:a16="http://schemas.microsoft.com/office/drawing/2014/main" id="{37C3C686-2DFE-532E-92A4-E6EEEC80E1DB}"/>
              </a:ext>
            </a:extLst>
          </p:cNvPr>
          <p:cNvGraphicFramePr>
            <a:graphicFrameLocks noGrp="1"/>
          </p:cNvGraphicFramePr>
          <p:nvPr>
            <p:extLst>
              <p:ext uri="{D42A27DB-BD31-4B8C-83A1-F6EECF244321}">
                <p14:modId xmlns:p14="http://schemas.microsoft.com/office/powerpoint/2010/main" val="2074767081"/>
              </p:ext>
            </p:extLst>
          </p:nvPr>
        </p:nvGraphicFramePr>
        <p:xfrm>
          <a:off x="4717592"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9" name="Table 288">
            <a:extLst>
              <a:ext uri="{FF2B5EF4-FFF2-40B4-BE49-F238E27FC236}">
                <a16:creationId xmlns:a16="http://schemas.microsoft.com/office/drawing/2014/main" id="{1D4CC207-3B30-1AEB-663E-54A3753A89C8}"/>
              </a:ext>
            </a:extLst>
          </p:cNvPr>
          <p:cNvGraphicFramePr>
            <a:graphicFrameLocks noGrp="1"/>
          </p:cNvGraphicFramePr>
          <p:nvPr>
            <p:extLst>
              <p:ext uri="{D42A27DB-BD31-4B8C-83A1-F6EECF244321}">
                <p14:modId xmlns:p14="http://schemas.microsoft.com/office/powerpoint/2010/main" val="4220060561"/>
              </p:ext>
            </p:extLst>
          </p:nvPr>
        </p:nvGraphicFramePr>
        <p:xfrm>
          <a:off x="4640607"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sp>
        <p:nvSpPr>
          <p:cNvPr id="12" name="TextBox 11">
            <a:extLst>
              <a:ext uri="{FF2B5EF4-FFF2-40B4-BE49-F238E27FC236}">
                <a16:creationId xmlns:a16="http://schemas.microsoft.com/office/drawing/2014/main" id="{0BA6BFB5-4BD0-91E4-21AD-FF24C1EB8158}"/>
              </a:ext>
            </a:extLst>
          </p:cNvPr>
          <p:cNvSpPr txBox="1"/>
          <p:nvPr/>
        </p:nvSpPr>
        <p:spPr>
          <a:xfrm>
            <a:off x="4593733" y="3889834"/>
            <a:ext cx="709173" cy="392178"/>
          </a:xfrm>
          <a:prstGeom prst="rect">
            <a:avLst/>
          </a:prstGeom>
          <a:noFill/>
        </p:spPr>
        <p:txBody>
          <a:bodyPr wrap="square" rtlCol="0">
            <a:noAutofit/>
          </a:bodyPr>
          <a:lstStyle/>
          <a:p>
            <a:pPr algn="r"/>
            <a:r>
              <a:rPr lang="en-US" sz="2000" dirty="0">
                <a:solidFill>
                  <a:srgbClr val="FF0000"/>
                </a:solidFill>
              </a:rPr>
              <a:t>X 4</a:t>
            </a:r>
          </a:p>
          <a:p>
            <a:pPr algn="r"/>
            <a:r>
              <a:rPr lang="en-US" sz="2400" dirty="0">
                <a:solidFill>
                  <a:srgbClr val="FF0000"/>
                </a:solidFill>
              </a:rPr>
              <a:t>   </a:t>
            </a:r>
            <a:endParaRPr lang="en-US" sz="2400" b="1" dirty="0">
              <a:solidFill>
                <a:srgbClr val="FF0000"/>
              </a:solidFill>
            </a:endParaRPr>
          </a:p>
        </p:txBody>
      </p:sp>
      <p:sp>
        <p:nvSpPr>
          <p:cNvPr id="51" name="TextBox 50">
            <a:extLst>
              <a:ext uri="{FF2B5EF4-FFF2-40B4-BE49-F238E27FC236}">
                <a16:creationId xmlns:a16="http://schemas.microsoft.com/office/drawing/2014/main" id="{C1363AE3-D61B-A3AF-A233-0C4294BC3AC8}"/>
              </a:ext>
            </a:extLst>
          </p:cNvPr>
          <p:cNvSpPr txBox="1"/>
          <p:nvPr/>
        </p:nvSpPr>
        <p:spPr>
          <a:xfrm>
            <a:off x="4604501" y="4419436"/>
            <a:ext cx="709173" cy="392178"/>
          </a:xfrm>
          <a:prstGeom prst="rect">
            <a:avLst/>
          </a:prstGeom>
          <a:noFill/>
        </p:spPr>
        <p:txBody>
          <a:bodyPr wrap="square" rtlCol="0">
            <a:noAutofit/>
          </a:bodyPr>
          <a:lstStyle/>
          <a:p>
            <a:pPr algn="r"/>
            <a:r>
              <a:rPr lang="en-US" sz="2000" dirty="0">
                <a:solidFill>
                  <a:srgbClr val="FF0000"/>
                </a:solidFill>
              </a:rPr>
              <a:t>X 6</a:t>
            </a:r>
          </a:p>
          <a:p>
            <a:pPr algn="r"/>
            <a:r>
              <a:rPr lang="en-US" sz="2400" dirty="0">
                <a:solidFill>
                  <a:srgbClr val="FF0000"/>
                </a:solidFill>
              </a:rPr>
              <a:t>   </a:t>
            </a:r>
            <a:endParaRPr lang="en-US" sz="2400" b="1" dirty="0">
              <a:solidFill>
                <a:srgbClr val="FF0000"/>
              </a:solidFill>
            </a:endParaRPr>
          </a:p>
        </p:txBody>
      </p:sp>
      <p:graphicFrame>
        <p:nvGraphicFramePr>
          <p:cNvPr id="244" name="Table 243">
            <a:extLst>
              <a:ext uri="{FF2B5EF4-FFF2-40B4-BE49-F238E27FC236}">
                <a16:creationId xmlns:a16="http://schemas.microsoft.com/office/drawing/2014/main" id="{5B10D7DB-AB7B-52AF-880E-CAF9BF1D6B11}"/>
              </a:ext>
            </a:extLst>
          </p:cNvPr>
          <p:cNvGraphicFramePr>
            <a:graphicFrameLocks noGrp="1"/>
          </p:cNvGraphicFramePr>
          <p:nvPr>
            <p:extLst>
              <p:ext uri="{D42A27DB-BD31-4B8C-83A1-F6EECF244321}">
                <p14:modId xmlns:p14="http://schemas.microsoft.com/office/powerpoint/2010/main" val="1467938861"/>
              </p:ext>
            </p:extLst>
          </p:nvPr>
        </p:nvGraphicFramePr>
        <p:xfrm>
          <a:off x="4926218"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5" name="Table 244">
            <a:extLst>
              <a:ext uri="{FF2B5EF4-FFF2-40B4-BE49-F238E27FC236}">
                <a16:creationId xmlns:a16="http://schemas.microsoft.com/office/drawing/2014/main" id="{31FB9CDC-0A1E-D0D9-095C-88D2D2A9D819}"/>
              </a:ext>
            </a:extLst>
          </p:cNvPr>
          <p:cNvGraphicFramePr>
            <a:graphicFrameLocks noGrp="1"/>
          </p:cNvGraphicFramePr>
          <p:nvPr>
            <p:extLst>
              <p:ext uri="{D42A27DB-BD31-4B8C-83A1-F6EECF244321}">
                <p14:modId xmlns:p14="http://schemas.microsoft.com/office/powerpoint/2010/main" val="3951232726"/>
              </p:ext>
            </p:extLst>
          </p:nvPr>
        </p:nvGraphicFramePr>
        <p:xfrm>
          <a:off x="4926217"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6" name="Table 245">
            <a:extLst>
              <a:ext uri="{FF2B5EF4-FFF2-40B4-BE49-F238E27FC236}">
                <a16:creationId xmlns:a16="http://schemas.microsoft.com/office/drawing/2014/main" id="{5439425C-5671-A700-1EFF-A656C4599C62}"/>
              </a:ext>
            </a:extLst>
          </p:cNvPr>
          <p:cNvGraphicFramePr>
            <a:graphicFrameLocks noGrp="1"/>
          </p:cNvGraphicFramePr>
          <p:nvPr>
            <p:extLst>
              <p:ext uri="{D42A27DB-BD31-4B8C-83A1-F6EECF244321}">
                <p14:modId xmlns:p14="http://schemas.microsoft.com/office/powerpoint/2010/main" val="3633578722"/>
              </p:ext>
            </p:extLst>
          </p:nvPr>
        </p:nvGraphicFramePr>
        <p:xfrm>
          <a:off x="4926218"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7" name="Table 246">
            <a:extLst>
              <a:ext uri="{FF2B5EF4-FFF2-40B4-BE49-F238E27FC236}">
                <a16:creationId xmlns:a16="http://schemas.microsoft.com/office/drawing/2014/main" id="{86CDB8E1-103D-11EA-E773-D033B31066F3}"/>
              </a:ext>
            </a:extLst>
          </p:cNvPr>
          <p:cNvGraphicFramePr>
            <a:graphicFrameLocks noGrp="1"/>
          </p:cNvGraphicFramePr>
          <p:nvPr>
            <p:extLst>
              <p:ext uri="{D42A27DB-BD31-4B8C-83A1-F6EECF244321}">
                <p14:modId xmlns:p14="http://schemas.microsoft.com/office/powerpoint/2010/main" val="3653404631"/>
              </p:ext>
            </p:extLst>
          </p:nvPr>
        </p:nvGraphicFramePr>
        <p:xfrm>
          <a:off x="4926217"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8" name="Table 247">
            <a:extLst>
              <a:ext uri="{FF2B5EF4-FFF2-40B4-BE49-F238E27FC236}">
                <a16:creationId xmlns:a16="http://schemas.microsoft.com/office/drawing/2014/main" id="{9CF95AF9-26EA-72DC-2382-E74EC6AD226A}"/>
              </a:ext>
            </a:extLst>
          </p:cNvPr>
          <p:cNvGraphicFramePr>
            <a:graphicFrameLocks noGrp="1"/>
          </p:cNvGraphicFramePr>
          <p:nvPr>
            <p:extLst>
              <p:ext uri="{D42A27DB-BD31-4B8C-83A1-F6EECF244321}">
                <p14:modId xmlns:p14="http://schemas.microsoft.com/office/powerpoint/2010/main" val="2142674719"/>
              </p:ext>
            </p:extLst>
          </p:nvPr>
        </p:nvGraphicFramePr>
        <p:xfrm>
          <a:off x="4926218"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2" name="Table 251">
            <a:extLst>
              <a:ext uri="{FF2B5EF4-FFF2-40B4-BE49-F238E27FC236}">
                <a16:creationId xmlns:a16="http://schemas.microsoft.com/office/drawing/2014/main" id="{6FA59759-6987-AEC7-FCA5-5624EB42A721}"/>
              </a:ext>
            </a:extLst>
          </p:cNvPr>
          <p:cNvGraphicFramePr>
            <a:graphicFrameLocks noGrp="1"/>
          </p:cNvGraphicFramePr>
          <p:nvPr>
            <p:extLst>
              <p:ext uri="{D42A27DB-BD31-4B8C-83A1-F6EECF244321}">
                <p14:modId xmlns:p14="http://schemas.microsoft.com/office/powerpoint/2010/main" val="1553822244"/>
              </p:ext>
            </p:extLst>
          </p:nvPr>
        </p:nvGraphicFramePr>
        <p:xfrm>
          <a:off x="4886781"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3" name="Table 252">
            <a:extLst>
              <a:ext uri="{FF2B5EF4-FFF2-40B4-BE49-F238E27FC236}">
                <a16:creationId xmlns:a16="http://schemas.microsoft.com/office/drawing/2014/main" id="{692450EA-6A63-F60A-0E73-88738B895F91}"/>
              </a:ext>
            </a:extLst>
          </p:cNvPr>
          <p:cNvGraphicFramePr>
            <a:graphicFrameLocks noGrp="1"/>
          </p:cNvGraphicFramePr>
          <p:nvPr>
            <p:extLst>
              <p:ext uri="{D42A27DB-BD31-4B8C-83A1-F6EECF244321}">
                <p14:modId xmlns:p14="http://schemas.microsoft.com/office/powerpoint/2010/main" val="3203267019"/>
              </p:ext>
            </p:extLst>
          </p:nvPr>
        </p:nvGraphicFramePr>
        <p:xfrm>
          <a:off x="4886780"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4" name="Table 253">
            <a:extLst>
              <a:ext uri="{FF2B5EF4-FFF2-40B4-BE49-F238E27FC236}">
                <a16:creationId xmlns:a16="http://schemas.microsoft.com/office/drawing/2014/main" id="{08C917E8-F8B1-5EF7-A3A6-1A9B9719F429}"/>
              </a:ext>
            </a:extLst>
          </p:cNvPr>
          <p:cNvGraphicFramePr>
            <a:graphicFrameLocks noGrp="1"/>
          </p:cNvGraphicFramePr>
          <p:nvPr>
            <p:extLst>
              <p:ext uri="{D42A27DB-BD31-4B8C-83A1-F6EECF244321}">
                <p14:modId xmlns:p14="http://schemas.microsoft.com/office/powerpoint/2010/main" val="1649004250"/>
              </p:ext>
            </p:extLst>
          </p:nvPr>
        </p:nvGraphicFramePr>
        <p:xfrm>
          <a:off x="4886781"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5" name="Table 254">
            <a:extLst>
              <a:ext uri="{FF2B5EF4-FFF2-40B4-BE49-F238E27FC236}">
                <a16:creationId xmlns:a16="http://schemas.microsoft.com/office/drawing/2014/main" id="{9E69BDCD-D4EA-2CCB-EB58-517AA2EDD075}"/>
              </a:ext>
            </a:extLst>
          </p:cNvPr>
          <p:cNvGraphicFramePr>
            <a:graphicFrameLocks noGrp="1"/>
          </p:cNvGraphicFramePr>
          <p:nvPr>
            <p:extLst>
              <p:ext uri="{D42A27DB-BD31-4B8C-83A1-F6EECF244321}">
                <p14:modId xmlns:p14="http://schemas.microsoft.com/office/powerpoint/2010/main" val="2379773949"/>
              </p:ext>
            </p:extLst>
          </p:nvPr>
        </p:nvGraphicFramePr>
        <p:xfrm>
          <a:off x="4886780"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56" name="Table 255">
            <a:extLst>
              <a:ext uri="{FF2B5EF4-FFF2-40B4-BE49-F238E27FC236}">
                <a16:creationId xmlns:a16="http://schemas.microsoft.com/office/drawing/2014/main" id="{280DD163-E345-1A79-96A0-B454BBA1E98C}"/>
              </a:ext>
            </a:extLst>
          </p:cNvPr>
          <p:cNvGraphicFramePr>
            <a:graphicFrameLocks noGrp="1"/>
          </p:cNvGraphicFramePr>
          <p:nvPr>
            <p:extLst>
              <p:ext uri="{D42A27DB-BD31-4B8C-83A1-F6EECF244321}">
                <p14:modId xmlns:p14="http://schemas.microsoft.com/office/powerpoint/2010/main" val="2326506124"/>
              </p:ext>
            </p:extLst>
          </p:nvPr>
        </p:nvGraphicFramePr>
        <p:xfrm>
          <a:off x="4886781"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0" name="Table 259">
            <a:extLst>
              <a:ext uri="{FF2B5EF4-FFF2-40B4-BE49-F238E27FC236}">
                <a16:creationId xmlns:a16="http://schemas.microsoft.com/office/drawing/2014/main" id="{C3826CB9-E5AE-125E-82D3-4D90A540949A}"/>
              </a:ext>
            </a:extLst>
          </p:cNvPr>
          <p:cNvGraphicFramePr>
            <a:graphicFrameLocks noGrp="1"/>
          </p:cNvGraphicFramePr>
          <p:nvPr>
            <p:extLst>
              <p:ext uri="{D42A27DB-BD31-4B8C-83A1-F6EECF244321}">
                <p14:modId xmlns:p14="http://schemas.microsoft.com/office/powerpoint/2010/main" val="1088000179"/>
              </p:ext>
            </p:extLst>
          </p:nvPr>
        </p:nvGraphicFramePr>
        <p:xfrm>
          <a:off x="4840509"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1" name="Table 260">
            <a:extLst>
              <a:ext uri="{FF2B5EF4-FFF2-40B4-BE49-F238E27FC236}">
                <a16:creationId xmlns:a16="http://schemas.microsoft.com/office/drawing/2014/main" id="{FB105933-C5EB-E5EC-5821-652350C45F89}"/>
              </a:ext>
            </a:extLst>
          </p:cNvPr>
          <p:cNvGraphicFramePr>
            <a:graphicFrameLocks noGrp="1"/>
          </p:cNvGraphicFramePr>
          <p:nvPr>
            <p:extLst>
              <p:ext uri="{D42A27DB-BD31-4B8C-83A1-F6EECF244321}">
                <p14:modId xmlns:p14="http://schemas.microsoft.com/office/powerpoint/2010/main" val="2497420895"/>
              </p:ext>
            </p:extLst>
          </p:nvPr>
        </p:nvGraphicFramePr>
        <p:xfrm>
          <a:off x="4840508"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2" name="Table 261">
            <a:extLst>
              <a:ext uri="{FF2B5EF4-FFF2-40B4-BE49-F238E27FC236}">
                <a16:creationId xmlns:a16="http://schemas.microsoft.com/office/drawing/2014/main" id="{A7E08381-F742-D602-A466-513216318A69}"/>
              </a:ext>
            </a:extLst>
          </p:cNvPr>
          <p:cNvGraphicFramePr>
            <a:graphicFrameLocks noGrp="1"/>
          </p:cNvGraphicFramePr>
          <p:nvPr>
            <p:extLst>
              <p:ext uri="{D42A27DB-BD31-4B8C-83A1-F6EECF244321}">
                <p14:modId xmlns:p14="http://schemas.microsoft.com/office/powerpoint/2010/main" val="2428457877"/>
              </p:ext>
            </p:extLst>
          </p:nvPr>
        </p:nvGraphicFramePr>
        <p:xfrm>
          <a:off x="4840509"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3" name="Table 262">
            <a:extLst>
              <a:ext uri="{FF2B5EF4-FFF2-40B4-BE49-F238E27FC236}">
                <a16:creationId xmlns:a16="http://schemas.microsoft.com/office/drawing/2014/main" id="{34CEC6FC-3C3C-277A-5C41-BC0F5046FDE2}"/>
              </a:ext>
            </a:extLst>
          </p:cNvPr>
          <p:cNvGraphicFramePr>
            <a:graphicFrameLocks noGrp="1"/>
          </p:cNvGraphicFramePr>
          <p:nvPr>
            <p:extLst>
              <p:ext uri="{D42A27DB-BD31-4B8C-83A1-F6EECF244321}">
                <p14:modId xmlns:p14="http://schemas.microsoft.com/office/powerpoint/2010/main" val="814359665"/>
              </p:ext>
            </p:extLst>
          </p:nvPr>
        </p:nvGraphicFramePr>
        <p:xfrm>
          <a:off x="4840508"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4" name="Table 263">
            <a:extLst>
              <a:ext uri="{FF2B5EF4-FFF2-40B4-BE49-F238E27FC236}">
                <a16:creationId xmlns:a16="http://schemas.microsoft.com/office/drawing/2014/main" id="{B994F76A-4A2E-3387-262D-D76FA2A0D2B9}"/>
              </a:ext>
            </a:extLst>
          </p:cNvPr>
          <p:cNvGraphicFramePr>
            <a:graphicFrameLocks noGrp="1"/>
          </p:cNvGraphicFramePr>
          <p:nvPr>
            <p:extLst>
              <p:ext uri="{D42A27DB-BD31-4B8C-83A1-F6EECF244321}">
                <p14:modId xmlns:p14="http://schemas.microsoft.com/office/powerpoint/2010/main" val="282397222"/>
              </p:ext>
            </p:extLst>
          </p:nvPr>
        </p:nvGraphicFramePr>
        <p:xfrm>
          <a:off x="4840509"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8" name="Table 267">
            <a:extLst>
              <a:ext uri="{FF2B5EF4-FFF2-40B4-BE49-F238E27FC236}">
                <a16:creationId xmlns:a16="http://schemas.microsoft.com/office/drawing/2014/main" id="{802B42B6-9EC1-92D4-DEE0-8B4716FD91E8}"/>
              </a:ext>
            </a:extLst>
          </p:cNvPr>
          <p:cNvGraphicFramePr>
            <a:graphicFrameLocks noGrp="1"/>
          </p:cNvGraphicFramePr>
          <p:nvPr>
            <p:extLst>
              <p:ext uri="{D42A27DB-BD31-4B8C-83A1-F6EECF244321}">
                <p14:modId xmlns:p14="http://schemas.microsoft.com/office/powerpoint/2010/main" val="261612463"/>
              </p:ext>
            </p:extLst>
          </p:nvPr>
        </p:nvGraphicFramePr>
        <p:xfrm>
          <a:off x="4784113"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69" name="Table 268">
            <a:extLst>
              <a:ext uri="{FF2B5EF4-FFF2-40B4-BE49-F238E27FC236}">
                <a16:creationId xmlns:a16="http://schemas.microsoft.com/office/drawing/2014/main" id="{7866B829-731C-8223-589F-F07EDA9C2EF3}"/>
              </a:ext>
            </a:extLst>
          </p:cNvPr>
          <p:cNvGraphicFramePr>
            <a:graphicFrameLocks noGrp="1"/>
          </p:cNvGraphicFramePr>
          <p:nvPr>
            <p:extLst>
              <p:ext uri="{D42A27DB-BD31-4B8C-83A1-F6EECF244321}">
                <p14:modId xmlns:p14="http://schemas.microsoft.com/office/powerpoint/2010/main" val="3309212247"/>
              </p:ext>
            </p:extLst>
          </p:nvPr>
        </p:nvGraphicFramePr>
        <p:xfrm>
          <a:off x="4784112"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0" name="Table 269">
            <a:extLst>
              <a:ext uri="{FF2B5EF4-FFF2-40B4-BE49-F238E27FC236}">
                <a16:creationId xmlns:a16="http://schemas.microsoft.com/office/drawing/2014/main" id="{68F72543-E4FA-679B-0195-A5A35489E817}"/>
              </a:ext>
            </a:extLst>
          </p:cNvPr>
          <p:cNvGraphicFramePr>
            <a:graphicFrameLocks noGrp="1"/>
          </p:cNvGraphicFramePr>
          <p:nvPr>
            <p:extLst>
              <p:ext uri="{D42A27DB-BD31-4B8C-83A1-F6EECF244321}">
                <p14:modId xmlns:p14="http://schemas.microsoft.com/office/powerpoint/2010/main" val="1648812222"/>
              </p:ext>
            </p:extLst>
          </p:nvPr>
        </p:nvGraphicFramePr>
        <p:xfrm>
          <a:off x="4784113"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1" name="Table 270">
            <a:extLst>
              <a:ext uri="{FF2B5EF4-FFF2-40B4-BE49-F238E27FC236}">
                <a16:creationId xmlns:a16="http://schemas.microsoft.com/office/drawing/2014/main" id="{0537B814-50FC-5B74-94D4-023EDDF77ACE}"/>
              </a:ext>
            </a:extLst>
          </p:cNvPr>
          <p:cNvGraphicFramePr>
            <a:graphicFrameLocks noGrp="1"/>
          </p:cNvGraphicFramePr>
          <p:nvPr>
            <p:extLst>
              <p:ext uri="{D42A27DB-BD31-4B8C-83A1-F6EECF244321}">
                <p14:modId xmlns:p14="http://schemas.microsoft.com/office/powerpoint/2010/main" val="1663158804"/>
              </p:ext>
            </p:extLst>
          </p:nvPr>
        </p:nvGraphicFramePr>
        <p:xfrm>
          <a:off x="4784112"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2" name="Table 271">
            <a:extLst>
              <a:ext uri="{FF2B5EF4-FFF2-40B4-BE49-F238E27FC236}">
                <a16:creationId xmlns:a16="http://schemas.microsoft.com/office/drawing/2014/main" id="{3DB44A22-A0E5-FF70-A097-82F3F57B8B33}"/>
              </a:ext>
            </a:extLst>
          </p:cNvPr>
          <p:cNvGraphicFramePr>
            <a:graphicFrameLocks noGrp="1"/>
          </p:cNvGraphicFramePr>
          <p:nvPr>
            <p:extLst>
              <p:ext uri="{D42A27DB-BD31-4B8C-83A1-F6EECF244321}">
                <p14:modId xmlns:p14="http://schemas.microsoft.com/office/powerpoint/2010/main" val="933618900"/>
              </p:ext>
            </p:extLst>
          </p:nvPr>
        </p:nvGraphicFramePr>
        <p:xfrm>
          <a:off x="4784113"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6" name="Table 275">
            <a:extLst>
              <a:ext uri="{FF2B5EF4-FFF2-40B4-BE49-F238E27FC236}">
                <a16:creationId xmlns:a16="http://schemas.microsoft.com/office/drawing/2014/main" id="{DA5A7909-8413-994C-48C5-4129E97475F7}"/>
              </a:ext>
            </a:extLst>
          </p:cNvPr>
          <p:cNvGraphicFramePr>
            <a:graphicFrameLocks noGrp="1"/>
          </p:cNvGraphicFramePr>
          <p:nvPr>
            <p:extLst>
              <p:ext uri="{D42A27DB-BD31-4B8C-83A1-F6EECF244321}">
                <p14:modId xmlns:p14="http://schemas.microsoft.com/office/powerpoint/2010/main" val="3860729629"/>
              </p:ext>
            </p:extLst>
          </p:nvPr>
        </p:nvGraphicFramePr>
        <p:xfrm>
          <a:off x="4717593"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7" name="Table 276">
            <a:extLst>
              <a:ext uri="{FF2B5EF4-FFF2-40B4-BE49-F238E27FC236}">
                <a16:creationId xmlns:a16="http://schemas.microsoft.com/office/drawing/2014/main" id="{92B198B1-4B76-CEF7-559D-71D3CC026802}"/>
              </a:ext>
            </a:extLst>
          </p:cNvPr>
          <p:cNvGraphicFramePr>
            <a:graphicFrameLocks noGrp="1"/>
          </p:cNvGraphicFramePr>
          <p:nvPr>
            <p:extLst>
              <p:ext uri="{D42A27DB-BD31-4B8C-83A1-F6EECF244321}">
                <p14:modId xmlns:p14="http://schemas.microsoft.com/office/powerpoint/2010/main" val="1386394282"/>
              </p:ext>
            </p:extLst>
          </p:nvPr>
        </p:nvGraphicFramePr>
        <p:xfrm>
          <a:off x="4717592"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8" name="Table 277">
            <a:extLst>
              <a:ext uri="{FF2B5EF4-FFF2-40B4-BE49-F238E27FC236}">
                <a16:creationId xmlns:a16="http://schemas.microsoft.com/office/drawing/2014/main" id="{627236C8-749C-DFEB-76AC-87FDC0F5113B}"/>
              </a:ext>
            </a:extLst>
          </p:cNvPr>
          <p:cNvGraphicFramePr>
            <a:graphicFrameLocks noGrp="1"/>
          </p:cNvGraphicFramePr>
          <p:nvPr>
            <p:extLst>
              <p:ext uri="{D42A27DB-BD31-4B8C-83A1-F6EECF244321}">
                <p14:modId xmlns:p14="http://schemas.microsoft.com/office/powerpoint/2010/main" val="1659350384"/>
              </p:ext>
            </p:extLst>
          </p:nvPr>
        </p:nvGraphicFramePr>
        <p:xfrm>
          <a:off x="4717593"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79" name="Table 278">
            <a:extLst>
              <a:ext uri="{FF2B5EF4-FFF2-40B4-BE49-F238E27FC236}">
                <a16:creationId xmlns:a16="http://schemas.microsoft.com/office/drawing/2014/main" id="{AA050FE3-1657-62F2-69BE-CC0AAAF037C3}"/>
              </a:ext>
            </a:extLst>
          </p:cNvPr>
          <p:cNvGraphicFramePr>
            <a:graphicFrameLocks noGrp="1"/>
          </p:cNvGraphicFramePr>
          <p:nvPr>
            <p:extLst>
              <p:ext uri="{D42A27DB-BD31-4B8C-83A1-F6EECF244321}">
                <p14:modId xmlns:p14="http://schemas.microsoft.com/office/powerpoint/2010/main" val="1691828800"/>
              </p:ext>
            </p:extLst>
          </p:nvPr>
        </p:nvGraphicFramePr>
        <p:xfrm>
          <a:off x="4717592"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0" name="Table 279">
            <a:extLst>
              <a:ext uri="{FF2B5EF4-FFF2-40B4-BE49-F238E27FC236}">
                <a16:creationId xmlns:a16="http://schemas.microsoft.com/office/drawing/2014/main" id="{21A2639D-D193-5E97-4C50-3DA02785BCE1}"/>
              </a:ext>
            </a:extLst>
          </p:cNvPr>
          <p:cNvGraphicFramePr>
            <a:graphicFrameLocks noGrp="1"/>
          </p:cNvGraphicFramePr>
          <p:nvPr>
            <p:extLst>
              <p:ext uri="{D42A27DB-BD31-4B8C-83A1-F6EECF244321}">
                <p14:modId xmlns:p14="http://schemas.microsoft.com/office/powerpoint/2010/main" val="608124578"/>
              </p:ext>
            </p:extLst>
          </p:nvPr>
        </p:nvGraphicFramePr>
        <p:xfrm>
          <a:off x="4717593"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4" name="Table 283">
            <a:extLst>
              <a:ext uri="{FF2B5EF4-FFF2-40B4-BE49-F238E27FC236}">
                <a16:creationId xmlns:a16="http://schemas.microsoft.com/office/drawing/2014/main" id="{BA109957-0179-AA0A-B9EE-333E1A75ACFE}"/>
              </a:ext>
            </a:extLst>
          </p:cNvPr>
          <p:cNvGraphicFramePr>
            <a:graphicFrameLocks noGrp="1"/>
          </p:cNvGraphicFramePr>
          <p:nvPr>
            <p:extLst>
              <p:ext uri="{D42A27DB-BD31-4B8C-83A1-F6EECF244321}">
                <p14:modId xmlns:p14="http://schemas.microsoft.com/office/powerpoint/2010/main" val="558832141"/>
              </p:ext>
            </p:extLst>
          </p:nvPr>
        </p:nvGraphicFramePr>
        <p:xfrm>
          <a:off x="4640608"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5" name="Table 284">
            <a:extLst>
              <a:ext uri="{FF2B5EF4-FFF2-40B4-BE49-F238E27FC236}">
                <a16:creationId xmlns:a16="http://schemas.microsoft.com/office/drawing/2014/main" id="{4BE57D72-021F-45C0-8F2A-25C57E13888D}"/>
              </a:ext>
            </a:extLst>
          </p:cNvPr>
          <p:cNvGraphicFramePr>
            <a:graphicFrameLocks noGrp="1"/>
          </p:cNvGraphicFramePr>
          <p:nvPr>
            <p:extLst>
              <p:ext uri="{D42A27DB-BD31-4B8C-83A1-F6EECF244321}">
                <p14:modId xmlns:p14="http://schemas.microsoft.com/office/powerpoint/2010/main" val="2722177604"/>
              </p:ext>
            </p:extLst>
          </p:nvPr>
        </p:nvGraphicFramePr>
        <p:xfrm>
          <a:off x="4640607"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6" name="Table 285">
            <a:extLst>
              <a:ext uri="{FF2B5EF4-FFF2-40B4-BE49-F238E27FC236}">
                <a16:creationId xmlns:a16="http://schemas.microsoft.com/office/drawing/2014/main" id="{CF719011-9370-A5C6-4BB9-BDBD250156F5}"/>
              </a:ext>
            </a:extLst>
          </p:cNvPr>
          <p:cNvGraphicFramePr>
            <a:graphicFrameLocks noGrp="1"/>
          </p:cNvGraphicFramePr>
          <p:nvPr>
            <p:extLst>
              <p:ext uri="{D42A27DB-BD31-4B8C-83A1-F6EECF244321}">
                <p14:modId xmlns:p14="http://schemas.microsoft.com/office/powerpoint/2010/main" val="4008081984"/>
              </p:ext>
            </p:extLst>
          </p:nvPr>
        </p:nvGraphicFramePr>
        <p:xfrm>
          <a:off x="4640608"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7" name="Table 286">
            <a:extLst>
              <a:ext uri="{FF2B5EF4-FFF2-40B4-BE49-F238E27FC236}">
                <a16:creationId xmlns:a16="http://schemas.microsoft.com/office/drawing/2014/main" id="{6C4E4B0F-024F-8ECB-E0E3-B63D693F4CFA}"/>
              </a:ext>
            </a:extLst>
          </p:cNvPr>
          <p:cNvGraphicFramePr>
            <a:graphicFrameLocks noGrp="1"/>
          </p:cNvGraphicFramePr>
          <p:nvPr>
            <p:extLst>
              <p:ext uri="{D42A27DB-BD31-4B8C-83A1-F6EECF244321}">
                <p14:modId xmlns:p14="http://schemas.microsoft.com/office/powerpoint/2010/main" val="650341758"/>
              </p:ext>
            </p:extLst>
          </p:nvPr>
        </p:nvGraphicFramePr>
        <p:xfrm>
          <a:off x="4640607"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88" name="Table 287">
            <a:extLst>
              <a:ext uri="{FF2B5EF4-FFF2-40B4-BE49-F238E27FC236}">
                <a16:creationId xmlns:a16="http://schemas.microsoft.com/office/drawing/2014/main" id="{BA47DE05-82C2-563C-A5FC-4C6D6D66F750}"/>
              </a:ext>
            </a:extLst>
          </p:cNvPr>
          <p:cNvGraphicFramePr>
            <a:graphicFrameLocks noGrp="1"/>
          </p:cNvGraphicFramePr>
          <p:nvPr>
            <p:extLst>
              <p:ext uri="{D42A27DB-BD31-4B8C-83A1-F6EECF244321}">
                <p14:modId xmlns:p14="http://schemas.microsoft.com/office/powerpoint/2010/main" val="1820510079"/>
              </p:ext>
            </p:extLst>
          </p:nvPr>
        </p:nvGraphicFramePr>
        <p:xfrm>
          <a:off x="4640608"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sp>
        <p:nvSpPr>
          <p:cNvPr id="96" name="TextBox 95">
            <a:extLst>
              <a:ext uri="{FF2B5EF4-FFF2-40B4-BE49-F238E27FC236}">
                <a16:creationId xmlns:a16="http://schemas.microsoft.com/office/drawing/2014/main" id="{76188B84-3404-A06E-0882-9C6578BFF604}"/>
              </a:ext>
            </a:extLst>
          </p:cNvPr>
          <p:cNvSpPr txBox="1"/>
          <p:nvPr/>
        </p:nvSpPr>
        <p:spPr>
          <a:xfrm>
            <a:off x="1584169" y="2066603"/>
            <a:ext cx="781721" cy="497298"/>
          </a:xfrm>
          <a:prstGeom prst="rect">
            <a:avLst/>
          </a:prstGeom>
          <a:noFill/>
        </p:spPr>
        <p:txBody>
          <a:bodyPr wrap="square" rtlCol="0">
            <a:noAutofit/>
          </a:bodyPr>
          <a:lstStyle/>
          <a:p>
            <a:r>
              <a:rPr lang="en-US" sz="2400" b="1" dirty="0">
                <a:solidFill>
                  <a:srgbClr val="FF0000"/>
                </a:solidFill>
              </a:rPr>
              <a:t>12</a:t>
            </a:r>
          </a:p>
        </p:txBody>
      </p:sp>
      <p:sp>
        <p:nvSpPr>
          <p:cNvPr id="97" name="TextBox 96">
            <a:extLst>
              <a:ext uri="{FF2B5EF4-FFF2-40B4-BE49-F238E27FC236}">
                <a16:creationId xmlns:a16="http://schemas.microsoft.com/office/drawing/2014/main" id="{5BAE8E4A-07B9-3C40-2AEC-A44BD711E63C}"/>
              </a:ext>
            </a:extLst>
          </p:cNvPr>
          <p:cNvSpPr txBox="1"/>
          <p:nvPr/>
        </p:nvSpPr>
        <p:spPr>
          <a:xfrm>
            <a:off x="1630165" y="2076556"/>
            <a:ext cx="781721" cy="497298"/>
          </a:xfrm>
          <a:prstGeom prst="rect">
            <a:avLst/>
          </a:prstGeom>
          <a:noFill/>
        </p:spPr>
        <p:txBody>
          <a:bodyPr wrap="square" rtlCol="0">
            <a:noAutofit/>
          </a:bodyPr>
          <a:lstStyle/>
          <a:p>
            <a:r>
              <a:rPr lang="en-US" sz="2400" b="1" dirty="0">
                <a:solidFill>
                  <a:srgbClr val="FF0000"/>
                </a:solidFill>
              </a:rPr>
              <a:t>48</a:t>
            </a:r>
          </a:p>
        </p:txBody>
      </p:sp>
      <p:graphicFrame>
        <p:nvGraphicFramePr>
          <p:cNvPr id="297" name="Table 296">
            <a:extLst>
              <a:ext uri="{FF2B5EF4-FFF2-40B4-BE49-F238E27FC236}">
                <a16:creationId xmlns:a16="http://schemas.microsoft.com/office/drawing/2014/main" id="{3983113B-6B6F-41E4-BF52-54EDB1AEF0A8}"/>
              </a:ext>
            </a:extLst>
          </p:cNvPr>
          <p:cNvGraphicFramePr>
            <a:graphicFrameLocks noGrp="1"/>
          </p:cNvGraphicFramePr>
          <p:nvPr>
            <p:extLst>
              <p:ext uri="{D42A27DB-BD31-4B8C-83A1-F6EECF244321}">
                <p14:modId xmlns:p14="http://schemas.microsoft.com/office/powerpoint/2010/main" val="675844413"/>
              </p:ext>
            </p:extLst>
          </p:nvPr>
        </p:nvGraphicFramePr>
        <p:xfrm>
          <a:off x="6014864" y="50002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8" name="Table 297">
            <a:extLst>
              <a:ext uri="{FF2B5EF4-FFF2-40B4-BE49-F238E27FC236}">
                <a16:creationId xmlns:a16="http://schemas.microsoft.com/office/drawing/2014/main" id="{CC3E900A-70B3-A10A-8B7E-ADEF2AA47062}"/>
              </a:ext>
            </a:extLst>
          </p:cNvPr>
          <p:cNvGraphicFramePr>
            <a:graphicFrameLocks noGrp="1"/>
          </p:cNvGraphicFramePr>
          <p:nvPr>
            <p:extLst>
              <p:ext uri="{D42A27DB-BD31-4B8C-83A1-F6EECF244321}">
                <p14:modId xmlns:p14="http://schemas.microsoft.com/office/powerpoint/2010/main" val="2028477100"/>
              </p:ext>
            </p:extLst>
          </p:nvPr>
        </p:nvGraphicFramePr>
        <p:xfrm>
          <a:off x="6014165" y="54985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9" name="Table 298">
            <a:extLst>
              <a:ext uri="{FF2B5EF4-FFF2-40B4-BE49-F238E27FC236}">
                <a16:creationId xmlns:a16="http://schemas.microsoft.com/office/drawing/2014/main" id="{082FC8B3-6FD7-2F7B-044D-35F4DFE34361}"/>
              </a:ext>
            </a:extLst>
          </p:cNvPr>
          <p:cNvGraphicFramePr>
            <a:graphicFrameLocks noGrp="1"/>
          </p:cNvGraphicFramePr>
          <p:nvPr>
            <p:extLst>
              <p:ext uri="{D42A27DB-BD31-4B8C-83A1-F6EECF244321}">
                <p14:modId xmlns:p14="http://schemas.microsoft.com/office/powerpoint/2010/main" val="2800165511"/>
              </p:ext>
            </p:extLst>
          </p:nvPr>
        </p:nvGraphicFramePr>
        <p:xfrm>
          <a:off x="6014164" y="59861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5" name="Table 304">
            <a:extLst>
              <a:ext uri="{FF2B5EF4-FFF2-40B4-BE49-F238E27FC236}">
                <a16:creationId xmlns:a16="http://schemas.microsoft.com/office/drawing/2014/main" id="{C06230FF-321A-AA7F-B3B9-B29C226A2310}"/>
              </a:ext>
            </a:extLst>
          </p:cNvPr>
          <p:cNvGraphicFramePr>
            <a:graphicFrameLocks noGrp="1"/>
          </p:cNvGraphicFramePr>
          <p:nvPr>
            <p:extLst>
              <p:ext uri="{D42A27DB-BD31-4B8C-83A1-F6EECF244321}">
                <p14:modId xmlns:p14="http://schemas.microsoft.com/office/powerpoint/2010/main" val="389293279"/>
              </p:ext>
            </p:extLst>
          </p:nvPr>
        </p:nvGraphicFramePr>
        <p:xfrm>
          <a:off x="5975427" y="505558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6" name="Table 305">
            <a:extLst>
              <a:ext uri="{FF2B5EF4-FFF2-40B4-BE49-F238E27FC236}">
                <a16:creationId xmlns:a16="http://schemas.microsoft.com/office/drawing/2014/main" id="{DFF40F30-9AFE-85D5-6714-7F82A400352C}"/>
              </a:ext>
            </a:extLst>
          </p:cNvPr>
          <p:cNvGraphicFramePr>
            <a:graphicFrameLocks noGrp="1"/>
          </p:cNvGraphicFramePr>
          <p:nvPr>
            <p:extLst>
              <p:ext uri="{D42A27DB-BD31-4B8C-83A1-F6EECF244321}">
                <p14:modId xmlns:p14="http://schemas.microsoft.com/office/powerpoint/2010/main" val="1157385376"/>
              </p:ext>
            </p:extLst>
          </p:nvPr>
        </p:nvGraphicFramePr>
        <p:xfrm>
          <a:off x="5974728" y="55538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7" name="Table 306">
            <a:extLst>
              <a:ext uri="{FF2B5EF4-FFF2-40B4-BE49-F238E27FC236}">
                <a16:creationId xmlns:a16="http://schemas.microsoft.com/office/drawing/2014/main" id="{A9253835-0D46-E73F-F161-720A728B4751}"/>
              </a:ext>
            </a:extLst>
          </p:cNvPr>
          <p:cNvGraphicFramePr>
            <a:graphicFrameLocks noGrp="1"/>
          </p:cNvGraphicFramePr>
          <p:nvPr>
            <p:extLst>
              <p:ext uri="{D42A27DB-BD31-4B8C-83A1-F6EECF244321}">
                <p14:modId xmlns:p14="http://schemas.microsoft.com/office/powerpoint/2010/main" val="1813287494"/>
              </p:ext>
            </p:extLst>
          </p:nvPr>
        </p:nvGraphicFramePr>
        <p:xfrm>
          <a:off x="5974727" y="60415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3" name="Table 312">
            <a:extLst>
              <a:ext uri="{FF2B5EF4-FFF2-40B4-BE49-F238E27FC236}">
                <a16:creationId xmlns:a16="http://schemas.microsoft.com/office/drawing/2014/main" id="{936C34AA-2C35-DA30-E6D4-2414B4B12EB5}"/>
              </a:ext>
            </a:extLst>
          </p:cNvPr>
          <p:cNvGraphicFramePr>
            <a:graphicFrameLocks noGrp="1"/>
          </p:cNvGraphicFramePr>
          <p:nvPr>
            <p:extLst>
              <p:ext uri="{D42A27DB-BD31-4B8C-83A1-F6EECF244321}">
                <p14:modId xmlns:p14="http://schemas.microsoft.com/office/powerpoint/2010/main" val="2483404285"/>
              </p:ext>
            </p:extLst>
          </p:nvPr>
        </p:nvGraphicFramePr>
        <p:xfrm>
          <a:off x="5929155" y="51057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4" name="Table 313">
            <a:extLst>
              <a:ext uri="{FF2B5EF4-FFF2-40B4-BE49-F238E27FC236}">
                <a16:creationId xmlns:a16="http://schemas.microsoft.com/office/drawing/2014/main" id="{E41BCF47-0C99-E3BD-0E4B-DAEBD17AEC0A}"/>
              </a:ext>
            </a:extLst>
          </p:cNvPr>
          <p:cNvGraphicFramePr>
            <a:graphicFrameLocks noGrp="1"/>
          </p:cNvGraphicFramePr>
          <p:nvPr>
            <p:extLst>
              <p:ext uri="{D42A27DB-BD31-4B8C-83A1-F6EECF244321}">
                <p14:modId xmlns:p14="http://schemas.microsoft.com/office/powerpoint/2010/main" val="353144653"/>
              </p:ext>
            </p:extLst>
          </p:nvPr>
        </p:nvGraphicFramePr>
        <p:xfrm>
          <a:off x="5928456" y="56040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5" name="Table 314">
            <a:extLst>
              <a:ext uri="{FF2B5EF4-FFF2-40B4-BE49-F238E27FC236}">
                <a16:creationId xmlns:a16="http://schemas.microsoft.com/office/drawing/2014/main" id="{104CB200-A5E2-C8A3-0FFD-C86B102C12D5}"/>
              </a:ext>
            </a:extLst>
          </p:cNvPr>
          <p:cNvGraphicFramePr>
            <a:graphicFrameLocks noGrp="1"/>
          </p:cNvGraphicFramePr>
          <p:nvPr>
            <p:extLst>
              <p:ext uri="{D42A27DB-BD31-4B8C-83A1-F6EECF244321}">
                <p14:modId xmlns:p14="http://schemas.microsoft.com/office/powerpoint/2010/main" val="1266801547"/>
              </p:ext>
            </p:extLst>
          </p:nvPr>
        </p:nvGraphicFramePr>
        <p:xfrm>
          <a:off x="5928455" y="609171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1" name="Table 320">
            <a:extLst>
              <a:ext uri="{FF2B5EF4-FFF2-40B4-BE49-F238E27FC236}">
                <a16:creationId xmlns:a16="http://schemas.microsoft.com/office/drawing/2014/main" id="{4AE27C6E-9E3A-4BCB-D3BD-E2631B99156E}"/>
              </a:ext>
            </a:extLst>
          </p:cNvPr>
          <p:cNvGraphicFramePr>
            <a:graphicFrameLocks noGrp="1"/>
          </p:cNvGraphicFramePr>
          <p:nvPr>
            <p:extLst>
              <p:ext uri="{D42A27DB-BD31-4B8C-83A1-F6EECF244321}">
                <p14:modId xmlns:p14="http://schemas.microsoft.com/office/powerpoint/2010/main" val="722054228"/>
              </p:ext>
            </p:extLst>
          </p:nvPr>
        </p:nvGraphicFramePr>
        <p:xfrm>
          <a:off x="5872759" y="516550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2" name="Table 321">
            <a:extLst>
              <a:ext uri="{FF2B5EF4-FFF2-40B4-BE49-F238E27FC236}">
                <a16:creationId xmlns:a16="http://schemas.microsoft.com/office/drawing/2014/main" id="{BCCDDDBD-DBB5-DC61-6BF3-27F62A0B7345}"/>
              </a:ext>
            </a:extLst>
          </p:cNvPr>
          <p:cNvGraphicFramePr>
            <a:graphicFrameLocks noGrp="1"/>
          </p:cNvGraphicFramePr>
          <p:nvPr>
            <p:extLst>
              <p:ext uri="{D42A27DB-BD31-4B8C-83A1-F6EECF244321}">
                <p14:modId xmlns:p14="http://schemas.microsoft.com/office/powerpoint/2010/main" val="2656425093"/>
              </p:ext>
            </p:extLst>
          </p:nvPr>
        </p:nvGraphicFramePr>
        <p:xfrm>
          <a:off x="5872060" y="56638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3" name="Table 322">
            <a:extLst>
              <a:ext uri="{FF2B5EF4-FFF2-40B4-BE49-F238E27FC236}">
                <a16:creationId xmlns:a16="http://schemas.microsoft.com/office/drawing/2014/main" id="{B4613E4C-9FBA-466F-3EAE-D607536A91F3}"/>
              </a:ext>
            </a:extLst>
          </p:cNvPr>
          <p:cNvGraphicFramePr>
            <a:graphicFrameLocks noGrp="1"/>
          </p:cNvGraphicFramePr>
          <p:nvPr>
            <p:extLst>
              <p:ext uri="{D42A27DB-BD31-4B8C-83A1-F6EECF244321}">
                <p14:modId xmlns:p14="http://schemas.microsoft.com/office/powerpoint/2010/main" val="343471237"/>
              </p:ext>
            </p:extLst>
          </p:nvPr>
        </p:nvGraphicFramePr>
        <p:xfrm>
          <a:off x="5872059" y="61514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9" name="Table 328">
            <a:extLst>
              <a:ext uri="{FF2B5EF4-FFF2-40B4-BE49-F238E27FC236}">
                <a16:creationId xmlns:a16="http://schemas.microsoft.com/office/drawing/2014/main" id="{28328673-84D7-C959-499F-2BECE1CEB435}"/>
              </a:ext>
            </a:extLst>
          </p:cNvPr>
          <p:cNvGraphicFramePr>
            <a:graphicFrameLocks noGrp="1"/>
          </p:cNvGraphicFramePr>
          <p:nvPr>
            <p:extLst>
              <p:ext uri="{D42A27DB-BD31-4B8C-83A1-F6EECF244321}">
                <p14:modId xmlns:p14="http://schemas.microsoft.com/office/powerpoint/2010/main" val="1307857851"/>
              </p:ext>
            </p:extLst>
          </p:nvPr>
        </p:nvGraphicFramePr>
        <p:xfrm>
          <a:off x="5806239" y="521757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0" name="Table 329">
            <a:extLst>
              <a:ext uri="{FF2B5EF4-FFF2-40B4-BE49-F238E27FC236}">
                <a16:creationId xmlns:a16="http://schemas.microsoft.com/office/drawing/2014/main" id="{D7FE98E0-282D-D038-0871-A4D534F1F62B}"/>
              </a:ext>
            </a:extLst>
          </p:cNvPr>
          <p:cNvGraphicFramePr>
            <a:graphicFrameLocks noGrp="1"/>
          </p:cNvGraphicFramePr>
          <p:nvPr>
            <p:extLst>
              <p:ext uri="{D42A27DB-BD31-4B8C-83A1-F6EECF244321}">
                <p14:modId xmlns:p14="http://schemas.microsoft.com/office/powerpoint/2010/main" val="2933110848"/>
              </p:ext>
            </p:extLst>
          </p:nvPr>
        </p:nvGraphicFramePr>
        <p:xfrm>
          <a:off x="5805540" y="57158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1" name="Table 330">
            <a:extLst>
              <a:ext uri="{FF2B5EF4-FFF2-40B4-BE49-F238E27FC236}">
                <a16:creationId xmlns:a16="http://schemas.microsoft.com/office/drawing/2014/main" id="{FE134033-F26A-D9B5-D172-E9CFE10DCEF8}"/>
              </a:ext>
            </a:extLst>
          </p:cNvPr>
          <p:cNvGraphicFramePr>
            <a:graphicFrameLocks noGrp="1"/>
          </p:cNvGraphicFramePr>
          <p:nvPr>
            <p:extLst>
              <p:ext uri="{D42A27DB-BD31-4B8C-83A1-F6EECF244321}">
                <p14:modId xmlns:p14="http://schemas.microsoft.com/office/powerpoint/2010/main" val="1943713100"/>
              </p:ext>
            </p:extLst>
          </p:nvPr>
        </p:nvGraphicFramePr>
        <p:xfrm>
          <a:off x="5805539" y="62035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7" name="Table 336">
            <a:extLst>
              <a:ext uri="{FF2B5EF4-FFF2-40B4-BE49-F238E27FC236}">
                <a16:creationId xmlns:a16="http://schemas.microsoft.com/office/drawing/2014/main" id="{08EB41D5-61AF-1160-5D2B-5588968CF0AC}"/>
              </a:ext>
            </a:extLst>
          </p:cNvPr>
          <p:cNvGraphicFramePr>
            <a:graphicFrameLocks noGrp="1"/>
          </p:cNvGraphicFramePr>
          <p:nvPr>
            <p:extLst>
              <p:ext uri="{D42A27DB-BD31-4B8C-83A1-F6EECF244321}">
                <p14:modId xmlns:p14="http://schemas.microsoft.com/office/powerpoint/2010/main" val="595266223"/>
              </p:ext>
            </p:extLst>
          </p:nvPr>
        </p:nvGraphicFramePr>
        <p:xfrm>
          <a:off x="5729254" y="52610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8" name="Table 337">
            <a:extLst>
              <a:ext uri="{FF2B5EF4-FFF2-40B4-BE49-F238E27FC236}">
                <a16:creationId xmlns:a16="http://schemas.microsoft.com/office/drawing/2014/main" id="{AC953119-EB37-6A79-A7C1-E7304BC0471A}"/>
              </a:ext>
            </a:extLst>
          </p:cNvPr>
          <p:cNvGraphicFramePr>
            <a:graphicFrameLocks noGrp="1"/>
          </p:cNvGraphicFramePr>
          <p:nvPr>
            <p:extLst>
              <p:ext uri="{D42A27DB-BD31-4B8C-83A1-F6EECF244321}">
                <p14:modId xmlns:p14="http://schemas.microsoft.com/office/powerpoint/2010/main" val="494807762"/>
              </p:ext>
            </p:extLst>
          </p:nvPr>
        </p:nvGraphicFramePr>
        <p:xfrm>
          <a:off x="5728555" y="575934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9" name="Table 338">
            <a:extLst>
              <a:ext uri="{FF2B5EF4-FFF2-40B4-BE49-F238E27FC236}">
                <a16:creationId xmlns:a16="http://schemas.microsoft.com/office/drawing/2014/main" id="{A5CEAF51-DB08-6EBD-AB3F-C123AB2B575D}"/>
              </a:ext>
            </a:extLst>
          </p:cNvPr>
          <p:cNvGraphicFramePr>
            <a:graphicFrameLocks noGrp="1"/>
          </p:cNvGraphicFramePr>
          <p:nvPr>
            <p:extLst>
              <p:ext uri="{D42A27DB-BD31-4B8C-83A1-F6EECF244321}">
                <p14:modId xmlns:p14="http://schemas.microsoft.com/office/powerpoint/2010/main" val="1799948382"/>
              </p:ext>
            </p:extLst>
          </p:nvPr>
        </p:nvGraphicFramePr>
        <p:xfrm>
          <a:off x="5728554" y="624702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5" name="Table 344">
            <a:extLst>
              <a:ext uri="{FF2B5EF4-FFF2-40B4-BE49-F238E27FC236}">
                <a16:creationId xmlns:a16="http://schemas.microsoft.com/office/drawing/2014/main" id="{A5EE42FF-6FF2-BC04-EA6D-01C9DEAC60F1}"/>
              </a:ext>
            </a:extLst>
          </p:cNvPr>
          <p:cNvGraphicFramePr>
            <a:graphicFrameLocks noGrp="1"/>
          </p:cNvGraphicFramePr>
          <p:nvPr>
            <p:extLst>
              <p:ext uri="{D42A27DB-BD31-4B8C-83A1-F6EECF244321}">
                <p14:modId xmlns:p14="http://schemas.microsoft.com/office/powerpoint/2010/main" val="65800066"/>
              </p:ext>
            </p:extLst>
          </p:nvPr>
        </p:nvGraphicFramePr>
        <p:xfrm>
          <a:off x="7109762" y="50002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6" name="Table 345">
            <a:extLst>
              <a:ext uri="{FF2B5EF4-FFF2-40B4-BE49-F238E27FC236}">
                <a16:creationId xmlns:a16="http://schemas.microsoft.com/office/drawing/2014/main" id="{2E7F66A6-2ED8-A182-8709-F9DF1EE93C7C}"/>
              </a:ext>
            </a:extLst>
          </p:cNvPr>
          <p:cNvGraphicFramePr>
            <a:graphicFrameLocks noGrp="1"/>
          </p:cNvGraphicFramePr>
          <p:nvPr>
            <p:extLst>
              <p:ext uri="{D42A27DB-BD31-4B8C-83A1-F6EECF244321}">
                <p14:modId xmlns:p14="http://schemas.microsoft.com/office/powerpoint/2010/main" val="1683283729"/>
              </p:ext>
            </p:extLst>
          </p:nvPr>
        </p:nvGraphicFramePr>
        <p:xfrm>
          <a:off x="7109063" y="54985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7" name="Table 346">
            <a:extLst>
              <a:ext uri="{FF2B5EF4-FFF2-40B4-BE49-F238E27FC236}">
                <a16:creationId xmlns:a16="http://schemas.microsoft.com/office/drawing/2014/main" id="{00264710-9540-1B2F-0E61-A269F259010E}"/>
              </a:ext>
            </a:extLst>
          </p:cNvPr>
          <p:cNvGraphicFramePr>
            <a:graphicFrameLocks noGrp="1"/>
          </p:cNvGraphicFramePr>
          <p:nvPr>
            <p:extLst>
              <p:ext uri="{D42A27DB-BD31-4B8C-83A1-F6EECF244321}">
                <p14:modId xmlns:p14="http://schemas.microsoft.com/office/powerpoint/2010/main" val="2506925798"/>
              </p:ext>
            </p:extLst>
          </p:nvPr>
        </p:nvGraphicFramePr>
        <p:xfrm>
          <a:off x="7109062" y="59861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3" name="Table 352">
            <a:extLst>
              <a:ext uri="{FF2B5EF4-FFF2-40B4-BE49-F238E27FC236}">
                <a16:creationId xmlns:a16="http://schemas.microsoft.com/office/drawing/2014/main" id="{EB1A558D-6FFF-C16E-FA2D-A53A4AC24854}"/>
              </a:ext>
            </a:extLst>
          </p:cNvPr>
          <p:cNvGraphicFramePr>
            <a:graphicFrameLocks noGrp="1"/>
          </p:cNvGraphicFramePr>
          <p:nvPr>
            <p:extLst>
              <p:ext uri="{D42A27DB-BD31-4B8C-83A1-F6EECF244321}">
                <p14:modId xmlns:p14="http://schemas.microsoft.com/office/powerpoint/2010/main" val="3439704339"/>
              </p:ext>
            </p:extLst>
          </p:nvPr>
        </p:nvGraphicFramePr>
        <p:xfrm>
          <a:off x="7070325" y="505558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4" name="Table 353">
            <a:extLst>
              <a:ext uri="{FF2B5EF4-FFF2-40B4-BE49-F238E27FC236}">
                <a16:creationId xmlns:a16="http://schemas.microsoft.com/office/drawing/2014/main" id="{CE3A29B0-BF45-91BA-B3D6-69987699B695}"/>
              </a:ext>
            </a:extLst>
          </p:cNvPr>
          <p:cNvGraphicFramePr>
            <a:graphicFrameLocks noGrp="1"/>
          </p:cNvGraphicFramePr>
          <p:nvPr>
            <p:extLst>
              <p:ext uri="{D42A27DB-BD31-4B8C-83A1-F6EECF244321}">
                <p14:modId xmlns:p14="http://schemas.microsoft.com/office/powerpoint/2010/main" val="938447942"/>
              </p:ext>
            </p:extLst>
          </p:nvPr>
        </p:nvGraphicFramePr>
        <p:xfrm>
          <a:off x="7069626" y="55538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5" name="Table 354">
            <a:extLst>
              <a:ext uri="{FF2B5EF4-FFF2-40B4-BE49-F238E27FC236}">
                <a16:creationId xmlns:a16="http://schemas.microsoft.com/office/drawing/2014/main" id="{660EE2C5-A156-4062-D03A-AC053D7985D3}"/>
              </a:ext>
            </a:extLst>
          </p:cNvPr>
          <p:cNvGraphicFramePr>
            <a:graphicFrameLocks noGrp="1"/>
          </p:cNvGraphicFramePr>
          <p:nvPr>
            <p:extLst>
              <p:ext uri="{D42A27DB-BD31-4B8C-83A1-F6EECF244321}">
                <p14:modId xmlns:p14="http://schemas.microsoft.com/office/powerpoint/2010/main" val="809431164"/>
              </p:ext>
            </p:extLst>
          </p:nvPr>
        </p:nvGraphicFramePr>
        <p:xfrm>
          <a:off x="7069625" y="60415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1" name="Table 360">
            <a:extLst>
              <a:ext uri="{FF2B5EF4-FFF2-40B4-BE49-F238E27FC236}">
                <a16:creationId xmlns:a16="http://schemas.microsoft.com/office/drawing/2014/main" id="{D939C4D0-96CE-2C34-105B-24790AC1B0D9}"/>
              </a:ext>
            </a:extLst>
          </p:cNvPr>
          <p:cNvGraphicFramePr>
            <a:graphicFrameLocks noGrp="1"/>
          </p:cNvGraphicFramePr>
          <p:nvPr>
            <p:extLst>
              <p:ext uri="{D42A27DB-BD31-4B8C-83A1-F6EECF244321}">
                <p14:modId xmlns:p14="http://schemas.microsoft.com/office/powerpoint/2010/main" val="3114523412"/>
              </p:ext>
            </p:extLst>
          </p:nvPr>
        </p:nvGraphicFramePr>
        <p:xfrm>
          <a:off x="7024053" y="51057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2" name="Table 361">
            <a:extLst>
              <a:ext uri="{FF2B5EF4-FFF2-40B4-BE49-F238E27FC236}">
                <a16:creationId xmlns:a16="http://schemas.microsoft.com/office/drawing/2014/main" id="{0C9F72B5-EBDB-2AD7-EB85-58424E8A6A24}"/>
              </a:ext>
            </a:extLst>
          </p:cNvPr>
          <p:cNvGraphicFramePr>
            <a:graphicFrameLocks noGrp="1"/>
          </p:cNvGraphicFramePr>
          <p:nvPr>
            <p:extLst>
              <p:ext uri="{D42A27DB-BD31-4B8C-83A1-F6EECF244321}">
                <p14:modId xmlns:p14="http://schemas.microsoft.com/office/powerpoint/2010/main" val="89077888"/>
              </p:ext>
            </p:extLst>
          </p:nvPr>
        </p:nvGraphicFramePr>
        <p:xfrm>
          <a:off x="7023354" y="56040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3" name="Table 362">
            <a:extLst>
              <a:ext uri="{FF2B5EF4-FFF2-40B4-BE49-F238E27FC236}">
                <a16:creationId xmlns:a16="http://schemas.microsoft.com/office/drawing/2014/main" id="{173CC3CF-45A3-2592-DB48-D1FFCB8B02D7}"/>
              </a:ext>
            </a:extLst>
          </p:cNvPr>
          <p:cNvGraphicFramePr>
            <a:graphicFrameLocks noGrp="1"/>
          </p:cNvGraphicFramePr>
          <p:nvPr>
            <p:extLst>
              <p:ext uri="{D42A27DB-BD31-4B8C-83A1-F6EECF244321}">
                <p14:modId xmlns:p14="http://schemas.microsoft.com/office/powerpoint/2010/main" val="1328298705"/>
              </p:ext>
            </p:extLst>
          </p:nvPr>
        </p:nvGraphicFramePr>
        <p:xfrm>
          <a:off x="7023353" y="609171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9" name="Table 368">
            <a:extLst>
              <a:ext uri="{FF2B5EF4-FFF2-40B4-BE49-F238E27FC236}">
                <a16:creationId xmlns:a16="http://schemas.microsoft.com/office/drawing/2014/main" id="{C14A2B8F-4611-CFF8-8E9D-AAD967696842}"/>
              </a:ext>
            </a:extLst>
          </p:cNvPr>
          <p:cNvGraphicFramePr>
            <a:graphicFrameLocks noGrp="1"/>
          </p:cNvGraphicFramePr>
          <p:nvPr>
            <p:extLst>
              <p:ext uri="{D42A27DB-BD31-4B8C-83A1-F6EECF244321}">
                <p14:modId xmlns:p14="http://schemas.microsoft.com/office/powerpoint/2010/main" val="1442696698"/>
              </p:ext>
            </p:extLst>
          </p:nvPr>
        </p:nvGraphicFramePr>
        <p:xfrm>
          <a:off x="6967657" y="516550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0" name="Table 369">
            <a:extLst>
              <a:ext uri="{FF2B5EF4-FFF2-40B4-BE49-F238E27FC236}">
                <a16:creationId xmlns:a16="http://schemas.microsoft.com/office/drawing/2014/main" id="{D8DDE36B-510E-D08E-9D55-60E626D495BE}"/>
              </a:ext>
            </a:extLst>
          </p:cNvPr>
          <p:cNvGraphicFramePr>
            <a:graphicFrameLocks noGrp="1"/>
          </p:cNvGraphicFramePr>
          <p:nvPr>
            <p:extLst>
              <p:ext uri="{D42A27DB-BD31-4B8C-83A1-F6EECF244321}">
                <p14:modId xmlns:p14="http://schemas.microsoft.com/office/powerpoint/2010/main" val="1120827782"/>
              </p:ext>
            </p:extLst>
          </p:nvPr>
        </p:nvGraphicFramePr>
        <p:xfrm>
          <a:off x="6966958" y="56638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1" name="Table 370">
            <a:extLst>
              <a:ext uri="{FF2B5EF4-FFF2-40B4-BE49-F238E27FC236}">
                <a16:creationId xmlns:a16="http://schemas.microsoft.com/office/drawing/2014/main" id="{83A6A693-4A56-5A47-42EE-E3077B23648A}"/>
              </a:ext>
            </a:extLst>
          </p:cNvPr>
          <p:cNvGraphicFramePr>
            <a:graphicFrameLocks noGrp="1"/>
          </p:cNvGraphicFramePr>
          <p:nvPr>
            <p:extLst>
              <p:ext uri="{D42A27DB-BD31-4B8C-83A1-F6EECF244321}">
                <p14:modId xmlns:p14="http://schemas.microsoft.com/office/powerpoint/2010/main" val="4130149234"/>
              </p:ext>
            </p:extLst>
          </p:nvPr>
        </p:nvGraphicFramePr>
        <p:xfrm>
          <a:off x="6966957" y="61514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7" name="Table 376">
            <a:extLst>
              <a:ext uri="{FF2B5EF4-FFF2-40B4-BE49-F238E27FC236}">
                <a16:creationId xmlns:a16="http://schemas.microsoft.com/office/drawing/2014/main" id="{BD5554DD-1716-3353-5A6D-01A44141AE2B}"/>
              </a:ext>
            </a:extLst>
          </p:cNvPr>
          <p:cNvGraphicFramePr>
            <a:graphicFrameLocks noGrp="1"/>
          </p:cNvGraphicFramePr>
          <p:nvPr>
            <p:extLst>
              <p:ext uri="{D42A27DB-BD31-4B8C-83A1-F6EECF244321}">
                <p14:modId xmlns:p14="http://schemas.microsoft.com/office/powerpoint/2010/main" val="822182732"/>
              </p:ext>
            </p:extLst>
          </p:nvPr>
        </p:nvGraphicFramePr>
        <p:xfrm>
          <a:off x="6901137" y="521757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8" name="Table 377">
            <a:extLst>
              <a:ext uri="{FF2B5EF4-FFF2-40B4-BE49-F238E27FC236}">
                <a16:creationId xmlns:a16="http://schemas.microsoft.com/office/drawing/2014/main" id="{31223072-9974-017E-B6F1-6132D750610E}"/>
              </a:ext>
            </a:extLst>
          </p:cNvPr>
          <p:cNvGraphicFramePr>
            <a:graphicFrameLocks noGrp="1"/>
          </p:cNvGraphicFramePr>
          <p:nvPr>
            <p:extLst>
              <p:ext uri="{D42A27DB-BD31-4B8C-83A1-F6EECF244321}">
                <p14:modId xmlns:p14="http://schemas.microsoft.com/office/powerpoint/2010/main" val="3899592518"/>
              </p:ext>
            </p:extLst>
          </p:nvPr>
        </p:nvGraphicFramePr>
        <p:xfrm>
          <a:off x="6900438" y="57158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9" name="Table 378">
            <a:extLst>
              <a:ext uri="{FF2B5EF4-FFF2-40B4-BE49-F238E27FC236}">
                <a16:creationId xmlns:a16="http://schemas.microsoft.com/office/drawing/2014/main" id="{37C3BC2B-E00E-6483-FC9F-30EF21242EFC}"/>
              </a:ext>
            </a:extLst>
          </p:cNvPr>
          <p:cNvGraphicFramePr>
            <a:graphicFrameLocks noGrp="1"/>
          </p:cNvGraphicFramePr>
          <p:nvPr>
            <p:extLst>
              <p:ext uri="{D42A27DB-BD31-4B8C-83A1-F6EECF244321}">
                <p14:modId xmlns:p14="http://schemas.microsoft.com/office/powerpoint/2010/main" val="3728149469"/>
              </p:ext>
            </p:extLst>
          </p:nvPr>
        </p:nvGraphicFramePr>
        <p:xfrm>
          <a:off x="6900437" y="62035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5" name="Table 384">
            <a:extLst>
              <a:ext uri="{FF2B5EF4-FFF2-40B4-BE49-F238E27FC236}">
                <a16:creationId xmlns:a16="http://schemas.microsoft.com/office/drawing/2014/main" id="{A33C32C9-4BAB-B38C-C62B-6571B4CE0A83}"/>
              </a:ext>
            </a:extLst>
          </p:cNvPr>
          <p:cNvGraphicFramePr>
            <a:graphicFrameLocks noGrp="1"/>
          </p:cNvGraphicFramePr>
          <p:nvPr>
            <p:extLst>
              <p:ext uri="{D42A27DB-BD31-4B8C-83A1-F6EECF244321}">
                <p14:modId xmlns:p14="http://schemas.microsoft.com/office/powerpoint/2010/main" val="2174701544"/>
              </p:ext>
            </p:extLst>
          </p:nvPr>
        </p:nvGraphicFramePr>
        <p:xfrm>
          <a:off x="6824152" y="52610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6" name="Table 385">
            <a:extLst>
              <a:ext uri="{FF2B5EF4-FFF2-40B4-BE49-F238E27FC236}">
                <a16:creationId xmlns:a16="http://schemas.microsoft.com/office/drawing/2014/main" id="{E94F7546-4FD2-746B-80BE-AEC641180431}"/>
              </a:ext>
            </a:extLst>
          </p:cNvPr>
          <p:cNvGraphicFramePr>
            <a:graphicFrameLocks noGrp="1"/>
          </p:cNvGraphicFramePr>
          <p:nvPr>
            <p:extLst>
              <p:ext uri="{D42A27DB-BD31-4B8C-83A1-F6EECF244321}">
                <p14:modId xmlns:p14="http://schemas.microsoft.com/office/powerpoint/2010/main" val="1961716917"/>
              </p:ext>
            </p:extLst>
          </p:nvPr>
        </p:nvGraphicFramePr>
        <p:xfrm>
          <a:off x="6823453" y="575934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7" name="Table 386">
            <a:extLst>
              <a:ext uri="{FF2B5EF4-FFF2-40B4-BE49-F238E27FC236}">
                <a16:creationId xmlns:a16="http://schemas.microsoft.com/office/drawing/2014/main" id="{C04E133D-DF05-90E4-613B-A0F524457564}"/>
              </a:ext>
            </a:extLst>
          </p:cNvPr>
          <p:cNvGraphicFramePr>
            <a:graphicFrameLocks noGrp="1"/>
          </p:cNvGraphicFramePr>
          <p:nvPr>
            <p:extLst>
              <p:ext uri="{D42A27DB-BD31-4B8C-83A1-F6EECF244321}">
                <p14:modId xmlns:p14="http://schemas.microsoft.com/office/powerpoint/2010/main" val="4096524729"/>
              </p:ext>
            </p:extLst>
          </p:nvPr>
        </p:nvGraphicFramePr>
        <p:xfrm>
          <a:off x="6823452" y="624702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2" name="Table 291">
            <a:extLst>
              <a:ext uri="{FF2B5EF4-FFF2-40B4-BE49-F238E27FC236}">
                <a16:creationId xmlns:a16="http://schemas.microsoft.com/office/drawing/2014/main" id="{46D76BA7-DBDF-4FAE-90F6-9C107B1EBFDB}"/>
              </a:ext>
            </a:extLst>
          </p:cNvPr>
          <p:cNvGraphicFramePr>
            <a:graphicFrameLocks noGrp="1"/>
          </p:cNvGraphicFramePr>
          <p:nvPr>
            <p:extLst>
              <p:ext uri="{D42A27DB-BD31-4B8C-83A1-F6EECF244321}">
                <p14:modId xmlns:p14="http://schemas.microsoft.com/office/powerpoint/2010/main" val="1938788778"/>
              </p:ext>
            </p:extLst>
          </p:nvPr>
        </p:nvGraphicFramePr>
        <p:xfrm>
          <a:off x="6014865" y="25618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3" name="Table 292">
            <a:extLst>
              <a:ext uri="{FF2B5EF4-FFF2-40B4-BE49-F238E27FC236}">
                <a16:creationId xmlns:a16="http://schemas.microsoft.com/office/drawing/2014/main" id="{81E94826-9398-F190-AFC1-63D0F2E427BC}"/>
              </a:ext>
            </a:extLst>
          </p:cNvPr>
          <p:cNvGraphicFramePr>
            <a:graphicFrameLocks noGrp="1"/>
          </p:cNvGraphicFramePr>
          <p:nvPr>
            <p:extLst>
              <p:ext uri="{D42A27DB-BD31-4B8C-83A1-F6EECF244321}">
                <p14:modId xmlns:p14="http://schemas.microsoft.com/office/powerpoint/2010/main" val="1165976011"/>
              </p:ext>
            </p:extLst>
          </p:nvPr>
        </p:nvGraphicFramePr>
        <p:xfrm>
          <a:off x="6014864" y="304948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4" name="Table 293">
            <a:extLst>
              <a:ext uri="{FF2B5EF4-FFF2-40B4-BE49-F238E27FC236}">
                <a16:creationId xmlns:a16="http://schemas.microsoft.com/office/drawing/2014/main" id="{167369E0-92A9-8A39-F887-A2976D11BBA5}"/>
              </a:ext>
            </a:extLst>
          </p:cNvPr>
          <p:cNvGraphicFramePr>
            <a:graphicFrameLocks noGrp="1"/>
          </p:cNvGraphicFramePr>
          <p:nvPr>
            <p:extLst>
              <p:ext uri="{D42A27DB-BD31-4B8C-83A1-F6EECF244321}">
                <p14:modId xmlns:p14="http://schemas.microsoft.com/office/powerpoint/2010/main" val="465437943"/>
              </p:ext>
            </p:extLst>
          </p:nvPr>
        </p:nvGraphicFramePr>
        <p:xfrm>
          <a:off x="6014865" y="35371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5" name="Table 294">
            <a:extLst>
              <a:ext uri="{FF2B5EF4-FFF2-40B4-BE49-F238E27FC236}">
                <a16:creationId xmlns:a16="http://schemas.microsoft.com/office/drawing/2014/main" id="{CF48A2B3-A523-8826-2122-CCA36BC0BE95}"/>
              </a:ext>
            </a:extLst>
          </p:cNvPr>
          <p:cNvGraphicFramePr>
            <a:graphicFrameLocks noGrp="1"/>
          </p:cNvGraphicFramePr>
          <p:nvPr>
            <p:extLst>
              <p:ext uri="{D42A27DB-BD31-4B8C-83A1-F6EECF244321}">
                <p14:modId xmlns:p14="http://schemas.microsoft.com/office/powerpoint/2010/main" val="3555886986"/>
              </p:ext>
            </p:extLst>
          </p:nvPr>
        </p:nvGraphicFramePr>
        <p:xfrm>
          <a:off x="6014864" y="40248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96" name="Table 295">
            <a:extLst>
              <a:ext uri="{FF2B5EF4-FFF2-40B4-BE49-F238E27FC236}">
                <a16:creationId xmlns:a16="http://schemas.microsoft.com/office/drawing/2014/main" id="{8D3523C6-BDE3-B896-B6F6-71A17B9110BC}"/>
              </a:ext>
            </a:extLst>
          </p:cNvPr>
          <p:cNvGraphicFramePr>
            <a:graphicFrameLocks noGrp="1"/>
          </p:cNvGraphicFramePr>
          <p:nvPr>
            <p:extLst>
              <p:ext uri="{D42A27DB-BD31-4B8C-83A1-F6EECF244321}">
                <p14:modId xmlns:p14="http://schemas.microsoft.com/office/powerpoint/2010/main" val="4286117373"/>
              </p:ext>
            </p:extLst>
          </p:nvPr>
        </p:nvGraphicFramePr>
        <p:xfrm>
          <a:off x="6014865" y="45125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0" name="Table 299">
            <a:extLst>
              <a:ext uri="{FF2B5EF4-FFF2-40B4-BE49-F238E27FC236}">
                <a16:creationId xmlns:a16="http://schemas.microsoft.com/office/drawing/2014/main" id="{92032994-4F85-EAB6-D4C4-A07B6070E669}"/>
              </a:ext>
            </a:extLst>
          </p:cNvPr>
          <p:cNvGraphicFramePr>
            <a:graphicFrameLocks noGrp="1"/>
          </p:cNvGraphicFramePr>
          <p:nvPr>
            <p:extLst>
              <p:ext uri="{D42A27DB-BD31-4B8C-83A1-F6EECF244321}">
                <p14:modId xmlns:p14="http://schemas.microsoft.com/office/powerpoint/2010/main" val="1903793884"/>
              </p:ext>
            </p:extLst>
          </p:nvPr>
        </p:nvGraphicFramePr>
        <p:xfrm>
          <a:off x="5975428" y="261718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1" name="Table 300">
            <a:extLst>
              <a:ext uri="{FF2B5EF4-FFF2-40B4-BE49-F238E27FC236}">
                <a16:creationId xmlns:a16="http://schemas.microsoft.com/office/drawing/2014/main" id="{2B9CE105-8A21-66B7-F885-7EE420B0AE5C}"/>
              </a:ext>
            </a:extLst>
          </p:cNvPr>
          <p:cNvGraphicFramePr>
            <a:graphicFrameLocks noGrp="1"/>
          </p:cNvGraphicFramePr>
          <p:nvPr>
            <p:extLst>
              <p:ext uri="{D42A27DB-BD31-4B8C-83A1-F6EECF244321}">
                <p14:modId xmlns:p14="http://schemas.microsoft.com/office/powerpoint/2010/main" val="451310664"/>
              </p:ext>
            </p:extLst>
          </p:nvPr>
        </p:nvGraphicFramePr>
        <p:xfrm>
          <a:off x="5975427" y="310486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2" name="Table 301">
            <a:extLst>
              <a:ext uri="{FF2B5EF4-FFF2-40B4-BE49-F238E27FC236}">
                <a16:creationId xmlns:a16="http://schemas.microsoft.com/office/drawing/2014/main" id="{75A64984-C694-D4D5-B11B-7652E7B1F2D6}"/>
              </a:ext>
            </a:extLst>
          </p:cNvPr>
          <p:cNvGraphicFramePr>
            <a:graphicFrameLocks noGrp="1"/>
          </p:cNvGraphicFramePr>
          <p:nvPr>
            <p:extLst>
              <p:ext uri="{D42A27DB-BD31-4B8C-83A1-F6EECF244321}">
                <p14:modId xmlns:p14="http://schemas.microsoft.com/office/powerpoint/2010/main" val="383523422"/>
              </p:ext>
            </p:extLst>
          </p:nvPr>
        </p:nvGraphicFramePr>
        <p:xfrm>
          <a:off x="5975428" y="359254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3" name="Table 302">
            <a:extLst>
              <a:ext uri="{FF2B5EF4-FFF2-40B4-BE49-F238E27FC236}">
                <a16:creationId xmlns:a16="http://schemas.microsoft.com/office/drawing/2014/main" id="{A4D7C8E7-45DF-FC41-3ED4-02B450FE7895}"/>
              </a:ext>
            </a:extLst>
          </p:cNvPr>
          <p:cNvGraphicFramePr>
            <a:graphicFrameLocks noGrp="1"/>
          </p:cNvGraphicFramePr>
          <p:nvPr>
            <p:extLst>
              <p:ext uri="{D42A27DB-BD31-4B8C-83A1-F6EECF244321}">
                <p14:modId xmlns:p14="http://schemas.microsoft.com/office/powerpoint/2010/main" val="111430220"/>
              </p:ext>
            </p:extLst>
          </p:nvPr>
        </p:nvGraphicFramePr>
        <p:xfrm>
          <a:off x="5975427" y="408022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4" name="Table 303">
            <a:extLst>
              <a:ext uri="{FF2B5EF4-FFF2-40B4-BE49-F238E27FC236}">
                <a16:creationId xmlns:a16="http://schemas.microsoft.com/office/drawing/2014/main" id="{14CD4214-B23D-3DD4-D2DE-D3FC5445E7C8}"/>
              </a:ext>
            </a:extLst>
          </p:cNvPr>
          <p:cNvGraphicFramePr>
            <a:graphicFrameLocks noGrp="1"/>
          </p:cNvGraphicFramePr>
          <p:nvPr>
            <p:extLst>
              <p:ext uri="{D42A27DB-BD31-4B8C-83A1-F6EECF244321}">
                <p14:modId xmlns:p14="http://schemas.microsoft.com/office/powerpoint/2010/main" val="2602661502"/>
              </p:ext>
            </p:extLst>
          </p:nvPr>
        </p:nvGraphicFramePr>
        <p:xfrm>
          <a:off x="5975428" y="456790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8" name="Table 307">
            <a:extLst>
              <a:ext uri="{FF2B5EF4-FFF2-40B4-BE49-F238E27FC236}">
                <a16:creationId xmlns:a16="http://schemas.microsoft.com/office/drawing/2014/main" id="{4A7A4FAC-CAD3-596D-694F-3D3186ACD10F}"/>
              </a:ext>
            </a:extLst>
          </p:cNvPr>
          <p:cNvGraphicFramePr>
            <a:graphicFrameLocks noGrp="1"/>
          </p:cNvGraphicFramePr>
          <p:nvPr>
            <p:extLst>
              <p:ext uri="{D42A27DB-BD31-4B8C-83A1-F6EECF244321}">
                <p14:modId xmlns:p14="http://schemas.microsoft.com/office/powerpoint/2010/main" val="2775500048"/>
              </p:ext>
            </p:extLst>
          </p:nvPr>
        </p:nvGraphicFramePr>
        <p:xfrm>
          <a:off x="5929156" y="26673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09" name="Table 308">
            <a:extLst>
              <a:ext uri="{FF2B5EF4-FFF2-40B4-BE49-F238E27FC236}">
                <a16:creationId xmlns:a16="http://schemas.microsoft.com/office/drawing/2014/main" id="{0CC8A624-46E9-3BEC-AD74-A19B355C61A5}"/>
              </a:ext>
            </a:extLst>
          </p:cNvPr>
          <p:cNvGraphicFramePr>
            <a:graphicFrameLocks noGrp="1"/>
          </p:cNvGraphicFramePr>
          <p:nvPr>
            <p:extLst>
              <p:ext uri="{D42A27DB-BD31-4B8C-83A1-F6EECF244321}">
                <p14:modId xmlns:p14="http://schemas.microsoft.com/office/powerpoint/2010/main" val="2133622958"/>
              </p:ext>
            </p:extLst>
          </p:nvPr>
        </p:nvGraphicFramePr>
        <p:xfrm>
          <a:off x="5929155" y="31550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0" name="Table 309">
            <a:extLst>
              <a:ext uri="{FF2B5EF4-FFF2-40B4-BE49-F238E27FC236}">
                <a16:creationId xmlns:a16="http://schemas.microsoft.com/office/drawing/2014/main" id="{2723CC23-42C7-5010-C25A-6D8DA2871C6F}"/>
              </a:ext>
            </a:extLst>
          </p:cNvPr>
          <p:cNvGraphicFramePr>
            <a:graphicFrameLocks noGrp="1"/>
          </p:cNvGraphicFramePr>
          <p:nvPr>
            <p:extLst>
              <p:ext uri="{D42A27DB-BD31-4B8C-83A1-F6EECF244321}">
                <p14:modId xmlns:p14="http://schemas.microsoft.com/office/powerpoint/2010/main" val="1219372351"/>
              </p:ext>
            </p:extLst>
          </p:nvPr>
        </p:nvGraphicFramePr>
        <p:xfrm>
          <a:off x="5929156" y="36426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1" name="Table 310">
            <a:extLst>
              <a:ext uri="{FF2B5EF4-FFF2-40B4-BE49-F238E27FC236}">
                <a16:creationId xmlns:a16="http://schemas.microsoft.com/office/drawing/2014/main" id="{D238AFE8-C5D3-CA4E-6ED8-1A35CFCBCC1F}"/>
              </a:ext>
            </a:extLst>
          </p:cNvPr>
          <p:cNvGraphicFramePr>
            <a:graphicFrameLocks noGrp="1"/>
          </p:cNvGraphicFramePr>
          <p:nvPr>
            <p:extLst>
              <p:ext uri="{D42A27DB-BD31-4B8C-83A1-F6EECF244321}">
                <p14:modId xmlns:p14="http://schemas.microsoft.com/office/powerpoint/2010/main" val="3557491198"/>
              </p:ext>
            </p:extLst>
          </p:nvPr>
        </p:nvGraphicFramePr>
        <p:xfrm>
          <a:off x="5929155" y="41303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2" name="Table 311">
            <a:extLst>
              <a:ext uri="{FF2B5EF4-FFF2-40B4-BE49-F238E27FC236}">
                <a16:creationId xmlns:a16="http://schemas.microsoft.com/office/drawing/2014/main" id="{60B9DE9C-0672-6962-88B4-5DB6074E330E}"/>
              </a:ext>
            </a:extLst>
          </p:cNvPr>
          <p:cNvGraphicFramePr>
            <a:graphicFrameLocks noGrp="1"/>
          </p:cNvGraphicFramePr>
          <p:nvPr>
            <p:extLst>
              <p:ext uri="{D42A27DB-BD31-4B8C-83A1-F6EECF244321}">
                <p14:modId xmlns:p14="http://schemas.microsoft.com/office/powerpoint/2010/main" val="731508917"/>
              </p:ext>
            </p:extLst>
          </p:nvPr>
        </p:nvGraphicFramePr>
        <p:xfrm>
          <a:off x="5929156" y="46180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6" name="Table 315">
            <a:extLst>
              <a:ext uri="{FF2B5EF4-FFF2-40B4-BE49-F238E27FC236}">
                <a16:creationId xmlns:a16="http://schemas.microsoft.com/office/drawing/2014/main" id="{E848C96B-8735-F027-44C9-6D3C5B9A2888}"/>
              </a:ext>
            </a:extLst>
          </p:cNvPr>
          <p:cNvGraphicFramePr>
            <a:graphicFrameLocks noGrp="1"/>
          </p:cNvGraphicFramePr>
          <p:nvPr>
            <p:extLst>
              <p:ext uri="{D42A27DB-BD31-4B8C-83A1-F6EECF244321}">
                <p14:modId xmlns:p14="http://schemas.microsoft.com/office/powerpoint/2010/main" val="2713755057"/>
              </p:ext>
            </p:extLst>
          </p:nvPr>
        </p:nvGraphicFramePr>
        <p:xfrm>
          <a:off x="5872760" y="272710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7" name="Table 316">
            <a:extLst>
              <a:ext uri="{FF2B5EF4-FFF2-40B4-BE49-F238E27FC236}">
                <a16:creationId xmlns:a16="http://schemas.microsoft.com/office/drawing/2014/main" id="{CED0FF3B-4241-8E79-E4F8-276CDAE48E81}"/>
              </a:ext>
            </a:extLst>
          </p:cNvPr>
          <p:cNvGraphicFramePr>
            <a:graphicFrameLocks noGrp="1"/>
          </p:cNvGraphicFramePr>
          <p:nvPr>
            <p:extLst>
              <p:ext uri="{D42A27DB-BD31-4B8C-83A1-F6EECF244321}">
                <p14:modId xmlns:p14="http://schemas.microsoft.com/office/powerpoint/2010/main" val="3294823890"/>
              </p:ext>
            </p:extLst>
          </p:nvPr>
        </p:nvGraphicFramePr>
        <p:xfrm>
          <a:off x="5872759" y="321478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8" name="Table 317">
            <a:extLst>
              <a:ext uri="{FF2B5EF4-FFF2-40B4-BE49-F238E27FC236}">
                <a16:creationId xmlns:a16="http://schemas.microsoft.com/office/drawing/2014/main" id="{4FF9EC8F-1236-3F05-13F5-CD704CAA2F3D}"/>
              </a:ext>
            </a:extLst>
          </p:cNvPr>
          <p:cNvGraphicFramePr>
            <a:graphicFrameLocks noGrp="1"/>
          </p:cNvGraphicFramePr>
          <p:nvPr>
            <p:extLst>
              <p:ext uri="{D42A27DB-BD31-4B8C-83A1-F6EECF244321}">
                <p14:modId xmlns:p14="http://schemas.microsoft.com/office/powerpoint/2010/main" val="1885363686"/>
              </p:ext>
            </p:extLst>
          </p:nvPr>
        </p:nvGraphicFramePr>
        <p:xfrm>
          <a:off x="5872760" y="370246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19" name="Table 318">
            <a:extLst>
              <a:ext uri="{FF2B5EF4-FFF2-40B4-BE49-F238E27FC236}">
                <a16:creationId xmlns:a16="http://schemas.microsoft.com/office/drawing/2014/main" id="{0FC431E6-716F-298A-FD22-CF91C554F687}"/>
              </a:ext>
            </a:extLst>
          </p:cNvPr>
          <p:cNvGraphicFramePr>
            <a:graphicFrameLocks noGrp="1"/>
          </p:cNvGraphicFramePr>
          <p:nvPr>
            <p:extLst>
              <p:ext uri="{D42A27DB-BD31-4B8C-83A1-F6EECF244321}">
                <p14:modId xmlns:p14="http://schemas.microsoft.com/office/powerpoint/2010/main" val="891544025"/>
              </p:ext>
            </p:extLst>
          </p:nvPr>
        </p:nvGraphicFramePr>
        <p:xfrm>
          <a:off x="5872759" y="419014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0" name="Table 319">
            <a:extLst>
              <a:ext uri="{FF2B5EF4-FFF2-40B4-BE49-F238E27FC236}">
                <a16:creationId xmlns:a16="http://schemas.microsoft.com/office/drawing/2014/main" id="{80E51F11-B747-253D-3EED-FED8C5899A02}"/>
              </a:ext>
            </a:extLst>
          </p:cNvPr>
          <p:cNvGraphicFramePr>
            <a:graphicFrameLocks noGrp="1"/>
          </p:cNvGraphicFramePr>
          <p:nvPr>
            <p:extLst>
              <p:ext uri="{D42A27DB-BD31-4B8C-83A1-F6EECF244321}">
                <p14:modId xmlns:p14="http://schemas.microsoft.com/office/powerpoint/2010/main" val="2180097252"/>
              </p:ext>
            </p:extLst>
          </p:nvPr>
        </p:nvGraphicFramePr>
        <p:xfrm>
          <a:off x="5872760" y="467782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4" name="Table 323">
            <a:extLst>
              <a:ext uri="{FF2B5EF4-FFF2-40B4-BE49-F238E27FC236}">
                <a16:creationId xmlns:a16="http://schemas.microsoft.com/office/drawing/2014/main" id="{38CC7E02-1134-2C06-3D41-CFDC27C9DEC9}"/>
              </a:ext>
            </a:extLst>
          </p:cNvPr>
          <p:cNvGraphicFramePr>
            <a:graphicFrameLocks noGrp="1"/>
          </p:cNvGraphicFramePr>
          <p:nvPr>
            <p:extLst>
              <p:ext uri="{D42A27DB-BD31-4B8C-83A1-F6EECF244321}">
                <p14:modId xmlns:p14="http://schemas.microsoft.com/office/powerpoint/2010/main" val="4022358134"/>
              </p:ext>
            </p:extLst>
          </p:nvPr>
        </p:nvGraphicFramePr>
        <p:xfrm>
          <a:off x="5806240" y="277917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5" name="Table 324">
            <a:extLst>
              <a:ext uri="{FF2B5EF4-FFF2-40B4-BE49-F238E27FC236}">
                <a16:creationId xmlns:a16="http://schemas.microsoft.com/office/drawing/2014/main" id="{3E03E510-CF06-4A0B-5407-ACD692C9CB00}"/>
              </a:ext>
            </a:extLst>
          </p:cNvPr>
          <p:cNvGraphicFramePr>
            <a:graphicFrameLocks noGrp="1"/>
          </p:cNvGraphicFramePr>
          <p:nvPr>
            <p:extLst>
              <p:ext uri="{D42A27DB-BD31-4B8C-83A1-F6EECF244321}">
                <p14:modId xmlns:p14="http://schemas.microsoft.com/office/powerpoint/2010/main" val="466011428"/>
              </p:ext>
            </p:extLst>
          </p:nvPr>
        </p:nvGraphicFramePr>
        <p:xfrm>
          <a:off x="5806239" y="326685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6" name="Table 325">
            <a:extLst>
              <a:ext uri="{FF2B5EF4-FFF2-40B4-BE49-F238E27FC236}">
                <a16:creationId xmlns:a16="http://schemas.microsoft.com/office/drawing/2014/main" id="{21ACD1AF-B376-C0AC-7F99-EE9FF724027A}"/>
              </a:ext>
            </a:extLst>
          </p:cNvPr>
          <p:cNvGraphicFramePr>
            <a:graphicFrameLocks noGrp="1"/>
          </p:cNvGraphicFramePr>
          <p:nvPr>
            <p:extLst>
              <p:ext uri="{D42A27DB-BD31-4B8C-83A1-F6EECF244321}">
                <p14:modId xmlns:p14="http://schemas.microsoft.com/office/powerpoint/2010/main" val="2816761145"/>
              </p:ext>
            </p:extLst>
          </p:nvPr>
        </p:nvGraphicFramePr>
        <p:xfrm>
          <a:off x="5806240" y="375453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7" name="Table 326">
            <a:extLst>
              <a:ext uri="{FF2B5EF4-FFF2-40B4-BE49-F238E27FC236}">
                <a16:creationId xmlns:a16="http://schemas.microsoft.com/office/drawing/2014/main" id="{5C7B1CD4-7E77-7D79-3279-22771AB697D8}"/>
              </a:ext>
            </a:extLst>
          </p:cNvPr>
          <p:cNvGraphicFramePr>
            <a:graphicFrameLocks noGrp="1"/>
          </p:cNvGraphicFramePr>
          <p:nvPr>
            <p:extLst>
              <p:ext uri="{D42A27DB-BD31-4B8C-83A1-F6EECF244321}">
                <p14:modId xmlns:p14="http://schemas.microsoft.com/office/powerpoint/2010/main" val="914752434"/>
              </p:ext>
            </p:extLst>
          </p:nvPr>
        </p:nvGraphicFramePr>
        <p:xfrm>
          <a:off x="5806239" y="424221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28" name="Table 327">
            <a:extLst>
              <a:ext uri="{FF2B5EF4-FFF2-40B4-BE49-F238E27FC236}">
                <a16:creationId xmlns:a16="http://schemas.microsoft.com/office/drawing/2014/main" id="{1F49E211-9EE8-DB8C-978D-B393A61889A4}"/>
              </a:ext>
            </a:extLst>
          </p:cNvPr>
          <p:cNvGraphicFramePr>
            <a:graphicFrameLocks noGrp="1"/>
          </p:cNvGraphicFramePr>
          <p:nvPr>
            <p:extLst>
              <p:ext uri="{D42A27DB-BD31-4B8C-83A1-F6EECF244321}">
                <p14:modId xmlns:p14="http://schemas.microsoft.com/office/powerpoint/2010/main" val="556220536"/>
              </p:ext>
            </p:extLst>
          </p:nvPr>
        </p:nvGraphicFramePr>
        <p:xfrm>
          <a:off x="5806240" y="472989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2" name="Table 331">
            <a:extLst>
              <a:ext uri="{FF2B5EF4-FFF2-40B4-BE49-F238E27FC236}">
                <a16:creationId xmlns:a16="http://schemas.microsoft.com/office/drawing/2014/main" id="{B25A32ED-3A94-1148-3566-F0FEDA7227D9}"/>
              </a:ext>
            </a:extLst>
          </p:cNvPr>
          <p:cNvGraphicFramePr>
            <a:graphicFrameLocks noGrp="1"/>
          </p:cNvGraphicFramePr>
          <p:nvPr>
            <p:extLst>
              <p:ext uri="{D42A27DB-BD31-4B8C-83A1-F6EECF244321}">
                <p14:modId xmlns:p14="http://schemas.microsoft.com/office/powerpoint/2010/main" val="1066418508"/>
              </p:ext>
            </p:extLst>
          </p:nvPr>
        </p:nvGraphicFramePr>
        <p:xfrm>
          <a:off x="5729255" y="28226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3" name="Table 332">
            <a:extLst>
              <a:ext uri="{FF2B5EF4-FFF2-40B4-BE49-F238E27FC236}">
                <a16:creationId xmlns:a16="http://schemas.microsoft.com/office/drawing/2014/main" id="{CAC6352B-237F-3F09-253D-5F471009AF05}"/>
              </a:ext>
            </a:extLst>
          </p:cNvPr>
          <p:cNvGraphicFramePr>
            <a:graphicFrameLocks noGrp="1"/>
          </p:cNvGraphicFramePr>
          <p:nvPr>
            <p:extLst>
              <p:ext uri="{D42A27DB-BD31-4B8C-83A1-F6EECF244321}">
                <p14:modId xmlns:p14="http://schemas.microsoft.com/office/powerpoint/2010/main" val="134726229"/>
              </p:ext>
            </p:extLst>
          </p:nvPr>
        </p:nvGraphicFramePr>
        <p:xfrm>
          <a:off x="5729254" y="331031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4" name="Table 333">
            <a:extLst>
              <a:ext uri="{FF2B5EF4-FFF2-40B4-BE49-F238E27FC236}">
                <a16:creationId xmlns:a16="http://schemas.microsoft.com/office/drawing/2014/main" id="{75113157-9718-E9B3-E2CF-3A2AEFAC7312}"/>
              </a:ext>
            </a:extLst>
          </p:cNvPr>
          <p:cNvGraphicFramePr>
            <a:graphicFrameLocks noGrp="1"/>
          </p:cNvGraphicFramePr>
          <p:nvPr>
            <p:extLst>
              <p:ext uri="{D42A27DB-BD31-4B8C-83A1-F6EECF244321}">
                <p14:modId xmlns:p14="http://schemas.microsoft.com/office/powerpoint/2010/main" val="1892372298"/>
              </p:ext>
            </p:extLst>
          </p:nvPr>
        </p:nvGraphicFramePr>
        <p:xfrm>
          <a:off x="5729255" y="379799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5" name="Table 334">
            <a:extLst>
              <a:ext uri="{FF2B5EF4-FFF2-40B4-BE49-F238E27FC236}">
                <a16:creationId xmlns:a16="http://schemas.microsoft.com/office/drawing/2014/main" id="{8756EF6B-96A7-DDD1-4E72-04C4A2AD8591}"/>
              </a:ext>
            </a:extLst>
          </p:cNvPr>
          <p:cNvGraphicFramePr>
            <a:graphicFrameLocks noGrp="1"/>
          </p:cNvGraphicFramePr>
          <p:nvPr>
            <p:extLst>
              <p:ext uri="{D42A27DB-BD31-4B8C-83A1-F6EECF244321}">
                <p14:modId xmlns:p14="http://schemas.microsoft.com/office/powerpoint/2010/main" val="4052540562"/>
              </p:ext>
            </p:extLst>
          </p:nvPr>
        </p:nvGraphicFramePr>
        <p:xfrm>
          <a:off x="5729254" y="428567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36" name="Table 335">
            <a:extLst>
              <a:ext uri="{FF2B5EF4-FFF2-40B4-BE49-F238E27FC236}">
                <a16:creationId xmlns:a16="http://schemas.microsoft.com/office/drawing/2014/main" id="{55FF7BC6-1466-D4F5-D6C6-F8EC42EFCA04}"/>
              </a:ext>
            </a:extLst>
          </p:cNvPr>
          <p:cNvGraphicFramePr>
            <a:graphicFrameLocks noGrp="1"/>
          </p:cNvGraphicFramePr>
          <p:nvPr>
            <p:extLst>
              <p:ext uri="{D42A27DB-BD31-4B8C-83A1-F6EECF244321}">
                <p14:modId xmlns:p14="http://schemas.microsoft.com/office/powerpoint/2010/main" val="533662708"/>
              </p:ext>
            </p:extLst>
          </p:nvPr>
        </p:nvGraphicFramePr>
        <p:xfrm>
          <a:off x="5729255" y="477335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0" name="Table 339">
            <a:extLst>
              <a:ext uri="{FF2B5EF4-FFF2-40B4-BE49-F238E27FC236}">
                <a16:creationId xmlns:a16="http://schemas.microsoft.com/office/drawing/2014/main" id="{E5A93CFE-F8D4-9016-BDDF-E3D82212A5B3}"/>
              </a:ext>
            </a:extLst>
          </p:cNvPr>
          <p:cNvGraphicFramePr>
            <a:graphicFrameLocks noGrp="1"/>
          </p:cNvGraphicFramePr>
          <p:nvPr>
            <p:extLst>
              <p:ext uri="{D42A27DB-BD31-4B8C-83A1-F6EECF244321}">
                <p14:modId xmlns:p14="http://schemas.microsoft.com/office/powerpoint/2010/main" val="301242559"/>
              </p:ext>
            </p:extLst>
          </p:nvPr>
        </p:nvGraphicFramePr>
        <p:xfrm>
          <a:off x="7109763" y="25618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1" name="Table 340">
            <a:extLst>
              <a:ext uri="{FF2B5EF4-FFF2-40B4-BE49-F238E27FC236}">
                <a16:creationId xmlns:a16="http://schemas.microsoft.com/office/drawing/2014/main" id="{74042AA6-8813-D109-A8E7-2A756C6381FE}"/>
              </a:ext>
            </a:extLst>
          </p:cNvPr>
          <p:cNvGraphicFramePr>
            <a:graphicFrameLocks noGrp="1"/>
          </p:cNvGraphicFramePr>
          <p:nvPr>
            <p:extLst>
              <p:ext uri="{D42A27DB-BD31-4B8C-83A1-F6EECF244321}">
                <p14:modId xmlns:p14="http://schemas.microsoft.com/office/powerpoint/2010/main" val="1107294916"/>
              </p:ext>
            </p:extLst>
          </p:nvPr>
        </p:nvGraphicFramePr>
        <p:xfrm>
          <a:off x="7109762" y="304948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2" name="Table 341">
            <a:extLst>
              <a:ext uri="{FF2B5EF4-FFF2-40B4-BE49-F238E27FC236}">
                <a16:creationId xmlns:a16="http://schemas.microsoft.com/office/drawing/2014/main" id="{B36CB29C-6E7F-C54F-5D6C-D6BCCBE7D984}"/>
              </a:ext>
            </a:extLst>
          </p:cNvPr>
          <p:cNvGraphicFramePr>
            <a:graphicFrameLocks noGrp="1"/>
          </p:cNvGraphicFramePr>
          <p:nvPr>
            <p:extLst>
              <p:ext uri="{D42A27DB-BD31-4B8C-83A1-F6EECF244321}">
                <p14:modId xmlns:p14="http://schemas.microsoft.com/office/powerpoint/2010/main" val="2657256796"/>
              </p:ext>
            </p:extLst>
          </p:nvPr>
        </p:nvGraphicFramePr>
        <p:xfrm>
          <a:off x="7109763" y="35371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3" name="Table 342">
            <a:extLst>
              <a:ext uri="{FF2B5EF4-FFF2-40B4-BE49-F238E27FC236}">
                <a16:creationId xmlns:a16="http://schemas.microsoft.com/office/drawing/2014/main" id="{B6172433-A3EA-16D5-7455-4E4FD8247791}"/>
              </a:ext>
            </a:extLst>
          </p:cNvPr>
          <p:cNvGraphicFramePr>
            <a:graphicFrameLocks noGrp="1"/>
          </p:cNvGraphicFramePr>
          <p:nvPr>
            <p:extLst>
              <p:ext uri="{D42A27DB-BD31-4B8C-83A1-F6EECF244321}">
                <p14:modId xmlns:p14="http://schemas.microsoft.com/office/powerpoint/2010/main" val="887017341"/>
              </p:ext>
            </p:extLst>
          </p:nvPr>
        </p:nvGraphicFramePr>
        <p:xfrm>
          <a:off x="7109762" y="40248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4" name="Table 343">
            <a:extLst>
              <a:ext uri="{FF2B5EF4-FFF2-40B4-BE49-F238E27FC236}">
                <a16:creationId xmlns:a16="http://schemas.microsoft.com/office/drawing/2014/main" id="{5E58C10A-B97E-34C5-BEFB-EF2880A9D9E6}"/>
              </a:ext>
            </a:extLst>
          </p:cNvPr>
          <p:cNvGraphicFramePr>
            <a:graphicFrameLocks noGrp="1"/>
          </p:cNvGraphicFramePr>
          <p:nvPr>
            <p:extLst>
              <p:ext uri="{D42A27DB-BD31-4B8C-83A1-F6EECF244321}">
                <p14:modId xmlns:p14="http://schemas.microsoft.com/office/powerpoint/2010/main" val="3235687529"/>
              </p:ext>
            </p:extLst>
          </p:nvPr>
        </p:nvGraphicFramePr>
        <p:xfrm>
          <a:off x="7109763" y="45125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8" name="Table 347">
            <a:extLst>
              <a:ext uri="{FF2B5EF4-FFF2-40B4-BE49-F238E27FC236}">
                <a16:creationId xmlns:a16="http://schemas.microsoft.com/office/drawing/2014/main" id="{F60024EE-A9F5-50A1-FFD6-A4FD0680337A}"/>
              </a:ext>
            </a:extLst>
          </p:cNvPr>
          <p:cNvGraphicFramePr>
            <a:graphicFrameLocks noGrp="1"/>
          </p:cNvGraphicFramePr>
          <p:nvPr>
            <p:extLst>
              <p:ext uri="{D42A27DB-BD31-4B8C-83A1-F6EECF244321}">
                <p14:modId xmlns:p14="http://schemas.microsoft.com/office/powerpoint/2010/main" val="3919642805"/>
              </p:ext>
            </p:extLst>
          </p:nvPr>
        </p:nvGraphicFramePr>
        <p:xfrm>
          <a:off x="7070326" y="261718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49" name="Table 348">
            <a:extLst>
              <a:ext uri="{FF2B5EF4-FFF2-40B4-BE49-F238E27FC236}">
                <a16:creationId xmlns:a16="http://schemas.microsoft.com/office/drawing/2014/main" id="{8358FE13-EAC7-A44B-4A42-0928D7EBE6C0}"/>
              </a:ext>
            </a:extLst>
          </p:cNvPr>
          <p:cNvGraphicFramePr>
            <a:graphicFrameLocks noGrp="1"/>
          </p:cNvGraphicFramePr>
          <p:nvPr>
            <p:extLst>
              <p:ext uri="{D42A27DB-BD31-4B8C-83A1-F6EECF244321}">
                <p14:modId xmlns:p14="http://schemas.microsoft.com/office/powerpoint/2010/main" val="3405199607"/>
              </p:ext>
            </p:extLst>
          </p:nvPr>
        </p:nvGraphicFramePr>
        <p:xfrm>
          <a:off x="7070325" y="310486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0" name="Table 349">
            <a:extLst>
              <a:ext uri="{FF2B5EF4-FFF2-40B4-BE49-F238E27FC236}">
                <a16:creationId xmlns:a16="http://schemas.microsoft.com/office/drawing/2014/main" id="{36F3AFB2-E824-23A1-E99C-0B27F1C741BE}"/>
              </a:ext>
            </a:extLst>
          </p:cNvPr>
          <p:cNvGraphicFramePr>
            <a:graphicFrameLocks noGrp="1"/>
          </p:cNvGraphicFramePr>
          <p:nvPr>
            <p:extLst>
              <p:ext uri="{D42A27DB-BD31-4B8C-83A1-F6EECF244321}">
                <p14:modId xmlns:p14="http://schemas.microsoft.com/office/powerpoint/2010/main" val="705147479"/>
              </p:ext>
            </p:extLst>
          </p:nvPr>
        </p:nvGraphicFramePr>
        <p:xfrm>
          <a:off x="7070326" y="359254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1" name="Table 350">
            <a:extLst>
              <a:ext uri="{FF2B5EF4-FFF2-40B4-BE49-F238E27FC236}">
                <a16:creationId xmlns:a16="http://schemas.microsoft.com/office/drawing/2014/main" id="{17AC0B5E-AEC2-8B05-B0A9-96FE3FDD209E}"/>
              </a:ext>
            </a:extLst>
          </p:cNvPr>
          <p:cNvGraphicFramePr>
            <a:graphicFrameLocks noGrp="1"/>
          </p:cNvGraphicFramePr>
          <p:nvPr>
            <p:extLst>
              <p:ext uri="{D42A27DB-BD31-4B8C-83A1-F6EECF244321}">
                <p14:modId xmlns:p14="http://schemas.microsoft.com/office/powerpoint/2010/main" val="1512230947"/>
              </p:ext>
            </p:extLst>
          </p:nvPr>
        </p:nvGraphicFramePr>
        <p:xfrm>
          <a:off x="7070325" y="408022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2" name="Table 351">
            <a:extLst>
              <a:ext uri="{FF2B5EF4-FFF2-40B4-BE49-F238E27FC236}">
                <a16:creationId xmlns:a16="http://schemas.microsoft.com/office/drawing/2014/main" id="{5772D09F-A8D3-C25F-5A71-17B464B13828}"/>
              </a:ext>
            </a:extLst>
          </p:cNvPr>
          <p:cNvGraphicFramePr>
            <a:graphicFrameLocks noGrp="1"/>
          </p:cNvGraphicFramePr>
          <p:nvPr>
            <p:extLst>
              <p:ext uri="{D42A27DB-BD31-4B8C-83A1-F6EECF244321}">
                <p14:modId xmlns:p14="http://schemas.microsoft.com/office/powerpoint/2010/main" val="1238273278"/>
              </p:ext>
            </p:extLst>
          </p:nvPr>
        </p:nvGraphicFramePr>
        <p:xfrm>
          <a:off x="7070326" y="456790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6" name="Table 355">
            <a:extLst>
              <a:ext uri="{FF2B5EF4-FFF2-40B4-BE49-F238E27FC236}">
                <a16:creationId xmlns:a16="http://schemas.microsoft.com/office/drawing/2014/main" id="{9E118EFF-8E57-3873-F918-CC745A654257}"/>
              </a:ext>
            </a:extLst>
          </p:cNvPr>
          <p:cNvGraphicFramePr>
            <a:graphicFrameLocks noGrp="1"/>
          </p:cNvGraphicFramePr>
          <p:nvPr>
            <p:extLst>
              <p:ext uri="{D42A27DB-BD31-4B8C-83A1-F6EECF244321}">
                <p14:modId xmlns:p14="http://schemas.microsoft.com/office/powerpoint/2010/main" val="1569503416"/>
              </p:ext>
            </p:extLst>
          </p:nvPr>
        </p:nvGraphicFramePr>
        <p:xfrm>
          <a:off x="7024054" y="26673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7" name="Table 356">
            <a:extLst>
              <a:ext uri="{FF2B5EF4-FFF2-40B4-BE49-F238E27FC236}">
                <a16:creationId xmlns:a16="http://schemas.microsoft.com/office/drawing/2014/main" id="{0DA603AF-AF17-9F8B-17D7-673CD08843D7}"/>
              </a:ext>
            </a:extLst>
          </p:cNvPr>
          <p:cNvGraphicFramePr>
            <a:graphicFrameLocks noGrp="1"/>
          </p:cNvGraphicFramePr>
          <p:nvPr>
            <p:extLst>
              <p:ext uri="{D42A27DB-BD31-4B8C-83A1-F6EECF244321}">
                <p14:modId xmlns:p14="http://schemas.microsoft.com/office/powerpoint/2010/main" val="1548411069"/>
              </p:ext>
            </p:extLst>
          </p:nvPr>
        </p:nvGraphicFramePr>
        <p:xfrm>
          <a:off x="7024053" y="31550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8" name="Table 357">
            <a:extLst>
              <a:ext uri="{FF2B5EF4-FFF2-40B4-BE49-F238E27FC236}">
                <a16:creationId xmlns:a16="http://schemas.microsoft.com/office/drawing/2014/main" id="{9CB2B6C2-FEC9-3CD1-CFCC-DD52AE677FBA}"/>
              </a:ext>
            </a:extLst>
          </p:cNvPr>
          <p:cNvGraphicFramePr>
            <a:graphicFrameLocks noGrp="1"/>
          </p:cNvGraphicFramePr>
          <p:nvPr>
            <p:extLst>
              <p:ext uri="{D42A27DB-BD31-4B8C-83A1-F6EECF244321}">
                <p14:modId xmlns:p14="http://schemas.microsoft.com/office/powerpoint/2010/main" val="2924997019"/>
              </p:ext>
            </p:extLst>
          </p:nvPr>
        </p:nvGraphicFramePr>
        <p:xfrm>
          <a:off x="7024054" y="36426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59" name="Table 358">
            <a:extLst>
              <a:ext uri="{FF2B5EF4-FFF2-40B4-BE49-F238E27FC236}">
                <a16:creationId xmlns:a16="http://schemas.microsoft.com/office/drawing/2014/main" id="{640BB8DD-6D71-3EA9-F5B2-057BF33E6F6B}"/>
              </a:ext>
            </a:extLst>
          </p:cNvPr>
          <p:cNvGraphicFramePr>
            <a:graphicFrameLocks noGrp="1"/>
          </p:cNvGraphicFramePr>
          <p:nvPr>
            <p:extLst>
              <p:ext uri="{D42A27DB-BD31-4B8C-83A1-F6EECF244321}">
                <p14:modId xmlns:p14="http://schemas.microsoft.com/office/powerpoint/2010/main" val="2469504652"/>
              </p:ext>
            </p:extLst>
          </p:nvPr>
        </p:nvGraphicFramePr>
        <p:xfrm>
          <a:off x="7024053" y="41303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0" name="Table 359">
            <a:extLst>
              <a:ext uri="{FF2B5EF4-FFF2-40B4-BE49-F238E27FC236}">
                <a16:creationId xmlns:a16="http://schemas.microsoft.com/office/drawing/2014/main" id="{58EBC515-D19C-2D12-7808-ED024119DDBB}"/>
              </a:ext>
            </a:extLst>
          </p:cNvPr>
          <p:cNvGraphicFramePr>
            <a:graphicFrameLocks noGrp="1"/>
          </p:cNvGraphicFramePr>
          <p:nvPr>
            <p:extLst>
              <p:ext uri="{D42A27DB-BD31-4B8C-83A1-F6EECF244321}">
                <p14:modId xmlns:p14="http://schemas.microsoft.com/office/powerpoint/2010/main" val="2363911714"/>
              </p:ext>
            </p:extLst>
          </p:nvPr>
        </p:nvGraphicFramePr>
        <p:xfrm>
          <a:off x="7024054" y="46180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4" name="Table 363">
            <a:extLst>
              <a:ext uri="{FF2B5EF4-FFF2-40B4-BE49-F238E27FC236}">
                <a16:creationId xmlns:a16="http://schemas.microsoft.com/office/drawing/2014/main" id="{9F5014C2-DBAF-6774-63A6-9D73AA7A617B}"/>
              </a:ext>
            </a:extLst>
          </p:cNvPr>
          <p:cNvGraphicFramePr>
            <a:graphicFrameLocks noGrp="1"/>
          </p:cNvGraphicFramePr>
          <p:nvPr>
            <p:extLst>
              <p:ext uri="{D42A27DB-BD31-4B8C-83A1-F6EECF244321}">
                <p14:modId xmlns:p14="http://schemas.microsoft.com/office/powerpoint/2010/main" val="702730106"/>
              </p:ext>
            </p:extLst>
          </p:nvPr>
        </p:nvGraphicFramePr>
        <p:xfrm>
          <a:off x="6967658" y="272710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5" name="Table 364">
            <a:extLst>
              <a:ext uri="{FF2B5EF4-FFF2-40B4-BE49-F238E27FC236}">
                <a16:creationId xmlns:a16="http://schemas.microsoft.com/office/drawing/2014/main" id="{0B179980-9963-AA21-4347-D301DFAAB77C}"/>
              </a:ext>
            </a:extLst>
          </p:cNvPr>
          <p:cNvGraphicFramePr>
            <a:graphicFrameLocks noGrp="1"/>
          </p:cNvGraphicFramePr>
          <p:nvPr>
            <p:extLst>
              <p:ext uri="{D42A27DB-BD31-4B8C-83A1-F6EECF244321}">
                <p14:modId xmlns:p14="http://schemas.microsoft.com/office/powerpoint/2010/main" val="3989088488"/>
              </p:ext>
            </p:extLst>
          </p:nvPr>
        </p:nvGraphicFramePr>
        <p:xfrm>
          <a:off x="6967657" y="321478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6" name="Table 365">
            <a:extLst>
              <a:ext uri="{FF2B5EF4-FFF2-40B4-BE49-F238E27FC236}">
                <a16:creationId xmlns:a16="http://schemas.microsoft.com/office/drawing/2014/main" id="{4FA0CE35-1D44-6F60-2A24-71EE37B2B9DF}"/>
              </a:ext>
            </a:extLst>
          </p:cNvPr>
          <p:cNvGraphicFramePr>
            <a:graphicFrameLocks noGrp="1"/>
          </p:cNvGraphicFramePr>
          <p:nvPr>
            <p:extLst>
              <p:ext uri="{D42A27DB-BD31-4B8C-83A1-F6EECF244321}">
                <p14:modId xmlns:p14="http://schemas.microsoft.com/office/powerpoint/2010/main" val="1861414158"/>
              </p:ext>
            </p:extLst>
          </p:nvPr>
        </p:nvGraphicFramePr>
        <p:xfrm>
          <a:off x="6967658" y="370246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7" name="Table 366">
            <a:extLst>
              <a:ext uri="{FF2B5EF4-FFF2-40B4-BE49-F238E27FC236}">
                <a16:creationId xmlns:a16="http://schemas.microsoft.com/office/drawing/2014/main" id="{DDC0FED2-C10D-99A3-0A2B-8D10A09C4513}"/>
              </a:ext>
            </a:extLst>
          </p:cNvPr>
          <p:cNvGraphicFramePr>
            <a:graphicFrameLocks noGrp="1"/>
          </p:cNvGraphicFramePr>
          <p:nvPr>
            <p:extLst>
              <p:ext uri="{D42A27DB-BD31-4B8C-83A1-F6EECF244321}">
                <p14:modId xmlns:p14="http://schemas.microsoft.com/office/powerpoint/2010/main" val="818751099"/>
              </p:ext>
            </p:extLst>
          </p:nvPr>
        </p:nvGraphicFramePr>
        <p:xfrm>
          <a:off x="6967657" y="419014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68" name="Table 367">
            <a:extLst>
              <a:ext uri="{FF2B5EF4-FFF2-40B4-BE49-F238E27FC236}">
                <a16:creationId xmlns:a16="http://schemas.microsoft.com/office/drawing/2014/main" id="{7583C14B-8FC4-6E4B-2355-8303D5A92856}"/>
              </a:ext>
            </a:extLst>
          </p:cNvPr>
          <p:cNvGraphicFramePr>
            <a:graphicFrameLocks noGrp="1"/>
          </p:cNvGraphicFramePr>
          <p:nvPr>
            <p:extLst>
              <p:ext uri="{D42A27DB-BD31-4B8C-83A1-F6EECF244321}">
                <p14:modId xmlns:p14="http://schemas.microsoft.com/office/powerpoint/2010/main" val="4024886840"/>
              </p:ext>
            </p:extLst>
          </p:nvPr>
        </p:nvGraphicFramePr>
        <p:xfrm>
          <a:off x="6967658" y="467782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2" name="Table 371">
            <a:extLst>
              <a:ext uri="{FF2B5EF4-FFF2-40B4-BE49-F238E27FC236}">
                <a16:creationId xmlns:a16="http://schemas.microsoft.com/office/drawing/2014/main" id="{140978DF-D1EA-B03E-3F1B-87EC64009B07}"/>
              </a:ext>
            </a:extLst>
          </p:cNvPr>
          <p:cNvGraphicFramePr>
            <a:graphicFrameLocks noGrp="1"/>
          </p:cNvGraphicFramePr>
          <p:nvPr>
            <p:extLst>
              <p:ext uri="{D42A27DB-BD31-4B8C-83A1-F6EECF244321}">
                <p14:modId xmlns:p14="http://schemas.microsoft.com/office/powerpoint/2010/main" val="1328055974"/>
              </p:ext>
            </p:extLst>
          </p:nvPr>
        </p:nvGraphicFramePr>
        <p:xfrm>
          <a:off x="6901138" y="277917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3" name="Table 372">
            <a:extLst>
              <a:ext uri="{FF2B5EF4-FFF2-40B4-BE49-F238E27FC236}">
                <a16:creationId xmlns:a16="http://schemas.microsoft.com/office/drawing/2014/main" id="{171B2B6E-4D5A-4EE8-8115-4AD2BB778ABA}"/>
              </a:ext>
            </a:extLst>
          </p:cNvPr>
          <p:cNvGraphicFramePr>
            <a:graphicFrameLocks noGrp="1"/>
          </p:cNvGraphicFramePr>
          <p:nvPr>
            <p:extLst>
              <p:ext uri="{D42A27DB-BD31-4B8C-83A1-F6EECF244321}">
                <p14:modId xmlns:p14="http://schemas.microsoft.com/office/powerpoint/2010/main" val="4040157340"/>
              </p:ext>
            </p:extLst>
          </p:nvPr>
        </p:nvGraphicFramePr>
        <p:xfrm>
          <a:off x="6901137" y="326685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4" name="Table 373">
            <a:extLst>
              <a:ext uri="{FF2B5EF4-FFF2-40B4-BE49-F238E27FC236}">
                <a16:creationId xmlns:a16="http://schemas.microsoft.com/office/drawing/2014/main" id="{0CAF60F3-60F8-BDAE-86B5-1E69800D5121}"/>
              </a:ext>
            </a:extLst>
          </p:cNvPr>
          <p:cNvGraphicFramePr>
            <a:graphicFrameLocks noGrp="1"/>
          </p:cNvGraphicFramePr>
          <p:nvPr>
            <p:extLst>
              <p:ext uri="{D42A27DB-BD31-4B8C-83A1-F6EECF244321}">
                <p14:modId xmlns:p14="http://schemas.microsoft.com/office/powerpoint/2010/main" val="2919163044"/>
              </p:ext>
            </p:extLst>
          </p:nvPr>
        </p:nvGraphicFramePr>
        <p:xfrm>
          <a:off x="6901138" y="375453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5" name="Table 374">
            <a:extLst>
              <a:ext uri="{FF2B5EF4-FFF2-40B4-BE49-F238E27FC236}">
                <a16:creationId xmlns:a16="http://schemas.microsoft.com/office/drawing/2014/main" id="{B79C34A2-C9B3-D859-9C2F-CF12E9AEFF32}"/>
              </a:ext>
            </a:extLst>
          </p:cNvPr>
          <p:cNvGraphicFramePr>
            <a:graphicFrameLocks noGrp="1"/>
          </p:cNvGraphicFramePr>
          <p:nvPr>
            <p:extLst>
              <p:ext uri="{D42A27DB-BD31-4B8C-83A1-F6EECF244321}">
                <p14:modId xmlns:p14="http://schemas.microsoft.com/office/powerpoint/2010/main" val="3285884903"/>
              </p:ext>
            </p:extLst>
          </p:nvPr>
        </p:nvGraphicFramePr>
        <p:xfrm>
          <a:off x="6901137" y="424221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76" name="Table 375">
            <a:extLst>
              <a:ext uri="{FF2B5EF4-FFF2-40B4-BE49-F238E27FC236}">
                <a16:creationId xmlns:a16="http://schemas.microsoft.com/office/drawing/2014/main" id="{96B54FD3-C254-0597-D4CA-FFC6DE0C7EF0}"/>
              </a:ext>
            </a:extLst>
          </p:cNvPr>
          <p:cNvGraphicFramePr>
            <a:graphicFrameLocks noGrp="1"/>
          </p:cNvGraphicFramePr>
          <p:nvPr>
            <p:extLst>
              <p:ext uri="{D42A27DB-BD31-4B8C-83A1-F6EECF244321}">
                <p14:modId xmlns:p14="http://schemas.microsoft.com/office/powerpoint/2010/main" val="3609420201"/>
              </p:ext>
            </p:extLst>
          </p:nvPr>
        </p:nvGraphicFramePr>
        <p:xfrm>
          <a:off x="6901138" y="472989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0" name="Table 379">
            <a:extLst>
              <a:ext uri="{FF2B5EF4-FFF2-40B4-BE49-F238E27FC236}">
                <a16:creationId xmlns:a16="http://schemas.microsoft.com/office/drawing/2014/main" id="{6D3A5AEC-DE23-BC78-353E-FA029D59305E}"/>
              </a:ext>
            </a:extLst>
          </p:cNvPr>
          <p:cNvGraphicFramePr>
            <a:graphicFrameLocks noGrp="1"/>
          </p:cNvGraphicFramePr>
          <p:nvPr>
            <p:extLst>
              <p:ext uri="{D42A27DB-BD31-4B8C-83A1-F6EECF244321}">
                <p14:modId xmlns:p14="http://schemas.microsoft.com/office/powerpoint/2010/main" val="1087469047"/>
              </p:ext>
            </p:extLst>
          </p:nvPr>
        </p:nvGraphicFramePr>
        <p:xfrm>
          <a:off x="6824153" y="28226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1" name="Table 380">
            <a:extLst>
              <a:ext uri="{FF2B5EF4-FFF2-40B4-BE49-F238E27FC236}">
                <a16:creationId xmlns:a16="http://schemas.microsoft.com/office/drawing/2014/main" id="{97A665A4-2392-07D8-9F02-DA5815416AE9}"/>
              </a:ext>
            </a:extLst>
          </p:cNvPr>
          <p:cNvGraphicFramePr>
            <a:graphicFrameLocks noGrp="1"/>
          </p:cNvGraphicFramePr>
          <p:nvPr>
            <p:extLst>
              <p:ext uri="{D42A27DB-BD31-4B8C-83A1-F6EECF244321}">
                <p14:modId xmlns:p14="http://schemas.microsoft.com/office/powerpoint/2010/main" val="4003450226"/>
              </p:ext>
            </p:extLst>
          </p:nvPr>
        </p:nvGraphicFramePr>
        <p:xfrm>
          <a:off x="6824152" y="331031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2" name="Table 381">
            <a:extLst>
              <a:ext uri="{FF2B5EF4-FFF2-40B4-BE49-F238E27FC236}">
                <a16:creationId xmlns:a16="http://schemas.microsoft.com/office/drawing/2014/main" id="{27D6ECF1-1750-EAAF-4308-49755B7052F1}"/>
              </a:ext>
            </a:extLst>
          </p:cNvPr>
          <p:cNvGraphicFramePr>
            <a:graphicFrameLocks noGrp="1"/>
          </p:cNvGraphicFramePr>
          <p:nvPr>
            <p:extLst>
              <p:ext uri="{D42A27DB-BD31-4B8C-83A1-F6EECF244321}">
                <p14:modId xmlns:p14="http://schemas.microsoft.com/office/powerpoint/2010/main" val="670181975"/>
              </p:ext>
            </p:extLst>
          </p:nvPr>
        </p:nvGraphicFramePr>
        <p:xfrm>
          <a:off x="6824153" y="379799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3" name="Table 382">
            <a:extLst>
              <a:ext uri="{FF2B5EF4-FFF2-40B4-BE49-F238E27FC236}">
                <a16:creationId xmlns:a16="http://schemas.microsoft.com/office/drawing/2014/main" id="{644BD679-CC24-0471-E616-2CAA8D6B501D}"/>
              </a:ext>
            </a:extLst>
          </p:cNvPr>
          <p:cNvGraphicFramePr>
            <a:graphicFrameLocks noGrp="1"/>
          </p:cNvGraphicFramePr>
          <p:nvPr>
            <p:extLst>
              <p:ext uri="{D42A27DB-BD31-4B8C-83A1-F6EECF244321}">
                <p14:modId xmlns:p14="http://schemas.microsoft.com/office/powerpoint/2010/main" val="255834207"/>
              </p:ext>
            </p:extLst>
          </p:nvPr>
        </p:nvGraphicFramePr>
        <p:xfrm>
          <a:off x="6824152" y="428567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384" name="Table 383">
            <a:extLst>
              <a:ext uri="{FF2B5EF4-FFF2-40B4-BE49-F238E27FC236}">
                <a16:creationId xmlns:a16="http://schemas.microsoft.com/office/drawing/2014/main" id="{A8259D2E-EB01-E050-13D4-6F8FB2A664E9}"/>
              </a:ext>
            </a:extLst>
          </p:cNvPr>
          <p:cNvGraphicFramePr>
            <a:graphicFrameLocks noGrp="1"/>
          </p:cNvGraphicFramePr>
          <p:nvPr>
            <p:extLst>
              <p:ext uri="{D42A27DB-BD31-4B8C-83A1-F6EECF244321}">
                <p14:modId xmlns:p14="http://schemas.microsoft.com/office/powerpoint/2010/main" val="3525122890"/>
              </p:ext>
            </p:extLst>
          </p:nvPr>
        </p:nvGraphicFramePr>
        <p:xfrm>
          <a:off x="6824153" y="477335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6" name="Table 85">
            <a:extLst>
              <a:ext uri="{FF2B5EF4-FFF2-40B4-BE49-F238E27FC236}">
                <a16:creationId xmlns:a16="http://schemas.microsoft.com/office/drawing/2014/main" id="{1AC8B738-3A43-8FFF-588E-FCCE1EF9C9BE}"/>
              </a:ext>
            </a:extLst>
          </p:cNvPr>
          <p:cNvGraphicFramePr>
            <a:graphicFrameLocks noGrp="1"/>
          </p:cNvGraphicFramePr>
          <p:nvPr>
            <p:extLst>
              <p:ext uri="{D42A27DB-BD31-4B8C-83A1-F6EECF244321}">
                <p14:modId xmlns:p14="http://schemas.microsoft.com/office/powerpoint/2010/main" val="3422584131"/>
              </p:ext>
            </p:extLst>
          </p:nvPr>
        </p:nvGraphicFramePr>
        <p:xfrm>
          <a:off x="583668" y="25589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7" name="Table 86">
            <a:extLst>
              <a:ext uri="{FF2B5EF4-FFF2-40B4-BE49-F238E27FC236}">
                <a16:creationId xmlns:a16="http://schemas.microsoft.com/office/drawing/2014/main" id="{41F79469-28F0-93E5-303C-51B17C461215}"/>
              </a:ext>
            </a:extLst>
          </p:cNvPr>
          <p:cNvGraphicFramePr>
            <a:graphicFrameLocks noGrp="1"/>
          </p:cNvGraphicFramePr>
          <p:nvPr>
            <p:extLst>
              <p:ext uri="{D42A27DB-BD31-4B8C-83A1-F6EECF244321}">
                <p14:modId xmlns:p14="http://schemas.microsoft.com/office/powerpoint/2010/main" val="773429416"/>
              </p:ext>
            </p:extLst>
          </p:nvPr>
        </p:nvGraphicFramePr>
        <p:xfrm>
          <a:off x="583667" y="30466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8" name="Table 87">
            <a:extLst>
              <a:ext uri="{FF2B5EF4-FFF2-40B4-BE49-F238E27FC236}">
                <a16:creationId xmlns:a16="http://schemas.microsoft.com/office/drawing/2014/main" id="{F6C3CA9C-94E3-86D9-653A-345B2F31B180}"/>
              </a:ext>
            </a:extLst>
          </p:cNvPr>
          <p:cNvGraphicFramePr>
            <a:graphicFrameLocks noGrp="1"/>
          </p:cNvGraphicFramePr>
          <p:nvPr>
            <p:extLst>
              <p:ext uri="{D42A27DB-BD31-4B8C-83A1-F6EECF244321}">
                <p14:modId xmlns:p14="http://schemas.microsoft.com/office/powerpoint/2010/main" val="1237249755"/>
              </p:ext>
            </p:extLst>
          </p:nvPr>
        </p:nvGraphicFramePr>
        <p:xfrm>
          <a:off x="583668" y="35343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9" name="Table 88">
            <a:extLst>
              <a:ext uri="{FF2B5EF4-FFF2-40B4-BE49-F238E27FC236}">
                <a16:creationId xmlns:a16="http://schemas.microsoft.com/office/drawing/2014/main" id="{96F993B0-DB35-FA06-404A-FFA7E2D12952}"/>
              </a:ext>
            </a:extLst>
          </p:cNvPr>
          <p:cNvGraphicFramePr>
            <a:graphicFrameLocks noGrp="1"/>
          </p:cNvGraphicFramePr>
          <p:nvPr>
            <p:extLst>
              <p:ext uri="{D42A27DB-BD31-4B8C-83A1-F6EECF244321}">
                <p14:modId xmlns:p14="http://schemas.microsoft.com/office/powerpoint/2010/main" val="2407796815"/>
              </p:ext>
            </p:extLst>
          </p:nvPr>
        </p:nvGraphicFramePr>
        <p:xfrm>
          <a:off x="583667" y="40219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0" name="Table 89">
            <a:extLst>
              <a:ext uri="{FF2B5EF4-FFF2-40B4-BE49-F238E27FC236}">
                <a16:creationId xmlns:a16="http://schemas.microsoft.com/office/drawing/2014/main" id="{351FBC59-FB0A-7F87-C429-3CDC30D9274C}"/>
              </a:ext>
            </a:extLst>
          </p:cNvPr>
          <p:cNvGraphicFramePr>
            <a:graphicFrameLocks noGrp="1"/>
          </p:cNvGraphicFramePr>
          <p:nvPr>
            <p:extLst>
              <p:ext uri="{D42A27DB-BD31-4B8C-83A1-F6EECF244321}">
                <p14:modId xmlns:p14="http://schemas.microsoft.com/office/powerpoint/2010/main" val="398350259"/>
              </p:ext>
            </p:extLst>
          </p:nvPr>
        </p:nvGraphicFramePr>
        <p:xfrm>
          <a:off x="583668" y="45096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1" name="Table 90">
            <a:extLst>
              <a:ext uri="{FF2B5EF4-FFF2-40B4-BE49-F238E27FC236}">
                <a16:creationId xmlns:a16="http://schemas.microsoft.com/office/drawing/2014/main" id="{2FF0A8AE-6FB2-0006-8E1D-F4A50EE74A22}"/>
              </a:ext>
            </a:extLst>
          </p:cNvPr>
          <p:cNvGraphicFramePr>
            <a:graphicFrameLocks noGrp="1"/>
          </p:cNvGraphicFramePr>
          <p:nvPr>
            <p:extLst>
              <p:ext uri="{D42A27DB-BD31-4B8C-83A1-F6EECF244321}">
                <p14:modId xmlns:p14="http://schemas.microsoft.com/office/powerpoint/2010/main" val="214595960"/>
              </p:ext>
            </p:extLst>
          </p:nvPr>
        </p:nvGraphicFramePr>
        <p:xfrm>
          <a:off x="583667" y="49973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2" name="Table 91">
            <a:extLst>
              <a:ext uri="{FF2B5EF4-FFF2-40B4-BE49-F238E27FC236}">
                <a16:creationId xmlns:a16="http://schemas.microsoft.com/office/drawing/2014/main" id="{20617BDD-EBF8-971C-57E8-40855BF5CE84}"/>
              </a:ext>
            </a:extLst>
          </p:cNvPr>
          <p:cNvGraphicFramePr>
            <a:graphicFrameLocks noGrp="1"/>
          </p:cNvGraphicFramePr>
          <p:nvPr>
            <p:extLst>
              <p:ext uri="{D42A27DB-BD31-4B8C-83A1-F6EECF244321}">
                <p14:modId xmlns:p14="http://schemas.microsoft.com/office/powerpoint/2010/main" val="513452030"/>
              </p:ext>
            </p:extLst>
          </p:nvPr>
        </p:nvGraphicFramePr>
        <p:xfrm>
          <a:off x="582968" y="54956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93" name="Table 92">
            <a:extLst>
              <a:ext uri="{FF2B5EF4-FFF2-40B4-BE49-F238E27FC236}">
                <a16:creationId xmlns:a16="http://schemas.microsoft.com/office/drawing/2014/main" id="{E4CB0B77-BBC6-99C8-55B2-43ACFDC099B0}"/>
              </a:ext>
            </a:extLst>
          </p:cNvPr>
          <p:cNvGraphicFramePr>
            <a:graphicFrameLocks noGrp="1"/>
          </p:cNvGraphicFramePr>
          <p:nvPr>
            <p:extLst>
              <p:ext uri="{D42A27DB-BD31-4B8C-83A1-F6EECF244321}">
                <p14:modId xmlns:p14="http://schemas.microsoft.com/office/powerpoint/2010/main" val="2426345742"/>
              </p:ext>
            </p:extLst>
          </p:nvPr>
        </p:nvGraphicFramePr>
        <p:xfrm>
          <a:off x="582967" y="59833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8" name="Table 77">
            <a:extLst>
              <a:ext uri="{FF2B5EF4-FFF2-40B4-BE49-F238E27FC236}">
                <a16:creationId xmlns:a16="http://schemas.microsoft.com/office/drawing/2014/main" id="{1253B2A9-AA3A-87AA-BA4B-ADE6C4C9B641}"/>
              </a:ext>
            </a:extLst>
          </p:cNvPr>
          <p:cNvGraphicFramePr>
            <a:graphicFrameLocks noGrp="1"/>
          </p:cNvGraphicFramePr>
          <p:nvPr>
            <p:extLst>
              <p:ext uri="{D42A27DB-BD31-4B8C-83A1-F6EECF244321}">
                <p14:modId xmlns:p14="http://schemas.microsoft.com/office/powerpoint/2010/main" val="1691494280"/>
              </p:ext>
            </p:extLst>
          </p:nvPr>
        </p:nvGraphicFramePr>
        <p:xfrm>
          <a:off x="544231" y="26143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9" name="Table 78">
            <a:extLst>
              <a:ext uri="{FF2B5EF4-FFF2-40B4-BE49-F238E27FC236}">
                <a16:creationId xmlns:a16="http://schemas.microsoft.com/office/drawing/2014/main" id="{89A652B3-408E-23CC-D0DC-3C3DC1B54138}"/>
              </a:ext>
            </a:extLst>
          </p:cNvPr>
          <p:cNvGraphicFramePr>
            <a:graphicFrameLocks noGrp="1"/>
          </p:cNvGraphicFramePr>
          <p:nvPr>
            <p:extLst>
              <p:ext uri="{D42A27DB-BD31-4B8C-83A1-F6EECF244321}">
                <p14:modId xmlns:p14="http://schemas.microsoft.com/office/powerpoint/2010/main" val="1902685307"/>
              </p:ext>
            </p:extLst>
          </p:nvPr>
        </p:nvGraphicFramePr>
        <p:xfrm>
          <a:off x="544230" y="31020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0" name="Table 79">
            <a:extLst>
              <a:ext uri="{FF2B5EF4-FFF2-40B4-BE49-F238E27FC236}">
                <a16:creationId xmlns:a16="http://schemas.microsoft.com/office/drawing/2014/main" id="{7099FD8B-FF98-6E36-EF55-BA888664310C}"/>
              </a:ext>
            </a:extLst>
          </p:cNvPr>
          <p:cNvGraphicFramePr>
            <a:graphicFrameLocks noGrp="1"/>
          </p:cNvGraphicFramePr>
          <p:nvPr>
            <p:extLst>
              <p:ext uri="{D42A27DB-BD31-4B8C-83A1-F6EECF244321}">
                <p14:modId xmlns:p14="http://schemas.microsoft.com/office/powerpoint/2010/main" val="1925769302"/>
              </p:ext>
            </p:extLst>
          </p:nvPr>
        </p:nvGraphicFramePr>
        <p:xfrm>
          <a:off x="544231" y="358968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1" name="Table 80">
            <a:extLst>
              <a:ext uri="{FF2B5EF4-FFF2-40B4-BE49-F238E27FC236}">
                <a16:creationId xmlns:a16="http://schemas.microsoft.com/office/drawing/2014/main" id="{C8CE1472-67B6-E905-EACA-97B94A3C733F}"/>
              </a:ext>
            </a:extLst>
          </p:cNvPr>
          <p:cNvGraphicFramePr>
            <a:graphicFrameLocks noGrp="1"/>
          </p:cNvGraphicFramePr>
          <p:nvPr>
            <p:extLst>
              <p:ext uri="{D42A27DB-BD31-4B8C-83A1-F6EECF244321}">
                <p14:modId xmlns:p14="http://schemas.microsoft.com/office/powerpoint/2010/main" val="3196277114"/>
              </p:ext>
            </p:extLst>
          </p:nvPr>
        </p:nvGraphicFramePr>
        <p:xfrm>
          <a:off x="544230" y="407736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2" name="Table 81">
            <a:extLst>
              <a:ext uri="{FF2B5EF4-FFF2-40B4-BE49-F238E27FC236}">
                <a16:creationId xmlns:a16="http://schemas.microsoft.com/office/drawing/2014/main" id="{2E6365CC-C02D-4E1A-7D83-7689E794B768}"/>
              </a:ext>
            </a:extLst>
          </p:cNvPr>
          <p:cNvGraphicFramePr>
            <a:graphicFrameLocks noGrp="1"/>
          </p:cNvGraphicFramePr>
          <p:nvPr>
            <p:extLst>
              <p:ext uri="{D42A27DB-BD31-4B8C-83A1-F6EECF244321}">
                <p14:modId xmlns:p14="http://schemas.microsoft.com/office/powerpoint/2010/main" val="2672291007"/>
              </p:ext>
            </p:extLst>
          </p:nvPr>
        </p:nvGraphicFramePr>
        <p:xfrm>
          <a:off x="544231" y="456504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3" name="Table 82">
            <a:extLst>
              <a:ext uri="{FF2B5EF4-FFF2-40B4-BE49-F238E27FC236}">
                <a16:creationId xmlns:a16="http://schemas.microsoft.com/office/drawing/2014/main" id="{AB6718E8-644E-4B7E-5AD5-D91282C0A4B3}"/>
              </a:ext>
            </a:extLst>
          </p:cNvPr>
          <p:cNvGraphicFramePr>
            <a:graphicFrameLocks noGrp="1"/>
          </p:cNvGraphicFramePr>
          <p:nvPr>
            <p:extLst>
              <p:ext uri="{D42A27DB-BD31-4B8C-83A1-F6EECF244321}">
                <p14:modId xmlns:p14="http://schemas.microsoft.com/office/powerpoint/2010/main" val="2195153161"/>
              </p:ext>
            </p:extLst>
          </p:nvPr>
        </p:nvGraphicFramePr>
        <p:xfrm>
          <a:off x="544230" y="50527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4" name="Table 83">
            <a:extLst>
              <a:ext uri="{FF2B5EF4-FFF2-40B4-BE49-F238E27FC236}">
                <a16:creationId xmlns:a16="http://schemas.microsoft.com/office/drawing/2014/main" id="{7964B29D-4AAE-0729-C4D1-D80034289819}"/>
              </a:ext>
            </a:extLst>
          </p:cNvPr>
          <p:cNvGraphicFramePr>
            <a:graphicFrameLocks noGrp="1"/>
          </p:cNvGraphicFramePr>
          <p:nvPr>
            <p:extLst>
              <p:ext uri="{D42A27DB-BD31-4B8C-83A1-F6EECF244321}">
                <p14:modId xmlns:p14="http://schemas.microsoft.com/office/powerpoint/2010/main" val="2094765836"/>
              </p:ext>
            </p:extLst>
          </p:nvPr>
        </p:nvGraphicFramePr>
        <p:xfrm>
          <a:off x="543531" y="555103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85" name="Table 84">
            <a:extLst>
              <a:ext uri="{FF2B5EF4-FFF2-40B4-BE49-F238E27FC236}">
                <a16:creationId xmlns:a16="http://schemas.microsoft.com/office/drawing/2014/main" id="{0B5E8251-B4A6-11A4-5FA8-94ED2946ABD1}"/>
              </a:ext>
            </a:extLst>
          </p:cNvPr>
          <p:cNvGraphicFramePr>
            <a:graphicFrameLocks noGrp="1"/>
          </p:cNvGraphicFramePr>
          <p:nvPr>
            <p:extLst>
              <p:ext uri="{D42A27DB-BD31-4B8C-83A1-F6EECF244321}">
                <p14:modId xmlns:p14="http://schemas.microsoft.com/office/powerpoint/2010/main" val="468798442"/>
              </p:ext>
            </p:extLst>
          </p:nvPr>
        </p:nvGraphicFramePr>
        <p:xfrm>
          <a:off x="543530" y="603871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0" name="Table 69">
            <a:extLst>
              <a:ext uri="{FF2B5EF4-FFF2-40B4-BE49-F238E27FC236}">
                <a16:creationId xmlns:a16="http://schemas.microsoft.com/office/drawing/2014/main" id="{7EFD5A35-5907-DA1C-DF4E-D8E57069E1DD}"/>
              </a:ext>
            </a:extLst>
          </p:cNvPr>
          <p:cNvGraphicFramePr>
            <a:graphicFrameLocks noGrp="1"/>
          </p:cNvGraphicFramePr>
          <p:nvPr>
            <p:extLst>
              <p:ext uri="{D42A27DB-BD31-4B8C-83A1-F6EECF244321}">
                <p14:modId xmlns:p14="http://schemas.microsoft.com/office/powerpoint/2010/main" val="1707627553"/>
              </p:ext>
            </p:extLst>
          </p:nvPr>
        </p:nvGraphicFramePr>
        <p:xfrm>
          <a:off x="497959" y="26644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1" name="Table 70">
            <a:extLst>
              <a:ext uri="{FF2B5EF4-FFF2-40B4-BE49-F238E27FC236}">
                <a16:creationId xmlns:a16="http://schemas.microsoft.com/office/drawing/2014/main" id="{2CC706B2-8D6F-976F-B070-43DEB6ABE327}"/>
              </a:ext>
            </a:extLst>
          </p:cNvPr>
          <p:cNvGraphicFramePr>
            <a:graphicFrameLocks noGrp="1"/>
          </p:cNvGraphicFramePr>
          <p:nvPr>
            <p:extLst>
              <p:ext uri="{D42A27DB-BD31-4B8C-83A1-F6EECF244321}">
                <p14:modId xmlns:p14="http://schemas.microsoft.com/office/powerpoint/2010/main" val="3804439434"/>
              </p:ext>
            </p:extLst>
          </p:nvPr>
        </p:nvGraphicFramePr>
        <p:xfrm>
          <a:off x="497958" y="31521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2" name="Table 71">
            <a:extLst>
              <a:ext uri="{FF2B5EF4-FFF2-40B4-BE49-F238E27FC236}">
                <a16:creationId xmlns:a16="http://schemas.microsoft.com/office/drawing/2014/main" id="{63517A8F-5ADD-1F9B-5BC4-A51891A9061D}"/>
              </a:ext>
            </a:extLst>
          </p:cNvPr>
          <p:cNvGraphicFramePr>
            <a:graphicFrameLocks noGrp="1"/>
          </p:cNvGraphicFramePr>
          <p:nvPr>
            <p:extLst>
              <p:ext uri="{D42A27DB-BD31-4B8C-83A1-F6EECF244321}">
                <p14:modId xmlns:p14="http://schemas.microsoft.com/office/powerpoint/2010/main" val="3328785713"/>
              </p:ext>
            </p:extLst>
          </p:nvPr>
        </p:nvGraphicFramePr>
        <p:xfrm>
          <a:off x="497959" y="36398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3" name="Table 72">
            <a:extLst>
              <a:ext uri="{FF2B5EF4-FFF2-40B4-BE49-F238E27FC236}">
                <a16:creationId xmlns:a16="http://schemas.microsoft.com/office/drawing/2014/main" id="{FE8B02C2-3DBF-AEE1-56EA-DEC939146DDC}"/>
              </a:ext>
            </a:extLst>
          </p:cNvPr>
          <p:cNvGraphicFramePr>
            <a:graphicFrameLocks noGrp="1"/>
          </p:cNvGraphicFramePr>
          <p:nvPr>
            <p:extLst>
              <p:ext uri="{D42A27DB-BD31-4B8C-83A1-F6EECF244321}">
                <p14:modId xmlns:p14="http://schemas.microsoft.com/office/powerpoint/2010/main" val="4227672453"/>
              </p:ext>
            </p:extLst>
          </p:nvPr>
        </p:nvGraphicFramePr>
        <p:xfrm>
          <a:off x="497958" y="41275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4" name="Table 73">
            <a:extLst>
              <a:ext uri="{FF2B5EF4-FFF2-40B4-BE49-F238E27FC236}">
                <a16:creationId xmlns:a16="http://schemas.microsoft.com/office/drawing/2014/main" id="{4567F907-A1C6-505D-E5D4-A208755B61D0}"/>
              </a:ext>
            </a:extLst>
          </p:cNvPr>
          <p:cNvGraphicFramePr>
            <a:graphicFrameLocks noGrp="1"/>
          </p:cNvGraphicFramePr>
          <p:nvPr>
            <p:extLst>
              <p:ext uri="{D42A27DB-BD31-4B8C-83A1-F6EECF244321}">
                <p14:modId xmlns:p14="http://schemas.microsoft.com/office/powerpoint/2010/main" val="2696293911"/>
              </p:ext>
            </p:extLst>
          </p:nvPr>
        </p:nvGraphicFramePr>
        <p:xfrm>
          <a:off x="497959" y="461518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5" name="Table 74">
            <a:extLst>
              <a:ext uri="{FF2B5EF4-FFF2-40B4-BE49-F238E27FC236}">
                <a16:creationId xmlns:a16="http://schemas.microsoft.com/office/drawing/2014/main" id="{977F9FFE-48F1-FA8C-F79F-F1025EC0C226}"/>
              </a:ext>
            </a:extLst>
          </p:cNvPr>
          <p:cNvGraphicFramePr>
            <a:graphicFrameLocks noGrp="1"/>
          </p:cNvGraphicFramePr>
          <p:nvPr>
            <p:extLst>
              <p:ext uri="{D42A27DB-BD31-4B8C-83A1-F6EECF244321}">
                <p14:modId xmlns:p14="http://schemas.microsoft.com/office/powerpoint/2010/main" val="1585777255"/>
              </p:ext>
            </p:extLst>
          </p:nvPr>
        </p:nvGraphicFramePr>
        <p:xfrm>
          <a:off x="497958" y="51028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6" name="Table 75">
            <a:extLst>
              <a:ext uri="{FF2B5EF4-FFF2-40B4-BE49-F238E27FC236}">
                <a16:creationId xmlns:a16="http://schemas.microsoft.com/office/drawing/2014/main" id="{CAF919A8-E410-DB21-D9C4-2A2AD73F39E9}"/>
              </a:ext>
            </a:extLst>
          </p:cNvPr>
          <p:cNvGraphicFramePr>
            <a:graphicFrameLocks noGrp="1"/>
          </p:cNvGraphicFramePr>
          <p:nvPr>
            <p:extLst>
              <p:ext uri="{D42A27DB-BD31-4B8C-83A1-F6EECF244321}">
                <p14:modId xmlns:p14="http://schemas.microsoft.com/office/powerpoint/2010/main" val="3422646774"/>
              </p:ext>
            </p:extLst>
          </p:nvPr>
        </p:nvGraphicFramePr>
        <p:xfrm>
          <a:off x="497259" y="5601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77" name="Table 76">
            <a:extLst>
              <a:ext uri="{FF2B5EF4-FFF2-40B4-BE49-F238E27FC236}">
                <a16:creationId xmlns:a16="http://schemas.microsoft.com/office/drawing/2014/main" id="{F953BACF-0B62-E14F-ED71-44EAE82B0F01}"/>
              </a:ext>
            </a:extLst>
          </p:cNvPr>
          <p:cNvGraphicFramePr>
            <a:graphicFrameLocks noGrp="1"/>
          </p:cNvGraphicFramePr>
          <p:nvPr>
            <p:extLst>
              <p:ext uri="{D42A27DB-BD31-4B8C-83A1-F6EECF244321}">
                <p14:modId xmlns:p14="http://schemas.microsoft.com/office/powerpoint/2010/main" val="834477942"/>
              </p:ext>
            </p:extLst>
          </p:nvPr>
        </p:nvGraphicFramePr>
        <p:xfrm>
          <a:off x="497258" y="60888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2" name="Table 61">
            <a:extLst>
              <a:ext uri="{FF2B5EF4-FFF2-40B4-BE49-F238E27FC236}">
                <a16:creationId xmlns:a16="http://schemas.microsoft.com/office/drawing/2014/main" id="{2DCCC508-773D-BA2F-5AD2-84B025445DA8}"/>
              </a:ext>
            </a:extLst>
          </p:cNvPr>
          <p:cNvGraphicFramePr>
            <a:graphicFrameLocks noGrp="1"/>
          </p:cNvGraphicFramePr>
          <p:nvPr>
            <p:extLst>
              <p:ext uri="{D42A27DB-BD31-4B8C-83A1-F6EECF244321}">
                <p14:modId xmlns:p14="http://schemas.microsoft.com/office/powerpoint/2010/main" val="1472840187"/>
              </p:ext>
            </p:extLst>
          </p:nvPr>
        </p:nvGraphicFramePr>
        <p:xfrm>
          <a:off x="441563" y="27242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3" name="Table 62">
            <a:extLst>
              <a:ext uri="{FF2B5EF4-FFF2-40B4-BE49-F238E27FC236}">
                <a16:creationId xmlns:a16="http://schemas.microsoft.com/office/drawing/2014/main" id="{421B81C1-0398-EB46-D88A-82D755CEE749}"/>
              </a:ext>
            </a:extLst>
          </p:cNvPr>
          <p:cNvGraphicFramePr>
            <a:graphicFrameLocks noGrp="1"/>
          </p:cNvGraphicFramePr>
          <p:nvPr>
            <p:extLst>
              <p:ext uri="{D42A27DB-BD31-4B8C-83A1-F6EECF244321}">
                <p14:modId xmlns:p14="http://schemas.microsoft.com/office/powerpoint/2010/main" val="2619431368"/>
              </p:ext>
            </p:extLst>
          </p:nvPr>
        </p:nvGraphicFramePr>
        <p:xfrm>
          <a:off x="441562" y="32119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4" name="Table 63">
            <a:extLst>
              <a:ext uri="{FF2B5EF4-FFF2-40B4-BE49-F238E27FC236}">
                <a16:creationId xmlns:a16="http://schemas.microsoft.com/office/drawing/2014/main" id="{4F0D7264-9D4B-C52D-5EE1-8644761436EB}"/>
              </a:ext>
            </a:extLst>
          </p:cNvPr>
          <p:cNvGraphicFramePr>
            <a:graphicFrameLocks noGrp="1"/>
          </p:cNvGraphicFramePr>
          <p:nvPr>
            <p:extLst>
              <p:ext uri="{D42A27DB-BD31-4B8C-83A1-F6EECF244321}">
                <p14:modId xmlns:p14="http://schemas.microsoft.com/office/powerpoint/2010/main" val="1190976591"/>
              </p:ext>
            </p:extLst>
          </p:nvPr>
        </p:nvGraphicFramePr>
        <p:xfrm>
          <a:off x="441563" y="36996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5" name="Table 64">
            <a:extLst>
              <a:ext uri="{FF2B5EF4-FFF2-40B4-BE49-F238E27FC236}">
                <a16:creationId xmlns:a16="http://schemas.microsoft.com/office/drawing/2014/main" id="{63C1B8E0-2BED-6043-DC09-88454F108C97}"/>
              </a:ext>
            </a:extLst>
          </p:cNvPr>
          <p:cNvGraphicFramePr>
            <a:graphicFrameLocks noGrp="1"/>
          </p:cNvGraphicFramePr>
          <p:nvPr>
            <p:extLst>
              <p:ext uri="{D42A27DB-BD31-4B8C-83A1-F6EECF244321}">
                <p14:modId xmlns:p14="http://schemas.microsoft.com/office/powerpoint/2010/main" val="779442769"/>
              </p:ext>
            </p:extLst>
          </p:nvPr>
        </p:nvGraphicFramePr>
        <p:xfrm>
          <a:off x="441562" y="41872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6" name="Table 65">
            <a:extLst>
              <a:ext uri="{FF2B5EF4-FFF2-40B4-BE49-F238E27FC236}">
                <a16:creationId xmlns:a16="http://schemas.microsoft.com/office/drawing/2014/main" id="{4A81A5C4-E7E9-A32C-E8AD-C3245F7F5076}"/>
              </a:ext>
            </a:extLst>
          </p:cNvPr>
          <p:cNvGraphicFramePr>
            <a:graphicFrameLocks noGrp="1"/>
          </p:cNvGraphicFramePr>
          <p:nvPr>
            <p:extLst>
              <p:ext uri="{D42A27DB-BD31-4B8C-83A1-F6EECF244321}">
                <p14:modId xmlns:p14="http://schemas.microsoft.com/office/powerpoint/2010/main" val="2830715313"/>
              </p:ext>
            </p:extLst>
          </p:nvPr>
        </p:nvGraphicFramePr>
        <p:xfrm>
          <a:off x="441563" y="46749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7" name="Table 66">
            <a:extLst>
              <a:ext uri="{FF2B5EF4-FFF2-40B4-BE49-F238E27FC236}">
                <a16:creationId xmlns:a16="http://schemas.microsoft.com/office/drawing/2014/main" id="{F1BF9152-F02C-8427-8268-2B9AC1A4A9ED}"/>
              </a:ext>
            </a:extLst>
          </p:cNvPr>
          <p:cNvGraphicFramePr>
            <a:graphicFrameLocks noGrp="1"/>
          </p:cNvGraphicFramePr>
          <p:nvPr>
            <p:extLst>
              <p:ext uri="{D42A27DB-BD31-4B8C-83A1-F6EECF244321}">
                <p14:modId xmlns:p14="http://schemas.microsoft.com/office/powerpoint/2010/main" val="906645853"/>
              </p:ext>
            </p:extLst>
          </p:nvPr>
        </p:nvGraphicFramePr>
        <p:xfrm>
          <a:off x="441562" y="51626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8" name="Table 67">
            <a:extLst>
              <a:ext uri="{FF2B5EF4-FFF2-40B4-BE49-F238E27FC236}">
                <a16:creationId xmlns:a16="http://schemas.microsoft.com/office/drawing/2014/main" id="{65F13C64-7B0E-DB0B-ECB5-581C857F87D7}"/>
              </a:ext>
            </a:extLst>
          </p:cNvPr>
          <p:cNvGraphicFramePr>
            <a:graphicFrameLocks noGrp="1"/>
          </p:cNvGraphicFramePr>
          <p:nvPr>
            <p:extLst>
              <p:ext uri="{D42A27DB-BD31-4B8C-83A1-F6EECF244321}">
                <p14:modId xmlns:p14="http://schemas.microsoft.com/office/powerpoint/2010/main" val="1043685810"/>
              </p:ext>
            </p:extLst>
          </p:nvPr>
        </p:nvGraphicFramePr>
        <p:xfrm>
          <a:off x="440863" y="566095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9" name="Table 68">
            <a:extLst>
              <a:ext uri="{FF2B5EF4-FFF2-40B4-BE49-F238E27FC236}">
                <a16:creationId xmlns:a16="http://schemas.microsoft.com/office/drawing/2014/main" id="{B28E99EE-320E-41C6-49B6-1B8305FEA3D8}"/>
              </a:ext>
            </a:extLst>
          </p:cNvPr>
          <p:cNvGraphicFramePr>
            <a:graphicFrameLocks noGrp="1"/>
          </p:cNvGraphicFramePr>
          <p:nvPr>
            <p:extLst>
              <p:ext uri="{D42A27DB-BD31-4B8C-83A1-F6EECF244321}">
                <p14:modId xmlns:p14="http://schemas.microsoft.com/office/powerpoint/2010/main" val="907497457"/>
              </p:ext>
            </p:extLst>
          </p:nvPr>
        </p:nvGraphicFramePr>
        <p:xfrm>
          <a:off x="440862" y="61486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4" name="Table 53">
            <a:extLst>
              <a:ext uri="{FF2B5EF4-FFF2-40B4-BE49-F238E27FC236}">
                <a16:creationId xmlns:a16="http://schemas.microsoft.com/office/drawing/2014/main" id="{B1B680B6-2C2B-5FF1-6E73-64A391AFDEF7}"/>
              </a:ext>
            </a:extLst>
          </p:cNvPr>
          <p:cNvGraphicFramePr>
            <a:graphicFrameLocks noGrp="1"/>
          </p:cNvGraphicFramePr>
          <p:nvPr>
            <p:extLst>
              <p:ext uri="{D42A27DB-BD31-4B8C-83A1-F6EECF244321}">
                <p14:modId xmlns:p14="http://schemas.microsoft.com/office/powerpoint/2010/main" val="2184891103"/>
              </p:ext>
            </p:extLst>
          </p:nvPr>
        </p:nvGraphicFramePr>
        <p:xfrm>
          <a:off x="375043" y="27763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5" name="Table 54">
            <a:extLst>
              <a:ext uri="{FF2B5EF4-FFF2-40B4-BE49-F238E27FC236}">
                <a16:creationId xmlns:a16="http://schemas.microsoft.com/office/drawing/2014/main" id="{E387B80B-F008-13F3-814D-F633F60AB458}"/>
              </a:ext>
            </a:extLst>
          </p:cNvPr>
          <p:cNvGraphicFramePr>
            <a:graphicFrameLocks noGrp="1"/>
          </p:cNvGraphicFramePr>
          <p:nvPr>
            <p:extLst>
              <p:ext uri="{D42A27DB-BD31-4B8C-83A1-F6EECF244321}">
                <p14:modId xmlns:p14="http://schemas.microsoft.com/office/powerpoint/2010/main" val="1282909153"/>
              </p:ext>
            </p:extLst>
          </p:nvPr>
        </p:nvGraphicFramePr>
        <p:xfrm>
          <a:off x="375042" y="32639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6" name="Table 55">
            <a:extLst>
              <a:ext uri="{FF2B5EF4-FFF2-40B4-BE49-F238E27FC236}">
                <a16:creationId xmlns:a16="http://schemas.microsoft.com/office/drawing/2014/main" id="{9BCF4A8B-0D46-48DE-7C6C-8BC44A239728}"/>
              </a:ext>
            </a:extLst>
          </p:cNvPr>
          <p:cNvGraphicFramePr>
            <a:graphicFrameLocks noGrp="1"/>
          </p:cNvGraphicFramePr>
          <p:nvPr>
            <p:extLst>
              <p:ext uri="{D42A27DB-BD31-4B8C-83A1-F6EECF244321}">
                <p14:modId xmlns:p14="http://schemas.microsoft.com/office/powerpoint/2010/main" val="2259117740"/>
              </p:ext>
            </p:extLst>
          </p:nvPr>
        </p:nvGraphicFramePr>
        <p:xfrm>
          <a:off x="375043" y="37516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7" name="Table 56">
            <a:extLst>
              <a:ext uri="{FF2B5EF4-FFF2-40B4-BE49-F238E27FC236}">
                <a16:creationId xmlns:a16="http://schemas.microsoft.com/office/drawing/2014/main" id="{7037275A-F03C-751A-5D82-DC0D6837D765}"/>
              </a:ext>
            </a:extLst>
          </p:cNvPr>
          <p:cNvGraphicFramePr>
            <a:graphicFrameLocks noGrp="1"/>
          </p:cNvGraphicFramePr>
          <p:nvPr>
            <p:extLst>
              <p:ext uri="{D42A27DB-BD31-4B8C-83A1-F6EECF244321}">
                <p14:modId xmlns:p14="http://schemas.microsoft.com/office/powerpoint/2010/main" val="1028963984"/>
              </p:ext>
            </p:extLst>
          </p:nvPr>
        </p:nvGraphicFramePr>
        <p:xfrm>
          <a:off x="375042" y="423935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8" name="Table 57">
            <a:extLst>
              <a:ext uri="{FF2B5EF4-FFF2-40B4-BE49-F238E27FC236}">
                <a16:creationId xmlns:a16="http://schemas.microsoft.com/office/drawing/2014/main" id="{211F0EB2-A6F1-460D-41DB-003F17596611}"/>
              </a:ext>
            </a:extLst>
          </p:cNvPr>
          <p:cNvGraphicFramePr>
            <a:graphicFrameLocks noGrp="1"/>
          </p:cNvGraphicFramePr>
          <p:nvPr>
            <p:extLst>
              <p:ext uri="{D42A27DB-BD31-4B8C-83A1-F6EECF244321}">
                <p14:modId xmlns:p14="http://schemas.microsoft.com/office/powerpoint/2010/main" val="2840430771"/>
              </p:ext>
            </p:extLst>
          </p:nvPr>
        </p:nvGraphicFramePr>
        <p:xfrm>
          <a:off x="375043" y="472703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59" name="Table 58">
            <a:extLst>
              <a:ext uri="{FF2B5EF4-FFF2-40B4-BE49-F238E27FC236}">
                <a16:creationId xmlns:a16="http://schemas.microsoft.com/office/drawing/2014/main" id="{DB3F1C3C-061A-5420-7A5B-4E8B55F9291C}"/>
              </a:ext>
            </a:extLst>
          </p:cNvPr>
          <p:cNvGraphicFramePr>
            <a:graphicFrameLocks noGrp="1"/>
          </p:cNvGraphicFramePr>
          <p:nvPr>
            <p:extLst>
              <p:ext uri="{D42A27DB-BD31-4B8C-83A1-F6EECF244321}">
                <p14:modId xmlns:p14="http://schemas.microsoft.com/office/powerpoint/2010/main" val="1678179786"/>
              </p:ext>
            </p:extLst>
          </p:nvPr>
        </p:nvGraphicFramePr>
        <p:xfrm>
          <a:off x="375042" y="52147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0" name="Table 59">
            <a:extLst>
              <a:ext uri="{FF2B5EF4-FFF2-40B4-BE49-F238E27FC236}">
                <a16:creationId xmlns:a16="http://schemas.microsoft.com/office/drawing/2014/main" id="{8B0B8A6A-D646-5A8A-B7AE-58DD41C6C96C}"/>
              </a:ext>
            </a:extLst>
          </p:cNvPr>
          <p:cNvGraphicFramePr>
            <a:graphicFrameLocks noGrp="1"/>
          </p:cNvGraphicFramePr>
          <p:nvPr>
            <p:extLst>
              <p:ext uri="{D42A27DB-BD31-4B8C-83A1-F6EECF244321}">
                <p14:modId xmlns:p14="http://schemas.microsoft.com/office/powerpoint/2010/main" val="4158466731"/>
              </p:ext>
            </p:extLst>
          </p:nvPr>
        </p:nvGraphicFramePr>
        <p:xfrm>
          <a:off x="374343" y="57130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61" name="Table 60">
            <a:extLst>
              <a:ext uri="{FF2B5EF4-FFF2-40B4-BE49-F238E27FC236}">
                <a16:creationId xmlns:a16="http://schemas.microsoft.com/office/drawing/2014/main" id="{A1142777-0373-81F4-1AFF-96B02C9C8F48}"/>
              </a:ext>
            </a:extLst>
          </p:cNvPr>
          <p:cNvGraphicFramePr>
            <a:graphicFrameLocks noGrp="1"/>
          </p:cNvGraphicFramePr>
          <p:nvPr>
            <p:extLst>
              <p:ext uri="{D42A27DB-BD31-4B8C-83A1-F6EECF244321}">
                <p14:modId xmlns:p14="http://schemas.microsoft.com/office/powerpoint/2010/main" val="1429680056"/>
              </p:ext>
            </p:extLst>
          </p:nvPr>
        </p:nvGraphicFramePr>
        <p:xfrm>
          <a:off x="374342" y="62007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 name="Table 20">
            <a:extLst>
              <a:ext uri="{FF2B5EF4-FFF2-40B4-BE49-F238E27FC236}">
                <a16:creationId xmlns:a16="http://schemas.microsoft.com/office/drawing/2014/main" id="{47B4BAC7-FC55-4C6C-895F-DC4CFE6590BC}"/>
              </a:ext>
            </a:extLst>
          </p:cNvPr>
          <p:cNvGraphicFramePr>
            <a:graphicFrameLocks noGrp="1"/>
          </p:cNvGraphicFramePr>
          <p:nvPr>
            <p:extLst>
              <p:ext uri="{D42A27DB-BD31-4B8C-83A1-F6EECF244321}">
                <p14:modId xmlns:p14="http://schemas.microsoft.com/office/powerpoint/2010/main" val="1272924654"/>
              </p:ext>
            </p:extLst>
          </p:nvPr>
        </p:nvGraphicFramePr>
        <p:xfrm>
          <a:off x="298058" y="28197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sp>
        <p:nvSpPr>
          <p:cNvPr id="2" name="Title 1"/>
          <p:cNvSpPr>
            <a:spLocks noGrp="1"/>
          </p:cNvSpPr>
          <p:nvPr>
            <p:ph type="title"/>
          </p:nvPr>
        </p:nvSpPr>
        <p:spPr>
          <a:xfrm>
            <a:off x="-29683" y="542010"/>
            <a:ext cx="8231187" cy="507831"/>
          </a:xfrm>
        </p:spPr>
        <p:txBody>
          <a:bodyPr/>
          <a:lstStyle/>
          <a:p>
            <a:r>
              <a:rPr lang="en-GB" dirty="0"/>
              <a:t>Disaggregation: too much is too much</a:t>
            </a:r>
          </a:p>
        </p:txBody>
      </p:sp>
      <p:sp>
        <p:nvSpPr>
          <p:cNvPr id="16" name="Rectangle 15">
            <a:extLst>
              <a:ext uri="{FF2B5EF4-FFF2-40B4-BE49-F238E27FC236}">
                <a16:creationId xmlns:a16="http://schemas.microsoft.com/office/drawing/2014/main" id="{D0FC9C3E-F053-4F7A-B9BD-0565238648C8}"/>
              </a:ext>
            </a:extLst>
          </p:cNvPr>
          <p:cNvSpPr/>
          <p:nvPr/>
        </p:nvSpPr>
        <p:spPr bwMode="auto">
          <a:xfrm>
            <a:off x="8810404" y="58118"/>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 name="Title 5">
            <a:extLst>
              <a:ext uri="{FF2B5EF4-FFF2-40B4-BE49-F238E27FC236}">
                <a16:creationId xmlns:a16="http://schemas.microsoft.com/office/drawing/2014/main" id="{C5553019-F9FB-ABE7-45DC-F63CAB7C7A2D}"/>
              </a:ext>
            </a:extLst>
          </p:cNvPr>
          <p:cNvSpPr txBox="1">
            <a:spLocks/>
          </p:cNvSpPr>
          <p:nvPr/>
        </p:nvSpPr>
        <p:spPr>
          <a:xfrm>
            <a:off x="0" y="864"/>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BASIC USE OF INDICATORS /6: </a:t>
            </a:r>
          </a:p>
        </p:txBody>
      </p:sp>
      <p:sp>
        <p:nvSpPr>
          <p:cNvPr id="4" name="Title 1">
            <a:extLst>
              <a:ext uri="{FF2B5EF4-FFF2-40B4-BE49-F238E27FC236}">
                <a16:creationId xmlns:a16="http://schemas.microsoft.com/office/drawing/2014/main" id="{99094777-C20E-B414-5BCC-B05CBC09AA4F}"/>
              </a:ext>
            </a:extLst>
          </p:cNvPr>
          <p:cNvSpPr txBox="1">
            <a:spLocks/>
          </p:cNvSpPr>
          <p:nvPr/>
        </p:nvSpPr>
        <p:spPr>
          <a:xfrm>
            <a:off x="412718"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Jan</a:t>
            </a:r>
          </a:p>
        </p:txBody>
      </p:sp>
      <p:sp>
        <p:nvSpPr>
          <p:cNvPr id="5" name="Title 1">
            <a:extLst>
              <a:ext uri="{FF2B5EF4-FFF2-40B4-BE49-F238E27FC236}">
                <a16:creationId xmlns:a16="http://schemas.microsoft.com/office/drawing/2014/main" id="{004962A9-94B5-E6EE-9E85-92E5AE6B2459}"/>
              </a:ext>
            </a:extLst>
          </p:cNvPr>
          <p:cNvSpPr txBox="1">
            <a:spLocks/>
          </p:cNvSpPr>
          <p:nvPr/>
        </p:nvSpPr>
        <p:spPr>
          <a:xfrm>
            <a:off x="1555451"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Feb</a:t>
            </a:r>
          </a:p>
        </p:txBody>
      </p:sp>
      <p:sp>
        <p:nvSpPr>
          <p:cNvPr id="6" name="Title 1">
            <a:extLst>
              <a:ext uri="{FF2B5EF4-FFF2-40B4-BE49-F238E27FC236}">
                <a16:creationId xmlns:a16="http://schemas.microsoft.com/office/drawing/2014/main" id="{D6E0D2DA-7444-8024-8EE0-77FB173F2917}"/>
              </a:ext>
            </a:extLst>
          </p:cNvPr>
          <p:cNvSpPr txBox="1">
            <a:spLocks/>
          </p:cNvSpPr>
          <p:nvPr/>
        </p:nvSpPr>
        <p:spPr>
          <a:xfrm>
            <a:off x="2625847"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Mar</a:t>
            </a:r>
          </a:p>
        </p:txBody>
      </p:sp>
      <p:sp>
        <p:nvSpPr>
          <p:cNvPr id="7" name="Title 1">
            <a:extLst>
              <a:ext uri="{FF2B5EF4-FFF2-40B4-BE49-F238E27FC236}">
                <a16:creationId xmlns:a16="http://schemas.microsoft.com/office/drawing/2014/main" id="{9D4871BB-4A2D-30C7-923E-A41A4743548A}"/>
              </a:ext>
            </a:extLst>
          </p:cNvPr>
          <p:cNvSpPr txBox="1">
            <a:spLocks/>
          </p:cNvSpPr>
          <p:nvPr/>
        </p:nvSpPr>
        <p:spPr>
          <a:xfrm>
            <a:off x="3696243" y="1565868"/>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Apr</a:t>
            </a:r>
          </a:p>
        </p:txBody>
      </p:sp>
      <p:sp>
        <p:nvSpPr>
          <p:cNvPr id="8" name="Title 1">
            <a:extLst>
              <a:ext uri="{FF2B5EF4-FFF2-40B4-BE49-F238E27FC236}">
                <a16:creationId xmlns:a16="http://schemas.microsoft.com/office/drawing/2014/main" id="{6F90CD09-F431-32C6-2356-0A4B06301541}"/>
              </a:ext>
            </a:extLst>
          </p:cNvPr>
          <p:cNvSpPr txBox="1">
            <a:spLocks/>
          </p:cNvSpPr>
          <p:nvPr/>
        </p:nvSpPr>
        <p:spPr>
          <a:xfrm>
            <a:off x="4717592" y="1567725"/>
            <a:ext cx="766815"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May</a:t>
            </a:r>
          </a:p>
        </p:txBody>
      </p:sp>
      <p:sp>
        <p:nvSpPr>
          <p:cNvPr id="9" name="Title 1">
            <a:extLst>
              <a:ext uri="{FF2B5EF4-FFF2-40B4-BE49-F238E27FC236}">
                <a16:creationId xmlns:a16="http://schemas.microsoft.com/office/drawing/2014/main" id="{7DC1CDF5-825F-ECA6-C8A7-C33537F6B016}"/>
              </a:ext>
            </a:extLst>
          </p:cNvPr>
          <p:cNvSpPr txBox="1">
            <a:spLocks/>
          </p:cNvSpPr>
          <p:nvPr/>
        </p:nvSpPr>
        <p:spPr>
          <a:xfrm>
            <a:off x="5837035" y="1563269"/>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Jun</a:t>
            </a:r>
          </a:p>
        </p:txBody>
      </p:sp>
      <p:sp>
        <p:nvSpPr>
          <p:cNvPr id="10" name="Title 1">
            <a:extLst>
              <a:ext uri="{FF2B5EF4-FFF2-40B4-BE49-F238E27FC236}">
                <a16:creationId xmlns:a16="http://schemas.microsoft.com/office/drawing/2014/main" id="{4A963881-8D26-B220-A2D0-17EF9FB67AB7}"/>
              </a:ext>
            </a:extLst>
          </p:cNvPr>
          <p:cNvSpPr txBox="1">
            <a:spLocks/>
          </p:cNvSpPr>
          <p:nvPr/>
        </p:nvSpPr>
        <p:spPr>
          <a:xfrm>
            <a:off x="6907431" y="1563269"/>
            <a:ext cx="717768" cy="521376"/>
          </a:xfrm>
          <a:prstGeom prst="rect">
            <a:avLst/>
          </a:prstGeom>
          <a:solidFill>
            <a:schemeClr val="accent4">
              <a:lumMod val="60000"/>
              <a:lumOff val="40000"/>
            </a:schemeClr>
          </a:solidFill>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2400" b="0" kern="0" dirty="0"/>
              <a:t>Jul</a:t>
            </a:r>
          </a:p>
        </p:txBody>
      </p:sp>
      <p:graphicFrame>
        <p:nvGraphicFramePr>
          <p:cNvPr id="15" name="Table 14">
            <a:extLst>
              <a:ext uri="{FF2B5EF4-FFF2-40B4-BE49-F238E27FC236}">
                <a16:creationId xmlns:a16="http://schemas.microsoft.com/office/drawing/2014/main" id="{73CF447C-9C51-FC18-853B-2CF2FCE4238F}"/>
              </a:ext>
            </a:extLst>
          </p:cNvPr>
          <p:cNvGraphicFramePr>
            <a:graphicFrameLocks noGrp="1"/>
          </p:cNvGraphicFramePr>
          <p:nvPr>
            <p:extLst>
              <p:ext uri="{D42A27DB-BD31-4B8C-83A1-F6EECF244321}">
                <p14:modId xmlns:p14="http://schemas.microsoft.com/office/powerpoint/2010/main" val="1220319793"/>
              </p:ext>
            </p:extLst>
          </p:nvPr>
        </p:nvGraphicFramePr>
        <p:xfrm>
          <a:off x="298057" y="33074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 name="Table 16">
            <a:extLst>
              <a:ext uri="{FF2B5EF4-FFF2-40B4-BE49-F238E27FC236}">
                <a16:creationId xmlns:a16="http://schemas.microsoft.com/office/drawing/2014/main" id="{418784BA-9136-BF80-6032-8BD368A4BD33}"/>
              </a:ext>
            </a:extLst>
          </p:cNvPr>
          <p:cNvGraphicFramePr>
            <a:graphicFrameLocks noGrp="1"/>
          </p:cNvGraphicFramePr>
          <p:nvPr>
            <p:extLst>
              <p:ext uri="{D42A27DB-BD31-4B8C-83A1-F6EECF244321}">
                <p14:modId xmlns:p14="http://schemas.microsoft.com/office/powerpoint/2010/main" val="1065492432"/>
              </p:ext>
            </p:extLst>
          </p:nvPr>
        </p:nvGraphicFramePr>
        <p:xfrm>
          <a:off x="298058" y="37951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 name="Table 17">
            <a:extLst>
              <a:ext uri="{FF2B5EF4-FFF2-40B4-BE49-F238E27FC236}">
                <a16:creationId xmlns:a16="http://schemas.microsoft.com/office/drawing/2014/main" id="{3DE9FB6E-ECAC-309C-DAA4-B0E446DE8F36}"/>
              </a:ext>
            </a:extLst>
          </p:cNvPr>
          <p:cNvGraphicFramePr>
            <a:graphicFrameLocks noGrp="1"/>
          </p:cNvGraphicFramePr>
          <p:nvPr>
            <p:extLst>
              <p:ext uri="{D42A27DB-BD31-4B8C-83A1-F6EECF244321}">
                <p14:modId xmlns:p14="http://schemas.microsoft.com/office/powerpoint/2010/main" val="2839827423"/>
              </p:ext>
            </p:extLst>
          </p:nvPr>
        </p:nvGraphicFramePr>
        <p:xfrm>
          <a:off x="298057" y="42828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 name="Table 19">
            <a:extLst>
              <a:ext uri="{FF2B5EF4-FFF2-40B4-BE49-F238E27FC236}">
                <a16:creationId xmlns:a16="http://schemas.microsoft.com/office/drawing/2014/main" id="{1504A493-6968-D0C6-8465-422C7D7C7BA7}"/>
              </a:ext>
            </a:extLst>
          </p:cNvPr>
          <p:cNvGraphicFramePr>
            <a:graphicFrameLocks noGrp="1"/>
          </p:cNvGraphicFramePr>
          <p:nvPr>
            <p:extLst>
              <p:ext uri="{D42A27DB-BD31-4B8C-83A1-F6EECF244321}">
                <p14:modId xmlns:p14="http://schemas.microsoft.com/office/powerpoint/2010/main" val="430009150"/>
              </p:ext>
            </p:extLst>
          </p:nvPr>
        </p:nvGraphicFramePr>
        <p:xfrm>
          <a:off x="298058" y="47704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47" name="Table 46">
            <a:extLst>
              <a:ext uri="{FF2B5EF4-FFF2-40B4-BE49-F238E27FC236}">
                <a16:creationId xmlns:a16="http://schemas.microsoft.com/office/drawing/2014/main" id="{5FCD1516-F63C-1EB9-DA77-83377F6E8C6F}"/>
              </a:ext>
            </a:extLst>
          </p:cNvPr>
          <p:cNvGraphicFramePr>
            <a:graphicFrameLocks noGrp="1"/>
          </p:cNvGraphicFramePr>
          <p:nvPr>
            <p:extLst>
              <p:ext uri="{D42A27DB-BD31-4B8C-83A1-F6EECF244321}">
                <p14:modId xmlns:p14="http://schemas.microsoft.com/office/powerpoint/2010/main" val="2888977153"/>
              </p:ext>
            </p:extLst>
          </p:nvPr>
        </p:nvGraphicFramePr>
        <p:xfrm>
          <a:off x="298057" y="5258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48" name="Table 47">
            <a:extLst>
              <a:ext uri="{FF2B5EF4-FFF2-40B4-BE49-F238E27FC236}">
                <a16:creationId xmlns:a16="http://schemas.microsoft.com/office/drawing/2014/main" id="{1EC75F35-6157-CF34-D986-16856AE57D9A}"/>
              </a:ext>
            </a:extLst>
          </p:cNvPr>
          <p:cNvGraphicFramePr>
            <a:graphicFrameLocks noGrp="1"/>
          </p:cNvGraphicFramePr>
          <p:nvPr>
            <p:extLst>
              <p:ext uri="{D42A27DB-BD31-4B8C-83A1-F6EECF244321}">
                <p14:modId xmlns:p14="http://schemas.microsoft.com/office/powerpoint/2010/main" val="3370617078"/>
              </p:ext>
            </p:extLst>
          </p:nvPr>
        </p:nvGraphicFramePr>
        <p:xfrm>
          <a:off x="297358" y="57564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49" name="Table 48">
            <a:extLst>
              <a:ext uri="{FF2B5EF4-FFF2-40B4-BE49-F238E27FC236}">
                <a16:creationId xmlns:a16="http://schemas.microsoft.com/office/drawing/2014/main" id="{D287BC24-F5A1-C997-C50D-E52367DCD756}"/>
              </a:ext>
            </a:extLst>
          </p:cNvPr>
          <p:cNvGraphicFramePr>
            <a:graphicFrameLocks noGrp="1"/>
          </p:cNvGraphicFramePr>
          <p:nvPr>
            <p:extLst>
              <p:ext uri="{D42A27DB-BD31-4B8C-83A1-F6EECF244321}">
                <p14:modId xmlns:p14="http://schemas.microsoft.com/office/powerpoint/2010/main" val="3905501718"/>
              </p:ext>
            </p:extLst>
          </p:nvPr>
        </p:nvGraphicFramePr>
        <p:xfrm>
          <a:off x="297357" y="62441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sp>
        <p:nvSpPr>
          <p:cNvPr id="94" name="Title 1">
            <a:extLst>
              <a:ext uri="{FF2B5EF4-FFF2-40B4-BE49-F238E27FC236}">
                <a16:creationId xmlns:a16="http://schemas.microsoft.com/office/drawing/2014/main" id="{2A0BB76E-3236-8EE8-096E-5F9AB6EB4A9E}"/>
              </a:ext>
            </a:extLst>
          </p:cNvPr>
          <p:cNvSpPr txBox="1">
            <a:spLocks/>
          </p:cNvSpPr>
          <p:nvPr/>
        </p:nvSpPr>
        <p:spPr>
          <a:xfrm>
            <a:off x="7740880" y="1588732"/>
            <a:ext cx="799773"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000" i="1" kern="0" dirty="0"/>
              <a:t>…</a:t>
            </a:r>
            <a:endParaRPr lang="en-US" sz="2000" i="1" kern="0" dirty="0"/>
          </a:p>
        </p:txBody>
      </p:sp>
      <p:graphicFrame>
        <p:nvGraphicFramePr>
          <p:cNvPr id="100" name="Table 99">
            <a:extLst>
              <a:ext uri="{FF2B5EF4-FFF2-40B4-BE49-F238E27FC236}">
                <a16:creationId xmlns:a16="http://schemas.microsoft.com/office/drawing/2014/main" id="{8F7E2E47-6919-0727-9207-9BE2A681946B}"/>
              </a:ext>
            </a:extLst>
          </p:cNvPr>
          <p:cNvGraphicFramePr>
            <a:graphicFrameLocks noGrp="1"/>
          </p:cNvGraphicFramePr>
          <p:nvPr>
            <p:extLst>
              <p:ext uri="{D42A27DB-BD31-4B8C-83A1-F6EECF244321}">
                <p14:modId xmlns:p14="http://schemas.microsoft.com/office/powerpoint/2010/main" val="2965068181"/>
              </p:ext>
            </p:extLst>
          </p:nvPr>
        </p:nvGraphicFramePr>
        <p:xfrm>
          <a:off x="1650456" y="25589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1" name="Table 100">
            <a:extLst>
              <a:ext uri="{FF2B5EF4-FFF2-40B4-BE49-F238E27FC236}">
                <a16:creationId xmlns:a16="http://schemas.microsoft.com/office/drawing/2014/main" id="{63AAB29B-30FF-E317-C520-14AED0CB733C}"/>
              </a:ext>
            </a:extLst>
          </p:cNvPr>
          <p:cNvGraphicFramePr>
            <a:graphicFrameLocks noGrp="1"/>
          </p:cNvGraphicFramePr>
          <p:nvPr>
            <p:extLst>
              <p:ext uri="{D42A27DB-BD31-4B8C-83A1-F6EECF244321}">
                <p14:modId xmlns:p14="http://schemas.microsoft.com/office/powerpoint/2010/main" val="164252635"/>
              </p:ext>
            </p:extLst>
          </p:nvPr>
        </p:nvGraphicFramePr>
        <p:xfrm>
          <a:off x="1650455" y="30466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2" name="Table 101">
            <a:extLst>
              <a:ext uri="{FF2B5EF4-FFF2-40B4-BE49-F238E27FC236}">
                <a16:creationId xmlns:a16="http://schemas.microsoft.com/office/drawing/2014/main" id="{F5DE83F5-6D63-023F-A105-AFB4FB5D932F}"/>
              </a:ext>
            </a:extLst>
          </p:cNvPr>
          <p:cNvGraphicFramePr>
            <a:graphicFrameLocks noGrp="1"/>
          </p:cNvGraphicFramePr>
          <p:nvPr>
            <p:extLst>
              <p:ext uri="{D42A27DB-BD31-4B8C-83A1-F6EECF244321}">
                <p14:modId xmlns:p14="http://schemas.microsoft.com/office/powerpoint/2010/main" val="2019320373"/>
              </p:ext>
            </p:extLst>
          </p:nvPr>
        </p:nvGraphicFramePr>
        <p:xfrm>
          <a:off x="1650456" y="35343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3" name="Table 102">
            <a:extLst>
              <a:ext uri="{FF2B5EF4-FFF2-40B4-BE49-F238E27FC236}">
                <a16:creationId xmlns:a16="http://schemas.microsoft.com/office/drawing/2014/main" id="{0195EDDE-5EDA-7793-DB7C-67C943C45C69}"/>
              </a:ext>
            </a:extLst>
          </p:cNvPr>
          <p:cNvGraphicFramePr>
            <a:graphicFrameLocks noGrp="1"/>
          </p:cNvGraphicFramePr>
          <p:nvPr>
            <p:extLst>
              <p:ext uri="{D42A27DB-BD31-4B8C-83A1-F6EECF244321}">
                <p14:modId xmlns:p14="http://schemas.microsoft.com/office/powerpoint/2010/main" val="2820058166"/>
              </p:ext>
            </p:extLst>
          </p:nvPr>
        </p:nvGraphicFramePr>
        <p:xfrm>
          <a:off x="1650455" y="40219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4" name="Table 103">
            <a:extLst>
              <a:ext uri="{FF2B5EF4-FFF2-40B4-BE49-F238E27FC236}">
                <a16:creationId xmlns:a16="http://schemas.microsoft.com/office/drawing/2014/main" id="{1099481C-FDD5-8740-326A-BC434E041AC2}"/>
              </a:ext>
            </a:extLst>
          </p:cNvPr>
          <p:cNvGraphicFramePr>
            <a:graphicFrameLocks noGrp="1"/>
          </p:cNvGraphicFramePr>
          <p:nvPr>
            <p:extLst>
              <p:ext uri="{D42A27DB-BD31-4B8C-83A1-F6EECF244321}">
                <p14:modId xmlns:p14="http://schemas.microsoft.com/office/powerpoint/2010/main" val="12276545"/>
              </p:ext>
            </p:extLst>
          </p:nvPr>
        </p:nvGraphicFramePr>
        <p:xfrm>
          <a:off x="1650456" y="45096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5" name="Table 104">
            <a:extLst>
              <a:ext uri="{FF2B5EF4-FFF2-40B4-BE49-F238E27FC236}">
                <a16:creationId xmlns:a16="http://schemas.microsoft.com/office/drawing/2014/main" id="{41CEC286-5007-4990-D649-7DA4930C4E8D}"/>
              </a:ext>
            </a:extLst>
          </p:cNvPr>
          <p:cNvGraphicFramePr>
            <a:graphicFrameLocks noGrp="1"/>
          </p:cNvGraphicFramePr>
          <p:nvPr>
            <p:extLst>
              <p:ext uri="{D42A27DB-BD31-4B8C-83A1-F6EECF244321}">
                <p14:modId xmlns:p14="http://schemas.microsoft.com/office/powerpoint/2010/main" val="2500262080"/>
              </p:ext>
            </p:extLst>
          </p:nvPr>
        </p:nvGraphicFramePr>
        <p:xfrm>
          <a:off x="1650455" y="49973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6" name="Table 105">
            <a:extLst>
              <a:ext uri="{FF2B5EF4-FFF2-40B4-BE49-F238E27FC236}">
                <a16:creationId xmlns:a16="http://schemas.microsoft.com/office/drawing/2014/main" id="{1F5C59B7-0BAE-FC82-EBEA-DD6DF3452A88}"/>
              </a:ext>
            </a:extLst>
          </p:cNvPr>
          <p:cNvGraphicFramePr>
            <a:graphicFrameLocks noGrp="1"/>
          </p:cNvGraphicFramePr>
          <p:nvPr>
            <p:extLst>
              <p:ext uri="{D42A27DB-BD31-4B8C-83A1-F6EECF244321}">
                <p14:modId xmlns:p14="http://schemas.microsoft.com/office/powerpoint/2010/main" val="688256047"/>
              </p:ext>
            </p:extLst>
          </p:nvPr>
        </p:nvGraphicFramePr>
        <p:xfrm>
          <a:off x="1649756" y="54956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7" name="Table 106">
            <a:extLst>
              <a:ext uri="{FF2B5EF4-FFF2-40B4-BE49-F238E27FC236}">
                <a16:creationId xmlns:a16="http://schemas.microsoft.com/office/drawing/2014/main" id="{1D7B2163-975F-E6ED-23D5-98B140B1A031}"/>
              </a:ext>
            </a:extLst>
          </p:cNvPr>
          <p:cNvGraphicFramePr>
            <a:graphicFrameLocks noGrp="1"/>
          </p:cNvGraphicFramePr>
          <p:nvPr>
            <p:extLst>
              <p:ext uri="{D42A27DB-BD31-4B8C-83A1-F6EECF244321}">
                <p14:modId xmlns:p14="http://schemas.microsoft.com/office/powerpoint/2010/main" val="89512589"/>
              </p:ext>
            </p:extLst>
          </p:nvPr>
        </p:nvGraphicFramePr>
        <p:xfrm>
          <a:off x="1649755" y="59833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8" name="Table 107">
            <a:extLst>
              <a:ext uri="{FF2B5EF4-FFF2-40B4-BE49-F238E27FC236}">
                <a16:creationId xmlns:a16="http://schemas.microsoft.com/office/drawing/2014/main" id="{F6970DE6-6E9F-96BC-EE46-E8AFF537081C}"/>
              </a:ext>
            </a:extLst>
          </p:cNvPr>
          <p:cNvGraphicFramePr>
            <a:graphicFrameLocks noGrp="1"/>
          </p:cNvGraphicFramePr>
          <p:nvPr>
            <p:extLst>
              <p:ext uri="{D42A27DB-BD31-4B8C-83A1-F6EECF244321}">
                <p14:modId xmlns:p14="http://schemas.microsoft.com/office/powerpoint/2010/main" val="3884697396"/>
              </p:ext>
            </p:extLst>
          </p:nvPr>
        </p:nvGraphicFramePr>
        <p:xfrm>
          <a:off x="1611019" y="26143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09" name="Table 108">
            <a:extLst>
              <a:ext uri="{FF2B5EF4-FFF2-40B4-BE49-F238E27FC236}">
                <a16:creationId xmlns:a16="http://schemas.microsoft.com/office/drawing/2014/main" id="{3D870AD9-556F-2A67-3947-F448ED89CBC8}"/>
              </a:ext>
            </a:extLst>
          </p:cNvPr>
          <p:cNvGraphicFramePr>
            <a:graphicFrameLocks noGrp="1"/>
          </p:cNvGraphicFramePr>
          <p:nvPr>
            <p:extLst>
              <p:ext uri="{D42A27DB-BD31-4B8C-83A1-F6EECF244321}">
                <p14:modId xmlns:p14="http://schemas.microsoft.com/office/powerpoint/2010/main" val="2643829940"/>
              </p:ext>
            </p:extLst>
          </p:nvPr>
        </p:nvGraphicFramePr>
        <p:xfrm>
          <a:off x="1611018" y="31020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0" name="Table 109">
            <a:extLst>
              <a:ext uri="{FF2B5EF4-FFF2-40B4-BE49-F238E27FC236}">
                <a16:creationId xmlns:a16="http://schemas.microsoft.com/office/drawing/2014/main" id="{7AF71251-ADC3-14A8-C4C4-C3E9992480AF}"/>
              </a:ext>
            </a:extLst>
          </p:cNvPr>
          <p:cNvGraphicFramePr>
            <a:graphicFrameLocks noGrp="1"/>
          </p:cNvGraphicFramePr>
          <p:nvPr>
            <p:extLst>
              <p:ext uri="{D42A27DB-BD31-4B8C-83A1-F6EECF244321}">
                <p14:modId xmlns:p14="http://schemas.microsoft.com/office/powerpoint/2010/main" val="3237562378"/>
              </p:ext>
            </p:extLst>
          </p:nvPr>
        </p:nvGraphicFramePr>
        <p:xfrm>
          <a:off x="1611019" y="358968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1" name="Table 110">
            <a:extLst>
              <a:ext uri="{FF2B5EF4-FFF2-40B4-BE49-F238E27FC236}">
                <a16:creationId xmlns:a16="http://schemas.microsoft.com/office/drawing/2014/main" id="{91C6807B-A0D6-379B-73F0-4C302CE85DFF}"/>
              </a:ext>
            </a:extLst>
          </p:cNvPr>
          <p:cNvGraphicFramePr>
            <a:graphicFrameLocks noGrp="1"/>
          </p:cNvGraphicFramePr>
          <p:nvPr>
            <p:extLst>
              <p:ext uri="{D42A27DB-BD31-4B8C-83A1-F6EECF244321}">
                <p14:modId xmlns:p14="http://schemas.microsoft.com/office/powerpoint/2010/main" val="1743447053"/>
              </p:ext>
            </p:extLst>
          </p:nvPr>
        </p:nvGraphicFramePr>
        <p:xfrm>
          <a:off x="1611018" y="407736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2" name="Table 111">
            <a:extLst>
              <a:ext uri="{FF2B5EF4-FFF2-40B4-BE49-F238E27FC236}">
                <a16:creationId xmlns:a16="http://schemas.microsoft.com/office/drawing/2014/main" id="{B3272FD6-58FA-8A3D-7DB7-9C5D7C73AB0D}"/>
              </a:ext>
            </a:extLst>
          </p:cNvPr>
          <p:cNvGraphicFramePr>
            <a:graphicFrameLocks noGrp="1"/>
          </p:cNvGraphicFramePr>
          <p:nvPr>
            <p:extLst>
              <p:ext uri="{D42A27DB-BD31-4B8C-83A1-F6EECF244321}">
                <p14:modId xmlns:p14="http://schemas.microsoft.com/office/powerpoint/2010/main" val="381037424"/>
              </p:ext>
            </p:extLst>
          </p:nvPr>
        </p:nvGraphicFramePr>
        <p:xfrm>
          <a:off x="1611019" y="456504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3" name="Table 112">
            <a:extLst>
              <a:ext uri="{FF2B5EF4-FFF2-40B4-BE49-F238E27FC236}">
                <a16:creationId xmlns:a16="http://schemas.microsoft.com/office/drawing/2014/main" id="{3676139A-9732-F73C-B6FE-1CDEF2E81EDB}"/>
              </a:ext>
            </a:extLst>
          </p:cNvPr>
          <p:cNvGraphicFramePr>
            <a:graphicFrameLocks noGrp="1"/>
          </p:cNvGraphicFramePr>
          <p:nvPr>
            <p:extLst>
              <p:ext uri="{D42A27DB-BD31-4B8C-83A1-F6EECF244321}">
                <p14:modId xmlns:p14="http://schemas.microsoft.com/office/powerpoint/2010/main" val="2213386267"/>
              </p:ext>
            </p:extLst>
          </p:nvPr>
        </p:nvGraphicFramePr>
        <p:xfrm>
          <a:off x="1611018" y="50527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4" name="Table 113">
            <a:extLst>
              <a:ext uri="{FF2B5EF4-FFF2-40B4-BE49-F238E27FC236}">
                <a16:creationId xmlns:a16="http://schemas.microsoft.com/office/drawing/2014/main" id="{FA87CB19-947B-AE1B-8A0F-20481591185F}"/>
              </a:ext>
            </a:extLst>
          </p:cNvPr>
          <p:cNvGraphicFramePr>
            <a:graphicFrameLocks noGrp="1"/>
          </p:cNvGraphicFramePr>
          <p:nvPr>
            <p:extLst>
              <p:ext uri="{D42A27DB-BD31-4B8C-83A1-F6EECF244321}">
                <p14:modId xmlns:p14="http://schemas.microsoft.com/office/powerpoint/2010/main" val="3229380371"/>
              </p:ext>
            </p:extLst>
          </p:nvPr>
        </p:nvGraphicFramePr>
        <p:xfrm>
          <a:off x="1610319" y="555103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5" name="Table 114">
            <a:extLst>
              <a:ext uri="{FF2B5EF4-FFF2-40B4-BE49-F238E27FC236}">
                <a16:creationId xmlns:a16="http://schemas.microsoft.com/office/drawing/2014/main" id="{9DE89A3D-523A-8E91-A8D3-273281E33EA0}"/>
              </a:ext>
            </a:extLst>
          </p:cNvPr>
          <p:cNvGraphicFramePr>
            <a:graphicFrameLocks noGrp="1"/>
          </p:cNvGraphicFramePr>
          <p:nvPr>
            <p:extLst>
              <p:ext uri="{D42A27DB-BD31-4B8C-83A1-F6EECF244321}">
                <p14:modId xmlns:p14="http://schemas.microsoft.com/office/powerpoint/2010/main" val="741638893"/>
              </p:ext>
            </p:extLst>
          </p:nvPr>
        </p:nvGraphicFramePr>
        <p:xfrm>
          <a:off x="1610318" y="603871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6" name="Table 115">
            <a:extLst>
              <a:ext uri="{FF2B5EF4-FFF2-40B4-BE49-F238E27FC236}">
                <a16:creationId xmlns:a16="http://schemas.microsoft.com/office/drawing/2014/main" id="{903631C6-C424-B934-5845-9005BAF521C3}"/>
              </a:ext>
            </a:extLst>
          </p:cNvPr>
          <p:cNvGraphicFramePr>
            <a:graphicFrameLocks noGrp="1"/>
          </p:cNvGraphicFramePr>
          <p:nvPr>
            <p:extLst>
              <p:ext uri="{D42A27DB-BD31-4B8C-83A1-F6EECF244321}">
                <p14:modId xmlns:p14="http://schemas.microsoft.com/office/powerpoint/2010/main" val="4201124338"/>
              </p:ext>
            </p:extLst>
          </p:nvPr>
        </p:nvGraphicFramePr>
        <p:xfrm>
          <a:off x="1564747" y="26644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7" name="Table 116">
            <a:extLst>
              <a:ext uri="{FF2B5EF4-FFF2-40B4-BE49-F238E27FC236}">
                <a16:creationId xmlns:a16="http://schemas.microsoft.com/office/drawing/2014/main" id="{4E6E74FD-339A-C8A6-105F-5FD9B683AFFB}"/>
              </a:ext>
            </a:extLst>
          </p:cNvPr>
          <p:cNvGraphicFramePr>
            <a:graphicFrameLocks noGrp="1"/>
          </p:cNvGraphicFramePr>
          <p:nvPr>
            <p:extLst>
              <p:ext uri="{D42A27DB-BD31-4B8C-83A1-F6EECF244321}">
                <p14:modId xmlns:p14="http://schemas.microsoft.com/office/powerpoint/2010/main" val="2575015413"/>
              </p:ext>
            </p:extLst>
          </p:nvPr>
        </p:nvGraphicFramePr>
        <p:xfrm>
          <a:off x="1564746" y="315214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8" name="Table 117">
            <a:extLst>
              <a:ext uri="{FF2B5EF4-FFF2-40B4-BE49-F238E27FC236}">
                <a16:creationId xmlns:a16="http://schemas.microsoft.com/office/drawing/2014/main" id="{DC7F2E6E-A3A5-DBC2-D395-E824E2D277D3}"/>
              </a:ext>
            </a:extLst>
          </p:cNvPr>
          <p:cNvGraphicFramePr>
            <a:graphicFrameLocks noGrp="1"/>
          </p:cNvGraphicFramePr>
          <p:nvPr>
            <p:extLst>
              <p:ext uri="{D42A27DB-BD31-4B8C-83A1-F6EECF244321}">
                <p14:modId xmlns:p14="http://schemas.microsoft.com/office/powerpoint/2010/main" val="2388129866"/>
              </p:ext>
            </p:extLst>
          </p:nvPr>
        </p:nvGraphicFramePr>
        <p:xfrm>
          <a:off x="1564747" y="36398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19" name="Table 118">
            <a:extLst>
              <a:ext uri="{FF2B5EF4-FFF2-40B4-BE49-F238E27FC236}">
                <a16:creationId xmlns:a16="http://schemas.microsoft.com/office/drawing/2014/main" id="{23AFF29F-4FF4-1C8B-B934-D9343947DBB4}"/>
              </a:ext>
            </a:extLst>
          </p:cNvPr>
          <p:cNvGraphicFramePr>
            <a:graphicFrameLocks noGrp="1"/>
          </p:cNvGraphicFramePr>
          <p:nvPr>
            <p:extLst>
              <p:ext uri="{D42A27DB-BD31-4B8C-83A1-F6EECF244321}">
                <p14:modId xmlns:p14="http://schemas.microsoft.com/office/powerpoint/2010/main" val="1471200345"/>
              </p:ext>
            </p:extLst>
          </p:nvPr>
        </p:nvGraphicFramePr>
        <p:xfrm>
          <a:off x="1564746" y="41275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0" name="Table 119">
            <a:extLst>
              <a:ext uri="{FF2B5EF4-FFF2-40B4-BE49-F238E27FC236}">
                <a16:creationId xmlns:a16="http://schemas.microsoft.com/office/drawing/2014/main" id="{D3F34E26-077D-B0F6-4754-B42975C98196}"/>
              </a:ext>
            </a:extLst>
          </p:cNvPr>
          <p:cNvGraphicFramePr>
            <a:graphicFrameLocks noGrp="1"/>
          </p:cNvGraphicFramePr>
          <p:nvPr>
            <p:extLst>
              <p:ext uri="{D42A27DB-BD31-4B8C-83A1-F6EECF244321}">
                <p14:modId xmlns:p14="http://schemas.microsoft.com/office/powerpoint/2010/main" val="2181581249"/>
              </p:ext>
            </p:extLst>
          </p:nvPr>
        </p:nvGraphicFramePr>
        <p:xfrm>
          <a:off x="1564747" y="461518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1" name="Table 120">
            <a:extLst>
              <a:ext uri="{FF2B5EF4-FFF2-40B4-BE49-F238E27FC236}">
                <a16:creationId xmlns:a16="http://schemas.microsoft.com/office/drawing/2014/main" id="{26F0CFD0-E20B-172E-986C-E21BF254DB82}"/>
              </a:ext>
            </a:extLst>
          </p:cNvPr>
          <p:cNvGraphicFramePr>
            <a:graphicFrameLocks noGrp="1"/>
          </p:cNvGraphicFramePr>
          <p:nvPr>
            <p:extLst>
              <p:ext uri="{D42A27DB-BD31-4B8C-83A1-F6EECF244321}">
                <p14:modId xmlns:p14="http://schemas.microsoft.com/office/powerpoint/2010/main" val="1359993235"/>
              </p:ext>
            </p:extLst>
          </p:nvPr>
        </p:nvGraphicFramePr>
        <p:xfrm>
          <a:off x="1564746" y="510286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2" name="Table 121">
            <a:extLst>
              <a:ext uri="{FF2B5EF4-FFF2-40B4-BE49-F238E27FC236}">
                <a16:creationId xmlns:a16="http://schemas.microsoft.com/office/drawing/2014/main" id="{B3C574A7-3891-4B1F-A4D2-ECF76C1C2451}"/>
              </a:ext>
            </a:extLst>
          </p:cNvPr>
          <p:cNvGraphicFramePr>
            <a:graphicFrameLocks noGrp="1"/>
          </p:cNvGraphicFramePr>
          <p:nvPr>
            <p:extLst>
              <p:ext uri="{D42A27DB-BD31-4B8C-83A1-F6EECF244321}">
                <p14:modId xmlns:p14="http://schemas.microsoft.com/office/powerpoint/2010/main" val="3540089159"/>
              </p:ext>
            </p:extLst>
          </p:nvPr>
        </p:nvGraphicFramePr>
        <p:xfrm>
          <a:off x="1564047" y="5601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3" name="Table 122">
            <a:extLst>
              <a:ext uri="{FF2B5EF4-FFF2-40B4-BE49-F238E27FC236}">
                <a16:creationId xmlns:a16="http://schemas.microsoft.com/office/drawing/2014/main" id="{839F9209-8393-A801-5670-2E9F68913831}"/>
              </a:ext>
            </a:extLst>
          </p:cNvPr>
          <p:cNvGraphicFramePr>
            <a:graphicFrameLocks noGrp="1"/>
          </p:cNvGraphicFramePr>
          <p:nvPr>
            <p:extLst>
              <p:ext uri="{D42A27DB-BD31-4B8C-83A1-F6EECF244321}">
                <p14:modId xmlns:p14="http://schemas.microsoft.com/office/powerpoint/2010/main" val="4201844783"/>
              </p:ext>
            </p:extLst>
          </p:nvPr>
        </p:nvGraphicFramePr>
        <p:xfrm>
          <a:off x="1564046" y="60888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4" name="Table 123">
            <a:extLst>
              <a:ext uri="{FF2B5EF4-FFF2-40B4-BE49-F238E27FC236}">
                <a16:creationId xmlns:a16="http://schemas.microsoft.com/office/drawing/2014/main" id="{9360A4EC-A3B0-FAEF-D55F-724C7A711BDD}"/>
              </a:ext>
            </a:extLst>
          </p:cNvPr>
          <p:cNvGraphicFramePr>
            <a:graphicFrameLocks noGrp="1"/>
          </p:cNvGraphicFramePr>
          <p:nvPr>
            <p:extLst>
              <p:ext uri="{D42A27DB-BD31-4B8C-83A1-F6EECF244321}">
                <p14:modId xmlns:p14="http://schemas.microsoft.com/office/powerpoint/2010/main" val="1120224259"/>
              </p:ext>
            </p:extLst>
          </p:nvPr>
        </p:nvGraphicFramePr>
        <p:xfrm>
          <a:off x="1508351" y="27242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5" name="Table 124">
            <a:extLst>
              <a:ext uri="{FF2B5EF4-FFF2-40B4-BE49-F238E27FC236}">
                <a16:creationId xmlns:a16="http://schemas.microsoft.com/office/drawing/2014/main" id="{E474904A-4616-1976-005E-D495847E311B}"/>
              </a:ext>
            </a:extLst>
          </p:cNvPr>
          <p:cNvGraphicFramePr>
            <a:graphicFrameLocks noGrp="1"/>
          </p:cNvGraphicFramePr>
          <p:nvPr>
            <p:extLst>
              <p:ext uri="{D42A27DB-BD31-4B8C-83A1-F6EECF244321}">
                <p14:modId xmlns:p14="http://schemas.microsoft.com/office/powerpoint/2010/main" val="901099863"/>
              </p:ext>
            </p:extLst>
          </p:nvPr>
        </p:nvGraphicFramePr>
        <p:xfrm>
          <a:off x="1508350" y="321192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6" name="Table 125">
            <a:extLst>
              <a:ext uri="{FF2B5EF4-FFF2-40B4-BE49-F238E27FC236}">
                <a16:creationId xmlns:a16="http://schemas.microsoft.com/office/drawing/2014/main" id="{165732C3-D29C-28D2-4170-0D8E98E13892}"/>
              </a:ext>
            </a:extLst>
          </p:cNvPr>
          <p:cNvGraphicFramePr>
            <a:graphicFrameLocks noGrp="1"/>
          </p:cNvGraphicFramePr>
          <p:nvPr>
            <p:extLst>
              <p:ext uri="{D42A27DB-BD31-4B8C-83A1-F6EECF244321}">
                <p14:modId xmlns:p14="http://schemas.microsoft.com/office/powerpoint/2010/main" val="1764200949"/>
              </p:ext>
            </p:extLst>
          </p:nvPr>
        </p:nvGraphicFramePr>
        <p:xfrm>
          <a:off x="1508351" y="369960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7" name="Table 126">
            <a:extLst>
              <a:ext uri="{FF2B5EF4-FFF2-40B4-BE49-F238E27FC236}">
                <a16:creationId xmlns:a16="http://schemas.microsoft.com/office/drawing/2014/main" id="{7EA841B5-7F76-929D-1036-7C879F3D1C56}"/>
              </a:ext>
            </a:extLst>
          </p:cNvPr>
          <p:cNvGraphicFramePr>
            <a:graphicFrameLocks noGrp="1"/>
          </p:cNvGraphicFramePr>
          <p:nvPr>
            <p:extLst>
              <p:ext uri="{D42A27DB-BD31-4B8C-83A1-F6EECF244321}">
                <p14:modId xmlns:p14="http://schemas.microsoft.com/office/powerpoint/2010/main" val="1726196911"/>
              </p:ext>
            </p:extLst>
          </p:nvPr>
        </p:nvGraphicFramePr>
        <p:xfrm>
          <a:off x="1508350" y="418728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8" name="Table 127">
            <a:extLst>
              <a:ext uri="{FF2B5EF4-FFF2-40B4-BE49-F238E27FC236}">
                <a16:creationId xmlns:a16="http://schemas.microsoft.com/office/drawing/2014/main" id="{1C66C0D0-3FED-5B73-6255-C24B646E9C6B}"/>
              </a:ext>
            </a:extLst>
          </p:cNvPr>
          <p:cNvGraphicFramePr>
            <a:graphicFrameLocks noGrp="1"/>
          </p:cNvGraphicFramePr>
          <p:nvPr>
            <p:extLst>
              <p:ext uri="{D42A27DB-BD31-4B8C-83A1-F6EECF244321}">
                <p14:modId xmlns:p14="http://schemas.microsoft.com/office/powerpoint/2010/main" val="2665989767"/>
              </p:ext>
            </p:extLst>
          </p:nvPr>
        </p:nvGraphicFramePr>
        <p:xfrm>
          <a:off x="1508351" y="467496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29" name="Table 128">
            <a:extLst>
              <a:ext uri="{FF2B5EF4-FFF2-40B4-BE49-F238E27FC236}">
                <a16:creationId xmlns:a16="http://schemas.microsoft.com/office/drawing/2014/main" id="{D03E218D-7443-6A89-96FE-3DC487EBF05E}"/>
              </a:ext>
            </a:extLst>
          </p:cNvPr>
          <p:cNvGraphicFramePr>
            <a:graphicFrameLocks noGrp="1"/>
          </p:cNvGraphicFramePr>
          <p:nvPr>
            <p:extLst>
              <p:ext uri="{D42A27DB-BD31-4B8C-83A1-F6EECF244321}">
                <p14:modId xmlns:p14="http://schemas.microsoft.com/office/powerpoint/2010/main" val="1328220069"/>
              </p:ext>
            </p:extLst>
          </p:nvPr>
        </p:nvGraphicFramePr>
        <p:xfrm>
          <a:off x="1508350" y="5162644"/>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0" name="Table 129">
            <a:extLst>
              <a:ext uri="{FF2B5EF4-FFF2-40B4-BE49-F238E27FC236}">
                <a16:creationId xmlns:a16="http://schemas.microsoft.com/office/drawing/2014/main" id="{31218710-90E7-13A7-FD5E-50B70D637DC2}"/>
              </a:ext>
            </a:extLst>
          </p:cNvPr>
          <p:cNvGraphicFramePr>
            <a:graphicFrameLocks noGrp="1"/>
          </p:cNvGraphicFramePr>
          <p:nvPr>
            <p:extLst>
              <p:ext uri="{D42A27DB-BD31-4B8C-83A1-F6EECF244321}">
                <p14:modId xmlns:p14="http://schemas.microsoft.com/office/powerpoint/2010/main" val="2188216469"/>
              </p:ext>
            </p:extLst>
          </p:nvPr>
        </p:nvGraphicFramePr>
        <p:xfrm>
          <a:off x="1507651" y="566095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1" name="Table 130">
            <a:extLst>
              <a:ext uri="{FF2B5EF4-FFF2-40B4-BE49-F238E27FC236}">
                <a16:creationId xmlns:a16="http://schemas.microsoft.com/office/drawing/2014/main" id="{C5D13C52-DE95-46CC-DB7F-762C238BC4D3}"/>
              </a:ext>
            </a:extLst>
          </p:cNvPr>
          <p:cNvGraphicFramePr>
            <a:graphicFrameLocks noGrp="1"/>
          </p:cNvGraphicFramePr>
          <p:nvPr>
            <p:extLst>
              <p:ext uri="{D42A27DB-BD31-4B8C-83A1-F6EECF244321}">
                <p14:modId xmlns:p14="http://schemas.microsoft.com/office/powerpoint/2010/main" val="1372910019"/>
              </p:ext>
            </p:extLst>
          </p:nvPr>
        </p:nvGraphicFramePr>
        <p:xfrm>
          <a:off x="1507650" y="614863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2" name="Table 131">
            <a:extLst>
              <a:ext uri="{FF2B5EF4-FFF2-40B4-BE49-F238E27FC236}">
                <a16:creationId xmlns:a16="http://schemas.microsoft.com/office/drawing/2014/main" id="{0E379F8F-3AA7-E63B-3A56-9D53718CE628}"/>
              </a:ext>
            </a:extLst>
          </p:cNvPr>
          <p:cNvGraphicFramePr>
            <a:graphicFrameLocks noGrp="1"/>
          </p:cNvGraphicFramePr>
          <p:nvPr>
            <p:extLst>
              <p:ext uri="{D42A27DB-BD31-4B8C-83A1-F6EECF244321}">
                <p14:modId xmlns:p14="http://schemas.microsoft.com/office/powerpoint/2010/main" val="1133297186"/>
              </p:ext>
            </p:extLst>
          </p:nvPr>
        </p:nvGraphicFramePr>
        <p:xfrm>
          <a:off x="1441831" y="27763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3" name="Table 132">
            <a:extLst>
              <a:ext uri="{FF2B5EF4-FFF2-40B4-BE49-F238E27FC236}">
                <a16:creationId xmlns:a16="http://schemas.microsoft.com/office/drawing/2014/main" id="{5BECB25E-2D18-18FB-918F-B48EAF126CDA}"/>
              </a:ext>
            </a:extLst>
          </p:cNvPr>
          <p:cNvGraphicFramePr>
            <a:graphicFrameLocks noGrp="1"/>
          </p:cNvGraphicFramePr>
          <p:nvPr>
            <p:extLst>
              <p:ext uri="{D42A27DB-BD31-4B8C-83A1-F6EECF244321}">
                <p14:modId xmlns:p14="http://schemas.microsoft.com/office/powerpoint/2010/main" val="1745726704"/>
              </p:ext>
            </p:extLst>
          </p:nvPr>
        </p:nvGraphicFramePr>
        <p:xfrm>
          <a:off x="1441830" y="326399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4" name="Table 133">
            <a:extLst>
              <a:ext uri="{FF2B5EF4-FFF2-40B4-BE49-F238E27FC236}">
                <a16:creationId xmlns:a16="http://schemas.microsoft.com/office/drawing/2014/main" id="{B9E74240-DDEE-FF01-809B-E8329F82EBCC}"/>
              </a:ext>
            </a:extLst>
          </p:cNvPr>
          <p:cNvGraphicFramePr>
            <a:graphicFrameLocks noGrp="1"/>
          </p:cNvGraphicFramePr>
          <p:nvPr>
            <p:extLst>
              <p:ext uri="{D42A27DB-BD31-4B8C-83A1-F6EECF244321}">
                <p14:modId xmlns:p14="http://schemas.microsoft.com/office/powerpoint/2010/main" val="2452777273"/>
              </p:ext>
            </p:extLst>
          </p:nvPr>
        </p:nvGraphicFramePr>
        <p:xfrm>
          <a:off x="1441831" y="375167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5" name="Table 134">
            <a:extLst>
              <a:ext uri="{FF2B5EF4-FFF2-40B4-BE49-F238E27FC236}">
                <a16:creationId xmlns:a16="http://schemas.microsoft.com/office/drawing/2014/main" id="{58EEE9C4-3444-4030-F333-E347AE7CE842}"/>
              </a:ext>
            </a:extLst>
          </p:cNvPr>
          <p:cNvGraphicFramePr>
            <a:graphicFrameLocks noGrp="1"/>
          </p:cNvGraphicFramePr>
          <p:nvPr>
            <p:extLst>
              <p:ext uri="{D42A27DB-BD31-4B8C-83A1-F6EECF244321}">
                <p14:modId xmlns:p14="http://schemas.microsoft.com/office/powerpoint/2010/main" val="443542636"/>
              </p:ext>
            </p:extLst>
          </p:nvPr>
        </p:nvGraphicFramePr>
        <p:xfrm>
          <a:off x="1441830" y="423935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6" name="Table 135">
            <a:extLst>
              <a:ext uri="{FF2B5EF4-FFF2-40B4-BE49-F238E27FC236}">
                <a16:creationId xmlns:a16="http://schemas.microsoft.com/office/drawing/2014/main" id="{07F00A09-D933-C32D-83F4-593D1E6E0416}"/>
              </a:ext>
            </a:extLst>
          </p:cNvPr>
          <p:cNvGraphicFramePr>
            <a:graphicFrameLocks noGrp="1"/>
          </p:cNvGraphicFramePr>
          <p:nvPr>
            <p:extLst>
              <p:ext uri="{D42A27DB-BD31-4B8C-83A1-F6EECF244321}">
                <p14:modId xmlns:p14="http://schemas.microsoft.com/office/powerpoint/2010/main" val="2248815474"/>
              </p:ext>
            </p:extLst>
          </p:nvPr>
        </p:nvGraphicFramePr>
        <p:xfrm>
          <a:off x="1441831" y="472703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7" name="Table 136">
            <a:extLst>
              <a:ext uri="{FF2B5EF4-FFF2-40B4-BE49-F238E27FC236}">
                <a16:creationId xmlns:a16="http://schemas.microsoft.com/office/drawing/2014/main" id="{324B6216-4682-8B85-DD5F-D9F5CFDC0FB4}"/>
              </a:ext>
            </a:extLst>
          </p:cNvPr>
          <p:cNvGraphicFramePr>
            <a:graphicFrameLocks noGrp="1"/>
          </p:cNvGraphicFramePr>
          <p:nvPr>
            <p:extLst>
              <p:ext uri="{D42A27DB-BD31-4B8C-83A1-F6EECF244321}">
                <p14:modId xmlns:p14="http://schemas.microsoft.com/office/powerpoint/2010/main" val="4145791607"/>
              </p:ext>
            </p:extLst>
          </p:nvPr>
        </p:nvGraphicFramePr>
        <p:xfrm>
          <a:off x="1441830" y="5214713"/>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8" name="Table 137">
            <a:extLst>
              <a:ext uri="{FF2B5EF4-FFF2-40B4-BE49-F238E27FC236}">
                <a16:creationId xmlns:a16="http://schemas.microsoft.com/office/drawing/2014/main" id="{96BD0022-257F-BF11-83D1-2F6F17C9E952}"/>
              </a:ext>
            </a:extLst>
          </p:cNvPr>
          <p:cNvGraphicFramePr>
            <a:graphicFrameLocks noGrp="1"/>
          </p:cNvGraphicFramePr>
          <p:nvPr>
            <p:extLst>
              <p:ext uri="{D42A27DB-BD31-4B8C-83A1-F6EECF244321}">
                <p14:modId xmlns:p14="http://schemas.microsoft.com/office/powerpoint/2010/main" val="3207967901"/>
              </p:ext>
            </p:extLst>
          </p:nvPr>
        </p:nvGraphicFramePr>
        <p:xfrm>
          <a:off x="1441131" y="571302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39" name="Table 138">
            <a:extLst>
              <a:ext uri="{FF2B5EF4-FFF2-40B4-BE49-F238E27FC236}">
                <a16:creationId xmlns:a16="http://schemas.microsoft.com/office/drawing/2014/main" id="{46E100DF-9094-9C63-658C-AC9AE15E4637}"/>
              </a:ext>
            </a:extLst>
          </p:cNvPr>
          <p:cNvGraphicFramePr>
            <a:graphicFrameLocks noGrp="1"/>
          </p:cNvGraphicFramePr>
          <p:nvPr>
            <p:extLst>
              <p:ext uri="{D42A27DB-BD31-4B8C-83A1-F6EECF244321}">
                <p14:modId xmlns:p14="http://schemas.microsoft.com/office/powerpoint/2010/main" val="869945365"/>
              </p:ext>
            </p:extLst>
          </p:nvPr>
        </p:nvGraphicFramePr>
        <p:xfrm>
          <a:off x="1441130" y="620070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0" name="Table 139">
            <a:extLst>
              <a:ext uri="{FF2B5EF4-FFF2-40B4-BE49-F238E27FC236}">
                <a16:creationId xmlns:a16="http://schemas.microsoft.com/office/drawing/2014/main" id="{1E9A5583-6C30-1019-6B30-DE9850E1EAD3}"/>
              </a:ext>
            </a:extLst>
          </p:cNvPr>
          <p:cNvGraphicFramePr>
            <a:graphicFrameLocks noGrp="1"/>
          </p:cNvGraphicFramePr>
          <p:nvPr>
            <p:extLst>
              <p:ext uri="{D42A27DB-BD31-4B8C-83A1-F6EECF244321}">
                <p14:modId xmlns:p14="http://schemas.microsoft.com/office/powerpoint/2010/main" val="3808657809"/>
              </p:ext>
            </p:extLst>
          </p:nvPr>
        </p:nvGraphicFramePr>
        <p:xfrm>
          <a:off x="1364846" y="28197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1" name="Table 140">
            <a:extLst>
              <a:ext uri="{FF2B5EF4-FFF2-40B4-BE49-F238E27FC236}">
                <a16:creationId xmlns:a16="http://schemas.microsoft.com/office/drawing/2014/main" id="{A29F4E38-C6F8-9B3F-AF29-EF978AFA1F47}"/>
              </a:ext>
            </a:extLst>
          </p:cNvPr>
          <p:cNvGraphicFramePr>
            <a:graphicFrameLocks noGrp="1"/>
          </p:cNvGraphicFramePr>
          <p:nvPr>
            <p:extLst>
              <p:ext uri="{D42A27DB-BD31-4B8C-83A1-F6EECF244321}">
                <p14:modId xmlns:p14="http://schemas.microsoft.com/office/powerpoint/2010/main" val="1910995437"/>
              </p:ext>
            </p:extLst>
          </p:nvPr>
        </p:nvGraphicFramePr>
        <p:xfrm>
          <a:off x="1364845" y="33074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2" name="Table 141">
            <a:extLst>
              <a:ext uri="{FF2B5EF4-FFF2-40B4-BE49-F238E27FC236}">
                <a16:creationId xmlns:a16="http://schemas.microsoft.com/office/drawing/2014/main" id="{AEE628D8-4D0A-B437-FE40-8F079F5DADC3}"/>
              </a:ext>
            </a:extLst>
          </p:cNvPr>
          <p:cNvGraphicFramePr>
            <a:graphicFrameLocks noGrp="1"/>
          </p:cNvGraphicFramePr>
          <p:nvPr>
            <p:extLst>
              <p:ext uri="{D42A27DB-BD31-4B8C-83A1-F6EECF244321}">
                <p14:modId xmlns:p14="http://schemas.microsoft.com/office/powerpoint/2010/main" val="1555226255"/>
              </p:ext>
            </p:extLst>
          </p:nvPr>
        </p:nvGraphicFramePr>
        <p:xfrm>
          <a:off x="1364846" y="37951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3" name="Table 142">
            <a:extLst>
              <a:ext uri="{FF2B5EF4-FFF2-40B4-BE49-F238E27FC236}">
                <a16:creationId xmlns:a16="http://schemas.microsoft.com/office/drawing/2014/main" id="{B89CB909-6696-67CD-D15F-DF5144616FD7}"/>
              </a:ext>
            </a:extLst>
          </p:cNvPr>
          <p:cNvGraphicFramePr>
            <a:graphicFrameLocks noGrp="1"/>
          </p:cNvGraphicFramePr>
          <p:nvPr>
            <p:extLst>
              <p:ext uri="{D42A27DB-BD31-4B8C-83A1-F6EECF244321}">
                <p14:modId xmlns:p14="http://schemas.microsoft.com/office/powerpoint/2010/main" val="218382757"/>
              </p:ext>
            </p:extLst>
          </p:nvPr>
        </p:nvGraphicFramePr>
        <p:xfrm>
          <a:off x="1364845" y="42828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4" name="Table 143">
            <a:extLst>
              <a:ext uri="{FF2B5EF4-FFF2-40B4-BE49-F238E27FC236}">
                <a16:creationId xmlns:a16="http://schemas.microsoft.com/office/drawing/2014/main" id="{ABBD824D-FC91-94ED-789C-34125DEDEDEE}"/>
              </a:ext>
            </a:extLst>
          </p:cNvPr>
          <p:cNvGraphicFramePr>
            <a:graphicFrameLocks noGrp="1"/>
          </p:cNvGraphicFramePr>
          <p:nvPr>
            <p:extLst>
              <p:ext uri="{D42A27DB-BD31-4B8C-83A1-F6EECF244321}">
                <p14:modId xmlns:p14="http://schemas.microsoft.com/office/powerpoint/2010/main" val="633166595"/>
              </p:ext>
            </p:extLst>
          </p:nvPr>
        </p:nvGraphicFramePr>
        <p:xfrm>
          <a:off x="1364846" y="47704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5" name="Table 144">
            <a:extLst>
              <a:ext uri="{FF2B5EF4-FFF2-40B4-BE49-F238E27FC236}">
                <a16:creationId xmlns:a16="http://schemas.microsoft.com/office/drawing/2014/main" id="{EAE85FB6-71C9-EC11-A271-D3FD2ACA1DF3}"/>
              </a:ext>
            </a:extLst>
          </p:cNvPr>
          <p:cNvGraphicFramePr>
            <a:graphicFrameLocks noGrp="1"/>
          </p:cNvGraphicFramePr>
          <p:nvPr>
            <p:extLst>
              <p:ext uri="{D42A27DB-BD31-4B8C-83A1-F6EECF244321}">
                <p14:modId xmlns:p14="http://schemas.microsoft.com/office/powerpoint/2010/main" val="2579286061"/>
              </p:ext>
            </p:extLst>
          </p:nvPr>
        </p:nvGraphicFramePr>
        <p:xfrm>
          <a:off x="1364845" y="52581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6" name="Table 145">
            <a:extLst>
              <a:ext uri="{FF2B5EF4-FFF2-40B4-BE49-F238E27FC236}">
                <a16:creationId xmlns:a16="http://schemas.microsoft.com/office/drawing/2014/main" id="{297CBD0B-10B7-1B7F-4132-BD66F3DA549D}"/>
              </a:ext>
            </a:extLst>
          </p:cNvPr>
          <p:cNvGraphicFramePr>
            <a:graphicFrameLocks noGrp="1"/>
          </p:cNvGraphicFramePr>
          <p:nvPr>
            <p:extLst>
              <p:ext uri="{D42A27DB-BD31-4B8C-83A1-F6EECF244321}">
                <p14:modId xmlns:p14="http://schemas.microsoft.com/office/powerpoint/2010/main" val="3086075220"/>
              </p:ext>
            </p:extLst>
          </p:nvPr>
        </p:nvGraphicFramePr>
        <p:xfrm>
          <a:off x="1364146" y="57564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7" name="Table 146">
            <a:extLst>
              <a:ext uri="{FF2B5EF4-FFF2-40B4-BE49-F238E27FC236}">
                <a16:creationId xmlns:a16="http://schemas.microsoft.com/office/drawing/2014/main" id="{4F4E8C01-DF2E-FB71-DC82-E049B286B755}"/>
              </a:ext>
            </a:extLst>
          </p:cNvPr>
          <p:cNvGraphicFramePr>
            <a:graphicFrameLocks noGrp="1"/>
          </p:cNvGraphicFramePr>
          <p:nvPr>
            <p:extLst>
              <p:ext uri="{D42A27DB-BD31-4B8C-83A1-F6EECF244321}">
                <p14:modId xmlns:p14="http://schemas.microsoft.com/office/powerpoint/2010/main" val="1869900847"/>
              </p:ext>
            </p:extLst>
          </p:nvPr>
        </p:nvGraphicFramePr>
        <p:xfrm>
          <a:off x="1364145" y="62441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8" name="Table 147">
            <a:extLst>
              <a:ext uri="{FF2B5EF4-FFF2-40B4-BE49-F238E27FC236}">
                <a16:creationId xmlns:a16="http://schemas.microsoft.com/office/drawing/2014/main" id="{B8F91B41-B56D-5442-4C8B-36E3614DA17B}"/>
              </a:ext>
            </a:extLst>
          </p:cNvPr>
          <p:cNvGraphicFramePr>
            <a:graphicFrameLocks noGrp="1"/>
          </p:cNvGraphicFramePr>
          <p:nvPr>
            <p:extLst>
              <p:ext uri="{D42A27DB-BD31-4B8C-83A1-F6EECF244321}">
                <p14:modId xmlns:p14="http://schemas.microsoft.com/office/powerpoint/2010/main" val="2857834919"/>
              </p:ext>
            </p:extLst>
          </p:nvPr>
        </p:nvGraphicFramePr>
        <p:xfrm>
          <a:off x="2755268"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49" name="Table 148">
            <a:extLst>
              <a:ext uri="{FF2B5EF4-FFF2-40B4-BE49-F238E27FC236}">
                <a16:creationId xmlns:a16="http://schemas.microsoft.com/office/drawing/2014/main" id="{7A5E1956-A241-9AA2-0F4B-9E57210A0F45}"/>
              </a:ext>
            </a:extLst>
          </p:cNvPr>
          <p:cNvGraphicFramePr>
            <a:graphicFrameLocks noGrp="1"/>
          </p:cNvGraphicFramePr>
          <p:nvPr>
            <p:extLst>
              <p:ext uri="{D42A27DB-BD31-4B8C-83A1-F6EECF244321}">
                <p14:modId xmlns:p14="http://schemas.microsoft.com/office/powerpoint/2010/main" val="2026746970"/>
              </p:ext>
            </p:extLst>
          </p:nvPr>
        </p:nvGraphicFramePr>
        <p:xfrm>
          <a:off x="2755267"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0" name="Table 149">
            <a:extLst>
              <a:ext uri="{FF2B5EF4-FFF2-40B4-BE49-F238E27FC236}">
                <a16:creationId xmlns:a16="http://schemas.microsoft.com/office/drawing/2014/main" id="{F8676B85-0474-4AAE-3B55-E72F277618BD}"/>
              </a:ext>
            </a:extLst>
          </p:cNvPr>
          <p:cNvGraphicFramePr>
            <a:graphicFrameLocks noGrp="1"/>
          </p:cNvGraphicFramePr>
          <p:nvPr>
            <p:extLst>
              <p:ext uri="{D42A27DB-BD31-4B8C-83A1-F6EECF244321}">
                <p14:modId xmlns:p14="http://schemas.microsoft.com/office/powerpoint/2010/main" val="503816915"/>
              </p:ext>
            </p:extLst>
          </p:nvPr>
        </p:nvGraphicFramePr>
        <p:xfrm>
          <a:off x="2755268"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1" name="Table 150">
            <a:extLst>
              <a:ext uri="{FF2B5EF4-FFF2-40B4-BE49-F238E27FC236}">
                <a16:creationId xmlns:a16="http://schemas.microsoft.com/office/drawing/2014/main" id="{183FB0E2-02BC-DC22-2CEA-FF8321D40A57}"/>
              </a:ext>
            </a:extLst>
          </p:cNvPr>
          <p:cNvGraphicFramePr>
            <a:graphicFrameLocks noGrp="1"/>
          </p:cNvGraphicFramePr>
          <p:nvPr>
            <p:extLst>
              <p:ext uri="{D42A27DB-BD31-4B8C-83A1-F6EECF244321}">
                <p14:modId xmlns:p14="http://schemas.microsoft.com/office/powerpoint/2010/main" val="3094983814"/>
              </p:ext>
            </p:extLst>
          </p:nvPr>
        </p:nvGraphicFramePr>
        <p:xfrm>
          <a:off x="2755267"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2" name="Table 151">
            <a:extLst>
              <a:ext uri="{FF2B5EF4-FFF2-40B4-BE49-F238E27FC236}">
                <a16:creationId xmlns:a16="http://schemas.microsoft.com/office/drawing/2014/main" id="{1CCDABE4-3B36-7EB5-7014-A2443A98069D}"/>
              </a:ext>
            </a:extLst>
          </p:cNvPr>
          <p:cNvGraphicFramePr>
            <a:graphicFrameLocks noGrp="1"/>
          </p:cNvGraphicFramePr>
          <p:nvPr>
            <p:extLst>
              <p:ext uri="{D42A27DB-BD31-4B8C-83A1-F6EECF244321}">
                <p14:modId xmlns:p14="http://schemas.microsoft.com/office/powerpoint/2010/main" val="39001690"/>
              </p:ext>
            </p:extLst>
          </p:nvPr>
        </p:nvGraphicFramePr>
        <p:xfrm>
          <a:off x="2755268"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3" name="Table 152">
            <a:extLst>
              <a:ext uri="{FF2B5EF4-FFF2-40B4-BE49-F238E27FC236}">
                <a16:creationId xmlns:a16="http://schemas.microsoft.com/office/drawing/2014/main" id="{662A0D50-80A0-BA3D-444A-C2F24D478CE0}"/>
              </a:ext>
            </a:extLst>
          </p:cNvPr>
          <p:cNvGraphicFramePr>
            <a:graphicFrameLocks noGrp="1"/>
          </p:cNvGraphicFramePr>
          <p:nvPr>
            <p:extLst>
              <p:ext uri="{D42A27DB-BD31-4B8C-83A1-F6EECF244321}">
                <p14:modId xmlns:p14="http://schemas.microsoft.com/office/powerpoint/2010/main" val="2319521191"/>
              </p:ext>
            </p:extLst>
          </p:nvPr>
        </p:nvGraphicFramePr>
        <p:xfrm>
          <a:off x="2755267"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4" name="Table 153">
            <a:extLst>
              <a:ext uri="{FF2B5EF4-FFF2-40B4-BE49-F238E27FC236}">
                <a16:creationId xmlns:a16="http://schemas.microsoft.com/office/drawing/2014/main" id="{6C01FAB3-1EBB-E03E-B790-FA59A438896D}"/>
              </a:ext>
            </a:extLst>
          </p:cNvPr>
          <p:cNvGraphicFramePr>
            <a:graphicFrameLocks noGrp="1"/>
          </p:cNvGraphicFramePr>
          <p:nvPr>
            <p:extLst>
              <p:ext uri="{D42A27DB-BD31-4B8C-83A1-F6EECF244321}">
                <p14:modId xmlns:p14="http://schemas.microsoft.com/office/powerpoint/2010/main" val="1883932844"/>
              </p:ext>
            </p:extLst>
          </p:nvPr>
        </p:nvGraphicFramePr>
        <p:xfrm>
          <a:off x="2754568"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5" name="Table 154">
            <a:extLst>
              <a:ext uri="{FF2B5EF4-FFF2-40B4-BE49-F238E27FC236}">
                <a16:creationId xmlns:a16="http://schemas.microsoft.com/office/drawing/2014/main" id="{ED57F054-F1EA-59B1-0717-A836388CDDAC}"/>
              </a:ext>
            </a:extLst>
          </p:cNvPr>
          <p:cNvGraphicFramePr>
            <a:graphicFrameLocks noGrp="1"/>
          </p:cNvGraphicFramePr>
          <p:nvPr>
            <p:extLst>
              <p:ext uri="{D42A27DB-BD31-4B8C-83A1-F6EECF244321}">
                <p14:modId xmlns:p14="http://schemas.microsoft.com/office/powerpoint/2010/main" val="1068768481"/>
              </p:ext>
            </p:extLst>
          </p:nvPr>
        </p:nvGraphicFramePr>
        <p:xfrm>
          <a:off x="2754567"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6" name="Table 155">
            <a:extLst>
              <a:ext uri="{FF2B5EF4-FFF2-40B4-BE49-F238E27FC236}">
                <a16:creationId xmlns:a16="http://schemas.microsoft.com/office/drawing/2014/main" id="{9DC87FEA-7835-0C45-6168-1CFAD5EF7717}"/>
              </a:ext>
            </a:extLst>
          </p:cNvPr>
          <p:cNvGraphicFramePr>
            <a:graphicFrameLocks noGrp="1"/>
          </p:cNvGraphicFramePr>
          <p:nvPr>
            <p:extLst>
              <p:ext uri="{D42A27DB-BD31-4B8C-83A1-F6EECF244321}">
                <p14:modId xmlns:p14="http://schemas.microsoft.com/office/powerpoint/2010/main" val="2654438913"/>
              </p:ext>
            </p:extLst>
          </p:nvPr>
        </p:nvGraphicFramePr>
        <p:xfrm>
          <a:off x="2715831"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7" name="Table 156">
            <a:extLst>
              <a:ext uri="{FF2B5EF4-FFF2-40B4-BE49-F238E27FC236}">
                <a16:creationId xmlns:a16="http://schemas.microsoft.com/office/drawing/2014/main" id="{D7785C81-B652-BCB7-F009-FDE9F733EC18}"/>
              </a:ext>
            </a:extLst>
          </p:cNvPr>
          <p:cNvGraphicFramePr>
            <a:graphicFrameLocks noGrp="1"/>
          </p:cNvGraphicFramePr>
          <p:nvPr>
            <p:extLst>
              <p:ext uri="{D42A27DB-BD31-4B8C-83A1-F6EECF244321}">
                <p14:modId xmlns:p14="http://schemas.microsoft.com/office/powerpoint/2010/main" val="140346856"/>
              </p:ext>
            </p:extLst>
          </p:nvPr>
        </p:nvGraphicFramePr>
        <p:xfrm>
          <a:off x="2715830"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8" name="Table 157">
            <a:extLst>
              <a:ext uri="{FF2B5EF4-FFF2-40B4-BE49-F238E27FC236}">
                <a16:creationId xmlns:a16="http://schemas.microsoft.com/office/drawing/2014/main" id="{0BF45449-1E01-E585-F247-454D97A01739}"/>
              </a:ext>
            </a:extLst>
          </p:cNvPr>
          <p:cNvGraphicFramePr>
            <a:graphicFrameLocks noGrp="1"/>
          </p:cNvGraphicFramePr>
          <p:nvPr>
            <p:extLst>
              <p:ext uri="{D42A27DB-BD31-4B8C-83A1-F6EECF244321}">
                <p14:modId xmlns:p14="http://schemas.microsoft.com/office/powerpoint/2010/main" val="146762988"/>
              </p:ext>
            </p:extLst>
          </p:nvPr>
        </p:nvGraphicFramePr>
        <p:xfrm>
          <a:off x="2715831"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59" name="Table 158">
            <a:extLst>
              <a:ext uri="{FF2B5EF4-FFF2-40B4-BE49-F238E27FC236}">
                <a16:creationId xmlns:a16="http://schemas.microsoft.com/office/drawing/2014/main" id="{98878A52-37A3-2FB2-C587-C143548BC7E2}"/>
              </a:ext>
            </a:extLst>
          </p:cNvPr>
          <p:cNvGraphicFramePr>
            <a:graphicFrameLocks noGrp="1"/>
          </p:cNvGraphicFramePr>
          <p:nvPr>
            <p:extLst>
              <p:ext uri="{D42A27DB-BD31-4B8C-83A1-F6EECF244321}">
                <p14:modId xmlns:p14="http://schemas.microsoft.com/office/powerpoint/2010/main" val="3901805037"/>
              </p:ext>
            </p:extLst>
          </p:nvPr>
        </p:nvGraphicFramePr>
        <p:xfrm>
          <a:off x="2715830"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0" name="Table 159">
            <a:extLst>
              <a:ext uri="{FF2B5EF4-FFF2-40B4-BE49-F238E27FC236}">
                <a16:creationId xmlns:a16="http://schemas.microsoft.com/office/drawing/2014/main" id="{D3936D2F-8DBD-3C5C-FAAB-CD25203F8F0D}"/>
              </a:ext>
            </a:extLst>
          </p:cNvPr>
          <p:cNvGraphicFramePr>
            <a:graphicFrameLocks noGrp="1"/>
          </p:cNvGraphicFramePr>
          <p:nvPr>
            <p:extLst>
              <p:ext uri="{D42A27DB-BD31-4B8C-83A1-F6EECF244321}">
                <p14:modId xmlns:p14="http://schemas.microsoft.com/office/powerpoint/2010/main" val="3011855793"/>
              </p:ext>
            </p:extLst>
          </p:nvPr>
        </p:nvGraphicFramePr>
        <p:xfrm>
          <a:off x="2715831"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1" name="Table 160">
            <a:extLst>
              <a:ext uri="{FF2B5EF4-FFF2-40B4-BE49-F238E27FC236}">
                <a16:creationId xmlns:a16="http://schemas.microsoft.com/office/drawing/2014/main" id="{8320AD3F-F2BA-34BC-7872-7F0FA24F1679}"/>
              </a:ext>
            </a:extLst>
          </p:cNvPr>
          <p:cNvGraphicFramePr>
            <a:graphicFrameLocks noGrp="1"/>
          </p:cNvGraphicFramePr>
          <p:nvPr>
            <p:extLst>
              <p:ext uri="{D42A27DB-BD31-4B8C-83A1-F6EECF244321}">
                <p14:modId xmlns:p14="http://schemas.microsoft.com/office/powerpoint/2010/main" val="504029822"/>
              </p:ext>
            </p:extLst>
          </p:nvPr>
        </p:nvGraphicFramePr>
        <p:xfrm>
          <a:off x="2715830"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2" name="Table 161">
            <a:extLst>
              <a:ext uri="{FF2B5EF4-FFF2-40B4-BE49-F238E27FC236}">
                <a16:creationId xmlns:a16="http://schemas.microsoft.com/office/drawing/2014/main" id="{55736D94-2B7E-1ABE-70A6-40B9FBBF4D50}"/>
              </a:ext>
            </a:extLst>
          </p:cNvPr>
          <p:cNvGraphicFramePr>
            <a:graphicFrameLocks noGrp="1"/>
          </p:cNvGraphicFramePr>
          <p:nvPr>
            <p:extLst>
              <p:ext uri="{D42A27DB-BD31-4B8C-83A1-F6EECF244321}">
                <p14:modId xmlns:p14="http://schemas.microsoft.com/office/powerpoint/2010/main" val="2507978031"/>
              </p:ext>
            </p:extLst>
          </p:nvPr>
        </p:nvGraphicFramePr>
        <p:xfrm>
          <a:off x="2715131"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3" name="Table 162">
            <a:extLst>
              <a:ext uri="{FF2B5EF4-FFF2-40B4-BE49-F238E27FC236}">
                <a16:creationId xmlns:a16="http://schemas.microsoft.com/office/drawing/2014/main" id="{19B3A977-FC9C-4DED-5A23-B09CC4D53D6C}"/>
              </a:ext>
            </a:extLst>
          </p:cNvPr>
          <p:cNvGraphicFramePr>
            <a:graphicFrameLocks noGrp="1"/>
          </p:cNvGraphicFramePr>
          <p:nvPr>
            <p:extLst>
              <p:ext uri="{D42A27DB-BD31-4B8C-83A1-F6EECF244321}">
                <p14:modId xmlns:p14="http://schemas.microsoft.com/office/powerpoint/2010/main" val="142833408"/>
              </p:ext>
            </p:extLst>
          </p:nvPr>
        </p:nvGraphicFramePr>
        <p:xfrm>
          <a:off x="2715130"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4" name="Table 163">
            <a:extLst>
              <a:ext uri="{FF2B5EF4-FFF2-40B4-BE49-F238E27FC236}">
                <a16:creationId xmlns:a16="http://schemas.microsoft.com/office/drawing/2014/main" id="{5934A031-8643-A128-DB47-E8648A6A145A}"/>
              </a:ext>
            </a:extLst>
          </p:cNvPr>
          <p:cNvGraphicFramePr>
            <a:graphicFrameLocks noGrp="1"/>
          </p:cNvGraphicFramePr>
          <p:nvPr>
            <p:extLst>
              <p:ext uri="{D42A27DB-BD31-4B8C-83A1-F6EECF244321}">
                <p14:modId xmlns:p14="http://schemas.microsoft.com/office/powerpoint/2010/main" val="2510214179"/>
              </p:ext>
            </p:extLst>
          </p:nvPr>
        </p:nvGraphicFramePr>
        <p:xfrm>
          <a:off x="2669559"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5" name="Table 164">
            <a:extLst>
              <a:ext uri="{FF2B5EF4-FFF2-40B4-BE49-F238E27FC236}">
                <a16:creationId xmlns:a16="http://schemas.microsoft.com/office/drawing/2014/main" id="{733C4637-11C7-8772-A204-5F05B3184ED7}"/>
              </a:ext>
            </a:extLst>
          </p:cNvPr>
          <p:cNvGraphicFramePr>
            <a:graphicFrameLocks noGrp="1"/>
          </p:cNvGraphicFramePr>
          <p:nvPr>
            <p:extLst>
              <p:ext uri="{D42A27DB-BD31-4B8C-83A1-F6EECF244321}">
                <p14:modId xmlns:p14="http://schemas.microsoft.com/office/powerpoint/2010/main" val="922495914"/>
              </p:ext>
            </p:extLst>
          </p:nvPr>
        </p:nvGraphicFramePr>
        <p:xfrm>
          <a:off x="2669558"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6" name="Table 165">
            <a:extLst>
              <a:ext uri="{FF2B5EF4-FFF2-40B4-BE49-F238E27FC236}">
                <a16:creationId xmlns:a16="http://schemas.microsoft.com/office/drawing/2014/main" id="{DB80A9FB-919B-D666-BC91-F4A3B272925C}"/>
              </a:ext>
            </a:extLst>
          </p:cNvPr>
          <p:cNvGraphicFramePr>
            <a:graphicFrameLocks noGrp="1"/>
          </p:cNvGraphicFramePr>
          <p:nvPr>
            <p:extLst>
              <p:ext uri="{D42A27DB-BD31-4B8C-83A1-F6EECF244321}">
                <p14:modId xmlns:p14="http://schemas.microsoft.com/office/powerpoint/2010/main" val="855339443"/>
              </p:ext>
            </p:extLst>
          </p:nvPr>
        </p:nvGraphicFramePr>
        <p:xfrm>
          <a:off x="2669559"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7" name="Table 166">
            <a:extLst>
              <a:ext uri="{FF2B5EF4-FFF2-40B4-BE49-F238E27FC236}">
                <a16:creationId xmlns:a16="http://schemas.microsoft.com/office/drawing/2014/main" id="{F7A84F00-B5C8-C99F-A569-B0581E62C69F}"/>
              </a:ext>
            </a:extLst>
          </p:cNvPr>
          <p:cNvGraphicFramePr>
            <a:graphicFrameLocks noGrp="1"/>
          </p:cNvGraphicFramePr>
          <p:nvPr>
            <p:extLst>
              <p:ext uri="{D42A27DB-BD31-4B8C-83A1-F6EECF244321}">
                <p14:modId xmlns:p14="http://schemas.microsoft.com/office/powerpoint/2010/main" val="4195696766"/>
              </p:ext>
            </p:extLst>
          </p:nvPr>
        </p:nvGraphicFramePr>
        <p:xfrm>
          <a:off x="2669558"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8" name="Table 167">
            <a:extLst>
              <a:ext uri="{FF2B5EF4-FFF2-40B4-BE49-F238E27FC236}">
                <a16:creationId xmlns:a16="http://schemas.microsoft.com/office/drawing/2014/main" id="{197EB927-83C3-B874-1609-611AE57D0797}"/>
              </a:ext>
            </a:extLst>
          </p:cNvPr>
          <p:cNvGraphicFramePr>
            <a:graphicFrameLocks noGrp="1"/>
          </p:cNvGraphicFramePr>
          <p:nvPr>
            <p:extLst>
              <p:ext uri="{D42A27DB-BD31-4B8C-83A1-F6EECF244321}">
                <p14:modId xmlns:p14="http://schemas.microsoft.com/office/powerpoint/2010/main" val="3786692512"/>
              </p:ext>
            </p:extLst>
          </p:nvPr>
        </p:nvGraphicFramePr>
        <p:xfrm>
          <a:off x="2669559"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69" name="Table 168">
            <a:extLst>
              <a:ext uri="{FF2B5EF4-FFF2-40B4-BE49-F238E27FC236}">
                <a16:creationId xmlns:a16="http://schemas.microsoft.com/office/drawing/2014/main" id="{D2A638A6-3CFE-34BC-DF39-988FAA99535D}"/>
              </a:ext>
            </a:extLst>
          </p:cNvPr>
          <p:cNvGraphicFramePr>
            <a:graphicFrameLocks noGrp="1"/>
          </p:cNvGraphicFramePr>
          <p:nvPr>
            <p:extLst>
              <p:ext uri="{D42A27DB-BD31-4B8C-83A1-F6EECF244321}">
                <p14:modId xmlns:p14="http://schemas.microsoft.com/office/powerpoint/2010/main" val="1864601775"/>
              </p:ext>
            </p:extLst>
          </p:nvPr>
        </p:nvGraphicFramePr>
        <p:xfrm>
          <a:off x="2669558"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0" name="Table 169">
            <a:extLst>
              <a:ext uri="{FF2B5EF4-FFF2-40B4-BE49-F238E27FC236}">
                <a16:creationId xmlns:a16="http://schemas.microsoft.com/office/drawing/2014/main" id="{9F83028B-445B-572B-4E6B-30F3851B427E}"/>
              </a:ext>
            </a:extLst>
          </p:cNvPr>
          <p:cNvGraphicFramePr>
            <a:graphicFrameLocks noGrp="1"/>
          </p:cNvGraphicFramePr>
          <p:nvPr>
            <p:extLst>
              <p:ext uri="{D42A27DB-BD31-4B8C-83A1-F6EECF244321}">
                <p14:modId xmlns:p14="http://schemas.microsoft.com/office/powerpoint/2010/main" val="1565616572"/>
              </p:ext>
            </p:extLst>
          </p:nvPr>
        </p:nvGraphicFramePr>
        <p:xfrm>
          <a:off x="2668859"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1" name="Table 170">
            <a:extLst>
              <a:ext uri="{FF2B5EF4-FFF2-40B4-BE49-F238E27FC236}">
                <a16:creationId xmlns:a16="http://schemas.microsoft.com/office/drawing/2014/main" id="{0807FBEA-FCF8-34AB-55BA-61CE03AF4698}"/>
              </a:ext>
            </a:extLst>
          </p:cNvPr>
          <p:cNvGraphicFramePr>
            <a:graphicFrameLocks noGrp="1"/>
          </p:cNvGraphicFramePr>
          <p:nvPr>
            <p:extLst>
              <p:ext uri="{D42A27DB-BD31-4B8C-83A1-F6EECF244321}">
                <p14:modId xmlns:p14="http://schemas.microsoft.com/office/powerpoint/2010/main" val="794365433"/>
              </p:ext>
            </p:extLst>
          </p:nvPr>
        </p:nvGraphicFramePr>
        <p:xfrm>
          <a:off x="2668858"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2" name="Table 171">
            <a:extLst>
              <a:ext uri="{FF2B5EF4-FFF2-40B4-BE49-F238E27FC236}">
                <a16:creationId xmlns:a16="http://schemas.microsoft.com/office/drawing/2014/main" id="{4E8ED267-3EB9-12AF-14AB-8432FF8F4365}"/>
              </a:ext>
            </a:extLst>
          </p:cNvPr>
          <p:cNvGraphicFramePr>
            <a:graphicFrameLocks noGrp="1"/>
          </p:cNvGraphicFramePr>
          <p:nvPr>
            <p:extLst>
              <p:ext uri="{D42A27DB-BD31-4B8C-83A1-F6EECF244321}">
                <p14:modId xmlns:p14="http://schemas.microsoft.com/office/powerpoint/2010/main" val="697629856"/>
              </p:ext>
            </p:extLst>
          </p:nvPr>
        </p:nvGraphicFramePr>
        <p:xfrm>
          <a:off x="2613163"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3" name="Table 172">
            <a:extLst>
              <a:ext uri="{FF2B5EF4-FFF2-40B4-BE49-F238E27FC236}">
                <a16:creationId xmlns:a16="http://schemas.microsoft.com/office/drawing/2014/main" id="{7803BC9F-61D7-1580-BD0B-2BA8635C996E}"/>
              </a:ext>
            </a:extLst>
          </p:cNvPr>
          <p:cNvGraphicFramePr>
            <a:graphicFrameLocks noGrp="1"/>
          </p:cNvGraphicFramePr>
          <p:nvPr>
            <p:extLst>
              <p:ext uri="{D42A27DB-BD31-4B8C-83A1-F6EECF244321}">
                <p14:modId xmlns:p14="http://schemas.microsoft.com/office/powerpoint/2010/main" val="3842695598"/>
              </p:ext>
            </p:extLst>
          </p:nvPr>
        </p:nvGraphicFramePr>
        <p:xfrm>
          <a:off x="2613162"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4" name="Table 173">
            <a:extLst>
              <a:ext uri="{FF2B5EF4-FFF2-40B4-BE49-F238E27FC236}">
                <a16:creationId xmlns:a16="http://schemas.microsoft.com/office/drawing/2014/main" id="{6C51F8D3-78CD-C109-0B6B-FDB05AE5FE0E}"/>
              </a:ext>
            </a:extLst>
          </p:cNvPr>
          <p:cNvGraphicFramePr>
            <a:graphicFrameLocks noGrp="1"/>
          </p:cNvGraphicFramePr>
          <p:nvPr>
            <p:extLst>
              <p:ext uri="{D42A27DB-BD31-4B8C-83A1-F6EECF244321}">
                <p14:modId xmlns:p14="http://schemas.microsoft.com/office/powerpoint/2010/main" val="3455511353"/>
              </p:ext>
            </p:extLst>
          </p:nvPr>
        </p:nvGraphicFramePr>
        <p:xfrm>
          <a:off x="2613163"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5" name="Table 174">
            <a:extLst>
              <a:ext uri="{FF2B5EF4-FFF2-40B4-BE49-F238E27FC236}">
                <a16:creationId xmlns:a16="http://schemas.microsoft.com/office/drawing/2014/main" id="{A7C08FC7-6A30-7C12-56C2-4B7C58E08C79}"/>
              </a:ext>
            </a:extLst>
          </p:cNvPr>
          <p:cNvGraphicFramePr>
            <a:graphicFrameLocks noGrp="1"/>
          </p:cNvGraphicFramePr>
          <p:nvPr>
            <p:extLst>
              <p:ext uri="{D42A27DB-BD31-4B8C-83A1-F6EECF244321}">
                <p14:modId xmlns:p14="http://schemas.microsoft.com/office/powerpoint/2010/main" val="2309116210"/>
              </p:ext>
            </p:extLst>
          </p:nvPr>
        </p:nvGraphicFramePr>
        <p:xfrm>
          <a:off x="2613162"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6" name="Table 175">
            <a:extLst>
              <a:ext uri="{FF2B5EF4-FFF2-40B4-BE49-F238E27FC236}">
                <a16:creationId xmlns:a16="http://schemas.microsoft.com/office/drawing/2014/main" id="{04562D73-8120-6B54-54BE-A432E14FEA10}"/>
              </a:ext>
            </a:extLst>
          </p:cNvPr>
          <p:cNvGraphicFramePr>
            <a:graphicFrameLocks noGrp="1"/>
          </p:cNvGraphicFramePr>
          <p:nvPr>
            <p:extLst>
              <p:ext uri="{D42A27DB-BD31-4B8C-83A1-F6EECF244321}">
                <p14:modId xmlns:p14="http://schemas.microsoft.com/office/powerpoint/2010/main" val="1244946664"/>
              </p:ext>
            </p:extLst>
          </p:nvPr>
        </p:nvGraphicFramePr>
        <p:xfrm>
          <a:off x="2613163"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7" name="Table 176">
            <a:extLst>
              <a:ext uri="{FF2B5EF4-FFF2-40B4-BE49-F238E27FC236}">
                <a16:creationId xmlns:a16="http://schemas.microsoft.com/office/drawing/2014/main" id="{6FD1185A-FEB8-9206-937B-76E222CCEC7B}"/>
              </a:ext>
            </a:extLst>
          </p:cNvPr>
          <p:cNvGraphicFramePr>
            <a:graphicFrameLocks noGrp="1"/>
          </p:cNvGraphicFramePr>
          <p:nvPr>
            <p:extLst>
              <p:ext uri="{D42A27DB-BD31-4B8C-83A1-F6EECF244321}">
                <p14:modId xmlns:p14="http://schemas.microsoft.com/office/powerpoint/2010/main" val="4252290861"/>
              </p:ext>
            </p:extLst>
          </p:nvPr>
        </p:nvGraphicFramePr>
        <p:xfrm>
          <a:off x="2613162"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8" name="Table 177">
            <a:extLst>
              <a:ext uri="{FF2B5EF4-FFF2-40B4-BE49-F238E27FC236}">
                <a16:creationId xmlns:a16="http://schemas.microsoft.com/office/drawing/2014/main" id="{D5541BC3-C167-A512-1AF5-8D74A0357C1F}"/>
              </a:ext>
            </a:extLst>
          </p:cNvPr>
          <p:cNvGraphicFramePr>
            <a:graphicFrameLocks noGrp="1"/>
          </p:cNvGraphicFramePr>
          <p:nvPr>
            <p:extLst>
              <p:ext uri="{D42A27DB-BD31-4B8C-83A1-F6EECF244321}">
                <p14:modId xmlns:p14="http://schemas.microsoft.com/office/powerpoint/2010/main" val="667059913"/>
              </p:ext>
            </p:extLst>
          </p:nvPr>
        </p:nvGraphicFramePr>
        <p:xfrm>
          <a:off x="2612463"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79" name="Table 178">
            <a:extLst>
              <a:ext uri="{FF2B5EF4-FFF2-40B4-BE49-F238E27FC236}">
                <a16:creationId xmlns:a16="http://schemas.microsoft.com/office/drawing/2014/main" id="{5A430CE8-CDA4-9DBF-D8C8-61B028800EE7}"/>
              </a:ext>
            </a:extLst>
          </p:cNvPr>
          <p:cNvGraphicFramePr>
            <a:graphicFrameLocks noGrp="1"/>
          </p:cNvGraphicFramePr>
          <p:nvPr>
            <p:extLst>
              <p:ext uri="{D42A27DB-BD31-4B8C-83A1-F6EECF244321}">
                <p14:modId xmlns:p14="http://schemas.microsoft.com/office/powerpoint/2010/main" val="2278320611"/>
              </p:ext>
            </p:extLst>
          </p:nvPr>
        </p:nvGraphicFramePr>
        <p:xfrm>
          <a:off x="2612462"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0" name="Table 179">
            <a:extLst>
              <a:ext uri="{FF2B5EF4-FFF2-40B4-BE49-F238E27FC236}">
                <a16:creationId xmlns:a16="http://schemas.microsoft.com/office/drawing/2014/main" id="{3978C4BA-142F-87F5-E99A-0B4B69C390C9}"/>
              </a:ext>
            </a:extLst>
          </p:cNvPr>
          <p:cNvGraphicFramePr>
            <a:graphicFrameLocks noGrp="1"/>
          </p:cNvGraphicFramePr>
          <p:nvPr>
            <p:extLst>
              <p:ext uri="{D42A27DB-BD31-4B8C-83A1-F6EECF244321}">
                <p14:modId xmlns:p14="http://schemas.microsoft.com/office/powerpoint/2010/main" val="87003748"/>
              </p:ext>
            </p:extLst>
          </p:nvPr>
        </p:nvGraphicFramePr>
        <p:xfrm>
          <a:off x="2546643"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1" name="Table 180">
            <a:extLst>
              <a:ext uri="{FF2B5EF4-FFF2-40B4-BE49-F238E27FC236}">
                <a16:creationId xmlns:a16="http://schemas.microsoft.com/office/drawing/2014/main" id="{BBF73B23-979F-1CA1-2402-E1D7437B1009}"/>
              </a:ext>
            </a:extLst>
          </p:cNvPr>
          <p:cNvGraphicFramePr>
            <a:graphicFrameLocks noGrp="1"/>
          </p:cNvGraphicFramePr>
          <p:nvPr>
            <p:extLst>
              <p:ext uri="{D42A27DB-BD31-4B8C-83A1-F6EECF244321}">
                <p14:modId xmlns:p14="http://schemas.microsoft.com/office/powerpoint/2010/main" val="2814501469"/>
              </p:ext>
            </p:extLst>
          </p:nvPr>
        </p:nvGraphicFramePr>
        <p:xfrm>
          <a:off x="2546642"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2" name="Table 181">
            <a:extLst>
              <a:ext uri="{FF2B5EF4-FFF2-40B4-BE49-F238E27FC236}">
                <a16:creationId xmlns:a16="http://schemas.microsoft.com/office/drawing/2014/main" id="{4105917B-F9C0-236B-30DA-694D599FD611}"/>
              </a:ext>
            </a:extLst>
          </p:cNvPr>
          <p:cNvGraphicFramePr>
            <a:graphicFrameLocks noGrp="1"/>
          </p:cNvGraphicFramePr>
          <p:nvPr>
            <p:extLst>
              <p:ext uri="{D42A27DB-BD31-4B8C-83A1-F6EECF244321}">
                <p14:modId xmlns:p14="http://schemas.microsoft.com/office/powerpoint/2010/main" val="114022238"/>
              </p:ext>
            </p:extLst>
          </p:nvPr>
        </p:nvGraphicFramePr>
        <p:xfrm>
          <a:off x="2546643"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3" name="Table 182">
            <a:extLst>
              <a:ext uri="{FF2B5EF4-FFF2-40B4-BE49-F238E27FC236}">
                <a16:creationId xmlns:a16="http://schemas.microsoft.com/office/drawing/2014/main" id="{B09493B6-C5F0-6DBE-0B71-E544515ED0AC}"/>
              </a:ext>
            </a:extLst>
          </p:cNvPr>
          <p:cNvGraphicFramePr>
            <a:graphicFrameLocks noGrp="1"/>
          </p:cNvGraphicFramePr>
          <p:nvPr>
            <p:extLst>
              <p:ext uri="{D42A27DB-BD31-4B8C-83A1-F6EECF244321}">
                <p14:modId xmlns:p14="http://schemas.microsoft.com/office/powerpoint/2010/main" val="1152785694"/>
              </p:ext>
            </p:extLst>
          </p:nvPr>
        </p:nvGraphicFramePr>
        <p:xfrm>
          <a:off x="2546642"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4" name="Table 183">
            <a:extLst>
              <a:ext uri="{FF2B5EF4-FFF2-40B4-BE49-F238E27FC236}">
                <a16:creationId xmlns:a16="http://schemas.microsoft.com/office/drawing/2014/main" id="{2B987403-1B33-96ED-F748-01C34EE01289}"/>
              </a:ext>
            </a:extLst>
          </p:cNvPr>
          <p:cNvGraphicFramePr>
            <a:graphicFrameLocks noGrp="1"/>
          </p:cNvGraphicFramePr>
          <p:nvPr>
            <p:extLst>
              <p:ext uri="{D42A27DB-BD31-4B8C-83A1-F6EECF244321}">
                <p14:modId xmlns:p14="http://schemas.microsoft.com/office/powerpoint/2010/main" val="3828638873"/>
              </p:ext>
            </p:extLst>
          </p:nvPr>
        </p:nvGraphicFramePr>
        <p:xfrm>
          <a:off x="2546643"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5" name="Table 184">
            <a:extLst>
              <a:ext uri="{FF2B5EF4-FFF2-40B4-BE49-F238E27FC236}">
                <a16:creationId xmlns:a16="http://schemas.microsoft.com/office/drawing/2014/main" id="{FF506C8B-257B-8F5E-AD6C-1B81CEC4E241}"/>
              </a:ext>
            </a:extLst>
          </p:cNvPr>
          <p:cNvGraphicFramePr>
            <a:graphicFrameLocks noGrp="1"/>
          </p:cNvGraphicFramePr>
          <p:nvPr>
            <p:extLst>
              <p:ext uri="{D42A27DB-BD31-4B8C-83A1-F6EECF244321}">
                <p14:modId xmlns:p14="http://schemas.microsoft.com/office/powerpoint/2010/main" val="3253660432"/>
              </p:ext>
            </p:extLst>
          </p:nvPr>
        </p:nvGraphicFramePr>
        <p:xfrm>
          <a:off x="2546642"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6" name="Table 185">
            <a:extLst>
              <a:ext uri="{FF2B5EF4-FFF2-40B4-BE49-F238E27FC236}">
                <a16:creationId xmlns:a16="http://schemas.microsoft.com/office/drawing/2014/main" id="{7C4E28C9-B37B-34AB-8B14-2A663D7D977A}"/>
              </a:ext>
            </a:extLst>
          </p:cNvPr>
          <p:cNvGraphicFramePr>
            <a:graphicFrameLocks noGrp="1"/>
          </p:cNvGraphicFramePr>
          <p:nvPr>
            <p:extLst>
              <p:ext uri="{D42A27DB-BD31-4B8C-83A1-F6EECF244321}">
                <p14:modId xmlns:p14="http://schemas.microsoft.com/office/powerpoint/2010/main" val="2018242757"/>
              </p:ext>
            </p:extLst>
          </p:nvPr>
        </p:nvGraphicFramePr>
        <p:xfrm>
          <a:off x="2545943"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7" name="Table 186">
            <a:extLst>
              <a:ext uri="{FF2B5EF4-FFF2-40B4-BE49-F238E27FC236}">
                <a16:creationId xmlns:a16="http://schemas.microsoft.com/office/drawing/2014/main" id="{58443CB8-FA8E-A8B0-DB69-B2CDECA179FA}"/>
              </a:ext>
            </a:extLst>
          </p:cNvPr>
          <p:cNvGraphicFramePr>
            <a:graphicFrameLocks noGrp="1"/>
          </p:cNvGraphicFramePr>
          <p:nvPr>
            <p:extLst>
              <p:ext uri="{D42A27DB-BD31-4B8C-83A1-F6EECF244321}">
                <p14:modId xmlns:p14="http://schemas.microsoft.com/office/powerpoint/2010/main" val="636920066"/>
              </p:ext>
            </p:extLst>
          </p:nvPr>
        </p:nvGraphicFramePr>
        <p:xfrm>
          <a:off x="2545942"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8" name="Table 187">
            <a:extLst>
              <a:ext uri="{FF2B5EF4-FFF2-40B4-BE49-F238E27FC236}">
                <a16:creationId xmlns:a16="http://schemas.microsoft.com/office/drawing/2014/main" id="{0E91D4DB-ACC9-977B-42AC-EDF9BC430C1F}"/>
              </a:ext>
            </a:extLst>
          </p:cNvPr>
          <p:cNvGraphicFramePr>
            <a:graphicFrameLocks noGrp="1"/>
          </p:cNvGraphicFramePr>
          <p:nvPr>
            <p:extLst>
              <p:ext uri="{D42A27DB-BD31-4B8C-83A1-F6EECF244321}">
                <p14:modId xmlns:p14="http://schemas.microsoft.com/office/powerpoint/2010/main" val="3426870078"/>
              </p:ext>
            </p:extLst>
          </p:nvPr>
        </p:nvGraphicFramePr>
        <p:xfrm>
          <a:off x="2469658"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89" name="Table 188">
            <a:extLst>
              <a:ext uri="{FF2B5EF4-FFF2-40B4-BE49-F238E27FC236}">
                <a16:creationId xmlns:a16="http://schemas.microsoft.com/office/drawing/2014/main" id="{636845F7-1D38-EA26-A940-161ABAFE3305}"/>
              </a:ext>
            </a:extLst>
          </p:cNvPr>
          <p:cNvGraphicFramePr>
            <a:graphicFrameLocks noGrp="1"/>
          </p:cNvGraphicFramePr>
          <p:nvPr>
            <p:extLst>
              <p:ext uri="{D42A27DB-BD31-4B8C-83A1-F6EECF244321}">
                <p14:modId xmlns:p14="http://schemas.microsoft.com/office/powerpoint/2010/main" val="3641351255"/>
              </p:ext>
            </p:extLst>
          </p:nvPr>
        </p:nvGraphicFramePr>
        <p:xfrm>
          <a:off x="2469657"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0" name="Table 189">
            <a:extLst>
              <a:ext uri="{FF2B5EF4-FFF2-40B4-BE49-F238E27FC236}">
                <a16:creationId xmlns:a16="http://schemas.microsoft.com/office/drawing/2014/main" id="{4E4D5410-EF01-E649-7BBD-73BBEF022210}"/>
              </a:ext>
            </a:extLst>
          </p:cNvPr>
          <p:cNvGraphicFramePr>
            <a:graphicFrameLocks noGrp="1"/>
          </p:cNvGraphicFramePr>
          <p:nvPr>
            <p:extLst>
              <p:ext uri="{D42A27DB-BD31-4B8C-83A1-F6EECF244321}">
                <p14:modId xmlns:p14="http://schemas.microsoft.com/office/powerpoint/2010/main" val="789322049"/>
              </p:ext>
            </p:extLst>
          </p:nvPr>
        </p:nvGraphicFramePr>
        <p:xfrm>
          <a:off x="2469658"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1" name="Table 190">
            <a:extLst>
              <a:ext uri="{FF2B5EF4-FFF2-40B4-BE49-F238E27FC236}">
                <a16:creationId xmlns:a16="http://schemas.microsoft.com/office/drawing/2014/main" id="{AB4538B6-77FA-1EFF-2DB7-3578AB82A2AE}"/>
              </a:ext>
            </a:extLst>
          </p:cNvPr>
          <p:cNvGraphicFramePr>
            <a:graphicFrameLocks noGrp="1"/>
          </p:cNvGraphicFramePr>
          <p:nvPr>
            <p:extLst>
              <p:ext uri="{D42A27DB-BD31-4B8C-83A1-F6EECF244321}">
                <p14:modId xmlns:p14="http://schemas.microsoft.com/office/powerpoint/2010/main" val="2724303995"/>
              </p:ext>
            </p:extLst>
          </p:nvPr>
        </p:nvGraphicFramePr>
        <p:xfrm>
          <a:off x="2469657"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2" name="Table 191">
            <a:extLst>
              <a:ext uri="{FF2B5EF4-FFF2-40B4-BE49-F238E27FC236}">
                <a16:creationId xmlns:a16="http://schemas.microsoft.com/office/drawing/2014/main" id="{DC976AFD-9720-0DC5-2DFB-965986A684DC}"/>
              </a:ext>
            </a:extLst>
          </p:cNvPr>
          <p:cNvGraphicFramePr>
            <a:graphicFrameLocks noGrp="1"/>
          </p:cNvGraphicFramePr>
          <p:nvPr>
            <p:extLst>
              <p:ext uri="{D42A27DB-BD31-4B8C-83A1-F6EECF244321}">
                <p14:modId xmlns:p14="http://schemas.microsoft.com/office/powerpoint/2010/main" val="600444765"/>
              </p:ext>
            </p:extLst>
          </p:nvPr>
        </p:nvGraphicFramePr>
        <p:xfrm>
          <a:off x="2469658"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3" name="Table 192">
            <a:extLst>
              <a:ext uri="{FF2B5EF4-FFF2-40B4-BE49-F238E27FC236}">
                <a16:creationId xmlns:a16="http://schemas.microsoft.com/office/drawing/2014/main" id="{2CBEEA84-1A22-DE8E-6FF4-5FB10D7FD327}"/>
              </a:ext>
            </a:extLst>
          </p:cNvPr>
          <p:cNvGraphicFramePr>
            <a:graphicFrameLocks noGrp="1"/>
          </p:cNvGraphicFramePr>
          <p:nvPr>
            <p:extLst>
              <p:ext uri="{D42A27DB-BD31-4B8C-83A1-F6EECF244321}">
                <p14:modId xmlns:p14="http://schemas.microsoft.com/office/powerpoint/2010/main" val="4222548736"/>
              </p:ext>
            </p:extLst>
          </p:nvPr>
        </p:nvGraphicFramePr>
        <p:xfrm>
          <a:off x="2469657"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4" name="Table 193">
            <a:extLst>
              <a:ext uri="{FF2B5EF4-FFF2-40B4-BE49-F238E27FC236}">
                <a16:creationId xmlns:a16="http://schemas.microsoft.com/office/drawing/2014/main" id="{C4EC036E-06B8-459E-2F32-A9C0A9EA98B5}"/>
              </a:ext>
            </a:extLst>
          </p:cNvPr>
          <p:cNvGraphicFramePr>
            <a:graphicFrameLocks noGrp="1"/>
          </p:cNvGraphicFramePr>
          <p:nvPr>
            <p:extLst>
              <p:ext uri="{D42A27DB-BD31-4B8C-83A1-F6EECF244321}">
                <p14:modId xmlns:p14="http://schemas.microsoft.com/office/powerpoint/2010/main" val="501331362"/>
              </p:ext>
            </p:extLst>
          </p:nvPr>
        </p:nvGraphicFramePr>
        <p:xfrm>
          <a:off x="2468958"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5" name="Table 194">
            <a:extLst>
              <a:ext uri="{FF2B5EF4-FFF2-40B4-BE49-F238E27FC236}">
                <a16:creationId xmlns:a16="http://schemas.microsoft.com/office/drawing/2014/main" id="{45843B63-0D3B-3538-A448-7FA4618E9EE0}"/>
              </a:ext>
            </a:extLst>
          </p:cNvPr>
          <p:cNvGraphicFramePr>
            <a:graphicFrameLocks noGrp="1"/>
          </p:cNvGraphicFramePr>
          <p:nvPr>
            <p:extLst>
              <p:ext uri="{D42A27DB-BD31-4B8C-83A1-F6EECF244321}">
                <p14:modId xmlns:p14="http://schemas.microsoft.com/office/powerpoint/2010/main" val="1381043698"/>
              </p:ext>
            </p:extLst>
          </p:nvPr>
        </p:nvGraphicFramePr>
        <p:xfrm>
          <a:off x="2468957"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6" name="Table 195">
            <a:extLst>
              <a:ext uri="{FF2B5EF4-FFF2-40B4-BE49-F238E27FC236}">
                <a16:creationId xmlns:a16="http://schemas.microsoft.com/office/drawing/2014/main" id="{0570E2D4-3FF6-4622-B6E5-C7FB4B56CAEC}"/>
              </a:ext>
            </a:extLst>
          </p:cNvPr>
          <p:cNvGraphicFramePr>
            <a:graphicFrameLocks noGrp="1"/>
          </p:cNvGraphicFramePr>
          <p:nvPr>
            <p:extLst>
              <p:ext uri="{D42A27DB-BD31-4B8C-83A1-F6EECF244321}">
                <p14:modId xmlns:p14="http://schemas.microsoft.com/office/powerpoint/2010/main" val="1657024427"/>
              </p:ext>
            </p:extLst>
          </p:nvPr>
        </p:nvGraphicFramePr>
        <p:xfrm>
          <a:off x="3840965" y="25546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7" name="Table 196">
            <a:extLst>
              <a:ext uri="{FF2B5EF4-FFF2-40B4-BE49-F238E27FC236}">
                <a16:creationId xmlns:a16="http://schemas.microsoft.com/office/drawing/2014/main" id="{3683B2C8-E248-6427-D1EA-C61404671AA0}"/>
              </a:ext>
            </a:extLst>
          </p:cNvPr>
          <p:cNvGraphicFramePr>
            <a:graphicFrameLocks noGrp="1"/>
          </p:cNvGraphicFramePr>
          <p:nvPr>
            <p:extLst>
              <p:ext uri="{D42A27DB-BD31-4B8C-83A1-F6EECF244321}">
                <p14:modId xmlns:p14="http://schemas.microsoft.com/office/powerpoint/2010/main" val="295761608"/>
              </p:ext>
            </p:extLst>
          </p:nvPr>
        </p:nvGraphicFramePr>
        <p:xfrm>
          <a:off x="3840964" y="304235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8" name="Table 197">
            <a:extLst>
              <a:ext uri="{FF2B5EF4-FFF2-40B4-BE49-F238E27FC236}">
                <a16:creationId xmlns:a16="http://schemas.microsoft.com/office/drawing/2014/main" id="{9477B571-569D-06E8-AE1C-62ABB925AA9E}"/>
              </a:ext>
            </a:extLst>
          </p:cNvPr>
          <p:cNvGraphicFramePr>
            <a:graphicFrameLocks noGrp="1"/>
          </p:cNvGraphicFramePr>
          <p:nvPr>
            <p:extLst>
              <p:ext uri="{D42A27DB-BD31-4B8C-83A1-F6EECF244321}">
                <p14:modId xmlns:p14="http://schemas.microsoft.com/office/powerpoint/2010/main" val="3250560075"/>
              </p:ext>
            </p:extLst>
          </p:nvPr>
        </p:nvGraphicFramePr>
        <p:xfrm>
          <a:off x="3840965" y="353003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199" name="Table 198">
            <a:extLst>
              <a:ext uri="{FF2B5EF4-FFF2-40B4-BE49-F238E27FC236}">
                <a16:creationId xmlns:a16="http://schemas.microsoft.com/office/drawing/2014/main" id="{917A5A4A-AF61-3B18-16B1-3806A8F03748}"/>
              </a:ext>
            </a:extLst>
          </p:cNvPr>
          <p:cNvGraphicFramePr>
            <a:graphicFrameLocks noGrp="1"/>
          </p:cNvGraphicFramePr>
          <p:nvPr>
            <p:extLst>
              <p:ext uri="{D42A27DB-BD31-4B8C-83A1-F6EECF244321}">
                <p14:modId xmlns:p14="http://schemas.microsoft.com/office/powerpoint/2010/main" val="1404117949"/>
              </p:ext>
            </p:extLst>
          </p:nvPr>
        </p:nvGraphicFramePr>
        <p:xfrm>
          <a:off x="3840964" y="401771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0" name="Table 199">
            <a:extLst>
              <a:ext uri="{FF2B5EF4-FFF2-40B4-BE49-F238E27FC236}">
                <a16:creationId xmlns:a16="http://schemas.microsoft.com/office/drawing/2014/main" id="{5F4262D2-72A5-1CF2-7ED3-54E0E788A888}"/>
              </a:ext>
            </a:extLst>
          </p:cNvPr>
          <p:cNvGraphicFramePr>
            <a:graphicFrameLocks noGrp="1"/>
          </p:cNvGraphicFramePr>
          <p:nvPr>
            <p:extLst>
              <p:ext uri="{D42A27DB-BD31-4B8C-83A1-F6EECF244321}">
                <p14:modId xmlns:p14="http://schemas.microsoft.com/office/powerpoint/2010/main" val="902435857"/>
              </p:ext>
            </p:extLst>
          </p:nvPr>
        </p:nvGraphicFramePr>
        <p:xfrm>
          <a:off x="3840965" y="450539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1" name="Table 200">
            <a:extLst>
              <a:ext uri="{FF2B5EF4-FFF2-40B4-BE49-F238E27FC236}">
                <a16:creationId xmlns:a16="http://schemas.microsoft.com/office/drawing/2014/main" id="{594FD587-DC30-2A99-7908-33DE310CA643}"/>
              </a:ext>
            </a:extLst>
          </p:cNvPr>
          <p:cNvGraphicFramePr>
            <a:graphicFrameLocks noGrp="1"/>
          </p:cNvGraphicFramePr>
          <p:nvPr>
            <p:extLst>
              <p:ext uri="{D42A27DB-BD31-4B8C-83A1-F6EECF244321}">
                <p14:modId xmlns:p14="http://schemas.microsoft.com/office/powerpoint/2010/main" val="2437670336"/>
              </p:ext>
            </p:extLst>
          </p:nvPr>
        </p:nvGraphicFramePr>
        <p:xfrm>
          <a:off x="3840964" y="499307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2" name="Table 201">
            <a:extLst>
              <a:ext uri="{FF2B5EF4-FFF2-40B4-BE49-F238E27FC236}">
                <a16:creationId xmlns:a16="http://schemas.microsoft.com/office/drawing/2014/main" id="{586E9BCA-4411-80B1-9A6D-9584703F7117}"/>
              </a:ext>
            </a:extLst>
          </p:cNvPr>
          <p:cNvGraphicFramePr>
            <a:graphicFrameLocks noGrp="1"/>
          </p:cNvGraphicFramePr>
          <p:nvPr>
            <p:extLst>
              <p:ext uri="{D42A27DB-BD31-4B8C-83A1-F6EECF244321}">
                <p14:modId xmlns:p14="http://schemas.microsoft.com/office/powerpoint/2010/main" val="783342623"/>
              </p:ext>
            </p:extLst>
          </p:nvPr>
        </p:nvGraphicFramePr>
        <p:xfrm>
          <a:off x="3840265" y="549139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3" name="Table 202">
            <a:extLst>
              <a:ext uri="{FF2B5EF4-FFF2-40B4-BE49-F238E27FC236}">
                <a16:creationId xmlns:a16="http://schemas.microsoft.com/office/drawing/2014/main" id="{75EBD154-902E-4249-D80A-195553331C3D}"/>
              </a:ext>
            </a:extLst>
          </p:cNvPr>
          <p:cNvGraphicFramePr>
            <a:graphicFrameLocks noGrp="1"/>
          </p:cNvGraphicFramePr>
          <p:nvPr>
            <p:extLst>
              <p:ext uri="{D42A27DB-BD31-4B8C-83A1-F6EECF244321}">
                <p14:modId xmlns:p14="http://schemas.microsoft.com/office/powerpoint/2010/main" val="3386169738"/>
              </p:ext>
            </p:extLst>
          </p:nvPr>
        </p:nvGraphicFramePr>
        <p:xfrm>
          <a:off x="3840264" y="5979071"/>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4" name="Table 203">
            <a:extLst>
              <a:ext uri="{FF2B5EF4-FFF2-40B4-BE49-F238E27FC236}">
                <a16:creationId xmlns:a16="http://schemas.microsoft.com/office/drawing/2014/main" id="{4DEF5829-A14D-E4E0-CEEA-EF883557DF47}"/>
              </a:ext>
            </a:extLst>
          </p:cNvPr>
          <p:cNvGraphicFramePr>
            <a:graphicFrameLocks noGrp="1"/>
          </p:cNvGraphicFramePr>
          <p:nvPr>
            <p:extLst>
              <p:ext uri="{D42A27DB-BD31-4B8C-83A1-F6EECF244321}">
                <p14:modId xmlns:p14="http://schemas.microsoft.com/office/powerpoint/2010/main" val="205296968"/>
              </p:ext>
            </p:extLst>
          </p:nvPr>
        </p:nvGraphicFramePr>
        <p:xfrm>
          <a:off x="3801528" y="26100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5" name="Table 204">
            <a:extLst>
              <a:ext uri="{FF2B5EF4-FFF2-40B4-BE49-F238E27FC236}">
                <a16:creationId xmlns:a16="http://schemas.microsoft.com/office/drawing/2014/main" id="{C893CA06-C98B-75CC-B710-D3C71397D45F}"/>
              </a:ext>
            </a:extLst>
          </p:cNvPr>
          <p:cNvGraphicFramePr>
            <a:graphicFrameLocks noGrp="1"/>
          </p:cNvGraphicFramePr>
          <p:nvPr>
            <p:extLst>
              <p:ext uri="{D42A27DB-BD31-4B8C-83A1-F6EECF244321}">
                <p14:modId xmlns:p14="http://schemas.microsoft.com/office/powerpoint/2010/main" val="2720017780"/>
              </p:ext>
            </p:extLst>
          </p:nvPr>
        </p:nvGraphicFramePr>
        <p:xfrm>
          <a:off x="3801527" y="309773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6" name="Table 205">
            <a:extLst>
              <a:ext uri="{FF2B5EF4-FFF2-40B4-BE49-F238E27FC236}">
                <a16:creationId xmlns:a16="http://schemas.microsoft.com/office/drawing/2014/main" id="{0192152B-6ACD-A256-0530-51E9CE4C8385}"/>
              </a:ext>
            </a:extLst>
          </p:cNvPr>
          <p:cNvGraphicFramePr>
            <a:graphicFrameLocks noGrp="1"/>
          </p:cNvGraphicFramePr>
          <p:nvPr>
            <p:extLst>
              <p:ext uri="{D42A27DB-BD31-4B8C-83A1-F6EECF244321}">
                <p14:modId xmlns:p14="http://schemas.microsoft.com/office/powerpoint/2010/main" val="454225418"/>
              </p:ext>
            </p:extLst>
          </p:nvPr>
        </p:nvGraphicFramePr>
        <p:xfrm>
          <a:off x="3801528" y="358541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7" name="Table 206">
            <a:extLst>
              <a:ext uri="{FF2B5EF4-FFF2-40B4-BE49-F238E27FC236}">
                <a16:creationId xmlns:a16="http://schemas.microsoft.com/office/drawing/2014/main" id="{47CC213B-44FB-AE78-704D-D06701477375}"/>
              </a:ext>
            </a:extLst>
          </p:cNvPr>
          <p:cNvGraphicFramePr>
            <a:graphicFrameLocks noGrp="1"/>
          </p:cNvGraphicFramePr>
          <p:nvPr>
            <p:extLst>
              <p:ext uri="{D42A27DB-BD31-4B8C-83A1-F6EECF244321}">
                <p14:modId xmlns:p14="http://schemas.microsoft.com/office/powerpoint/2010/main" val="2804379408"/>
              </p:ext>
            </p:extLst>
          </p:nvPr>
        </p:nvGraphicFramePr>
        <p:xfrm>
          <a:off x="3801527" y="407309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8" name="Table 207">
            <a:extLst>
              <a:ext uri="{FF2B5EF4-FFF2-40B4-BE49-F238E27FC236}">
                <a16:creationId xmlns:a16="http://schemas.microsoft.com/office/drawing/2014/main" id="{0DF378A6-6D09-A002-3A2F-96DD36B5A022}"/>
              </a:ext>
            </a:extLst>
          </p:cNvPr>
          <p:cNvGraphicFramePr>
            <a:graphicFrameLocks noGrp="1"/>
          </p:cNvGraphicFramePr>
          <p:nvPr>
            <p:extLst>
              <p:ext uri="{D42A27DB-BD31-4B8C-83A1-F6EECF244321}">
                <p14:modId xmlns:p14="http://schemas.microsoft.com/office/powerpoint/2010/main" val="835856767"/>
              </p:ext>
            </p:extLst>
          </p:nvPr>
        </p:nvGraphicFramePr>
        <p:xfrm>
          <a:off x="3801528" y="456077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09" name="Table 208">
            <a:extLst>
              <a:ext uri="{FF2B5EF4-FFF2-40B4-BE49-F238E27FC236}">
                <a16:creationId xmlns:a16="http://schemas.microsoft.com/office/drawing/2014/main" id="{6802C7C0-9B48-5BBE-CF31-7421AD322666}"/>
              </a:ext>
            </a:extLst>
          </p:cNvPr>
          <p:cNvGraphicFramePr>
            <a:graphicFrameLocks noGrp="1"/>
          </p:cNvGraphicFramePr>
          <p:nvPr>
            <p:extLst>
              <p:ext uri="{D42A27DB-BD31-4B8C-83A1-F6EECF244321}">
                <p14:modId xmlns:p14="http://schemas.microsoft.com/office/powerpoint/2010/main" val="2822108459"/>
              </p:ext>
            </p:extLst>
          </p:nvPr>
        </p:nvGraphicFramePr>
        <p:xfrm>
          <a:off x="3801527" y="5048455"/>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0" name="Table 209">
            <a:extLst>
              <a:ext uri="{FF2B5EF4-FFF2-40B4-BE49-F238E27FC236}">
                <a16:creationId xmlns:a16="http://schemas.microsoft.com/office/drawing/2014/main" id="{244B43FE-9C70-DE19-ECE8-82EB1ABEF0BD}"/>
              </a:ext>
            </a:extLst>
          </p:cNvPr>
          <p:cNvGraphicFramePr>
            <a:graphicFrameLocks noGrp="1"/>
          </p:cNvGraphicFramePr>
          <p:nvPr>
            <p:extLst>
              <p:ext uri="{D42A27DB-BD31-4B8C-83A1-F6EECF244321}">
                <p14:modId xmlns:p14="http://schemas.microsoft.com/office/powerpoint/2010/main" val="4281733905"/>
              </p:ext>
            </p:extLst>
          </p:nvPr>
        </p:nvGraphicFramePr>
        <p:xfrm>
          <a:off x="3800828" y="554676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1" name="Table 210">
            <a:extLst>
              <a:ext uri="{FF2B5EF4-FFF2-40B4-BE49-F238E27FC236}">
                <a16:creationId xmlns:a16="http://schemas.microsoft.com/office/drawing/2014/main" id="{7E6EED0E-4879-5AC0-C49F-A78DC328A5F5}"/>
              </a:ext>
            </a:extLst>
          </p:cNvPr>
          <p:cNvGraphicFramePr>
            <a:graphicFrameLocks noGrp="1"/>
          </p:cNvGraphicFramePr>
          <p:nvPr>
            <p:extLst>
              <p:ext uri="{D42A27DB-BD31-4B8C-83A1-F6EECF244321}">
                <p14:modId xmlns:p14="http://schemas.microsoft.com/office/powerpoint/2010/main" val="2257164901"/>
              </p:ext>
            </p:extLst>
          </p:nvPr>
        </p:nvGraphicFramePr>
        <p:xfrm>
          <a:off x="3800827" y="603444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2" name="Table 211">
            <a:extLst>
              <a:ext uri="{FF2B5EF4-FFF2-40B4-BE49-F238E27FC236}">
                <a16:creationId xmlns:a16="http://schemas.microsoft.com/office/drawing/2014/main" id="{F6747B3F-4F3A-017D-0332-B70E528F7AF3}"/>
              </a:ext>
            </a:extLst>
          </p:cNvPr>
          <p:cNvGraphicFramePr>
            <a:graphicFrameLocks noGrp="1"/>
          </p:cNvGraphicFramePr>
          <p:nvPr>
            <p:extLst>
              <p:ext uri="{D42A27DB-BD31-4B8C-83A1-F6EECF244321}">
                <p14:modId xmlns:p14="http://schemas.microsoft.com/office/powerpoint/2010/main" val="135884141"/>
              </p:ext>
            </p:extLst>
          </p:nvPr>
        </p:nvGraphicFramePr>
        <p:xfrm>
          <a:off x="3755256" y="26601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3" name="Table 212">
            <a:extLst>
              <a:ext uri="{FF2B5EF4-FFF2-40B4-BE49-F238E27FC236}">
                <a16:creationId xmlns:a16="http://schemas.microsoft.com/office/drawing/2014/main" id="{856D94BC-9F0D-7C20-0310-4649442B2853}"/>
              </a:ext>
            </a:extLst>
          </p:cNvPr>
          <p:cNvGraphicFramePr>
            <a:graphicFrameLocks noGrp="1"/>
          </p:cNvGraphicFramePr>
          <p:nvPr>
            <p:extLst>
              <p:ext uri="{D42A27DB-BD31-4B8C-83A1-F6EECF244321}">
                <p14:modId xmlns:p14="http://schemas.microsoft.com/office/powerpoint/2010/main" val="743215481"/>
              </p:ext>
            </p:extLst>
          </p:nvPr>
        </p:nvGraphicFramePr>
        <p:xfrm>
          <a:off x="3755255" y="314787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4" name="Table 213">
            <a:extLst>
              <a:ext uri="{FF2B5EF4-FFF2-40B4-BE49-F238E27FC236}">
                <a16:creationId xmlns:a16="http://schemas.microsoft.com/office/drawing/2014/main" id="{EE4F9F5E-203C-87F7-3F89-681D07081CF2}"/>
              </a:ext>
            </a:extLst>
          </p:cNvPr>
          <p:cNvGraphicFramePr>
            <a:graphicFrameLocks noGrp="1"/>
          </p:cNvGraphicFramePr>
          <p:nvPr>
            <p:extLst>
              <p:ext uri="{D42A27DB-BD31-4B8C-83A1-F6EECF244321}">
                <p14:modId xmlns:p14="http://schemas.microsoft.com/office/powerpoint/2010/main" val="1317321072"/>
              </p:ext>
            </p:extLst>
          </p:nvPr>
        </p:nvGraphicFramePr>
        <p:xfrm>
          <a:off x="3755256" y="36355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5" name="Table 214">
            <a:extLst>
              <a:ext uri="{FF2B5EF4-FFF2-40B4-BE49-F238E27FC236}">
                <a16:creationId xmlns:a16="http://schemas.microsoft.com/office/drawing/2014/main" id="{76AA9221-CA29-61F0-23E3-4ABE4EEABAF8}"/>
              </a:ext>
            </a:extLst>
          </p:cNvPr>
          <p:cNvGraphicFramePr>
            <a:graphicFrameLocks noGrp="1"/>
          </p:cNvGraphicFramePr>
          <p:nvPr>
            <p:extLst>
              <p:ext uri="{D42A27DB-BD31-4B8C-83A1-F6EECF244321}">
                <p14:modId xmlns:p14="http://schemas.microsoft.com/office/powerpoint/2010/main" val="1578813854"/>
              </p:ext>
            </p:extLst>
          </p:nvPr>
        </p:nvGraphicFramePr>
        <p:xfrm>
          <a:off x="3755255" y="41232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6" name="Table 215">
            <a:extLst>
              <a:ext uri="{FF2B5EF4-FFF2-40B4-BE49-F238E27FC236}">
                <a16:creationId xmlns:a16="http://schemas.microsoft.com/office/drawing/2014/main" id="{9FB4F970-0F65-0B1F-0AAB-405291FD2296}"/>
              </a:ext>
            </a:extLst>
          </p:cNvPr>
          <p:cNvGraphicFramePr>
            <a:graphicFrameLocks noGrp="1"/>
          </p:cNvGraphicFramePr>
          <p:nvPr>
            <p:extLst>
              <p:ext uri="{D42A27DB-BD31-4B8C-83A1-F6EECF244321}">
                <p14:modId xmlns:p14="http://schemas.microsoft.com/office/powerpoint/2010/main" val="2864561979"/>
              </p:ext>
            </p:extLst>
          </p:nvPr>
        </p:nvGraphicFramePr>
        <p:xfrm>
          <a:off x="3755256" y="461091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7" name="Table 216">
            <a:extLst>
              <a:ext uri="{FF2B5EF4-FFF2-40B4-BE49-F238E27FC236}">
                <a16:creationId xmlns:a16="http://schemas.microsoft.com/office/drawing/2014/main" id="{D610416E-80A5-1066-65E5-55171FD6B3BF}"/>
              </a:ext>
            </a:extLst>
          </p:cNvPr>
          <p:cNvGraphicFramePr>
            <a:graphicFrameLocks noGrp="1"/>
          </p:cNvGraphicFramePr>
          <p:nvPr>
            <p:extLst>
              <p:ext uri="{D42A27DB-BD31-4B8C-83A1-F6EECF244321}">
                <p14:modId xmlns:p14="http://schemas.microsoft.com/office/powerpoint/2010/main" val="2092155174"/>
              </p:ext>
            </p:extLst>
          </p:nvPr>
        </p:nvGraphicFramePr>
        <p:xfrm>
          <a:off x="3755255" y="509859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8" name="Table 217">
            <a:extLst>
              <a:ext uri="{FF2B5EF4-FFF2-40B4-BE49-F238E27FC236}">
                <a16:creationId xmlns:a16="http://schemas.microsoft.com/office/drawing/2014/main" id="{5D5BB161-795D-2603-2605-8B6066356446}"/>
              </a:ext>
            </a:extLst>
          </p:cNvPr>
          <p:cNvGraphicFramePr>
            <a:graphicFrameLocks noGrp="1"/>
          </p:cNvGraphicFramePr>
          <p:nvPr>
            <p:extLst>
              <p:ext uri="{D42A27DB-BD31-4B8C-83A1-F6EECF244321}">
                <p14:modId xmlns:p14="http://schemas.microsoft.com/office/powerpoint/2010/main" val="1905851195"/>
              </p:ext>
            </p:extLst>
          </p:nvPr>
        </p:nvGraphicFramePr>
        <p:xfrm>
          <a:off x="3754556" y="5596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19" name="Table 218">
            <a:extLst>
              <a:ext uri="{FF2B5EF4-FFF2-40B4-BE49-F238E27FC236}">
                <a16:creationId xmlns:a16="http://schemas.microsoft.com/office/drawing/2014/main" id="{00B825C2-EFEA-7BF6-A8F2-C574FE01C951}"/>
              </a:ext>
            </a:extLst>
          </p:cNvPr>
          <p:cNvGraphicFramePr>
            <a:graphicFrameLocks noGrp="1"/>
          </p:cNvGraphicFramePr>
          <p:nvPr>
            <p:extLst>
              <p:ext uri="{D42A27DB-BD31-4B8C-83A1-F6EECF244321}">
                <p14:modId xmlns:p14="http://schemas.microsoft.com/office/powerpoint/2010/main" val="1478383918"/>
              </p:ext>
            </p:extLst>
          </p:nvPr>
        </p:nvGraphicFramePr>
        <p:xfrm>
          <a:off x="3754555" y="60845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0" name="Table 219">
            <a:extLst>
              <a:ext uri="{FF2B5EF4-FFF2-40B4-BE49-F238E27FC236}">
                <a16:creationId xmlns:a16="http://schemas.microsoft.com/office/drawing/2014/main" id="{020C48E9-9D03-7F57-669B-A42DFF8DA8D9}"/>
              </a:ext>
            </a:extLst>
          </p:cNvPr>
          <p:cNvGraphicFramePr>
            <a:graphicFrameLocks noGrp="1"/>
          </p:cNvGraphicFramePr>
          <p:nvPr>
            <p:extLst>
              <p:ext uri="{D42A27DB-BD31-4B8C-83A1-F6EECF244321}">
                <p14:modId xmlns:p14="http://schemas.microsoft.com/office/powerpoint/2010/main" val="3415132293"/>
              </p:ext>
            </p:extLst>
          </p:nvPr>
        </p:nvGraphicFramePr>
        <p:xfrm>
          <a:off x="3698860" y="27199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1" name="Table 220">
            <a:extLst>
              <a:ext uri="{FF2B5EF4-FFF2-40B4-BE49-F238E27FC236}">
                <a16:creationId xmlns:a16="http://schemas.microsoft.com/office/drawing/2014/main" id="{4AB2D8E5-D508-C775-C7C6-92DB2C79E1E5}"/>
              </a:ext>
            </a:extLst>
          </p:cNvPr>
          <p:cNvGraphicFramePr>
            <a:graphicFrameLocks noGrp="1"/>
          </p:cNvGraphicFramePr>
          <p:nvPr>
            <p:extLst>
              <p:ext uri="{D42A27DB-BD31-4B8C-83A1-F6EECF244321}">
                <p14:modId xmlns:p14="http://schemas.microsoft.com/office/powerpoint/2010/main" val="1175102940"/>
              </p:ext>
            </p:extLst>
          </p:nvPr>
        </p:nvGraphicFramePr>
        <p:xfrm>
          <a:off x="3698859" y="320765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2" name="Table 221">
            <a:extLst>
              <a:ext uri="{FF2B5EF4-FFF2-40B4-BE49-F238E27FC236}">
                <a16:creationId xmlns:a16="http://schemas.microsoft.com/office/drawing/2014/main" id="{5D6E005A-0078-0395-5BA6-0794BC7851DC}"/>
              </a:ext>
            </a:extLst>
          </p:cNvPr>
          <p:cNvGraphicFramePr>
            <a:graphicFrameLocks noGrp="1"/>
          </p:cNvGraphicFramePr>
          <p:nvPr>
            <p:extLst>
              <p:ext uri="{D42A27DB-BD31-4B8C-83A1-F6EECF244321}">
                <p14:modId xmlns:p14="http://schemas.microsoft.com/office/powerpoint/2010/main" val="185519984"/>
              </p:ext>
            </p:extLst>
          </p:nvPr>
        </p:nvGraphicFramePr>
        <p:xfrm>
          <a:off x="3698860" y="369533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3" name="Table 222">
            <a:extLst>
              <a:ext uri="{FF2B5EF4-FFF2-40B4-BE49-F238E27FC236}">
                <a16:creationId xmlns:a16="http://schemas.microsoft.com/office/drawing/2014/main" id="{F76B2634-27DD-BF69-1265-6757DE0E63B0}"/>
              </a:ext>
            </a:extLst>
          </p:cNvPr>
          <p:cNvGraphicFramePr>
            <a:graphicFrameLocks noGrp="1"/>
          </p:cNvGraphicFramePr>
          <p:nvPr>
            <p:extLst>
              <p:ext uri="{D42A27DB-BD31-4B8C-83A1-F6EECF244321}">
                <p14:modId xmlns:p14="http://schemas.microsoft.com/office/powerpoint/2010/main" val="4014960607"/>
              </p:ext>
            </p:extLst>
          </p:nvPr>
        </p:nvGraphicFramePr>
        <p:xfrm>
          <a:off x="3698859" y="418301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4" name="Table 223">
            <a:extLst>
              <a:ext uri="{FF2B5EF4-FFF2-40B4-BE49-F238E27FC236}">
                <a16:creationId xmlns:a16="http://schemas.microsoft.com/office/drawing/2014/main" id="{0E494B0E-8E81-EF01-24FA-3E9BC51A74C4}"/>
              </a:ext>
            </a:extLst>
          </p:cNvPr>
          <p:cNvGraphicFramePr>
            <a:graphicFrameLocks noGrp="1"/>
          </p:cNvGraphicFramePr>
          <p:nvPr>
            <p:extLst>
              <p:ext uri="{D42A27DB-BD31-4B8C-83A1-F6EECF244321}">
                <p14:modId xmlns:p14="http://schemas.microsoft.com/office/powerpoint/2010/main" val="3012524926"/>
              </p:ext>
            </p:extLst>
          </p:nvPr>
        </p:nvGraphicFramePr>
        <p:xfrm>
          <a:off x="3698860" y="467069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5" name="Table 224">
            <a:extLst>
              <a:ext uri="{FF2B5EF4-FFF2-40B4-BE49-F238E27FC236}">
                <a16:creationId xmlns:a16="http://schemas.microsoft.com/office/drawing/2014/main" id="{237E10D3-DBE9-2871-7FCE-9B5044BA1600}"/>
              </a:ext>
            </a:extLst>
          </p:cNvPr>
          <p:cNvGraphicFramePr>
            <a:graphicFrameLocks noGrp="1"/>
          </p:cNvGraphicFramePr>
          <p:nvPr>
            <p:extLst>
              <p:ext uri="{D42A27DB-BD31-4B8C-83A1-F6EECF244321}">
                <p14:modId xmlns:p14="http://schemas.microsoft.com/office/powerpoint/2010/main" val="3237713417"/>
              </p:ext>
            </p:extLst>
          </p:nvPr>
        </p:nvGraphicFramePr>
        <p:xfrm>
          <a:off x="3698859" y="5158377"/>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6" name="Table 225">
            <a:extLst>
              <a:ext uri="{FF2B5EF4-FFF2-40B4-BE49-F238E27FC236}">
                <a16:creationId xmlns:a16="http://schemas.microsoft.com/office/drawing/2014/main" id="{6A870301-85B5-6C29-8843-C2CF2BC9A5ED}"/>
              </a:ext>
            </a:extLst>
          </p:cNvPr>
          <p:cNvGraphicFramePr>
            <a:graphicFrameLocks noGrp="1"/>
          </p:cNvGraphicFramePr>
          <p:nvPr>
            <p:extLst>
              <p:ext uri="{D42A27DB-BD31-4B8C-83A1-F6EECF244321}">
                <p14:modId xmlns:p14="http://schemas.microsoft.com/office/powerpoint/2010/main" val="3585809452"/>
              </p:ext>
            </p:extLst>
          </p:nvPr>
        </p:nvGraphicFramePr>
        <p:xfrm>
          <a:off x="3698160" y="565668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7" name="Table 226">
            <a:extLst>
              <a:ext uri="{FF2B5EF4-FFF2-40B4-BE49-F238E27FC236}">
                <a16:creationId xmlns:a16="http://schemas.microsoft.com/office/drawing/2014/main" id="{1504B6D6-11EA-8C75-AA66-19673E664F6E}"/>
              </a:ext>
            </a:extLst>
          </p:cNvPr>
          <p:cNvGraphicFramePr>
            <a:graphicFrameLocks noGrp="1"/>
          </p:cNvGraphicFramePr>
          <p:nvPr>
            <p:extLst>
              <p:ext uri="{D42A27DB-BD31-4B8C-83A1-F6EECF244321}">
                <p14:modId xmlns:p14="http://schemas.microsoft.com/office/powerpoint/2010/main" val="836518227"/>
              </p:ext>
            </p:extLst>
          </p:nvPr>
        </p:nvGraphicFramePr>
        <p:xfrm>
          <a:off x="3698159" y="6144369"/>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8" name="Table 227">
            <a:extLst>
              <a:ext uri="{FF2B5EF4-FFF2-40B4-BE49-F238E27FC236}">
                <a16:creationId xmlns:a16="http://schemas.microsoft.com/office/drawing/2014/main" id="{9950A6FD-6909-C4B8-7961-406D8CF5ED08}"/>
              </a:ext>
            </a:extLst>
          </p:cNvPr>
          <p:cNvGraphicFramePr>
            <a:graphicFrameLocks noGrp="1"/>
          </p:cNvGraphicFramePr>
          <p:nvPr>
            <p:extLst>
              <p:ext uri="{D42A27DB-BD31-4B8C-83A1-F6EECF244321}">
                <p14:modId xmlns:p14="http://schemas.microsoft.com/office/powerpoint/2010/main" val="2680977700"/>
              </p:ext>
            </p:extLst>
          </p:nvPr>
        </p:nvGraphicFramePr>
        <p:xfrm>
          <a:off x="3632340" y="27720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29" name="Table 228">
            <a:extLst>
              <a:ext uri="{FF2B5EF4-FFF2-40B4-BE49-F238E27FC236}">
                <a16:creationId xmlns:a16="http://schemas.microsoft.com/office/drawing/2014/main" id="{6513B192-9FC3-45E7-93B8-F4EC3BBE57A6}"/>
              </a:ext>
            </a:extLst>
          </p:cNvPr>
          <p:cNvGraphicFramePr>
            <a:graphicFrameLocks noGrp="1"/>
          </p:cNvGraphicFramePr>
          <p:nvPr>
            <p:extLst>
              <p:ext uri="{D42A27DB-BD31-4B8C-83A1-F6EECF244321}">
                <p14:modId xmlns:p14="http://schemas.microsoft.com/office/powerpoint/2010/main" val="1382698270"/>
              </p:ext>
            </p:extLst>
          </p:nvPr>
        </p:nvGraphicFramePr>
        <p:xfrm>
          <a:off x="3632339" y="325972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0" name="Table 229">
            <a:extLst>
              <a:ext uri="{FF2B5EF4-FFF2-40B4-BE49-F238E27FC236}">
                <a16:creationId xmlns:a16="http://schemas.microsoft.com/office/drawing/2014/main" id="{41CEB0EE-9F05-0CC7-BF69-8B5ED0C12DC8}"/>
              </a:ext>
            </a:extLst>
          </p:cNvPr>
          <p:cNvGraphicFramePr>
            <a:graphicFrameLocks noGrp="1"/>
          </p:cNvGraphicFramePr>
          <p:nvPr>
            <p:extLst>
              <p:ext uri="{D42A27DB-BD31-4B8C-83A1-F6EECF244321}">
                <p14:modId xmlns:p14="http://schemas.microsoft.com/office/powerpoint/2010/main" val="126361305"/>
              </p:ext>
            </p:extLst>
          </p:nvPr>
        </p:nvGraphicFramePr>
        <p:xfrm>
          <a:off x="3632340" y="374740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1" name="Table 230">
            <a:extLst>
              <a:ext uri="{FF2B5EF4-FFF2-40B4-BE49-F238E27FC236}">
                <a16:creationId xmlns:a16="http://schemas.microsoft.com/office/drawing/2014/main" id="{9F3A0900-DACB-E492-8357-8244730F73A8}"/>
              </a:ext>
            </a:extLst>
          </p:cNvPr>
          <p:cNvGraphicFramePr>
            <a:graphicFrameLocks noGrp="1"/>
          </p:cNvGraphicFramePr>
          <p:nvPr>
            <p:extLst>
              <p:ext uri="{D42A27DB-BD31-4B8C-83A1-F6EECF244321}">
                <p14:modId xmlns:p14="http://schemas.microsoft.com/office/powerpoint/2010/main" val="301120603"/>
              </p:ext>
            </p:extLst>
          </p:nvPr>
        </p:nvGraphicFramePr>
        <p:xfrm>
          <a:off x="3632339" y="423508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2" name="Table 231">
            <a:extLst>
              <a:ext uri="{FF2B5EF4-FFF2-40B4-BE49-F238E27FC236}">
                <a16:creationId xmlns:a16="http://schemas.microsoft.com/office/drawing/2014/main" id="{3A383882-5C8F-95DB-33FA-7CE5E0F88FD7}"/>
              </a:ext>
            </a:extLst>
          </p:cNvPr>
          <p:cNvGraphicFramePr>
            <a:graphicFrameLocks noGrp="1"/>
          </p:cNvGraphicFramePr>
          <p:nvPr>
            <p:extLst>
              <p:ext uri="{D42A27DB-BD31-4B8C-83A1-F6EECF244321}">
                <p14:modId xmlns:p14="http://schemas.microsoft.com/office/powerpoint/2010/main" val="1875319670"/>
              </p:ext>
            </p:extLst>
          </p:nvPr>
        </p:nvGraphicFramePr>
        <p:xfrm>
          <a:off x="3632340" y="472276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3" name="Table 232">
            <a:extLst>
              <a:ext uri="{FF2B5EF4-FFF2-40B4-BE49-F238E27FC236}">
                <a16:creationId xmlns:a16="http://schemas.microsoft.com/office/drawing/2014/main" id="{52754E17-3CD0-C96C-D090-012D9F046B3D}"/>
              </a:ext>
            </a:extLst>
          </p:cNvPr>
          <p:cNvGraphicFramePr>
            <a:graphicFrameLocks noGrp="1"/>
          </p:cNvGraphicFramePr>
          <p:nvPr>
            <p:extLst>
              <p:ext uri="{D42A27DB-BD31-4B8C-83A1-F6EECF244321}">
                <p14:modId xmlns:p14="http://schemas.microsoft.com/office/powerpoint/2010/main" val="459719513"/>
              </p:ext>
            </p:extLst>
          </p:nvPr>
        </p:nvGraphicFramePr>
        <p:xfrm>
          <a:off x="3632339" y="5210446"/>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4" name="Table 233">
            <a:extLst>
              <a:ext uri="{FF2B5EF4-FFF2-40B4-BE49-F238E27FC236}">
                <a16:creationId xmlns:a16="http://schemas.microsoft.com/office/drawing/2014/main" id="{A68F799F-1299-0741-B308-8BCA570C9926}"/>
              </a:ext>
            </a:extLst>
          </p:cNvPr>
          <p:cNvGraphicFramePr>
            <a:graphicFrameLocks noGrp="1"/>
          </p:cNvGraphicFramePr>
          <p:nvPr>
            <p:extLst>
              <p:ext uri="{D42A27DB-BD31-4B8C-83A1-F6EECF244321}">
                <p14:modId xmlns:p14="http://schemas.microsoft.com/office/powerpoint/2010/main" val="1711496881"/>
              </p:ext>
            </p:extLst>
          </p:nvPr>
        </p:nvGraphicFramePr>
        <p:xfrm>
          <a:off x="3631640" y="570875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5" name="Table 234">
            <a:extLst>
              <a:ext uri="{FF2B5EF4-FFF2-40B4-BE49-F238E27FC236}">
                <a16:creationId xmlns:a16="http://schemas.microsoft.com/office/drawing/2014/main" id="{0A4C13E0-1EC9-3A5C-2096-D34EB39FB182}"/>
              </a:ext>
            </a:extLst>
          </p:cNvPr>
          <p:cNvGraphicFramePr>
            <a:graphicFrameLocks noGrp="1"/>
          </p:cNvGraphicFramePr>
          <p:nvPr>
            <p:extLst>
              <p:ext uri="{D42A27DB-BD31-4B8C-83A1-F6EECF244321}">
                <p14:modId xmlns:p14="http://schemas.microsoft.com/office/powerpoint/2010/main" val="3350747591"/>
              </p:ext>
            </p:extLst>
          </p:nvPr>
        </p:nvGraphicFramePr>
        <p:xfrm>
          <a:off x="3631639" y="6196438"/>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6" name="Table 235">
            <a:extLst>
              <a:ext uri="{FF2B5EF4-FFF2-40B4-BE49-F238E27FC236}">
                <a16:creationId xmlns:a16="http://schemas.microsoft.com/office/drawing/2014/main" id="{F1EBE418-1244-4D32-A051-A08D7F5F3E52}"/>
              </a:ext>
            </a:extLst>
          </p:cNvPr>
          <p:cNvGraphicFramePr>
            <a:graphicFrameLocks noGrp="1"/>
          </p:cNvGraphicFramePr>
          <p:nvPr>
            <p:extLst>
              <p:ext uri="{D42A27DB-BD31-4B8C-83A1-F6EECF244321}">
                <p14:modId xmlns:p14="http://schemas.microsoft.com/office/powerpoint/2010/main" val="4096639354"/>
              </p:ext>
            </p:extLst>
          </p:nvPr>
        </p:nvGraphicFramePr>
        <p:xfrm>
          <a:off x="3555355" y="28155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7" name="Table 236">
            <a:extLst>
              <a:ext uri="{FF2B5EF4-FFF2-40B4-BE49-F238E27FC236}">
                <a16:creationId xmlns:a16="http://schemas.microsoft.com/office/drawing/2014/main" id="{45C632A0-9F60-1A78-36E5-E2B8598134FE}"/>
              </a:ext>
            </a:extLst>
          </p:cNvPr>
          <p:cNvGraphicFramePr>
            <a:graphicFrameLocks noGrp="1"/>
          </p:cNvGraphicFramePr>
          <p:nvPr>
            <p:extLst>
              <p:ext uri="{D42A27DB-BD31-4B8C-83A1-F6EECF244321}">
                <p14:modId xmlns:p14="http://schemas.microsoft.com/office/powerpoint/2010/main" val="517131790"/>
              </p:ext>
            </p:extLst>
          </p:nvPr>
        </p:nvGraphicFramePr>
        <p:xfrm>
          <a:off x="3555354" y="330319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tc>
                  <a:txBody>
                    <a:bodyPr/>
                    <a:lstStyle/>
                    <a:p>
                      <a:pPr algn="ctr"/>
                      <a:endParaRPr lang="en-US" sz="1000" dirty="0"/>
                    </a:p>
                  </a:txBody>
                  <a:tcPr>
                    <a:solidFill>
                      <a:schemeClr val="accent4">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8" name="Table 237">
            <a:extLst>
              <a:ext uri="{FF2B5EF4-FFF2-40B4-BE49-F238E27FC236}">
                <a16:creationId xmlns:a16="http://schemas.microsoft.com/office/drawing/2014/main" id="{332EFEA9-61E8-6D89-5061-148EB9F1B9CF}"/>
              </a:ext>
            </a:extLst>
          </p:cNvPr>
          <p:cNvGraphicFramePr>
            <a:graphicFrameLocks noGrp="1"/>
          </p:cNvGraphicFramePr>
          <p:nvPr>
            <p:extLst>
              <p:ext uri="{D42A27DB-BD31-4B8C-83A1-F6EECF244321}">
                <p14:modId xmlns:p14="http://schemas.microsoft.com/office/powerpoint/2010/main" val="847352674"/>
              </p:ext>
            </p:extLst>
          </p:nvPr>
        </p:nvGraphicFramePr>
        <p:xfrm>
          <a:off x="3555355" y="379087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39" name="Table 238">
            <a:extLst>
              <a:ext uri="{FF2B5EF4-FFF2-40B4-BE49-F238E27FC236}">
                <a16:creationId xmlns:a16="http://schemas.microsoft.com/office/drawing/2014/main" id="{9396B99B-D63C-1B0C-3719-A5A77019A91E}"/>
              </a:ext>
            </a:extLst>
          </p:cNvPr>
          <p:cNvGraphicFramePr>
            <a:graphicFrameLocks noGrp="1"/>
          </p:cNvGraphicFramePr>
          <p:nvPr>
            <p:extLst>
              <p:ext uri="{D42A27DB-BD31-4B8C-83A1-F6EECF244321}">
                <p14:modId xmlns:p14="http://schemas.microsoft.com/office/powerpoint/2010/main" val="4025503589"/>
              </p:ext>
            </p:extLst>
          </p:nvPr>
        </p:nvGraphicFramePr>
        <p:xfrm>
          <a:off x="3555354" y="427855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0" name="Table 239">
            <a:extLst>
              <a:ext uri="{FF2B5EF4-FFF2-40B4-BE49-F238E27FC236}">
                <a16:creationId xmlns:a16="http://schemas.microsoft.com/office/drawing/2014/main" id="{5B7C970D-90E7-F1B9-457C-F97AFAF49F28}"/>
              </a:ext>
            </a:extLst>
          </p:cNvPr>
          <p:cNvGraphicFramePr>
            <a:graphicFrameLocks noGrp="1"/>
          </p:cNvGraphicFramePr>
          <p:nvPr>
            <p:extLst>
              <p:ext uri="{D42A27DB-BD31-4B8C-83A1-F6EECF244321}">
                <p14:modId xmlns:p14="http://schemas.microsoft.com/office/powerpoint/2010/main" val="1065010213"/>
              </p:ext>
            </p:extLst>
          </p:nvPr>
        </p:nvGraphicFramePr>
        <p:xfrm>
          <a:off x="3555355" y="476623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1" name="Table 240">
            <a:extLst>
              <a:ext uri="{FF2B5EF4-FFF2-40B4-BE49-F238E27FC236}">
                <a16:creationId xmlns:a16="http://schemas.microsoft.com/office/drawing/2014/main" id="{A98425B6-AA69-1D40-3068-98E8F9B768F9}"/>
              </a:ext>
            </a:extLst>
          </p:cNvPr>
          <p:cNvGraphicFramePr>
            <a:graphicFrameLocks noGrp="1"/>
          </p:cNvGraphicFramePr>
          <p:nvPr>
            <p:extLst>
              <p:ext uri="{D42A27DB-BD31-4B8C-83A1-F6EECF244321}">
                <p14:modId xmlns:p14="http://schemas.microsoft.com/office/powerpoint/2010/main" val="2002863166"/>
              </p:ext>
            </p:extLst>
          </p:nvPr>
        </p:nvGraphicFramePr>
        <p:xfrm>
          <a:off x="3555354" y="5253910"/>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tc>
                  <a:txBody>
                    <a:bodyPr/>
                    <a:lstStyle/>
                    <a:p>
                      <a:pPr algn="ctr"/>
                      <a:endParaRPr lang="en-US" sz="1000" dirty="0"/>
                    </a:p>
                  </a:txBody>
                  <a:tcPr>
                    <a:solidFill>
                      <a:schemeClr val="accent1">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2" name="Table 241">
            <a:extLst>
              <a:ext uri="{FF2B5EF4-FFF2-40B4-BE49-F238E27FC236}">
                <a16:creationId xmlns:a16="http://schemas.microsoft.com/office/drawing/2014/main" id="{A95454BC-C720-392E-F4F6-33F603A32AD9}"/>
              </a:ext>
            </a:extLst>
          </p:cNvPr>
          <p:cNvGraphicFramePr>
            <a:graphicFrameLocks noGrp="1"/>
          </p:cNvGraphicFramePr>
          <p:nvPr>
            <p:extLst>
              <p:ext uri="{D42A27DB-BD31-4B8C-83A1-F6EECF244321}">
                <p14:modId xmlns:p14="http://schemas.microsoft.com/office/powerpoint/2010/main" val="1642121567"/>
              </p:ext>
            </p:extLst>
          </p:nvPr>
        </p:nvGraphicFramePr>
        <p:xfrm>
          <a:off x="3554655" y="575222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graphicFrame>
        <p:nvGraphicFramePr>
          <p:cNvPr id="243" name="Table 242">
            <a:extLst>
              <a:ext uri="{FF2B5EF4-FFF2-40B4-BE49-F238E27FC236}">
                <a16:creationId xmlns:a16="http://schemas.microsoft.com/office/drawing/2014/main" id="{8C0E37BC-3D7C-350D-EF81-7958AD8ED846}"/>
              </a:ext>
            </a:extLst>
          </p:cNvPr>
          <p:cNvGraphicFramePr>
            <a:graphicFrameLocks noGrp="1"/>
          </p:cNvGraphicFramePr>
          <p:nvPr>
            <p:extLst>
              <p:ext uri="{D42A27DB-BD31-4B8C-83A1-F6EECF244321}">
                <p14:modId xmlns:p14="http://schemas.microsoft.com/office/powerpoint/2010/main" val="3498906252"/>
              </p:ext>
            </p:extLst>
          </p:nvPr>
        </p:nvGraphicFramePr>
        <p:xfrm>
          <a:off x="3554654" y="6239902"/>
          <a:ext cx="709173" cy="487680"/>
        </p:xfrm>
        <a:graphic>
          <a:graphicData uri="http://schemas.openxmlformats.org/drawingml/2006/table">
            <a:tbl>
              <a:tblPr firstRow="1" bandRow="1">
                <a:tableStyleId>{5940675A-B579-460E-94D1-54222C63F5DA}</a:tableStyleId>
              </a:tblPr>
              <a:tblGrid>
                <a:gridCol w="236391">
                  <a:extLst>
                    <a:ext uri="{9D8B030D-6E8A-4147-A177-3AD203B41FA5}">
                      <a16:colId xmlns:a16="http://schemas.microsoft.com/office/drawing/2014/main" val="2659478325"/>
                    </a:ext>
                  </a:extLst>
                </a:gridCol>
                <a:gridCol w="236391">
                  <a:extLst>
                    <a:ext uri="{9D8B030D-6E8A-4147-A177-3AD203B41FA5}">
                      <a16:colId xmlns:a16="http://schemas.microsoft.com/office/drawing/2014/main" val="860547301"/>
                    </a:ext>
                  </a:extLst>
                </a:gridCol>
                <a:gridCol w="236391">
                  <a:extLst>
                    <a:ext uri="{9D8B030D-6E8A-4147-A177-3AD203B41FA5}">
                      <a16:colId xmlns:a16="http://schemas.microsoft.com/office/drawing/2014/main" val="1893437323"/>
                    </a:ext>
                  </a:extLst>
                </a:gridCol>
              </a:tblGrid>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2302913296"/>
                  </a:ext>
                </a:extLst>
              </a:tr>
              <a:tr h="196089">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tc>
                  <a:txBody>
                    <a:bodyPr/>
                    <a:lstStyle/>
                    <a:p>
                      <a:pPr algn="ctr"/>
                      <a:endParaRPr lang="en-US" sz="1000" dirty="0"/>
                    </a:p>
                  </a:txBody>
                  <a:tcPr>
                    <a:solidFill>
                      <a:schemeClr val="accent6">
                        <a:lumMod val="60000"/>
                        <a:lumOff val="40000"/>
                      </a:schemeClr>
                    </a:solidFill>
                  </a:tcPr>
                </a:tc>
                <a:extLst>
                  <a:ext uri="{0D108BD9-81ED-4DB2-BD59-A6C34878D82A}">
                    <a16:rowId xmlns:a16="http://schemas.microsoft.com/office/drawing/2014/main" val="3982921881"/>
                  </a:ext>
                </a:extLst>
              </a:tr>
            </a:tbl>
          </a:graphicData>
        </a:graphic>
      </p:graphicFrame>
      <p:sp>
        <p:nvSpPr>
          <p:cNvPr id="44" name="TextBox 43">
            <a:extLst>
              <a:ext uri="{FF2B5EF4-FFF2-40B4-BE49-F238E27FC236}">
                <a16:creationId xmlns:a16="http://schemas.microsoft.com/office/drawing/2014/main" id="{C01C1608-BDD2-4E4B-A9C8-32791FB468F3}"/>
              </a:ext>
            </a:extLst>
          </p:cNvPr>
          <p:cNvSpPr txBox="1"/>
          <p:nvPr/>
        </p:nvSpPr>
        <p:spPr>
          <a:xfrm>
            <a:off x="2235723" y="2049351"/>
            <a:ext cx="1163374" cy="651964"/>
          </a:xfrm>
          <a:prstGeom prst="rect">
            <a:avLst/>
          </a:prstGeom>
          <a:noFill/>
        </p:spPr>
        <p:txBody>
          <a:bodyPr wrap="square" rtlCol="0">
            <a:noAutofit/>
          </a:bodyPr>
          <a:lstStyle/>
          <a:p>
            <a:r>
              <a:rPr lang="en-US" sz="2400" b="1" dirty="0">
                <a:solidFill>
                  <a:srgbClr val="FF0000"/>
                </a:solidFill>
              </a:rPr>
              <a:t>values</a:t>
            </a:r>
          </a:p>
        </p:txBody>
      </p:sp>
      <p:sp>
        <p:nvSpPr>
          <p:cNvPr id="14" name="Star: 7 Points 13">
            <a:extLst>
              <a:ext uri="{FF2B5EF4-FFF2-40B4-BE49-F238E27FC236}">
                <a16:creationId xmlns:a16="http://schemas.microsoft.com/office/drawing/2014/main" id="{F46436CE-1B15-9B7A-44F0-A52BD66B500B}"/>
              </a:ext>
            </a:extLst>
          </p:cNvPr>
          <p:cNvSpPr/>
          <p:nvPr/>
        </p:nvSpPr>
        <p:spPr bwMode="auto">
          <a:xfrm>
            <a:off x="1657195" y="2822636"/>
            <a:ext cx="5451866" cy="3369016"/>
          </a:xfrm>
          <a:prstGeom prst="star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88" name="TextBox 387">
            <a:extLst>
              <a:ext uri="{FF2B5EF4-FFF2-40B4-BE49-F238E27FC236}">
                <a16:creationId xmlns:a16="http://schemas.microsoft.com/office/drawing/2014/main" id="{970CD503-D535-DBC9-20DE-7B1D375F6D72}"/>
              </a:ext>
            </a:extLst>
          </p:cNvPr>
          <p:cNvSpPr txBox="1"/>
          <p:nvPr/>
        </p:nvSpPr>
        <p:spPr>
          <a:xfrm>
            <a:off x="2848605" y="4018756"/>
            <a:ext cx="3060172" cy="1345071"/>
          </a:xfrm>
          <a:prstGeom prst="rect">
            <a:avLst/>
          </a:prstGeom>
          <a:noFill/>
        </p:spPr>
        <p:txBody>
          <a:bodyPr wrap="square" rtlCol="0">
            <a:noAutofit/>
          </a:bodyPr>
          <a:lstStyle/>
          <a:p>
            <a:pPr algn="ctr"/>
            <a:r>
              <a:rPr lang="en-US" sz="2400" b="1" dirty="0">
                <a:solidFill>
                  <a:srgbClr val="FF0000"/>
                </a:solidFill>
              </a:rPr>
              <a:t>3456 values collected for one indicator !!!</a:t>
            </a:r>
          </a:p>
        </p:txBody>
      </p:sp>
    </p:spTree>
    <p:custDataLst>
      <p:tags r:id="rId1"/>
    </p:custDataLst>
    <p:extLst>
      <p:ext uri="{BB962C8B-B14F-4D97-AF65-F5344CB8AC3E}">
        <p14:creationId xmlns:p14="http://schemas.microsoft.com/office/powerpoint/2010/main" val="10309029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9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8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8"/>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9"/>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9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8"/>
                                        </p:tgtEl>
                                        <p:attrNameLst>
                                          <p:attrName>style.visibility</p:attrName>
                                        </p:attrNameLst>
                                      </p:cBhvr>
                                      <p:to>
                                        <p:strVal val="visible"/>
                                      </p:to>
                                    </p:set>
                                  </p:childTnLst>
                                </p:cTn>
                              </p:par>
                              <p:par>
                                <p:cTn id="167" presetID="1" presetClass="exit" presetSubtype="0" fill="hold" grpId="1" nodeType="withEffect">
                                  <p:stCondLst>
                                    <p:cond delay="0"/>
                                  </p:stCondLst>
                                  <p:childTnLst>
                                    <p:set>
                                      <p:cBhvr>
                                        <p:cTn id="168" dur="1" fill="hold">
                                          <p:stCondLst>
                                            <p:cond delay="0"/>
                                          </p:stCondLst>
                                        </p:cTn>
                                        <p:tgtEl>
                                          <p:spTgt spid="97"/>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40"/>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41"/>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42"/>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43"/>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44"/>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45"/>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6"/>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47"/>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3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3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3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3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7"/>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38"/>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39"/>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4"/>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25"/>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26"/>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27"/>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28"/>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2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30"/>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31"/>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16"/>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18"/>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19"/>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20"/>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21"/>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22"/>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123"/>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08"/>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09"/>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10"/>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11"/>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1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13"/>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14"/>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15"/>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00"/>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01"/>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02"/>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03"/>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04"/>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05"/>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06"/>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07"/>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6"/>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188"/>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189"/>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19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1"/>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92"/>
                                        </p:tgtEl>
                                        <p:attrNameLst>
                                          <p:attrName>style.visibility</p:attrName>
                                        </p:attrNameLst>
                                      </p:cBhvr>
                                      <p:to>
                                        <p:strVal val="visible"/>
                                      </p:to>
                                    </p:set>
                                  </p:childTnLst>
                                </p:cTn>
                              </p:par>
                              <p:par>
                                <p:cTn id="289" presetID="1" presetClass="entr" presetSubtype="0" fill="hold" nodeType="withEffect">
                                  <p:stCondLst>
                                    <p:cond delay="0"/>
                                  </p:stCondLst>
                                  <p:childTnLst>
                                    <p:set>
                                      <p:cBhvr>
                                        <p:cTn id="290" dur="1" fill="hold">
                                          <p:stCondLst>
                                            <p:cond delay="0"/>
                                          </p:stCondLst>
                                        </p:cTn>
                                        <p:tgtEl>
                                          <p:spTgt spid="193"/>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194"/>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195"/>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80"/>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81"/>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182"/>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183"/>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184"/>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85"/>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86"/>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87"/>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72"/>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173"/>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74"/>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175"/>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76"/>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177"/>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178"/>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179"/>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164"/>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165"/>
                                        </p:tgtEl>
                                        <p:attrNameLst>
                                          <p:attrName>style.visibility</p:attrName>
                                        </p:attrNameLst>
                                      </p:cBhvr>
                                      <p:to>
                                        <p:strVal val="visible"/>
                                      </p:to>
                                    </p:set>
                                  </p:childTnLst>
                                </p:cTn>
                              </p:par>
                              <p:par>
                                <p:cTn id="331" presetID="1" presetClass="entr" presetSubtype="0" fill="hold" nodeType="withEffect">
                                  <p:stCondLst>
                                    <p:cond delay="0"/>
                                  </p:stCondLst>
                                  <p:childTnLst>
                                    <p:set>
                                      <p:cBhvr>
                                        <p:cTn id="332" dur="1" fill="hold">
                                          <p:stCondLst>
                                            <p:cond delay="0"/>
                                          </p:stCondLst>
                                        </p:cTn>
                                        <p:tgtEl>
                                          <p:spTgt spid="166"/>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67"/>
                                        </p:tgtEl>
                                        <p:attrNameLst>
                                          <p:attrName>style.visibility</p:attrName>
                                        </p:attrNameLst>
                                      </p:cBhvr>
                                      <p:to>
                                        <p:strVal val="visible"/>
                                      </p:to>
                                    </p:set>
                                  </p:childTnLst>
                                </p:cTn>
                              </p:par>
                              <p:par>
                                <p:cTn id="335" presetID="1" presetClass="entr" presetSubtype="0" fill="hold" nodeType="withEffect">
                                  <p:stCondLst>
                                    <p:cond delay="0"/>
                                  </p:stCondLst>
                                  <p:childTnLst>
                                    <p:set>
                                      <p:cBhvr>
                                        <p:cTn id="336" dur="1" fill="hold">
                                          <p:stCondLst>
                                            <p:cond delay="0"/>
                                          </p:stCondLst>
                                        </p:cTn>
                                        <p:tgtEl>
                                          <p:spTgt spid="168"/>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169"/>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170"/>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71"/>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156"/>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157"/>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158"/>
                                        </p:tgtEl>
                                        <p:attrNameLst>
                                          <p:attrName>style.visibility</p:attrName>
                                        </p:attrNameLst>
                                      </p:cBhvr>
                                      <p:to>
                                        <p:strVal val="visible"/>
                                      </p:to>
                                    </p:set>
                                  </p:childTnLst>
                                </p:cTn>
                              </p:par>
                              <p:par>
                                <p:cTn id="349" presetID="1" presetClass="entr" presetSubtype="0" fill="hold" nodeType="withEffect">
                                  <p:stCondLst>
                                    <p:cond delay="0"/>
                                  </p:stCondLst>
                                  <p:childTnLst>
                                    <p:set>
                                      <p:cBhvr>
                                        <p:cTn id="350" dur="1" fill="hold">
                                          <p:stCondLst>
                                            <p:cond delay="0"/>
                                          </p:stCondLst>
                                        </p:cTn>
                                        <p:tgtEl>
                                          <p:spTgt spid="159"/>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60"/>
                                        </p:tgtEl>
                                        <p:attrNameLst>
                                          <p:attrName>style.visibility</p:attrName>
                                        </p:attrNameLst>
                                      </p:cBhvr>
                                      <p:to>
                                        <p:strVal val="visible"/>
                                      </p:to>
                                    </p:set>
                                  </p:childTnLst>
                                </p:cTn>
                              </p:par>
                              <p:par>
                                <p:cTn id="353" presetID="1" presetClass="entr" presetSubtype="0" fill="hold" nodeType="withEffect">
                                  <p:stCondLst>
                                    <p:cond delay="0"/>
                                  </p:stCondLst>
                                  <p:childTnLst>
                                    <p:set>
                                      <p:cBhvr>
                                        <p:cTn id="354" dur="1" fill="hold">
                                          <p:stCondLst>
                                            <p:cond delay="0"/>
                                          </p:stCondLst>
                                        </p:cTn>
                                        <p:tgtEl>
                                          <p:spTgt spid="161"/>
                                        </p:tgtEl>
                                        <p:attrNameLst>
                                          <p:attrName>style.visibility</p:attrName>
                                        </p:attrNameLst>
                                      </p:cBhvr>
                                      <p:to>
                                        <p:strVal val="visible"/>
                                      </p:to>
                                    </p:set>
                                  </p:childTnLst>
                                </p:cTn>
                              </p:par>
                              <p:par>
                                <p:cTn id="355" presetID="1" presetClass="entr" presetSubtype="0" fill="hold" nodeType="withEffect">
                                  <p:stCondLst>
                                    <p:cond delay="0"/>
                                  </p:stCondLst>
                                  <p:childTnLst>
                                    <p:set>
                                      <p:cBhvr>
                                        <p:cTn id="356" dur="1" fill="hold">
                                          <p:stCondLst>
                                            <p:cond delay="0"/>
                                          </p:stCondLst>
                                        </p:cTn>
                                        <p:tgtEl>
                                          <p:spTgt spid="162"/>
                                        </p:tgtEl>
                                        <p:attrNameLst>
                                          <p:attrName>style.visibility</p:attrName>
                                        </p:attrNameLst>
                                      </p:cBhvr>
                                      <p:to>
                                        <p:strVal val="visible"/>
                                      </p:to>
                                    </p:set>
                                  </p:childTnLst>
                                </p:cTn>
                              </p:par>
                              <p:par>
                                <p:cTn id="357" presetID="1" presetClass="entr" presetSubtype="0" fill="hold" nodeType="withEffect">
                                  <p:stCondLst>
                                    <p:cond delay="0"/>
                                  </p:stCondLst>
                                  <p:childTnLst>
                                    <p:set>
                                      <p:cBhvr>
                                        <p:cTn id="358" dur="1" fill="hold">
                                          <p:stCondLst>
                                            <p:cond delay="0"/>
                                          </p:stCondLst>
                                        </p:cTn>
                                        <p:tgtEl>
                                          <p:spTgt spid="163"/>
                                        </p:tgtEl>
                                        <p:attrNameLst>
                                          <p:attrName>style.visibility</p:attrName>
                                        </p:attrNameLst>
                                      </p:cBhvr>
                                      <p:to>
                                        <p:strVal val="visible"/>
                                      </p:to>
                                    </p:set>
                                  </p:childTnLst>
                                </p:cTn>
                              </p:par>
                              <p:par>
                                <p:cTn id="359" presetID="1" presetClass="entr" presetSubtype="0" fill="hold" nodeType="withEffect">
                                  <p:stCondLst>
                                    <p:cond delay="0"/>
                                  </p:stCondLst>
                                  <p:childTnLst>
                                    <p:set>
                                      <p:cBhvr>
                                        <p:cTn id="360" dur="1" fill="hold">
                                          <p:stCondLst>
                                            <p:cond delay="0"/>
                                          </p:stCondLst>
                                        </p:cTn>
                                        <p:tgtEl>
                                          <p:spTgt spid="148"/>
                                        </p:tgtEl>
                                        <p:attrNameLst>
                                          <p:attrName>style.visibility</p:attrName>
                                        </p:attrNameLst>
                                      </p:cBhvr>
                                      <p:to>
                                        <p:strVal val="visible"/>
                                      </p:to>
                                    </p:set>
                                  </p:childTnLst>
                                </p:cTn>
                              </p:par>
                              <p:par>
                                <p:cTn id="361" presetID="1" presetClass="entr" presetSubtype="0" fill="hold" nodeType="withEffect">
                                  <p:stCondLst>
                                    <p:cond delay="0"/>
                                  </p:stCondLst>
                                  <p:childTnLst>
                                    <p:set>
                                      <p:cBhvr>
                                        <p:cTn id="362" dur="1" fill="hold">
                                          <p:stCondLst>
                                            <p:cond delay="0"/>
                                          </p:stCondLst>
                                        </p:cTn>
                                        <p:tgtEl>
                                          <p:spTgt spid="149"/>
                                        </p:tgtEl>
                                        <p:attrNameLst>
                                          <p:attrName>style.visibility</p:attrName>
                                        </p:attrNameLst>
                                      </p:cBhvr>
                                      <p:to>
                                        <p:strVal val="visible"/>
                                      </p:to>
                                    </p:set>
                                  </p:childTnLst>
                                </p:cTn>
                              </p:par>
                              <p:par>
                                <p:cTn id="363" presetID="1" presetClass="entr" presetSubtype="0" fill="hold" nodeType="withEffect">
                                  <p:stCondLst>
                                    <p:cond delay="0"/>
                                  </p:stCondLst>
                                  <p:childTnLst>
                                    <p:set>
                                      <p:cBhvr>
                                        <p:cTn id="364" dur="1" fill="hold">
                                          <p:stCondLst>
                                            <p:cond delay="0"/>
                                          </p:stCondLst>
                                        </p:cTn>
                                        <p:tgtEl>
                                          <p:spTgt spid="150"/>
                                        </p:tgtEl>
                                        <p:attrNameLst>
                                          <p:attrName>style.visibility</p:attrName>
                                        </p:attrNameLst>
                                      </p:cBhvr>
                                      <p:to>
                                        <p:strVal val="visible"/>
                                      </p:to>
                                    </p:set>
                                  </p:childTnLst>
                                </p:cTn>
                              </p:par>
                              <p:par>
                                <p:cTn id="365" presetID="1" presetClass="entr" presetSubtype="0" fill="hold" nodeType="withEffect">
                                  <p:stCondLst>
                                    <p:cond delay="0"/>
                                  </p:stCondLst>
                                  <p:childTnLst>
                                    <p:set>
                                      <p:cBhvr>
                                        <p:cTn id="366" dur="1" fill="hold">
                                          <p:stCondLst>
                                            <p:cond delay="0"/>
                                          </p:stCondLst>
                                        </p:cTn>
                                        <p:tgtEl>
                                          <p:spTgt spid="151"/>
                                        </p:tgtEl>
                                        <p:attrNameLst>
                                          <p:attrName>style.visibility</p:attrName>
                                        </p:attrNameLst>
                                      </p:cBhvr>
                                      <p:to>
                                        <p:strVal val="visible"/>
                                      </p:to>
                                    </p:set>
                                  </p:childTnLst>
                                </p:cTn>
                              </p:par>
                              <p:par>
                                <p:cTn id="367" presetID="1" presetClass="entr" presetSubtype="0" fill="hold" nodeType="withEffect">
                                  <p:stCondLst>
                                    <p:cond delay="0"/>
                                  </p:stCondLst>
                                  <p:childTnLst>
                                    <p:set>
                                      <p:cBhvr>
                                        <p:cTn id="368" dur="1" fill="hold">
                                          <p:stCondLst>
                                            <p:cond delay="0"/>
                                          </p:stCondLst>
                                        </p:cTn>
                                        <p:tgtEl>
                                          <p:spTgt spid="152"/>
                                        </p:tgtEl>
                                        <p:attrNameLst>
                                          <p:attrName>style.visibility</p:attrName>
                                        </p:attrNameLst>
                                      </p:cBhvr>
                                      <p:to>
                                        <p:strVal val="visible"/>
                                      </p:to>
                                    </p:set>
                                  </p:childTnLst>
                                </p:cTn>
                              </p:par>
                              <p:par>
                                <p:cTn id="369" presetID="1" presetClass="entr" presetSubtype="0" fill="hold" nodeType="withEffect">
                                  <p:stCondLst>
                                    <p:cond delay="0"/>
                                  </p:stCondLst>
                                  <p:childTnLst>
                                    <p:set>
                                      <p:cBhvr>
                                        <p:cTn id="370" dur="1" fill="hold">
                                          <p:stCondLst>
                                            <p:cond delay="0"/>
                                          </p:stCondLst>
                                        </p:cTn>
                                        <p:tgtEl>
                                          <p:spTgt spid="153"/>
                                        </p:tgtEl>
                                        <p:attrNameLst>
                                          <p:attrName>style.visibility</p:attrName>
                                        </p:attrNameLst>
                                      </p:cBhvr>
                                      <p:to>
                                        <p:strVal val="visible"/>
                                      </p:to>
                                    </p:set>
                                  </p:childTnLst>
                                </p:cTn>
                              </p:par>
                              <p:par>
                                <p:cTn id="371" presetID="1" presetClass="entr" presetSubtype="0" fill="hold" nodeType="withEffect">
                                  <p:stCondLst>
                                    <p:cond delay="0"/>
                                  </p:stCondLst>
                                  <p:childTnLst>
                                    <p:set>
                                      <p:cBhvr>
                                        <p:cTn id="372" dur="1" fill="hold">
                                          <p:stCondLst>
                                            <p:cond delay="0"/>
                                          </p:stCondLst>
                                        </p:cTn>
                                        <p:tgtEl>
                                          <p:spTgt spid="154"/>
                                        </p:tgtEl>
                                        <p:attrNameLst>
                                          <p:attrName>style.visibility</p:attrName>
                                        </p:attrNameLst>
                                      </p:cBhvr>
                                      <p:to>
                                        <p:strVal val="visible"/>
                                      </p:to>
                                    </p:set>
                                  </p:childTnLst>
                                </p:cTn>
                              </p:par>
                              <p:par>
                                <p:cTn id="373" presetID="1" presetClass="entr" presetSubtype="0" fill="hold" nodeType="withEffect">
                                  <p:stCondLst>
                                    <p:cond delay="0"/>
                                  </p:stCondLst>
                                  <p:childTnLst>
                                    <p:set>
                                      <p:cBhvr>
                                        <p:cTn id="374" dur="1" fill="hold">
                                          <p:stCondLst>
                                            <p:cond delay="0"/>
                                          </p:stCondLst>
                                        </p:cTn>
                                        <p:tgtEl>
                                          <p:spTgt spid="155"/>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7"/>
                                        </p:tgtEl>
                                        <p:attrNameLst>
                                          <p:attrName>style.visibility</p:attrName>
                                        </p:attrNameLst>
                                      </p:cBhvr>
                                      <p:to>
                                        <p:strVal val="visible"/>
                                      </p:to>
                                    </p:set>
                                  </p:childTnLst>
                                </p:cTn>
                              </p:par>
                              <p:par>
                                <p:cTn id="379" presetID="1" presetClass="entr" presetSubtype="0" fill="hold" nodeType="withEffect">
                                  <p:stCondLst>
                                    <p:cond delay="0"/>
                                  </p:stCondLst>
                                  <p:childTnLst>
                                    <p:set>
                                      <p:cBhvr>
                                        <p:cTn id="380" dur="1" fill="hold">
                                          <p:stCondLst>
                                            <p:cond delay="0"/>
                                          </p:stCondLst>
                                        </p:cTn>
                                        <p:tgtEl>
                                          <p:spTgt spid="236"/>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237"/>
                                        </p:tgtEl>
                                        <p:attrNameLst>
                                          <p:attrName>style.visibility</p:attrName>
                                        </p:attrNameLst>
                                      </p:cBhvr>
                                      <p:to>
                                        <p:strVal val="visible"/>
                                      </p:to>
                                    </p:set>
                                  </p:childTnLst>
                                </p:cTn>
                              </p:par>
                              <p:par>
                                <p:cTn id="383" presetID="1" presetClass="entr" presetSubtype="0" fill="hold" nodeType="withEffect">
                                  <p:stCondLst>
                                    <p:cond delay="0"/>
                                  </p:stCondLst>
                                  <p:childTnLst>
                                    <p:set>
                                      <p:cBhvr>
                                        <p:cTn id="384" dur="1" fill="hold">
                                          <p:stCondLst>
                                            <p:cond delay="0"/>
                                          </p:stCondLst>
                                        </p:cTn>
                                        <p:tgtEl>
                                          <p:spTgt spid="238"/>
                                        </p:tgtEl>
                                        <p:attrNameLst>
                                          <p:attrName>style.visibility</p:attrName>
                                        </p:attrNameLst>
                                      </p:cBhvr>
                                      <p:to>
                                        <p:strVal val="visible"/>
                                      </p:to>
                                    </p:set>
                                  </p:childTnLst>
                                </p:cTn>
                              </p:par>
                              <p:par>
                                <p:cTn id="385" presetID="1" presetClass="entr" presetSubtype="0" fill="hold" nodeType="withEffect">
                                  <p:stCondLst>
                                    <p:cond delay="0"/>
                                  </p:stCondLst>
                                  <p:childTnLst>
                                    <p:set>
                                      <p:cBhvr>
                                        <p:cTn id="386" dur="1" fill="hold">
                                          <p:stCondLst>
                                            <p:cond delay="0"/>
                                          </p:stCondLst>
                                        </p:cTn>
                                        <p:tgtEl>
                                          <p:spTgt spid="239"/>
                                        </p:tgtEl>
                                        <p:attrNameLst>
                                          <p:attrName>style.visibility</p:attrName>
                                        </p:attrNameLst>
                                      </p:cBhvr>
                                      <p:to>
                                        <p:strVal val="visible"/>
                                      </p:to>
                                    </p:set>
                                  </p:childTnLst>
                                </p:cTn>
                              </p:par>
                              <p:par>
                                <p:cTn id="387" presetID="1" presetClass="entr" presetSubtype="0" fill="hold" nodeType="withEffect">
                                  <p:stCondLst>
                                    <p:cond delay="0"/>
                                  </p:stCondLst>
                                  <p:childTnLst>
                                    <p:set>
                                      <p:cBhvr>
                                        <p:cTn id="388" dur="1" fill="hold">
                                          <p:stCondLst>
                                            <p:cond delay="0"/>
                                          </p:stCondLst>
                                        </p:cTn>
                                        <p:tgtEl>
                                          <p:spTgt spid="240"/>
                                        </p:tgtEl>
                                        <p:attrNameLst>
                                          <p:attrName>style.visibility</p:attrName>
                                        </p:attrNameLst>
                                      </p:cBhvr>
                                      <p:to>
                                        <p:strVal val="visible"/>
                                      </p:to>
                                    </p:set>
                                  </p:childTnLst>
                                </p:cTn>
                              </p:par>
                              <p:par>
                                <p:cTn id="389" presetID="1" presetClass="entr" presetSubtype="0" fill="hold" nodeType="withEffect">
                                  <p:stCondLst>
                                    <p:cond delay="0"/>
                                  </p:stCondLst>
                                  <p:childTnLst>
                                    <p:set>
                                      <p:cBhvr>
                                        <p:cTn id="390" dur="1" fill="hold">
                                          <p:stCondLst>
                                            <p:cond delay="0"/>
                                          </p:stCondLst>
                                        </p:cTn>
                                        <p:tgtEl>
                                          <p:spTgt spid="241"/>
                                        </p:tgtEl>
                                        <p:attrNameLst>
                                          <p:attrName>style.visibility</p:attrName>
                                        </p:attrNameLst>
                                      </p:cBhvr>
                                      <p:to>
                                        <p:strVal val="visible"/>
                                      </p:to>
                                    </p:set>
                                  </p:childTnLst>
                                </p:cTn>
                              </p:par>
                              <p:par>
                                <p:cTn id="391" presetID="1" presetClass="entr" presetSubtype="0" fill="hold" nodeType="withEffect">
                                  <p:stCondLst>
                                    <p:cond delay="0"/>
                                  </p:stCondLst>
                                  <p:childTnLst>
                                    <p:set>
                                      <p:cBhvr>
                                        <p:cTn id="392" dur="1" fill="hold">
                                          <p:stCondLst>
                                            <p:cond delay="0"/>
                                          </p:stCondLst>
                                        </p:cTn>
                                        <p:tgtEl>
                                          <p:spTgt spid="242"/>
                                        </p:tgtEl>
                                        <p:attrNameLst>
                                          <p:attrName>style.visibility</p:attrName>
                                        </p:attrNameLst>
                                      </p:cBhvr>
                                      <p:to>
                                        <p:strVal val="visible"/>
                                      </p:to>
                                    </p:set>
                                  </p:childTnLst>
                                </p:cTn>
                              </p:par>
                              <p:par>
                                <p:cTn id="393" presetID="1" presetClass="entr" presetSubtype="0" fill="hold" nodeType="withEffect">
                                  <p:stCondLst>
                                    <p:cond delay="0"/>
                                  </p:stCondLst>
                                  <p:childTnLst>
                                    <p:set>
                                      <p:cBhvr>
                                        <p:cTn id="394" dur="1" fill="hold">
                                          <p:stCondLst>
                                            <p:cond delay="0"/>
                                          </p:stCondLst>
                                        </p:cTn>
                                        <p:tgtEl>
                                          <p:spTgt spid="243"/>
                                        </p:tgtEl>
                                        <p:attrNameLst>
                                          <p:attrName>style.visibility</p:attrName>
                                        </p:attrNameLst>
                                      </p:cBhvr>
                                      <p:to>
                                        <p:strVal val="visible"/>
                                      </p:to>
                                    </p:set>
                                  </p:childTnLst>
                                </p:cTn>
                              </p:par>
                              <p:par>
                                <p:cTn id="395" presetID="1" presetClass="entr" presetSubtype="0" fill="hold" nodeType="withEffect">
                                  <p:stCondLst>
                                    <p:cond delay="0"/>
                                  </p:stCondLst>
                                  <p:childTnLst>
                                    <p:set>
                                      <p:cBhvr>
                                        <p:cTn id="396" dur="1" fill="hold">
                                          <p:stCondLst>
                                            <p:cond delay="0"/>
                                          </p:stCondLst>
                                        </p:cTn>
                                        <p:tgtEl>
                                          <p:spTgt spid="228"/>
                                        </p:tgtEl>
                                        <p:attrNameLst>
                                          <p:attrName>style.visibility</p:attrName>
                                        </p:attrNameLst>
                                      </p:cBhvr>
                                      <p:to>
                                        <p:strVal val="visible"/>
                                      </p:to>
                                    </p:set>
                                  </p:childTnLst>
                                </p:cTn>
                              </p:par>
                              <p:par>
                                <p:cTn id="397" presetID="1" presetClass="entr" presetSubtype="0" fill="hold" nodeType="withEffect">
                                  <p:stCondLst>
                                    <p:cond delay="0"/>
                                  </p:stCondLst>
                                  <p:childTnLst>
                                    <p:set>
                                      <p:cBhvr>
                                        <p:cTn id="398" dur="1" fill="hold">
                                          <p:stCondLst>
                                            <p:cond delay="0"/>
                                          </p:stCondLst>
                                        </p:cTn>
                                        <p:tgtEl>
                                          <p:spTgt spid="229"/>
                                        </p:tgtEl>
                                        <p:attrNameLst>
                                          <p:attrName>style.visibility</p:attrName>
                                        </p:attrNameLst>
                                      </p:cBhvr>
                                      <p:to>
                                        <p:strVal val="visible"/>
                                      </p:to>
                                    </p:set>
                                  </p:childTnLst>
                                </p:cTn>
                              </p:par>
                              <p:par>
                                <p:cTn id="399" presetID="1" presetClass="entr" presetSubtype="0" fill="hold" nodeType="withEffect">
                                  <p:stCondLst>
                                    <p:cond delay="0"/>
                                  </p:stCondLst>
                                  <p:childTnLst>
                                    <p:set>
                                      <p:cBhvr>
                                        <p:cTn id="400" dur="1" fill="hold">
                                          <p:stCondLst>
                                            <p:cond delay="0"/>
                                          </p:stCondLst>
                                        </p:cTn>
                                        <p:tgtEl>
                                          <p:spTgt spid="230"/>
                                        </p:tgtEl>
                                        <p:attrNameLst>
                                          <p:attrName>style.visibility</p:attrName>
                                        </p:attrNameLst>
                                      </p:cBhvr>
                                      <p:to>
                                        <p:strVal val="visible"/>
                                      </p:to>
                                    </p:set>
                                  </p:childTnLst>
                                </p:cTn>
                              </p:par>
                              <p:par>
                                <p:cTn id="401" presetID="1" presetClass="entr" presetSubtype="0" fill="hold" nodeType="withEffect">
                                  <p:stCondLst>
                                    <p:cond delay="0"/>
                                  </p:stCondLst>
                                  <p:childTnLst>
                                    <p:set>
                                      <p:cBhvr>
                                        <p:cTn id="402" dur="1" fill="hold">
                                          <p:stCondLst>
                                            <p:cond delay="0"/>
                                          </p:stCondLst>
                                        </p:cTn>
                                        <p:tgtEl>
                                          <p:spTgt spid="231"/>
                                        </p:tgtEl>
                                        <p:attrNameLst>
                                          <p:attrName>style.visibility</p:attrName>
                                        </p:attrNameLst>
                                      </p:cBhvr>
                                      <p:to>
                                        <p:strVal val="visible"/>
                                      </p:to>
                                    </p:set>
                                  </p:childTnLst>
                                </p:cTn>
                              </p:par>
                              <p:par>
                                <p:cTn id="403" presetID="1" presetClass="entr" presetSubtype="0" fill="hold" nodeType="withEffect">
                                  <p:stCondLst>
                                    <p:cond delay="0"/>
                                  </p:stCondLst>
                                  <p:childTnLst>
                                    <p:set>
                                      <p:cBhvr>
                                        <p:cTn id="404" dur="1" fill="hold">
                                          <p:stCondLst>
                                            <p:cond delay="0"/>
                                          </p:stCondLst>
                                        </p:cTn>
                                        <p:tgtEl>
                                          <p:spTgt spid="232"/>
                                        </p:tgtEl>
                                        <p:attrNameLst>
                                          <p:attrName>style.visibility</p:attrName>
                                        </p:attrNameLst>
                                      </p:cBhvr>
                                      <p:to>
                                        <p:strVal val="visible"/>
                                      </p:to>
                                    </p:set>
                                  </p:childTnLst>
                                </p:cTn>
                              </p:par>
                              <p:par>
                                <p:cTn id="405" presetID="1" presetClass="entr" presetSubtype="0" fill="hold" nodeType="withEffect">
                                  <p:stCondLst>
                                    <p:cond delay="0"/>
                                  </p:stCondLst>
                                  <p:childTnLst>
                                    <p:set>
                                      <p:cBhvr>
                                        <p:cTn id="406" dur="1" fill="hold">
                                          <p:stCondLst>
                                            <p:cond delay="0"/>
                                          </p:stCondLst>
                                        </p:cTn>
                                        <p:tgtEl>
                                          <p:spTgt spid="233"/>
                                        </p:tgtEl>
                                        <p:attrNameLst>
                                          <p:attrName>style.visibility</p:attrName>
                                        </p:attrNameLst>
                                      </p:cBhvr>
                                      <p:to>
                                        <p:strVal val="visible"/>
                                      </p:to>
                                    </p:set>
                                  </p:childTnLst>
                                </p:cTn>
                              </p:par>
                              <p:par>
                                <p:cTn id="407" presetID="1" presetClass="entr" presetSubtype="0" fill="hold" nodeType="withEffect">
                                  <p:stCondLst>
                                    <p:cond delay="0"/>
                                  </p:stCondLst>
                                  <p:childTnLst>
                                    <p:set>
                                      <p:cBhvr>
                                        <p:cTn id="408" dur="1" fill="hold">
                                          <p:stCondLst>
                                            <p:cond delay="0"/>
                                          </p:stCondLst>
                                        </p:cTn>
                                        <p:tgtEl>
                                          <p:spTgt spid="234"/>
                                        </p:tgtEl>
                                        <p:attrNameLst>
                                          <p:attrName>style.visibility</p:attrName>
                                        </p:attrNameLst>
                                      </p:cBhvr>
                                      <p:to>
                                        <p:strVal val="visible"/>
                                      </p:to>
                                    </p:set>
                                  </p:childTnLst>
                                </p:cTn>
                              </p:par>
                              <p:par>
                                <p:cTn id="409" presetID="1" presetClass="entr" presetSubtype="0" fill="hold" nodeType="withEffect">
                                  <p:stCondLst>
                                    <p:cond delay="0"/>
                                  </p:stCondLst>
                                  <p:childTnLst>
                                    <p:set>
                                      <p:cBhvr>
                                        <p:cTn id="410" dur="1" fill="hold">
                                          <p:stCondLst>
                                            <p:cond delay="0"/>
                                          </p:stCondLst>
                                        </p:cTn>
                                        <p:tgtEl>
                                          <p:spTgt spid="235"/>
                                        </p:tgtEl>
                                        <p:attrNameLst>
                                          <p:attrName>style.visibility</p:attrName>
                                        </p:attrNameLst>
                                      </p:cBhvr>
                                      <p:to>
                                        <p:strVal val="visible"/>
                                      </p:to>
                                    </p:set>
                                  </p:childTnLst>
                                </p:cTn>
                              </p:par>
                              <p:par>
                                <p:cTn id="411" presetID="1" presetClass="entr" presetSubtype="0" fill="hold" nodeType="withEffect">
                                  <p:stCondLst>
                                    <p:cond delay="0"/>
                                  </p:stCondLst>
                                  <p:childTnLst>
                                    <p:set>
                                      <p:cBhvr>
                                        <p:cTn id="412" dur="1" fill="hold">
                                          <p:stCondLst>
                                            <p:cond delay="0"/>
                                          </p:stCondLst>
                                        </p:cTn>
                                        <p:tgtEl>
                                          <p:spTgt spid="220"/>
                                        </p:tgtEl>
                                        <p:attrNameLst>
                                          <p:attrName>style.visibility</p:attrName>
                                        </p:attrNameLst>
                                      </p:cBhvr>
                                      <p:to>
                                        <p:strVal val="visible"/>
                                      </p:to>
                                    </p:set>
                                  </p:childTnLst>
                                </p:cTn>
                              </p:par>
                              <p:par>
                                <p:cTn id="413" presetID="1" presetClass="entr" presetSubtype="0" fill="hold" nodeType="withEffect">
                                  <p:stCondLst>
                                    <p:cond delay="0"/>
                                  </p:stCondLst>
                                  <p:childTnLst>
                                    <p:set>
                                      <p:cBhvr>
                                        <p:cTn id="414" dur="1" fill="hold">
                                          <p:stCondLst>
                                            <p:cond delay="0"/>
                                          </p:stCondLst>
                                        </p:cTn>
                                        <p:tgtEl>
                                          <p:spTgt spid="221"/>
                                        </p:tgtEl>
                                        <p:attrNameLst>
                                          <p:attrName>style.visibility</p:attrName>
                                        </p:attrNameLst>
                                      </p:cBhvr>
                                      <p:to>
                                        <p:strVal val="visible"/>
                                      </p:to>
                                    </p:set>
                                  </p:childTnLst>
                                </p:cTn>
                              </p:par>
                              <p:par>
                                <p:cTn id="415" presetID="1" presetClass="entr" presetSubtype="0" fill="hold" nodeType="withEffect">
                                  <p:stCondLst>
                                    <p:cond delay="0"/>
                                  </p:stCondLst>
                                  <p:childTnLst>
                                    <p:set>
                                      <p:cBhvr>
                                        <p:cTn id="416" dur="1" fill="hold">
                                          <p:stCondLst>
                                            <p:cond delay="0"/>
                                          </p:stCondLst>
                                        </p:cTn>
                                        <p:tgtEl>
                                          <p:spTgt spid="222"/>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223"/>
                                        </p:tgtEl>
                                        <p:attrNameLst>
                                          <p:attrName>style.visibility</p:attrName>
                                        </p:attrNameLst>
                                      </p:cBhvr>
                                      <p:to>
                                        <p:strVal val="visible"/>
                                      </p:to>
                                    </p:set>
                                  </p:childTnLst>
                                </p:cTn>
                              </p:par>
                              <p:par>
                                <p:cTn id="419" presetID="1" presetClass="entr" presetSubtype="0" fill="hold" nodeType="withEffect">
                                  <p:stCondLst>
                                    <p:cond delay="0"/>
                                  </p:stCondLst>
                                  <p:childTnLst>
                                    <p:set>
                                      <p:cBhvr>
                                        <p:cTn id="420" dur="1" fill="hold">
                                          <p:stCondLst>
                                            <p:cond delay="0"/>
                                          </p:stCondLst>
                                        </p:cTn>
                                        <p:tgtEl>
                                          <p:spTgt spid="224"/>
                                        </p:tgtEl>
                                        <p:attrNameLst>
                                          <p:attrName>style.visibility</p:attrName>
                                        </p:attrNameLst>
                                      </p:cBhvr>
                                      <p:to>
                                        <p:strVal val="visible"/>
                                      </p:to>
                                    </p:set>
                                  </p:childTnLst>
                                </p:cTn>
                              </p:par>
                              <p:par>
                                <p:cTn id="421" presetID="1" presetClass="entr" presetSubtype="0" fill="hold" nodeType="withEffect">
                                  <p:stCondLst>
                                    <p:cond delay="0"/>
                                  </p:stCondLst>
                                  <p:childTnLst>
                                    <p:set>
                                      <p:cBhvr>
                                        <p:cTn id="422" dur="1" fill="hold">
                                          <p:stCondLst>
                                            <p:cond delay="0"/>
                                          </p:stCondLst>
                                        </p:cTn>
                                        <p:tgtEl>
                                          <p:spTgt spid="225"/>
                                        </p:tgtEl>
                                        <p:attrNameLst>
                                          <p:attrName>style.visibility</p:attrName>
                                        </p:attrNameLst>
                                      </p:cBhvr>
                                      <p:to>
                                        <p:strVal val="visible"/>
                                      </p:to>
                                    </p:set>
                                  </p:childTnLst>
                                </p:cTn>
                              </p:par>
                              <p:par>
                                <p:cTn id="423" presetID="1" presetClass="entr" presetSubtype="0" fill="hold" nodeType="withEffect">
                                  <p:stCondLst>
                                    <p:cond delay="0"/>
                                  </p:stCondLst>
                                  <p:childTnLst>
                                    <p:set>
                                      <p:cBhvr>
                                        <p:cTn id="424" dur="1" fill="hold">
                                          <p:stCondLst>
                                            <p:cond delay="0"/>
                                          </p:stCondLst>
                                        </p:cTn>
                                        <p:tgtEl>
                                          <p:spTgt spid="226"/>
                                        </p:tgtEl>
                                        <p:attrNameLst>
                                          <p:attrName>style.visibility</p:attrName>
                                        </p:attrNameLst>
                                      </p:cBhvr>
                                      <p:to>
                                        <p:strVal val="visible"/>
                                      </p:to>
                                    </p:set>
                                  </p:childTnLst>
                                </p:cTn>
                              </p:par>
                              <p:par>
                                <p:cTn id="425" presetID="1" presetClass="entr" presetSubtype="0" fill="hold" nodeType="withEffect">
                                  <p:stCondLst>
                                    <p:cond delay="0"/>
                                  </p:stCondLst>
                                  <p:childTnLst>
                                    <p:set>
                                      <p:cBhvr>
                                        <p:cTn id="426" dur="1" fill="hold">
                                          <p:stCondLst>
                                            <p:cond delay="0"/>
                                          </p:stCondLst>
                                        </p:cTn>
                                        <p:tgtEl>
                                          <p:spTgt spid="227"/>
                                        </p:tgtEl>
                                        <p:attrNameLst>
                                          <p:attrName>style.visibility</p:attrName>
                                        </p:attrNameLst>
                                      </p:cBhvr>
                                      <p:to>
                                        <p:strVal val="visible"/>
                                      </p:to>
                                    </p:set>
                                  </p:childTnLst>
                                </p:cTn>
                              </p:par>
                              <p:par>
                                <p:cTn id="427" presetID="1" presetClass="entr" presetSubtype="0" fill="hold" nodeType="withEffect">
                                  <p:stCondLst>
                                    <p:cond delay="0"/>
                                  </p:stCondLst>
                                  <p:childTnLst>
                                    <p:set>
                                      <p:cBhvr>
                                        <p:cTn id="428" dur="1" fill="hold">
                                          <p:stCondLst>
                                            <p:cond delay="0"/>
                                          </p:stCondLst>
                                        </p:cTn>
                                        <p:tgtEl>
                                          <p:spTgt spid="212"/>
                                        </p:tgtEl>
                                        <p:attrNameLst>
                                          <p:attrName>style.visibility</p:attrName>
                                        </p:attrNameLst>
                                      </p:cBhvr>
                                      <p:to>
                                        <p:strVal val="visible"/>
                                      </p:to>
                                    </p:set>
                                  </p:childTnLst>
                                </p:cTn>
                              </p:par>
                              <p:par>
                                <p:cTn id="429" presetID="1" presetClass="entr" presetSubtype="0" fill="hold" nodeType="withEffect">
                                  <p:stCondLst>
                                    <p:cond delay="0"/>
                                  </p:stCondLst>
                                  <p:childTnLst>
                                    <p:set>
                                      <p:cBhvr>
                                        <p:cTn id="430" dur="1" fill="hold">
                                          <p:stCondLst>
                                            <p:cond delay="0"/>
                                          </p:stCondLst>
                                        </p:cTn>
                                        <p:tgtEl>
                                          <p:spTgt spid="213"/>
                                        </p:tgtEl>
                                        <p:attrNameLst>
                                          <p:attrName>style.visibility</p:attrName>
                                        </p:attrNameLst>
                                      </p:cBhvr>
                                      <p:to>
                                        <p:strVal val="visible"/>
                                      </p:to>
                                    </p:set>
                                  </p:childTnLst>
                                </p:cTn>
                              </p:par>
                              <p:par>
                                <p:cTn id="431" presetID="1" presetClass="entr" presetSubtype="0" fill="hold" nodeType="withEffect">
                                  <p:stCondLst>
                                    <p:cond delay="0"/>
                                  </p:stCondLst>
                                  <p:childTnLst>
                                    <p:set>
                                      <p:cBhvr>
                                        <p:cTn id="432" dur="1" fill="hold">
                                          <p:stCondLst>
                                            <p:cond delay="0"/>
                                          </p:stCondLst>
                                        </p:cTn>
                                        <p:tgtEl>
                                          <p:spTgt spid="214"/>
                                        </p:tgtEl>
                                        <p:attrNameLst>
                                          <p:attrName>style.visibility</p:attrName>
                                        </p:attrNameLst>
                                      </p:cBhvr>
                                      <p:to>
                                        <p:strVal val="visible"/>
                                      </p:to>
                                    </p:set>
                                  </p:childTnLst>
                                </p:cTn>
                              </p:par>
                              <p:par>
                                <p:cTn id="433" presetID="1" presetClass="entr" presetSubtype="0" fill="hold" nodeType="withEffect">
                                  <p:stCondLst>
                                    <p:cond delay="0"/>
                                  </p:stCondLst>
                                  <p:childTnLst>
                                    <p:set>
                                      <p:cBhvr>
                                        <p:cTn id="434" dur="1" fill="hold">
                                          <p:stCondLst>
                                            <p:cond delay="0"/>
                                          </p:stCondLst>
                                        </p:cTn>
                                        <p:tgtEl>
                                          <p:spTgt spid="215"/>
                                        </p:tgtEl>
                                        <p:attrNameLst>
                                          <p:attrName>style.visibility</p:attrName>
                                        </p:attrNameLst>
                                      </p:cBhvr>
                                      <p:to>
                                        <p:strVal val="visible"/>
                                      </p:to>
                                    </p:set>
                                  </p:childTnLst>
                                </p:cTn>
                              </p:par>
                              <p:par>
                                <p:cTn id="435" presetID="1" presetClass="entr" presetSubtype="0" fill="hold" nodeType="withEffect">
                                  <p:stCondLst>
                                    <p:cond delay="0"/>
                                  </p:stCondLst>
                                  <p:childTnLst>
                                    <p:set>
                                      <p:cBhvr>
                                        <p:cTn id="436" dur="1" fill="hold">
                                          <p:stCondLst>
                                            <p:cond delay="0"/>
                                          </p:stCondLst>
                                        </p:cTn>
                                        <p:tgtEl>
                                          <p:spTgt spid="216"/>
                                        </p:tgtEl>
                                        <p:attrNameLst>
                                          <p:attrName>style.visibility</p:attrName>
                                        </p:attrNameLst>
                                      </p:cBhvr>
                                      <p:to>
                                        <p:strVal val="visible"/>
                                      </p:to>
                                    </p:set>
                                  </p:childTnLst>
                                </p:cTn>
                              </p:par>
                              <p:par>
                                <p:cTn id="437" presetID="1" presetClass="entr" presetSubtype="0" fill="hold" nodeType="withEffect">
                                  <p:stCondLst>
                                    <p:cond delay="0"/>
                                  </p:stCondLst>
                                  <p:childTnLst>
                                    <p:set>
                                      <p:cBhvr>
                                        <p:cTn id="438" dur="1" fill="hold">
                                          <p:stCondLst>
                                            <p:cond delay="0"/>
                                          </p:stCondLst>
                                        </p:cTn>
                                        <p:tgtEl>
                                          <p:spTgt spid="217"/>
                                        </p:tgtEl>
                                        <p:attrNameLst>
                                          <p:attrName>style.visibility</p:attrName>
                                        </p:attrNameLst>
                                      </p:cBhvr>
                                      <p:to>
                                        <p:strVal val="visible"/>
                                      </p:to>
                                    </p:set>
                                  </p:childTnLst>
                                </p:cTn>
                              </p:par>
                              <p:par>
                                <p:cTn id="439" presetID="1" presetClass="entr" presetSubtype="0" fill="hold" nodeType="withEffect">
                                  <p:stCondLst>
                                    <p:cond delay="0"/>
                                  </p:stCondLst>
                                  <p:childTnLst>
                                    <p:set>
                                      <p:cBhvr>
                                        <p:cTn id="440" dur="1" fill="hold">
                                          <p:stCondLst>
                                            <p:cond delay="0"/>
                                          </p:stCondLst>
                                        </p:cTn>
                                        <p:tgtEl>
                                          <p:spTgt spid="218"/>
                                        </p:tgtEl>
                                        <p:attrNameLst>
                                          <p:attrName>style.visibility</p:attrName>
                                        </p:attrNameLst>
                                      </p:cBhvr>
                                      <p:to>
                                        <p:strVal val="visible"/>
                                      </p:to>
                                    </p:set>
                                  </p:childTnLst>
                                </p:cTn>
                              </p:par>
                              <p:par>
                                <p:cTn id="441" presetID="1" presetClass="entr" presetSubtype="0" fill="hold" nodeType="withEffect">
                                  <p:stCondLst>
                                    <p:cond delay="0"/>
                                  </p:stCondLst>
                                  <p:childTnLst>
                                    <p:set>
                                      <p:cBhvr>
                                        <p:cTn id="442" dur="1" fill="hold">
                                          <p:stCondLst>
                                            <p:cond delay="0"/>
                                          </p:stCondLst>
                                        </p:cTn>
                                        <p:tgtEl>
                                          <p:spTgt spid="219"/>
                                        </p:tgtEl>
                                        <p:attrNameLst>
                                          <p:attrName>style.visibility</p:attrName>
                                        </p:attrNameLst>
                                      </p:cBhvr>
                                      <p:to>
                                        <p:strVal val="visible"/>
                                      </p:to>
                                    </p:set>
                                  </p:childTnLst>
                                </p:cTn>
                              </p:par>
                              <p:par>
                                <p:cTn id="443" presetID="1" presetClass="entr" presetSubtype="0" fill="hold" nodeType="withEffect">
                                  <p:stCondLst>
                                    <p:cond delay="0"/>
                                  </p:stCondLst>
                                  <p:childTnLst>
                                    <p:set>
                                      <p:cBhvr>
                                        <p:cTn id="444" dur="1" fill="hold">
                                          <p:stCondLst>
                                            <p:cond delay="0"/>
                                          </p:stCondLst>
                                        </p:cTn>
                                        <p:tgtEl>
                                          <p:spTgt spid="204"/>
                                        </p:tgtEl>
                                        <p:attrNameLst>
                                          <p:attrName>style.visibility</p:attrName>
                                        </p:attrNameLst>
                                      </p:cBhvr>
                                      <p:to>
                                        <p:strVal val="visible"/>
                                      </p:to>
                                    </p:set>
                                  </p:childTnLst>
                                </p:cTn>
                              </p:par>
                              <p:par>
                                <p:cTn id="445" presetID="1" presetClass="entr" presetSubtype="0" fill="hold" nodeType="withEffect">
                                  <p:stCondLst>
                                    <p:cond delay="0"/>
                                  </p:stCondLst>
                                  <p:childTnLst>
                                    <p:set>
                                      <p:cBhvr>
                                        <p:cTn id="446" dur="1" fill="hold">
                                          <p:stCondLst>
                                            <p:cond delay="0"/>
                                          </p:stCondLst>
                                        </p:cTn>
                                        <p:tgtEl>
                                          <p:spTgt spid="205"/>
                                        </p:tgtEl>
                                        <p:attrNameLst>
                                          <p:attrName>style.visibility</p:attrName>
                                        </p:attrNameLst>
                                      </p:cBhvr>
                                      <p:to>
                                        <p:strVal val="visible"/>
                                      </p:to>
                                    </p:set>
                                  </p:childTnLst>
                                </p:cTn>
                              </p:par>
                              <p:par>
                                <p:cTn id="447" presetID="1" presetClass="entr" presetSubtype="0" fill="hold" nodeType="withEffect">
                                  <p:stCondLst>
                                    <p:cond delay="0"/>
                                  </p:stCondLst>
                                  <p:childTnLst>
                                    <p:set>
                                      <p:cBhvr>
                                        <p:cTn id="448" dur="1" fill="hold">
                                          <p:stCondLst>
                                            <p:cond delay="0"/>
                                          </p:stCondLst>
                                        </p:cTn>
                                        <p:tgtEl>
                                          <p:spTgt spid="206"/>
                                        </p:tgtEl>
                                        <p:attrNameLst>
                                          <p:attrName>style.visibility</p:attrName>
                                        </p:attrNameLst>
                                      </p:cBhvr>
                                      <p:to>
                                        <p:strVal val="visible"/>
                                      </p:to>
                                    </p:set>
                                  </p:childTnLst>
                                </p:cTn>
                              </p:par>
                              <p:par>
                                <p:cTn id="449" presetID="1" presetClass="entr" presetSubtype="0" fill="hold" nodeType="withEffect">
                                  <p:stCondLst>
                                    <p:cond delay="0"/>
                                  </p:stCondLst>
                                  <p:childTnLst>
                                    <p:set>
                                      <p:cBhvr>
                                        <p:cTn id="450" dur="1" fill="hold">
                                          <p:stCondLst>
                                            <p:cond delay="0"/>
                                          </p:stCondLst>
                                        </p:cTn>
                                        <p:tgtEl>
                                          <p:spTgt spid="207"/>
                                        </p:tgtEl>
                                        <p:attrNameLst>
                                          <p:attrName>style.visibility</p:attrName>
                                        </p:attrNameLst>
                                      </p:cBhvr>
                                      <p:to>
                                        <p:strVal val="visible"/>
                                      </p:to>
                                    </p:set>
                                  </p:childTnLst>
                                </p:cTn>
                              </p:par>
                              <p:par>
                                <p:cTn id="451" presetID="1" presetClass="entr" presetSubtype="0" fill="hold" nodeType="withEffect">
                                  <p:stCondLst>
                                    <p:cond delay="0"/>
                                  </p:stCondLst>
                                  <p:childTnLst>
                                    <p:set>
                                      <p:cBhvr>
                                        <p:cTn id="452" dur="1" fill="hold">
                                          <p:stCondLst>
                                            <p:cond delay="0"/>
                                          </p:stCondLst>
                                        </p:cTn>
                                        <p:tgtEl>
                                          <p:spTgt spid="208"/>
                                        </p:tgtEl>
                                        <p:attrNameLst>
                                          <p:attrName>style.visibility</p:attrName>
                                        </p:attrNameLst>
                                      </p:cBhvr>
                                      <p:to>
                                        <p:strVal val="visible"/>
                                      </p:to>
                                    </p:set>
                                  </p:childTnLst>
                                </p:cTn>
                              </p:par>
                              <p:par>
                                <p:cTn id="453" presetID="1" presetClass="entr" presetSubtype="0" fill="hold" nodeType="withEffect">
                                  <p:stCondLst>
                                    <p:cond delay="0"/>
                                  </p:stCondLst>
                                  <p:childTnLst>
                                    <p:set>
                                      <p:cBhvr>
                                        <p:cTn id="454" dur="1" fill="hold">
                                          <p:stCondLst>
                                            <p:cond delay="0"/>
                                          </p:stCondLst>
                                        </p:cTn>
                                        <p:tgtEl>
                                          <p:spTgt spid="209"/>
                                        </p:tgtEl>
                                        <p:attrNameLst>
                                          <p:attrName>style.visibility</p:attrName>
                                        </p:attrNameLst>
                                      </p:cBhvr>
                                      <p:to>
                                        <p:strVal val="visible"/>
                                      </p:to>
                                    </p:set>
                                  </p:childTnLst>
                                </p:cTn>
                              </p:par>
                              <p:par>
                                <p:cTn id="455" presetID="1" presetClass="entr" presetSubtype="0" fill="hold" nodeType="withEffect">
                                  <p:stCondLst>
                                    <p:cond delay="0"/>
                                  </p:stCondLst>
                                  <p:childTnLst>
                                    <p:set>
                                      <p:cBhvr>
                                        <p:cTn id="456" dur="1" fill="hold">
                                          <p:stCondLst>
                                            <p:cond delay="0"/>
                                          </p:stCondLst>
                                        </p:cTn>
                                        <p:tgtEl>
                                          <p:spTgt spid="210"/>
                                        </p:tgtEl>
                                        <p:attrNameLst>
                                          <p:attrName>style.visibility</p:attrName>
                                        </p:attrNameLst>
                                      </p:cBhvr>
                                      <p:to>
                                        <p:strVal val="visible"/>
                                      </p:to>
                                    </p:set>
                                  </p:childTnLst>
                                </p:cTn>
                              </p:par>
                              <p:par>
                                <p:cTn id="457" presetID="1" presetClass="entr" presetSubtype="0" fill="hold" nodeType="withEffect">
                                  <p:stCondLst>
                                    <p:cond delay="0"/>
                                  </p:stCondLst>
                                  <p:childTnLst>
                                    <p:set>
                                      <p:cBhvr>
                                        <p:cTn id="458" dur="1" fill="hold">
                                          <p:stCondLst>
                                            <p:cond delay="0"/>
                                          </p:stCondLst>
                                        </p:cTn>
                                        <p:tgtEl>
                                          <p:spTgt spid="211"/>
                                        </p:tgtEl>
                                        <p:attrNameLst>
                                          <p:attrName>style.visibility</p:attrName>
                                        </p:attrNameLst>
                                      </p:cBhvr>
                                      <p:to>
                                        <p:strVal val="visible"/>
                                      </p:to>
                                    </p:set>
                                  </p:childTnLst>
                                </p:cTn>
                              </p:par>
                              <p:par>
                                <p:cTn id="459" presetID="1" presetClass="entr" presetSubtype="0" fill="hold" nodeType="withEffect">
                                  <p:stCondLst>
                                    <p:cond delay="0"/>
                                  </p:stCondLst>
                                  <p:childTnLst>
                                    <p:set>
                                      <p:cBhvr>
                                        <p:cTn id="460" dur="1" fill="hold">
                                          <p:stCondLst>
                                            <p:cond delay="0"/>
                                          </p:stCondLst>
                                        </p:cTn>
                                        <p:tgtEl>
                                          <p:spTgt spid="196"/>
                                        </p:tgtEl>
                                        <p:attrNameLst>
                                          <p:attrName>style.visibility</p:attrName>
                                        </p:attrNameLst>
                                      </p:cBhvr>
                                      <p:to>
                                        <p:strVal val="visible"/>
                                      </p:to>
                                    </p:set>
                                  </p:childTnLst>
                                </p:cTn>
                              </p:par>
                              <p:par>
                                <p:cTn id="461" presetID="1" presetClass="entr" presetSubtype="0" fill="hold" nodeType="withEffect">
                                  <p:stCondLst>
                                    <p:cond delay="0"/>
                                  </p:stCondLst>
                                  <p:childTnLst>
                                    <p:set>
                                      <p:cBhvr>
                                        <p:cTn id="462" dur="1" fill="hold">
                                          <p:stCondLst>
                                            <p:cond delay="0"/>
                                          </p:stCondLst>
                                        </p:cTn>
                                        <p:tgtEl>
                                          <p:spTgt spid="197"/>
                                        </p:tgtEl>
                                        <p:attrNameLst>
                                          <p:attrName>style.visibility</p:attrName>
                                        </p:attrNameLst>
                                      </p:cBhvr>
                                      <p:to>
                                        <p:strVal val="visible"/>
                                      </p:to>
                                    </p:set>
                                  </p:childTnLst>
                                </p:cTn>
                              </p:par>
                              <p:par>
                                <p:cTn id="463" presetID="1" presetClass="entr" presetSubtype="0" fill="hold" nodeType="withEffect">
                                  <p:stCondLst>
                                    <p:cond delay="0"/>
                                  </p:stCondLst>
                                  <p:childTnLst>
                                    <p:set>
                                      <p:cBhvr>
                                        <p:cTn id="464" dur="1" fill="hold">
                                          <p:stCondLst>
                                            <p:cond delay="0"/>
                                          </p:stCondLst>
                                        </p:cTn>
                                        <p:tgtEl>
                                          <p:spTgt spid="198"/>
                                        </p:tgtEl>
                                        <p:attrNameLst>
                                          <p:attrName>style.visibility</p:attrName>
                                        </p:attrNameLst>
                                      </p:cBhvr>
                                      <p:to>
                                        <p:strVal val="visible"/>
                                      </p:to>
                                    </p:set>
                                  </p:childTnLst>
                                </p:cTn>
                              </p:par>
                              <p:par>
                                <p:cTn id="465" presetID="1" presetClass="entr" presetSubtype="0" fill="hold" nodeType="withEffect">
                                  <p:stCondLst>
                                    <p:cond delay="0"/>
                                  </p:stCondLst>
                                  <p:childTnLst>
                                    <p:set>
                                      <p:cBhvr>
                                        <p:cTn id="466" dur="1" fill="hold">
                                          <p:stCondLst>
                                            <p:cond delay="0"/>
                                          </p:stCondLst>
                                        </p:cTn>
                                        <p:tgtEl>
                                          <p:spTgt spid="199"/>
                                        </p:tgtEl>
                                        <p:attrNameLst>
                                          <p:attrName>style.visibility</p:attrName>
                                        </p:attrNameLst>
                                      </p:cBhvr>
                                      <p:to>
                                        <p:strVal val="visible"/>
                                      </p:to>
                                    </p:set>
                                  </p:childTnLst>
                                </p:cTn>
                              </p:par>
                              <p:par>
                                <p:cTn id="467" presetID="1" presetClass="entr" presetSubtype="0" fill="hold" nodeType="withEffect">
                                  <p:stCondLst>
                                    <p:cond delay="0"/>
                                  </p:stCondLst>
                                  <p:childTnLst>
                                    <p:set>
                                      <p:cBhvr>
                                        <p:cTn id="468" dur="1" fill="hold">
                                          <p:stCondLst>
                                            <p:cond delay="0"/>
                                          </p:stCondLst>
                                        </p:cTn>
                                        <p:tgtEl>
                                          <p:spTgt spid="200"/>
                                        </p:tgtEl>
                                        <p:attrNameLst>
                                          <p:attrName>style.visibility</p:attrName>
                                        </p:attrNameLst>
                                      </p:cBhvr>
                                      <p:to>
                                        <p:strVal val="visible"/>
                                      </p:to>
                                    </p:set>
                                  </p:childTnLst>
                                </p:cTn>
                              </p:par>
                              <p:par>
                                <p:cTn id="469" presetID="1" presetClass="entr" presetSubtype="0" fill="hold" nodeType="withEffect">
                                  <p:stCondLst>
                                    <p:cond delay="0"/>
                                  </p:stCondLst>
                                  <p:childTnLst>
                                    <p:set>
                                      <p:cBhvr>
                                        <p:cTn id="470" dur="1" fill="hold">
                                          <p:stCondLst>
                                            <p:cond delay="0"/>
                                          </p:stCondLst>
                                        </p:cTn>
                                        <p:tgtEl>
                                          <p:spTgt spid="201"/>
                                        </p:tgtEl>
                                        <p:attrNameLst>
                                          <p:attrName>style.visibility</p:attrName>
                                        </p:attrNameLst>
                                      </p:cBhvr>
                                      <p:to>
                                        <p:strVal val="visible"/>
                                      </p:to>
                                    </p:set>
                                  </p:childTnLst>
                                </p:cTn>
                              </p:par>
                              <p:par>
                                <p:cTn id="471" presetID="1" presetClass="entr" presetSubtype="0" fill="hold" nodeType="withEffect">
                                  <p:stCondLst>
                                    <p:cond delay="0"/>
                                  </p:stCondLst>
                                  <p:childTnLst>
                                    <p:set>
                                      <p:cBhvr>
                                        <p:cTn id="472" dur="1" fill="hold">
                                          <p:stCondLst>
                                            <p:cond delay="0"/>
                                          </p:stCondLst>
                                        </p:cTn>
                                        <p:tgtEl>
                                          <p:spTgt spid="202"/>
                                        </p:tgtEl>
                                        <p:attrNameLst>
                                          <p:attrName>style.visibility</p:attrName>
                                        </p:attrNameLst>
                                      </p:cBhvr>
                                      <p:to>
                                        <p:strVal val="visible"/>
                                      </p:to>
                                    </p:set>
                                  </p:childTnLst>
                                </p:cTn>
                              </p:par>
                              <p:par>
                                <p:cTn id="473" presetID="1" presetClass="entr" presetSubtype="0" fill="hold" nodeType="withEffect">
                                  <p:stCondLst>
                                    <p:cond delay="0"/>
                                  </p:stCondLst>
                                  <p:childTnLst>
                                    <p:set>
                                      <p:cBhvr>
                                        <p:cTn id="474" dur="1" fill="hold">
                                          <p:stCondLst>
                                            <p:cond delay="0"/>
                                          </p:stCondLst>
                                        </p:cTn>
                                        <p:tgtEl>
                                          <p:spTgt spid="20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ntr" presetSubtype="0" fill="hold" grpId="0" nodeType="clickEffect">
                                  <p:stCondLst>
                                    <p:cond delay="0"/>
                                  </p:stCondLst>
                                  <p:childTnLst>
                                    <p:set>
                                      <p:cBhvr>
                                        <p:cTn id="478" dur="1" fill="hold">
                                          <p:stCondLst>
                                            <p:cond delay="0"/>
                                          </p:stCondLst>
                                        </p:cTn>
                                        <p:tgtEl>
                                          <p:spTgt spid="8"/>
                                        </p:tgtEl>
                                        <p:attrNameLst>
                                          <p:attrName>style.visibility</p:attrName>
                                        </p:attrNameLst>
                                      </p:cBhvr>
                                      <p:to>
                                        <p:strVal val="visible"/>
                                      </p:to>
                                    </p:set>
                                  </p:childTnLst>
                                </p:cTn>
                              </p:par>
                              <p:par>
                                <p:cTn id="479" presetID="1" presetClass="entr" presetSubtype="0" fill="hold" nodeType="withEffect">
                                  <p:stCondLst>
                                    <p:cond delay="0"/>
                                  </p:stCondLst>
                                  <p:childTnLst>
                                    <p:set>
                                      <p:cBhvr>
                                        <p:cTn id="480" dur="1" fill="hold">
                                          <p:stCondLst>
                                            <p:cond delay="0"/>
                                          </p:stCondLst>
                                        </p:cTn>
                                        <p:tgtEl>
                                          <p:spTgt spid="284"/>
                                        </p:tgtEl>
                                        <p:attrNameLst>
                                          <p:attrName>style.visibility</p:attrName>
                                        </p:attrNameLst>
                                      </p:cBhvr>
                                      <p:to>
                                        <p:strVal val="visible"/>
                                      </p:to>
                                    </p:set>
                                  </p:childTnLst>
                                </p:cTn>
                              </p:par>
                              <p:par>
                                <p:cTn id="481" presetID="1" presetClass="entr" presetSubtype="0" fill="hold" nodeType="withEffect">
                                  <p:stCondLst>
                                    <p:cond delay="0"/>
                                  </p:stCondLst>
                                  <p:childTnLst>
                                    <p:set>
                                      <p:cBhvr>
                                        <p:cTn id="482" dur="1" fill="hold">
                                          <p:stCondLst>
                                            <p:cond delay="0"/>
                                          </p:stCondLst>
                                        </p:cTn>
                                        <p:tgtEl>
                                          <p:spTgt spid="285"/>
                                        </p:tgtEl>
                                        <p:attrNameLst>
                                          <p:attrName>style.visibility</p:attrName>
                                        </p:attrNameLst>
                                      </p:cBhvr>
                                      <p:to>
                                        <p:strVal val="visible"/>
                                      </p:to>
                                    </p:set>
                                  </p:childTnLst>
                                </p:cTn>
                              </p:par>
                              <p:par>
                                <p:cTn id="483" presetID="1" presetClass="entr" presetSubtype="0" fill="hold" nodeType="withEffect">
                                  <p:stCondLst>
                                    <p:cond delay="0"/>
                                  </p:stCondLst>
                                  <p:childTnLst>
                                    <p:set>
                                      <p:cBhvr>
                                        <p:cTn id="484" dur="1" fill="hold">
                                          <p:stCondLst>
                                            <p:cond delay="0"/>
                                          </p:stCondLst>
                                        </p:cTn>
                                        <p:tgtEl>
                                          <p:spTgt spid="286"/>
                                        </p:tgtEl>
                                        <p:attrNameLst>
                                          <p:attrName>style.visibility</p:attrName>
                                        </p:attrNameLst>
                                      </p:cBhvr>
                                      <p:to>
                                        <p:strVal val="visible"/>
                                      </p:to>
                                    </p:set>
                                  </p:childTnLst>
                                </p:cTn>
                              </p:par>
                              <p:par>
                                <p:cTn id="485" presetID="1" presetClass="entr" presetSubtype="0" fill="hold" nodeType="withEffect">
                                  <p:stCondLst>
                                    <p:cond delay="0"/>
                                  </p:stCondLst>
                                  <p:childTnLst>
                                    <p:set>
                                      <p:cBhvr>
                                        <p:cTn id="486" dur="1" fill="hold">
                                          <p:stCondLst>
                                            <p:cond delay="0"/>
                                          </p:stCondLst>
                                        </p:cTn>
                                        <p:tgtEl>
                                          <p:spTgt spid="287"/>
                                        </p:tgtEl>
                                        <p:attrNameLst>
                                          <p:attrName>style.visibility</p:attrName>
                                        </p:attrNameLst>
                                      </p:cBhvr>
                                      <p:to>
                                        <p:strVal val="visible"/>
                                      </p:to>
                                    </p:set>
                                  </p:childTnLst>
                                </p:cTn>
                              </p:par>
                              <p:par>
                                <p:cTn id="487" presetID="1" presetClass="entr" presetSubtype="0" fill="hold" nodeType="withEffect">
                                  <p:stCondLst>
                                    <p:cond delay="0"/>
                                  </p:stCondLst>
                                  <p:childTnLst>
                                    <p:set>
                                      <p:cBhvr>
                                        <p:cTn id="488" dur="1" fill="hold">
                                          <p:stCondLst>
                                            <p:cond delay="0"/>
                                          </p:stCondLst>
                                        </p:cTn>
                                        <p:tgtEl>
                                          <p:spTgt spid="288"/>
                                        </p:tgtEl>
                                        <p:attrNameLst>
                                          <p:attrName>style.visibility</p:attrName>
                                        </p:attrNameLst>
                                      </p:cBhvr>
                                      <p:to>
                                        <p:strVal val="visible"/>
                                      </p:to>
                                    </p:set>
                                  </p:childTnLst>
                                </p:cTn>
                              </p:par>
                              <p:par>
                                <p:cTn id="489" presetID="1" presetClass="entr" presetSubtype="0" fill="hold" nodeType="withEffect">
                                  <p:stCondLst>
                                    <p:cond delay="0"/>
                                  </p:stCondLst>
                                  <p:childTnLst>
                                    <p:set>
                                      <p:cBhvr>
                                        <p:cTn id="490" dur="1" fill="hold">
                                          <p:stCondLst>
                                            <p:cond delay="0"/>
                                          </p:stCondLst>
                                        </p:cTn>
                                        <p:tgtEl>
                                          <p:spTgt spid="289"/>
                                        </p:tgtEl>
                                        <p:attrNameLst>
                                          <p:attrName>style.visibility</p:attrName>
                                        </p:attrNameLst>
                                      </p:cBhvr>
                                      <p:to>
                                        <p:strVal val="visible"/>
                                      </p:to>
                                    </p:set>
                                  </p:childTnLst>
                                </p:cTn>
                              </p:par>
                              <p:par>
                                <p:cTn id="491" presetID="1" presetClass="entr" presetSubtype="0" fill="hold" nodeType="withEffect">
                                  <p:stCondLst>
                                    <p:cond delay="0"/>
                                  </p:stCondLst>
                                  <p:childTnLst>
                                    <p:set>
                                      <p:cBhvr>
                                        <p:cTn id="492" dur="1" fill="hold">
                                          <p:stCondLst>
                                            <p:cond delay="0"/>
                                          </p:stCondLst>
                                        </p:cTn>
                                        <p:tgtEl>
                                          <p:spTgt spid="290"/>
                                        </p:tgtEl>
                                        <p:attrNameLst>
                                          <p:attrName>style.visibility</p:attrName>
                                        </p:attrNameLst>
                                      </p:cBhvr>
                                      <p:to>
                                        <p:strVal val="visible"/>
                                      </p:to>
                                    </p:set>
                                  </p:childTnLst>
                                </p:cTn>
                              </p:par>
                              <p:par>
                                <p:cTn id="493" presetID="1" presetClass="entr" presetSubtype="0" fill="hold" nodeType="withEffect">
                                  <p:stCondLst>
                                    <p:cond delay="0"/>
                                  </p:stCondLst>
                                  <p:childTnLst>
                                    <p:set>
                                      <p:cBhvr>
                                        <p:cTn id="494" dur="1" fill="hold">
                                          <p:stCondLst>
                                            <p:cond delay="0"/>
                                          </p:stCondLst>
                                        </p:cTn>
                                        <p:tgtEl>
                                          <p:spTgt spid="291"/>
                                        </p:tgtEl>
                                        <p:attrNameLst>
                                          <p:attrName>style.visibility</p:attrName>
                                        </p:attrNameLst>
                                      </p:cBhvr>
                                      <p:to>
                                        <p:strVal val="visible"/>
                                      </p:to>
                                    </p:set>
                                  </p:childTnLst>
                                </p:cTn>
                              </p:par>
                              <p:par>
                                <p:cTn id="495" presetID="1" presetClass="entr" presetSubtype="0" fill="hold" nodeType="withEffect">
                                  <p:stCondLst>
                                    <p:cond delay="0"/>
                                  </p:stCondLst>
                                  <p:childTnLst>
                                    <p:set>
                                      <p:cBhvr>
                                        <p:cTn id="496" dur="1" fill="hold">
                                          <p:stCondLst>
                                            <p:cond delay="0"/>
                                          </p:stCondLst>
                                        </p:cTn>
                                        <p:tgtEl>
                                          <p:spTgt spid="276"/>
                                        </p:tgtEl>
                                        <p:attrNameLst>
                                          <p:attrName>style.visibility</p:attrName>
                                        </p:attrNameLst>
                                      </p:cBhvr>
                                      <p:to>
                                        <p:strVal val="visible"/>
                                      </p:to>
                                    </p:set>
                                  </p:childTnLst>
                                </p:cTn>
                              </p:par>
                              <p:par>
                                <p:cTn id="497" presetID="1" presetClass="entr" presetSubtype="0" fill="hold" nodeType="withEffect">
                                  <p:stCondLst>
                                    <p:cond delay="0"/>
                                  </p:stCondLst>
                                  <p:childTnLst>
                                    <p:set>
                                      <p:cBhvr>
                                        <p:cTn id="498" dur="1" fill="hold">
                                          <p:stCondLst>
                                            <p:cond delay="0"/>
                                          </p:stCondLst>
                                        </p:cTn>
                                        <p:tgtEl>
                                          <p:spTgt spid="277"/>
                                        </p:tgtEl>
                                        <p:attrNameLst>
                                          <p:attrName>style.visibility</p:attrName>
                                        </p:attrNameLst>
                                      </p:cBhvr>
                                      <p:to>
                                        <p:strVal val="visible"/>
                                      </p:to>
                                    </p:set>
                                  </p:childTnLst>
                                </p:cTn>
                              </p:par>
                              <p:par>
                                <p:cTn id="499" presetID="1" presetClass="entr" presetSubtype="0" fill="hold" nodeType="withEffect">
                                  <p:stCondLst>
                                    <p:cond delay="0"/>
                                  </p:stCondLst>
                                  <p:childTnLst>
                                    <p:set>
                                      <p:cBhvr>
                                        <p:cTn id="500" dur="1" fill="hold">
                                          <p:stCondLst>
                                            <p:cond delay="0"/>
                                          </p:stCondLst>
                                        </p:cTn>
                                        <p:tgtEl>
                                          <p:spTgt spid="278"/>
                                        </p:tgtEl>
                                        <p:attrNameLst>
                                          <p:attrName>style.visibility</p:attrName>
                                        </p:attrNameLst>
                                      </p:cBhvr>
                                      <p:to>
                                        <p:strVal val="visible"/>
                                      </p:to>
                                    </p:set>
                                  </p:childTnLst>
                                </p:cTn>
                              </p:par>
                              <p:par>
                                <p:cTn id="501" presetID="1" presetClass="entr" presetSubtype="0" fill="hold" nodeType="withEffect">
                                  <p:stCondLst>
                                    <p:cond delay="0"/>
                                  </p:stCondLst>
                                  <p:childTnLst>
                                    <p:set>
                                      <p:cBhvr>
                                        <p:cTn id="502" dur="1" fill="hold">
                                          <p:stCondLst>
                                            <p:cond delay="0"/>
                                          </p:stCondLst>
                                        </p:cTn>
                                        <p:tgtEl>
                                          <p:spTgt spid="279"/>
                                        </p:tgtEl>
                                        <p:attrNameLst>
                                          <p:attrName>style.visibility</p:attrName>
                                        </p:attrNameLst>
                                      </p:cBhvr>
                                      <p:to>
                                        <p:strVal val="visible"/>
                                      </p:to>
                                    </p:set>
                                  </p:childTnLst>
                                </p:cTn>
                              </p:par>
                              <p:par>
                                <p:cTn id="503" presetID="1" presetClass="entr" presetSubtype="0" fill="hold" nodeType="withEffect">
                                  <p:stCondLst>
                                    <p:cond delay="0"/>
                                  </p:stCondLst>
                                  <p:childTnLst>
                                    <p:set>
                                      <p:cBhvr>
                                        <p:cTn id="504" dur="1" fill="hold">
                                          <p:stCondLst>
                                            <p:cond delay="0"/>
                                          </p:stCondLst>
                                        </p:cTn>
                                        <p:tgtEl>
                                          <p:spTgt spid="280"/>
                                        </p:tgtEl>
                                        <p:attrNameLst>
                                          <p:attrName>style.visibility</p:attrName>
                                        </p:attrNameLst>
                                      </p:cBhvr>
                                      <p:to>
                                        <p:strVal val="visible"/>
                                      </p:to>
                                    </p:set>
                                  </p:childTnLst>
                                </p:cTn>
                              </p:par>
                              <p:par>
                                <p:cTn id="505" presetID="1" presetClass="entr" presetSubtype="0" fill="hold" nodeType="withEffect">
                                  <p:stCondLst>
                                    <p:cond delay="0"/>
                                  </p:stCondLst>
                                  <p:childTnLst>
                                    <p:set>
                                      <p:cBhvr>
                                        <p:cTn id="506" dur="1" fill="hold">
                                          <p:stCondLst>
                                            <p:cond delay="0"/>
                                          </p:stCondLst>
                                        </p:cTn>
                                        <p:tgtEl>
                                          <p:spTgt spid="281"/>
                                        </p:tgtEl>
                                        <p:attrNameLst>
                                          <p:attrName>style.visibility</p:attrName>
                                        </p:attrNameLst>
                                      </p:cBhvr>
                                      <p:to>
                                        <p:strVal val="visible"/>
                                      </p:to>
                                    </p:set>
                                  </p:childTnLst>
                                </p:cTn>
                              </p:par>
                              <p:par>
                                <p:cTn id="507" presetID="1" presetClass="entr" presetSubtype="0" fill="hold" nodeType="withEffect">
                                  <p:stCondLst>
                                    <p:cond delay="0"/>
                                  </p:stCondLst>
                                  <p:childTnLst>
                                    <p:set>
                                      <p:cBhvr>
                                        <p:cTn id="508" dur="1" fill="hold">
                                          <p:stCondLst>
                                            <p:cond delay="0"/>
                                          </p:stCondLst>
                                        </p:cTn>
                                        <p:tgtEl>
                                          <p:spTgt spid="282"/>
                                        </p:tgtEl>
                                        <p:attrNameLst>
                                          <p:attrName>style.visibility</p:attrName>
                                        </p:attrNameLst>
                                      </p:cBhvr>
                                      <p:to>
                                        <p:strVal val="visible"/>
                                      </p:to>
                                    </p:set>
                                  </p:childTnLst>
                                </p:cTn>
                              </p:par>
                              <p:par>
                                <p:cTn id="509" presetID="1" presetClass="entr" presetSubtype="0" fill="hold" nodeType="withEffect">
                                  <p:stCondLst>
                                    <p:cond delay="0"/>
                                  </p:stCondLst>
                                  <p:childTnLst>
                                    <p:set>
                                      <p:cBhvr>
                                        <p:cTn id="510" dur="1" fill="hold">
                                          <p:stCondLst>
                                            <p:cond delay="0"/>
                                          </p:stCondLst>
                                        </p:cTn>
                                        <p:tgtEl>
                                          <p:spTgt spid="283"/>
                                        </p:tgtEl>
                                        <p:attrNameLst>
                                          <p:attrName>style.visibility</p:attrName>
                                        </p:attrNameLst>
                                      </p:cBhvr>
                                      <p:to>
                                        <p:strVal val="visible"/>
                                      </p:to>
                                    </p:set>
                                  </p:childTnLst>
                                </p:cTn>
                              </p:par>
                              <p:par>
                                <p:cTn id="511" presetID="1" presetClass="entr" presetSubtype="0" fill="hold" nodeType="withEffect">
                                  <p:stCondLst>
                                    <p:cond delay="0"/>
                                  </p:stCondLst>
                                  <p:childTnLst>
                                    <p:set>
                                      <p:cBhvr>
                                        <p:cTn id="512" dur="1" fill="hold">
                                          <p:stCondLst>
                                            <p:cond delay="0"/>
                                          </p:stCondLst>
                                        </p:cTn>
                                        <p:tgtEl>
                                          <p:spTgt spid="268"/>
                                        </p:tgtEl>
                                        <p:attrNameLst>
                                          <p:attrName>style.visibility</p:attrName>
                                        </p:attrNameLst>
                                      </p:cBhvr>
                                      <p:to>
                                        <p:strVal val="visible"/>
                                      </p:to>
                                    </p:set>
                                  </p:childTnLst>
                                </p:cTn>
                              </p:par>
                              <p:par>
                                <p:cTn id="513" presetID="1" presetClass="entr" presetSubtype="0" fill="hold" nodeType="withEffect">
                                  <p:stCondLst>
                                    <p:cond delay="0"/>
                                  </p:stCondLst>
                                  <p:childTnLst>
                                    <p:set>
                                      <p:cBhvr>
                                        <p:cTn id="514" dur="1" fill="hold">
                                          <p:stCondLst>
                                            <p:cond delay="0"/>
                                          </p:stCondLst>
                                        </p:cTn>
                                        <p:tgtEl>
                                          <p:spTgt spid="269"/>
                                        </p:tgtEl>
                                        <p:attrNameLst>
                                          <p:attrName>style.visibility</p:attrName>
                                        </p:attrNameLst>
                                      </p:cBhvr>
                                      <p:to>
                                        <p:strVal val="visible"/>
                                      </p:to>
                                    </p:set>
                                  </p:childTnLst>
                                </p:cTn>
                              </p:par>
                              <p:par>
                                <p:cTn id="515" presetID="1" presetClass="entr" presetSubtype="0" fill="hold" nodeType="withEffect">
                                  <p:stCondLst>
                                    <p:cond delay="0"/>
                                  </p:stCondLst>
                                  <p:childTnLst>
                                    <p:set>
                                      <p:cBhvr>
                                        <p:cTn id="516" dur="1" fill="hold">
                                          <p:stCondLst>
                                            <p:cond delay="0"/>
                                          </p:stCondLst>
                                        </p:cTn>
                                        <p:tgtEl>
                                          <p:spTgt spid="270"/>
                                        </p:tgtEl>
                                        <p:attrNameLst>
                                          <p:attrName>style.visibility</p:attrName>
                                        </p:attrNameLst>
                                      </p:cBhvr>
                                      <p:to>
                                        <p:strVal val="visible"/>
                                      </p:to>
                                    </p:set>
                                  </p:childTnLst>
                                </p:cTn>
                              </p:par>
                              <p:par>
                                <p:cTn id="517" presetID="1" presetClass="entr" presetSubtype="0" fill="hold" nodeType="withEffect">
                                  <p:stCondLst>
                                    <p:cond delay="0"/>
                                  </p:stCondLst>
                                  <p:childTnLst>
                                    <p:set>
                                      <p:cBhvr>
                                        <p:cTn id="518" dur="1" fill="hold">
                                          <p:stCondLst>
                                            <p:cond delay="0"/>
                                          </p:stCondLst>
                                        </p:cTn>
                                        <p:tgtEl>
                                          <p:spTgt spid="271"/>
                                        </p:tgtEl>
                                        <p:attrNameLst>
                                          <p:attrName>style.visibility</p:attrName>
                                        </p:attrNameLst>
                                      </p:cBhvr>
                                      <p:to>
                                        <p:strVal val="visible"/>
                                      </p:to>
                                    </p:set>
                                  </p:childTnLst>
                                </p:cTn>
                              </p:par>
                              <p:par>
                                <p:cTn id="519" presetID="1" presetClass="entr" presetSubtype="0" fill="hold" nodeType="withEffect">
                                  <p:stCondLst>
                                    <p:cond delay="0"/>
                                  </p:stCondLst>
                                  <p:childTnLst>
                                    <p:set>
                                      <p:cBhvr>
                                        <p:cTn id="520" dur="1" fill="hold">
                                          <p:stCondLst>
                                            <p:cond delay="0"/>
                                          </p:stCondLst>
                                        </p:cTn>
                                        <p:tgtEl>
                                          <p:spTgt spid="272"/>
                                        </p:tgtEl>
                                        <p:attrNameLst>
                                          <p:attrName>style.visibility</p:attrName>
                                        </p:attrNameLst>
                                      </p:cBhvr>
                                      <p:to>
                                        <p:strVal val="visible"/>
                                      </p:to>
                                    </p:set>
                                  </p:childTnLst>
                                </p:cTn>
                              </p:par>
                              <p:par>
                                <p:cTn id="521" presetID="1" presetClass="entr" presetSubtype="0" fill="hold" nodeType="withEffect">
                                  <p:stCondLst>
                                    <p:cond delay="0"/>
                                  </p:stCondLst>
                                  <p:childTnLst>
                                    <p:set>
                                      <p:cBhvr>
                                        <p:cTn id="522" dur="1" fill="hold">
                                          <p:stCondLst>
                                            <p:cond delay="0"/>
                                          </p:stCondLst>
                                        </p:cTn>
                                        <p:tgtEl>
                                          <p:spTgt spid="273"/>
                                        </p:tgtEl>
                                        <p:attrNameLst>
                                          <p:attrName>style.visibility</p:attrName>
                                        </p:attrNameLst>
                                      </p:cBhvr>
                                      <p:to>
                                        <p:strVal val="visible"/>
                                      </p:to>
                                    </p:set>
                                  </p:childTnLst>
                                </p:cTn>
                              </p:par>
                              <p:par>
                                <p:cTn id="523" presetID="1" presetClass="entr" presetSubtype="0" fill="hold" nodeType="withEffect">
                                  <p:stCondLst>
                                    <p:cond delay="0"/>
                                  </p:stCondLst>
                                  <p:childTnLst>
                                    <p:set>
                                      <p:cBhvr>
                                        <p:cTn id="524" dur="1" fill="hold">
                                          <p:stCondLst>
                                            <p:cond delay="0"/>
                                          </p:stCondLst>
                                        </p:cTn>
                                        <p:tgtEl>
                                          <p:spTgt spid="274"/>
                                        </p:tgtEl>
                                        <p:attrNameLst>
                                          <p:attrName>style.visibility</p:attrName>
                                        </p:attrNameLst>
                                      </p:cBhvr>
                                      <p:to>
                                        <p:strVal val="visible"/>
                                      </p:to>
                                    </p:set>
                                  </p:childTnLst>
                                </p:cTn>
                              </p:par>
                              <p:par>
                                <p:cTn id="525" presetID="1" presetClass="entr" presetSubtype="0" fill="hold" nodeType="withEffect">
                                  <p:stCondLst>
                                    <p:cond delay="0"/>
                                  </p:stCondLst>
                                  <p:childTnLst>
                                    <p:set>
                                      <p:cBhvr>
                                        <p:cTn id="526" dur="1" fill="hold">
                                          <p:stCondLst>
                                            <p:cond delay="0"/>
                                          </p:stCondLst>
                                        </p:cTn>
                                        <p:tgtEl>
                                          <p:spTgt spid="275"/>
                                        </p:tgtEl>
                                        <p:attrNameLst>
                                          <p:attrName>style.visibility</p:attrName>
                                        </p:attrNameLst>
                                      </p:cBhvr>
                                      <p:to>
                                        <p:strVal val="visible"/>
                                      </p:to>
                                    </p:set>
                                  </p:childTnLst>
                                </p:cTn>
                              </p:par>
                              <p:par>
                                <p:cTn id="527" presetID="1" presetClass="entr" presetSubtype="0" fill="hold" nodeType="withEffect">
                                  <p:stCondLst>
                                    <p:cond delay="0"/>
                                  </p:stCondLst>
                                  <p:childTnLst>
                                    <p:set>
                                      <p:cBhvr>
                                        <p:cTn id="528" dur="1" fill="hold">
                                          <p:stCondLst>
                                            <p:cond delay="0"/>
                                          </p:stCondLst>
                                        </p:cTn>
                                        <p:tgtEl>
                                          <p:spTgt spid="260"/>
                                        </p:tgtEl>
                                        <p:attrNameLst>
                                          <p:attrName>style.visibility</p:attrName>
                                        </p:attrNameLst>
                                      </p:cBhvr>
                                      <p:to>
                                        <p:strVal val="visible"/>
                                      </p:to>
                                    </p:set>
                                  </p:childTnLst>
                                </p:cTn>
                              </p:par>
                              <p:par>
                                <p:cTn id="529" presetID="1" presetClass="entr" presetSubtype="0" fill="hold" nodeType="withEffect">
                                  <p:stCondLst>
                                    <p:cond delay="0"/>
                                  </p:stCondLst>
                                  <p:childTnLst>
                                    <p:set>
                                      <p:cBhvr>
                                        <p:cTn id="530" dur="1" fill="hold">
                                          <p:stCondLst>
                                            <p:cond delay="0"/>
                                          </p:stCondLst>
                                        </p:cTn>
                                        <p:tgtEl>
                                          <p:spTgt spid="261"/>
                                        </p:tgtEl>
                                        <p:attrNameLst>
                                          <p:attrName>style.visibility</p:attrName>
                                        </p:attrNameLst>
                                      </p:cBhvr>
                                      <p:to>
                                        <p:strVal val="visible"/>
                                      </p:to>
                                    </p:set>
                                  </p:childTnLst>
                                </p:cTn>
                              </p:par>
                              <p:par>
                                <p:cTn id="531" presetID="1" presetClass="entr" presetSubtype="0" fill="hold" nodeType="withEffect">
                                  <p:stCondLst>
                                    <p:cond delay="0"/>
                                  </p:stCondLst>
                                  <p:childTnLst>
                                    <p:set>
                                      <p:cBhvr>
                                        <p:cTn id="532" dur="1" fill="hold">
                                          <p:stCondLst>
                                            <p:cond delay="0"/>
                                          </p:stCondLst>
                                        </p:cTn>
                                        <p:tgtEl>
                                          <p:spTgt spid="262"/>
                                        </p:tgtEl>
                                        <p:attrNameLst>
                                          <p:attrName>style.visibility</p:attrName>
                                        </p:attrNameLst>
                                      </p:cBhvr>
                                      <p:to>
                                        <p:strVal val="visible"/>
                                      </p:to>
                                    </p:set>
                                  </p:childTnLst>
                                </p:cTn>
                              </p:par>
                              <p:par>
                                <p:cTn id="533" presetID="1" presetClass="entr" presetSubtype="0" fill="hold" nodeType="withEffect">
                                  <p:stCondLst>
                                    <p:cond delay="0"/>
                                  </p:stCondLst>
                                  <p:childTnLst>
                                    <p:set>
                                      <p:cBhvr>
                                        <p:cTn id="534" dur="1" fill="hold">
                                          <p:stCondLst>
                                            <p:cond delay="0"/>
                                          </p:stCondLst>
                                        </p:cTn>
                                        <p:tgtEl>
                                          <p:spTgt spid="263"/>
                                        </p:tgtEl>
                                        <p:attrNameLst>
                                          <p:attrName>style.visibility</p:attrName>
                                        </p:attrNameLst>
                                      </p:cBhvr>
                                      <p:to>
                                        <p:strVal val="visible"/>
                                      </p:to>
                                    </p:set>
                                  </p:childTnLst>
                                </p:cTn>
                              </p:par>
                              <p:par>
                                <p:cTn id="535" presetID="1" presetClass="entr" presetSubtype="0" fill="hold" nodeType="withEffect">
                                  <p:stCondLst>
                                    <p:cond delay="0"/>
                                  </p:stCondLst>
                                  <p:childTnLst>
                                    <p:set>
                                      <p:cBhvr>
                                        <p:cTn id="536" dur="1" fill="hold">
                                          <p:stCondLst>
                                            <p:cond delay="0"/>
                                          </p:stCondLst>
                                        </p:cTn>
                                        <p:tgtEl>
                                          <p:spTgt spid="264"/>
                                        </p:tgtEl>
                                        <p:attrNameLst>
                                          <p:attrName>style.visibility</p:attrName>
                                        </p:attrNameLst>
                                      </p:cBhvr>
                                      <p:to>
                                        <p:strVal val="visible"/>
                                      </p:to>
                                    </p:set>
                                  </p:childTnLst>
                                </p:cTn>
                              </p:par>
                              <p:par>
                                <p:cTn id="537" presetID="1" presetClass="entr" presetSubtype="0" fill="hold" nodeType="withEffect">
                                  <p:stCondLst>
                                    <p:cond delay="0"/>
                                  </p:stCondLst>
                                  <p:childTnLst>
                                    <p:set>
                                      <p:cBhvr>
                                        <p:cTn id="538" dur="1" fill="hold">
                                          <p:stCondLst>
                                            <p:cond delay="0"/>
                                          </p:stCondLst>
                                        </p:cTn>
                                        <p:tgtEl>
                                          <p:spTgt spid="265"/>
                                        </p:tgtEl>
                                        <p:attrNameLst>
                                          <p:attrName>style.visibility</p:attrName>
                                        </p:attrNameLst>
                                      </p:cBhvr>
                                      <p:to>
                                        <p:strVal val="visible"/>
                                      </p:to>
                                    </p:set>
                                  </p:childTnLst>
                                </p:cTn>
                              </p:par>
                              <p:par>
                                <p:cTn id="539" presetID="1" presetClass="entr" presetSubtype="0" fill="hold" nodeType="withEffect">
                                  <p:stCondLst>
                                    <p:cond delay="0"/>
                                  </p:stCondLst>
                                  <p:childTnLst>
                                    <p:set>
                                      <p:cBhvr>
                                        <p:cTn id="540" dur="1" fill="hold">
                                          <p:stCondLst>
                                            <p:cond delay="0"/>
                                          </p:stCondLst>
                                        </p:cTn>
                                        <p:tgtEl>
                                          <p:spTgt spid="266"/>
                                        </p:tgtEl>
                                        <p:attrNameLst>
                                          <p:attrName>style.visibility</p:attrName>
                                        </p:attrNameLst>
                                      </p:cBhvr>
                                      <p:to>
                                        <p:strVal val="visible"/>
                                      </p:to>
                                    </p:set>
                                  </p:childTnLst>
                                </p:cTn>
                              </p:par>
                              <p:par>
                                <p:cTn id="541" presetID="1" presetClass="entr" presetSubtype="0" fill="hold" nodeType="withEffect">
                                  <p:stCondLst>
                                    <p:cond delay="0"/>
                                  </p:stCondLst>
                                  <p:childTnLst>
                                    <p:set>
                                      <p:cBhvr>
                                        <p:cTn id="542" dur="1" fill="hold">
                                          <p:stCondLst>
                                            <p:cond delay="0"/>
                                          </p:stCondLst>
                                        </p:cTn>
                                        <p:tgtEl>
                                          <p:spTgt spid="267"/>
                                        </p:tgtEl>
                                        <p:attrNameLst>
                                          <p:attrName>style.visibility</p:attrName>
                                        </p:attrNameLst>
                                      </p:cBhvr>
                                      <p:to>
                                        <p:strVal val="visible"/>
                                      </p:to>
                                    </p:set>
                                  </p:childTnLst>
                                </p:cTn>
                              </p:par>
                              <p:par>
                                <p:cTn id="543" presetID="1" presetClass="entr" presetSubtype="0" fill="hold" nodeType="withEffect">
                                  <p:stCondLst>
                                    <p:cond delay="0"/>
                                  </p:stCondLst>
                                  <p:childTnLst>
                                    <p:set>
                                      <p:cBhvr>
                                        <p:cTn id="544" dur="1" fill="hold">
                                          <p:stCondLst>
                                            <p:cond delay="0"/>
                                          </p:stCondLst>
                                        </p:cTn>
                                        <p:tgtEl>
                                          <p:spTgt spid="252"/>
                                        </p:tgtEl>
                                        <p:attrNameLst>
                                          <p:attrName>style.visibility</p:attrName>
                                        </p:attrNameLst>
                                      </p:cBhvr>
                                      <p:to>
                                        <p:strVal val="visible"/>
                                      </p:to>
                                    </p:set>
                                  </p:childTnLst>
                                </p:cTn>
                              </p:par>
                              <p:par>
                                <p:cTn id="545" presetID="1" presetClass="entr" presetSubtype="0" fill="hold" nodeType="withEffect">
                                  <p:stCondLst>
                                    <p:cond delay="0"/>
                                  </p:stCondLst>
                                  <p:childTnLst>
                                    <p:set>
                                      <p:cBhvr>
                                        <p:cTn id="546" dur="1" fill="hold">
                                          <p:stCondLst>
                                            <p:cond delay="0"/>
                                          </p:stCondLst>
                                        </p:cTn>
                                        <p:tgtEl>
                                          <p:spTgt spid="253"/>
                                        </p:tgtEl>
                                        <p:attrNameLst>
                                          <p:attrName>style.visibility</p:attrName>
                                        </p:attrNameLst>
                                      </p:cBhvr>
                                      <p:to>
                                        <p:strVal val="visible"/>
                                      </p:to>
                                    </p:set>
                                  </p:childTnLst>
                                </p:cTn>
                              </p:par>
                              <p:par>
                                <p:cTn id="547" presetID="1" presetClass="entr" presetSubtype="0" fill="hold" nodeType="withEffect">
                                  <p:stCondLst>
                                    <p:cond delay="0"/>
                                  </p:stCondLst>
                                  <p:childTnLst>
                                    <p:set>
                                      <p:cBhvr>
                                        <p:cTn id="548" dur="1" fill="hold">
                                          <p:stCondLst>
                                            <p:cond delay="0"/>
                                          </p:stCondLst>
                                        </p:cTn>
                                        <p:tgtEl>
                                          <p:spTgt spid="254"/>
                                        </p:tgtEl>
                                        <p:attrNameLst>
                                          <p:attrName>style.visibility</p:attrName>
                                        </p:attrNameLst>
                                      </p:cBhvr>
                                      <p:to>
                                        <p:strVal val="visible"/>
                                      </p:to>
                                    </p:set>
                                  </p:childTnLst>
                                </p:cTn>
                              </p:par>
                              <p:par>
                                <p:cTn id="549" presetID="1" presetClass="entr" presetSubtype="0" fill="hold" nodeType="withEffect">
                                  <p:stCondLst>
                                    <p:cond delay="0"/>
                                  </p:stCondLst>
                                  <p:childTnLst>
                                    <p:set>
                                      <p:cBhvr>
                                        <p:cTn id="550" dur="1" fill="hold">
                                          <p:stCondLst>
                                            <p:cond delay="0"/>
                                          </p:stCondLst>
                                        </p:cTn>
                                        <p:tgtEl>
                                          <p:spTgt spid="255"/>
                                        </p:tgtEl>
                                        <p:attrNameLst>
                                          <p:attrName>style.visibility</p:attrName>
                                        </p:attrNameLst>
                                      </p:cBhvr>
                                      <p:to>
                                        <p:strVal val="visible"/>
                                      </p:to>
                                    </p:set>
                                  </p:childTnLst>
                                </p:cTn>
                              </p:par>
                              <p:par>
                                <p:cTn id="551" presetID="1" presetClass="entr" presetSubtype="0" fill="hold" nodeType="withEffect">
                                  <p:stCondLst>
                                    <p:cond delay="0"/>
                                  </p:stCondLst>
                                  <p:childTnLst>
                                    <p:set>
                                      <p:cBhvr>
                                        <p:cTn id="552" dur="1" fill="hold">
                                          <p:stCondLst>
                                            <p:cond delay="0"/>
                                          </p:stCondLst>
                                        </p:cTn>
                                        <p:tgtEl>
                                          <p:spTgt spid="256"/>
                                        </p:tgtEl>
                                        <p:attrNameLst>
                                          <p:attrName>style.visibility</p:attrName>
                                        </p:attrNameLst>
                                      </p:cBhvr>
                                      <p:to>
                                        <p:strVal val="visible"/>
                                      </p:to>
                                    </p:set>
                                  </p:childTnLst>
                                </p:cTn>
                              </p:par>
                              <p:par>
                                <p:cTn id="553" presetID="1" presetClass="entr" presetSubtype="0" fill="hold" nodeType="withEffect">
                                  <p:stCondLst>
                                    <p:cond delay="0"/>
                                  </p:stCondLst>
                                  <p:childTnLst>
                                    <p:set>
                                      <p:cBhvr>
                                        <p:cTn id="554" dur="1" fill="hold">
                                          <p:stCondLst>
                                            <p:cond delay="0"/>
                                          </p:stCondLst>
                                        </p:cTn>
                                        <p:tgtEl>
                                          <p:spTgt spid="257"/>
                                        </p:tgtEl>
                                        <p:attrNameLst>
                                          <p:attrName>style.visibility</p:attrName>
                                        </p:attrNameLst>
                                      </p:cBhvr>
                                      <p:to>
                                        <p:strVal val="visible"/>
                                      </p:to>
                                    </p:set>
                                  </p:childTnLst>
                                </p:cTn>
                              </p:par>
                              <p:par>
                                <p:cTn id="555" presetID="1" presetClass="entr" presetSubtype="0" fill="hold" nodeType="withEffect">
                                  <p:stCondLst>
                                    <p:cond delay="0"/>
                                  </p:stCondLst>
                                  <p:childTnLst>
                                    <p:set>
                                      <p:cBhvr>
                                        <p:cTn id="556" dur="1" fill="hold">
                                          <p:stCondLst>
                                            <p:cond delay="0"/>
                                          </p:stCondLst>
                                        </p:cTn>
                                        <p:tgtEl>
                                          <p:spTgt spid="258"/>
                                        </p:tgtEl>
                                        <p:attrNameLst>
                                          <p:attrName>style.visibility</p:attrName>
                                        </p:attrNameLst>
                                      </p:cBhvr>
                                      <p:to>
                                        <p:strVal val="visible"/>
                                      </p:to>
                                    </p:set>
                                  </p:childTnLst>
                                </p:cTn>
                              </p:par>
                              <p:par>
                                <p:cTn id="557" presetID="1" presetClass="entr" presetSubtype="0" fill="hold" nodeType="withEffect">
                                  <p:stCondLst>
                                    <p:cond delay="0"/>
                                  </p:stCondLst>
                                  <p:childTnLst>
                                    <p:set>
                                      <p:cBhvr>
                                        <p:cTn id="558" dur="1" fill="hold">
                                          <p:stCondLst>
                                            <p:cond delay="0"/>
                                          </p:stCondLst>
                                        </p:cTn>
                                        <p:tgtEl>
                                          <p:spTgt spid="259"/>
                                        </p:tgtEl>
                                        <p:attrNameLst>
                                          <p:attrName>style.visibility</p:attrName>
                                        </p:attrNameLst>
                                      </p:cBhvr>
                                      <p:to>
                                        <p:strVal val="visible"/>
                                      </p:to>
                                    </p:set>
                                  </p:childTnLst>
                                </p:cTn>
                              </p:par>
                              <p:par>
                                <p:cTn id="559" presetID="1" presetClass="entr" presetSubtype="0" fill="hold" nodeType="withEffect">
                                  <p:stCondLst>
                                    <p:cond delay="0"/>
                                  </p:stCondLst>
                                  <p:childTnLst>
                                    <p:set>
                                      <p:cBhvr>
                                        <p:cTn id="560" dur="1" fill="hold">
                                          <p:stCondLst>
                                            <p:cond delay="0"/>
                                          </p:stCondLst>
                                        </p:cTn>
                                        <p:tgtEl>
                                          <p:spTgt spid="244"/>
                                        </p:tgtEl>
                                        <p:attrNameLst>
                                          <p:attrName>style.visibility</p:attrName>
                                        </p:attrNameLst>
                                      </p:cBhvr>
                                      <p:to>
                                        <p:strVal val="visible"/>
                                      </p:to>
                                    </p:set>
                                  </p:childTnLst>
                                </p:cTn>
                              </p:par>
                              <p:par>
                                <p:cTn id="561" presetID="1" presetClass="entr" presetSubtype="0" fill="hold" nodeType="withEffect">
                                  <p:stCondLst>
                                    <p:cond delay="0"/>
                                  </p:stCondLst>
                                  <p:childTnLst>
                                    <p:set>
                                      <p:cBhvr>
                                        <p:cTn id="562" dur="1" fill="hold">
                                          <p:stCondLst>
                                            <p:cond delay="0"/>
                                          </p:stCondLst>
                                        </p:cTn>
                                        <p:tgtEl>
                                          <p:spTgt spid="245"/>
                                        </p:tgtEl>
                                        <p:attrNameLst>
                                          <p:attrName>style.visibility</p:attrName>
                                        </p:attrNameLst>
                                      </p:cBhvr>
                                      <p:to>
                                        <p:strVal val="visible"/>
                                      </p:to>
                                    </p:set>
                                  </p:childTnLst>
                                </p:cTn>
                              </p:par>
                              <p:par>
                                <p:cTn id="563" presetID="1" presetClass="entr" presetSubtype="0" fill="hold" nodeType="withEffect">
                                  <p:stCondLst>
                                    <p:cond delay="0"/>
                                  </p:stCondLst>
                                  <p:childTnLst>
                                    <p:set>
                                      <p:cBhvr>
                                        <p:cTn id="564" dur="1" fill="hold">
                                          <p:stCondLst>
                                            <p:cond delay="0"/>
                                          </p:stCondLst>
                                        </p:cTn>
                                        <p:tgtEl>
                                          <p:spTgt spid="246"/>
                                        </p:tgtEl>
                                        <p:attrNameLst>
                                          <p:attrName>style.visibility</p:attrName>
                                        </p:attrNameLst>
                                      </p:cBhvr>
                                      <p:to>
                                        <p:strVal val="visible"/>
                                      </p:to>
                                    </p:set>
                                  </p:childTnLst>
                                </p:cTn>
                              </p:par>
                              <p:par>
                                <p:cTn id="565" presetID="1" presetClass="entr" presetSubtype="0" fill="hold" nodeType="withEffect">
                                  <p:stCondLst>
                                    <p:cond delay="0"/>
                                  </p:stCondLst>
                                  <p:childTnLst>
                                    <p:set>
                                      <p:cBhvr>
                                        <p:cTn id="566" dur="1" fill="hold">
                                          <p:stCondLst>
                                            <p:cond delay="0"/>
                                          </p:stCondLst>
                                        </p:cTn>
                                        <p:tgtEl>
                                          <p:spTgt spid="247"/>
                                        </p:tgtEl>
                                        <p:attrNameLst>
                                          <p:attrName>style.visibility</p:attrName>
                                        </p:attrNameLst>
                                      </p:cBhvr>
                                      <p:to>
                                        <p:strVal val="visible"/>
                                      </p:to>
                                    </p:set>
                                  </p:childTnLst>
                                </p:cTn>
                              </p:par>
                              <p:par>
                                <p:cTn id="567" presetID="1" presetClass="entr" presetSubtype="0" fill="hold" nodeType="withEffect">
                                  <p:stCondLst>
                                    <p:cond delay="0"/>
                                  </p:stCondLst>
                                  <p:childTnLst>
                                    <p:set>
                                      <p:cBhvr>
                                        <p:cTn id="568" dur="1" fill="hold">
                                          <p:stCondLst>
                                            <p:cond delay="0"/>
                                          </p:stCondLst>
                                        </p:cTn>
                                        <p:tgtEl>
                                          <p:spTgt spid="248"/>
                                        </p:tgtEl>
                                        <p:attrNameLst>
                                          <p:attrName>style.visibility</p:attrName>
                                        </p:attrNameLst>
                                      </p:cBhvr>
                                      <p:to>
                                        <p:strVal val="visible"/>
                                      </p:to>
                                    </p:set>
                                  </p:childTnLst>
                                </p:cTn>
                              </p:par>
                              <p:par>
                                <p:cTn id="569" presetID="1" presetClass="entr" presetSubtype="0" fill="hold" nodeType="withEffect">
                                  <p:stCondLst>
                                    <p:cond delay="0"/>
                                  </p:stCondLst>
                                  <p:childTnLst>
                                    <p:set>
                                      <p:cBhvr>
                                        <p:cTn id="570" dur="1" fill="hold">
                                          <p:stCondLst>
                                            <p:cond delay="0"/>
                                          </p:stCondLst>
                                        </p:cTn>
                                        <p:tgtEl>
                                          <p:spTgt spid="249"/>
                                        </p:tgtEl>
                                        <p:attrNameLst>
                                          <p:attrName>style.visibility</p:attrName>
                                        </p:attrNameLst>
                                      </p:cBhvr>
                                      <p:to>
                                        <p:strVal val="visible"/>
                                      </p:to>
                                    </p:set>
                                  </p:childTnLst>
                                </p:cTn>
                              </p:par>
                              <p:par>
                                <p:cTn id="571" presetID="1" presetClass="entr" presetSubtype="0" fill="hold" nodeType="withEffect">
                                  <p:stCondLst>
                                    <p:cond delay="0"/>
                                  </p:stCondLst>
                                  <p:childTnLst>
                                    <p:set>
                                      <p:cBhvr>
                                        <p:cTn id="572" dur="1" fill="hold">
                                          <p:stCondLst>
                                            <p:cond delay="0"/>
                                          </p:stCondLst>
                                        </p:cTn>
                                        <p:tgtEl>
                                          <p:spTgt spid="250"/>
                                        </p:tgtEl>
                                        <p:attrNameLst>
                                          <p:attrName>style.visibility</p:attrName>
                                        </p:attrNameLst>
                                      </p:cBhvr>
                                      <p:to>
                                        <p:strVal val="visible"/>
                                      </p:to>
                                    </p:set>
                                  </p:childTnLst>
                                </p:cTn>
                              </p:par>
                              <p:par>
                                <p:cTn id="573" presetID="1" presetClass="entr" presetSubtype="0" fill="hold" nodeType="withEffect">
                                  <p:stCondLst>
                                    <p:cond delay="0"/>
                                  </p:stCondLst>
                                  <p:childTnLst>
                                    <p:set>
                                      <p:cBhvr>
                                        <p:cTn id="574" dur="1" fill="hold">
                                          <p:stCondLst>
                                            <p:cond delay="0"/>
                                          </p:stCondLst>
                                        </p:cTn>
                                        <p:tgtEl>
                                          <p:spTgt spid="251"/>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presetID="1" presetClass="entr" presetSubtype="0" fill="hold" grpId="0" nodeType="clickEffect">
                                  <p:stCondLst>
                                    <p:cond delay="0"/>
                                  </p:stCondLst>
                                  <p:childTnLst>
                                    <p:set>
                                      <p:cBhvr>
                                        <p:cTn id="578" dur="1" fill="hold">
                                          <p:stCondLst>
                                            <p:cond delay="0"/>
                                          </p:stCondLst>
                                        </p:cTn>
                                        <p:tgtEl>
                                          <p:spTgt spid="9"/>
                                        </p:tgtEl>
                                        <p:attrNameLst>
                                          <p:attrName>style.visibility</p:attrName>
                                        </p:attrNameLst>
                                      </p:cBhvr>
                                      <p:to>
                                        <p:strVal val="visible"/>
                                      </p:to>
                                    </p:set>
                                  </p:childTnLst>
                                </p:cTn>
                              </p:par>
                              <p:par>
                                <p:cTn id="579" presetID="1" presetClass="entr" presetSubtype="0" fill="hold" nodeType="withEffect">
                                  <p:stCondLst>
                                    <p:cond delay="0"/>
                                  </p:stCondLst>
                                  <p:childTnLst>
                                    <p:set>
                                      <p:cBhvr>
                                        <p:cTn id="580" dur="1" fill="hold">
                                          <p:stCondLst>
                                            <p:cond delay="0"/>
                                          </p:stCondLst>
                                        </p:cTn>
                                        <p:tgtEl>
                                          <p:spTgt spid="332"/>
                                        </p:tgtEl>
                                        <p:attrNameLst>
                                          <p:attrName>style.visibility</p:attrName>
                                        </p:attrNameLst>
                                      </p:cBhvr>
                                      <p:to>
                                        <p:strVal val="visible"/>
                                      </p:to>
                                    </p:set>
                                  </p:childTnLst>
                                </p:cTn>
                              </p:par>
                              <p:par>
                                <p:cTn id="581" presetID="1" presetClass="entr" presetSubtype="0" fill="hold" nodeType="withEffect">
                                  <p:stCondLst>
                                    <p:cond delay="0"/>
                                  </p:stCondLst>
                                  <p:childTnLst>
                                    <p:set>
                                      <p:cBhvr>
                                        <p:cTn id="582" dur="1" fill="hold">
                                          <p:stCondLst>
                                            <p:cond delay="0"/>
                                          </p:stCondLst>
                                        </p:cTn>
                                        <p:tgtEl>
                                          <p:spTgt spid="333"/>
                                        </p:tgtEl>
                                        <p:attrNameLst>
                                          <p:attrName>style.visibility</p:attrName>
                                        </p:attrNameLst>
                                      </p:cBhvr>
                                      <p:to>
                                        <p:strVal val="visible"/>
                                      </p:to>
                                    </p:set>
                                  </p:childTnLst>
                                </p:cTn>
                              </p:par>
                              <p:par>
                                <p:cTn id="583" presetID="1" presetClass="entr" presetSubtype="0" fill="hold" nodeType="withEffect">
                                  <p:stCondLst>
                                    <p:cond delay="0"/>
                                  </p:stCondLst>
                                  <p:childTnLst>
                                    <p:set>
                                      <p:cBhvr>
                                        <p:cTn id="584" dur="1" fill="hold">
                                          <p:stCondLst>
                                            <p:cond delay="0"/>
                                          </p:stCondLst>
                                        </p:cTn>
                                        <p:tgtEl>
                                          <p:spTgt spid="334"/>
                                        </p:tgtEl>
                                        <p:attrNameLst>
                                          <p:attrName>style.visibility</p:attrName>
                                        </p:attrNameLst>
                                      </p:cBhvr>
                                      <p:to>
                                        <p:strVal val="visible"/>
                                      </p:to>
                                    </p:set>
                                  </p:childTnLst>
                                </p:cTn>
                              </p:par>
                              <p:par>
                                <p:cTn id="585" presetID="1" presetClass="entr" presetSubtype="0" fill="hold" nodeType="withEffect">
                                  <p:stCondLst>
                                    <p:cond delay="0"/>
                                  </p:stCondLst>
                                  <p:childTnLst>
                                    <p:set>
                                      <p:cBhvr>
                                        <p:cTn id="586" dur="1" fill="hold">
                                          <p:stCondLst>
                                            <p:cond delay="0"/>
                                          </p:stCondLst>
                                        </p:cTn>
                                        <p:tgtEl>
                                          <p:spTgt spid="335"/>
                                        </p:tgtEl>
                                        <p:attrNameLst>
                                          <p:attrName>style.visibility</p:attrName>
                                        </p:attrNameLst>
                                      </p:cBhvr>
                                      <p:to>
                                        <p:strVal val="visible"/>
                                      </p:to>
                                    </p:set>
                                  </p:childTnLst>
                                </p:cTn>
                              </p:par>
                              <p:par>
                                <p:cTn id="587" presetID="1" presetClass="entr" presetSubtype="0" fill="hold" nodeType="withEffect">
                                  <p:stCondLst>
                                    <p:cond delay="0"/>
                                  </p:stCondLst>
                                  <p:childTnLst>
                                    <p:set>
                                      <p:cBhvr>
                                        <p:cTn id="588" dur="1" fill="hold">
                                          <p:stCondLst>
                                            <p:cond delay="0"/>
                                          </p:stCondLst>
                                        </p:cTn>
                                        <p:tgtEl>
                                          <p:spTgt spid="336"/>
                                        </p:tgtEl>
                                        <p:attrNameLst>
                                          <p:attrName>style.visibility</p:attrName>
                                        </p:attrNameLst>
                                      </p:cBhvr>
                                      <p:to>
                                        <p:strVal val="visible"/>
                                      </p:to>
                                    </p:set>
                                  </p:childTnLst>
                                </p:cTn>
                              </p:par>
                              <p:par>
                                <p:cTn id="589" presetID="1" presetClass="entr" presetSubtype="0" fill="hold" nodeType="withEffect">
                                  <p:stCondLst>
                                    <p:cond delay="0"/>
                                  </p:stCondLst>
                                  <p:childTnLst>
                                    <p:set>
                                      <p:cBhvr>
                                        <p:cTn id="590" dur="1" fill="hold">
                                          <p:stCondLst>
                                            <p:cond delay="0"/>
                                          </p:stCondLst>
                                        </p:cTn>
                                        <p:tgtEl>
                                          <p:spTgt spid="337"/>
                                        </p:tgtEl>
                                        <p:attrNameLst>
                                          <p:attrName>style.visibility</p:attrName>
                                        </p:attrNameLst>
                                      </p:cBhvr>
                                      <p:to>
                                        <p:strVal val="visible"/>
                                      </p:to>
                                    </p:set>
                                  </p:childTnLst>
                                </p:cTn>
                              </p:par>
                              <p:par>
                                <p:cTn id="591" presetID="1" presetClass="entr" presetSubtype="0" fill="hold" nodeType="withEffect">
                                  <p:stCondLst>
                                    <p:cond delay="0"/>
                                  </p:stCondLst>
                                  <p:childTnLst>
                                    <p:set>
                                      <p:cBhvr>
                                        <p:cTn id="592" dur="1" fill="hold">
                                          <p:stCondLst>
                                            <p:cond delay="0"/>
                                          </p:stCondLst>
                                        </p:cTn>
                                        <p:tgtEl>
                                          <p:spTgt spid="338"/>
                                        </p:tgtEl>
                                        <p:attrNameLst>
                                          <p:attrName>style.visibility</p:attrName>
                                        </p:attrNameLst>
                                      </p:cBhvr>
                                      <p:to>
                                        <p:strVal val="visible"/>
                                      </p:to>
                                    </p:set>
                                  </p:childTnLst>
                                </p:cTn>
                              </p:par>
                              <p:par>
                                <p:cTn id="593" presetID="1" presetClass="entr" presetSubtype="0" fill="hold" nodeType="withEffect">
                                  <p:stCondLst>
                                    <p:cond delay="0"/>
                                  </p:stCondLst>
                                  <p:childTnLst>
                                    <p:set>
                                      <p:cBhvr>
                                        <p:cTn id="594" dur="1" fill="hold">
                                          <p:stCondLst>
                                            <p:cond delay="0"/>
                                          </p:stCondLst>
                                        </p:cTn>
                                        <p:tgtEl>
                                          <p:spTgt spid="339"/>
                                        </p:tgtEl>
                                        <p:attrNameLst>
                                          <p:attrName>style.visibility</p:attrName>
                                        </p:attrNameLst>
                                      </p:cBhvr>
                                      <p:to>
                                        <p:strVal val="visible"/>
                                      </p:to>
                                    </p:set>
                                  </p:childTnLst>
                                </p:cTn>
                              </p:par>
                              <p:par>
                                <p:cTn id="595" presetID="1" presetClass="entr" presetSubtype="0" fill="hold" nodeType="withEffect">
                                  <p:stCondLst>
                                    <p:cond delay="0"/>
                                  </p:stCondLst>
                                  <p:childTnLst>
                                    <p:set>
                                      <p:cBhvr>
                                        <p:cTn id="596" dur="1" fill="hold">
                                          <p:stCondLst>
                                            <p:cond delay="0"/>
                                          </p:stCondLst>
                                        </p:cTn>
                                        <p:tgtEl>
                                          <p:spTgt spid="324"/>
                                        </p:tgtEl>
                                        <p:attrNameLst>
                                          <p:attrName>style.visibility</p:attrName>
                                        </p:attrNameLst>
                                      </p:cBhvr>
                                      <p:to>
                                        <p:strVal val="visible"/>
                                      </p:to>
                                    </p:set>
                                  </p:childTnLst>
                                </p:cTn>
                              </p:par>
                              <p:par>
                                <p:cTn id="597" presetID="1" presetClass="entr" presetSubtype="0" fill="hold" nodeType="withEffect">
                                  <p:stCondLst>
                                    <p:cond delay="0"/>
                                  </p:stCondLst>
                                  <p:childTnLst>
                                    <p:set>
                                      <p:cBhvr>
                                        <p:cTn id="598" dur="1" fill="hold">
                                          <p:stCondLst>
                                            <p:cond delay="0"/>
                                          </p:stCondLst>
                                        </p:cTn>
                                        <p:tgtEl>
                                          <p:spTgt spid="325"/>
                                        </p:tgtEl>
                                        <p:attrNameLst>
                                          <p:attrName>style.visibility</p:attrName>
                                        </p:attrNameLst>
                                      </p:cBhvr>
                                      <p:to>
                                        <p:strVal val="visible"/>
                                      </p:to>
                                    </p:set>
                                  </p:childTnLst>
                                </p:cTn>
                              </p:par>
                              <p:par>
                                <p:cTn id="599" presetID="1" presetClass="entr" presetSubtype="0" fill="hold" nodeType="withEffect">
                                  <p:stCondLst>
                                    <p:cond delay="0"/>
                                  </p:stCondLst>
                                  <p:childTnLst>
                                    <p:set>
                                      <p:cBhvr>
                                        <p:cTn id="600" dur="1" fill="hold">
                                          <p:stCondLst>
                                            <p:cond delay="0"/>
                                          </p:stCondLst>
                                        </p:cTn>
                                        <p:tgtEl>
                                          <p:spTgt spid="326"/>
                                        </p:tgtEl>
                                        <p:attrNameLst>
                                          <p:attrName>style.visibility</p:attrName>
                                        </p:attrNameLst>
                                      </p:cBhvr>
                                      <p:to>
                                        <p:strVal val="visible"/>
                                      </p:to>
                                    </p:set>
                                  </p:childTnLst>
                                </p:cTn>
                              </p:par>
                              <p:par>
                                <p:cTn id="601" presetID="1" presetClass="entr" presetSubtype="0" fill="hold" nodeType="withEffect">
                                  <p:stCondLst>
                                    <p:cond delay="0"/>
                                  </p:stCondLst>
                                  <p:childTnLst>
                                    <p:set>
                                      <p:cBhvr>
                                        <p:cTn id="602" dur="1" fill="hold">
                                          <p:stCondLst>
                                            <p:cond delay="0"/>
                                          </p:stCondLst>
                                        </p:cTn>
                                        <p:tgtEl>
                                          <p:spTgt spid="327"/>
                                        </p:tgtEl>
                                        <p:attrNameLst>
                                          <p:attrName>style.visibility</p:attrName>
                                        </p:attrNameLst>
                                      </p:cBhvr>
                                      <p:to>
                                        <p:strVal val="visible"/>
                                      </p:to>
                                    </p:set>
                                  </p:childTnLst>
                                </p:cTn>
                              </p:par>
                              <p:par>
                                <p:cTn id="603" presetID="1" presetClass="entr" presetSubtype="0" fill="hold" nodeType="withEffect">
                                  <p:stCondLst>
                                    <p:cond delay="0"/>
                                  </p:stCondLst>
                                  <p:childTnLst>
                                    <p:set>
                                      <p:cBhvr>
                                        <p:cTn id="604" dur="1" fill="hold">
                                          <p:stCondLst>
                                            <p:cond delay="0"/>
                                          </p:stCondLst>
                                        </p:cTn>
                                        <p:tgtEl>
                                          <p:spTgt spid="328"/>
                                        </p:tgtEl>
                                        <p:attrNameLst>
                                          <p:attrName>style.visibility</p:attrName>
                                        </p:attrNameLst>
                                      </p:cBhvr>
                                      <p:to>
                                        <p:strVal val="visible"/>
                                      </p:to>
                                    </p:set>
                                  </p:childTnLst>
                                </p:cTn>
                              </p:par>
                              <p:par>
                                <p:cTn id="605" presetID="1" presetClass="entr" presetSubtype="0" fill="hold" nodeType="withEffect">
                                  <p:stCondLst>
                                    <p:cond delay="0"/>
                                  </p:stCondLst>
                                  <p:childTnLst>
                                    <p:set>
                                      <p:cBhvr>
                                        <p:cTn id="606" dur="1" fill="hold">
                                          <p:stCondLst>
                                            <p:cond delay="0"/>
                                          </p:stCondLst>
                                        </p:cTn>
                                        <p:tgtEl>
                                          <p:spTgt spid="329"/>
                                        </p:tgtEl>
                                        <p:attrNameLst>
                                          <p:attrName>style.visibility</p:attrName>
                                        </p:attrNameLst>
                                      </p:cBhvr>
                                      <p:to>
                                        <p:strVal val="visible"/>
                                      </p:to>
                                    </p:set>
                                  </p:childTnLst>
                                </p:cTn>
                              </p:par>
                              <p:par>
                                <p:cTn id="607" presetID="1" presetClass="entr" presetSubtype="0" fill="hold" nodeType="withEffect">
                                  <p:stCondLst>
                                    <p:cond delay="0"/>
                                  </p:stCondLst>
                                  <p:childTnLst>
                                    <p:set>
                                      <p:cBhvr>
                                        <p:cTn id="608" dur="1" fill="hold">
                                          <p:stCondLst>
                                            <p:cond delay="0"/>
                                          </p:stCondLst>
                                        </p:cTn>
                                        <p:tgtEl>
                                          <p:spTgt spid="330"/>
                                        </p:tgtEl>
                                        <p:attrNameLst>
                                          <p:attrName>style.visibility</p:attrName>
                                        </p:attrNameLst>
                                      </p:cBhvr>
                                      <p:to>
                                        <p:strVal val="visible"/>
                                      </p:to>
                                    </p:set>
                                  </p:childTnLst>
                                </p:cTn>
                              </p:par>
                              <p:par>
                                <p:cTn id="609" presetID="1" presetClass="entr" presetSubtype="0" fill="hold" nodeType="withEffect">
                                  <p:stCondLst>
                                    <p:cond delay="0"/>
                                  </p:stCondLst>
                                  <p:childTnLst>
                                    <p:set>
                                      <p:cBhvr>
                                        <p:cTn id="610" dur="1" fill="hold">
                                          <p:stCondLst>
                                            <p:cond delay="0"/>
                                          </p:stCondLst>
                                        </p:cTn>
                                        <p:tgtEl>
                                          <p:spTgt spid="331"/>
                                        </p:tgtEl>
                                        <p:attrNameLst>
                                          <p:attrName>style.visibility</p:attrName>
                                        </p:attrNameLst>
                                      </p:cBhvr>
                                      <p:to>
                                        <p:strVal val="visible"/>
                                      </p:to>
                                    </p:set>
                                  </p:childTnLst>
                                </p:cTn>
                              </p:par>
                              <p:par>
                                <p:cTn id="611" presetID="1" presetClass="entr" presetSubtype="0" fill="hold" nodeType="withEffect">
                                  <p:stCondLst>
                                    <p:cond delay="0"/>
                                  </p:stCondLst>
                                  <p:childTnLst>
                                    <p:set>
                                      <p:cBhvr>
                                        <p:cTn id="612" dur="1" fill="hold">
                                          <p:stCondLst>
                                            <p:cond delay="0"/>
                                          </p:stCondLst>
                                        </p:cTn>
                                        <p:tgtEl>
                                          <p:spTgt spid="316"/>
                                        </p:tgtEl>
                                        <p:attrNameLst>
                                          <p:attrName>style.visibility</p:attrName>
                                        </p:attrNameLst>
                                      </p:cBhvr>
                                      <p:to>
                                        <p:strVal val="visible"/>
                                      </p:to>
                                    </p:set>
                                  </p:childTnLst>
                                </p:cTn>
                              </p:par>
                              <p:par>
                                <p:cTn id="613" presetID="1" presetClass="entr" presetSubtype="0" fill="hold" nodeType="withEffect">
                                  <p:stCondLst>
                                    <p:cond delay="0"/>
                                  </p:stCondLst>
                                  <p:childTnLst>
                                    <p:set>
                                      <p:cBhvr>
                                        <p:cTn id="614" dur="1" fill="hold">
                                          <p:stCondLst>
                                            <p:cond delay="0"/>
                                          </p:stCondLst>
                                        </p:cTn>
                                        <p:tgtEl>
                                          <p:spTgt spid="317"/>
                                        </p:tgtEl>
                                        <p:attrNameLst>
                                          <p:attrName>style.visibility</p:attrName>
                                        </p:attrNameLst>
                                      </p:cBhvr>
                                      <p:to>
                                        <p:strVal val="visible"/>
                                      </p:to>
                                    </p:set>
                                  </p:childTnLst>
                                </p:cTn>
                              </p:par>
                              <p:par>
                                <p:cTn id="615" presetID="1" presetClass="entr" presetSubtype="0" fill="hold" nodeType="withEffect">
                                  <p:stCondLst>
                                    <p:cond delay="0"/>
                                  </p:stCondLst>
                                  <p:childTnLst>
                                    <p:set>
                                      <p:cBhvr>
                                        <p:cTn id="616" dur="1" fill="hold">
                                          <p:stCondLst>
                                            <p:cond delay="0"/>
                                          </p:stCondLst>
                                        </p:cTn>
                                        <p:tgtEl>
                                          <p:spTgt spid="318"/>
                                        </p:tgtEl>
                                        <p:attrNameLst>
                                          <p:attrName>style.visibility</p:attrName>
                                        </p:attrNameLst>
                                      </p:cBhvr>
                                      <p:to>
                                        <p:strVal val="visible"/>
                                      </p:to>
                                    </p:set>
                                  </p:childTnLst>
                                </p:cTn>
                              </p:par>
                              <p:par>
                                <p:cTn id="617" presetID="1" presetClass="entr" presetSubtype="0" fill="hold" nodeType="withEffect">
                                  <p:stCondLst>
                                    <p:cond delay="0"/>
                                  </p:stCondLst>
                                  <p:childTnLst>
                                    <p:set>
                                      <p:cBhvr>
                                        <p:cTn id="618" dur="1" fill="hold">
                                          <p:stCondLst>
                                            <p:cond delay="0"/>
                                          </p:stCondLst>
                                        </p:cTn>
                                        <p:tgtEl>
                                          <p:spTgt spid="319"/>
                                        </p:tgtEl>
                                        <p:attrNameLst>
                                          <p:attrName>style.visibility</p:attrName>
                                        </p:attrNameLst>
                                      </p:cBhvr>
                                      <p:to>
                                        <p:strVal val="visible"/>
                                      </p:to>
                                    </p:set>
                                  </p:childTnLst>
                                </p:cTn>
                              </p:par>
                              <p:par>
                                <p:cTn id="619" presetID="1" presetClass="entr" presetSubtype="0" fill="hold" nodeType="withEffect">
                                  <p:stCondLst>
                                    <p:cond delay="0"/>
                                  </p:stCondLst>
                                  <p:childTnLst>
                                    <p:set>
                                      <p:cBhvr>
                                        <p:cTn id="620" dur="1" fill="hold">
                                          <p:stCondLst>
                                            <p:cond delay="0"/>
                                          </p:stCondLst>
                                        </p:cTn>
                                        <p:tgtEl>
                                          <p:spTgt spid="320"/>
                                        </p:tgtEl>
                                        <p:attrNameLst>
                                          <p:attrName>style.visibility</p:attrName>
                                        </p:attrNameLst>
                                      </p:cBhvr>
                                      <p:to>
                                        <p:strVal val="visible"/>
                                      </p:to>
                                    </p:set>
                                  </p:childTnLst>
                                </p:cTn>
                              </p:par>
                              <p:par>
                                <p:cTn id="621" presetID="1" presetClass="entr" presetSubtype="0" fill="hold" nodeType="withEffect">
                                  <p:stCondLst>
                                    <p:cond delay="0"/>
                                  </p:stCondLst>
                                  <p:childTnLst>
                                    <p:set>
                                      <p:cBhvr>
                                        <p:cTn id="622" dur="1" fill="hold">
                                          <p:stCondLst>
                                            <p:cond delay="0"/>
                                          </p:stCondLst>
                                        </p:cTn>
                                        <p:tgtEl>
                                          <p:spTgt spid="321"/>
                                        </p:tgtEl>
                                        <p:attrNameLst>
                                          <p:attrName>style.visibility</p:attrName>
                                        </p:attrNameLst>
                                      </p:cBhvr>
                                      <p:to>
                                        <p:strVal val="visible"/>
                                      </p:to>
                                    </p:set>
                                  </p:childTnLst>
                                </p:cTn>
                              </p:par>
                              <p:par>
                                <p:cTn id="623" presetID="1" presetClass="entr" presetSubtype="0" fill="hold" nodeType="withEffect">
                                  <p:stCondLst>
                                    <p:cond delay="0"/>
                                  </p:stCondLst>
                                  <p:childTnLst>
                                    <p:set>
                                      <p:cBhvr>
                                        <p:cTn id="624" dur="1" fill="hold">
                                          <p:stCondLst>
                                            <p:cond delay="0"/>
                                          </p:stCondLst>
                                        </p:cTn>
                                        <p:tgtEl>
                                          <p:spTgt spid="322"/>
                                        </p:tgtEl>
                                        <p:attrNameLst>
                                          <p:attrName>style.visibility</p:attrName>
                                        </p:attrNameLst>
                                      </p:cBhvr>
                                      <p:to>
                                        <p:strVal val="visible"/>
                                      </p:to>
                                    </p:set>
                                  </p:childTnLst>
                                </p:cTn>
                              </p:par>
                              <p:par>
                                <p:cTn id="625" presetID="1" presetClass="entr" presetSubtype="0" fill="hold" nodeType="withEffect">
                                  <p:stCondLst>
                                    <p:cond delay="0"/>
                                  </p:stCondLst>
                                  <p:childTnLst>
                                    <p:set>
                                      <p:cBhvr>
                                        <p:cTn id="626" dur="1" fill="hold">
                                          <p:stCondLst>
                                            <p:cond delay="0"/>
                                          </p:stCondLst>
                                        </p:cTn>
                                        <p:tgtEl>
                                          <p:spTgt spid="323"/>
                                        </p:tgtEl>
                                        <p:attrNameLst>
                                          <p:attrName>style.visibility</p:attrName>
                                        </p:attrNameLst>
                                      </p:cBhvr>
                                      <p:to>
                                        <p:strVal val="visible"/>
                                      </p:to>
                                    </p:set>
                                  </p:childTnLst>
                                </p:cTn>
                              </p:par>
                              <p:par>
                                <p:cTn id="627" presetID="1" presetClass="entr" presetSubtype="0" fill="hold" nodeType="withEffect">
                                  <p:stCondLst>
                                    <p:cond delay="0"/>
                                  </p:stCondLst>
                                  <p:childTnLst>
                                    <p:set>
                                      <p:cBhvr>
                                        <p:cTn id="628" dur="1" fill="hold">
                                          <p:stCondLst>
                                            <p:cond delay="0"/>
                                          </p:stCondLst>
                                        </p:cTn>
                                        <p:tgtEl>
                                          <p:spTgt spid="308"/>
                                        </p:tgtEl>
                                        <p:attrNameLst>
                                          <p:attrName>style.visibility</p:attrName>
                                        </p:attrNameLst>
                                      </p:cBhvr>
                                      <p:to>
                                        <p:strVal val="visible"/>
                                      </p:to>
                                    </p:set>
                                  </p:childTnLst>
                                </p:cTn>
                              </p:par>
                              <p:par>
                                <p:cTn id="629" presetID="1" presetClass="entr" presetSubtype="0" fill="hold" nodeType="withEffect">
                                  <p:stCondLst>
                                    <p:cond delay="0"/>
                                  </p:stCondLst>
                                  <p:childTnLst>
                                    <p:set>
                                      <p:cBhvr>
                                        <p:cTn id="630" dur="1" fill="hold">
                                          <p:stCondLst>
                                            <p:cond delay="0"/>
                                          </p:stCondLst>
                                        </p:cTn>
                                        <p:tgtEl>
                                          <p:spTgt spid="309"/>
                                        </p:tgtEl>
                                        <p:attrNameLst>
                                          <p:attrName>style.visibility</p:attrName>
                                        </p:attrNameLst>
                                      </p:cBhvr>
                                      <p:to>
                                        <p:strVal val="visible"/>
                                      </p:to>
                                    </p:set>
                                  </p:childTnLst>
                                </p:cTn>
                              </p:par>
                              <p:par>
                                <p:cTn id="631" presetID="1" presetClass="entr" presetSubtype="0" fill="hold" nodeType="withEffect">
                                  <p:stCondLst>
                                    <p:cond delay="0"/>
                                  </p:stCondLst>
                                  <p:childTnLst>
                                    <p:set>
                                      <p:cBhvr>
                                        <p:cTn id="632" dur="1" fill="hold">
                                          <p:stCondLst>
                                            <p:cond delay="0"/>
                                          </p:stCondLst>
                                        </p:cTn>
                                        <p:tgtEl>
                                          <p:spTgt spid="310"/>
                                        </p:tgtEl>
                                        <p:attrNameLst>
                                          <p:attrName>style.visibility</p:attrName>
                                        </p:attrNameLst>
                                      </p:cBhvr>
                                      <p:to>
                                        <p:strVal val="visible"/>
                                      </p:to>
                                    </p:set>
                                  </p:childTnLst>
                                </p:cTn>
                              </p:par>
                              <p:par>
                                <p:cTn id="633" presetID="1" presetClass="entr" presetSubtype="0" fill="hold" nodeType="withEffect">
                                  <p:stCondLst>
                                    <p:cond delay="0"/>
                                  </p:stCondLst>
                                  <p:childTnLst>
                                    <p:set>
                                      <p:cBhvr>
                                        <p:cTn id="634" dur="1" fill="hold">
                                          <p:stCondLst>
                                            <p:cond delay="0"/>
                                          </p:stCondLst>
                                        </p:cTn>
                                        <p:tgtEl>
                                          <p:spTgt spid="311"/>
                                        </p:tgtEl>
                                        <p:attrNameLst>
                                          <p:attrName>style.visibility</p:attrName>
                                        </p:attrNameLst>
                                      </p:cBhvr>
                                      <p:to>
                                        <p:strVal val="visible"/>
                                      </p:to>
                                    </p:set>
                                  </p:childTnLst>
                                </p:cTn>
                              </p:par>
                              <p:par>
                                <p:cTn id="635" presetID="1" presetClass="entr" presetSubtype="0" fill="hold" nodeType="withEffect">
                                  <p:stCondLst>
                                    <p:cond delay="0"/>
                                  </p:stCondLst>
                                  <p:childTnLst>
                                    <p:set>
                                      <p:cBhvr>
                                        <p:cTn id="636" dur="1" fill="hold">
                                          <p:stCondLst>
                                            <p:cond delay="0"/>
                                          </p:stCondLst>
                                        </p:cTn>
                                        <p:tgtEl>
                                          <p:spTgt spid="312"/>
                                        </p:tgtEl>
                                        <p:attrNameLst>
                                          <p:attrName>style.visibility</p:attrName>
                                        </p:attrNameLst>
                                      </p:cBhvr>
                                      <p:to>
                                        <p:strVal val="visible"/>
                                      </p:to>
                                    </p:set>
                                  </p:childTnLst>
                                </p:cTn>
                              </p:par>
                              <p:par>
                                <p:cTn id="637" presetID="1" presetClass="entr" presetSubtype="0" fill="hold" nodeType="withEffect">
                                  <p:stCondLst>
                                    <p:cond delay="0"/>
                                  </p:stCondLst>
                                  <p:childTnLst>
                                    <p:set>
                                      <p:cBhvr>
                                        <p:cTn id="638" dur="1" fill="hold">
                                          <p:stCondLst>
                                            <p:cond delay="0"/>
                                          </p:stCondLst>
                                        </p:cTn>
                                        <p:tgtEl>
                                          <p:spTgt spid="313"/>
                                        </p:tgtEl>
                                        <p:attrNameLst>
                                          <p:attrName>style.visibility</p:attrName>
                                        </p:attrNameLst>
                                      </p:cBhvr>
                                      <p:to>
                                        <p:strVal val="visible"/>
                                      </p:to>
                                    </p:set>
                                  </p:childTnLst>
                                </p:cTn>
                              </p:par>
                              <p:par>
                                <p:cTn id="639" presetID="1" presetClass="entr" presetSubtype="0" fill="hold" nodeType="withEffect">
                                  <p:stCondLst>
                                    <p:cond delay="0"/>
                                  </p:stCondLst>
                                  <p:childTnLst>
                                    <p:set>
                                      <p:cBhvr>
                                        <p:cTn id="640" dur="1" fill="hold">
                                          <p:stCondLst>
                                            <p:cond delay="0"/>
                                          </p:stCondLst>
                                        </p:cTn>
                                        <p:tgtEl>
                                          <p:spTgt spid="314"/>
                                        </p:tgtEl>
                                        <p:attrNameLst>
                                          <p:attrName>style.visibility</p:attrName>
                                        </p:attrNameLst>
                                      </p:cBhvr>
                                      <p:to>
                                        <p:strVal val="visible"/>
                                      </p:to>
                                    </p:set>
                                  </p:childTnLst>
                                </p:cTn>
                              </p:par>
                              <p:par>
                                <p:cTn id="641" presetID="1" presetClass="entr" presetSubtype="0" fill="hold" nodeType="withEffect">
                                  <p:stCondLst>
                                    <p:cond delay="0"/>
                                  </p:stCondLst>
                                  <p:childTnLst>
                                    <p:set>
                                      <p:cBhvr>
                                        <p:cTn id="642" dur="1" fill="hold">
                                          <p:stCondLst>
                                            <p:cond delay="0"/>
                                          </p:stCondLst>
                                        </p:cTn>
                                        <p:tgtEl>
                                          <p:spTgt spid="315"/>
                                        </p:tgtEl>
                                        <p:attrNameLst>
                                          <p:attrName>style.visibility</p:attrName>
                                        </p:attrNameLst>
                                      </p:cBhvr>
                                      <p:to>
                                        <p:strVal val="visible"/>
                                      </p:to>
                                    </p:set>
                                  </p:childTnLst>
                                </p:cTn>
                              </p:par>
                              <p:par>
                                <p:cTn id="643" presetID="1" presetClass="entr" presetSubtype="0" fill="hold" nodeType="withEffect">
                                  <p:stCondLst>
                                    <p:cond delay="0"/>
                                  </p:stCondLst>
                                  <p:childTnLst>
                                    <p:set>
                                      <p:cBhvr>
                                        <p:cTn id="644" dur="1" fill="hold">
                                          <p:stCondLst>
                                            <p:cond delay="0"/>
                                          </p:stCondLst>
                                        </p:cTn>
                                        <p:tgtEl>
                                          <p:spTgt spid="300"/>
                                        </p:tgtEl>
                                        <p:attrNameLst>
                                          <p:attrName>style.visibility</p:attrName>
                                        </p:attrNameLst>
                                      </p:cBhvr>
                                      <p:to>
                                        <p:strVal val="visible"/>
                                      </p:to>
                                    </p:set>
                                  </p:childTnLst>
                                </p:cTn>
                              </p:par>
                              <p:par>
                                <p:cTn id="645" presetID="1" presetClass="entr" presetSubtype="0" fill="hold" nodeType="withEffect">
                                  <p:stCondLst>
                                    <p:cond delay="0"/>
                                  </p:stCondLst>
                                  <p:childTnLst>
                                    <p:set>
                                      <p:cBhvr>
                                        <p:cTn id="646" dur="1" fill="hold">
                                          <p:stCondLst>
                                            <p:cond delay="0"/>
                                          </p:stCondLst>
                                        </p:cTn>
                                        <p:tgtEl>
                                          <p:spTgt spid="301"/>
                                        </p:tgtEl>
                                        <p:attrNameLst>
                                          <p:attrName>style.visibility</p:attrName>
                                        </p:attrNameLst>
                                      </p:cBhvr>
                                      <p:to>
                                        <p:strVal val="visible"/>
                                      </p:to>
                                    </p:set>
                                  </p:childTnLst>
                                </p:cTn>
                              </p:par>
                              <p:par>
                                <p:cTn id="647" presetID="1" presetClass="entr" presetSubtype="0" fill="hold" nodeType="withEffect">
                                  <p:stCondLst>
                                    <p:cond delay="0"/>
                                  </p:stCondLst>
                                  <p:childTnLst>
                                    <p:set>
                                      <p:cBhvr>
                                        <p:cTn id="648" dur="1" fill="hold">
                                          <p:stCondLst>
                                            <p:cond delay="0"/>
                                          </p:stCondLst>
                                        </p:cTn>
                                        <p:tgtEl>
                                          <p:spTgt spid="302"/>
                                        </p:tgtEl>
                                        <p:attrNameLst>
                                          <p:attrName>style.visibility</p:attrName>
                                        </p:attrNameLst>
                                      </p:cBhvr>
                                      <p:to>
                                        <p:strVal val="visible"/>
                                      </p:to>
                                    </p:set>
                                  </p:childTnLst>
                                </p:cTn>
                              </p:par>
                              <p:par>
                                <p:cTn id="649" presetID="1" presetClass="entr" presetSubtype="0" fill="hold" nodeType="withEffect">
                                  <p:stCondLst>
                                    <p:cond delay="0"/>
                                  </p:stCondLst>
                                  <p:childTnLst>
                                    <p:set>
                                      <p:cBhvr>
                                        <p:cTn id="650" dur="1" fill="hold">
                                          <p:stCondLst>
                                            <p:cond delay="0"/>
                                          </p:stCondLst>
                                        </p:cTn>
                                        <p:tgtEl>
                                          <p:spTgt spid="303"/>
                                        </p:tgtEl>
                                        <p:attrNameLst>
                                          <p:attrName>style.visibility</p:attrName>
                                        </p:attrNameLst>
                                      </p:cBhvr>
                                      <p:to>
                                        <p:strVal val="visible"/>
                                      </p:to>
                                    </p:set>
                                  </p:childTnLst>
                                </p:cTn>
                              </p:par>
                              <p:par>
                                <p:cTn id="651" presetID="1" presetClass="entr" presetSubtype="0" fill="hold" nodeType="withEffect">
                                  <p:stCondLst>
                                    <p:cond delay="0"/>
                                  </p:stCondLst>
                                  <p:childTnLst>
                                    <p:set>
                                      <p:cBhvr>
                                        <p:cTn id="652" dur="1" fill="hold">
                                          <p:stCondLst>
                                            <p:cond delay="0"/>
                                          </p:stCondLst>
                                        </p:cTn>
                                        <p:tgtEl>
                                          <p:spTgt spid="304"/>
                                        </p:tgtEl>
                                        <p:attrNameLst>
                                          <p:attrName>style.visibility</p:attrName>
                                        </p:attrNameLst>
                                      </p:cBhvr>
                                      <p:to>
                                        <p:strVal val="visible"/>
                                      </p:to>
                                    </p:set>
                                  </p:childTnLst>
                                </p:cTn>
                              </p:par>
                              <p:par>
                                <p:cTn id="653" presetID="1" presetClass="entr" presetSubtype="0" fill="hold" nodeType="withEffect">
                                  <p:stCondLst>
                                    <p:cond delay="0"/>
                                  </p:stCondLst>
                                  <p:childTnLst>
                                    <p:set>
                                      <p:cBhvr>
                                        <p:cTn id="654" dur="1" fill="hold">
                                          <p:stCondLst>
                                            <p:cond delay="0"/>
                                          </p:stCondLst>
                                        </p:cTn>
                                        <p:tgtEl>
                                          <p:spTgt spid="305"/>
                                        </p:tgtEl>
                                        <p:attrNameLst>
                                          <p:attrName>style.visibility</p:attrName>
                                        </p:attrNameLst>
                                      </p:cBhvr>
                                      <p:to>
                                        <p:strVal val="visible"/>
                                      </p:to>
                                    </p:set>
                                  </p:childTnLst>
                                </p:cTn>
                              </p:par>
                              <p:par>
                                <p:cTn id="655" presetID="1" presetClass="entr" presetSubtype="0" fill="hold" nodeType="withEffect">
                                  <p:stCondLst>
                                    <p:cond delay="0"/>
                                  </p:stCondLst>
                                  <p:childTnLst>
                                    <p:set>
                                      <p:cBhvr>
                                        <p:cTn id="656" dur="1" fill="hold">
                                          <p:stCondLst>
                                            <p:cond delay="0"/>
                                          </p:stCondLst>
                                        </p:cTn>
                                        <p:tgtEl>
                                          <p:spTgt spid="306"/>
                                        </p:tgtEl>
                                        <p:attrNameLst>
                                          <p:attrName>style.visibility</p:attrName>
                                        </p:attrNameLst>
                                      </p:cBhvr>
                                      <p:to>
                                        <p:strVal val="visible"/>
                                      </p:to>
                                    </p:set>
                                  </p:childTnLst>
                                </p:cTn>
                              </p:par>
                              <p:par>
                                <p:cTn id="657" presetID="1" presetClass="entr" presetSubtype="0" fill="hold" nodeType="withEffect">
                                  <p:stCondLst>
                                    <p:cond delay="0"/>
                                  </p:stCondLst>
                                  <p:childTnLst>
                                    <p:set>
                                      <p:cBhvr>
                                        <p:cTn id="658" dur="1" fill="hold">
                                          <p:stCondLst>
                                            <p:cond delay="0"/>
                                          </p:stCondLst>
                                        </p:cTn>
                                        <p:tgtEl>
                                          <p:spTgt spid="307"/>
                                        </p:tgtEl>
                                        <p:attrNameLst>
                                          <p:attrName>style.visibility</p:attrName>
                                        </p:attrNameLst>
                                      </p:cBhvr>
                                      <p:to>
                                        <p:strVal val="visible"/>
                                      </p:to>
                                    </p:set>
                                  </p:childTnLst>
                                </p:cTn>
                              </p:par>
                              <p:par>
                                <p:cTn id="659" presetID="1" presetClass="entr" presetSubtype="0" fill="hold" nodeType="withEffect">
                                  <p:stCondLst>
                                    <p:cond delay="0"/>
                                  </p:stCondLst>
                                  <p:childTnLst>
                                    <p:set>
                                      <p:cBhvr>
                                        <p:cTn id="660" dur="1" fill="hold">
                                          <p:stCondLst>
                                            <p:cond delay="0"/>
                                          </p:stCondLst>
                                        </p:cTn>
                                        <p:tgtEl>
                                          <p:spTgt spid="292"/>
                                        </p:tgtEl>
                                        <p:attrNameLst>
                                          <p:attrName>style.visibility</p:attrName>
                                        </p:attrNameLst>
                                      </p:cBhvr>
                                      <p:to>
                                        <p:strVal val="visible"/>
                                      </p:to>
                                    </p:set>
                                  </p:childTnLst>
                                </p:cTn>
                              </p:par>
                              <p:par>
                                <p:cTn id="661" presetID="1" presetClass="entr" presetSubtype="0" fill="hold" nodeType="withEffect">
                                  <p:stCondLst>
                                    <p:cond delay="0"/>
                                  </p:stCondLst>
                                  <p:childTnLst>
                                    <p:set>
                                      <p:cBhvr>
                                        <p:cTn id="662" dur="1" fill="hold">
                                          <p:stCondLst>
                                            <p:cond delay="0"/>
                                          </p:stCondLst>
                                        </p:cTn>
                                        <p:tgtEl>
                                          <p:spTgt spid="293"/>
                                        </p:tgtEl>
                                        <p:attrNameLst>
                                          <p:attrName>style.visibility</p:attrName>
                                        </p:attrNameLst>
                                      </p:cBhvr>
                                      <p:to>
                                        <p:strVal val="visible"/>
                                      </p:to>
                                    </p:set>
                                  </p:childTnLst>
                                </p:cTn>
                              </p:par>
                              <p:par>
                                <p:cTn id="663" presetID="1" presetClass="entr" presetSubtype="0" fill="hold" nodeType="withEffect">
                                  <p:stCondLst>
                                    <p:cond delay="0"/>
                                  </p:stCondLst>
                                  <p:childTnLst>
                                    <p:set>
                                      <p:cBhvr>
                                        <p:cTn id="664" dur="1" fill="hold">
                                          <p:stCondLst>
                                            <p:cond delay="0"/>
                                          </p:stCondLst>
                                        </p:cTn>
                                        <p:tgtEl>
                                          <p:spTgt spid="294"/>
                                        </p:tgtEl>
                                        <p:attrNameLst>
                                          <p:attrName>style.visibility</p:attrName>
                                        </p:attrNameLst>
                                      </p:cBhvr>
                                      <p:to>
                                        <p:strVal val="visible"/>
                                      </p:to>
                                    </p:set>
                                  </p:childTnLst>
                                </p:cTn>
                              </p:par>
                              <p:par>
                                <p:cTn id="665" presetID="1" presetClass="entr" presetSubtype="0" fill="hold" nodeType="withEffect">
                                  <p:stCondLst>
                                    <p:cond delay="0"/>
                                  </p:stCondLst>
                                  <p:childTnLst>
                                    <p:set>
                                      <p:cBhvr>
                                        <p:cTn id="666" dur="1" fill="hold">
                                          <p:stCondLst>
                                            <p:cond delay="0"/>
                                          </p:stCondLst>
                                        </p:cTn>
                                        <p:tgtEl>
                                          <p:spTgt spid="295"/>
                                        </p:tgtEl>
                                        <p:attrNameLst>
                                          <p:attrName>style.visibility</p:attrName>
                                        </p:attrNameLst>
                                      </p:cBhvr>
                                      <p:to>
                                        <p:strVal val="visible"/>
                                      </p:to>
                                    </p:set>
                                  </p:childTnLst>
                                </p:cTn>
                              </p:par>
                              <p:par>
                                <p:cTn id="667" presetID="1" presetClass="entr" presetSubtype="0" fill="hold" nodeType="withEffect">
                                  <p:stCondLst>
                                    <p:cond delay="0"/>
                                  </p:stCondLst>
                                  <p:childTnLst>
                                    <p:set>
                                      <p:cBhvr>
                                        <p:cTn id="668" dur="1" fill="hold">
                                          <p:stCondLst>
                                            <p:cond delay="0"/>
                                          </p:stCondLst>
                                        </p:cTn>
                                        <p:tgtEl>
                                          <p:spTgt spid="296"/>
                                        </p:tgtEl>
                                        <p:attrNameLst>
                                          <p:attrName>style.visibility</p:attrName>
                                        </p:attrNameLst>
                                      </p:cBhvr>
                                      <p:to>
                                        <p:strVal val="visible"/>
                                      </p:to>
                                    </p:set>
                                  </p:childTnLst>
                                </p:cTn>
                              </p:par>
                              <p:par>
                                <p:cTn id="669" presetID="1" presetClass="entr" presetSubtype="0" fill="hold" nodeType="withEffect">
                                  <p:stCondLst>
                                    <p:cond delay="0"/>
                                  </p:stCondLst>
                                  <p:childTnLst>
                                    <p:set>
                                      <p:cBhvr>
                                        <p:cTn id="670" dur="1" fill="hold">
                                          <p:stCondLst>
                                            <p:cond delay="0"/>
                                          </p:stCondLst>
                                        </p:cTn>
                                        <p:tgtEl>
                                          <p:spTgt spid="297"/>
                                        </p:tgtEl>
                                        <p:attrNameLst>
                                          <p:attrName>style.visibility</p:attrName>
                                        </p:attrNameLst>
                                      </p:cBhvr>
                                      <p:to>
                                        <p:strVal val="visible"/>
                                      </p:to>
                                    </p:set>
                                  </p:childTnLst>
                                </p:cTn>
                              </p:par>
                              <p:par>
                                <p:cTn id="671" presetID="1" presetClass="entr" presetSubtype="0" fill="hold" nodeType="withEffect">
                                  <p:stCondLst>
                                    <p:cond delay="0"/>
                                  </p:stCondLst>
                                  <p:childTnLst>
                                    <p:set>
                                      <p:cBhvr>
                                        <p:cTn id="672" dur="1" fill="hold">
                                          <p:stCondLst>
                                            <p:cond delay="0"/>
                                          </p:stCondLst>
                                        </p:cTn>
                                        <p:tgtEl>
                                          <p:spTgt spid="298"/>
                                        </p:tgtEl>
                                        <p:attrNameLst>
                                          <p:attrName>style.visibility</p:attrName>
                                        </p:attrNameLst>
                                      </p:cBhvr>
                                      <p:to>
                                        <p:strVal val="visible"/>
                                      </p:to>
                                    </p:set>
                                  </p:childTnLst>
                                </p:cTn>
                              </p:par>
                              <p:par>
                                <p:cTn id="673" presetID="1" presetClass="entr" presetSubtype="0" fill="hold" nodeType="withEffect">
                                  <p:stCondLst>
                                    <p:cond delay="0"/>
                                  </p:stCondLst>
                                  <p:childTnLst>
                                    <p:set>
                                      <p:cBhvr>
                                        <p:cTn id="674" dur="1" fill="hold">
                                          <p:stCondLst>
                                            <p:cond delay="0"/>
                                          </p:stCondLst>
                                        </p:cTn>
                                        <p:tgtEl>
                                          <p:spTgt spid="299"/>
                                        </p:tgtEl>
                                        <p:attrNameLst>
                                          <p:attrName>style.visibility</p:attrName>
                                        </p:attrNameLst>
                                      </p:cBhvr>
                                      <p:to>
                                        <p:strVal val="visible"/>
                                      </p:to>
                                    </p:set>
                                  </p:childTnLst>
                                </p:cTn>
                              </p:par>
                            </p:childTnLst>
                          </p:cTn>
                        </p:par>
                      </p:childTnLst>
                    </p:cTn>
                  </p:par>
                  <p:par>
                    <p:cTn id="675" fill="hold">
                      <p:stCondLst>
                        <p:cond delay="indefinite"/>
                      </p:stCondLst>
                      <p:childTnLst>
                        <p:par>
                          <p:cTn id="676" fill="hold">
                            <p:stCondLst>
                              <p:cond delay="0"/>
                            </p:stCondLst>
                            <p:childTnLst>
                              <p:par>
                                <p:cTn id="677" presetID="1" presetClass="entr" presetSubtype="0" fill="hold" grpId="0" nodeType="clickEffect">
                                  <p:stCondLst>
                                    <p:cond delay="0"/>
                                  </p:stCondLst>
                                  <p:childTnLst>
                                    <p:set>
                                      <p:cBhvr>
                                        <p:cTn id="678" dur="1" fill="hold">
                                          <p:stCondLst>
                                            <p:cond delay="0"/>
                                          </p:stCondLst>
                                        </p:cTn>
                                        <p:tgtEl>
                                          <p:spTgt spid="10"/>
                                        </p:tgtEl>
                                        <p:attrNameLst>
                                          <p:attrName>style.visibility</p:attrName>
                                        </p:attrNameLst>
                                      </p:cBhvr>
                                      <p:to>
                                        <p:strVal val="visible"/>
                                      </p:to>
                                    </p:set>
                                  </p:childTnLst>
                                </p:cTn>
                              </p:par>
                              <p:par>
                                <p:cTn id="679" presetID="1" presetClass="entr" presetSubtype="0" fill="hold" grpId="0" nodeType="withEffect">
                                  <p:stCondLst>
                                    <p:cond delay="0"/>
                                  </p:stCondLst>
                                  <p:childTnLst>
                                    <p:set>
                                      <p:cBhvr>
                                        <p:cTn id="680" dur="1" fill="hold">
                                          <p:stCondLst>
                                            <p:cond delay="0"/>
                                          </p:stCondLst>
                                        </p:cTn>
                                        <p:tgtEl>
                                          <p:spTgt spid="94"/>
                                        </p:tgtEl>
                                        <p:attrNameLst>
                                          <p:attrName>style.visibility</p:attrName>
                                        </p:attrNameLst>
                                      </p:cBhvr>
                                      <p:to>
                                        <p:strVal val="visible"/>
                                      </p:to>
                                    </p:set>
                                  </p:childTnLst>
                                </p:cTn>
                              </p:par>
                              <p:par>
                                <p:cTn id="681" presetID="1" presetClass="entr" presetSubtype="0" fill="hold" nodeType="withEffect">
                                  <p:stCondLst>
                                    <p:cond delay="0"/>
                                  </p:stCondLst>
                                  <p:childTnLst>
                                    <p:set>
                                      <p:cBhvr>
                                        <p:cTn id="682" dur="1" fill="hold">
                                          <p:stCondLst>
                                            <p:cond delay="0"/>
                                          </p:stCondLst>
                                        </p:cTn>
                                        <p:tgtEl>
                                          <p:spTgt spid="380"/>
                                        </p:tgtEl>
                                        <p:attrNameLst>
                                          <p:attrName>style.visibility</p:attrName>
                                        </p:attrNameLst>
                                      </p:cBhvr>
                                      <p:to>
                                        <p:strVal val="visible"/>
                                      </p:to>
                                    </p:set>
                                  </p:childTnLst>
                                </p:cTn>
                              </p:par>
                              <p:par>
                                <p:cTn id="683" presetID="1" presetClass="entr" presetSubtype="0" fill="hold" nodeType="withEffect">
                                  <p:stCondLst>
                                    <p:cond delay="0"/>
                                  </p:stCondLst>
                                  <p:childTnLst>
                                    <p:set>
                                      <p:cBhvr>
                                        <p:cTn id="684" dur="1" fill="hold">
                                          <p:stCondLst>
                                            <p:cond delay="0"/>
                                          </p:stCondLst>
                                        </p:cTn>
                                        <p:tgtEl>
                                          <p:spTgt spid="381"/>
                                        </p:tgtEl>
                                        <p:attrNameLst>
                                          <p:attrName>style.visibility</p:attrName>
                                        </p:attrNameLst>
                                      </p:cBhvr>
                                      <p:to>
                                        <p:strVal val="visible"/>
                                      </p:to>
                                    </p:set>
                                  </p:childTnLst>
                                </p:cTn>
                              </p:par>
                              <p:par>
                                <p:cTn id="685" presetID="1" presetClass="entr" presetSubtype="0" fill="hold" nodeType="withEffect">
                                  <p:stCondLst>
                                    <p:cond delay="0"/>
                                  </p:stCondLst>
                                  <p:childTnLst>
                                    <p:set>
                                      <p:cBhvr>
                                        <p:cTn id="686" dur="1" fill="hold">
                                          <p:stCondLst>
                                            <p:cond delay="0"/>
                                          </p:stCondLst>
                                        </p:cTn>
                                        <p:tgtEl>
                                          <p:spTgt spid="382"/>
                                        </p:tgtEl>
                                        <p:attrNameLst>
                                          <p:attrName>style.visibility</p:attrName>
                                        </p:attrNameLst>
                                      </p:cBhvr>
                                      <p:to>
                                        <p:strVal val="visible"/>
                                      </p:to>
                                    </p:set>
                                  </p:childTnLst>
                                </p:cTn>
                              </p:par>
                              <p:par>
                                <p:cTn id="687" presetID="1" presetClass="entr" presetSubtype="0" fill="hold" nodeType="withEffect">
                                  <p:stCondLst>
                                    <p:cond delay="0"/>
                                  </p:stCondLst>
                                  <p:childTnLst>
                                    <p:set>
                                      <p:cBhvr>
                                        <p:cTn id="688" dur="1" fill="hold">
                                          <p:stCondLst>
                                            <p:cond delay="0"/>
                                          </p:stCondLst>
                                        </p:cTn>
                                        <p:tgtEl>
                                          <p:spTgt spid="383"/>
                                        </p:tgtEl>
                                        <p:attrNameLst>
                                          <p:attrName>style.visibility</p:attrName>
                                        </p:attrNameLst>
                                      </p:cBhvr>
                                      <p:to>
                                        <p:strVal val="visible"/>
                                      </p:to>
                                    </p:set>
                                  </p:childTnLst>
                                </p:cTn>
                              </p:par>
                              <p:par>
                                <p:cTn id="689" presetID="1" presetClass="entr" presetSubtype="0" fill="hold" nodeType="withEffect">
                                  <p:stCondLst>
                                    <p:cond delay="0"/>
                                  </p:stCondLst>
                                  <p:childTnLst>
                                    <p:set>
                                      <p:cBhvr>
                                        <p:cTn id="690" dur="1" fill="hold">
                                          <p:stCondLst>
                                            <p:cond delay="0"/>
                                          </p:stCondLst>
                                        </p:cTn>
                                        <p:tgtEl>
                                          <p:spTgt spid="384"/>
                                        </p:tgtEl>
                                        <p:attrNameLst>
                                          <p:attrName>style.visibility</p:attrName>
                                        </p:attrNameLst>
                                      </p:cBhvr>
                                      <p:to>
                                        <p:strVal val="visible"/>
                                      </p:to>
                                    </p:set>
                                  </p:childTnLst>
                                </p:cTn>
                              </p:par>
                              <p:par>
                                <p:cTn id="691" presetID="1" presetClass="entr" presetSubtype="0" fill="hold" nodeType="withEffect">
                                  <p:stCondLst>
                                    <p:cond delay="0"/>
                                  </p:stCondLst>
                                  <p:childTnLst>
                                    <p:set>
                                      <p:cBhvr>
                                        <p:cTn id="692" dur="1" fill="hold">
                                          <p:stCondLst>
                                            <p:cond delay="0"/>
                                          </p:stCondLst>
                                        </p:cTn>
                                        <p:tgtEl>
                                          <p:spTgt spid="385"/>
                                        </p:tgtEl>
                                        <p:attrNameLst>
                                          <p:attrName>style.visibility</p:attrName>
                                        </p:attrNameLst>
                                      </p:cBhvr>
                                      <p:to>
                                        <p:strVal val="visible"/>
                                      </p:to>
                                    </p:set>
                                  </p:childTnLst>
                                </p:cTn>
                              </p:par>
                              <p:par>
                                <p:cTn id="693" presetID="1" presetClass="entr" presetSubtype="0" fill="hold" nodeType="withEffect">
                                  <p:stCondLst>
                                    <p:cond delay="0"/>
                                  </p:stCondLst>
                                  <p:childTnLst>
                                    <p:set>
                                      <p:cBhvr>
                                        <p:cTn id="694" dur="1" fill="hold">
                                          <p:stCondLst>
                                            <p:cond delay="0"/>
                                          </p:stCondLst>
                                        </p:cTn>
                                        <p:tgtEl>
                                          <p:spTgt spid="386"/>
                                        </p:tgtEl>
                                        <p:attrNameLst>
                                          <p:attrName>style.visibility</p:attrName>
                                        </p:attrNameLst>
                                      </p:cBhvr>
                                      <p:to>
                                        <p:strVal val="visible"/>
                                      </p:to>
                                    </p:set>
                                  </p:childTnLst>
                                </p:cTn>
                              </p:par>
                              <p:par>
                                <p:cTn id="695" presetID="1" presetClass="entr" presetSubtype="0" fill="hold" nodeType="withEffect">
                                  <p:stCondLst>
                                    <p:cond delay="0"/>
                                  </p:stCondLst>
                                  <p:childTnLst>
                                    <p:set>
                                      <p:cBhvr>
                                        <p:cTn id="696" dur="1" fill="hold">
                                          <p:stCondLst>
                                            <p:cond delay="0"/>
                                          </p:stCondLst>
                                        </p:cTn>
                                        <p:tgtEl>
                                          <p:spTgt spid="387"/>
                                        </p:tgtEl>
                                        <p:attrNameLst>
                                          <p:attrName>style.visibility</p:attrName>
                                        </p:attrNameLst>
                                      </p:cBhvr>
                                      <p:to>
                                        <p:strVal val="visible"/>
                                      </p:to>
                                    </p:set>
                                  </p:childTnLst>
                                </p:cTn>
                              </p:par>
                              <p:par>
                                <p:cTn id="697" presetID="1" presetClass="entr" presetSubtype="0" fill="hold" nodeType="withEffect">
                                  <p:stCondLst>
                                    <p:cond delay="0"/>
                                  </p:stCondLst>
                                  <p:childTnLst>
                                    <p:set>
                                      <p:cBhvr>
                                        <p:cTn id="698" dur="1" fill="hold">
                                          <p:stCondLst>
                                            <p:cond delay="0"/>
                                          </p:stCondLst>
                                        </p:cTn>
                                        <p:tgtEl>
                                          <p:spTgt spid="372"/>
                                        </p:tgtEl>
                                        <p:attrNameLst>
                                          <p:attrName>style.visibility</p:attrName>
                                        </p:attrNameLst>
                                      </p:cBhvr>
                                      <p:to>
                                        <p:strVal val="visible"/>
                                      </p:to>
                                    </p:set>
                                  </p:childTnLst>
                                </p:cTn>
                              </p:par>
                              <p:par>
                                <p:cTn id="699" presetID="1" presetClass="entr" presetSubtype="0" fill="hold" nodeType="withEffect">
                                  <p:stCondLst>
                                    <p:cond delay="0"/>
                                  </p:stCondLst>
                                  <p:childTnLst>
                                    <p:set>
                                      <p:cBhvr>
                                        <p:cTn id="700" dur="1" fill="hold">
                                          <p:stCondLst>
                                            <p:cond delay="0"/>
                                          </p:stCondLst>
                                        </p:cTn>
                                        <p:tgtEl>
                                          <p:spTgt spid="373"/>
                                        </p:tgtEl>
                                        <p:attrNameLst>
                                          <p:attrName>style.visibility</p:attrName>
                                        </p:attrNameLst>
                                      </p:cBhvr>
                                      <p:to>
                                        <p:strVal val="visible"/>
                                      </p:to>
                                    </p:set>
                                  </p:childTnLst>
                                </p:cTn>
                              </p:par>
                              <p:par>
                                <p:cTn id="701" presetID="1" presetClass="entr" presetSubtype="0" fill="hold" nodeType="withEffect">
                                  <p:stCondLst>
                                    <p:cond delay="0"/>
                                  </p:stCondLst>
                                  <p:childTnLst>
                                    <p:set>
                                      <p:cBhvr>
                                        <p:cTn id="702" dur="1" fill="hold">
                                          <p:stCondLst>
                                            <p:cond delay="0"/>
                                          </p:stCondLst>
                                        </p:cTn>
                                        <p:tgtEl>
                                          <p:spTgt spid="374"/>
                                        </p:tgtEl>
                                        <p:attrNameLst>
                                          <p:attrName>style.visibility</p:attrName>
                                        </p:attrNameLst>
                                      </p:cBhvr>
                                      <p:to>
                                        <p:strVal val="visible"/>
                                      </p:to>
                                    </p:set>
                                  </p:childTnLst>
                                </p:cTn>
                              </p:par>
                              <p:par>
                                <p:cTn id="703" presetID="1" presetClass="entr" presetSubtype="0" fill="hold" nodeType="withEffect">
                                  <p:stCondLst>
                                    <p:cond delay="0"/>
                                  </p:stCondLst>
                                  <p:childTnLst>
                                    <p:set>
                                      <p:cBhvr>
                                        <p:cTn id="704" dur="1" fill="hold">
                                          <p:stCondLst>
                                            <p:cond delay="0"/>
                                          </p:stCondLst>
                                        </p:cTn>
                                        <p:tgtEl>
                                          <p:spTgt spid="375"/>
                                        </p:tgtEl>
                                        <p:attrNameLst>
                                          <p:attrName>style.visibility</p:attrName>
                                        </p:attrNameLst>
                                      </p:cBhvr>
                                      <p:to>
                                        <p:strVal val="visible"/>
                                      </p:to>
                                    </p:set>
                                  </p:childTnLst>
                                </p:cTn>
                              </p:par>
                              <p:par>
                                <p:cTn id="705" presetID="1" presetClass="entr" presetSubtype="0" fill="hold" nodeType="withEffect">
                                  <p:stCondLst>
                                    <p:cond delay="0"/>
                                  </p:stCondLst>
                                  <p:childTnLst>
                                    <p:set>
                                      <p:cBhvr>
                                        <p:cTn id="706" dur="1" fill="hold">
                                          <p:stCondLst>
                                            <p:cond delay="0"/>
                                          </p:stCondLst>
                                        </p:cTn>
                                        <p:tgtEl>
                                          <p:spTgt spid="376"/>
                                        </p:tgtEl>
                                        <p:attrNameLst>
                                          <p:attrName>style.visibility</p:attrName>
                                        </p:attrNameLst>
                                      </p:cBhvr>
                                      <p:to>
                                        <p:strVal val="visible"/>
                                      </p:to>
                                    </p:set>
                                  </p:childTnLst>
                                </p:cTn>
                              </p:par>
                              <p:par>
                                <p:cTn id="707" presetID="1" presetClass="entr" presetSubtype="0" fill="hold" nodeType="withEffect">
                                  <p:stCondLst>
                                    <p:cond delay="0"/>
                                  </p:stCondLst>
                                  <p:childTnLst>
                                    <p:set>
                                      <p:cBhvr>
                                        <p:cTn id="708" dur="1" fill="hold">
                                          <p:stCondLst>
                                            <p:cond delay="0"/>
                                          </p:stCondLst>
                                        </p:cTn>
                                        <p:tgtEl>
                                          <p:spTgt spid="377"/>
                                        </p:tgtEl>
                                        <p:attrNameLst>
                                          <p:attrName>style.visibility</p:attrName>
                                        </p:attrNameLst>
                                      </p:cBhvr>
                                      <p:to>
                                        <p:strVal val="visible"/>
                                      </p:to>
                                    </p:set>
                                  </p:childTnLst>
                                </p:cTn>
                              </p:par>
                              <p:par>
                                <p:cTn id="709" presetID="1" presetClass="entr" presetSubtype="0" fill="hold" nodeType="withEffect">
                                  <p:stCondLst>
                                    <p:cond delay="0"/>
                                  </p:stCondLst>
                                  <p:childTnLst>
                                    <p:set>
                                      <p:cBhvr>
                                        <p:cTn id="710" dur="1" fill="hold">
                                          <p:stCondLst>
                                            <p:cond delay="0"/>
                                          </p:stCondLst>
                                        </p:cTn>
                                        <p:tgtEl>
                                          <p:spTgt spid="378"/>
                                        </p:tgtEl>
                                        <p:attrNameLst>
                                          <p:attrName>style.visibility</p:attrName>
                                        </p:attrNameLst>
                                      </p:cBhvr>
                                      <p:to>
                                        <p:strVal val="visible"/>
                                      </p:to>
                                    </p:set>
                                  </p:childTnLst>
                                </p:cTn>
                              </p:par>
                              <p:par>
                                <p:cTn id="711" presetID="1" presetClass="entr" presetSubtype="0" fill="hold" nodeType="withEffect">
                                  <p:stCondLst>
                                    <p:cond delay="0"/>
                                  </p:stCondLst>
                                  <p:childTnLst>
                                    <p:set>
                                      <p:cBhvr>
                                        <p:cTn id="712" dur="1" fill="hold">
                                          <p:stCondLst>
                                            <p:cond delay="0"/>
                                          </p:stCondLst>
                                        </p:cTn>
                                        <p:tgtEl>
                                          <p:spTgt spid="379"/>
                                        </p:tgtEl>
                                        <p:attrNameLst>
                                          <p:attrName>style.visibility</p:attrName>
                                        </p:attrNameLst>
                                      </p:cBhvr>
                                      <p:to>
                                        <p:strVal val="visible"/>
                                      </p:to>
                                    </p:set>
                                  </p:childTnLst>
                                </p:cTn>
                              </p:par>
                              <p:par>
                                <p:cTn id="713" presetID="1" presetClass="entr" presetSubtype="0" fill="hold" nodeType="withEffect">
                                  <p:stCondLst>
                                    <p:cond delay="0"/>
                                  </p:stCondLst>
                                  <p:childTnLst>
                                    <p:set>
                                      <p:cBhvr>
                                        <p:cTn id="714" dur="1" fill="hold">
                                          <p:stCondLst>
                                            <p:cond delay="0"/>
                                          </p:stCondLst>
                                        </p:cTn>
                                        <p:tgtEl>
                                          <p:spTgt spid="364"/>
                                        </p:tgtEl>
                                        <p:attrNameLst>
                                          <p:attrName>style.visibility</p:attrName>
                                        </p:attrNameLst>
                                      </p:cBhvr>
                                      <p:to>
                                        <p:strVal val="visible"/>
                                      </p:to>
                                    </p:set>
                                  </p:childTnLst>
                                </p:cTn>
                              </p:par>
                              <p:par>
                                <p:cTn id="715" presetID="1" presetClass="entr" presetSubtype="0" fill="hold" nodeType="withEffect">
                                  <p:stCondLst>
                                    <p:cond delay="0"/>
                                  </p:stCondLst>
                                  <p:childTnLst>
                                    <p:set>
                                      <p:cBhvr>
                                        <p:cTn id="716" dur="1" fill="hold">
                                          <p:stCondLst>
                                            <p:cond delay="0"/>
                                          </p:stCondLst>
                                        </p:cTn>
                                        <p:tgtEl>
                                          <p:spTgt spid="365"/>
                                        </p:tgtEl>
                                        <p:attrNameLst>
                                          <p:attrName>style.visibility</p:attrName>
                                        </p:attrNameLst>
                                      </p:cBhvr>
                                      <p:to>
                                        <p:strVal val="visible"/>
                                      </p:to>
                                    </p:set>
                                  </p:childTnLst>
                                </p:cTn>
                              </p:par>
                              <p:par>
                                <p:cTn id="717" presetID="1" presetClass="entr" presetSubtype="0" fill="hold" nodeType="withEffect">
                                  <p:stCondLst>
                                    <p:cond delay="0"/>
                                  </p:stCondLst>
                                  <p:childTnLst>
                                    <p:set>
                                      <p:cBhvr>
                                        <p:cTn id="718" dur="1" fill="hold">
                                          <p:stCondLst>
                                            <p:cond delay="0"/>
                                          </p:stCondLst>
                                        </p:cTn>
                                        <p:tgtEl>
                                          <p:spTgt spid="366"/>
                                        </p:tgtEl>
                                        <p:attrNameLst>
                                          <p:attrName>style.visibility</p:attrName>
                                        </p:attrNameLst>
                                      </p:cBhvr>
                                      <p:to>
                                        <p:strVal val="visible"/>
                                      </p:to>
                                    </p:set>
                                  </p:childTnLst>
                                </p:cTn>
                              </p:par>
                              <p:par>
                                <p:cTn id="719" presetID="1" presetClass="entr" presetSubtype="0" fill="hold" nodeType="withEffect">
                                  <p:stCondLst>
                                    <p:cond delay="0"/>
                                  </p:stCondLst>
                                  <p:childTnLst>
                                    <p:set>
                                      <p:cBhvr>
                                        <p:cTn id="720" dur="1" fill="hold">
                                          <p:stCondLst>
                                            <p:cond delay="0"/>
                                          </p:stCondLst>
                                        </p:cTn>
                                        <p:tgtEl>
                                          <p:spTgt spid="367"/>
                                        </p:tgtEl>
                                        <p:attrNameLst>
                                          <p:attrName>style.visibility</p:attrName>
                                        </p:attrNameLst>
                                      </p:cBhvr>
                                      <p:to>
                                        <p:strVal val="visible"/>
                                      </p:to>
                                    </p:set>
                                  </p:childTnLst>
                                </p:cTn>
                              </p:par>
                              <p:par>
                                <p:cTn id="721" presetID="1" presetClass="entr" presetSubtype="0" fill="hold" nodeType="withEffect">
                                  <p:stCondLst>
                                    <p:cond delay="0"/>
                                  </p:stCondLst>
                                  <p:childTnLst>
                                    <p:set>
                                      <p:cBhvr>
                                        <p:cTn id="722" dur="1" fill="hold">
                                          <p:stCondLst>
                                            <p:cond delay="0"/>
                                          </p:stCondLst>
                                        </p:cTn>
                                        <p:tgtEl>
                                          <p:spTgt spid="368"/>
                                        </p:tgtEl>
                                        <p:attrNameLst>
                                          <p:attrName>style.visibility</p:attrName>
                                        </p:attrNameLst>
                                      </p:cBhvr>
                                      <p:to>
                                        <p:strVal val="visible"/>
                                      </p:to>
                                    </p:set>
                                  </p:childTnLst>
                                </p:cTn>
                              </p:par>
                              <p:par>
                                <p:cTn id="723" presetID="1" presetClass="entr" presetSubtype="0" fill="hold" nodeType="withEffect">
                                  <p:stCondLst>
                                    <p:cond delay="0"/>
                                  </p:stCondLst>
                                  <p:childTnLst>
                                    <p:set>
                                      <p:cBhvr>
                                        <p:cTn id="724" dur="1" fill="hold">
                                          <p:stCondLst>
                                            <p:cond delay="0"/>
                                          </p:stCondLst>
                                        </p:cTn>
                                        <p:tgtEl>
                                          <p:spTgt spid="369"/>
                                        </p:tgtEl>
                                        <p:attrNameLst>
                                          <p:attrName>style.visibility</p:attrName>
                                        </p:attrNameLst>
                                      </p:cBhvr>
                                      <p:to>
                                        <p:strVal val="visible"/>
                                      </p:to>
                                    </p:set>
                                  </p:childTnLst>
                                </p:cTn>
                              </p:par>
                              <p:par>
                                <p:cTn id="725" presetID="1" presetClass="entr" presetSubtype="0" fill="hold" nodeType="withEffect">
                                  <p:stCondLst>
                                    <p:cond delay="0"/>
                                  </p:stCondLst>
                                  <p:childTnLst>
                                    <p:set>
                                      <p:cBhvr>
                                        <p:cTn id="726" dur="1" fill="hold">
                                          <p:stCondLst>
                                            <p:cond delay="0"/>
                                          </p:stCondLst>
                                        </p:cTn>
                                        <p:tgtEl>
                                          <p:spTgt spid="370"/>
                                        </p:tgtEl>
                                        <p:attrNameLst>
                                          <p:attrName>style.visibility</p:attrName>
                                        </p:attrNameLst>
                                      </p:cBhvr>
                                      <p:to>
                                        <p:strVal val="visible"/>
                                      </p:to>
                                    </p:set>
                                  </p:childTnLst>
                                </p:cTn>
                              </p:par>
                              <p:par>
                                <p:cTn id="727" presetID="1" presetClass="entr" presetSubtype="0" fill="hold" nodeType="withEffect">
                                  <p:stCondLst>
                                    <p:cond delay="0"/>
                                  </p:stCondLst>
                                  <p:childTnLst>
                                    <p:set>
                                      <p:cBhvr>
                                        <p:cTn id="728" dur="1" fill="hold">
                                          <p:stCondLst>
                                            <p:cond delay="0"/>
                                          </p:stCondLst>
                                        </p:cTn>
                                        <p:tgtEl>
                                          <p:spTgt spid="371"/>
                                        </p:tgtEl>
                                        <p:attrNameLst>
                                          <p:attrName>style.visibility</p:attrName>
                                        </p:attrNameLst>
                                      </p:cBhvr>
                                      <p:to>
                                        <p:strVal val="visible"/>
                                      </p:to>
                                    </p:set>
                                  </p:childTnLst>
                                </p:cTn>
                              </p:par>
                              <p:par>
                                <p:cTn id="729" presetID="1" presetClass="entr" presetSubtype="0" fill="hold" nodeType="withEffect">
                                  <p:stCondLst>
                                    <p:cond delay="0"/>
                                  </p:stCondLst>
                                  <p:childTnLst>
                                    <p:set>
                                      <p:cBhvr>
                                        <p:cTn id="730" dur="1" fill="hold">
                                          <p:stCondLst>
                                            <p:cond delay="0"/>
                                          </p:stCondLst>
                                        </p:cTn>
                                        <p:tgtEl>
                                          <p:spTgt spid="356"/>
                                        </p:tgtEl>
                                        <p:attrNameLst>
                                          <p:attrName>style.visibility</p:attrName>
                                        </p:attrNameLst>
                                      </p:cBhvr>
                                      <p:to>
                                        <p:strVal val="visible"/>
                                      </p:to>
                                    </p:set>
                                  </p:childTnLst>
                                </p:cTn>
                              </p:par>
                              <p:par>
                                <p:cTn id="731" presetID="1" presetClass="entr" presetSubtype="0" fill="hold" nodeType="withEffect">
                                  <p:stCondLst>
                                    <p:cond delay="0"/>
                                  </p:stCondLst>
                                  <p:childTnLst>
                                    <p:set>
                                      <p:cBhvr>
                                        <p:cTn id="732" dur="1" fill="hold">
                                          <p:stCondLst>
                                            <p:cond delay="0"/>
                                          </p:stCondLst>
                                        </p:cTn>
                                        <p:tgtEl>
                                          <p:spTgt spid="357"/>
                                        </p:tgtEl>
                                        <p:attrNameLst>
                                          <p:attrName>style.visibility</p:attrName>
                                        </p:attrNameLst>
                                      </p:cBhvr>
                                      <p:to>
                                        <p:strVal val="visible"/>
                                      </p:to>
                                    </p:set>
                                  </p:childTnLst>
                                </p:cTn>
                              </p:par>
                              <p:par>
                                <p:cTn id="733" presetID="1" presetClass="entr" presetSubtype="0" fill="hold" nodeType="withEffect">
                                  <p:stCondLst>
                                    <p:cond delay="0"/>
                                  </p:stCondLst>
                                  <p:childTnLst>
                                    <p:set>
                                      <p:cBhvr>
                                        <p:cTn id="734" dur="1" fill="hold">
                                          <p:stCondLst>
                                            <p:cond delay="0"/>
                                          </p:stCondLst>
                                        </p:cTn>
                                        <p:tgtEl>
                                          <p:spTgt spid="358"/>
                                        </p:tgtEl>
                                        <p:attrNameLst>
                                          <p:attrName>style.visibility</p:attrName>
                                        </p:attrNameLst>
                                      </p:cBhvr>
                                      <p:to>
                                        <p:strVal val="visible"/>
                                      </p:to>
                                    </p:set>
                                  </p:childTnLst>
                                </p:cTn>
                              </p:par>
                              <p:par>
                                <p:cTn id="735" presetID="1" presetClass="entr" presetSubtype="0" fill="hold" nodeType="withEffect">
                                  <p:stCondLst>
                                    <p:cond delay="0"/>
                                  </p:stCondLst>
                                  <p:childTnLst>
                                    <p:set>
                                      <p:cBhvr>
                                        <p:cTn id="736" dur="1" fill="hold">
                                          <p:stCondLst>
                                            <p:cond delay="0"/>
                                          </p:stCondLst>
                                        </p:cTn>
                                        <p:tgtEl>
                                          <p:spTgt spid="359"/>
                                        </p:tgtEl>
                                        <p:attrNameLst>
                                          <p:attrName>style.visibility</p:attrName>
                                        </p:attrNameLst>
                                      </p:cBhvr>
                                      <p:to>
                                        <p:strVal val="visible"/>
                                      </p:to>
                                    </p:set>
                                  </p:childTnLst>
                                </p:cTn>
                              </p:par>
                              <p:par>
                                <p:cTn id="737" presetID="1" presetClass="entr" presetSubtype="0" fill="hold" nodeType="withEffect">
                                  <p:stCondLst>
                                    <p:cond delay="0"/>
                                  </p:stCondLst>
                                  <p:childTnLst>
                                    <p:set>
                                      <p:cBhvr>
                                        <p:cTn id="738" dur="1" fill="hold">
                                          <p:stCondLst>
                                            <p:cond delay="0"/>
                                          </p:stCondLst>
                                        </p:cTn>
                                        <p:tgtEl>
                                          <p:spTgt spid="360"/>
                                        </p:tgtEl>
                                        <p:attrNameLst>
                                          <p:attrName>style.visibility</p:attrName>
                                        </p:attrNameLst>
                                      </p:cBhvr>
                                      <p:to>
                                        <p:strVal val="visible"/>
                                      </p:to>
                                    </p:set>
                                  </p:childTnLst>
                                </p:cTn>
                              </p:par>
                              <p:par>
                                <p:cTn id="739" presetID="1" presetClass="entr" presetSubtype="0" fill="hold" nodeType="withEffect">
                                  <p:stCondLst>
                                    <p:cond delay="0"/>
                                  </p:stCondLst>
                                  <p:childTnLst>
                                    <p:set>
                                      <p:cBhvr>
                                        <p:cTn id="740" dur="1" fill="hold">
                                          <p:stCondLst>
                                            <p:cond delay="0"/>
                                          </p:stCondLst>
                                        </p:cTn>
                                        <p:tgtEl>
                                          <p:spTgt spid="361"/>
                                        </p:tgtEl>
                                        <p:attrNameLst>
                                          <p:attrName>style.visibility</p:attrName>
                                        </p:attrNameLst>
                                      </p:cBhvr>
                                      <p:to>
                                        <p:strVal val="visible"/>
                                      </p:to>
                                    </p:set>
                                  </p:childTnLst>
                                </p:cTn>
                              </p:par>
                              <p:par>
                                <p:cTn id="741" presetID="1" presetClass="entr" presetSubtype="0" fill="hold" nodeType="withEffect">
                                  <p:stCondLst>
                                    <p:cond delay="0"/>
                                  </p:stCondLst>
                                  <p:childTnLst>
                                    <p:set>
                                      <p:cBhvr>
                                        <p:cTn id="742" dur="1" fill="hold">
                                          <p:stCondLst>
                                            <p:cond delay="0"/>
                                          </p:stCondLst>
                                        </p:cTn>
                                        <p:tgtEl>
                                          <p:spTgt spid="362"/>
                                        </p:tgtEl>
                                        <p:attrNameLst>
                                          <p:attrName>style.visibility</p:attrName>
                                        </p:attrNameLst>
                                      </p:cBhvr>
                                      <p:to>
                                        <p:strVal val="visible"/>
                                      </p:to>
                                    </p:set>
                                  </p:childTnLst>
                                </p:cTn>
                              </p:par>
                              <p:par>
                                <p:cTn id="743" presetID="1" presetClass="entr" presetSubtype="0" fill="hold" nodeType="withEffect">
                                  <p:stCondLst>
                                    <p:cond delay="0"/>
                                  </p:stCondLst>
                                  <p:childTnLst>
                                    <p:set>
                                      <p:cBhvr>
                                        <p:cTn id="744" dur="1" fill="hold">
                                          <p:stCondLst>
                                            <p:cond delay="0"/>
                                          </p:stCondLst>
                                        </p:cTn>
                                        <p:tgtEl>
                                          <p:spTgt spid="363"/>
                                        </p:tgtEl>
                                        <p:attrNameLst>
                                          <p:attrName>style.visibility</p:attrName>
                                        </p:attrNameLst>
                                      </p:cBhvr>
                                      <p:to>
                                        <p:strVal val="visible"/>
                                      </p:to>
                                    </p:set>
                                  </p:childTnLst>
                                </p:cTn>
                              </p:par>
                              <p:par>
                                <p:cTn id="745" presetID="1" presetClass="entr" presetSubtype="0" fill="hold" nodeType="withEffect">
                                  <p:stCondLst>
                                    <p:cond delay="0"/>
                                  </p:stCondLst>
                                  <p:childTnLst>
                                    <p:set>
                                      <p:cBhvr>
                                        <p:cTn id="746" dur="1" fill="hold">
                                          <p:stCondLst>
                                            <p:cond delay="0"/>
                                          </p:stCondLst>
                                        </p:cTn>
                                        <p:tgtEl>
                                          <p:spTgt spid="348"/>
                                        </p:tgtEl>
                                        <p:attrNameLst>
                                          <p:attrName>style.visibility</p:attrName>
                                        </p:attrNameLst>
                                      </p:cBhvr>
                                      <p:to>
                                        <p:strVal val="visible"/>
                                      </p:to>
                                    </p:set>
                                  </p:childTnLst>
                                </p:cTn>
                              </p:par>
                              <p:par>
                                <p:cTn id="747" presetID="1" presetClass="entr" presetSubtype="0" fill="hold" nodeType="withEffect">
                                  <p:stCondLst>
                                    <p:cond delay="0"/>
                                  </p:stCondLst>
                                  <p:childTnLst>
                                    <p:set>
                                      <p:cBhvr>
                                        <p:cTn id="748" dur="1" fill="hold">
                                          <p:stCondLst>
                                            <p:cond delay="0"/>
                                          </p:stCondLst>
                                        </p:cTn>
                                        <p:tgtEl>
                                          <p:spTgt spid="349"/>
                                        </p:tgtEl>
                                        <p:attrNameLst>
                                          <p:attrName>style.visibility</p:attrName>
                                        </p:attrNameLst>
                                      </p:cBhvr>
                                      <p:to>
                                        <p:strVal val="visible"/>
                                      </p:to>
                                    </p:set>
                                  </p:childTnLst>
                                </p:cTn>
                              </p:par>
                              <p:par>
                                <p:cTn id="749" presetID="1" presetClass="entr" presetSubtype="0" fill="hold" nodeType="withEffect">
                                  <p:stCondLst>
                                    <p:cond delay="0"/>
                                  </p:stCondLst>
                                  <p:childTnLst>
                                    <p:set>
                                      <p:cBhvr>
                                        <p:cTn id="750" dur="1" fill="hold">
                                          <p:stCondLst>
                                            <p:cond delay="0"/>
                                          </p:stCondLst>
                                        </p:cTn>
                                        <p:tgtEl>
                                          <p:spTgt spid="350"/>
                                        </p:tgtEl>
                                        <p:attrNameLst>
                                          <p:attrName>style.visibility</p:attrName>
                                        </p:attrNameLst>
                                      </p:cBhvr>
                                      <p:to>
                                        <p:strVal val="visible"/>
                                      </p:to>
                                    </p:set>
                                  </p:childTnLst>
                                </p:cTn>
                              </p:par>
                              <p:par>
                                <p:cTn id="751" presetID="1" presetClass="entr" presetSubtype="0" fill="hold" nodeType="withEffect">
                                  <p:stCondLst>
                                    <p:cond delay="0"/>
                                  </p:stCondLst>
                                  <p:childTnLst>
                                    <p:set>
                                      <p:cBhvr>
                                        <p:cTn id="752" dur="1" fill="hold">
                                          <p:stCondLst>
                                            <p:cond delay="0"/>
                                          </p:stCondLst>
                                        </p:cTn>
                                        <p:tgtEl>
                                          <p:spTgt spid="351"/>
                                        </p:tgtEl>
                                        <p:attrNameLst>
                                          <p:attrName>style.visibility</p:attrName>
                                        </p:attrNameLst>
                                      </p:cBhvr>
                                      <p:to>
                                        <p:strVal val="visible"/>
                                      </p:to>
                                    </p:set>
                                  </p:childTnLst>
                                </p:cTn>
                              </p:par>
                              <p:par>
                                <p:cTn id="753" presetID="1" presetClass="entr" presetSubtype="0" fill="hold" nodeType="withEffect">
                                  <p:stCondLst>
                                    <p:cond delay="0"/>
                                  </p:stCondLst>
                                  <p:childTnLst>
                                    <p:set>
                                      <p:cBhvr>
                                        <p:cTn id="754" dur="1" fill="hold">
                                          <p:stCondLst>
                                            <p:cond delay="0"/>
                                          </p:stCondLst>
                                        </p:cTn>
                                        <p:tgtEl>
                                          <p:spTgt spid="352"/>
                                        </p:tgtEl>
                                        <p:attrNameLst>
                                          <p:attrName>style.visibility</p:attrName>
                                        </p:attrNameLst>
                                      </p:cBhvr>
                                      <p:to>
                                        <p:strVal val="visible"/>
                                      </p:to>
                                    </p:set>
                                  </p:childTnLst>
                                </p:cTn>
                              </p:par>
                              <p:par>
                                <p:cTn id="755" presetID="1" presetClass="entr" presetSubtype="0" fill="hold" nodeType="withEffect">
                                  <p:stCondLst>
                                    <p:cond delay="0"/>
                                  </p:stCondLst>
                                  <p:childTnLst>
                                    <p:set>
                                      <p:cBhvr>
                                        <p:cTn id="756" dur="1" fill="hold">
                                          <p:stCondLst>
                                            <p:cond delay="0"/>
                                          </p:stCondLst>
                                        </p:cTn>
                                        <p:tgtEl>
                                          <p:spTgt spid="353"/>
                                        </p:tgtEl>
                                        <p:attrNameLst>
                                          <p:attrName>style.visibility</p:attrName>
                                        </p:attrNameLst>
                                      </p:cBhvr>
                                      <p:to>
                                        <p:strVal val="visible"/>
                                      </p:to>
                                    </p:set>
                                  </p:childTnLst>
                                </p:cTn>
                              </p:par>
                              <p:par>
                                <p:cTn id="757" presetID="1" presetClass="entr" presetSubtype="0" fill="hold" nodeType="withEffect">
                                  <p:stCondLst>
                                    <p:cond delay="0"/>
                                  </p:stCondLst>
                                  <p:childTnLst>
                                    <p:set>
                                      <p:cBhvr>
                                        <p:cTn id="758" dur="1" fill="hold">
                                          <p:stCondLst>
                                            <p:cond delay="0"/>
                                          </p:stCondLst>
                                        </p:cTn>
                                        <p:tgtEl>
                                          <p:spTgt spid="354"/>
                                        </p:tgtEl>
                                        <p:attrNameLst>
                                          <p:attrName>style.visibility</p:attrName>
                                        </p:attrNameLst>
                                      </p:cBhvr>
                                      <p:to>
                                        <p:strVal val="visible"/>
                                      </p:to>
                                    </p:set>
                                  </p:childTnLst>
                                </p:cTn>
                              </p:par>
                              <p:par>
                                <p:cTn id="759" presetID="1" presetClass="entr" presetSubtype="0" fill="hold" nodeType="withEffect">
                                  <p:stCondLst>
                                    <p:cond delay="0"/>
                                  </p:stCondLst>
                                  <p:childTnLst>
                                    <p:set>
                                      <p:cBhvr>
                                        <p:cTn id="760" dur="1" fill="hold">
                                          <p:stCondLst>
                                            <p:cond delay="0"/>
                                          </p:stCondLst>
                                        </p:cTn>
                                        <p:tgtEl>
                                          <p:spTgt spid="355"/>
                                        </p:tgtEl>
                                        <p:attrNameLst>
                                          <p:attrName>style.visibility</p:attrName>
                                        </p:attrNameLst>
                                      </p:cBhvr>
                                      <p:to>
                                        <p:strVal val="visible"/>
                                      </p:to>
                                    </p:set>
                                  </p:childTnLst>
                                </p:cTn>
                              </p:par>
                              <p:par>
                                <p:cTn id="761" presetID="1" presetClass="entr" presetSubtype="0" fill="hold" nodeType="withEffect">
                                  <p:stCondLst>
                                    <p:cond delay="0"/>
                                  </p:stCondLst>
                                  <p:childTnLst>
                                    <p:set>
                                      <p:cBhvr>
                                        <p:cTn id="762" dur="1" fill="hold">
                                          <p:stCondLst>
                                            <p:cond delay="0"/>
                                          </p:stCondLst>
                                        </p:cTn>
                                        <p:tgtEl>
                                          <p:spTgt spid="340"/>
                                        </p:tgtEl>
                                        <p:attrNameLst>
                                          <p:attrName>style.visibility</p:attrName>
                                        </p:attrNameLst>
                                      </p:cBhvr>
                                      <p:to>
                                        <p:strVal val="visible"/>
                                      </p:to>
                                    </p:set>
                                  </p:childTnLst>
                                </p:cTn>
                              </p:par>
                              <p:par>
                                <p:cTn id="763" presetID="1" presetClass="entr" presetSubtype="0" fill="hold" nodeType="withEffect">
                                  <p:stCondLst>
                                    <p:cond delay="0"/>
                                  </p:stCondLst>
                                  <p:childTnLst>
                                    <p:set>
                                      <p:cBhvr>
                                        <p:cTn id="764" dur="1" fill="hold">
                                          <p:stCondLst>
                                            <p:cond delay="0"/>
                                          </p:stCondLst>
                                        </p:cTn>
                                        <p:tgtEl>
                                          <p:spTgt spid="341"/>
                                        </p:tgtEl>
                                        <p:attrNameLst>
                                          <p:attrName>style.visibility</p:attrName>
                                        </p:attrNameLst>
                                      </p:cBhvr>
                                      <p:to>
                                        <p:strVal val="visible"/>
                                      </p:to>
                                    </p:set>
                                  </p:childTnLst>
                                </p:cTn>
                              </p:par>
                              <p:par>
                                <p:cTn id="765" presetID="1" presetClass="entr" presetSubtype="0" fill="hold" nodeType="withEffect">
                                  <p:stCondLst>
                                    <p:cond delay="0"/>
                                  </p:stCondLst>
                                  <p:childTnLst>
                                    <p:set>
                                      <p:cBhvr>
                                        <p:cTn id="766" dur="1" fill="hold">
                                          <p:stCondLst>
                                            <p:cond delay="0"/>
                                          </p:stCondLst>
                                        </p:cTn>
                                        <p:tgtEl>
                                          <p:spTgt spid="342"/>
                                        </p:tgtEl>
                                        <p:attrNameLst>
                                          <p:attrName>style.visibility</p:attrName>
                                        </p:attrNameLst>
                                      </p:cBhvr>
                                      <p:to>
                                        <p:strVal val="visible"/>
                                      </p:to>
                                    </p:set>
                                  </p:childTnLst>
                                </p:cTn>
                              </p:par>
                              <p:par>
                                <p:cTn id="767" presetID="1" presetClass="entr" presetSubtype="0" fill="hold" nodeType="withEffect">
                                  <p:stCondLst>
                                    <p:cond delay="0"/>
                                  </p:stCondLst>
                                  <p:childTnLst>
                                    <p:set>
                                      <p:cBhvr>
                                        <p:cTn id="768" dur="1" fill="hold">
                                          <p:stCondLst>
                                            <p:cond delay="0"/>
                                          </p:stCondLst>
                                        </p:cTn>
                                        <p:tgtEl>
                                          <p:spTgt spid="343"/>
                                        </p:tgtEl>
                                        <p:attrNameLst>
                                          <p:attrName>style.visibility</p:attrName>
                                        </p:attrNameLst>
                                      </p:cBhvr>
                                      <p:to>
                                        <p:strVal val="visible"/>
                                      </p:to>
                                    </p:set>
                                  </p:childTnLst>
                                </p:cTn>
                              </p:par>
                              <p:par>
                                <p:cTn id="769" presetID="1" presetClass="entr" presetSubtype="0" fill="hold" nodeType="withEffect">
                                  <p:stCondLst>
                                    <p:cond delay="0"/>
                                  </p:stCondLst>
                                  <p:childTnLst>
                                    <p:set>
                                      <p:cBhvr>
                                        <p:cTn id="770" dur="1" fill="hold">
                                          <p:stCondLst>
                                            <p:cond delay="0"/>
                                          </p:stCondLst>
                                        </p:cTn>
                                        <p:tgtEl>
                                          <p:spTgt spid="344"/>
                                        </p:tgtEl>
                                        <p:attrNameLst>
                                          <p:attrName>style.visibility</p:attrName>
                                        </p:attrNameLst>
                                      </p:cBhvr>
                                      <p:to>
                                        <p:strVal val="visible"/>
                                      </p:to>
                                    </p:set>
                                  </p:childTnLst>
                                </p:cTn>
                              </p:par>
                              <p:par>
                                <p:cTn id="771" presetID="1" presetClass="entr" presetSubtype="0" fill="hold" nodeType="withEffect">
                                  <p:stCondLst>
                                    <p:cond delay="0"/>
                                  </p:stCondLst>
                                  <p:childTnLst>
                                    <p:set>
                                      <p:cBhvr>
                                        <p:cTn id="772" dur="1" fill="hold">
                                          <p:stCondLst>
                                            <p:cond delay="0"/>
                                          </p:stCondLst>
                                        </p:cTn>
                                        <p:tgtEl>
                                          <p:spTgt spid="345"/>
                                        </p:tgtEl>
                                        <p:attrNameLst>
                                          <p:attrName>style.visibility</p:attrName>
                                        </p:attrNameLst>
                                      </p:cBhvr>
                                      <p:to>
                                        <p:strVal val="visible"/>
                                      </p:to>
                                    </p:set>
                                  </p:childTnLst>
                                </p:cTn>
                              </p:par>
                              <p:par>
                                <p:cTn id="773" presetID="1" presetClass="entr" presetSubtype="0" fill="hold" nodeType="withEffect">
                                  <p:stCondLst>
                                    <p:cond delay="0"/>
                                  </p:stCondLst>
                                  <p:childTnLst>
                                    <p:set>
                                      <p:cBhvr>
                                        <p:cTn id="774" dur="1" fill="hold">
                                          <p:stCondLst>
                                            <p:cond delay="0"/>
                                          </p:stCondLst>
                                        </p:cTn>
                                        <p:tgtEl>
                                          <p:spTgt spid="346"/>
                                        </p:tgtEl>
                                        <p:attrNameLst>
                                          <p:attrName>style.visibility</p:attrName>
                                        </p:attrNameLst>
                                      </p:cBhvr>
                                      <p:to>
                                        <p:strVal val="visible"/>
                                      </p:to>
                                    </p:set>
                                  </p:childTnLst>
                                </p:cTn>
                              </p:par>
                              <p:par>
                                <p:cTn id="775" presetID="1" presetClass="entr" presetSubtype="0" fill="hold" nodeType="withEffect">
                                  <p:stCondLst>
                                    <p:cond delay="0"/>
                                  </p:stCondLst>
                                  <p:childTnLst>
                                    <p:set>
                                      <p:cBhvr>
                                        <p:cTn id="776" dur="1" fill="hold">
                                          <p:stCondLst>
                                            <p:cond delay="0"/>
                                          </p:stCondLst>
                                        </p:cTn>
                                        <p:tgtEl>
                                          <p:spTgt spid="347"/>
                                        </p:tgtEl>
                                        <p:attrNameLst>
                                          <p:attrName>style.visibility</p:attrName>
                                        </p:attrNameLst>
                                      </p:cBhvr>
                                      <p:to>
                                        <p:strVal val="visible"/>
                                      </p:to>
                                    </p:set>
                                  </p:childTnLst>
                                </p:cTn>
                              </p:par>
                            </p:childTnLst>
                          </p:cTn>
                        </p:par>
                      </p:childTnLst>
                    </p:cTn>
                  </p:par>
                  <p:par>
                    <p:cTn id="777" fill="hold">
                      <p:stCondLst>
                        <p:cond delay="indefinite"/>
                      </p:stCondLst>
                      <p:childTnLst>
                        <p:par>
                          <p:cTn id="778" fill="hold">
                            <p:stCondLst>
                              <p:cond delay="0"/>
                            </p:stCondLst>
                            <p:childTnLst>
                              <p:par>
                                <p:cTn id="779" presetID="1" presetClass="exit" presetSubtype="0" fill="hold" grpId="1" nodeType="clickEffect">
                                  <p:stCondLst>
                                    <p:cond delay="0"/>
                                  </p:stCondLst>
                                  <p:childTnLst>
                                    <p:set>
                                      <p:cBhvr>
                                        <p:cTn id="780" dur="1" fill="hold">
                                          <p:stCondLst>
                                            <p:cond delay="0"/>
                                          </p:stCondLst>
                                        </p:cTn>
                                        <p:tgtEl>
                                          <p:spTgt spid="44"/>
                                        </p:tgtEl>
                                        <p:attrNameLst>
                                          <p:attrName>style.visibility</p:attrName>
                                        </p:attrNameLst>
                                      </p:cBhvr>
                                      <p:to>
                                        <p:strVal val="hidden"/>
                                      </p:to>
                                    </p:set>
                                  </p:childTnLst>
                                </p:cTn>
                              </p:par>
                              <p:par>
                                <p:cTn id="781" presetID="1" presetClass="entr" presetSubtype="0" fill="hold" grpId="0" nodeType="withEffect">
                                  <p:stCondLst>
                                    <p:cond delay="0"/>
                                  </p:stCondLst>
                                  <p:childTnLst>
                                    <p:set>
                                      <p:cBhvr>
                                        <p:cTn id="782" dur="1" fill="hold">
                                          <p:stCondLst>
                                            <p:cond delay="0"/>
                                          </p:stCondLst>
                                        </p:cTn>
                                        <p:tgtEl>
                                          <p:spTgt spid="16"/>
                                        </p:tgtEl>
                                        <p:attrNameLst>
                                          <p:attrName>style.visibility</p:attrName>
                                        </p:attrNameLst>
                                      </p:cBhvr>
                                      <p:to>
                                        <p:strVal val="visible"/>
                                      </p:to>
                                    </p:set>
                                  </p:childTnLst>
                                </p:cTn>
                              </p:par>
                              <p:par>
                                <p:cTn id="783" presetID="1" presetClass="exit" presetSubtype="0" fill="hold" grpId="1" nodeType="withEffect">
                                  <p:stCondLst>
                                    <p:cond delay="0"/>
                                  </p:stCondLst>
                                  <p:childTnLst>
                                    <p:set>
                                      <p:cBhvr>
                                        <p:cTn id="784" dur="1" fill="hold">
                                          <p:stCondLst>
                                            <p:cond delay="0"/>
                                          </p:stCondLst>
                                        </p:cTn>
                                        <p:tgtEl>
                                          <p:spTgt spid="98"/>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388"/>
                                        </p:tgtEl>
                                        <p:attrNameLst>
                                          <p:attrName>style.visibility</p:attrName>
                                        </p:attrNameLst>
                                      </p:cBhvr>
                                      <p:to>
                                        <p:strVal val="visible"/>
                                      </p:to>
                                    </p:set>
                                  </p:childTnLst>
                                </p:cTn>
                              </p:par>
                              <p:par>
                                <p:cTn id="787" presetID="1" presetClass="entr" presetSubtype="0" fill="hold" grpId="0" nodeType="withEffect">
                                  <p:stCondLst>
                                    <p:cond delay="0"/>
                                  </p:stCondLst>
                                  <p:childTnLst>
                                    <p:set>
                                      <p:cBhvr>
                                        <p:cTn id="78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3" grpId="0"/>
      <p:bldP spid="53" grpId="0"/>
      <p:bldP spid="39" grpId="0"/>
      <p:bldP spid="50" grpId="0"/>
      <p:bldP spid="52" grpId="0"/>
      <p:bldP spid="40" grpId="0"/>
      <p:bldP spid="41" grpId="0"/>
      <p:bldP spid="42" grpId="0"/>
      <p:bldP spid="95" grpId="0"/>
      <p:bldP spid="95" grpId="1"/>
      <p:bldP spid="98" grpId="0"/>
      <p:bldP spid="98" grpId="1"/>
      <p:bldP spid="12" grpId="0"/>
      <p:bldP spid="51" grpId="0"/>
      <p:bldP spid="96" grpId="0"/>
      <p:bldP spid="96" grpId="1"/>
      <p:bldP spid="97" grpId="0"/>
      <p:bldP spid="97" grpId="1"/>
      <p:bldP spid="16" grpId="0" animBg="1"/>
      <p:bldP spid="4" grpId="0" animBg="1"/>
      <p:bldP spid="5" grpId="0" animBg="1"/>
      <p:bldP spid="6" grpId="0" animBg="1"/>
      <p:bldP spid="7" grpId="0" animBg="1"/>
      <p:bldP spid="8" grpId="0" animBg="1"/>
      <p:bldP spid="9" grpId="0" animBg="1"/>
      <p:bldP spid="10" grpId="0" animBg="1"/>
      <p:bldP spid="94" grpId="0"/>
      <p:bldP spid="44" grpId="0"/>
      <p:bldP spid="44" grpId="1"/>
      <p:bldP spid="14" grpId="0" animBg="1"/>
      <p:bldP spid="3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AD66-E4FD-4EED-8887-CE5A719334C8}"/>
              </a:ext>
            </a:extLst>
          </p:cNvPr>
          <p:cNvSpPr>
            <a:spLocks noGrp="1"/>
          </p:cNvSpPr>
          <p:nvPr>
            <p:ph type="title" idx="4294967295"/>
          </p:nvPr>
        </p:nvSpPr>
        <p:spPr>
          <a:xfrm>
            <a:off x="0" y="420215"/>
            <a:ext cx="8231188" cy="519113"/>
          </a:xfrm>
          <a:prstGeom prst="rect">
            <a:avLst/>
          </a:prstGeom>
        </p:spPr>
        <p:txBody>
          <a:bodyPr/>
          <a:lstStyle/>
          <a:p>
            <a:r>
              <a:rPr lang="fr-FR" dirty="0" err="1"/>
              <a:t>Steps</a:t>
            </a:r>
            <a:r>
              <a:rPr lang="fr-FR" dirty="0"/>
              <a:t> of the monitoring </a:t>
            </a:r>
            <a:r>
              <a:rPr lang="fr-FR" dirty="0" err="1"/>
              <a:t>work</a:t>
            </a:r>
            <a:endParaRPr lang="en-US" dirty="0"/>
          </a:p>
        </p:txBody>
      </p:sp>
      <p:sp>
        <p:nvSpPr>
          <p:cNvPr id="32" name="Text Placeholder 2">
            <a:extLst>
              <a:ext uri="{FF2B5EF4-FFF2-40B4-BE49-F238E27FC236}">
                <a16:creationId xmlns:a16="http://schemas.microsoft.com/office/drawing/2014/main" id="{1A1C9DAC-A241-4672-BA95-E60B916D4BAE}"/>
              </a:ext>
            </a:extLst>
          </p:cNvPr>
          <p:cNvSpPr>
            <a:spLocks noGrp="1"/>
          </p:cNvSpPr>
          <p:nvPr>
            <p:ph type="body" sz="quarter" idx="4294967295"/>
          </p:nvPr>
        </p:nvSpPr>
        <p:spPr>
          <a:xfrm>
            <a:off x="39423" y="1827248"/>
            <a:ext cx="4198938" cy="495300"/>
          </a:xfrm>
          <a:prstGeom prst="rect">
            <a:avLst/>
          </a:prstGeom>
          <a:ln>
            <a:noFill/>
          </a:ln>
        </p:spPr>
        <p:txBody>
          <a:bodyPr/>
          <a:lstStyle/>
          <a:p>
            <a:pPr marL="0" indent="0" algn="ctr">
              <a:buNone/>
            </a:pPr>
            <a:r>
              <a:rPr lang="fr-FR" sz="2400" b="1">
                <a:solidFill>
                  <a:srgbClr val="77933C"/>
                </a:solidFill>
              </a:rPr>
              <a:t>Monitoring</a:t>
            </a:r>
            <a:endParaRPr lang="en-US" sz="2400" b="1">
              <a:solidFill>
                <a:srgbClr val="77933C"/>
              </a:solidFill>
            </a:endParaRPr>
          </a:p>
        </p:txBody>
      </p:sp>
      <p:grpSp>
        <p:nvGrpSpPr>
          <p:cNvPr id="16" name="Group 15">
            <a:extLst>
              <a:ext uri="{FF2B5EF4-FFF2-40B4-BE49-F238E27FC236}">
                <a16:creationId xmlns:a16="http://schemas.microsoft.com/office/drawing/2014/main" id="{FAC908F6-CE79-498D-8C54-44846DE79ACE}"/>
              </a:ext>
            </a:extLst>
          </p:cNvPr>
          <p:cNvGrpSpPr/>
          <p:nvPr/>
        </p:nvGrpSpPr>
        <p:grpSpPr>
          <a:xfrm>
            <a:off x="1450593" y="2710926"/>
            <a:ext cx="2276351" cy="1122901"/>
            <a:chOff x="1694049" y="4397678"/>
            <a:chExt cx="2707635" cy="1191366"/>
          </a:xfrm>
        </p:grpSpPr>
        <p:sp>
          <p:nvSpPr>
            <p:cNvPr id="14" name="Freeform: Shape 13">
              <a:extLst>
                <a:ext uri="{FF2B5EF4-FFF2-40B4-BE49-F238E27FC236}">
                  <a16:creationId xmlns:a16="http://schemas.microsoft.com/office/drawing/2014/main" id="{C10C63B0-638B-4523-8D36-C530D6DCB0B9}"/>
                </a:ext>
              </a:extLst>
            </p:cNvPr>
            <p:cNvSpPr/>
            <p:nvPr/>
          </p:nvSpPr>
          <p:spPr>
            <a:xfrm>
              <a:off x="1694049" y="4397678"/>
              <a:ext cx="2450792" cy="1191366"/>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a:p>
          </p:txBody>
        </p:sp>
        <p:sp>
          <p:nvSpPr>
            <p:cNvPr id="15" name="TextBox 14">
              <a:extLst>
                <a:ext uri="{FF2B5EF4-FFF2-40B4-BE49-F238E27FC236}">
                  <a16:creationId xmlns:a16="http://schemas.microsoft.com/office/drawing/2014/main" id="{132FB866-0DA7-462C-8F48-4E7663839A3C}"/>
                </a:ext>
              </a:extLst>
            </p:cNvPr>
            <p:cNvSpPr txBox="1"/>
            <p:nvPr/>
          </p:nvSpPr>
          <p:spPr>
            <a:xfrm>
              <a:off x="2565614" y="4773103"/>
              <a:ext cx="1836070" cy="424505"/>
            </a:xfrm>
            <a:prstGeom prst="rect">
              <a:avLst/>
            </a:prstGeom>
            <a:noFill/>
          </p:spPr>
          <p:txBody>
            <a:bodyPr wrap="square" rtlCol="0">
              <a:spAutoFit/>
            </a:bodyPr>
            <a:lstStyle/>
            <a:p>
              <a:r>
                <a:rPr lang="fr-FR" sz="2000" b="1" dirty="0" err="1"/>
                <a:t>Collect</a:t>
              </a:r>
              <a:endParaRPr lang="en-US" sz="2000" b="1" dirty="0"/>
            </a:p>
          </p:txBody>
        </p:sp>
      </p:grpSp>
      <p:grpSp>
        <p:nvGrpSpPr>
          <p:cNvPr id="17" name="Group 16">
            <a:extLst>
              <a:ext uri="{FF2B5EF4-FFF2-40B4-BE49-F238E27FC236}">
                <a16:creationId xmlns:a16="http://schemas.microsoft.com/office/drawing/2014/main" id="{E5E4B368-4FDA-4CCC-9FA5-65512C8C32C5}"/>
              </a:ext>
            </a:extLst>
          </p:cNvPr>
          <p:cNvGrpSpPr/>
          <p:nvPr/>
        </p:nvGrpSpPr>
        <p:grpSpPr>
          <a:xfrm>
            <a:off x="0" y="2710928"/>
            <a:ext cx="2261614" cy="1122901"/>
            <a:chOff x="1694049" y="4397678"/>
            <a:chExt cx="2690106" cy="1191366"/>
          </a:xfrm>
        </p:grpSpPr>
        <p:sp>
          <p:nvSpPr>
            <p:cNvPr id="18" name="Freeform: Shape 17">
              <a:extLst>
                <a:ext uri="{FF2B5EF4-FFF2-40B4-BE49-F238E27FC236}">
                  <a16:creationId xmlns:a16="http://schemas.microsoft.com/office/drawing/2014/main" id="{49475341-6754-4195-AC86-EFA89C38AC10}"/>
                </a:ext>
              </a:extLst>
            </p:cNvPr>
            <p:cNvSpPr/>
            <p:nvPr/>
          </p:nvSpPr>
          <p:spPr>
            <a:xfrm>
              <a:off x="1694049" y="4397678"/>
              <a:ext cx="2450792" cy="1191366"/>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a:p>
          </p:txBody>
        </p:sp>
        <p:sp>
          <p:nvSpPr>
            <p:cNvPr id="19" name="TextBox 18">
              <a:extLst>
                <a:ext uri="{FF2B5EF4-FFF2-40B4-BE49-F238E27FC236}">
                  <a16:creationId xmlns:a16="http://schemas.microsoft.com/office/drawing/2014/main" id="{92EB1126-2E97-49DB-9BD4-50E08B7FFAB5}"/>
                </a:ext>
              </a:extLst>
            </p:cNvPr>
            <p:cNvSpPr txBox="1"/>
            <p:nvPr/>
          </p:nvSpPr>
          <p:spPr>
            <a:xfrm>
              <a:off x="2518555" y="4792301"/>
              <a:ext cx="1865600" cy="424505"/>
            </a:xfrm>
            <a:prstGeom prst="rect">
              <a:avLst/>
            </a:prstGeom>
            <a:noFill/>
          </p:spPr>
          <p:txBody>
            <a:bodyPr wrap="square" rtlCol="0">
              <a:spAutoFit/>
            </a:bodyPr>
            <a:lstStyle/>
            <a:p>
              <a:r>
                <a:rPr lang="fr-FR" sz="2000" b="1"/>
                <a:t>Design</a:t>
              </a:r>
              <a:endParaRPr lang="en-US" sz="2000" b="1"/>
            </a:p>
          </p:txBody>
        </p:sp>
      </p:grpSp>
      <p:grpSp>
        <p:nvGrpSpPr>
          <p:cNvPr id="20" name="Group 19">
            <a:extLst>
              <a:ext uri="{FF2B5EF4-FFF2-40B4-BE49-F238E27FC236}">
                <a16:creationId xmlns:a16="http://schemas.microsoft.com/office/drawing/2014/main" id="{CDD8E907-48AF-40F5-ABA2-E9662CE7E453}"/>
              </a:ext>
            </a:extLst>
          </p:cNvPr>
          <p:cNvGrpSpPr/>
          <p:nvPr/>
        </p:nvGrpSpPr>
        <p:grpSpPr>
          <a:xfrm>
            <a:off x="2901186" y="2710926"/>
            <a:ext cx="2060419" cy="1122901"/>
            <a:chOff x="1694049" y="4397678"/>
            <a:chExt cx="2450792" cy="1191366"/>
          </a:xfrm>
        </p:grpSpPr>
        <p:sp>
          <p:nvSpPr>
            <p:cNvPr id="21" name="Freeform: Shape 20">
              <a:extLst>
                <a:ext uri="{FF2B5EF4-FFF2-40B4-BE49-F238E27FC236}">
                  <a16:creationId xmlns:a16="http://schemas.microsoft.com/office/drawing/2014/main" id="{29FBA23D-2D93-4DDD-ACFA-1E2566BA6564}"/>
                </a:ext>
              </a:extLst>
            </p:cNvPr>
            <p:cNvSpPr/>
            <p:nvPr/>
          </p:nvSpPr>
          <p:spPr>
            <a:xfrm>
              <a:off x="1694049" y="4397678"/>
              <a:ext cx="2450792" cy="1191366"/>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a:p>
          </p:txBody>
        </p:sp>
        <p:sp>
          <p:nvSpPr>
            <p:cNvPr id="22" name="TextBox 21">
              <a:extLst>
                <a:ext uri="{FF2B5EF4-FFF2-40B4-BE49-F238E27FC236}">
                  <a16:creationId xmlns:a16="http://schemas.microsoft.com/office/drawing/2014/main" id="{5260C245-AA3E-4579-9942-D41948CB9C5F}"/>
                </a:ext>
              </a:extLst>
            </p:cNvPr>
            <p:cNvSpPr txBox="1"/>
            <p:nvPr/>
          </p:nvSpPr>
          <p:spPr>
            <a:xfrm>
              <a:off x="2434430" y="4773103"/>
              <a:ext cx="1542484" cy="424505"/>
            </a:xfrm>
            <a:prstGeom prst="rect">
              <a:avLst/>
            </a:prstGeom>
            <a:noFill/>
          </p:spPr>
          <p:txBody>
            <a:bodyPr wrap="square" rtlCol="0">
              <a:spAutoFit/>
            </a:bodyPr>
            <a:lstStyle/>
            <a:p>
              <a:r>
                <a:rPr lang="fr-FR" sz="2000" b="1" dirty="0"/>
                <a:t>Analyse</a:t>
              </a:r>
              <a:endParaRPr lang="en-US" sz="2000" b="1" dirty="0"/>
            </a:p>
          </p:txBody>
        </p:sp>
      </p:grpSp>
      <p:grpSp>
        <p:nvGrpSpPr>
          <p:cNvPr id="23" name="Group 22">
            <a:extLst>
              <a:ext uri="{FF2B5EF4-FFF2-40B4-BE49-F238E27FC236}">
                <a16:creationId xmlns:a16="http://schemas.microsoft.com/office/drawing/2014/main" id="{E8BAE5C0-E033-4FEE-9BC3-98568B864AEB}"/>
              </a:ext>
            </a:extLst>
          </p:cNvPr>
          <p:cNvGrpSpPr/>
          <p:nvPr/>
        </p:nvGrpSpPr>
        <p:grpSpPr>
          <a:xfrm>
            <a:off x="4374053" y="2710926"/>
            <a:ext cx="2046042" cy="1122901"/>
            <a:chOff x="1711150" y="4397678"/>
            <a:chExt cx="2433691" cy="1191366"/>
          </a:xfrm>
        </p:grpSpPr>
        <p:sp>
          <p:nvSpPr>
            <p:cNvPr id="24" name="Freeform: Shape 23">
              <a:extLst>
                <a:ext uri="{FF2B5EF4-FFF2-40B4-BE49-F238E27FC236}">
                  <a16:creationId xmlns:a16="http://schemas.microsoft.com/office/drawing/2014/main" id="{0C68C425-193D-403B-97AB-D1E0144AE234}"/>
                </a:ext>
              </a:extLst>
            </p:cNvPr>
            <p:cNvSpPr/>
            <p:nvPr/>
          </p:nvSpPr>
          <p:spPr>
            <a:xfrm>
              <a:off x="1711150" y="4397678"/>
              <a:ext cx="2433691" cy="1191366"/>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a:p>
          </p:txBody>
        </p:sp>
        <p:sp>
          <p:nvSpPr>
            <p:cNvPr id="25" name="TextBox 24">
              <a:extLst>
                <a:ext uri="{FF2B5EF4-FFF2-40B4-BE49-F238E27FC236}">
                  <a16:creationId xmlns:a16="http://schemas.microsoft.com/office/drawing/2014/main" id="{50BC90DF-86E2-4153-B6F3-847AB47E0792}"/>
                </a:ext>
              </a:extLst>
            </p:cNvPr>
            <p:cNvSpPr txBox="1"/>
            <p:nvPr/>
          </p:nvSpPr>
          <p:spPr>
            <a:xfrm>
              <a:off x="2257110" y="4780871"/>
              <a:ext cx="1548285" cy="424505"/>
            </a:xfrm>
            <a:prstGeom prst="rect">
              <a:avLst/>
            </a:prstGeom>
            <a:noFill/>
          </p:spPr>
          <p:txBody>
            <a:bodyPr wrap="square" rtlCol="0">
              <a:spAutoFit/>
            </a:bodyPr>
            <a:lstStyle/>
            <a:p>
              <a:pPr algn="ctr"/>
              <a:r>
                <a:rPr lang="fr-FR" sz="2000" b="1" err="1"/>
                <a:t>Act</a:t>
              </a:r>
              <a:endParaRPr lang="en-US" sz="2000" b="1"/>
            </a:p>
          </p:txBody>
        </p:sp>
      </p:grpSp>
      <p:grpSp>
        <p:nvGrpSpPr>
          <p:cNvPr id="26" name="Group 25">
            <a:extLst>
              <a:ext uri="{FF2B5EF4-FFF2-40B4-BE49-F238E27FC236}">
                <a16:creationId xmlns:a16="http://schemas.microsoft.com/office/drawing/2014/main" id="{1DAB7C7A-45CF-40A7-8E88-A0A0FAC93E8A}"/>
              </a:ext>
            </a:extLst>
          </p:cNvPr>
          <p:cNvGrpSpPr/>
          <p:nvPr/>
        </p:nvGrpSpPr>
        <p:grpSpPr>
          <a:xfrm>
            <a:off x="5788342" y="2710926"/>
            <a:ext cx="2302805" cy="1122901"/>
            <a:chOff x="1694049" y="4397678"/>
            <a:chExt cx="2739102" cy="1191366"/>
          </a:xfrm>
        </p:grpSpPr>
        <p:sp>
          <p:nvSpPr>
            <p:cNvPr id="27" name="Freeform: Shape 26">
              <a:extLst>
                <a:ext uri="{FF2B5EF4-FFF2-40B4-BE49-F238E27FC236}">
                  <a16:creationId xmlns:a16="http://schemas.microsoft.com/office/drawing/2014/main" id="{099DDF03-347D-4B76-B8AD-DF4984BB3433}"/>
                </a:ext>
              </a:extLst>
            </p:cNvPr>
            <p:cNvSpPr/>
            <p:nvPr/>
          </p:nvSpPr>
          <p:spPr>
            <a:xfrm>
              <a:off x="1694049" y="4397678"/>
              <a:ext cx="2450791" cy="1191366"/>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a:p>
          </p:txBody>
        </p:sp>
        <p:sp>
          <p:nvSpPr>
            <p:cNvPr id="28" name="TextBox 27">
              <a:extLst>
                <a:ext uri="{FF2B5EF4-FFF2-40B4-BE49-F238E27FC236}">
                  <a16:creationId xmlns:a16="http://schemas.microsoft.com/office/drawing/2014/main" id="{19F220AA-9901-4B1B-ACCF-1447520A881F}"/>
                </a:ext>
              </a:extLst>
            </p:cNvPr>
            <p:cNvSpPr txBox="1"/>
            <p:nvPr/>
          </p:nvSpPr>
          <p:spPr>
            <a:xfrm>
              <a:off x="2516913" y="4780871"/>
              <a:ext cx="1916238" cy="424505"/>
            </a:xfrm>
            <a:prstGeom prst="rect">
              <a:avLst/>
            </a:prstGeom>
            <a:noFill/>
          </p:spPr>
          <p:txBody>
            <a:bodyPr wrap="square" rtlCol="0">
              <a:spAutoFit/>
            </a:bodyPr>
            <a:lstStyle/>
            <a:p>
              <a:r>
                <a:rPr lang="fr-FR" sz="2000" b="1"/>
                <a:t>Report</a:t>
              </a:r>
              <a:endParaRPr lang="en-US" sz="2000" b="1"/>
            </a:p>
          </p:txBody>
        </p:sp>
      </p:grpSp>
      <p:grpSp>
        <p:nvGrpSpPr>
          <p:cNvPr id="29" name="Group 28">
            <a:extLst>
              <a:ext uri="{FF2B5EF4-FFF2-40B4-BE49-F238E27FC236}">
                <a16:creationId xmlns:a16="http://schemas.microsoft.com/office/drawing/2014/main" id="{E33267C1-92CB-4A5E-B6EE-2DAB446B0D82}"/>
              </a:ext>
            </a:extLst>
          </p:cNvPr>
          <p:cNvGrpSpPr/>
          <p:nvPr/>
        </p:nvGrpSpPr>
        <p:grpSpPr>
          <a:xfrm>
            <a:off x="7237529" y="2710925"/>
            <a:ext cx="2060419" cy="1129630"/>
            <a:chOff x="1694049" y="4397678"/>
            <a:chExt cx="2450792" cy="1587969"/>
          </a:xfrm>
        </p:grpSpPr>
        <p:sp>
          <p:nvSpPr>
            <p:cNvPr id="30" name="Freeform: Shape 29">
              <a:extLst>
                <a:ext uri="{FF2B5EF4-FFF2-40B4-BE49-F238E27FC236}">
                  <a16:creationId xmlns:a16="http://schemas.microsoft.com/office/drawing/2014/main" id="{95E306A5-07E9-46D4-A94E-CB825FDD74EB}"/>
                </a:ext>
              </a:extLst>
            </p:cNvPr>
            <p:cNvSpPr/>
            <p:nvPr/>
          </p:nvSpPr>
          <p:spPr>
            <a:xfrm>
              <a:off x="1694049" y="4397678"/>
              <a:ext cx="2450792" cy="1587969"/>
            </a:xfrm>
            <a:custGeom>
              <a:avLst/>
              <a:gdLst>
                <a:gd name="connsiteX0" fmla="*/ 0 w 2793201"/>
                <a:gd name="connsiteY0" fmla="*/ 0 h 1691546"/>
                <a:gd name="connsiteX1" fmla="*/ 1947428 w 2793201"/>
                <a:gd name="connsiteY1" fmla="*/ 0 h 1691546"/>
                <a:gd name="connsiteX2" fmla="*/ 2793201 w 2793201"/>
                <a:gd name="connsiteY2" fmla="*/ 845773 h 1691546"/>
                <a:gd name="connsiteX3" fmla="*/ 1947428 w 2793201"/>
                <a:gd name="connsiteY3" fmla="*/ 1691546 h 1691546"/>
                <a:gd name="connsiteX4" fmla="*/ 0 w 2793201"/>
                <a:gd name="connsiteY4" fmla="*/ 1691546 h 1691546"/>
                <a:gd name="connsiteX5" fmla="*/ 845773 w 2793201"/>
                <a:gd name="connsiteY5" fmla="*/ 845773 h 1691546"/>
                <a:gd name="connsiteX6" fmla="*/ 0 w 2793201"/>
                <a:gd name="connsiteY6" fmla="*/ 0 h 16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201" h="1691546">
                  <a:moveTo>
                    <a:pt x="0" y="0"/>
                  </a:moveTo>
                  <a:lnTo>
                    <a:pt x="1947428" y="0"/>
                  </a:lnTo>
                  <a:lnTo>
                    <a:pt x="2793201" y="845773"/>
                  </a:lnTo>
                  <a:lnTo>
                    <a:pt x="1947428" y="1691546"/>
                  </a:lnTo>
                  <a:lnTo>
                    <a:pt x="0" y="1691546"/>
                  </a:lnTo>
                  <a:lnTo>
                    <a:pt x="845773" y="8457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1778" tIns="12002" rIns="857775" bIns="12002" numCol="1" spcCol="1270" anchor="ctr" anchorCtr="0">
              <a:noAutofit/>
            </a:bodyPr>
            <a:lstStyle/>
            <a:p>
              <a:pPr marL="0" lvl="0" indent="0" algn="ctr" defTabSz="400050">
                <a:lnSpc>
                  <a:spcPct val="90000"/>
                </a:lnSpc>
                <a:spcBef>
                  <a:spcPct val="0"/>
                </a:spcBef>
                <a:spcAft>
                  <a:spcPct val="35000"/>
                </a:spcAft>
                <a:buNone/>
              </a:pPr>
              <a:endParaRPr lang="en-GB" b="1" kern="1200"/>
            </a:p>
          </p:txBody>
        </p:sp>
        <p:sp>
          <p:nvSpPr>
            <p:cNvPr id="31" name="TextBox 30">
              <a:extLst>
                <a:ext uri="{FF2B5EF4-FFF2-40B4-BE49-F238E27FC236}">
                  <a16:creationId xmlns:a16="http://schemas.microsoft.com/office/drawing/2014/main" id="{4AF7B347-5E44-4EFC-A15E-0F27DF5F0184}"/>
                </a:ext>
              </a:extLst>
            </p:cNvPr>
            <p:cNvSpPr txBox="1"/>
            <p:nvPr/>
          </p:nvSpPr>
          <p:spPr>
            <a:xfrm>
              <a:off x="2466578" y="4895101"/>
              <a:ext cx="1542484" cy="426686"/>
            </a:xfrm>
            <a:prstGeom prst="rect">
              <a:avLst/>
            </a:prstGeom>
            <a:noFill/>
          </p:spPr>
          <p:txBody>
            <a:bodyPr wrap="square" rtlCol="0">
              <a:spAutoFit/>
            </a:bodyPr>
            <a:lstStyle/>
            <a:p>
              <a:r>
                <a:rPr lang="fr-FR" sz="2000" b="1" dirty="0" err="1"/>
                <a:t>Evaluate</a:t>
              </a:r>
              <a:endParaRPr lang="en-US" sz="2000" b="1" dirty="0"/>
            </a:p>
          </p:txBody>
        </p:sp>
      </p:grpSp>
      <p:cxnSp>
        <p:nvCxnSpPr>
          <p:cNvPr id="33" name="Straight Arrow Connector 32">
            <a:extLst>
              <a:ext uri="{FF2B5EF4-FFF2-40B4-BE49-F238E27FC236}">
                <a16:creationId xmlns:a16="http://schemas.microsoft.com/office/drawing/2014/main" id="{1C14269D-5492-426B-8861-7382BD917C8D}"/>
              </a:ext>
            </a:extLst>
          </p:cNvPr>
          <p:cNvCxnSpPr>
            <a:cxnSpLocks/>
          </p:cNvCxnSpPr>
          <p:nvPr/>
        </p:nvCxnSpPr>
        <p:spPr bwMode="auto">
          <a:xfrm>
            <a:off x="69678" y="2337282"/>
            <a:ext cx="4369745" cy="0"/>
          </a:xfrm>
          <a:prstGeom prst="straightConnector1">
            <a:avLst/>
          </a:prstGeom>
          <a:solidFill>
            <a:schemeClr val="accent1"/>
          </a:solidFill>
          <a:ln w="66675" cap="flat" cmpd="sng" algn="ctr">
            <a:solidFill>
              <a:srgbClr val="77933C"/>
            </a:solidFill>
            <a:prstDash val="solid"/>
            <a:round/>
            <a:headEnd type="triangle"/>
            <a:tailEnd type="triangle"/>
          </a:ln>
          <a:effectLst/>
        </p:spPr>
      </p:cxnSp>
      <p:sp>
        <p:nvSpPr>
          <p:cNvPr id="34" name="Text Placeholder 2">
            <a:extLst>
              <a:ext uri="{FF2B5EF4-FFF2-40B4-BE49-F238E27FC236}">
                <a16:creationId xmlns:a16="http://schemas.microsoft.com/office/drawing/2014/main" id="{5C4C22EE-532D-4499-9640-2C400EB31935}"/>
              </a:ext>
            </a:extLst>
          </p:cNvPr>
          <p:cNvSpPr txBox="1">
            <a:spLocks/>
          </p:cNvSpPr>
          <p:nvPr/>
        </p:nvSpPr>
        <p:spPr bwMode="auto">
          <a:xfrm>
            <a:off x="4616649" y="1827832"/>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err="1">
                <a:solidFill>
                  <a:schemeClr val="accent6">
                    <a:lumMod val="60000"/>
                    <a:lumOff val="40000"/>
                  </a:schemeClr>
                </a:solidFill>
              </a:rPr>
              <a:t>Based</a:t>
            </a:r>
            <a:r>
              <a:rPr lang="fr-FR" sz="2400" b="1" kern="0">
                <a:solidFill>
                  <a:schemeClr val="accent6">
                    <a:lumMod val="60000"/>
                    <a:lumOff val="40000"/>
                  </a:schemeClr>
                </a:solidFill>
              </a:rPr>
              <a:t> on Monitoring</a:t>
            </a:r>
          </a:p>
        </p:txBody>
      </p:sp>
      <p:cxnSp>
        <p:nvCxnSpPr>
          <p:cNvPr id="35" name="Straight Arrow Connector 34">
            <a:extLst>
              <a:ext uri="{FF2B5EF4-FFF2-40B4-BE49-F238E27FC236}">
                <a16:creationId xmlns:a16="http://schemas.microsoft.com/office/drawing/2014/main" id="{6F06DD5D-29DF-4CEA-8FFE-E81420E549A4}"/>
              </a:ext>
            </a:extLst>
          </p:cNvPr>
          <p:cNvCxnSpPr>
            <a:cxnSpLocks/>
          </p:cNvCxnSpPr>
          <p:nvPr/>
        </p:nvCxnSpPr>
        <p:spPr bwMode="auto">
          <a:xfrm>
            <a:off x="4566155" y="2337282"/>
            <a:ext cx="4369745" cy="0"/>
          </a:xfrm>
          <a:prstGeom prst="straightConnector1">
            <a:avLst/>
          </a:prstGeom>
          <a:solidFill>
            <a:schemeClr val="accent1"/>
          </a:solidFill>
          <a:ln w="66675" cap="flat" cmpd="sng" algn="ctr">
            <a:solidFill>
              <a:schemeClr val="accent6">
                <a:lumMod val="60000"/>
                <a:lumOff val="40000"/>
              </a:schemeClr>
            </a:solidFill>
            <a:prstDash val="solid"/>
            <a:round/>
            <a:headEnd type="triangle"/>
            <a:tailEnd type="triangle"/>
          </a:ln>
          <a:effectLst/>
        </p:spPr>
      </p:cxnSp>
      <p:sp>
        <p:nvSpPr>
          <p:cNvPr id="36" name="Title 1">
            <a:extLst>
              <a:ext uri="{FF2B5EF4-FFF2-40B4-BE49-F238E27FC236}">
                <a16:creationId xmlns:a16="http://schemas.microsoft.com/office/drawing/2014/main" id="{65E5AF98-F779-4E01-8805-BA5803719212}"/>
              </a:ext>
            </a:extLst>
          </p:cNvPr>
          <p:cNvSpPr txBox="1">
            <a:spLocks/>
          </p:cNvSpPr>
          <p:nvPr/>
        </p:nvSpPr>
        <p:spPr>
          <a:xfrm>
            <a:off x="39422" y="3833827"/>
            <a:ext cx="1411171" cy="2424939"/>
          </a:xfrm>
          <a:prstGeom prst="rect">
            <a:avLst/>
          </a:prstGeom>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1800" b="0" dirty="0">
                <a:solidFill>
                  <a:schemeClr val="dk1"/>
                </a:solidFill>
                <a:latin typeface="+mn-lt"/>
                <a:ea typeface="+mn-ea"/>
                <a:cs typeface="+mn-cs"/>
              </a:rPr>
              <a:t>Define the monitoring work / </a:t>
            </a:r>
          </a:p>
          <a:p>
            <a:pPr algn="ctr"/>
            <a:r>
              <a:rPr lang="en-US" sz="1800" b="0" dirty="0">
                <a:solidFill>
                  <a:schemeClr val="dk1"/>
                </a:solidFill>
                <a:latin typeface="+mn-lt"/>
                <a:ea typeface="+mn-ea"/>
                <a:cs typeface="+mn-cs"/>
              </a:rPr>
              <a:t>write a monitoring plan </a:t>
            </a:r>
          </a:p>
        </p:txBody>
      </p:sp>
      <p:sp>
        <p:nvSpPr>
          <p:cNvPr id="39" name="Title 1">
            <a:extLst>
              <a:ext uri="{FF2B5EF4-FFF2-40B4-BE49-F238E27FC236}">
                <a16:creationId xmlns:a16="http://schemas.microsoft.com/office/drawing/2014/main" id="{394CE7BF-BE18-4566-B0CF-0C091C0D547E}"/>
              </a:ext>
            </a:extLst>
          </p:cNvPr>
          <p:cNvSpPr txBox="1">
            <a:spLocks/>
          </p:cNvSpPr>
          <p:nvPr/>
        </p:nvSpPr>
        <p:spPr>
          <a:xfrm>
            <a:off x="1450594" y="3833828"/>
            <a:ext cx="1461628" cy="2435659"/>
          </a:xfrm>
          <a:prstGeom prst="rect">
            <a:avLst/>
          </a:prstGeom>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fr-BE" sz="1800" b="0" dirty="0" err="1"/>
              <a:t>Collect</a:t>
            </a:r>
            <a:r>
              <a:rPr lang="fr-BE" sz="1800" b="0" dirty="0"/>
              <a:t> the data, </a:t>
            </a:r>
            <a:r>
              <a:rPr lang="fr-BE" sz="1800" b="0" dirty="0" err="1"/>
              <a:t>curate</a:t>
            </a:r>
            <a:r>
              <a:rPr lang="fr-BE" sz="1800" b="0" dirty="0"/>
              <a:t>, </a:t>
            </a:r>
            <a:r>
              <a:rPr lang="fr-BE" sz="1800" b="0" dirty="0" err="1"/>
              <a:t>aggregate</a:t>
            </a:r>
            <a:r>
              <a:rPr lang="fr-BE" sz="1800" b="0" dirty="0"/>
              <a:t>, store</a:t>
            </a:r>
            <a:endParaRPr lang="en-US" sz="1800" b="0" dirty="0"/>
          </a:p>
        </p:txBody>
      </p:sp>
      <p:sp>
        <p:nvSpPr>
          <p:cNvPr id="40" name="Title 1">
            <a:extLst>
              <a:ext uri="{FF2B5EF4-FFF2-40B4-BE49-F238E27FC236}">
                <a16:creationId xmlns:a16="http://schemas.microsoft.com/office/drawing/2014/main" id="{25A10321-E899-4960-B8F0-91C235504EF4}"/>
              </a:ext>
            </a:extLst>
          </p:cNvPr>
          <p:cNvSpPr txBox="1">
            <a:spLocks/>
          </p:cNvSpPr>
          <p:nvPr/>
        </p:nvSpPr>
        <p:spPr>
          <a:xfrm>
            <a:off x="2901187" y="3840556"/>
            <a:ext cx="1472664" cy="2430765"/>
          </a:xfrm>
          <a:prstGeom prst="rect">
            <a:avLst/>
          </a:prstGeom>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1800" b="0" dirty="0"/>
              <a:t>Get the findings out of the data </a:t>
            </a:r>
          </a:p>
        </p:txBody>
      </p:sp>
      <p:sp>
        <p:nvSpPr>
          <p:cNvPr id="41" name="Title 1">
            <a:extLst>
              <a:ext uri="{FF2B5EF4-FFF2-40B4-BE49-F238E27FC236}">
                <a16:creationId xmlns:a16="http://schemas.microsoft.com/office/drawing/2014/main" id="{095A4486-109F-46BF-988A-8C5107BD25E3}"/>
              </a:ext>
            </a:extLst>
          </p:cNvPr>
          <p:cNvSpPr txBox="1">
            <a:spLocks/>
          </p:cNvSpPr>
          <p:nvPr/>
        </p:nvSpPr>
        <p:spPr>
          <a:xfrm>
            <a:off x="5788342" y="3833381"/>
            <a:ext cx="1461629" cy="2414301"/>
          </a:xfrm>
          <a:prstGeom prst="rect">
            <a:avLst/>
          </a:prstGeom>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1800" b="0" dirty="0"/>
              <a:t>Share findings and decisions to various audiences, through various channels</a:t>
            </a:r>
          </a:p>
        </p:txBody>
      </p:sp>
      <p:sp>
        <p:nvSpPr>
          <p:cNvPr id="42" name="Title 1">
            <a:extLst>
              <a:ext uri="{FF2B5EF4-FFF2-40B4-BE49-F238E27FC236}">
                <a16:creationId xmlns:a16="http://schemas.microsoft.com/office/drawing/2014/main" id="{CFFF9858-51C7-4FEA-BB3B-88614E4622C6}"/>
              </a:ext>
            </a:extLst>
          </p:cNvPr>
          <p:cNvSpPr txBox="1">
            <a:spLocks/>
          </p:cNvSpPr>
          <p:nvPr/>
        </p:nvSpPr>
        <p:spPr>
          <a:xfrm>
            <a:off x="4373851" y="3833380"/>
            <a:ext cx="1414491" cy="2425264"/>
          </a:xfrm>
          <a:prstGeom prst="rect">
            <a:avLst/>
          </a:prstGeom>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1800" b="0" dirty="0"/>
              <a:t>Turn findings into action: decisions and recommend-</a:t>
            </a:r>
            <a:r>
              <a:rPr lang="en-US" sz="1800" b="0" dirty="0" err="1"/>
              <a:t>ations</a:t>
            </a:r>
            <a:endParaRPr lang="en-US" sz="1800" b="0" dirty="0"/>
          </a:p>
        </p:txBody>
      </p:sp>
      <p:sp>
        <p:nvSpPr>
          <p:cNvPr id="43" name="Title 1">
            <a:extLst>
              <a:ext uri="{FF2B5EF4-FFF2-40B4-BE49-F238E27FC236}">
                <a16:creationId xmlns:a16="http://schemas.microsoft.com/office/drawing/2014/main" id="{0B688AEE-CB1E-445B-B75E-7A59692F32E4}"/>
              </a:ext>
            </a:extLst>
          </p:cNvPr>
          <p:cNvSpPr txBox="1">
            <a:spLocks/>
          </p:cNvSpPr>
          <p:nvPr/>
        </p:nvSpPr>
        <p:spPr>
          <a:xfrm>
            <a:off x="7249971" y="3833380"/>
            <a:ext cx="1438151" cy="2414301"/>
          </a:xfrm>
          <a:prstGeom prst="rect">
            <a:avLst/>
          </a:prstGeom>
          <a:ln>
            <a:solidFill>
              <a:schemeClr val="tx1"/>
            </a:solidFill>
          </a:ln>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ctr"/>
            <a:r>
              <a:rPr lang="en-US" sz="1800" b="0" dirty="0"/>
              <a:t>Answer specific questions</a:t>
            </a:r>
          </a:p>
        </p:txBody>
      </p:sp>
      <p:sp>
        <p:nvSpPr>
          <p:cNvPr id="3" name="Rectangle 2">
            <a:extLst>
              <a:ext uri="{FF2B5EF4-FFF2-40B4-BE49-F238E27FC236}">
                <a16:creationId xmlns:a16="http://schemas.microsoft.com/office/drawing/2014/main" id="{F6D01CBA-AF90-7800-7A3D-538D0C5C6DF6}"/>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71716048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4" grpId="0"/>
      <p:bldP spid="36" grpId="0" animBg="1"/>
      <p:bldP spid="39" grpId="0" animBg="1"/>
      <p:bldP spid="40" grpId="0" animBg="1"/>
      <p:bldP spid="41" grpId="0" animBg="1"/>
      <p:bldP spid="42" grpId="0" animBg="1"/>
      <p:bldP spid="43"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idx="4294967295"/>
          </p:nvPr>
        </p:nvSpPr>
        <p:spPr>
          <a:xfrm>
            <a:off x="250839" y="204410"/>
            <a:ext cx="8231187" cy="522287"/>
          </a:xfrm>
          <a:prstGeom prst="rect">
            <a:avLst/>
          </a:prstGeom>
        </p:spPr>
        <p:txBody>
          <a:bodyPr/>
          <a:lstStyle/>
          <a:p>
            <a:r>
              <a:rPr lang="en-US" kern="1200" dirty="0">
                <a:latin typeface="Arial" pitchFamily="34" charset="0"/>
                <a:cs typeface="Arial" pitchFamily="34" charset="0"/>
              </a:rPr>
              <a:t>Designing the monitoring work</a:t>
            </a:r>
          </a:p>
        </p:txBody>
      </p:sp>
      <p:grpSp>
        <p:nvGrpSpPr>
          <p:cNvPr id="24" name="Group 23">
            <a:extLst>
              <a:ext uri="{FF2B5EF4-FFF2-40B4-BE49-F238E27FC236}">
                <a16:creationId xmlns:a16="http://schemas.microsoft.com/office/drawing/2014/main" id="{A075755B-885C-4DF2-AC48-DD45C4A4A1F1}"/>
              </a:ext>
            </a:extLst>
          </p:cNvPr>
          <p:cNvGrpSpPr/>
          <p:nvPr/>
        </p:nvGrpSpPr>
        <p:grpSpPr>
          <a:xfrm>
            <a:off x="250839" y="930430"/>
            <a:ext cx="8145462" cy="1304823"/>
            <a:chOff x="797882" y="2499058"/>
            <a:chExt cx="8346118" cy="1304823"/>
          </a:xfrm>
        </p:grpSpPr>
        <p:grpSp>
          <p:nvGrpSpPr>
            <p:cNvPr id="34" name="Group 33">
              <a:extLst>
                <a:ext uri="{FF2B5EF4-FFF2-40B4-BE49-F238E27FC236}">
                  <a16:creationId xmlns:a16="http://schemas.microsoft.com/office/drawing/2014/main" id="{C51C0734-A7BA-4777-903F-997604E76081}"/>
                </a:ext>
              </a:extLst>
            </p:cNvPr>
            <p:cNvGrpSpPr/>
            <p:nvPr/>
          </p:nvGrpSpPr>
          <p:grpSpPr>
            <a:xfrm>
              <a:off x="797882" y="2499058"/>
              <a:ext cx="8346118" cy="1304823"/>
              <a:chOff x="252075" y="2655995"/>
              <a:chExt cx="8346118" cy="1304823"/>
            </a:xfrm>
          </p:grpSpPr>
          <p:sp>
            <p:nvSpPr>
              <p:cNvPr id="36" name="Freeform: Shape 35">
                <a:extLst>
                  <a:ext uri="{FF2B5EF4-FFF2-40B4-BE49-F238E27FC236}">
                    <a16:creationId xmlns:a16="http://schemas.microsoft.com/office/drawing/2014/main" id="{02061A88-7D8A-4505-973B-8A53765EFB5E}"/>
                  </a:ext>
                </a:extLst>
              </p:cNvPr>
              <p:cNvSpPr/>
              <p:nvPr/>
            </p:nvSpPr>
            <p:spPr>
              <a:xfrm>
                <a:off x="252075" y="2655995"/>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b="1" kern="1200" dirty="0">
                    <a:solidFill>
                      <a:schemeClr val="tx1"/>
                    </a:solidFill>
                  </a:rPr>
                  <a:t>Design</a:t>
                </a:r>
                <a:endParaRPr lang="en-GB" b="1" kern="1200" dirty="0">
                  <a:solidFill>
                    <a:schemeClr val="tx1"/>
                  </a:solidFill>
                </a:endParaRPr>
              </a:p>
            </p:txBody>
          </p:sp>
          <p:sp>
            <p:nvSpPr>
              <p:cNvPr id="37" name="Freeform: Shape 36">
                <a:extLst>
                  <a:ext uri="{FF2B5EF4-FFF2-40B4-BE49-F238E27FC236}">
                    <a16:creationId xmlns:a16="http://schemas.microsoft.com/office/drawing/2014/main" id="{71D83354-602D-4D17-A353-DCD7A3D3CD19}"/>
                  </a:ext>
                </a:extLst>
              </p:cNvPr>
              <p:cNvSpPr/>
              <p:nvPr/>
            </p:nvSpPr>
            <p:spPr>
              <a:xfrm>
                <a:off x="3540092"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err="1">
                    <a:solidFill>
                      <a:schemeClr val="tx1"/>
                    </a:solidFill>
                  </a:rPr>
                  <a:t>Analyse</a:t>
                </a:r>
                <a:endParaRPr lang="en-GB" sz="1100" b="1" kern="1200" dirty="0">
                  <a:solidFill>
                    <a:schemeClr val="tx1"/>
                  </a:solidFill>
                </a:endParaRPr>
              </a:p>
            </p:txBody>
          </p:sp>
          <p:sp>
            <p:nvSpPr>
              <p:cNvPr id="38" name="Freeform: Shape 37">
                <a:extLst>
                  <a:ext uri="{FF2B5EF4-FFF2-40B4-BE49-F238E27FC236}">
                    <a16:creationId xmlns:a16="http://schemas.microsoft.com/office/drawing/2014/main" id="{513FED8A-C4D9-4A1E-88CE-BAFE40C2E87D}"/>
                  </a:ext>
                </a:extLst>
              </p:cNvPr>
              <p:cNvSpPr/>
              <p:nvPr/>
            </p:nvSpPr>
            <p:spPr>
              <a:xfrm>
                <a:off x="5062657" y="3012215"/>
                <a:ext cx="1303787"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Act</a:t>
                </a:r>
                <a:endParaRPr lang="en-GB" sz="1100" b="1" kern="1200" dirty="0">
                  <a:solidFill>
                    <a:schemeClr val="tx1"/>
                  </a:solidFill>
                </a:endParaRPr>
              </a:p>
            </p:txBody>
          </p:sp>
          <p:sp>
            <p:nvSpPr>
              <p:cNvPr id="39" name="Freeform: Shape 38">
                <a:extLst>
                  <a:ext uri="{FF2B5EF4-FFF2-40B4-BE49-F238E27FC236}">
                    <a16:creationId xmlns:a16="http://schemas.microsoft.com/office/drawing/2014/main" id="{2925B5B9-D36A-44D2-BD62-D93D321284C9}"/>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Report</a:t>
                </a:r>
                <a:endParaRPr lang="en-GB" sz="1100" b="1" kern="1200" dirty="0">
                  <a:solidFill>
                    <a:schemeClr val="tx1"/>
                  </a:solidFill>
                </a:endParaRPr>
              </a:p>
            </p:txBody>
          </p:sp>
          <p:sp>
            <p:nvSpPr>
              <p:cNvPr id="40" name="Freeform: Shape 39">
                <a:extLst>
                  <a:ext uri="{FF2B5EF4-FFF2-40B4-BE49-F238E27FC236}">
                    <a16:creationId xmlns:a16="http://schemas.microsoft.com/office/drawing/2014/main" id="{A591FC13-A075-4D3F-A8C8-F2E01E540575}"/>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Evaluate</a:t>
                </a:r>
                <a:endParaRPr lang="en-GB" sz="1100" b="1" kern="1200" dirty="0">
                  <a:solidFill>
                    <a:schemeClr val="tx1"/>
                  </a:solidFill>
                </a:endParaRPr>
              </a:p>
            </p:txBody>
          </p:sp>
        </p:grpSp>
        <p:sp>
          <p:nvSpPr>
            <p:cNvPr id="35" name="Freeform: Shape 34">
              <a:extLst>
                <a:ext uri="{FF2B5EF4-FFF2-40B4-BE49-F238E27FC236}">
                  <a16:creationId xmlns:a16="http://schemas.microsoft.com/office/drawing/2014/main" id="{4AD8E300-051F-4C95-9980-DB8A2371C104}"/>
                </a:ext>
              </a:extLst>
            </p:cNvPr>
            <p:cNvSpPr/>
            <p:nvPr/>
          </p:nvSpPr>
          <p:spPr>
            <a:xfrm>
              <a:off x="2618831" y="2867719"/>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Collect</a:t>
              </a:r>
              <a:endParaRPr lang="en-GB" sz="1100" b="1" kern="1200" dirty="0">
                <a:solidFill>
                  <a:schemeClr val="tx1"/>
                </a:solidFill>
              </a:endParaRPr>
            </a:p>
          </p:txBody>
        </p:sp>
      </p:grpSp>
      <p:sp>
        <p:nvSpPr>
          <p:cNvPr id="11" name="Title 5">
            <a:extLst>
              <a:ext uri="{FF2B5EF4-FFF2-40B4-BE49-F238E27FC236}">
                <a16:creationId xmlns:a16="http://schemas.microsoft.com/office/drawing/2014/main" id="{BD565287-35CD-4566-B043-0D2AB27DAF5A}"/>
              </a:ext>
            </a:extLst>
          </p:cNvPr>
          <p:cNvSpPr txBox="1">
            <a:spLocks/>
          </p:cNvSpPr>
          <p:nvPr/>
        </p:nvSpPr>
        <p:spPr bwMode="auto">
          <a:xfrm>
            <a:off x="250839" y="2375521"/>
            <a:ext cx="8733141" cy="37856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just"/>
            <a:r>
              <a:rPr lang="en-US" sz="2400" b="0" kern="1200" dirty="0">
                <a:latin typeface="Arial" pitchFamily="34" charset="0"/>
                <a:cs typeface="Arial" pitchFamily="34" charset="0"/>
              </a:rPr>
              <a:t>The design includes:</a:t>
            </a:r>
          </a:p>
          <a:p>
            <a:pPr lvl="1"/>
            <a:r>
              <a:rPr lang="en-US" sz="2400" b="0" kern="1200" dirty="0">
                <a:latin typeface="Arial" pitchFamily="34" charset="0"/>
                <a:cs typeface="Arial" pitchFamily="34" charset="0"/>
              </a:rPr>
              <a:t>1) Identify one HAO and one IMO, working together on Monitoring</a:t>
            </a:r>
          </a:p>
          <a:p>
            <a:pPr lvl="1"/>
            <a:r>
              <a:rPr lang="en-US" sz="2400" b="0" dirty="0">
                <a:latin typeface="Arial" pitchFamily="34" charset="0"/>
                <a:cs typeface="Arial" pitchFamily="34" charset="0"/>
              </a:rPr>
              <a:t>2) </a:t>
            </a:r>
            <a:r>
              <a:rPr lang="en-US" sz="2400" b="0" kern="1200" dirty="0">
                <a:latin typeface="Arial" pitchFamily="34" charset="0"/>
                <a:cs typeface="Arial" pitchFamily="34" charset="0"/>
              </a:rPr>
              <a:t>Analyze the ask (or demand) for monitoring and the c</a:t>
            </a:r>
            <a:r>
              <a:rPr lang="en-US" sz="2400" b="0" dirty="0">
                <a:latin typeface="Arial" pitchFamily="34" charset="0"/>
                <a:cs typeface="Arial" pitchFamily="34" charset="0"/>
              </a:rPr>
              <a:t>apacity</a:t>
            </a:r>
          </a:p>
          <a:p>
            <a:pPr lvl="1"/>
            <a:r>
              <a:rPr lang="en-US" sz="2400" b="0" kern="1200" dirty="0">
                <a:latin typeface="Arial" pitchFamily="34" charset="0"/>
                <a:cs typeface="Arial" pitchFamily="34" charset="0"/>
              </a:rPr>
              <a:t>3) Make a Monitoring Framework: Objectives, indicators and targets; How they will be measured</a:t>
            </a:r>
          </a:p>
          <a:p>
            <a:pPr lvl="1"/>
            <a:r>
              <a:rPr lang="en-US" sz="2400" b="0" dirty="0">
                <a:latin typeface="Arial" pitchFamily="34" charset="0"/>
                <a:cs typeface="Arial" pitchFamily="34" charset="0"/>
              </a:rPr>
              <a:t>4) Define how and when analysis will be conducted; </a:t>
            </a:r>
            <a:endParaRPr lang="en-US" sz="2400" b="0" kern="1200" dirty="0">
              <a:latin typeface="Arial" pitchFamily="34" charset="0"/>
              <a:cs typeface="Arial" pitchFamily="34" charset="0"/>
            </a:endParaRPr>
          </a:p>
          <a:p>
            <a:pPr lvl="1"/>
            <a:r>
              <a:rPr lang="en-US" sz="2400" b="0" dirty="0">
                <a:latin typeface="Arial" pitchFamily="34" charset="0"/>
                <a:cs typeface="Arial" pitchFamily="34" charset="0"/>
              </a:rPr>
              <a:t>5</a:t>
            </a:r>
            <a:r>
              <a:rPr lang="en-US" sz="2400" b="0" kern="1200" dirty="0">
                <a:latin typeface="Arial" pitchFamily="34" charset="0"/>
                <a:cs typeface="Arial" pitchFamily="34" charset="0"/>
              </a:rPr>
              <a:t>) Define the information sharing channels, with a timeline</a:t>
            </a:r>
          </a:p>
          <a:p>
            <a:pPr lvl="1" algn="just"/>
            <a:r>
              <a:rPr lang="en-US" sz="2400" b="0" dirty="0">
                <a:latin typeface="Arial" pitchFamily="34" charset="0"/>
                <a:cs typeface="Arial" pitchFamily="34" charset="0"/>
                <a:sym typeface="Wingdings" panose="05000000000000000000" pitchFamily="2" charset="2"/>
              </a:rPr>
              <a:t> </a:t>
            </a:r>
            <a:r>
              <a:rPr lang="en-US" sz="2400" b="0" dirty="0">
                <a:latin typeface="Arial" pitchFamily="34" charset="0"/>
                <a:cs typeface="Arial" pitchFamily="34" charset="0"/>
              </a:rPr>
              <a:t>Present all that in a </a:t>
            </a:r>
            <a:r>
              <a:rPr lang="en-US" sz="2400" dirty="0">
                <a:latin typeface="Arial" pitchFamily="34" charset="0"/>
                <a:cs typeface="Arial" pitchFamily="34" charset="0"/>
              </a:rPr>
              <a:t>monitoring plan</a:t>
            </a:r>
            <a:r>
              <a:rPr lang="en-US" sz="2400" b="0" kern="1200" dirty="0">
                <a:latin typeface="Arial" pitchFamily="34" charset="0"/>
                <a:cs typeface="Arial" pitchFamily="34" charset="0"/>
              </a:rPr>
              <a:t>.</a:t>
            </a:r>
          </a:p>
        </p:txBody>
      </p:sp>
      <p:sp>
        <p:nvSpPr>
          <p:cNvPr id="15" name="Title 5">
            <a:extLst>
              <a:ext uri="{FF2B5EF4-FFF2-40B4-BE49-F238E27FC236}">
                <a16:creationId xmlns:a16="http://schemas.microsoft.com/office/drawing/2014/main" id="{999EAE16-234A-43D1-85A1-18CFFD2B109A}"/>
              </a:ext>
            </a:extLst>
          </p:cNvPr>
          <p:cNvSpPr txBox="1">
            <a:spLocks/>
          </p:cNvSpPr>
          <p:nvPr/>
        </p:nvSpPr>
        <p:spPr bwMode="auto">
          <a:xfrm>
            <a:off x="1002528" y="6302114"/>
            <a:ext cx="7291849"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US" i="1" dirty="0">
                <a:solidFill>
                  <a:srgbClr val="0070C0"/>
                </a:solidFill>
                <a:cs typeface="Arial" pitchFamily="34" charset="0"/>
              </a:rPr>
              <a:t>Bite off as much as you can chew!</a:t>
            </a:r>
          </a:p>
        </p:txBody>
      </p:sp>
      <p:sp>
        <p:nvSpPr>
          <p:cNvPr id="2" name="Rectangle 1">
            <a:extLst>
              <a:ext uri="{FF2B5EF4-FFF2-40B4-BE49-F238E27FC236}">
                <a16:creationId xmlns:a16="http://schemas.microsoft.com/office/drawing/2014/main" id="{958B11CA-279C-C69A-83B5-8BDF1437EEE4}"/>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5243009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BD565287-35CD-4566-B043-0D2AB27DAF5A}"/>
              </a:ext>
            </a:extLst>
          </p:cNvPr>
          <p:cNvSpPr txBox="1">
            <a:spLocks/>
          </p:cNvSpPr>
          <p:nvPr/>
        </p:nvSpPr>
        <p:spPr bwMode="auto">
          <a:xfrm>
            <a:off x="145890" y="1773622"/>
            <a:ext cx="8458201" cy="19389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457200" indent="-457200" algn="just">
              <a:buAutoNum type="arabicParenR"/>
            </a:pPr>
            <a:r>
              <a:rPr lang="en-US" sz="2400" b="0" kern="1200" dirty="0">
                <a:latin typeface="Arial" pitchFamily="34" charset="0"/>
                <a:cs typeface="Arial" pitchFamily="34" charset="0"/>
              </a:rPr>
              <a:t>the </a:t>
            </a:r>
            <a:r>
              <a:rPr lang="en-US" sz="2400" b="0" u="sng" kern="1200" dirty="0">
                <a:latin typeface="Arial" pitchFamily="34" charset="0"/>
                <a:cs typeface="Arial" pitchFamily="34" charset="0"/>
              </a:rPr>
              <a:t>monitoring framework</a:t>
            </a:r>
            <a:r>
              <a:rPr lang="en-US" sz="2400" b="0" kern="1200" dirty="0">
                <a:latin typeface="Arial" pitchFamily="34" charset="0"/>
                <a:cs typeface="Arial" pitchFamily="34" charset="0"/>
              </a:rPr>
              <a:t>: all objectives and indicators</a:t>
            </a:r>
          </a:p>
          <a:p>
            <a:pPr algn="just"/>
            <a:r>
              <a:rPr lang="en-US" sz="2400" b="0" dirty="0">
                <a:latin typeface="Arial" pitchFamily="34" charset="0"/>
                <a:cs typeface="Arial" pitchFamily="34" charset="0"/>
              </a:rPr>
              <a:t> 		</a:t>
            </a:r>
          </a:p>
          <a:p>
            <a:pPr algn="just"/>
            <a:r>
              <a:rPr lang="en-US" sz="2400" b="0" dirty="0">
                <a:latin typeface="Arial" pitchFamily="34" charset="0"/>
                <a:cs typeface="Arial" pitchFamily="34" charset="0"/>
              </a:rPr>
              <a:t>		at strategic level</a:t>
            </a:r>
          </a:p>
          <a:p>
            <a:pPr algn="just"/>
            <a:endParaRPr lang="en-US" sz="2400" b="0" kern="1200" dirty="0">
              <a:latin typeface="Arial" pitchFamily="34" charset="0"/>
              <a:cs typeface="Arial" pitchFamily="34" charset="0"/>
            </a:endParaRPr>
          </a:p>
          <a:p>
            <a:pPr algn="just"/>
            <a:r>
              <a:rPr lang="en-US" sz="2400" b="0" dirty="0">
                <a:latin typeface="Arial" pitchFamily="34" charset="0"/>
                <a:cs typeface="Arial" pitchFamily="34" charset="0"/>
              </a:rPr>
              <a:t>		and cluster level</a:t>
            </a:r>
            <a:r>
              <a:rPr lang="en-US" sz="2400" b="0" kern="1200" dirty="0">
                <a:latin typeface="Arial" pitchFamily="34" charset="0"/>
                <a:cs typeface="Arial" pitchFamily="34" charset="0"/>
              </a:rPr>
              <a:t>  </a:t>
            </a:r>
          </a:p>
        </p:txBody>
      </p:sp>
      <p:sp>
        <p:nvSpPr>
          <p:cNvPr id="5" name="Rectangle 4">
            <a:extLst>
              <a:ext uri="{FF2B5EF4-FFF2-40B4-BE49-F238E27FC236}">
                <a16:creationId xmlns:a16="http://schemas.microsoft.com/office/drawing/2014/main" id="{36049B52-2EDA-47D3-A3A6-5F6051C3EB2D}"/>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8" name="Title 5">
            <a:extLst>
              <a:ext uri="{FF2B5EF4-FFF2-40B4-BE49-F238E27FC236}">
                <a16:creationId xmlns:a16="http://schemas.microsoft.com/office/drawing/2014/main" id="{C6E8F18C-414D-48C4-9232-A6A7137649DE}"/>
              </a:ext>
            </a:extLst>
          </p:cNvPr>
          <p:cNvSpPr txBox="1">
            <a:spLocks/>
          </p:cNvSpPr>
          <p:nvPr/>
        </p:nvSpPr>
        <p:spPr bwMode="auto">
          <a:xfrm>
            <a:off x="82549" y="815152"/>
            <a:ext cx="8623300"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just"/>
            <a:r>
              <a:rPr lang="en-US" sz="2400" b="0" kern="1200" dirty="0">
                <a:latin typeface="Arial" pitchFamily="34" charset="0"/>
                <a:cs typeface="Arial" pitchFamily="34" charset="0"/>
              </a:rPr>
              <a:t>The </a:t>
            </a:r>
            <a:r>
              <a:rPr lang="en-US" sz="2400" kern="1200" dirty="0">
                <a:latin typeface="Arial" pitchFamily="34" charset="0"/>
                <a:cs typeface="Arial" pitchFamily="34" charset="0"/>
              </a:rPr>
              <a:t>monitoring plan </a:t>
            </a:r>
            <a:r>
              <a:rPr lang="en-US" sz="2400" b="0" kern="1200" dirty="0">
                <a:latin typeface="Arial" pitchFamily="34" charset="0"/>
                <a:cs typeface="Arial" pitchFamily="34" charset="0"/>
              </a:rPr>
              <a:t>is the description of how the monitoring work will be organized along the year. It is made of:</a:t>
            </a:r>
          </a:p>
        </p:txBody>
      </p:sp>
      <p:sp>
        <p:nvSpPr>
          <p:cNvPr id="9" name="Title 5">
            <a:extLst>
              <a:ext uri="{FF2B5EF4-FFF2-40B4-BE49-F238E27FC236}">
                <a16:creationId xmlns:a16="http://schemas.microsoft.com/office/drawing/2014/main" id="{45ACAA41-B876-4E8C-84FA-5EC8A642E20B}"/>
              </a:ext>
            </a:extLst>
          </p:cNvPr>
          <p:cNvSpPr txBox="1">
            <a:spLocks/>
          </p:cNvSpPr>
          <p:nvPr/>
        </p:nvSpPr>
        <p:spPr bwMode="auto">
          <a:xfrm>
            <a:off x="145891" y="4012227"/>
            <a:ext cx="84582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just"/>
            <a:r>
              <a:rPr lang="en-US" sz="2400" b="0" kern="1200" dirty="0">
                <a:latin typeface="Arial" pitchFamily="34" charset="0"/>
                <a:cs typeface="Arial" pitchFamily="34" charset="0"/>
              </a:rPr>
              <a:t>2) a </a:t>
            </a:r>
            <a:r>
              <a:rPr lang="en-US" sz="2400" b="0" u="sng" kern="1200" dirty="0">
                <a:latin typeface="Arial" pitchFamily="34" charset="0"/>
                <a:cs typeface="Arial" pitchFamily="34" charset="0"/>
              </a:rPr>
              <a:t>narrative presentation </a:t>
            </a:r>
            <a:r>
              <a:rPr lang="en-US" sz="2400" b="0" kern="1200" dirty="0">
                <a:latin typeface="Arial" pitchFamily="34" charset="0"/>
                <a:cs typeface="Arial" pitchFamily="34" charset="0"/>
              </a:rPr>
              <a:t>of the monitoring work; and</a:t>
            </a:r>
          </a:p>
        </p:txBody>
      </p:sp>
      <p:sp>
        <p:nvSpPr>
          <p:cNvPr id="10" name="Title 5">
            <a:extLst>
              <a:ext uri="{FF2B5EF4-FFF2-40B4-BE49-F238E27FC236}">
                <a16:creationId xmlns:a16="http://schemas.microsoft.com/office/drawing/2014/main" id="{46C1D423-B5A8-440A-9610-7485A8CE171A}"/>
              </a:ext>
            </a:extLst>
          </p:cNvPr>
          <p:cNvSpPr txBox="1">
            <a:spLocks/>
          </p:cNvSpPr>
          <p:nvPr/>
        </p:nvSpPr>
        <p:spPr bwMode="auto">
          <a:xfrm>
            <a:off x="165100" y="4714080"/>
            <a:ext cx="87630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lgn="just"/>
            <a:r>
              <a:rPr lang="en-US" sz="2400" b="0" kern="1200" dirty="0">
                <a:latin typeface="Arial" pitchFamily="34" charset="0"/>
                <a:cs typeface="Arial" pitchFamily="34" charset="0"/>
              </a:rPr>
              <a:t>3) the </a:t>
            </a:r>
            <a:r>
              <a:rPr lang="en-US" sz="2400" b="0" u="sng" kern="1200" dirty="0">
                <a:latin typeface="Arial" pitchFamily="34" charset="0"/>
                <a:cs typeface="Arial" pitchFamily="34" charset="0"/>
              </a:rPr>
              <a:t>timeline</a:t>
            </a:r>
            <a:r>
              <a:rPr lang="en-US" sz="2400" b="0" kern="1200" dirty="0">
                <a:latin typeface="Arial" pitchFamily="34" charset="0"/>
                <a:cs typeface="Arial" pitchFamily="34" charset="0"/>
              </a:rPr>
              <a:t> of the monitoring and reporting work</a:t>
            </a:r>
          </a:p>
        </p:txBody>
      </p:sp>
      <p:pic>
        <p:nvPicPr>
          <p:cNvPr id="4" name="Picture 3">
            <a:extLst>
              <a:ext uri="{FF2B5EF4-FFF2-40B4-BE49-F238E27FC236}">
                <a16:creationId xmlns:a16="http://schemas.microsoft.com/office/drawing/2014/main" id="{7FEC8C3A-BBA0-424D-84CB-075486255244}"/>
              </a:ext>
            </a:extLst>
          </p:cNvPr>
          <p:cNvPicPr>
            <a:picLocks noChangeAspect="1"/>
          </p:cNvPicPr>
          <p:nvPr/>
        </p:nvPicPr>
        <p:blipFill>
          <a:blip r:embed="rId4"/>
          <a:stretch>
            <a:fillRect/>
          </a:stretch>
        </p:blipFill>
        <p:spPr>
          <a:xfrm>
            <a:off x="4708236" y="2325304"/>
            <a:ext cx="4046296" cy="1597067"/>
          </a:xfrm>
          <a:prstGeom prst="rect">
            <a:avLst/>
          </a:prstGeom>
        </p:spPr>
      </p:pic>
      <p:grpSp>
        <p:nvGrpSpPr>
          <p:cNvPr id="12" name="Group 11">
            <a:extLst>
              <a:ext uri="{FF2B5EF4-FFF2-40B4-BE49-F238E27FC236}">
                <a16:creationId xmlns:a16="http://schemas.microsoft.com/office/drawing/2014/main" id="{7C0D408E-2BB2-2EF2-46C3-F8ECDFCCBEF6}"/>
              </a:ext>
            </a:extLst>
          </p:cNvPr>
          <p:cNvGrpSpPr/>
          <p:nvPr/>
        </p:nvGrpSpPr>
        <p:grpSpPr>
          <a:xfrm>
            <a:off x="0" y="0"/>
            <a:ext cx="7374107" cy="751114"/>
            <a:chOff x="797882" y="2499058"/>
            <a:chExt cx="8346118" cy="1304823"/>
          </a:xfrm>
        </p:grpSpPr>
        <p:grpSp>
          <p:nvGrpSpPr>
            <p:cNvPr id="13" name="Group 12">
              <a:extLst>
                <a:ext uri="{FF2B5EF4-FFF2-40B4-BE49-F238E27FC236}">
                  <a16:creationId xmlns:a16="http://schemas.microsoft.com/office/drawing/2014/main" id="{948072EC-DACD-F627-72EB-20EF55D1B71F}"/>
                </a:ext>
              </a:extLst>
            </p:cNvPr>
            <p:cNvGrpSpPr/>
            <p:nvPr/>
          </p:nvGrpSpPr>
          <p:grpSpPr>
            <a:xfrm>
              <a:off x="797882" y="2499058"/>
              <a:ext cx="8346118" cy="1304823"/>
              <a:chOff x="252075" y="2655995"/>
              <a:chExt cx="8346118" cy="1304823"/>
            </a:xfrm>
          </p:grpSpPr>
          <p:sp>
            <p:nvSpPr>
              <p:cNvPr id="15" name="Freeform: Shape 14">
                <a:extLst>
                  <a:ext uri="{FF2B5EF4-FFF2-40B4-BE49-F238E27FC236}">
                    <a16:creationId xmlns:a16="http://schemas.microsoft.com/office/drawing/2014/main" id="{F016EE73-E479-D29D-2596-17291F8F2C17}"/>
                  </a:ext>
                </a:extLst>
              </p:cNvPr>
              <p:cNvSpPr/>
              <p:nvPr/>
            </p:nvSpPr>
            <p:spPr>
              <a:xfrm>
                <a:off x="252075" y="2655995"/>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b="1" kern="1200">
                    <a:solidFill>
                      <a:schemeClr val="tx1"/>
                    </a:solidFill>
                  </a:rPr>
                  <a:t>Design</a:t>
                </a:r>
                <a:endParaRPr lang="en-GB" b="1" kern="1200">
                  <a:solidFill>
                    <a:schemeClr val="tx1"/>
                  </a:solidFill>
                </a:endParaRPr>
              </a:p>
            </p:txBody>
          </p:sp>
          <p:sp>
            <p:nvSpPr>
              <p:cNvPr id="16" name="Freeform: Shape 15">
                <a:extLst>
                  <a:ext uri="{FF2B5EF4-FFF2-40B4-BE49-F238E27FC236}">
                    <a16:creationId xmlns:a16="http://schemas.microsoft.com/office/drawing/2014/main" id="{95D66925-4247-097E-C8CF-4F602B5A6542}"/>
                  </a:ext>
                </a:extLst>
              </p:cNvPr>
              <p:cNvSpPr/>
              <p:nvPr/>
            </p:nvSpPr>
            <p:spPr>
              <a:xfrm>
                <a:off x="3540092"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err="1">
                    <a:solidFill>
                      <a:schemeClr val="tx1"/>
                    </a:solidFill>
                  </a:rPr>
                  <a:t>Analyse</a:t>
                </a:r>
                <a:endParaRPr lang="en-GB" sz="1100" b="1" kern="1200">
                  <a:solidFill>
                    <a:schemeClr val="tx1"/>
                  </a:solidFill>
                </a:endParaRPr>
              </a:p>
            </p:txBody>
          </p:sp>
          <p:sp>
            <p:nvSpPr>
              <p:cNvPr id="17" name="Freeform: Shape 16">
                <a:extLst>
                  <a:ext uri="{FF2B5EF4-FFF2-40B4-BE49-F238E27FC236}">
                    <a16:creationId xmlns:a16="http://schemas.microsoft.com/office/drawing/2014/main" id="{4A3F58D3-4D04-40EA-0868-643985F09983}"/>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a:solidFill>
                      <a:schemeClr val="tx1"/>
                    </a:solidFill>
                  </a:rPr>
                  <a:t>Act</a:t>
                </a:r>
                <a:endParaRPr lang="en-GB" sz="1100" b="1" kern="1200">
                  <a:solidFill>
                    <a:schemeClr val="tx1"/>
                  </a:solidFill>
                </a:endParaRPr>
              </a:p>
            </p:txBody>
          </p:sp>
          <p:sp>
            <p:nvSpPr>
              <p:cNvPr id="18" name="Freeform: Shape 17">
                <a:extLst>
                  <a:ext uri="{FF2B5EF4-FFF2-40B4-BE49-F238E27FC236}">
                    <a16:creationId xmlns:a16="http://schemas.microsoft.com/office/drawing/2014/main" id="{ABA758F2-C31F-E966-5A9A-02ED995D71F2}"/>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a:solidFill>
                      <a:schemeClr val="tx1"/>
                    </a:solidFill>
                  </a:rPr>
                  <a:t>Report</a:t>
                </a:r>
                <a:endParaRPr lang="en-GB" sz="1100" b="1" kern="1200">
                  <a:solidFill>
                    <a:schemeClr val="tx1"/>
                  </a:solidFill>
                </a:endParaRPr>
              </a:p>
            </p:txBody>
          </p:sp>
          <p:sp>
            <p:nvSpPr>
              <p:cNvPr id="19" name="Freeform: Shape 18">
                <a:extLst>
                  <a:ext uri="{FF2B5EF4-FFF2-40B4-BE49-F238E27FC236}">
                    <a16:creationId xmlns:a16="http://schemas.microsoft.com/office/drawing/2014/main" id="{91664550-06E3-FE2D-1F46-11330F59A7A1}"/>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a:solidFill>
                      <a:schemeClr val="tx1"/>
                    </a:solidFill>
                  </a:rPr>
                  <a:t>Evaluate</a:t>
                </a:r>
                <a:endParaRPr lang="en-GB" sz="1100" b="1" kern="1200">
                  <a:solidFill>
                    <a:schemeClr val="tx1"/>
                  </a:solidFill>
                </a:endParaRPr>
              </a:p>
            </p:txBody>
          </p:sp>
        </p:grpSp>
        <p:sp>
          <p:nvSpPr>
            <p:cNvPr id="14" name="Freeform: Shape 13">
              <a:extLst>
                <a:ext uri="{FF2B5EF4-FFF2-40B4-BE49-F238E27FC236}">
                  <a16:creationId xmlns:a16="http://schemas.microsoft.com/office/drawing/2014/main" id="{303F2B7A-19AC-18D1-A5A4-A058FCEFBA45}"/>
                </a:ext>
              </a:extLst>
            </p:cNvPr>
            <p:cNvSpPr/>
            <p:nvPr/>
          </p:nvSpPr>
          <p:spPr>
            <a:xfrm>
              <a:off x="2618831" y="2867719"/>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a:solidFill>
                    <a:schemeClr val="tx1"/>
                  </a:solidFill>
                </a:rPr>
                <a:t>Collect</a:t>
              </a:r>
              <a:endParaRPr lang="en-GB" sz="1100" b="1" kern="1200">
                <a:solidFill>
                  <a:schemeClr val="tx1"/>
                </a:solidFill>
              </a:endParaRPr>
            </a:p>
          </p:txBody>
        </p:sp>
      </p:grpSp>
      <p:pic>
        <p:nvPicPr>
          <p:cNvPr id="20" name="Picture 19">
            <a:extLst>
              <a:ext uri="{FF2B5EF4-FFF2-40B4-BE49-F238E27FC236}">
                <a16:creationId xmlns:a16="http://schemas.microsoft.com/office/drawing/2014/main" id="{E433FF09-A382-6110-A0C0-CD6FC6DA3FE1}"/>
              </a:ext>
            </a:extLst>
          </p:cNvPr>
          <p:cNvPicPr>
            <a:picLocks noChangeAspect="1"/>
          </p:cNvPicPr>
          <p:nvPr/>
        </p:nvPicPr>
        <p:blipFill>
          <a:blip r:embed="rId5"/>
          <a:stretch>
            <a:fillRect/>
          </a:stretch>
        </p:blipFill>
        <p:spPr>
          <a:xfrm>
            <a:off x="424018" y="5133331"/>
            <a:ext cx="7991603" cy="1792029"/>
          </a:xfrm>
          <a:prstGeom prst="rect">
            <a:avLst/>
          </a:prstGeom>
        </p:spPr>
      </p:pic>
    </p:spTree>
    <p:custDataLst>
      <p:tags r:id="rId1"/>
    </p:custDataLst>
    <p:extLst>
      <p:ext uri="{BB962C8B-B14F-4D97-AF65-F5344CB8AC3E}">
        <p14:creationId xmlns:p14="http://schemas.microsoft.com/office/powerpoint/2010/main" val="22487259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83463D2-C353-4057-BC7A-DD48604D9E81}"/>
              </a:ext>
            </a:extLst>
          </p:cNvPr>
          <p:cNvSpPr txBox="1">
            <a:spLocks/>
          </p:cNvSpPr>
          <p:nvPr/>
        </p:nvSpPr>
        <p:spPr bwMode="auto">
          <a:xfrm>
            <a:off x="26386" y="3534780"/>
            <a:ext cx="8901714" cy="355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698500" marR="0" lvl="1" indent="-342900" algn="l" defTabSz="914400" rtl="0" eaLnBrk="1" fontAlgn="base" latinLnBrk="0" hangingPunct="1">
              <a:lnSpc>
                <a:spcPct val="100000"/>
              </a:lnSpc>
              <a:spcBef>
                <a:spcPct val="35000"/>
              </a:spcBef>
              <a:spcAft>
                <a:spcPct val="0"/>
              </a:spcAft>
              <a:buClr>
                <a:prstClr val="black"/>
              </a:buClr>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Situation and needs: </a:t>
            </a:r>
            <a:r>
              <a:rPr kumimoji="0" lang="en-GB" sz="1800" b="0" i="1" u="none" strike="noStrike" kern="0" cap="none" spc="0" normalizeH="0" baseline="0" noProof="0" dirty="0">
                <a:ln>
                  <a:noFill/>
                </a:ln>
                <a:solidFill>
                  <a:prstClr val="black"/>
                </a:solidFill>
                <a:effectLst/>
                <a:uLnTx/>
                <a:uFillTx/>
                <a:latin typeface="Arial"/>
                <a:ea typeface="+mn-ea"/>
                <a:cs typeface="+mn-cs"/>
              </a:rPr>
              <a:t>”how things are”</a:t>
            </a:r>
            <a:r>
              <a:rPr kumimoji="0" lang="en-GB" sz="1800" b="0" i="0" u="none" strike="noStrike" kern="0" cap="none" spc="0" normalizeH="0" baseline="0" noProof="0" dirty="0">
                <a:ln>
                  <a:noFill/>
                </a:ln>
                <a:solidFill>
                  <a:prstClr val="black"/>
                </a:solidFill>
                <a:effectLst/>
                <a:uLnTx/>
                <a:uFillTx/>
                <a:latin typeface="Arial"/>
                <a:ea typeface="+mn-ea"/>
                <a:cs typeface="+mn-cs"/>
              </a:rPr>
              <a:t>	</a:t>
            </a: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698500" marR="0" lvl="1" indent="-342900" algn="l" defTabSz="914400" rtl="0" eaLnBrk="1" fontAlgn="base" latinLnBrk="0" hangingPunct="1">
              <a:lnSpc>
                <a:spcPct val="100000"/>
              </a:lnSpc>
              <a:spcBef>
                <a:spcPct val="35000"/>
              </a:spcBef>
              <a:spcAft>
                <a:spcPct val="0"/>
              </a:spcAft>
              <a:buClr>
                <a:prstClr val="black"/>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Response capacity: </a:t>
            </a:r>
            <a:r>
              <a:rPr kumimoji="0" lang="en-US" sz="1800" b="0" i="1" u="none" strike="noStrike" kern="0" cap="none" spc="0" normalizeH="0" baseline="0" noProof="0" dirty="0">
                <a:ln>
                  <a:noFill/>
                </a:ln>
                <a:solidFill>
                  <a:prstClr val="black"/>
                </a:solidFill>
                <a:effectLst/>
                <a:uLnTx/>
                <a:uFillTx/>
                <a:latin typeface="Arial"/>
                <a:ea typeface="+mn-ea"/>
                <a:cs typeface="+mn-cs"/>
              </a:rPr>
              <a:t>”who can do”</a:t>
            </a:r>
          </a:p>
          <a:p>
            <a:pPr marL="698500" marR="0" lvl="1" indent="-342900" algn="l" defTabSz="914400" rtl="0" eaLnBrk="1" fontAlgn="base" latinLnBrk="0" hangingPunct="1">
              <a:lnSpc>
                <a:spcPct val="100000"/>
              </a:lnSpc>
              <a:spcBef>
                <a:spcPct val="35000"/>
              </a:spcBef>
              <a:spcAft>
                <a:spcPct val="0"/>
              </a:spcAft>
              <a:buClr>
                <a:prstClr val="black"/>
              </a:buClr>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Implementation: </a:t>
            </a:r>
            <a:r>
              <a:rPr kumimoji="0" lang="en-GB" sz="1800" b="0" i="1" u="none" strike="noStrike" kern="0" cap="none" spc="0" normalizeH="0" baseline="0" noProof="0" dirty="0">
                <a:ln>
                  <a:noFill/>
                </a:ln>
                <a:solidFill>
                  <a:prstClr val="black"/>
                </a:solidFill>
                <a:effectLst/>
                <a:uLnTx/>
                <a:uFillTx/>
                <a:latin typeface="Arial"/>
                <a:ea typeface="+mn-ea"/>
                <a:cs typeface="+mn-cs"/>
              </a:rPr>
              <a:t>”what is done”</a:t>
            </a:r>
            <a:r>
              <a:rPr kumimoji="0" lang="en-GB" sz="1800" b="0" i="0" u="none" strike="noStrike" kern="0" cap="none" spc="0" normalizeH="0" baseline="0" noProof="0" dirty="0">
                <a:ln>
                  <a:noFill/>
                </a:ln>
                <a:solidFill>
                  <a:prstClr val="black"/>
                </a:solidFill>
                <a:effectLst/>
                <a:uLnTx/>
                <a:uFillTx/>
                <a:latin typeface="Arial"/>
                <a:ea typeface="+mn-ea"/>
                <a:cs typeface="+mn-cs"/>
              </a:rPr>
              <a:t> </a:t>
            </a:r>
          </a:p>
          <a:p>
            <a:pPr marL="698500" marR="0" lvl="1" indent="-342900" algn="l" defTabSz="914400" rtl="0" eaLnBrk="1" fontAlgn="base" latinLnBrk="0" hangingPunct="1">
              <a:lnSpc>
                <a:spcPct val="100000"/>
              </a:lnSpc>
              <a:spcBef>
                <a:spcPct val="35000"/>
              </a:spcBef>
              <a:spcAft>
                <a:spcPct val="0"/>
              </a:spcAft>
              <a:buClr>
                <a:prstClr val="black"/>
              </a:buClr>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Output results: </a:t>
            </a:r>
            <a:r>
              <a:rPr kumimoji="0" lang="en-GB" sz="1800" b="0" i="1" u="none" strike="noStrike" kern="0" cap="none" spc="0" normalizeH="0" baseline="0" noProof="0" dirty="0">
                <a:ln>
                  <a:noFill/>
                </a:ln>
                <a:solidFill>
                  <a:prstClr val="black"/>
                </a:solidFill>
                <a:effectLst/>
                <a:uLnTx/>
                <a:uFillTx/>
                <a:latin typeface="Arial"/>
                <a:ea typeface="+mn-ea"/>
                <a:cs typeface="+mn-cs"/>
              </a:rPr>
              <a:t>”what was delivered”</a:t>
            </a:r>
          </a:p>
          <a:p>
            <a:pPr marL="698500" marR="0" lvl="1" indent="-342900" algn="l" defTabSz="914400" rtl="0" eaLnBrk="1" fontAlgn="base" latinLnBrk="0" hangingPunct="1">
              <a:lnSpc>
                <a:spcPct val="100000"/>
              </a:lnSpc>
              <a:spcBef>
                <a:spcPct val="35000"/>
              </a:spcBef>
              <a:spcAft>
                <a:spcPct val="0"/>
              </a:spcAft>
              <a:buClr>
                <a:prstClr val="black"/>
              </a:buClr>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Outcome results: </a:t>
            </a:r>
            <a:r>
              <a:rPr kumimoji="0" lang="en-GB" sz="1800" b="0" i="1" u="none" strike="noStrike" kern="0" cap="none" spc="0" normalizeH="0" baseline="0" noProof="0" dirty="0">
                <a:ln>
                  <a:noFill/>
                </a:ln>
                <a:solidFill>
                  <a:prstClr val="black"/>
                </a:solidFill>
                <a:effectLst/>
                <a:uLnTx/>
                <a:uFillTx/>
                <a:latin typeface="Arial"/>
                <a:ea typeface="+mn-ea"/>
                <a:cs typeface="+mn-cs"/>
              </a:rPr>
              <a:t>”what has changed” </a:t>
            </a:r>
          </a:p>
          <a:p>
            <a:pPr marL="698500" lvl="1" indent="-342900">
              <a:buClr>
                <a:prstClr val="black"/>
              </a:buClr>
              <a:buFont typeface="Arial" panose="020B0604020202020204" pitchFamily="34" charset="0"/>
              <a:buChar char="•"/>
              <a:defRPr/>
            </a:pPr>
            <a:r>
              <a:rPr lang="en-GB" sz="2000" b="1" dirty="0">
                <a:solidFill>
                  <a:prstClr val="black"/>
                </a:solidFill>
                <a:latin typeface="Arial"/>
              </a:rPr>
              <a:t>Funding: </a:t>
            </a:r>
            <a:r>
              <a:rPr lang="en-GB" sz="1800" i="1" kern="0" dirty="0">
                <a:solidFill>
                  <a:prstClr val="black"/>
                </a:solidFill>
                <a:latin typeface="Arial"/>
              </a:rPr>
              <a:t>”who funded who”</a:t>
            </a:r>
            <a:endParaRPr lang="en-US" sz="1800" i="1" kern="0" dirty="0">
              <a:solidFill>
                <a:prstClr val="black"/>
              </a:solidFill>
              <a:latin typeface="Arial"/>
            </a:endParaRPr>
          </a:p>
        </p:txBody>
      </p:sp>
      <p:sp>
        <p:nvSpPr>
          <p:cNvPr id="16" name="Text Placeholder 2">
            <a:extLst>
              <a:ext uri="{FF2B5EF4-FFF2-40B4-BE49-F238E27FC236}">
                <a16:creationId xmlns:a16="http://schemas.microsoft.com/office/drawing/2014/main" id="{B717E4C6-A611-4027-A208-8B092CEBC399}"/>
              </a:ext>
            </a:extLst>
          </p:cNvPr>
          <p:cNvSpPr txBox="1">
            <a:spLocks/>
          </p:cNvSpPr>
          <p:nvPr/>
        </p:nvSpPr>
        <p:spPr bwMode="auto">
          <a:xfrm>
            <a:off x="180101" y="4448340"/>
            <a:ext cx="6874377" cy="1151778"/>
          </a:xfrm>
          <a:prstGeom prst="rect">
            <a:avLst/>
          </a:prstGeom>
          <a:noFill/>
          <a:ln w="19050">
            <a:solidFill>
              <a:schemeClr val="accent1">
                <a:lumMod val="75000"/>
              </a:schemeClr>
            </a:solidFill>
            <a:prstDash val="dash"/>
            <a:miter lim="800000"/>
            <a:headEnd/>
            <a:tailEnd/>
          </a:ln>
          <a:effectLst/>
        </p:spPr>
        <p:txBody>
          <a:bodyPr vert="horz" wrap="square" lIns="91440" tIns="45720" rIns="91440" bIns="45720" numCol="1" anchor="t" anchorCtr="0" compatLnSpc="1">
            <a:prstTxWarp prst="textNoShape">
              <a:avLst/>
            </a:prstTxWarp>
            <a:no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15" name="Text Placeholder 2">
            <a:extLst>
              <a:ext uri="{FF2B5EF4-FFF2-40B4-BE49-F238E27FC236}">
                <a16:creationId xmlns:a16="http://schemas.microsoft.com/office/drawing/2014/main" id="{7B52435C-D0DA-4945-B416-A9B960203819}"/>
              </a:ext>
            </a:extLst>
          </p:cNvPr>
          <p:cNvSpPr txBox="1">
            <a:spLocks/>
          </p:cNvSpPr>
          <p:nvPr/>
        </p:nvSpPr>
        <p:spPr bwMode="auto">
          <a:xfrm>
            <a:off x="373456" y="3976134"/>
            <a:ext cx="5188862" cy="1198248"/>
          </a:xfrm>
          <a:prstGeom prst="rect">
            <a:avLst/>
          </a:prstGeom>
          <a:noFill/>
          <a:ln w="19050">
            <a:solidFill>
              <a:srgbClr val="FF0000"/>
            </a:solidFill>
            <a:prstDash val="dash"/>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endParaRPr kumimoji="0" lang="en-US" sz="1800" b="1" i="0" u="none" strike="noStrike" kern="0" cap="none" spc="0" normalizeH="0" baseline="0" noProof="0" dirty="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AB452058-D4A0-47A5-AAE4-7676695E83B0}"/>
              </a:ext>
            </a:extLst>
          </p:cNvPr>
          <p:cNvSpPr txBox="1">
            <a:spLocks/>
          </p:cNvSpPr>
          <p:nvPr/>
        </p:nvSpPr>
        <p:spPr bwMode="auto">
          <a:xfrm>
            <a:off x="7344668" y="4618688"/>
            <a:ext cx="1763799" cy="8235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chemeClr val="accent1">
                    <a:lumMod val="75000"/>
                  </a:schemeClr>
                </a:solidFill>
                <a:effectLst/>
                <a:uLnTx/>
                <a:uFillTx/>
                <a:latin typeface="Arial"/>
                <a:ea typeface="+mn-ea"/>
                <a:cs typeface="+mn-cs"/>
              </a:rPr>
              <a:t>Response</a:t>
            </a:r>
          </a:p>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chemeClr val="accent1">
                    <a:lumMod val="75000"/>
                  </a:schemeClr>
                </a:solidFill>
                <a:effectLst/>
                <a:uLnTx/>
                <a:uFillTx/>
                <a:latin typeface="Arial"/>
                <a:ea typeface="+mn-ea"/>
                <a:cs typeface="+mn-cs"/>
              </a:rPr>
              <a:t>Monitoring </a:t>
            </a:r>
          </a:p>
        </p:txBody>
      </p:sp>
      <p:sp>
        <p:nvSpPr>
          <p:cNvPr id="11" name="Text Placeholder 2">
            <a:extLst>
              <a:ext uri="{FF2B5EF4-FFF2-40B4-BE49-F238E27FC236}">
                <a16:creationId xmlns:a16="http://schemas.microsoft.com/office/drawing/2014/main" id="{57D7B8D7-4545-480C-B13B-0294ABFD8E66}"/>
              </a:ext>
            </a:extLst>
          </p:cNvPr>
          <p:cNvSpPr txBox="1">
            <a:spLocks/>
          </p:cNvSpPr>
          <p:nvPr/>
        </p:nvSpPr>
        <p:spPr bwMode="auto">
          <a:xfrm>
            <a:off x="5629275" y="3534780"/>
            <a:ext cx="3902916"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rgbClr val="FF0000"/>
                </a:solidFill>
                <a:effectLst/>
                <a:uLnTx/>
                <a:uFillTx/>
                <a:latin typeface="Arial"/>
                <a:ea typeface="+mn-ea"/>
                <a:cs typeface="+mn-cs"/>
              </a:rPr>
              <a:t>-----------     Needs Monitoring </a:t>
            </a:r>
          </a:p>
        </p:txBody>
      </p:sp>
      <p:sp>
        <p:nvSpPr>
          <p:cNvPr id="12" name="Text Placeholder 2">
            <a:extLst>
              <a:ext uri="{FF2B5EF4-FFF2-40B4-BE49-F238E27FC236}">
                <a16:creationId xmlns:a16="http://schemas.microsoft.com/office/drawing/2014/main" id="{4F825369-D045-4D5A-B544-0281016C9092}"/>
              </a:ext>
            </a:extLst>
          </p:cNvPr>
          <p:cNvSpPr txBox="1">
            <a:spLocks/>
          </p:cNvSpPr>
          <p:nvPr/>
        </p:nvSpPr>
        <p:spPr bwMode="auto">
          <a:xfrm>
            <a:off x="6001182" y="4378153"/>
            <a:ext cx="836132"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rgbClr val="FF0000"/>
                </a:solidFill>
                <a:effectLst/>
                <a:uLnTx/>
                <a:uFillTx/>
                <a:latin typeface="Arial"/>
                <a:ea typeface="+mn-ea"/>
                <a:cs typeface="+mn-cs"/>
              </a:rPr>
              <a:t>3 W</a:t>
            </a:r>
          </a:p>
        </p:txBody>
      </p:sp>
      <p:sp>
        <p:nvSpPr>
          <p:cNvPr id="13" name="Text Placeholder 2">
            <a:extLst>
              <a:ext uri="{FF2B5EF4-FFF2-40B4-BE49-F238E27FC236}">
                <a16:creationId xmlns:a16="http://schemas.microsoft.com/office/drawing/2014/main" id="{8679047F-6093-4A7C-8802-9381AA5B3106}"/>
              </a:ext>
            </a:extLst>
          </p:cNvPr>
          <p:cNvSpPr txBox="1">
            <a:spLocks/>
          </p:cNvSpPr>
          <p:nvPr/>
        </p:nvSpPr>
        <p:spPr bwMode="auto">
          <a:xfrm>
            <a:off x="5629275" y="5600118"/>
            <a:ext cx="371563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marR="0" lvl="0" indent="0" algn="l" defTabSz="914400" rtl="0" eaLnBrk="1" fontAlgn="base" latinLnBrk="0" hangingPunct="1">
              <a:lnSpc>
                <a:spcPct val="120000"/>
              </a:lnSpc>
              <a:spcBef>
                <a:spcPct val="35000"/>
              </a:spcBef>
              <a:spcAft>
                <a:spcPct val="0"/>
              </a:spcAft>
              <a:buClr>
                <a:prstClr val="black"/>
              </a:buClr>
              <a:buSzTx/>
              <a:buFontTx/>
              <a:buNone/>
              <a:tabLst/>
              <a:defRPr/>
            </a:pPr>
            <a:r>
              <a:rPr kumimoji="0" lang="en-US" sz="1800" b="1" i="0" u="none" strike="noStrike" kern="0" cap="none" spc="0" normalizeH="0" baseline="0" noProof="0" dirty="0">
                <a:ln>
                  <a:noFill/>
                </a:ln>
                <a:solidFill>
                  <a:srgbClr val="FF0000"/>
                </a:solidFill>
                <a:effectLst/>
                <a:uLnTx/>
                <a:uFillTx/>
                <a:latin typeface="Arial"/>
                <a:ea typeface="+mn-ea"/>
                <a:cs typeface="+mn-cs"/>
              </a:rPr>
              <a:t>-----------</a:t>
            </a:r>
            <a:r>
              <a:rPr kumimoji="0" lang="en-US" sz="1800" b="1" i="0" u="none" strike="noStrike" kern="0" cap="none" spc="0" normalizeH="0" noProof="0" dirty="0">
                <a:ln>
                  <a:noFill/>
                </a:ln>
                <a:solidFill>
                  <a:srgbClr val="FF0000"/>
                </a:solidFill>
                <a:effectLst/>
                <a:uLnTx/>
                <a:uFillTx/>
                <a:latin typeface="Arial"/>
                <a:ea typeface="+mn-ea"/>
                <a:cs typeface="+mn-cs"/>
              </a:rPr>
              <a:t>    </a:t>
            </a:r>
            <a:r>
              <a:rPr kumimoji="0" lang="en-US" sz="1800" b="1" i="0" u="none" strike="noStrike" kern="0" cap="none" spc="0" normalizeH="0" baseline="0" noProof="0" dirty="0">
                <a:ln>
                  <a:noFill/>
                </a:ln>
                <a:solidFill>
                  <a:srgbClr val="FF0000"/>
                </a:solidFill>
                <a:effectLst/>
                <a:uLnTx/>
                <a:uFillTx/>
                <a:latin typeface="Arial"/>
                <a:ea typeface="+mn-ea"/>
                <a:cs typeface="+mn-cs"/>
              </a:rPr>
              <a:t>Financial tracking</a:t>
            </a:r>
          </a:p>
        </p:txBody>
      </p:sp>
      <p:sp>
        <p:nvSpPr>
          <p:cNvPr id="14" name="AutoShape 51">
            <a:extLst>
              <a:ext uri="{FF2B5EF4-FFF2-40B4-BE49-F238E27FC236}">
                <a16:creationId xmlns:a16="http://schemas.microsoft.com/office/drawing/2014/main" id="{C5777D1D-078D-4AD9-8572-872ACE83D39D}"/>
              </a:ext>
            </a:extLst>
          </p:cNvPr>
          <p:cNvSpPr>
            <a:spLocks/>
          </p:cNvSpPr>
          <p:nvPr/>
        </p:nvSpPr>
        <p:spPr bwMode="auto">
          <a:xfrm>
            <a:off x="5550589" y="3976134"/>
            <a:ext cx="400050" cy="1198248"/>
          </a:xfrm>
          <a:prstGeom prst="rightBrace">
            <a:avLst>
              <a:gd name="adj1" fmla="val 63294"/>
              <a:gd name="adj2" fmla="val 50000"/>
            </a:avLst>
          </a:prstGeom>
          <a:solidFill>
            <a:srgbClr val="FFFFFF"/>
          </a:solidFill>
          <a:ln w="254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AutoShape 51">
            <a:extLst>
              <a:ext uri="{FF2B5EF4-FFF2-40B4-BE49-F238E27FC236}">
                <a16:creationId xmlns:a16="http://schemas.microsoft.com/office/drawing/2014/main" id="{8ADD4CDE-396A-4EFC-99EC-8A5557BA78CB}"/>
              </a:ext>
            </a:extLst>
          </p:cNvPr>
          <p:cNvSpPr>
            <a:spLocks/>
          </p:cNvSpPr>
          <p:nvPr/>
        </p:nvSpPr>
        <p:spPr bwMode="auto">
          <a:xfrm>
            <a:off x="7006322" y="4448340"/>
            <a:ext cx="400050" cy="1151778"/>
          </a:xfrm>
          <a:prstGeom prst="rightBrace">
            <a:avLst>
              <a:gd name="adj1" fmla="val 63294"/>
              <a:gd name="adj2" fmla="val 50000"/>
            </a:avLst>
          </a:prstGeom>
          <a:solidFill>
            <a:srgbClr val="FFFFFF"/>
          </a:solidFill>
          <a:ln w="25400">
            <a:solidFill>
              <a:schemeClr val="accent1">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Title 1">
            <a:extLst>
              <a:ext uri="{FF2B5EF4-FFF2-40B4-BE49-F238E27FC236}">
                <a16:creationId xmlns:a16="http://schemas.microsoft.com/office/drawing/2014/main" id="{61D6D2F0-871E-40FE-9B8A-50AA7C89C775}"/>
              </a:ext>
            </a:extLst>
          </p:cNvPr>
          <p:cNvSpPr txBox="1">
            <a:spLocks/>
          </p:cNvSpPr>
          <p:nvPr/>
        </p:nvSpPr>
        <p:spPr>
          <a:xfrm>
            <a:off x="6057059" y="2945481"/>
            <a:ext cx="2871041"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solidFill>
                  <a:srgbClr val="FF0000"/>
                </a:solidFill>
              </a:rPr>
              <a:t>REALITY: </a:t>
            </a:r>
            <a:endParaRPr lang="en-US" kern="0" dirty="0">
              <a:solidFill>
                <a:srgbClr val="FF0000"/>
              </a:solidFill>
            </a:endParaRPr>
          </a:p>
        </p:txBody>
      </p:sp>
      <p:sp>
        <p:nvSpPr>
          <p:cNvPr id="21" name="Title 1">
            <a:extLst>
              <a:ext uri="{FF2B5EF4-FFF2-40B4-BE49-F238E27FC236}">
                <a16:creationId xmlns:a16="http://schemas.microsoft.com/office/drawing/2014/main" id="{9E2C2AE6-B653-40C8-BF38-16A67F92487E}"/>
              </a:ext>
            </a:extLst>
          </p:cNvPr>
          <p:cNvSpPr txBox="1">
            <a:spLocks/>
          </p:cNvSpPr>
          <p:nvPr/>
        </p:nvSpPr>
        <p:spPr>
          <a:xfrm>
            <a:off x="374917" y="1111366"/>
            <a:ext cx="8231187" cy="1130686"/>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kern="0" dirty="0"/>
              <a:t>VISION: </a:t>
            </a:r>
          </a:p>
          <a:p>
            <a:r>
              <a:rPr lang="fr-FR" kern="0" dirty="0"/>
              <a:t>One </a:t>
            </a:r>
            <a:r>
              <a:rPr lang="fr-FR" kern="0" dirty="0" err="1"/>
              <a:t>integrated</a:t>
            </a:r>
            <a:r>
              <a:rPr lang="fr-FR" kern="0" dirty="0"/>
              <a:t> monitoring model</a:t>
            </a:r>
            <a:endParaRPr lang="en-US" kern="0" dirty="0"/>
          </a:p>
        </p:txBody>
      </p:sp>
      <p:sp>
        <p:nvSpPr>
          <p:cNvPr id="2" name="Rectangle 1">
            <a:extLst>
              <a:ext uri="{FF2B5EF4-FFF2-40B4-BE49-F238E27FC236}">
                <a16:creationId xmlns:a16="http://schemas.microsoft.com/office/drawing/2014/main" id="{51DCAD7F-CAC5-47D4-2D2A-C8E2580E834C}"/>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4731317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nodePh="1">
                                  <p:stCondLst>
                                    <p:cond delay="0"/>
                                  </p:stCondLst>
                                  <p:endCondLst>
                                    <p:cond evt="begin" delay="0">
                                      <p:tn val="51"/>
                                    </p:cond>
                                  </p:end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5" grpId="1" animBg="1"/>
      <p:bldP spid="9" grpId="0"/>
      <p:bldP spid="11" grpId="0"/>
      <p:bldP spid="12" grpId="0"/>
      <p:bldP spid="13" grpId="0"/>
      <p:bldP spid="14" grpId="0" animBg="1"/>
      <p:bldP spid="8" grpId="0" animBg="1"/>
      <p:bldP spid="17"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4" y="719789"/>
            <a:ext cx="8272152" cy="476950"/>
          </a:xfrm>
        </p:spPr>
        <p:txBody>
          <a:bodyPr/>
          <a:lstStyle/>
          <a:p>
            <a:r>
              <a:rPr lang="en-GB" dirty="0"/>
              <a:t>The monitoring framework tells for each indicator:</a:t>
            </a:r>
            <a:endParaRPr lang="en-GB" sz="3200" dirty="0"/>
          </a:p>
        </p:txBody>
      </p:sp>
      <p:sp>
        <p:nvSpPr>
          <p:cNvPr id="5" name="Freeform: Shape 4">
            <a:extLst>
              <a:ext uri="{FF2B5EF4-FFF2-40B4-BE49-F238E27FC236}">
                <a16:creationId xmlns:a16="http://schemas.microsoft.com/office/drawing/2014/main" id="{7E3BDF05-C07D-4775-9444-C49FFE041C8D}"/>
              </a:ext>
            </a:extLst>
          </p:cNvPr>
          <p:cNvSpPr/>
          <p:nvPr/>
        </p:nvSpPr>
        <p:spPr>
          <a:xfrm>
            <a:off x="3358793" y="3583209"/>
            <a:ext cx="5287521" cy="449977"/>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algn="l" defTabSz="800100">
              <a:lnSpc>
                <a:spcPct val="90000"/>
              </a:lnSpc>
              <a:spcBef>
                <a:spcPct val="0"/>
              </a:spcBef>
              <a:spcAft>
                <a:spcPct val="15000"/>
              </a:spcAft>
              <a:buChar char="•"/>
            </a:pPr>
            <a:r>
              <a:rPr lang="en-GB" sz="1700" dirty="0"/>
              <a:t>Sex, Age, Status, Location, …</a:t>
            </a:r>
            <a:endParaRPr lang="en-GB" sz="1700" kern="1200" dirty="0"/>
          </a:p>
        </p:txBody>
      </p:sp>
      <p:sp>
        <p:nvSpPr>
          <p:cNvPr id="6" name="Freeform: Shape 5">
            <a:extLst>
              <a:ext uri="{FF2B5EF4-FFF2-40B4-BE49-F238E27FC236}">
                <a16:creationId xmlns:a16="http://schemas.microsoft.com/office/drawing/2014/main" id="{E89B1347-67D1-4543-9DB2-C1B7321BD3AF}"/>
              </a:ext>
            </a:extLst>
          </p:cNvPr>
          <p:cNvSpPr/>
          <p:nvPr/>
        </p:nvSpPr>
        <p:spPr>
          <a:xfrm>
            <a:off x="503233" y="3584480"/>
            <a:ext cx="2857943"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marL="0" lvl="0" indent="0" algn="ctr" defTabSz="1111250">
              <a:lnSpc>
                <a:spcPct val="90000"/>
              </a:lnSpc>
              <a:spcBef>
                <a:spcPct val="0"/>
              </a:spcBef>
              <a:spcAft>
                <a:spcPct val="35000"/>
              </a:spcAft>
              <a:buNone/>
            </a:pPr>
            <a:r>
              <a:rPr lang="en-GB" sz="2400" kern="1200" dirty="0"/>
              <a:t>Disaggregation</a:t>
            </a:r>
            <a:endParaRPr lang="en-GB" sz="2500" kern="1200" dirty="0"/>
          </a:p>
        </p:txBody>
      </p:sp>
      <p:sp>
        <p:nvSpPr>
          <p:cNvPr id="18" name="Freeform: Shape 17">
            <a:extLst>
              <a:ext uri="{FF2B5EF4-FFF2-40B4-BE49-F238E27FC236}">
                <a16:creationId xmlns:a16="http://schemas.microsoft.com/office/drawing/2014/main" id="{CAB6F55E-C8FB-45EA-922D-60FF4BA49B38}"/>
              </a:ext>
            </a:extLst>
          </p:cNvPr>
          <p:cNvSpPr/>
          <p:nvPr/>
        </p:nvSpPr>
        <p:spPr>
          <a:xfrm>
            <a:off x="3369116" y="2137299"/>
            <a:ext cx="5279584"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algn="l" defTabSz="800100">
              <a:lnSpc>
                <a:spcPct val="90000"/>
              </a:lnSpc>
              <a:spcBef>
                <a:spcPct val="0"/>
              </a:spcBef>
              <a:spcAft>
                <a:spcPct val="15000"/>
              </a:spcAft>
              <a:buChar char="•"/>
            </a:pPr>
            <a:r>
              <a:rPr lang="en-GB" sz="1700" kern="1200" dirty="0"/>
              <a:t>For quantified deliveries</a:t>
            </a:r>
          </a:p>
        </p:txBody>
      </p:sp>
      <p:sp>
        <p:nvSpPr>
          <p:cNvPr id="19" name="Freeform: Shape 18">
            <a:extLst>
              <a:ext uri="{FF2B5EF4-FFF2-40B4-BE49-F238E27FC236}">
                <a16:creationId xmlns:a16="http://schemas.microsoft.com/office/drawing/2014/main" id="{6990ACB0-688B-4D89-98CB-DFB33DF2CFFB}"/>
              </a:ext>
            </a:extLst>
          </p:cNvPr>
          <p:cNvSpPr/>
          <p:nvPr/>
        </p:nvSpPr>
        <p:spPr>
          <a:xfrm>
            <a:off x="503237" y="2156994"/>
            <a:ext cx="2857941"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marL="0" lvl="0" indent="0" algn="ctr" defTabSz="1111250">
              <a:lnSpc>
                <a:spcPct val="90000"/>
              </a:lnSpc>
              <a:spcBef>
                <a:spcPct val="0"/>
              </a:spcBef>
              <a:spcAft>
                <a:spcPct val="35000"/>
              </a:spcAft>
              <a:buNone/>
            </a:pPr>
            <a:r>
              <a:rPr lang="en-GB" sz="2400" kern="1200" dirty="0"/>
              <a:t>Need</a:t>
            </a:r>
            <a:endParaRPr lang="en-GB" sz="2500" kern="1200" dirty="0"/>
          </a:p>
        </p:txBody>
      </p:sp>
      <p:sp>
        <p:nvSpPr>
          <p:cNvPr id="20" name="Freeform: Shape 19">
            <a:extLst>
              <a:ext uri="{FF2B5EF4-FFF2-40B4-BE49-F238E27FC236}">
                <a16:creationId xmlns:a16="http://schemas.microsoft.com/office/drawing/2014/main" id="{451CCDDB-C5AA-4D9E-8D94-895FD28BB536}"/>
              </a:ext>
            </a:extLst>
          </p:cNvPr>
          <p:cNvSpPr/>
          <p:nvPr/>
        </p:nvSpPr>
        <p:spPr>
          <a:xfrm>
            <a:off x="3369116" y="2624802"/>
            <a:ext cx="5279584"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algn="l" defTabSz="800100">
              <a:lnSpc>
                <a:spcPct val="90000"/>
              </a:lnSpc>
              <a:spcBef>
                <a:spcPct val="0"/>
              </a:spcBef>
              <a:spcAft>
                <a:spcPct val="15000"/>
              </a:spcAft>
              <a:buChar char="•"/>
            </a:pPr>
            <a:r>
              <a:rPr lang="en-GB" sz="1700" kern="1200" dirty="0"/>
              <a:t>For outcome indicators</a:t>
            </a:r>
          </a:p>
        </p:txBody>
      </p:sp>
      <p:sp>
        <p:nvSpPr>
          <p:cNvPr id="21" name="Freeform: Shape 20">
            <a:extLst>
              <a:ext uri="{FF2B5EF4-FFF2-40B4-BE49-F238E27FC236}">
                <a16:creationId xmlns:a16="http://schemas.microsoft.com/office/drawing/2014/main" id="{B392A5FB-E9B1-45A7-A24D-3BBF4F0F6959}"/>
              </a:ext>
            </a:extLst>
          </p:cNvPr>
          <p:cNvSpPr/>
          <p:nvPr/>
        </p:nvSpPr>
        <p:spPr>
          <a:xfrm>
            <a:off x="503237" y="2626421"/>
            <a:ext cx="2857941"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marL="0" lvl="0" indent="0" algn="ctr" defTabSz="1111250">
              <a:lnSpc>
                <a:spcPct val="90000"/>
              </a:lnSpc>
              <a:spcBef>
                <a:spcPct val="0"/>
              </a:spcBef>
              <a:spcAft>
                <a:spcPct val="35000"/>
              </a:spcAft>
              <a:buNone/>
            </a:pPr>
            <a:r>
              <a:rPr lang="en-GB" sz="2400" kern="1200" dirty="0"/>
              <a:t>Baseline</a:t>
            </a:r>
            <a:endParaRPr lang="en-GB" sz="2500" kern="1200" dirty="0"/>
          </a:p>
        </p:txBody>
      </p:sp>
      <p:sp>
        <p:nvSpPr>
          <p:cNvPr id="22" name="Freeform: Shape 21">
            <a:extLst>
              <a:ext uri="{FF2B5EF4-FFF2-40B4-BE49-F238E27FC236}">
                <a16:creationId xmlns:a16="http://schemas.microsoft.com/office/drawing/2014/main" id="{FEB5DBDD-7FE1-4220-9522-73CB2FAB8BEB}"/>
              </a:ext>
            </a:extLst>
          </p:cNvPr>
          <p:cNvSpPr/>
          <p:nvPr/>
        </p:nvSpPr>
        <p:spPr>
          <a:xfrm>
            <a:off x="3340541" y="4051228"/>
            <a:ext cx="5308159" cy="47222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sz="1700" dirty="0"/>
              <a:t>Hum. Actor, Government, report, …</a:t>
            </a:r>
          </a:p>
        </p:txBody>
      </p:sp>
      <p:sp>
        <p:nvSpPr>
          <p:cNvPr id="23" name="Freeform: Shape 22">
            <a:extLst>
              <a:ext uri="{FF2B5EF4-FFF2-40B4-BE49-F238E27FC236}">
                <a16:creationId xmlns:a16="http://schemas.microsoft.com/office/drawing/2014/main" id="{941BA104-D03A-487F-B8F1-766F96CAF082}"/>
              </a:ext>
            </a:extLst>
          </p:cNvPr>
          <p:cNvSpPr/>
          <p:nvPr/>
        </p:nvSpPr>
        <p:spPr>
          <a:xfrm>
            <a:off x="503238" y="4062426"/>
            <a:ext cx="2857944"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400" dirty="0">
                <a:solidFill>
                  <a:prstClr val="white"/>
                </a:solidFill>
              </a:rPr>
              <a:t>Source</a:t>
            </a:r>
            <a:endParaRPr lang="en-GB" sz="2500" kern="1200" dirty="0"/>
          </a:p>
        </p:txBody>
      </p:sp>
      <p:sp>
        <p:nvSpPr>
          <p:cNvPr id="24" name="Freeform: Shape 23">
            <a:extLst>
              <a:ext uri="{FF2B5EF4-FFF2-40B4-BE49-F238E27FC236}">
                <a16:creationId xmlns:a16="http://schemas.microsoft.com/office/drawing/2014/main" id="{CA60CFD2-611A-45CA-B8E7-520D41D2821A}"/>
              </a:ext>
            </a:extLst>
          </p:cNvPr>
          <p:cNvSpPr/>
          <p:nvPr/>
        </p:nvSpPr>
        <p:spPr>
          <a:xfrm>
            <a:off x="3330212" y="4540904"/>
            <a:ext cx="5328803"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sz="1700" dirty="0"/>
              <a:t>How data will be collected</a:t>
            </a:r>
          </a:p>
        </p:txBody>
      </p:sp>
      <p:sp>
        <p:nvSpPr>
          <p:cNvPr id="25" name="Freeform: Shape 24">
            <a:extLst>
              <a:ext uri="{FF2B5EF4-FFF2-40B4-BE49-F238E27FC236}">
                <a16:creationId xmlns:a16="http://schemas.microsoft.com/office/drawing/2014/main" id="{2A6249C6-E0BA-4B23-B38C-7032A3022DEF}"/>
              </a:ext>
            </a:extLst>
          </p:cNvPr>
          <p:cNvSpPr/>
          <p:nvPr/>
        </p:nvSpPr>
        <p:spPr>
          <a:xfrm>
            <a:off x="503238" y="4538744"/>
            <a:ext cx="2857941"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400" dirty="0"/>
              <a:t>Methodology</a:t>
            </a:r>
            <a:endParaRPr lang="en-GB" sz="2500" kern="1200" dirty="0"/>
          </a:p>
        </p:txBody>
      </p:sp>
      <p:sp>
        <p:nvSpPr>
          <p:cNvPr id="26" name="Freeform: Shape 25">
            <a:extLst>
              <a:ext uri="{FF2B5EF4-FFF2-40B4-BE49-F238E27FC236}">
                <a16:creationId xmlns:a16="http://schemas.microsoft.com/office/drawing/2014/main" id="{FD048542-96CF-4B5A-A291-4F5B85B3707D}"/>
              </a:ext>
            </a:extLst>
          </p:cNvPr>
          <p:cNvSpPr/>
          <p:nvPr/>
        </p:nvSpPr>
        <p:spPr>
          <a:xfrm>
            <a:off x="3350860" y="4999701"/>
            <a:ext cx="5300222"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sz="1700" dirty="0"/>
              <a:t>How often the indicator will be measured</a:t>
            </a:r>
          </a:p>
        </p:txBody>
      </p:sp>
      <p:sp>
        <p:nvSpPr>
          <p:cNvPr id="27" name="Freeform: Shape 26">
            <a:extLst>
              <a:ext uri="{FF2B5EF4-FFF2-40B4-BE49-F238E27FC236}">
                <a16:creationId xmlns:a16="http://schemas.microsoft.com/office/drawing/2014/main" id="{7C693D2C-DBC8-4FF7-98B3-35389B2419D8}"/>
              </a:ext>
            </a:extLst>
          </p:cNvPr>
          <p:cNvSpPr/>
          <p:nvPr/>
        </p:nvSpPr>
        <p:spPr>
          <a:xfrm>
            <a:off x="503238" y="5021481"/>
            <a:ext cx="2857945"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400" dirty="0"/>
              <a:t>Frequency</a:t>
            </a:r>
            <a:endParaRPr lang="en-GB" sz="2500" kern="1200" dirty="0"/>
          </a:p>
        </p:txBody>
      </p:sp>
      <p:sp>
        <p:nvSpPr>
          <p:cNvPr id="28" name="Freeform: Shape 27">
            <a:extLst>
              <a:ext uri="{FF2B5EF4-FFF2-40B4-BE49-F238E27FC236}">
                <a16:creationId xmlns:a16="http://schemas.microsoft.com/office/drawing/2014/main" id="{B62BF38F-E97F-475E-8DF2-083725FCBF0A}"/>
              </a:ext>
            </a:extLst>
          </p:cNvPr>
          <p:cNvSpPr/>
          <p:nvPr/>
        </p:nvSpPr>
        <p:spPr>
          <a:xfrm>
            <a:off x="3348478" y="5507897"/>
            <a:ext cx="5300222"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spcBef>
                <a:spcPct val="0"/>
              </a:spcBef>
              <a:buChar char="•"/>
            </a:pPr>
            <a:r>
              <a:rPr lang="en-GB" sz="1700" dirty="0"/>
              <a:t>Who will collect the data/ Who will validate the data</a:t>
            </a:r>
          </a:p>
        </p:txBody>
      </p:sp>
      <p:sp>
        <p:nvSpPr>
          <p:cNvPr id="29" name="Freeform: Shape 28">
            <a:extLst>
              <a:ext uri="{FF2B5EF4-FFF2-40B4-BE49-F238E27FC236}">
                <a16:creationId xmlns:a16="http://schemas.microsoft.com/office/drawing/2014/main" id="{DC962D40-5D95-4D8A-A449-F8A47C42E257}"/>
              </a:ext>
            </a:extLst>
          </p:cNvPr>
          <p:cNvSpPr/>
          <p:nvPr/>
        </p:nvSpPr>
        <p:spPr>
          <a:xfrm>
            <a:off x="503238" y="5493749"/>
            <a:ext cx="2837303"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lvl="0" algn="ctr" defTabSz="1111250">
              <a:lnSpc>
                <a:spcPct val="90000"/>
              </a:lnSpc>
              <a:spcBef>
                <a:spcPct val="0"/>
              </a:spcBef>
              <a:spcAft>
                <a:spcPct val="35000"/>
              </a:spcAft>
            </a:pPr>
            <a:r>
              <a:rPr lang="en-GB" sz="2400" dirty="0"/>
              <a:t>Responsibilities</a:t>
            </a:r>
            <a:endParaRPr lang="en-GB" sz="2500" kern="1200" dirty="0"/>
          </a:p>
        </p:txBody>
      </p:sp>
      <p:sp>
        <p:nvSpPr>
          <p:cNvPr id="30" name="Freeform: Shape 29">
            <a:extLst>
              <a:ext uri="{FF2B5EF4-FFF2-40B4-BE49-F238E27FC236}">
                <a16:creationId xmlns:a16="http://schemas.microsoft.com/office/drawing/2014/main" id="{70CEA9A2-0CE3-417D-8070-9A99B06886A2}"/>
              </a:ext>
            </a:extLst>
          </p:cNvPr>
          <p:cNvSpPr/>
          <p:nvPr/>
        </p:nvSpPr>
        <p:spPr>
          <a:xfrm>
            <a:off x="3348478" y="5958222"/>
            <a:ext cx="5300222"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defTabSz="800100">
              <a:lnSpc>
                <a:spcPct val="90000"/>
              </a:lnSpc>
              <a:spcBef>
                <a:spcPct val="0"/>
              </a:spcBef>
              <a:spcAft>
                <a:spcPct val="15000"/>
              </a:spcAft>
              <a:buChar char="•"/>
            </a:pPr>
            <a:r>
              <a:rPr lang="en-GB" sz="1700" dirty="0"/>
              <a:t>Where the data is stored for analysis and use</a:t>
            </a:r>
          </a:p>
        </p:txBody>
      </p:sp>
      <p:sp>
        <p:nvSpPr>
          <p:cNvPr id="31" name="Freeform: Shape 30">
            <a:extLst>
              <a:ext uri="{FF2B5EF4-FFF2-40B4-BE49-F238E27FC236}">
                <a16:creationId xmlns:a16="http://schemas.microsoft.com/office/drawing/2014/main" id="{13D92E34-1603-42A7-9212-9FBBD924F3FD}"/>
              </a:ext>
            </a:extLst>
          </p:cNvPr>
          <p:cNvSpPr/>
          <p:nvPr/>
        </p:nvSpPr>
        <p:spPr>
          <a:xfrm>
            <a:off x="503235" y="5973041"/>
            <a:ext cx="2837306"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algn="ctr" defTabSz="1111250">
              <a:lnSpc>
                <a:spcPct val="90000"/>
              </a:lnSpc>
              <a:spcBef>
                <a:spcPct val="0"/>
              </a:spcBef>
              <a:spcAft>
                <a:spcPct val="35000"/>
              </a:spcAft>
            </a:pPr>
            <a:r>
              <a:rPr lang="en-GB" sz="2400" dirty="0"/>
              <a:t>Data</a:t>
            </a:r>
            <a:r>
              <a:rPr lang="en-GB" sz="2500" dirty="0"/>
              <a:t> </a:t>
            </a:r>
            <a:r>
              <a:rPr lang="en-GB" sz="2400" dirty="0"/>
              <a:t>storage</a:t>
            </a:r>
            <a:endParaRPr lang="en-GB" sz="2500" dirty="0"/>
          </a:p>
        </p:txBody>
      </p:sp>
      <p:sp>
        <p:nvSpPr>
          <p:cNvPr id="32" name="Freeform: Shape 31">
            <a:extLst>
              <a:ext uri="{FF2B5EF4-FFF2-40B4-BE49-F238E27FC236}">
                <a16:creationId xmlns:a16="http://schemas.microsoft.com/office/drawing/2014/main" id="{33F26B80-F5FA-406D-815F-6F81425158DF}"/>
              </a:ext>
            </a:extLst>
          </p:cNvPr>
          <p:cNvSpPr/>
          <p:nvPr/>
        </p:nvSpPr>
        <p:spPr>
          <a:xfrm>
            <a:off x="3361179" y="3101383"/>
            <a:ext cx="5279584" cy="478569"/>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algn="l" defTabSz="800100">
              <a:lnSpc>
                <a:spcPct val="90000"/>
              </a:lnSpc>
              <a:spcBef>
                <a:spcPct val="0"/>
              </a:spcBef>
              <a:spcAft>
                <a:spcPct val="15000"/>
              </a:spcAft>
              <a:buChar char="•"/>
            </a:pPr>
            <a:r>
              <a:rPr lang="en-GB" sz="1700" dirty="0"/>
              <a:t>Intended value after action</a:t>
            </a:r>
            <a:endParaRPr lang="en-GB" sz="1700" kern="1200" dirty="0"/>
          </a:p>
        </p:txBody>
      </p:sp>
      <p:sp>
        <p:nvSpPr>
          <p:cNvPr id="33" name="Freeform: Shape 32">
            <a:extLst>
              <a:ext uri="{FF2B5EF4-FFF2-40B4-BE49-F238E27FC236}">
                <a16:creationId xmlns:a16="http://schemas.microsoft.com/office/drawing/2014/main" id="{FCEBA4AC-7F28-4D08-BD68-F7ED950E0FC0}"/>
              </a:ext>
            </a:extLst>
          </p:cNvPr>
          <p:cNvSpPr/>
          <p:nvPr/>
        </p:nvSpPr>
        <p:spPr>
          <a:xfrm>
            <a:off x="503235" y="3106607"/>
            <a:ext cx="2857942"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marL="0" lvl="0" indent="0" algn="ctr" defTabSz="1111250">
              <a:lnSpc>
                <a:spcPct val="90000"/>
              </a:lnSpc>
              <a:spcBef>
                <a:spcPct val="0"/>
              </a:spcBef>
              <a:spcAft>
                <a:spcPct val="35000"/>
              </a:spcAft>
              <a:buNone/>
            </a:pPr>
            <a:r>
              <a:rPr lang="en-GB" sz="2400" kern="1200" dirty="0"/>
              <a:t>Target</a:t>
            </a:r>
            <a:endParaRPr lang="en-GB" sz="2500" kern="1200" dirty="0"/>
          </a:p>
        </p:txBody>
      </p:sp>
      <p:sp>
        <p:nvSpPr>
          <p:cNvPr id="34" name="Freeform: Shape 33">
            <a:extLst>
              <a:ext uri="{FF2B5EF4-FFF2-40B4-BE49-F238E27FC236}">
                <a16:creationId xmlns:a16="http://schemas.microsoft.com/office/drawing/2014/main" id="{2C62DB82-3120-431C-8DBD-B112C3068283}"/>
              </a:ext>
            </a:extLst>
          </p:cNvPr>
          <p:cNvSpPr/>
          <p:nvPr/>
        </p:nvSpPr>
        <p:spPr>
          <a:xfrm>
            <a:off x="3361179" y="1693197"/>
            <a:ext cx="5279584" cy="449977"/>
          </a:xfrm>
          <a:custGeom>
            <a:avLst/>
            <a:gdLst>
              <a:gd name="connsiteX0" fmla="*/ 79763 w 478569"/>
              <a:gd name="connsiteY0" fmla="*/ 0 h 5371591"/>
              <a:gd name="connsiteX1" fmla="*/ 398806 w 478569"/>
              <a:gd name="connsiteY1" fmla="*/ 0 h 5371591"/>
              <a:gd name="connsiteX2" fmla="*/ 478569 w 478569"/>
              <a:gd name="connsiteY2" fmla="*/ 79763 h 5371591"/>
              <a:gd name="connsiteX3" fmla="*/ 478569 w 478569"/>
              <a:gd name="connsiteY3" fmla="*/ 5371591 h 5371591"/>
              <a:gd name="connsiteX4" fmla="*/ 478569 w 478569"/>
              <a:gd name="connsiteY4" fmla="*/ 5371591 h 5371591"/>
              <a:gd name="connsiteX5" fmla="*/ 0 w 478569"/>
              <a:gd name="connsiteY5" fmla="*/ 5371591 h 5371591"/>
              <a:gd name="connsiteX6" fmla="*/ 0 w 478569"/>
              <a:gd name="connsiteY6" fmla="*/ 5371591 h 5371591"/>
              <a:gd name="connsiteX7" fmla="*/ 0 w 478569"/>
              <a:gd name="connsiteY7" fmla="*/ 79763 h 5371591"/>
              <a:gd name="connsiteX8" fmla="*/ 79763 w 478569"/>
              <a:gd name="connsiteY8" fmla="*/ 0 h 53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69" h="5371591">
                <a:moveTo>
                  <a:pt x="478569" y="895286"/>
                </a:moveTo>
                <a:lnTo>
                  <a:pt x="478569" y="4476305"/>
                </a:lnTo>
                <a:cubicBezTo>
                  <a:pt x="478569" y="4970756"/>
                  <a:pt x="475387" y="5371585"/>
                  <a:pt x="471463" y="5371585"/>
                </a:cubicBezTo>
                <a:lnTo>
                  <a:pt x="0" y="5371585"/>
                </a:lnTo>
                <a:lnTo>
                  <a:pt x="0" y="5371585"/>
                </a:lnTo>
                <a:lnTo>
                  <a:pt x="0" y="6"/>
                </a:lnTo>
                <a:lnTo>
                  <a:pt x="0" y="6"/>
                </a:lnTo>
                <a:lnTo>
                  <a:pt x="471463" y="6"/>
                </a:lnTo>
                <a:cubicBezTo>
                  <a:pt x="475387" y="6"/>
                  <a:pt x="478569" y="400835"/>
                  <a:pt x="478569" y="8952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0" tIns="57652" rIns="91942" bIns="57652" numCol="1" spcCol="1270" anchor="ctr" anchorCtr="0">
            <a:noAutofit/>
          </a:bodyPr>
          <a:lstStyle/>
          <a:p>
            <a:pPr marL="171450" lvl="1" indent="-171450" algn="l" defTabSz="800100">
              <a:lnSpc>
                <a:spcPct val="90000"/>
              </a:lnSpc>
              <a:spcBef>
                <a:spcPct val="0"/>
              </a:spcBef>
              <a:spcAft>
                <a:spcPct val="15000"/>
              </a:spcAft>
              <a:buChar char="•"/>
            </a:pPr>
            <a:r>
              <a:rPr lang="en-GB" sz="1700" kern="1200" dirty="0"/>
              <a:t>Definition of the indicator, including its unit </a:t>
            </a:r>
          </a:p>
        </p:txBody>
      </p:sp>
      <p:sp>
        <p:nvSpPr>
          <p:cNvPr id="35" name="Freeform: Shape 34">
            <a:extLst>
              <a:ext uri="{FF2B5EF4-FFF2-40B4-BE49-F238E27FC236}">
                <a16:creationId xmlns:a16="http://schemas.microsoft.com/office/drawing/2014/main" id="{4AC44AE3-6CA9-41F7-B0EB-DFBEDA8F8795}"/>
              </a:ext>
            </a:extLst>
          </p:cNvPr>
          <p:cNvSpPr/>
          <p:nvPr/>
        </p:nvSpPr>
        <p:spPr>
          <a:xfrm>
            <a:off x="503237" y="1671762"/>
            <a:ext cx="2857941" cy="476950"/>
          </a:xfrm>
          <a:custGeom>
            <a:avLst/>
            <a:gdLst>
              <a:gd name="connsiteX0" fmla="*/ 0 w 3021519"/>
              <a:gd name="connsiteY0" fmla="*/ 79493 h 476950"/>
              <a:gd name="connsiteX1" fmla="*/ 79493 w 3021519"/>
              <a:gd name="connsiteY1" fmla="*/ 0 h 476950"/>
              <a:gd name="connsiteX2" fmla="*/ 2942026 w 3021519"/>
              <a:gd name="connsiteY2" fmla="*/ 0 h 476950"/>
              <a:gd name="connsiteX3" fmla="*/ 3021519 w 3021519"/>
              <a:gd name="connsiteY3" fmla="*/ 79493 h 476950"/>
              <a:gd name="connsiteX4" fmla="*/ 3021519 w 3021519"/>
              <a:gd name="connsiteY4" fmla="*/ 397457 h 476950"/>
              <a:gd name="connsiteX5" fmla="*/ 2942026 w 3021519"/>
              <a:gd name="connsiteY5" fmla="*/ 476950 h 476950"/>
              <a:gd name="connsiteX6" fmla="*/ 79493 w 3021519"/>
              <a:gd name="connsiteY6" fmla="*/ 476950 h 476950"/>
              <a:gd name="connsiteX7" fmla="*/ 0 w 3021519"/>
              <a:gd name="connsiteY7" fmla="*/ 397457 h 476950"/>
              <a:gd name="connsiteX8" fmla="*/ 0 w 3021519"/>
              <a:gd name="connsiteY8" fmla="*/ 79493 h 4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519" h="476950">
                <a:moveTo>
                  <a:pt x="0" y="79493"/>
                </a:moveTo>
                <a:cubicBezTo>
                  <a:pt x="0" y="35590"/>
                  <a:pt x="35590" y="0"/>
                  <a:pt x="79493" y="0"/>
                </a:cubicBezTo>
                <a:lnTo>
                  <a:pt x="2942026" y="0"/>
                </a:lnTo>
                <a:cubicBezTo>
                  <a:pt x="2985929" y="0"/>
                  <a:pt x="3021519" y="35590"/>
                  <a:pt x="3021519" y="79493"/>
                </a:cubicBezTo>
                <a:lnTo>
                  <a:pt x="3021519" y="397457"/>
                </a:lnTo>
                <a:cubicBezTo>
                  <a:pt x="3021519" y="441360"/>
                  <a:pt x="2985929" y="476950"/>
                  <a:pt x="2942026" y="476950"/>
                </a:cubicBezTo>
                <a:lnTo>
                  <a:pt x="79493" y="476950"/>
                </a:lnTo>
                <a:cubicBezTo>
                  <a:pt x="35590" y="476950"/>
                  <a:pt x="0" y="441360"/>
                  <a:pt x="0" y="397457"/>
                </a:cubicBezTo>
                <a:lnTo>
                  <a:pt x="0" y="79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33" tIns="70908" rIns="118533" bIns="70908" numCol="1" spcCol="1270" anchor="ctr" anchorCtr="0">
            <a:noAutofit/>
          </a:bodyPr>
          <a:lstStyle/>
          <a:p>
            <a:pPr marL="0" lvl="0" indent="0" algn="ctr" defTabSz="1111250">
              <a:lnSpc>
                <a:spcPct val="90000"/>
              </a:lnSpc>
              <a:spcBef>
                <a:spcPct val="0"/>
              </a:spcBef>
              <a:spcAft>
                <a:spcPct val="35000"/>
              </a:spcAft>
              <a:buNone/>
            </a:pPr>
            <a:r>
              <a:rPr lang="en-GB" sz="2400" kern="1200" dirty="0"/>
              <a:t>Label</a:t>
            </a:r>
            <a:endParaRPr lang="en-GB" sz="2500" kern="1200" dirty="0"/>
          </a:p>
        </p:txBody>
      </p:sp>
      <p:sp>
        <p:nvSpPr>
          <p:cNvPr id="37" name="Rectangle 36">
            <a:extLst>
              <a:ext uri="{FF2B5EF4-FFF2-40B4-BE49-F238E27FC236}">
                <a16:creationId xmlns:a16="http://schemas.microsoft.com/office/drawing/2014/main" id="{B14567AC-4A45-43B3-AF25-144DBC6C3A2E}"/>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25679733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392113" y="724209"/>
            <a:ext cx="8231187" cy="523220"/>
          </a:xfrm>
        </p:spPr>
        <p:txBody>
          <a:bodyPr/>
          <a:lstStyle/>
          <a:p>
            <a:r>
              <a:rPr lang="en-US" kern="1200" dirty="0">
                <a:latin typeface="Arial" pitchFamily="34" charset="0"/>
                <a:cs typeface="Arial" pitchFamily="34" charset="0"/>
              </a:rPr>
              <a:t>Data collection</a:t>
            </a:r>
          </a:p>
        </p:txBody>
      </p:sp>
      <p:grpSp>
        <p:nvGrpSpPr>
          <p:cNvPr id="4" name="Group 3">
            <a:extLst>
              <a:ext uri="{FF2B5EF4-FFF2-40B4-BE49-F238E27FC236}">
                <a16:creationId xmlns:a16="http://schemas.microsoft.com/office/drawing/2014/main" id="{FA4A0892-3690-4C06-87CC-C4FAFC7506D4}"/>
              </a:ext>
            </a:extLst>
          </p:cNvPr>
          <p:cNvGrpSpPr/>
          <p:nvPr/>
        </p:nvGrpSpPr>
        <p:grpSpPr>
          <a:xfrm>
            <a:off x="456406" y="1693369"/>
            <a:ext cx="8231187" cy="1304823"/>
            <a:chOff x="912813" y="2486617"/>
            <a:chExt cx="8231187" cy="1304823"/>
          </a:xfrm>
        </p:grpSpPr>
        <p:grpSp>
          <p:nvGrpSpPr>
            <p:cNvPr id="5" name="Group 4">
              <a:extLst>
                <a:ext uri="{FF2B5EF4-FFF2-40B4-BE49-F238E27FC236}">
                  <a16:creationId xmlns:a16="http://schemas.microsoft.com/office/drawing/2014/main" id="{AA81A018-9FA9-4B09-9527-3067EC8A49BD}"/>
                </a:ext>
              </a:extLst>
            </p:cNvPr>
            <p:cNvGrpSpPr/>
            <p:nvPr/>
          </p:nvGrpSpPr>
          <p:grpSpPr>
            <a:xfrm>
              <a:off x="2262569" y="2486617"/>
              <a:ext cx="6881431" cy="1304823"/>
              <a:chOff x="1716762" y="2643554"/>
              <a:chExt cx="6881431" cy="1304823"/>
            </a:xfrm>
          </p:grpSpPr>
          <p:sp>
            <p:nvSpPr>
              <p:cNvPr id="8" name="Freeform: Shape 7">
                <a:extLst>
                  <a:ext uri="{FF2B5EF4-FFF2-40B4-BE49-F238E27FC236}">
                    <a16:creationId xmlns:a16="http://schemas.microsoft.com/office/drawing/2014/main" id="{423A06E9-CDE7-459B-931E-108F35AE9C1A}"/>
                  </a:ext>
                </a:extLst>
              </p:cNvPr>
              <p:cNvSpPr/>
              <p:nvPr/>
            </p:nvSpPr>
            <p:spPr>
              <a:xfrm>
                <a:off x="1716762" y="2643554"/>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en-US" sz="2000" b="1" dirty="0">
                    <a:solidFill>
                      <a:schemeClr val="tx1"/>
                    </a:solidFill>
                  </a:rPr>
                  <a:t>Collect</a:t>
                </a:r>
                <a:endParaRPr lang="en-GB" sz="2000" b="1" dirty="0">
                  <a:solidFill>
                    <a:schemeClr val="tx1"/>
                  </a:solidFill>
                </a:endParaRPr>
              </a:p>
            </p:txBody>
          </p:sp>
          <p:sp>
            <p:nvSpPr>
              <p:cNvPr id="9" name="Freeform: Shape 8">
                <a:extLst>
                  <a:ext uri="{FF2B5EF4-FFF2-40B4-BE49-F238E27FC236}">
                    <a16:creationId xmlns:a16="http://schemas.microsoft.com/office/drawing/2014/main" id="{AA3AE762-029E-48FE-AE1F-312B1D6251CE}"/>
                  </a:ext>
                </a:extLst>
              </p:cNvPr>
              <p:cNvSpPr/>
              <p:nvPr/>
            </p:nvSpPr>
            <p:spPr>
              <a:xfrm>
                <a:off x="3540092"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err="1">
                    <a:solidFill>
                      <a:schemeClr val="tx1"/>
                    </a:solidFill>
                  </a:rPr>
                  <a:t>Analyse</a:t>
                </a:r>
                <a:endParaRPr lang="en-GB" sz="1100" b="1" kern="1200" dirty="0">
                  <a:solidFill>
                    <a:schemeClr val="tx1"/>
                  </a:solidFill>
                </a:endParaRPr>
              </a:p>
            </p:txBody>
          </p:sp>
          <p:sp>
            <p:nvSpPr>
              <p:cNvPr id="10" name="Freeform: Shape 9">
                <a:extLst>
                  <a:ext uri="{FF2B5EF4-FFF2-40B4-BE49-F238E27FC236}">
                    <a16:creationId xmlns:a16="http://schemas.microsoft.com/office/drawing/2014/main" id="{B6B2B8DC-E897-41AC-BCA6-B8911F990DCF}"/>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Act</a:t>
                </a:r>
                <a:endParaRPr lang="en-GB" sz="1100" b="1" kern="1200" dirty="0">
                  <a:solidFill>
                    <a:schemeClr val="tx1"/>
                  </a:solidFill>
                </a:endParaRPr>
              </a:p>
            </p:txBody>
          </p:sp>
          <p:sp>
            <p:nvSpPr>
              <p:cNvPr id="11" name="Freeform: Shape 10">
                <a:extLst>
                  <a:ext uri="{FF2B5EF4-FFF2-40B4-BE49-F238E27FC236}">
                    <a16:creationId xmlns:a16="http://schemas.microsoft.com/office/drawing/2014/main" id="{428D55BB-7697-4093-9632-CF7817CFBFCC}"/>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Report</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7117B056-1680-47A9-9787-446AA87652DF}"/>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Evaluate</a:t>
                </a:r>
                <a:endParaRPr lang="en-GB" sz="1100" b="1" kern="1200" dirty="0">
                  <a:solidFill>
                    <a:schemeClr val="tx1"/>
                  </a:solidFill>
                </a:endParaRPr>
              </a:p>
            </p:txBody>
          </p:sp>
        </p:grpSp>
        <p:sp>
          <p:nvSpPr>
            <p:cNvPr id="7" name="Freeform: Shape 6">
              <a:extLst>
                <a:ext uri="{FF2B5EF4-FFF2-40B4-BE49-F238E27FC236}">
                  <a16:creationId xmlns:a16="http://schemas.microsoft.com/office/drawing/2014/main" id="{78E24C47-CFCE-4020-BD3D-B26AFB334F1A}"/>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Design</a:t>
              </a:r>
              <a:endParaRPr lang="en-GB" sz="1100" b="1" dirty="0">
                <a:solidFill>
                  <a:schemeClr val="tx1"/>
                </a:solidFill>
              </a:endParaRPr>
            </a:p>
          </p:txBody>
        </p:sp>
      </p:grpSp>
      <p:sp>
        <p:nvSpPr>
          <p:cNvPr id="2" name="Rectangle 1">
            <a:extLst>
              <a:ext uri="{FF2B5EF4-FFF2-40B4-BE49-F238E27FC236}">
                <a16:creationId xmlns:a16="http://schemas.microsoft.com/office/drawing/2014/main" id="{669D6015-5620-433E-8B0F-48E985D5434E}"/>
              </a:ext>
            </a:extLst>
          </p:cNvPr>
          <p:cNvSpPr/>
          <p:nvPr/>
        </p:nvSpPr>
        <p:spPr>
          <a:xfrm>
            <a:off x="443967" y="3444132"/>
            <a:ext cx="8308974" cy="1831976"/>
          </a:xfrm>
          <a:prstGeom prst="rect">
            <a:avLst/>
          </a:prstGeom>
        </p:spPr>
        <p:txBody>
          <a:bodyPr wrap="square">
            <a:spAutoFit/>
          </a:bodyPr>
          <a:lstStyle/>
          <a:p>
            <a:pPr algn="just">
              <a:lnSpc>
                <a:spcPct val="115000"/>
              </a:lnSpc>
            </a:pPr>
            <a:r>
              <a:rPr lang="en-US" sz="2000" b="1" dirty="0">
                <a:ea typeface="Calibri" panose="020F0502020204030204" pitchFamily="34" charset="0"/>
                <a:cs typeface="Arial" panose="020B0604020202020204" pitchFamily="34" charset="0"/>
              </a:rPr>
              <a:t>Data has many forms…</a:t>
            </a:r>
          </a:p>
          <a:p>
            <a:pPr algn="just">
              <a:lnSpc>
                <a:spcPct val="115000"/>
              </a:lnSpc>
            </a:pPr>
            <a:r>
              <a:rPr lang="en-US" sz="2000" dirty="0"/>
              <a:t>Quantitative indicators (how many, to what extent), qualitative measures (how good), narrative reports (what happened), maps, graphs, photographs, videos, …</a:t>
            </a:r>
          </a:p>
          <a:p>
            <a:pPr algn="just">
              <a:lnSpc>
                <a:spcPct val="115000"/>
              </a:lnSpc>
              <a:spcAft>
                <a:spcPts val="0"/>
              </a:spcAft>
            </a:pPr>
            <a:endParaRPr lang="en-US" sz="2000" dirty="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E038E84-B7E3-45EF-A81A-DE454F33DD1B}"/>
              </a:ext>
            </a:extLst>
          </p:cNvPr>
          <p:cNvSpPr/>
          <p:nvPr/>
        </p:nvSpPr>
        <p:spPr>
          <a:xfrm>
            <a:off x="391059" y="4922165"/>
            <a:ext cx="8270080" cy="1831976"/>
          </a:xfrm>
          <a:prstGeom prst="rect">
            <a:avLst/>
          </a:prstGeom>
        </p:spPr>
        <p:txBody>
          <a:bodyPr wrap="square">
            <a:spAutoFit/>
          </a:bodyPr>
          <a:lstStyle/>
          <a:p>
            <a:pPr algn="just">
              <a:lnSpc>
                <a:spcPct val="115000"/>
              </a:lnSpc>
              <a:spcAft>
                <a:spcPts val="0"/>
              </a:spcAft>
            </a:pPr>
            <a:r>
              <a:rPr lang="en-US" sz="2000" b="1" dirty="0">
                <a:ea typeface="Calibri" panose="020F0502020204030204" pitchFamily="34" charset="0"/>
                <a:cs typeface="Arial" panose="020B0604020202020204" pitchFamily="34" charset="0"/>
              </a:rPr>
              <a:t>… and comes from many sources via many methods: </a:t>
            </a:r>
          </a:p>
          <a:p>
            <a:pPr algn="just">
              <a:lnSpc>
                <a:spcPct val="115000"/>
              </a:lnSpc>
              <a:spcAft>
                <a:spcPts val="0"/>
              </a:spcAft>
            </a:pPr>
            <a:r>
              <a:rPr lang="en-US" sz="2000" dirty="0">
                <a:ea typeface="Calibri" panose="020F0502020204030204" pitchFamily="34" charset="0"/>
                <a:cs typeface="Arial" panose="020B0604020202020204" pitchFamily="34" charset="0"/>
              </a:rPr>
              <a:t>Implementer self-report, Third Party Monitoring, Direct Observation, Secondary Data Review, Remote Sensing, Internet of things, Household Surveys, Focus Group Discussions, Key Informant Interviews, Feed Back mechanisms, …</a:t>
            </a:r>
          </a:p>
        </p:txBody>
      </p:sp>
      <p:sp>
        <p:nvSpPr>
          <p:cNvPr id="14" name="Rectangle 13">
            <a:extLst>
              <a:ext uri="{FF2B5EF4-FFF2-40B4-BE49-F238E27FC236}">
                <a16:creationId xmlns:a16="http://schemas.microsoft.com/office/drawing/2014/main" id="{4620E76A-610F-475D-AF63-5F22B3D6A481}"/>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9981255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FD1415-F77C-4049-8683-C7B7E9000EA7}"/>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pic>
        <p:nvPicPr>
          <p:cNvPr id="17" name="Content Placeholder 4">
            <a:extLst>
              <a:ext uri="{FF2B5EF4-FFF2-40B4-BE49-F238E27FC236}">
                <a16:creationId xmlns:a16="http://schemas.microsoft.com/office/drawing/2014/main" id="{84E91E21-4DE5-43AA-A286-6C713C269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444" y="1057145"/>
            <a:ext cx="4837112" cy="5805487"/>
          </a:xfrm>
          <a:prstGeom prst="rect">
            <a:avLst/>
          </a:prstGeom>
        </p:spPr>
      </p:pic>
      <p:sp>
        <p:nvSpPr>
          <p:cNvPr id="18" name="Freeform: Shape 5">
            <a:extLst>
              <a:ext uri="{FF2B5EF4-FFF2-40B4-BE49-F238E27FC236}">
                <a16:creationId xmlns:a16="http://schemas.microsoft.com/office/drawing/2014/main" id="{D9BB1B35-2F56-43CF-A05E-63C3041DCA9F}"/>
              </a:ext>
            </a:extLst>
          </p:cNvPr>
          <p:cNvSpPr/>
          <p:nvPr/>
        </p:nvSpPr>
        <p:spPr>
          <a:xfrm>
            <a:off x="2643279" y="3219513"/>
            <a:ext cx="1618593" cy="1271752"/>
          </a:xfrm>
          <a:custGeom>
            <a:avLst/>
            <a:gdLst>
              <a:gd name="connsiteX0" fmla="*/ 294290 w 1618593"/>
              <a:gd name="connsiteY0" fmla="*/ 31531 h 1271752"/>
              <a:gd name="connsiteX1" fmla="*/ 1198180 w 1618593"/>
              <a:gd name="connsiteY1" fmla="*/ 0 h 1271752"/>
              <a:gd name="connsiteX2" fmla="*/ 1618593 w 1618593"/>
              <a:gd name="connsiteY2" fmla="*/ 620110 h 1271752"/>
              <a:gd name="connsiteX3" fmla="*/ 1408387 w 1618593"/>
              <a:gd name="connsiteY3" fmla="*/ 1072055 h 1271752"/>
              <a:gd name="connsiteX4" fmla="*/ 1051035 w 1618593"/>
              <a:gd name="connsiteY4" fmla="*/ 1271752 h 1271752"/>
              <a:gd name="connsiteX5" fmla="*/ 357352 w 1618593"/>
              <a:gd name="connsiteY5" fmla="*/ 1156138 h 1271752"/>
              <a:gd name="connsiteX6" fmla="*/ 0 w 1618593"/>
              <a:gd name="connsiteY6" fmla="*/ 704193 h 1271752"/>
              <a:gd name="connsiteX7" fmla="*/ 94593 w 1618593"/>
              <a:gd name="connsiteY7" fmla="*/ 357352 h 1271752"/>
              <a:gd name="connsiteX8" fmla="*/ 294290 w 1618593"/>
              <a:gd name="connsiteY8" fmla="*/ 31531 h 1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593" h="1271752">
                <a:moveTo>
                  <a:pt x="294290" y="31531"/>
                </a:moveTo>
                <a:lnTo>
                  <a:pt x="1198180" y="0"/>
                </a:lnTo>
                <a:lnTo>
                  <a:pt x="1618593" y="620110"/>
                </a:lnTo>
                <a:lnTo>
                  <a:pt x="1408387" y="1072055"/>
                </a:lnTo>
                <a:lnTo>
                  <a:pt x="1051035" y="1271752"/>
                </a:lnTo>
                <a:lnTo>
                  <a:pt x="357352" y="1156138"/>
                </a:lnTo>
                <a:lnTo>
                  <a:pt x="0" y="704193"/>
                </a:lnTo>
                <a:lnTo>
                  <a:pt x="94593" y="357352"/>
                </a:lnTo>
                <a:lnTo>
                  <a:pt x="294290" y="315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6">
            <a:extLst>
              <a:ext uri="{FF2B5EF4-FFF2-40B4-BE49-F238E27FC236}">
                <a16:creationId xmlns:a16="http://schemas.microsoft.com/office/drawing/2014/main" id="{3C879C72-FEEE-497E-BEAD-8D3F2BE93540}"/>
              </a:ext>
            </a:extLst>
          </p:cNvPr>
          <p:cNvSpPr/>
          <p:nvPr/>
        </p:nvSpPr>
        <p:spPr>
          <a:xfrm>
            <a:off x="4836788" y="3219513"/>
            <a:ext cx="1650124" cy="1292772"/>
          </a:xfrm>
          <a:custGeom>
            <a:avLst/>
            <a:gdLst>
              <a:gd name="connsiteX0" fmla="*/ 609600 w 1650124"/>
              <a:gd name="connsiteY0" fmla="*/ 0 h 1292772"/>
              <a:gd name="connsiteX1" fmla="*/ 1261241 w 1650124"/>
              <a:gd name="connsiteY1" fmla="*/ 63062 h 1292772"/>
              <a:gd name="connsiteX2" fmla="*/ 1650124 w 1650124"/>
              <a:gd name="connsiteY2" fmla="*/ 536027 h 1292772"/>
              <a:gd name="connsiteX3" fmla="*/ 1555531 w 1650124"/>
              <a:gd name="connsiteY3" fmla="*/ 1008993 h 1292772"/>
              <a:gd name="connsiteX4" fmla="*/ 1229710 w 1650124"/>
              <a:gd name="connsiteY4" fmla="*/ 1292772 h 1292772"/>
              <a:gd name="connsiteX5" fmla="*/ 662152 w 1650124"/>
              <a:gd name="connsiteY5" fmla="*/ 1282262 h 1292772"/>
              <a:gd name="connsiteX6" fmla="*/ 199696 w 1650124"/>
              <a:gd name="connsiteY6" fmla="*/ 1019503 h 1292772"/>
              <a:gd name="connsiteX7" fmla="*/ 0 w 1650124"/>
              <a:gd name="connsiteY7" fmla="*/ 641131 h 1292772"/>
              <a:gd name="connsiteX8" fmla="*/ 325820 w 1650124"/>
              <a:gd name="connsiteY8" fmla="*/ 84083 h 1292772"/>
              <a:gd name="connsiteX9" fmla="*/ 609600 w 1650124"/>
              <a:gd name="connsiteY9" fmla="*/ 0 h 129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0124" h="1292772">
                <a:moveTo>
                  <a:pt x="609600" y="0"/>
                </a:moveTo>
                <a:lnTo>
                  <a:pt x="1261241" y="63062"/>
                </a:lnTo>
                <a:lnTo>
                  <a:pt x="1650124" y="536027"/>
                </a:lnTo>
                <a:lnTo>
                  <a:pt x="1555531" y="1008993"/>
                </a:lnTo>
                <a:lnTo>
                  <a:pt x="1229710" y="1292772"/>
                </a:lnTo>
                <a:lnTo>
                  <a:pt x="662152" y="1282262"/>
                </a:lnTo>
                <a:lnTo>
                  <a:pt x="199696" y="1019503"/>
                </a:lnTo>
                <a:lnTo>
                  <a:pt x="0" y="641131"/>
                </a:lnTo>
                <a:lnTo>
                  <a:pt x="325820" y="84083"/>
                </a:lnTo>
                <a:lnTo>
                  <a:pt x="6096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F2038C0A-9512-42F0-BF87-54FF627FEE9E}"/>
              </a:ext>
            </a:extLst>
          </p:cNvPr>
          <p:cNvSpPr/>
          <p:nvPr/>
        </p:nvSpPr>
        <p:spPr>
          <a:xfrm>
            <a:off x="2529620" y="2996952"/>
            <a:ext cx="1901277" cy="15827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How to count all the stars …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easy</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actually</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1" name="Rectangle 20">
            <a:extLst>
              <a:ext uri="{FF2B5EF4-FFF2-40B4-BE49-F238E27FC236}">
                <a16:creationId xmlns:a16="http://schemas.microsoft.com/office/drawing/2014/main" id="{3C978398-483C-45BC-A15C-B289F1299CBA}"/>
              </a:ext>
            </a:extLst>
          </p:cNvPr>
          <p:cNvSpPr/>
          <p:nvPr/>
        </p:nvSpPr>
        <p:spPr>
          <a:xfrm>
            <a:off x="4885664" y="3506140"/>
            <a:ext cx="1650124" cy="476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Just count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half</a:t>
            </a:r>
            <a:r>
              <a:rPr kumimoji="0" lang="fr-FR" sz="1600" b="0" i="0" u="none" strike="noStrike" kern="1200" cap="none" spc="0" normalizeH="0" baseline="0" noProof="0" dirty="0">
                <a:ln>
                  <a:noFill/>
                </a:ln>
                <a:solidFill>
                  <a:prstClr val="black"/>
                </a:solidFill>
                <a:effectLst/>
                <a:uLnTx/>
                <a:uFillTx/>
                <a:latin typeface="Calibri"/>
                <a:ea typeface="+mn-ea"/>
                <a:cs typeface="+mn-cs"/>
              </a:rPr>
              <a:t> of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them</a:t>
            </a:r>
            <a:r>
              <a:rPr kumimoji="0" lang="fr-FR"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2" name="Rectangle 21">
            <a:extLst>
              <a:ext uri="{FF2B5EF4-FFF2-40B4-BE49-F238E27FC236}">
                <a16:creationId xmlns:a16="http://schemas.microsoft.com/office/drawing/2014/main" id="{53512D4E-1EAE-4CE9-BF4F-AEB45E03767F}"/>
              </a:ext>
            </a:extLst>
          </p:cNvPr>
          <p:cNvSpPr/>
          <p:nvPr/>
        </p:nvSpPr>
        <p:spPr>
          <a:xfrm>
            <a:off x="5023620" y="4197256"/>
            <a:ext cx="15121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and </a:t>
            </a:r>
            <a:r>
              <a:rPr kumimoji="0" lang="fr-FR" sz="1600" b="0" i="0" u="none" strike="noStrike" kern="1200" cap="none" spc="0" normalizeH="0" baseline="0" noProof="0" dirty="0" err="1">
                <a:ln>
                  <a:noFill/>
                </a:ln>
                <a:solidFill>
                  <a:prstClr val="black"/>
                </a:solidFill>
                <a:effectLst/>
                <a:uLnTx/>
                <a:uFillTx/>
                <a:latin typeface="Calibri"/>
                <a:ea typeface="+mn-ea"/>
                <a:cs typeface="+mn-cs"/>
              </a:rPr>
              <a:t>multiply</a:t>
            </a:r>
            <a:r>
              <a:rPr kumimoji="0" lang="fr-FR" sz="1600" b="0" i="0" u="none" strike="noStrike" kern="1200" cap="none" spc="0" normalizeH="0" baseline="0" noProof="0" dirty="0">
                <a:ln>
                  <a:noFill/>
                </a:ln>
                <a:solidFill>
                  <a:prstClr val="black"/>
                </a:solidFill>
                <a:effectLst/>
                <a:uLnTx/>
                <a:uFillTx/>
                <a:latin typeface="Calibri"/>
                <a:ea typeface="+mn-ea"/>
                <a:cs typeface="+mn-cs"/>
              </a:rPr>
              <a:t> by 2</a:t>
            </a:r>
          </a:p>
        </p:txBody>
      </p:sp>
      <p:sp>
        <p:nvSpPr>
          <p:cNvPr id="23" name="Title 1">
            <a:extLst>
              <a:ext uri="{FF2B5EF4-FFF2-40B4-BE49-F238E27FC236}">
                <a16:creationId xmlns:a16="http://schemas.microsoft.com/office/drawing/2014/main" id="{D1B13ABA-5932-4B86-8100-5967AE84A51E}"/>
              </a:ext>
            </a:extLst>
          </p:cNvPr>
          <p:cNvSpPr>
            <a:spLocks noGrp="1"/>
          </p:cNvSpPr>
          <p:nvPr>
            <p:ph type="title"/>
          </p:nvPr>
        </p:nvSpPr>
        <p:spPr>
          <a:xfrm>
            <a:off x="852934" y="381000"/>
            <a:ext cx="5583035" cy="519112"/>
          </a:xfrm>
        </p:spPr>
        <p:txBody>
          <a:bodyPr>
            <a:normAutofit/>
          </a:bodyPr>
          <a:lstStyle/>
          <a:p>
            <a:r>
              <a:rPr lang="fr-FR" sz="2800" b="1" dirty="0">
                <a:latin typeface="Arial" panose="020B0604020202020204" pitchFamily="34" charset="0"/>
                <a:cs typeface="Arial" panose="020B0604020202020204" pitchFamily="34" charset="0"/>
              </a:rPr>
              <a:t>Data </a:t>
            </a:r>
            <a:r>
              <a:rPr lang="fr-FR" sz="2800" b="1" dirty="0" err="1">
                <a:latin typeface="Arial" panose="020B0604020202020204" pitchFamily="34" charset="0"/>
                <a:cs typeface="Arial" panose="020B0604020202020204" pitchFamily="34" charset="0"/>
              </a:rPr>
              <a:t>treatment</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3951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16391" y="1594575"/>
            <a:ext cx="6781223" cy="4648569"/>
          </a:xfrm>
          <a:prstGeom prst="rect">
            <a:avLst/>
          </a:prstGeom>
          <a:solidFill>
            <a:srgbClr val="4F81BD"/>
          </a:solidFill>
        </p:spPr>
      </p:pic>
      <p:sp>
        <p:nvSpPr>
          <p:cNvPr id="6" name="Freeform 13"/>
          <p:cNvSpPr/>
          <p:nvPr/>
        </p:nvSpPr>
        <p:spPr>
          <a:xfrm>
            <a:off x="5244678" y="2106488"/>
            <a:ext cx="3043355" cy="1319132"/>
          </a:xfrm>
          <a:custGeom>
            <a:avLst/>
            <a:gdLst>
              <a:gd name="connsiteX0" fmla="*/ 193431 w 2461846"/>
              <a:gd name="connsiteY0" fmla="*/ 61546 h 1011116"/>
              <a:gd name="connsiteX1" fmla="*/ 1925515 w 2461846"/>
              <a:gd name="connsiteY1" fmla="*/ 0 h 1011116"/>
              <a:gd name="connsiteX2" fmla="*/ 2461846 w 2461846"/>
              <a:gd name="connsiteY2" fmla="*/ 764931 h 1011116"/>
              <a:gd name="connsiteX3" fmla="*/ 2321169 w 2461846"/>
              <a:gd name="connsiteY3" fmla="*/ 1011116 h 1011116"/>
              <a:gd name="connsiteX4" fmla="*/ 1362808 w 2461846"/>
              <a:gd name="connsiteY4" fmla="*/ 861646 h 1011116"/>
              <a:gd name="connsiteX5" fmla="*/ 316523 w 2461846"/>
              <a:gd name="connsiteY5" fmla="*/ 958362 h 1011116"/>
              <a:gd name="connsiteX6" fmla="*/ 0 w 2461846"/>
              <a:gd name="connsiteY6" fmla="*/ 439616 h 1011116"/>
              <a:gd name="connsiteX7" fmla="*/ 193431 w 2461846"/>
              <a:gd name="connsiteY7" fmla="*/ 61546 h 10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846" h="1011116">
                <a:moveTo>
                  <a:pt x="193431" y="61546"/>
                </a:moveTo>
                <a:lnTo>
                  <a:pt x="1925515" y="0"/>
                </a:lnTo>
                <a:lnTo>
                  <a:pt x="2461846" y="764931"/>
                </a:lnTo>
                <a:lnTo>
                  <a:pt x="2321169" y="1011116"/>
                </a:lnTo>
                <a:lnTo>
                  <a:pt x="1362808" y="861646"/>
                </a:lnTo>
                <a:lnTo>
                  <a:pt x="316523" y="958362"/>
                </a:lnTo>
                <a:lnTo>
                  <a:pt x="0" y="439616"/>
                </a:lnTo>
                <a:lnTo>
                  <a:pt x="193431" y="61546"/>
                </a:lnTo>
                <a:close/>
              </a:path>
            </a:pathLst>
          </a:cu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Freeform 14"/>
          <p:cNvSpPr/>
          <p:nvPr/>
        </p:nvSpPr>
        <p:spPr>
          <a:xfrm>
            <a:off x="5733789" y="3517385"/>
            <a:ext cx="2521637" cy="975009"/>
          </a:xfrm>
          <a:custGeom>
            <a:avLst/>
            <a:gdLst>
              <a:gd name="connsiteX0" fmla="*/ 123092 w 2039815"/>
              <a:gd name="connsiteY0" fmla="*/ 43962 h 747346"/>
              <a:gd name="connsiteX1" fmla="*/ 1441938 w 2039815"/>
              <a:gd name="connsiteY1" fmla="*/ 0 h 747346"/>
              <a:gd name="connsiteX2" fmla="*/ 2022231 w 2039815"/>
              <a:gd name="connsiteY2" fmla="*/ 272562 h 747346"/>
              <a:gd name="connsiteX3" fmla="*/ 2039815 w 2039815"/>
              <a:gd name="connsiteY3" fmla="*/ 650631 h 747346"/>
              <a:gd name="connsiteX4" fmla="*/ 633046 w 2039815"/>
              <a:gd name="connsiteY4" fmla="*/ 747346 h 747346"/>
              <a:gd name="connsiteX5" fmla="*/ 0 w 2039815"/>
              <a:gd name="connsiteY5" fmla="*/ 237392 h 747346"/>
              <a:gd name="connsiteX6" fmla="*/ 123092 w 2039815"/>
              <a:gd name="connsiteY6" fmla="*/ 43962 h 7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15" h="747346">
                <a:moveTo>
                  <a:pt x="123092" y="43962"/>
                </a:moveTo>
                <a:lnTo>
                  <a:pt x="1441938" y="0"/>
                </a:lnTo>
                <a:lnTo>
                  <a:pt x="2022231" y="272562"/>
                </a:lnTo>
                <a:lnTo>
                  <a:pt x="2039815" y="650631"/>
                </a:lnTo>
                <a:lnTo>
                  <a:pt x="633046" y="747346"/>
                </a:lnTo>
                <a:lnTo>
                  <a:pt x="0" y="237392"/>
                </a:lnTo>
                <a:lnTo>
                  <a:pt x="123092" y="43962"/>
                </a:lnTo>
                <a:close/>
              </a:path>
            </a:pathLst>
          </a:cu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itle 1"/>
          <p:cNvSpPr txBox="1">
            <a:spLocks/>
          </p:cNvSpPr>
          <p:nvPr/>
        </p:nvSpPr>
        <p:spPr>
          <a:xfrm>
            <a:off x="5745010" y="2100703"/>
            <a:ext cx="1835070" cy="1009420"/>
          </a:xfrm>
          <a:prstGeom prst="rect">
            <a:avLst/>
          </a:prstGeom>
          <a:solidFill>
            <a:sysClr val="window" lastClr="FFFFFF"/>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Either we place barriers along the river </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Title 1"/>
          <p:cNvSpPr txBox="1">
            <a:spLocks/>
          </p:cNvSpPr>
          <p:nvPr/>
        </p:nvSpPr>
        <p:spPr>
          <a:xfrm>
            <a:off x="6288113" y="3547970"/>
            <a:ext cx="1624028" cy="864129"/>
          </a:xfrm>
          <a:prstGeom prst="rect">
            <a:avLst/>
          </a:prstGeom>
          <a:solidFill>
            <a:sysClr val="window" lastClr="FFFFFF"/>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1600" b="0" i="0" u="none" strike="noStrike" kern="1200" cap="none" spc="0" normalizeH="0" baseline="0" noProof="0" dirty="0">
                <a:ln>
                  <a:noFill/>
                </a:ln>
                <a:solidFill>
                  <a:prstClr val="black"/>
                </a:solidFill>
                <a:effectLst/>
                <a:uLnTx/>
                <a:uFillTx/>
                <a:latin typeface="Calibri"/>
                <a:ea typeface="+mj-ea"/>
                <a:cs typeface="+mj-cs"/>
              </a:rPr>
            </a:br>
            <a:r>
              <a:rPr kumimoji="0" lang="en-GB" sz="1800" b="0" i="0" u="none" strike="noStrike" kern="1200" cap="none" spc="0" normalizeH="0" baseline="0" noProof="0" dirty="0">
                <a:ln>
                  <a:noFill/>
                </a:ln>
                <a:solidFill>
                  <a:prstClr val="black"/>
                </a:solidFill>
                <a:effectLst/>
                <a:uLnTx/>
                <a:uFillTx/>
                <a:latin typeface="Calibri"/>
                <a:ea typeface="+mj-ea"/>
                <a:cs typeface="+mj-cs"/>
              </a:rPr>
              <a:t>Or...</a:t>
            </a:r>
            <a:br>
              <a:rPr kumimoji="0" lang="en-GB" sz="1800" b="0" i="0" u="none" strike="noStrike" kern="1200" cap="none" spc="0" normalizeH="0" baseline="0" noProof="0" dirty="0">
                <a:ln>
                  <a:noFill/>
                </a:ln>
                <a:solidFill>
                  <a:prstClr val="black"/>
                </a:solidFill>
                <a:effectLst/>
                <a:uLnTx/>
                <a:uFillTx/>
                <a:latin typeface="Calibri"/>
                <a:ea typeface="+mj-ea"/>
                <a:cs typeface="+mj-cs"/>
              </a:rPr>
            </a:br>
            <a:r>
              <a:rPr kumimoji="0" lang="en-GB" sz="1800" b="0" i="0" u="none" strike="noStrike" kern="1200" cap="none" spc="0" normalizeH="0" baseline="0" noProof="0" dirty="0">
                <a:ln>
                  <a:noFill/>
                </a:ln>
                <a:solidFill>
                  <a:prstClr val="black"/>
                </a:solidFill>
                <a:effectLst/>
                <a:uLnTx/>
                <a:uFillTx/>
                <a:latin typeface="Calibri"/>
                <a:ea typeface="+mj-ea"/>
                <a:cs typeface="+mj-cs"/>
              </a:rPr>
              <a:t>I check my information</a:t>
            </a:r>
            <a:r>
              <a:rPr kumimoji="0" lang="en-GB" sz="1600" b="0" i="0" u="none" strike="noStrike" kern="1200" cap="none" spc="0" normalizeH="0" baseline="0" noProof="0" dirty="0">
                <a:ln>
                  <a:noFill/>
                </a:ln>
                <a:solidFill>
                  <a:prstClr val="black"/>
                </a:solidFill>
                <a:effectLst/>
                <a:uLnTx/>
                <a:uFillTx/>
                <a:latin typeface="Calibri"/>
                <a:ea typeface="+mj-ea"/>
                <a:cs typeface="+mj-cs"/>
              </a:rPr>
              <a:t>.</a:t>
            </a:r>
            <a:endParaRPr kumimoji="0" lang="fr-FR"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Title 1"/>
          <p:cNvSpPr>
            <a:spLocks noGrp="1"/>
          </p:cNvSpPr>
          <p:nvPr>
            <p:ph type="title"/>
          </p:nvPr>
        </p:nvSpPr>
        <p:spPr>
          <a:xfrm>
            <a:off x="852934" y="381000"/>
            <a:ext cx="5583035" cy="519112"/>
          </a:xfrm>
        </p:spPr>
        <p:txBody>
          <a:bodyPr>
            <a:normAutofit/>
          </a:bodyPr>
          <a:lstStyle/>
          <a:p>
            <a:r>
              <a:rPr lang="fr-FR" sz="2800" b="1" dirty="0">
                <a:latin typeface="Arial" panose="020B0604020202020204" pitchFamily="34" charset="0"/>
                <a:cs typeface="Arial" panose="020B0604020202020204" pitchFamily="34" charset="0"/>
              </a:rPr>
              <a:t>Data validation</a:t>
            </a:r>
          </a:p>
        </p:txBody>
      </p:sp>
      <p:sp>
        <p:nvSpPr>
          <p:cNvPr id="3" name="Freeform: Shape 2">
            <a:extLst>
              <a:ext uri="{FF2B5EF4-FFF2-40B4-BE49-F238E27FC236}">
                <a16:creationId xmlns:a16="http://schemas.microsoft.com/office/drawing/2014/main" id="{98106473-FB2D-45A6-BA96-D29AAC402188}"/>
              </a:ext>
            </a:extLst>
          </p:cNvPr>
          <p:cNvSpPr/>
          <p:nvPr/>
        </p:nvSpPr>
        <p:spPr>
          <a:xfrm>
            <a:off x="2111433" y="1911927"/>
            <a:ext cx="2809702" cy="2061557"/>
          </a:xfrm>
          <a:custGeom>
            <a:avLst/>
            <a:gdLst>
              <a:gd name="connsiteX0" fmla="*/ 432262 w 2809702"/>
              <a:gd name="connsiteY0" fmla="*/ 133004 h 2061557"/>
              <a:gd name="connsiteX1" fmla="*/ 2144683 w 2809702"/>
              <a:gd name="connsiteY1" fmla="*/ 0 h 2061557"/>
              <a:gd name="connsiteX2" fmla="*/ 2477192 w 2809702"/>
              <a:gd name="connsiteY2" fmla="*/ 149629 h 2061557"/>
              <a:gd name="connsiteX3" fmla="*/ 2809702 w 2809702"/>
              <a:gd name="connsiteY3" fmla="*/ 465513 h 2061557"/>
              <a:gd name="connsiteX4" fmla="*/ 2809702 w 2809702"/>
              <a:gd name="connsiteY4" fmla="*/ 814648 h 2061557"/>
              <a:gd name="connsiteX5" fmla="*/ 2593571 w 2809702"/>
              <a:gd name="connsiteY5" fmla="*/ 997528 h 2061557"/>
              <a:gd name="connsiteX6" fmla="*/ 2144683 w 2809702"/>
              <a:gd name="connsiteY6" fmla="*/ 980902 h 2061557"/>
              <a:gd name="connsiteX7" fmla="*/ 2094807 w 2809702"/>
              <a:gd name="connsiteY7" fmla="*/ 1230284 h 2061557"/>
              <a:gd name="connsiteX8" fmla="*/ 2144683 w 2809702"/>
              <a:gd name="connsiteY8" fmla="*/ 1429789 h 2061557"/>
              <a:gd name="connsiteX9" fmla="*/ 1995054 w 2809702"/>
              <a:gd name="connsiteY9" fmla="*/ 1795549 h 2061557"/>
              <a:gd name="connsiteX10" fmla="*/ 1596043 w 2809702"/>
              <a:gd name="connsiteY10" fmla="*/ 2061557 h 2061557"/>
              <a:gd name="connsiteX11" fmla="*/ 149629 w 2809702"/>
              <a:gd name="connsiteY11" fmla="*/ 1995055 h 2061557"/>
              <a:gd name="connsiteX12" fmla="*/ 0 w 2809702"/>
              <a:gd name="connsiteY12" fmla="*/ 565266 h 2061557"/>
              <a:gd name="connsiteX13" fmla="*/ 432262 w 2809702"/>
              <a:gd name="connsiteY13" fmla="*/ 133004 h 206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9702" h="2061557">
                <a:moveTo>
                  <a:pt x="432262" y="133004"/>
                </a:moveTo>
                <a:lnTo>
                  <a:pt x="2144683" y="0"/>
                </a:lnTo>
                <a:lnTo>
                  <a:pt x="2477192" y="149629"/>
                </a:lnTo>
                <a:lnTo>
                  <a:pt x="2809702" y="465513"/>
                </a:lnTo>
                <a:lnTo>
                  <a:pt x="2809702" y="814648"/>
                </a:lnTo>
                <a:lnTo>
                  <a:pt x="2593571" y="997528"/>
                </a:lnTo>
                <a:lnTo>
                  <a:pt x="2144683" y="980902"/>
                </a:lnTo>
                <a:lnTo>
                  <a:pt x="2094807" y="1230284"/>
                </a:lnTo>
                <a:lnTo>
                  <a:pt x="2144683" y="1429789"/>
                </a:lnTo>
                <a:lnTo>
                  <a:pt x="1995054" y="1795549"/>
                </a:lnTo>
                <a:lnTo>
                  <a:pt x="1596043" y="2061557"/>
                </a:lnTo>
                <a:lnTo>
                  <a:pt x="149629" y="1995055"/>
                </a:lnTo>
                <a:lnTo>
                  <a:pt x="0" y="565266"/>
                </a:lnTo>
                <a:lnTo>
                  <a:pt x="432262" y="1330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Freeform 12"/>
          <p:cNvSpPr/>
          <p:nvPr/>
        </p:nvSpPr>
        <p:spPr>
          <a:xfrm>
            <a:off x="2066473" y="1992378"/>
            <a:ext cx="2902056" cy="1950019"/>
          </a:xfrm>
          <a:custGeom>
            <a:avLst/>
            <a:gdLst>
              <a:gd name="connsiteX0" fmla="*/ 281354 w 2347546"/>
              <a:gd name="connsiteY0" fmla="*/ 123092 h 1494692"/>
              <a:gd name="connsiteX1" fmla="*/ 1943100 w 2347546"/>
              <a:gd name="connsiteY1" fmla="*/ 0 h 1494692"/>
              <a:gd name="connsiteX2" fmla="*/ 2347546 w 2347546"/>
              <a:gd name="connsiteY2" fmla="*/ 395654 h 1494692"/>
              <a:gd name="connsiteX3" fmla="*/ 2092569 w 2347546"/>
              <a:gd name="connsiteY3" fmla="*/ 720969 h 1494692"/>
              <a:gd name="connsiteX4" fmla="*/ 1820007 w 2347546"/>
              <a:gd name="connsiteY4" fmla="*/ 703385 h 1494692"/>
              <a:gd name="connsiteX5" fmla="*/ 1732084 w 2347546"/>
              <a:gd name="connsiteY5" fmla="*/ 1028700 h 1494692"/>
              <a:gd name="connsiteX6" fmla="*/ 1652954 w 2347546"/>
              <a:gd name="connsiteY6" fmla="*/ 1327639 h 1494692"/>
              <a:gd name="connsiteX7" fmla="*/ 1380392 w 2347546"/>
              <a:gd name="connsiteY7" fmla="*/ 1477108 h 1494692"/>
              <a:gd name="connsiteX8" fmla="*/ 202223 w 2347546"/>
              <a:gd name="connsiteY8" fmla="*/ 1494692 h 1494692"/>
              <a:gd name="connsiteX9" fmla="*/ 0 w 2347546"/>
              <a:gd name="connsiteY9" fmla="*/ 492369 h 1494692"/>
              <a:gd name="connsiteX10" fmla="*/ 281354 w 2347546"/>
              <a:gd name="connsiteY10" fmla="*/ 123092 h 14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546" h="1494692">
                <a:moveTo>
                  <a:pt x="281354" y="123092"/>
                </a:moveTo>
                <a:lnTo>
                  <a:pt x="1943100" y="0"/>
                </a:lnTo>
                <a:lnTo>
                  <a:pt x="2347546" y="395654"/>
                </a:lnTo>
                <a:lnTo>
                  <a:pt x="2092569" y="720969"/>
                </a:lnTo>
                <a:lnTo>
                  <a:pt x="1820007" y="703385"/>
                </a:lnTo>
                <a:lnTo>
                  <a:pt x="1732084" y="1028700"/>
                </a:lnTo>
                <a:lnTo>
                  <a:pt x="1652954" y="1327639"/>
                </a:lnTo>
                <a:lnTo>
                  <a:pt x="1380392" y="1477108"/>
                </a:lnTo>
                <a:lnTo>
                  <a:pt x="202223" y="1494692"/>
                </a:lnTo>
                <a:lnTo>
                  <a:pt x="0" y="492369"/>
                </a:lnTo>
                <a:lnTo>
                  <a:pt x="281354" y="123092"/>
                </a:lnTo>
                <a:close/>
              </a:path>
            </a:pathLst>
          </a:cu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le 1"/>
          <p:cNvSpPr txBox="1">
            <a:spLocks/>
          </p:cNvSpPr>
          <p:nvPr/>
        </p:nvSpPr>
        <p:spPr>
          <a:xfrm>
            <a:off x="2440080" y="1992378"/>
            <a:ext cx="2408342" cy="3390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Every year, 2.500.000</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1" name="Title 1"/>
          <p:cNvSpPr txBox="1">
            <a:spLocks/>
          </p:cNvSpPr>
          <p:nvPr/>
        </p:nvSpPr>
        <p:spPr>
          <a:xfrm>
            <a:off x="1879814" y="3417371"/>
            <a:ext cx="1993254" cy="3312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So, two things:</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Title 1"/>
          <p:cNvSpPr txBox="1">
            <a:spLocks/>
          </p:cNvSpPr>
          <p:nvPr/>
        </p:nvSpPr>
        <p:spPr>
          <a:xfrm>
            <a:off x="2065007" y="2306912"/>
            <a:ext cx="2903521" cy="37305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(two million five hundred</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3" name="Title 1"/>
          <p:cNvSpPr txBox="1">
            <a:spLocks/>
          </p:cNvSpPr>
          <p:nvPr/>
        </p:nvSpPr>
        <p:spPr>
          <a:xfrm>
            <a:off x="1837718" y="2493440"/>
            <a:ext cx="2759524" cy="96719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j-ea"/>
                <a:cs typeface="+mj-cs"/>
              </a:rPr>
              <a:t>thousand) people drowned in the Seine river. </a:t>
            </a:r>
            <a:endParaRPr kumimoji="0" lang="fr-FR" sz="1800" b="0" i="0"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15">
            <a:extLst>
              <a:ext uri="{FF2B5EF4-FFF2-40B4-BE49-F238E27FC236}">
                <a16:creationId xmlns:a16="http://schemas.microsoft.com/office/drawing/2014/main" id="{23CEBEDF-CBD1-4706-97D7-9C577C73855B}"/>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488138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8" grpId="0"/>
      <p:bldP spid="11" grpId="0"/>
      <p:bldP spid="12" grpId="0"/>
      <p:bldP spid="13"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417513" y="714562"/>
            <a:ext cx="8231187" cy="523220"/>
          </a:xfrm>
        </p:spPr>
        <p:txBody>
          <a:bodyPr/>
          <a:lstStyle/>
          <a:p>
            <a:r>
              <a:rPr lang="en-US" kern="1200" dirty="0">
                <a:latin typeface="Arial" pitchFamily="34" charset="0"/>
                <a:cs typeface="Arial" pitchFamily="34" charset="0"/>
              </a:rPr>
              <a:t>Analysis</a:t>
            </a:r>
          </a:p>
        </p:txBody>
      </p:sp>
      <p:grpSp>
        <p:nvGrpSpPr>
          <p:cNvPr id="4" name="Group 3">
            <a:extLst>
              <a:ext uri="{FF2B5EF4-FFF2-40B4-BE49-F238E27FC236}">
                <a16:creationId xmlns:a16="http://schemas.microsoft.com/office/drawing/2014/main" id="{F400D95E-1A8E-4094-AE5A-D942BEC40088}"/>
              </a:ext>
            </a:extLst>
          </p:cNvPr>
          <p:cNvGrpSpPr/>
          <p:nvPr/>
        </p:nvGrpSpPr>
        <p:grpSpPr>
          <a:xfrm>
            <a:off x="453236" y="1707937"/>
            <a:ext cx="8231187" cy="1304823"/>
            <a:chOff x="912813" y="2486617"/>
            <a:chExt cx="8231187" cy="1304823"/>
          </a:xfrm>
        </p:grpSpPr>
        <p:grpSp>
          <p:nvGrpSpPr>
            <p:cNvPr id="5" name="Group 4">
              <a:extLst>
                <a:ext uri="{FF2B5EF4-FFF2-40B4-BE49-F238E27FC236}">
                  <a16:creationId xmlns:a16="http://schemas.microsoft.com/office/drawing/2014/main" id="{27A3ABB9-97AC-400F-BCC7-382DE7937D95}"/>
                </a:ext>
              </a:extLst>
            </p:cNvPr>
            <p:cNvGrpSpPr/>
            <p:nvPr/>
          </p:nvGrpSpPr>
          <p:grpSpPr>
            <a:xfrm>
              <a:off x="2384754" y="2486617"/>
              <a:ext cx="6759246" cy="1304823"/>
              <a:chOff x="1838947" y="2643554"/>
              <a:chExt cx="6759246" cy="1304823"/>
            </a:xfrm>
          </p:grpSpPr>
          <p:sp>
            <p:nvSpPr>
              <p:cNvPr id="8" name="Freeform: Shape 7">
                <a:extLst>
                  <a:ext uri="{FF2B5EF4-FFF2-40B4-BE49-F238E27FC236}">
                    <a16:creationId xmlns:a16="http://schemas.microsoft.com/office/drawing/2014/main" id="{06D8ACDC-DB88-4C78-8B57-6870729DFFC0}"/>
                  </a:ext>
                </a:extLst>
              </p:cNvPr>
              <p:cNvSpPr/>
              <p:nvPr/>
            </p:nvSpPr>
            <p:spPr>
              <a:xfrm>
                <a:off x="3284898" y="2643554"/>
                <a:ext cx="1921356"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en-US" sz="2000" b="1" dirty="0" err="1">
                    <a:solidFill>
                      <a:schemeClr val="tx1"/>
                    </a:solidFill>
                  </a:rPr>
                  <a:t>Analyse</a:t>
                </a:r>
                <a:endParaRPr lang="en-GB" sz="2000" b="1" dirty="0">
                  <a:solidFill>
                    <a:schemeClr val="tx1"/>
                  </a:solidFill>
                </a:endParaRPr>
              </a:p>
            </p:txBody>
          </p:sp>
          <p:sp>
            <p:nvSpPr>
              <p:cNvPr id="9" name="Freeform: Shape 8">
                <a:extLst>
                  <a:ext uri="{FF2B5EF4-FFF2-40B4-BE49-F238E27FC236}">
                    <a16:creationId xmlns:a16="http://schemas.microsoft.com/office/drawing/2014/main" id="{3E5821DC-CC3E-4369-A251-54D74F80405D}"/>
                  </a:ext>
                </a:extLst>
              </p:cNvPr>
              <p:cNvSpPr/>
              <p:nvPr/>
            </p:nvSpPr>
            <p:spPr>
              <a:xfrm>
                <a:off x="1838947"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Collect</a:t>
                </a:r>
                <a:endParaRPr lang="en-GB" sz="1100" b="1" kern="1200" dirty="0">
                  <a:solidFill>
                    <a:schemeClr val="tx1"/>
                  </a:solidFill>
                </a:endParaRPr>
              </a:p>
            </p:txBody>
          </p:sp>
          <p:sp>
            <p:nvSpPr>
              <p:cNvPr id="10" name="Freeform: Shape 9">
                <a:extLst>
                  <a:ext uri="{FF2B5EF4-FFF2-40B4-BE49-F238E27FC236}">
                    <a16:creationId xmlns:a16="http://schemas.microsoft.com/office/drawing/2014/main" id="{020F8525-E022-4F78-901F-8003A6FB8FAB}"/>
                  </a:ext>
                </a:extLst>
              </p:cNvPr>
              <p:cNvSpPr/>
              <p:nvPr/>
            </p:nvSpPr>
            <p:spPr>
              <a:xfrm>
                <a:off x="5055055" y="3012215"/>
                <a:ext cx="1311389" cy="567502"/>
              </a:xfrm>
              <a:custGeom>
                <a:avLst/>
                <a:gdLst>
                  <a:gd name="connsiteX0" fmla="*/ 0 w 1311389"/>
                  <a:gd name="connsiteY0" fmla="*/ 0 h 567502"/>
                  <a:gd name="connsiteX1" fmla="*/ 1027638 w 1311389"/>
                  <a:gd name="connsiteY1" fmla="*/ 0 h 567502"/>
                  <a:gd name="connsiteX2" fmla="*/ 1311389 w 1311389"/>
                  <a:gd name="connsiteY2" fmla="*/ 283751 h 567502"/>
                  <a:gd name="connsiteX3" fmla="*/ 1027638 w 1311389"/>
                  <a:gd name="connsiteY3" fmla="*/ 567502 h 567502"/>
                  <a:gd name="connsiteX4" fmla="*/ 0 w 1311389"/>
                  <a:gd name="connsiteY4" fmla="*/ 567502 h 567502"/>
                  <a:gd name="connsiteX5" fmla="*/ 283751 w 1311389"/>
                  <a:gd name="connsiteY5" fmla="*/ 283751 h 567502"/>
                  <a:gd name="connsiteX6" fmla="*/ 0 w 1311389"/>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89" h="567502">
                    <a:moveTo>
                      <a:pt x="0" y="0"/>
                    </a:moveTo>
                    <a:lnTo>
                      <a:pt x="1027638" y="0"/>
                    </a:lnTo>
                    <a:lnTo>
                      <a:pt x="1311389" y="283751"/>
                    </a:lnTo>
                    <a:lnTo>
                      <a:pt x="1027638"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Act</a:t>
                </a:r>
                <a:endParaRPr lang="en-GB" sz="1100" b="1" kern="1200" dirty="0">
                  <a:solidFill>
                    <a:schemeClr val="tx1"/>
                  </a:solidFill>
                </a:endParaRPr>
              </a:p>
            </p:txBody>
          </p:sp>
          <p:sp>
            <p:nvSpPr>
              <p:cNvPr id="11" name="Freeform: Shape 10">
                <a:extLst>
                  <a:ext uri="{FF2B5EF4-FFF2-40B4-BE49-F238E27FC236}">
                    <a16:creationId xmlns:a16="http://schemas.microsoft.com/office/drawing/2014/main" id="{790AE6F1-ACB4-4ED9-A609-911832E08C5A}"/>
                  </a:ext>
                </a:extLst>
              </p:cNvPr>
              <p:cNvSpPr/>
              <p:nvPr/>
            </p:nvSpPr>
            <p:spPr>
              <a:xfrm>
                <a:off x="6110841" y="3012215"/>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Report</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5EAE96FF-0675-4129-A367-C407EFAE8760}"/>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Evaluate</a:t>
                </a:r>
                <a:endParaRPr lang="en-GB" sz="1100" b="1" kern="1200" dirty="0">
                  <a:solidFill>
                    <a:schemeClr val="tx1"/>
                  </a:solidFill>
                </a:endParaRPr>
              </a:p>
            </p:txBody>
          </p:sp>
        </p:grpSp>
        <p:sp>
          <p:nvSpPr>
            <p:cNvPr id="7" name="Freeform: Shape 6">
              <a:extLst>
                <a:ext uri="{FF2B5EF4-FFF2-40B4-BE49-F238E27FC236}">
                  <a16:creationId xmlns:a16="http://schemas.microsoft.com/office/drawing/2014/main" id="{2247C764-B048-4516-8E86-1023566CCAC4}"/>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fr-FR" sz="1100" b="1" dirty="0">
                  <a:solidFill>
                    <a:schemeClr val="tx1"/>
                  </a:solidFill>
                </a:rPr>
                <a:t>D</a:t>
              </a:r>
              <a:r>
                <a:rPr lang="en-US" sz="1100" b="1" dirty="0" err="1">
                  <a:solidFill>
                    <a:schemeClr val="tx1"/>
                  </a:solidFill>
                </a:rPr>
                <a:t>esign</a:t>
              </a:r>
              <a:endParaRPr lang="en-GB" sz="1100" b="1" dirty="0">
                <a:solidFill>
                  <a:schemeClr val="tx1"/>
                </a:solidFill>
              </a:endParaRPr>
            </a:p>
          </p:txBody>
        </p:sp>
      </p:grpSp>
      <p:sp>
        <p:nvSpPr>
          <p:cNvPr id="13" name="Title 5">
            <a:extLst>
              <a:ext uri="{FF2B5EF4-FFF2-40B4-BE49-F238E27FC236}">
                <a16:creationId xmlns:a16="http://schemas.microsoft.com/office/drawing/2014/main" id="{0DD81F05-A750-4A54-BF38-6E9C1C902BAB}"/>
              </a:ext>
            </a:extLst>
          </p:cNvPr>
          <p:cNvSpPr txBox="1">
            <a:spLocks/>
          </p:cNvSpPr>
          <p:nvPr/>
        </p:nvSpPr>
        <p:spPr bwMode="auto">
          <a:xfrm>
            <a:off x="1635967" y="5232920"/>
            <a:ext cx="5872066"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US" i="1" kern="1200" dirty="0">
                <a:solidFill>
                  <a:schemeClr val="accent1">
                    <a:lumMod val="75000"/>
                  </a:schemeClr>
                </a:solidFill>
                <a:cs typeface="Arial" pitchFamily="34" charset="0"/>
              </a:rPr>
              <a:t>Figures alone don’t tell the story.</a:t>
            </a:r>
          </a:p>
        </p:txBody>
      </p:sp>
      <p:sp>
        <p:nvSpPr>
          <p:cNvPr id="14" name="Title 5">
            <a:extLst>
              <a:ext uri="{FF2B5EF4-FFF2-40B4-BE49-F238E27FC236}">
                <a16:creationId xmlns:a16="http://schemas.microsoft.com/office/drawing/2014/main" id="{7B035C9E-E28F-44EB-9579-E3E493058569}"/>
              </a:ext>
            </a:extLst>
          </p:cNvPr>
          <p:cNvSpPr txBox="1">
            <a:spLocks/>
          </p:cNvSpPr>
          <p:nvPr/>
        </p:nvSpPr>
        <p:spPr bwMode="auto">
          <a:xfrm>
            <a:off x="1551780" y="5728613"/>
            <a:ext cx="6040440"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US" i="1" dirty="0">
                <a:solidFill>
                  <a:schemeClr val="accent1">
                    <a:lumMod val="75000"/>
                  </a:schemeClr>
                </a:solidFill>
                <a:cs typeface="Arial" pitchFamily="34" charset="0"/>
              </a:rPr>
              <a:t>Raw data + Analysis = Information</a:t>
            </a:r>
          </a:p>
        </p:txBody>
      </p:sp>
      <p:sp>
        <p:nvSpPr>
          <p:cNvPr id="16" name="Text Placeholder 2">
            <a:extLst>
              <a:ext uri="{FF2B5EF4-FFF2-40B4-BE49-F238E27FC236}">
                <a16:creationId xmlns:a16="http://schemas.microsoft.com/office/drawing/2014/main" id="{FF0B27FF-FB1A-4632-9223-0FB161EA6DB5}"/>
              </a:ext>
            </a:extLst>
          </p:cNvPr>
          <p:cNvSpPr>
            <a:spLocks noGrp="1"/>
          </p:cNvSpPr>
          <p:nvPr>
            <p:ph type="body" sz="quarter" idx="13"/>
          </p:nvPr>
        </p:nvSpPr>
        <p:spPr>
          <a:xfrm>
            <a:off x="453236" y="4143478"/>
            <a:ext cx="4438650" cy="394210"/>
          </a:xfrm>
        </p:spPr>
        <p:txBody>
          <a:bodyPr/>
          <a:lstStyle/>
          <a:p>
            <a:pPr marL="0" indent="0">
              <a:buNone/>
            </a:pPr>
            <a:r>
              <a:rPr lang="fr-FR" i="1" dirty="0" err="1"/>
              <a:t>Number</a:t>
            </a:r>
            <a:r>
              <a:rPr lang="fr-FR" i="1" dirty="0"/>
              <a:t> of </a:t>
            </a:r>
            <a:r>
              <a:rPr lang="fr-FR" i="1" dirty="0" err="1"/>
              <a:t>blankets</a:t>
            </a:r>
            <a:r>
              <a:rPr lang="fr-FR" i="1" dirty="0"/>
              <a:t> </a:t>
            </a:r>
            <a:r>
              <a:rPr lang="fr-FR" i="1" dirty="0" err="1"/>
              <a:t>distributed</a:t>
            </a:r>
            <a:endParaRPr lang="en-US" i="1" dirty="0"/>
          </a:p>
        </p:txBody>
      </p:sp>
      <p:sp>
        <p:nvSpPr>
          <p:cNvPr id="17" name="Title 1">
            <a:extLst>
              <a:ext uri="{FF2B5EF4-FFF2-40B4-BE49-F238E27FC236}">
                <a16:creationId xmlns:a16="http://schemas.microsoft.com/office/drawing/2014/main" id="{911C11F1-1C3B-46AE-AEF7-797C8A278FB0}"/>
              </a:ext>
            </a:extLst>
          </p:cNvPr>
          <p:cNvSpPr txBox="1">
            <a:spLocks/>
          </p:cNvSpPr>
          <p:nvPr/>
        </p:nvSpPr>
        <p:spPr bwMode="auto">
          <a:xfrm>
            <a:off x="453236" y="3480070"/>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a:t>Indicator                                                     </a:t>
            </a:r>
            <a:r>
              <a:rPr lang="fr-FR" sz="2400" kern="0" dirty="0" err="1"/>
              <a:t>target</a:t>
            </a:r>
            <a:r>
              <a:rPr lang="fr-FR" sz="2400" kern="0" dirty="0"/>
              <a:t>        </a:t>
            </a:r>
            <a:r>
              <a:rPr lang="fr-FR" sz="2400" kern="0" dirty="0" err="1"/>
              <a:t>result</a:t>
            </a:r>
            <a:endParaRPr lang="en-US" sz="2400" kern="0" dirty="0"/>
          </a:p>
        </p:txBody>
      </p:sp>
      <p:sp>
        <p:nvSpPr>
          <p:cNvPr id="18" name="Text Placeholder 2">
            <a:extLst>
              <a:ext uri="{FF2B5EF4-FFF2-40B4-BE49-F238E27FC236}">
                <a16:creationId xmlns:a16="http://schemas.microsoft.com/office/drawing/2014/main" id="{E65FE830-F3E2-4ADD-8531-A546295AA1F4}"/>
              </a:ext>
            </a:extLst>
          </p:cNvPr>
          <p:cNvSpPr txBox="1">
            <a:spLocks/>
          </p:cNvSpPr>
          <p:nvPr/>
        </p:nvSpPr>
        <p:spPr bwMode="auto">
          <a:xfrm>
            <a:off x="6153752" y="4175817"/>
            <a:ext cx="1230104"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i="1" dirty="0"/>
              <a:t>100,000</a:t>
            </a:r>
            <a:endParaRPr lang="en-US" i="1" kern="0" dirty="0"/>
          </a:p>
        </p:txBody>
      </p:sp>
      <p:sp>
        <p:nvSpPr>
          <p:cNvPr id="20" name="Text Placeholder 2">
            <a:extLst>
              <a:ext uri="{FF2B5EF4-FFF2-40B4-BE49-F238E27FC236}">
                <a16:creationId xmlns:a16="http://schemas.microsoft.com/office/drawing/2014/main" id="{3AE9FA2F-FE4F-46C9-A6EC-DDFAED5786B2}"/>
              </a:ext>
            </a:extLst>
          </p:cNvPr>
          <p:cNvSpPr txBox="1">
            <a:spLocks/>
          </p:cNvSpPr>
          <p:nvPr/>
        </p:nvSpPr>
        <p:spPr bwMode="auto">
          <a:xfrm>
            <a:off x="7841583" y="4159278"/>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i="1" dirty="0"/>
              <a:t>50,000</a:t>
            </a:r>
            <a:endParaRPr lang="en-US" i="1" kern="0" dirty="0"/>
          </a:p>
        </p:txBody>
      </p:sp>
      <p:sp>
        <p:nvSpPr>
          <p:cNvPr id="22" name="Rectangle 21">
            <a:extLst>
              <a:ext uri="{FF2B5EF4-FFF2-40B4-BE49-F238E27FC236}">
                <a16:creationId xmlns:a16="http://schemas.microsoft.com/office/drawing/2014/main" id="{40FE1393-C6C7-4E5E-9E9A-140A54B70604}"/>
              </a:ext>
            </a:extLst>
          </p:cNvPr>
          <p:cNvSpPr/>
          <p:nvPr/>
        </p:nvSpPr>
        <p:spPr bwMode="auto">
          <a:xfrm>
            <a:off x="6681972" y="2617694"/>
            <a:ext cx="1371478" cy="21864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fr-FR" sz="15000" b="1" dirty="0">
                <a:solidFill>
                  <a:srgbClr val="FF0000"/>
                </a:solidFill>
                <a:latin typeface="Arial" charset="0"/>
              </a:rPr>
              <a:t>?</a:t>
            </a:r>
            <a:endParaRPr kumimoji="0" lang="en-US" sz="15000" b="1" i="0" u="none" strike="noStrike" cap="none" normalizeH="0" baseline="0" dirty="0">
              <a:ln>
                <a:noFill/>
              </a:ln>
              <a:solidFill>
                <a:srgbClr val="FF0000"/>
              </a:solidFill>
              <a:effectLst/>
              <a:latin typeface="Arial" charset="0"/>
            </a:endParaRPr>
          </a:p>
        </p:txBody>
      </p:sp>
      <p:sp>
        <p:nvSpPr>
          <p:cNvPr id="19" name="Rectangle 18">
            <a:extLst>
              <a:ext uri="{FF2B5EF4-FFF2-40B4-BE49-F238E27FC236}">
                <a16:creationId xmlns:a16="http://schemas.microsoft.com/office/drawing/2014/main" id="{770846AB-7C66-4C95-A1C8-2A64B5A18366}"/>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48401939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build="p"/>
      <p:bldP spid="17" grpId="0"/>
      <p:bldP spid="18" grpId="0"/>
      <p:bldP spid="20" grpId="0"/>
      <p:bldP spid="22"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DC062FA-4975-4189-8C6C-091E76AE80D1}"/>
              </a:ext>
            </a:extLst>
          </p:cNvPr>
          <p:cNvSpPr/>
          <p:nvPr/>
        </p:nvSpPr>
        <p:spPr>
          <a:xfrm>
            <a:off x="532958" y="3204241"/>
            <a:ext cx="906193" cy="720080"/>
          </a:xfrm>
          <a:prstGeom prst="rect">
            <a:avLst/>
          </a:prstGeom>
          <a:solidFill>
            <a:srgbClr val="F79646"/>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Action</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0" name="Right Arrow 6">
            <a:extLst>
              <a:ext uri="{FF2B5EF4-FFF2-40B4-BE49-F238E27FC236}">
                <a16:creationId xmlns:a16="http://schemas.microsoft.com/office/drawing/2014/main" id="{54052422-F48E-4966-98D3-F702EE49F4AD}"/>
              </a:ext>
            </a:extLst>
          </p:cNvPr>
          <p:cNvSpPr/>
          <p:nvPr/>
        </p:nvSpPr>
        <p:spPr>
          <a:xfrm>
            <a:off x="1460888" y="3509284"/>
            <a:ext cx="634695" cy="144016"/>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F71A2D47-1AAD-491E-B596-65FBF7B4EA8F}"/>
              </a:ext>
            </a:extLst>
          </p:cNvPr>
          <p:cNvSpPr/>
          <p:nvPr/>
        </p:nvSpPr>
        <p:spPr>
          <a:xfrm>
            <a:off x="2100599" y="3204241"/>
            <a:ext cx="906193" cy="720080"/>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Output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rPr>
              <a:t>Direct effect</a:t>
            </a: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865A43C-C4F9-48E9-956B-A7FA331B3F0C}"/>
              </a:ext>
            </a:extLst>
          </p:cNvPr>
          <p:cNvSpPr/>
          <p:nvPr/>
        </p:nvSpPr>
        <p:spPr>
          <a:xfrm>
            <a:off x="4607505" y="3207315"/>
            <a:ext cx="1080120" cy="720080"/>
          </a:xfrm>
          <a:prstGeom prst="rect">
            <a:avLst/>
          </a:prstGeom>
          <a:solidFill>
            <a:srgbClr val="9BBB59">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Outcome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rPr>
              <a:t>Mid-term effect</a:t>
            </a: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947F2684-7042-4527-B87D-92941F83E7A8}"/>
              </a:ext>
            </a:extLst>
          </p:cNvPr>
          <p:cNvSpPr/>
          <p:nvPr/>
        </p:nvSpPr>
        <p:spPr>
          <a:xfrm>
            <a:off x="7883361" y="3204241"/>
            <a:ext cx="856762" cy="720080"/>
          </a:xfrm>
          <a:prstGeom prst="rect">
            <a:avLst/>
          </a:prstGeom>
          <a:solidFill>
            <a:srgbClr val="77933C"/>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Impact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rPr>
              <a:t>Long-term effect</a:t>
            </a: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FB9F81D5-F773-4C54-BDFD-01E2E1248FC8}"/>
              </a:ext>
            </a:extLst>
          </p:cNvPr>
          <p:cNvSpPr/>
          <p:nvPr/>
        </p:nvSpPr>
        <p:spPr>
          <a:xfrm>
            <a:off x="3347912" y="4164206"/>
            <a:ext cx="137418" cy="384794"/>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5CD9C0C8-3B9C-4A5A-9CDC-9EB514E41305}"/>
              </a:ext>
            </a:extLst>
          </p:cNvPr>
          <p:cNvSpPr/>
          <p:nvPr/>
        </p:nvSpPr>
        <p:spPr>
          <a:xfrm>
            <a:off x="3660640" y="3807528"/>
            <a:ext cx="120466" cy="154833"/>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ADEDD365-543B-4B42-8BDE-FC3A9236F3CE}"/>
              </a:ext>
            </a:extLst>
          </p:cNvPr>
          <p:cNvSpPr/>
          <p:nvPr/>
        </p:nvSpPr>
        <p:spPr>
          <a:xfrm>
            <a:off x="3268922" y="3075441"/>
            <a:ext cx="120466" cy="154833"/>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D19E6C89-4A68-4D81-815F-AAA247DC8709}"/>
              </a:ext>
            </a:extLst>
          </p:cNvPr>
          <p:cNvSpPr/>
          <p:nvPr/>
        </p:nvSpPr>
        <p:spPr>
          <a:xfrm>
            <a:off x="3439238" y="2601555"/>
            <a:ext cx="287933" cy="358261"/>
          </a:xfrm>
          <a:prstGeom prst="rect">
            <a:avLst/>
          </a:prstGeom>
          <a:solidFill>
            <a:srgbClr val="9BBB59">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38" name="Right Arrow 32">
            <a:extLst>
              <a:ext uri="{FF2B5EF4-FFF2-40B4-BE49-F238E27FC236}">
                <a16:creationId xmlns:a16="http://schemas.microsoft.com/office/drawing/2014/main" id="{FF754698-A2D4-4C03-8955-2058AB236622}"/>
              </a:ext>
            </a:extLst>
          </p:cNvPr>
          <p:cNvSpPr/>
          <p:nvPr/>
        </p:nvSpPr>
        <p:spPr>
          <a:xfrm>
            <a:off x="3002371" y="3492272"/>
            <a:ext cx="1605134" cy="161027"/>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ight Arrow 33">
            <a:extLst>
              <a:ext uri="{FF2B5EF4-FFF2-40B4-BE49-F238E27FC236}">
                <a16:creationId xmlns:a16="http://schemas.microsoft.com/office/drawing/2014/main" id="{C3AEE5FF-F174-46CB-A58F-AE82E365F369}"/>
              </a:ext>
            </a:extLst>
          </p:cNvPr>
          <p:cNvSpPr/>
          <p:nvPr/>
        </p:nvSpPr>
        <p:spPr>
          <a:xfrm rot="1487075">
            <a:off x="3696808" y="3072388"/>
            <a:ext cx="894973" cy="81833"/>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34">
            <a:extLst>
              <a:ext uri="{FF2B5EF4-FFF2-40B4-BE49-F238E27FC236}">
                <a16:creationId xmlns:a16="http://schemas.microsoft.com/office/drawing/2014/main" id="{0A4C81F7-96DB-4C8D-BF66-F2A028C5C908}"/>
              </a:ext>
            </a:extLst>
          </p:cNvPr>
          <p:cNvSpPr/>
          <p:nvPr/>
        </p:nvSpPr>
        <p:spPr>
          <a:xfrm rot="616979">
            <a:off x="3411323" y="3271469"/>
            <a:ext cx="1167829" cy="457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35">
            <a:extLst>
              <a:ext uri="{FF2B5EF4-FFF2-40B4-BE49-F238E27FC236}">
                <a16:creationId xmlns:a16="http://schemas.microsoft.com/office/drawing/2014/main" id="{7E1628AA-135F-4523-B7CC-03E93AE8D53E}"/>
              </a:ext>
            </a:extLst>
          </p:cNvPr>
          <p:cNvSpPr/>
          <p:nvPr/>
        </p:nvSpPr>
        <p:spPr>
          <a:xfrm rot="20110486">
            <a:off x="3446050" y="4062402"/>
            <a:ext cx="1167829" cy="77495"/>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36">
            <a:extLst>
              <a:ext uri="{FF2B5EF4-FFF2-40B4-BE49-F238E27FC236}">
                <a16:creationId xmlns:a16="http://schemas.microsoft.com/office/drawing/2014/main" id="{00A1A01B-F462-46A1-A329-9634E1E5BA70}"/>
              </a:ext>
            </a:extLst>
          </p:cNvPr>
          <p:cNvSpPr/>
          <p:nvPr/>
        </p:nvSpPr>
        <p:spPr>
          <a:xfrm rot="20945458">
            <a:off x="3772850" y="3767146"/>
            <a:ext cx="803942" cy="457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BC0ECB48-6D76-4AF9-80DF-6C9119993D83}"/>
              </a:ext>
            </a:extLst>
          </p:cNvPr>
          <p:cNvSpPr/>
          <p:nvPr/>
        </p:nvSpPr>
        <p:spPr>
          <a:xfrm>
            <a:off x="6311721" y="2939745"/>
            <a:ext cx="137418" cy="384794"/>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C66C1186-52C8-415C-AA3D-6A651334A035}"/>
              </a:ext>
            </a:extLst>
          </p:cNvPr>
          <p:cNvSpPr/>
          <p:nvPr/>
        </p:nvSpPr>
        <p:spPr>
          <a:xfrm>
            <a:off x="6721288" y="3772069"/>
            <a:ext cx="120466" cy="154833"/>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02CCBF16-A125-48BA-80C7-9C750030AFF9}"/>
              </a:ext>
            </a:extLst>
          </p:cNvPr>
          <p:cNvSpPr/>
          <p:nvPr/>
        </p:nvSpPr>
        <p:spPr>
          <a:xfrm>
            <a:off x="6658689" y="2811149"/>
            <a:ext cx="120466" cy="154833"/>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D5CE1275-4C18-4A0B-9B44-EC1FE2A87690}"/>
              </a:ext>
            </a:extLst>
          </p:cNvPr>
          <p:cNvSpPr/>
          <p:nvPr/>
        </p:nvSpPr>
        <p:spPr>
          <a:xfrm>
            <a:off x="6256454" y="4113222"/>
            <a:ext cx="287933" cy="358261"/>
          </a:xfrm>
          <a:prstGeom prst="rect">
            <a:avLst/>
          </a:prstGeom>
          <a:solidFill>
            <a:srgbClr val="9BBB59">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1" u="none" strike="noStrike" kern="0" cap="none" spc="0" normalizeH="0" baseline="0" noProof="0" dirty="0">
              <a:ln>
                <a:noFill/>
              </a:ln>
              <a:solidFill>
                <a:prstClr val="black"/>
              </a:solidFill>
              <a:effectLst/>
              <a:uLnTx/>
              <a:uFillTx/>
              <a:latin typeface="Calibri"/>
              <a:ea typeface="+mn-ea"/>
              <a:cs typeface="+mn-cs"/>
            </a:endParaRPr>
          </a:p>
        </p:txBody>
      </p:sp>
      <p:sp>
        <p:nvSpPr>
          <p:cNvPr id="47" name="Right Arrow 37">
            <a:extLst>
              <a:ext uri="{FF2B5EF4-FFF2-40B4-BE49-F238E27FC236}">
                <a16:creationId xmlns:a16="http://schemas.microsoft.com/office/drawing/2014/main" id="{BD13F577-0242-4363-89D3-827BDAD9D700}"/>
              </a:ext>
            </a:extLst>
          </p:cNvPr>
          <p:cNvSpPr/>
          <p:nvPr/>
        </p:nvSpPr>
        <p:spPr>
          <a:xfrm>
            <a:off x="5687625" y="3456813"/>
            <a:ext cx="2195736" cy="2078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38">
            <a:extLst>
              <a:ext uri="{FF2B5EF4-FFF2-40B4-BE49-F238E27FC236}">
                <a16:creationId xmlns:a16="http://schemas.microsoft.com/office/drawing/2014/main" id="{4025FF79-6C54-4AC8-A9A5-F385112737ED}"/>
              </a:ext>
            </a:extLst>
          </p:cNvPr>
          <p:cNvSpPr/>
          <p:nvPr/>
        </p:nvSpPr>
        <p:spPr>
          <a:xfrm rot="1487075">
            <a:off x="6752306" y="3072152"/>
            <a:ext cx="1097671" cy="7822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39">
            <a:extLst>
              <a:ext uri="{FF2B5EF4-FFF2-40B4-BE49-F238E27FC236}">
                <a16:creationId xmlns:a16="http://schemas.microsoft.com/office/drawing/2014/main" id="{2E8F73B6-ADDD-4388-8784-E54BE68D4BF2}"/>
              </a:ext>
            </a:extLst>
          </p:cNvPr>
          <p:cNvSpPr/>
          <p:nvPr/>
        </p:nvSpPr>
        <p:spPr>
          <a:xfrm rot="616979">
            <a:off x="6468083" y="3277125"/>
            <a:ext cx="1327384" cy="47432"/>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40">
            <a:extLst>
              <a:ext uri="{FF2B5EF4-FFF2-40B4-BE49-F238E27FC236}">
                <a16:creationId xmlns:a16="http://schemas.microsoft.com/office/drawing/2014/main" id="{3C336718-15C0-4440-9622-744F68508AC4}"/>
              </a:ext>
            </a:extLst>
          </p:cNvPr>
          <p:cNvSpPr/>
          <p:nvPr/>
        </p:nvSpPr>
        <p:spPr>
          <a:xfrm rot="20110486">
            <a:off x="6505746" y="3972475"/>
            <a:ext cx="1416257" cy="127638"/>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ight Arrow 41">
            <a:extLst>
              <a:ext uri="{FF2B5EF4-FFF2-40B4-BE49-F238E27FC236}">
                <a16:creationId xmlns:a16="http://schemas.microsoft.com/office/drawing/2014/main" id="{0CBE76D6-FE04-4AF2-8CD1-FDF367865980}"/>
              </a:ext>
            </a:extLst>
          </p:cNvPr>
          <p:cNvSpPr/>
          <p:nvPr/>
        </p:nvSpPr>
        <p:spPr>
          <a:xfrm rot="20945458">
            <a:off x="6832131" y="3717374"/>
            <a:ext cx="955200" cy="45719"/>
          </a:xfrm>
          <a:prstGeom prst="rightArrow">
            <a:avLst/>
          </a:pr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Title 1">
            <a:extLst>
              <a:ext uri="{FF2B5EF4-FFF2-40B4-BE49-F238E27FC236}">
                <a16:creationId xmlns:a16="http://schemas.microsoft.com/office/drawing/2014/main" id="{64319C3F-DF22-4309-8141-B599322AD1D0}"/>
              </a:ext>
            </a:extLst>
          </p:cNvPr>
          <p:cNvSpPr txBox="1">
            <a:spLocks/>
          </p:cNvSpPr>
          <p:nvPr/>
        </p:nvSpPr>
        <p:spPr>
          <a:xfrm>
            <a:off x="392113" y="685849"/>
            <a:ext cx="8231187" cy="519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t>The attribution </a:t>
            </a:r>
            <a:r>
              <a:rPr lang="fr-FR" sz="2800" b="1" dirty="0" err="1"/>
              <a:t>problem</a:t>
            </a:r>
            <a:endParaRPr lang="en-US" sz="2800" b="1" dirty="0"/>
          </a:p>
        </p:txBody>
      </p:sp>
      <p:sp>
        <p:nvSpPr>
          <p:cNvPr id="27" name="Rectangle 26">
            <a:extLst>
              <a:ext uri="{FF2B5EF4-FFF2-40B4-BE49-F238E27FC236}">
                <a16:creationId xmlns:a16="http://schemas.microsoft.com/office/drawing/2014/main" id="{21C20A43-A9F1-4E3D-8E76-FA2E621A05E1}"/>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54238872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417513" y="739093"/>
            <a:ext cx="8231187" cy="523220"/>
          </a:xfrm>
        </p:spPr>
        <p:txBody>
          <a:bodyPr/>
          <a:lstStyle/>
          <a:p>
            <a:r>
              <a:rPr lang="en-US" kern="1200" dirty="0">
                <a:latin typeface="Arial" pitchFamily="34" charset="0"/>
                <a:cs typeface="Arial" pitchFamily="34" charset="0"/>
              </a:rPr>
              <a:t>Act: decisions and recommendations</a:t>
            </a:r>
          </a:p>
        </p:txBody>
      </p:sp>
      <p:grpSp>
        <p:nvGrpSpPr>
          <p:cNvPr id="2" name="Group 1">
            <a:extLst>
              <a:ext uri="{FF2B5EF4-FFF2-40B4-BE49-F238E27FC236}">
                <a16:creationId xmlns:a16="http://schemas.microsoft.com/office/drawing/2014/main" id="{2E7E552C-7E76-4AF4-BB6D-BE7924377512}"/>
              </a:ext>
            </a:extLst>
          </p:cNvPr>
          <p:cNvGrpSpPr/>
          <p:nvPr/>
        </p:nvGrpSpPr>
        <p:grpSpPr>
          <a:xfrm>
            <a:off x="230476" y="1697862"/>
            <a:ext cx="8231187" cy="1304823"/>
            <a:chOff x="417512" y="3464317"/>
            <a:chExt cx="8231187" cy="1304823"/>
          </a:xfrm>
        </p:grpSpPr>
        <p:grpSp>
          <p:nvGrpSpPr>
            <p:cNvPr id="4" name="Group 3">
              <a:extLst>
                <a:ext uri="{FF2B5EF4-FFF2-40B4-BE49-F238E27FC236}">
                  <a16:creationId xmlns:a16="http://schemas.microsoft.com/office/drawing/2014/main" id="{456828BA-93F1-44DF-96E2-E7EC0AFA7D62}"/>
                </a:ext>
              </a:extLst>
            </p:cNvPr>
            <p:cNvGrpSpPr/>
            <p:nvPr/>
          </p:nvGrpSpPr>
          <p:grpSpPr>
            <a:xfrm>
              <a:off x="417512" y="3464317"/>
              <a:ext cx="8231187" cy="1304823"/>
              <a:chOff x="912813" y="2507399"/>
              <a:chExt cx="8231187" cy="1304823"/>
            </a:xfrm>
          </p:grpSpPr>
          <p:grpSp>
            <p:nvGrpSpPr>
              <p:cNvPr id="5" name="Group 4">
                <a:extLst>
                  <a:ext uri="{FF2B5EF4-FFF2-40B4-BE49-F238E27FC236}">
                    <a16:creationId xmlns:a16="http://schemas.microsoft.com/office/drawing/2014/main" id="{514B1EF6-B6D2-4650-ADD0-71EBD3F7B41E}"/>
                  </a:ext>
                </a:extLst>
              </p:cNvPr>
              <p:cNvGrpSpPr/>
              <p:nvPr/>
            </p:nvGrpSpPr>
            <p:grpSpPr>
              <a:xfrm>
                <a:off x="2384754" y="2507399"/>
                <a:ext cx="6759246" cy="1304823"/>
                <a:chOff x="1838947" y="2664336"/>
                <a:chExt cx="6759246" cy="1304823"/>
              </a:xfrm>
            </p:grpSpPr>
            <p:sp>
              <p:nvSpPr>
                <p:cNvPr id="8" name="Freeform: Shape 7">
                  <a:extLst>
                    <a:ext uri="{FF2B5EF4-FFF2-40B4-BE49-F238E27FC236}">
                      <a16:creationId xmlns:a16="http://schemas.microsoft.com/office/drawing/2014/main" id="{ACFF77ED-A938-4E05-8DD5-C325BEDC61E9}"/>
                    </a:ext>
                  </a:extLst>
                </p:cNvPr>
                <p:cNvSpPr/>
                <p:nvPr/>
              </p:nvSpPr>
              <p:spPr>
                <a:xfrm>
                  <a:off x="4521494" y="2664336"/>
                  <a:ext cx="1785394"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en-US" b="1" dirty="0">
                      <a:solidFill>
                        <a:schemeClr val="tx1"/>
                      </a:solidFill>
                    </a:rPr>
                    <a:t>Act</a:t>
                  </a:r>
                  <a:endParaRPr lang="en-GB" b="1" dirty="0">
                    <a:solidFill>
                      <a:schemeClr val="tx1"/>
                    </a:solidFill>
                  </a:endParaRPr>
                </a:p>
              </p:txBody>
            </p:sp>
            <p:sp>
              <p:nvSpPr>
                <p:cNvPr id="9" name="Freeform: Shape 8">
                  <a:extLst>
                    <a:ext uri="{FF2B5EF4-FFF2-40B4-BE49-F238E27FC236}">
                      <a16:creationId xmlns:a16="http://schemas.microsoft.com/office/drawing/2014/main" id="{ADB54911-1103-4391-8295-AC1275850304}"/>
                    </a:ext>
                  </a:extLst>
                </p:cNvPr>
                <p:cNvSpPr/>
                <p:nvPr/>
              </p:nvSpPr>
              <p:spPr>
                <a:xfrm>
                  <a:off x="1838947" y="3012215"/>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Collect</a:t>
                  </a:r>
                  <a:endParaRPr lang="en-GB" sz="1100" b="1" kern="1200" dirty="0">
                    <a:solidFill>
                      <a:schemeClr val="tx1"/>
                    </a:solidFill>
                  </a:endParaRPr>
                </a:p>
              </p:txBody>
            </p:sp>
            <p:sp>
              <p:nvSpPr>
                <p:cNvPr id="11" name="Freeform: Shape 10">
                  <a:extLst>
                    <a:ext uri="{FF2B5EF4-FFF2-40B4-BE49-F238E27FC236}">
                      <a16:creationId xmlns:a16="http://schemas.microsoft.com/office/drawing/2014/main" id="{26FAB3A2-3B9F-4D8B-8EFB-ED101F304638}"/>
                    </a:ext>
                  </a:extLst>
                </p:cNvPr>
                <p:cNvSpPr/>
                <p:nvPr/>
              </p:nvSpPr>
              <p:spPr>
                <a:xfrm>
                  <a:off x="6167008" y="3012215"/>
                  <a:ext cx="1330442"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Report</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EF0B7D61-BE42-4841-9EDE-CF3FA6CB18A6}"/>
                    </a:ext>
                  </a:extLst>
                </p:cNvPr>
                <p:cNvSpPr/>
                <p:nvPr/>
              </p:nvSpPr>
              <p:spPr>
                <a:xfrm>
                  <a:off x="7226715" y="3012215"/>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Evaluate</a:t>
                  </a:r>
                  <a:endParaRPr lang="en-GB" sz="1100" b="1" kern="1200" dirty="0">
                    <a:solidFill>
                      <a:schemeClr val="tx1"/>
                    </a:solidFill>
                  </a:endParaRPr>
                </a:p>
              </p:txBody>
            </p:sp>
          </p:grpSp>
          <p:sp>
            <p:nvSpPr>
              <p:cNvPr id="7" name="Freeform: Shape 6">
                <a:extLst>
                  <a:ext uri="{FF2B5EF4-FFF2-40B4-BE49-F238E27FC236}">
                    <a16:creationId xmlns:a16="http://schemas.microsoft.com/office/drawing/2014/main" id="{B01ED5A9-3B1E-4599-B455-99A35C05CC8D}"/>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Design</a:t>
                </a:r>
                <a:endParaRPr lang="en-GB" sz="1100" b="1" dirty="0">
                  <a:solidFill>
                    <a:schemeClr val="tx1"/>
                  </a:solidFill>
                </a:endParaRPr>
              </a:p>
            </p:txBody>
          </p:sp>
        </p:grpSp>
        <p:sp>
          <p:nvSpPr>
            <p:cNvPr id="14" name="Freeform: Shape 13">
              <a:extLst>
                <a:ext uri="{FF2B5EF4-FFF2-40B4-BE49-F238E27FC236}">
                  <a16:creationId xmlns:a16="http://schemas.microsoft.com/office/drawing/2014/main" id="{DE292EBF-EA43-4ADE-9DE1-8AD64A7BC778}"/>
                </a:ext>
              </a:extLst>
            </p:cNvPr>
            <p:cNvSpPr/>
            <p:nvPr/>
          </p:nvSpPr>
          <p:spPr>
            <a:xfrm>
              <a:off x="3371334" y="3812196"/>
              <a:ext cx="1491611"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Analyse</a:t>
              </a:r>
              <a:endParaRPr lang="en-GB" sz="1100" b="1" kern="1200" dirty="0">
                <a:solidFill>
                  <a:schemeClr val="tx1"/>
                </a:solidFill>
              </a:endParaRPr>
            </a:p>
          </p:txBody>
        </p:sp>
      </p:grpSp>
      <p:sp>
        <p:nvSpPr>
          <p:cNvPr id="3" name="Rectangle 2">
            <a:extLst>
              <a:ext uri="{FF2B5EF4-FFF2-40B4-BE49-F238E27FC236}">
                <a16:creationId xmlns:a16="http://schemas.microsoft.com/office/drawing/2014/main" id="{E8CCCF8A-E0A7-446C-A920-F2E54CF1775E}"/>
              </a:ext>
            </a:extLst>
          </p:cNvPr>
          <p:cNvSpPr/>
          <p:nvPr/>
        </p:nvSpPr>
        <p:spPr>
          <a:xfrm>
            <a:off x="440026" y="3151776"/>
            <a:ext cx="8309044" cy="1200329"/>
          </a:xfrm>
          <a:prstGeom prst="rect">
            <a:avLst/>
          </a:prstGeom>
        </p:spPr>
        <p:txBody>
          <a:bodyPr wrap="square">
            <a:spAutoFit/>
          </a:bodyPr>
          <a:lstStyle/>
          <a:p>
            <a:pPr algn="just"/>
            <a:r>
              <a:rPr lang="en-GB" sz="2400" b="1" u="sng" dirty="0">
                <a:latin typeface="Arial" pitchFamily="34" charset="0"/>
                <a:cs typeface="Arial" pitchFamily="34" charset="0"/>
              </a:rPr>
              <a:t>A) Decide and act</a:t>
            </a:r>
          </a:p>
          <a:p>
            <a:pPr algn="just"/>
            <a:r>
              <a:rPr lang="en-GB" sz="2400" i="1" dirty="0">
                <a:latin typeface="Arial" pitchFamily="34" charset="0"/>
                <a:cs typeface="Arial" pitchFamily="34" charset="0"/>
              </a:rPr>
              <a:t>Example: the camp management committee decides to prioritise the water distribution over all activities. </a:t>
            </a:r>
            <a:endParaRPr lang="en-US" sz="2400" dirty="0">
              <a:latin typeface="Arial" pitchFamily="34" charset="0"/>
              <a:cs typeface="Arial" pitchFamily="34" charset="0"/>
            </a:endParaRPr>
          </a:p>
        </p:txBody>
      </p:sp>
      <p:sp>
        <p:nvSpPr>
          <p:cNvPr id="13" name="Rectangle 12">
            <a:extLst>
              <a:ext uri="{FF2B5EF4-FFF2-40B4-BE49-F238E27FC236}">
                <a16:creationId xmlns:a16="http://schemas.microsoft.com/office/drawing/2014/main" id="{5D706587-D5EC-4EDC-BFED-3D6DDF77360C}"/>
              </a:ext>
            </a:extLst>
          </p:cNvPr>
          <p:cNvSpPr/>
          <p:nvPr/>
        </p:nvSpPr>
        <p:spPr>
          <a:xfrm>
            <a:off x="440026" y="4398308"/>
            <a:ext cx="8309044" cy="1938992"/>
          </a:xfrm>
          <a:prstGeom prst="rect">
            <a:avLst/>
          </a:prstGeom>
        </p:spPr>
        <p:txBody>
          <a:bodyPr wrap="square">
            <a:spAutoFit/>
          </a:bodyPr>
          <a:lstStyle/>
          <a:p>
            <a:r>
              <a:rPr lang="en-GB" sz="2400" b="1" u="sng" dirty="0">
                <a:latin typeface="Arial" pitchFamily="34" charset="0"/>
                <a:cs typeface="Arial" pitchFamily="34" charset="0"/>
              </a:rPr>
              <a:t>B) Make a recommendation</a:t>
            </a:r>
            <a:endParaRPr lang="en-US" sz="2400" dirty="0">
              <a:latin typeface="Arial" pitchFamily="34" charset="0"/>
              <a:cs typeface="Arial" pitchFamily="34" charset="0"/>
            </a:endParaRPr>
          </a:p>
          <a:p>
            <a:pPr algn="just"/>
            <a:r>
              <a:rPr lang="en-GB" sz="2400" i="1" dirty="0">
                <a:latin typeface="Arial" pitchFamily="34" charset="0"/>
                <a:cs typeface="Arial" pitchFamily="34" charset="0"/>
              </a:rPr>
              <a:t>Example: The Inter-Cluster Coordination Group makes a recommendation to the HCT: to ask the government to improve humanitarian access to the population in a certain region. </a:t>
            </a:r>
          </a:p>
        </p:txBody>
      </p:sp>
      <p:sp>
        <p:nvSpPr>
          <p:cNvPr id="16" name="Rectangle 15">
            <a:extLst>
              <a:ext uri="{FF2B5EF4-FFF2-40B4-BE49-F238E27FC236}">
                <a16:creationId xmlns:a16="http://schemas.microsoft.com/office/drawing/2014/main" id="{5E69DBE5-9ED5-4F6F-B4BF-403318F678C7}"/>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1779961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29A82-717C-4A35-933B-507248A40434}"/>
              </a:ext>
            </a:extLst>
          </p:cNvPr>
          <p:cNvSpPr>
            <a:spLocks noGrp="1"/>
          </p:cNvSpPr>
          <p:nvPr>
            <p:ph type="title"/>
          </p:nvPr>
        </p:nvSpPr>
        <p:spPr>
          <a:xfrm>
            <a:off x="392113" y="748980"/>
            <a:ext cx="8231187" cy="523220"/>
          </a:xfrm>
        </p:spPr>
        <p:txBody>
          <a:bodyPr/>
          <a:lstStyle/>
          <a:p>
            <a:r>
              <a:rPr lang="en-US" kern="1200" dirty="0">
                <a:latin typeface="Arial" pitchFamily="34" charset="0"/>
                <a:cs typeface="Arial" pitchFamily="34" charset="0"/>
              </a:rPr>
              <a:t>Reporting / Information sharing</a:t>
            </a:r>
          </a:p>
        </p:txBody>
      </p:sp>
      <p:grpSp>
        <p:nvGrpSpPr>
          <p:cNvPr id="4" name="Group 3">
            <a:extLst>
              <a:ext uri="{FF2B5EF4-FFF2-40B4-BE49-F238E27FC236}">
                <a16:creationId xmlns:a16="http://schemas.microsoft.com/office/drawing/2014/main" id="{F700BEF3-BF0A-49E3-9AE8-F5BA91BFF464}"/>
              </a:ext>
            </a:extLst>
          </p:cNvPr>
          <p:cNvGrpSpPr/>
          <p:nvPr/>
        </p:nvGrpSpPr>
        <p:grpSpPr>
          <a:xfrm>
            <a:off x="212422" y="1329838"/>
            <a:ext cx="8297605" cy="1304823"/>
            <a:chOff x="417512" y="3464317"/>
            <a:chExt cx="8297605" cy="1304823"/>
          </a:xfrm>
        </p:grpSpPr>
        <p:grpSp>
          <p:nvGrpSpPr>
            <p:cNvPr id="5" name="Group 4">
              <a:extLst>
                <a:ext uri="{FF2B5EF4-FFF2-40B4-BE49-F238E27FC236}">
                  <a16:creationId xmlns:a16="http://schemas.microsoft.com/office/drawing/2014/main" id="{FE7ED638-8951-4014-A00B-1C848E8A2BC5}"/>
                </a:ext>
              </a:extLst>
            </p:cNvPr>
            <p:cNvGrpSpPr/>
            <p:nvPr/>
          </p:nvGrpSpPr>
          <p:grpSpPr>
            <a:xfrm>
              <a:off x="417512" y="3464317"/>
              <a:ext cx="8297605" cy="1304823"/>
              <a:chOff x="912813" y="2507399"/>
              <a:chExt cx="8297605" cy="1304823"/>
            </a:xfrm>
          </p:grpSpPr>
          <p:grpSp>
            <p:nvGrpSpPr>
              <p:cNvPr id="8" name="Group 7">
                <a:extLst>
                  <a:ext uri="{FF2B5EF4-FFF2-40B4-BE49-F238E27FC236}">
                    <a16:creationId xmlns:a16="http://schemas.microsoft.com/office/drawing/2014/main" id="{CAFBE4E1-0DE0-400E-AD5A-CA92F1F88760}"/>
                  </a:ext>
                </a:extLst>
              </p:cNvPr>
              <p:cNvGrpSpPr/>
              <p:nvPr/>
            </p:nvGrpSpPr>
            <p:grpSpPr>
              <a:xfrm>
                <a:off x="2339677" y="2507399"/>
                <a:ext cx="6870741" cy="1304823"/>
                <a:chOff x="1793870" y="2664336"/>
                <a:chExt cx="6870741" cy="1304823"/>
              </a:xfrm>
            </p:grpSpPr>
            <p:sp>
              <p:nvSpPr>
                <p:cNvPr id="10" name="Freeform: Shape 9">
                  <a:extLst>
                    <a:ext uri="{FF2B5EF4-FFF2-40B4-BE49-F238E27FC236}">
                      <a16:creationId xmlns:a16="http://schemas.microsoft.com/office/drawing/2014/main" id="{EE7DF547-F34E-4B72-A2FE-EA91B8257D7B}"/>
                    </a:ext>
                  </a:extLst>
                </p:cNvPr>
                <p:cNvSpPr/>
                <p:nvPr/>
              </p:nvSpPr>
              <p:spPr>
                <a:xfrm>
                  <a:off x="5620521" y="2664336"/>
                  <a:ext cx="1785394"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en-US" b="1" dirty="0">
                      <a:solidFill>
                        <a:schemeClr val="tx1"/>
                      </a:solidFill>
                    </a:rPr>
                    <a:t>Report</a:t>
                  </a:r>
                  <a:endParaRPr lang="en-GB" b="1" dirty="0">
                    <a:solidFill>
                      <a:schemeClr val="tx1"/>
                    </a:solidFill>
                  </a:endParaRPr>
                </a:p>
              </p:txBody>
            </p:sp>
            <p:sp>
              <p:nvSpPr>
                <p:cNvPr id="11" name="Freeform: Shape 10">
                  <a:extLst>
                    <a:ext uri="{FF2B5EF4-FFF2-40B4-BE49-F238E27FC236}">
                      <a16:creationId xmlns:a16="http://schemas.microsoft.com/office/drawing/2014/main" id="{55951AAA-6FC3-4374-BCFC-89DCA5297A37}"/>
                    </a:ext>
                  </a:extLst>
                </p:cNvPr>
                <p:cNvSpPr/>
                <p:nvPr/>
              </p:nvSpPr>
              <p:spPr>
                <a:xfrm>
                  <a:off x="1793870" y="3012214"/>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Collect</a:t>
                  </a:r>
                  <a:endParaRPr lang="en-GB" sz="1100" b="1" kern="1200" dirty="0">
                    <a:solidFill>
                      <a:schemeClr val="tx1"/>
                    </a:solidFill>
                  </a:endParaRPr>
                </a:p>
              </p:txBody>
            </p:sp>
            <p:sp>
              <p:nvSpPr>
                <p:cNvPr id="12" name="Freeform: Shape 11">
                  <a:extLst>
                    <a:ext uri="{FF2B5EF4-FFF2-40B4-BE49-F238E27FC236}">
                      <a16:creationId xmlns:a16="http://schemas.microsoft.com/office/drawing/2014/main" id="{A3442C58-5EB1-4C8D-AD47-DBD0533E0B84}"/>
                    </a:ext>
                  </a:extLst>
                </p:cNvPr>
                <p:cNvSpPr/>
                <p:nvPr/>
              </p:nvSpPr>
              <p:spPr>
                <a:xfrm>
                  <a:off x="4540217" y="3012214"/>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Act</a:t>
                  </a:r>
                  <a:endParaRPr lang="en-GB" sz="1100" b="1" kern="1200" dirty="0">
                    <a:solidFill>
                      <a:schemeClr val="tx1"/>
                    </a:solidFill>
                  </a:endParaRPr>
                </a:p>
              </p:txBody>
            </p:sp>
            <p:sp>
              <p:nvSpPr>
                <p:cNvPr id="13" name="Freeform: Shape 12">
                  <a:extLst>
                    <a:ext uri="{FF2B5EF4-FFF2-40B4-BE49-F238E27FC236}">
                      <a16:creationId xmlns:a16="http://schemas.microsoft.com/office/drawing/2014/main" id="{472D28DE-652C-48A5-954F-D3B1FE46FD8E}"/>
                    </a:ext>
                  </a:extLst>
                </p:cNvPr>
                <p:cNvSpPr/>
                <p:nvPr/>
              </p:nvSpPr>
              <p:spPr>
                <a:xfrm>
                  <a:off x="7293133" y="3012214"/>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rPr>
                    <a:t>Evaluate</a:t>
                  </a:r>
                  <a:endParaRPr lang="en-GB" sz="1100" b="1" kern="1200" dirty="0">
                    <a:solidFill>
                      <a:schemeClr val="tx1"/>
                    </a:solidFill>
                  </a:endParaRPr>
                </a:p>
              </p:txBody>
            </p:sp>
          </p:grpSp>
          <p:sp>
            <p:nvSpPr>
              <p:cNvPr id="9" name="Freeform: Shape 8">
                <a:extLst>
                  <a:ext uri="{FF2B5EF4-FFF2-40B4-BE49-F238E27FC236}">
                    <a16:creationId xmlns:a16="http://schemas.microsoft.com/office/drawing/2014/main" id="{011BFE63-01A6-4CBC-AEC8-5704BC43CF4D}"/>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a:solidFill>
                      <a:schemeClr val="tx1"/>
                    </a:solidFill>
                  </a:rPr>
                  <a:t>Design</a:t>
                </a:r>
                <a:endParaRPr lang="en-GB" sz="1100" b="1" dirty="0">
                  <a:solidFill>
                    <a:schemeClr val="tx1"/>
                  </a:solidFill>
                </a:endParaRPr>
              </a:p>
            </p:txBody>
          </p:sp>
        </p:grpSp>
        <p:sp>
          <p:nvSpPr>
            <p:cNvPr id="7" name="Freeform: Shape 6">
              <a:extLst>
                <a:ext uri="{FF2B5EF4-FFF2-40B4-BE49-F238E27FC236}">
                  <a16:creationId xmlns:a16="http://schemas.microsoft.com/office/drawing/2014/main" id="{06CE0B96-4A11-40E5-89E8-580D5A9DB282}"/>
                </a:ext>
              </a:extLst>
            </p:cNvPr>
            <p:cNvSpPr/>
            <p:nvPr/>
          </p:nvSpPr>
          <p:spPr>
            <a:xfrm>
              <a:off x="3371334" y="3812196"/>
              <a:ext cx="1491611"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dirty="0" err="1">
                  <a:solidFill>
                    <a:schemeClr val="tx1"/>
                  </a:solidFill>
                </a:rPr>
                <a:t>Analyse</a:t>
              </a:r>
              <a:endParaRPr lang="en-GB" sz="1100" b="1" kern="1200" dirty="0">
                <a:solidFill>
                  <a:schemeClr val="tx1"/>
                </a:solidFill>
              </a:endParaRPr>
            </a:p>
          </p:txBody>
        </p:sp>
      </p:grpSp>
      <p:sp>
        <p:nvSpPr>
          <p:cNvPr id="14" name="Title 5">
            <a:extLst>
              <a:ext uri="{FF2B5EF4-FFF2-40B4-BE49-F238E27FC236}">
                <a16:creationId xmlns:a16="http://schemas.microsoft.com/office/drawing/2014/main" id="{BA5065C1-4EBB-4B8C-BE02-B8983E1DE6A4}"/>
              </a:ext>
            </a:extLst>
          </p:cNvPr>
          <p:cNvSpPr txBox="1">
            <a:spLocks/>
          </p:cNvSpPr>
          <p:nvPr/>
        </p:nvSpPr>
        <p:spPr bwMode="auto">
          <a:xfrm>
            <a:off x="5229594" y="4686117"/>
            <a:ext cx="3280433"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US" i="1" kern="1200" dirty="0">
                <a:solidFill>
                  <a:schemeClr val="accent1">
                    <a:lumMod val="75000"/>
                  </a:schemeClr>
                </a:solidFill>
                <a:cs typeface="Arial" pitchFamily="34" charset="0"/>
              </a:rPr>
              <a:t>Collect once, report many times</a:t>
            </a:r>
          </a:p>
        </p:txBody>
      </p:sp>
      <p:sp>
        <p:nvSpPr>
          <p:cNvPr id="2" name="Rectangle 1">
            <a:extLst>
              <a:ext uri="{FF2B5EF4-FFF2-40B4-BE49-F238E27FC236}">
                <a16:creationId xmlns:a16="http://schemas.microsoft.com/office/drawing/2014/main" id="{599F5915-DE51-4849-835C-D3A73BF67416}"/>
              </a:ext>
            </a:extLst>
          </p:cNvPr>
          <p:cNvSpPr/>
          <p:nvPr/>
        </p:nvSpPr>
        <p:spPr>
          <a:xfrm>
            <a:off x="423345" y="2636838"/>
            <a:ext cx="8467983" cy="1982081"/>
          </a:xfrm>
          <a:prstGeom prst="rect">
            <a:avLst/>
          </a:prstGeom>
        </p:spPr>
        <p:txBody>
          <a:bodyPr wrap="square">
            <a:spAutoFit/>
          </a:bodyPr>
          <a:lstStyle/>
          <a:p>
            <a:pPr lvl="0">
              <a:lnSpc>
                <a:spcPct val="114000"/>
              </a:lnSpc>
              <a:spcBef>
                <a:spcPts val="1200"/>
              </a:spcBef>
              <a:defRPr/>
            </a:pPr>
            <a:r>
              <a:rPr lang="en-US" sz="2000" b="1" u="sng" dirty="0">
                <a:latin typeface="Arial" pitchFamily="34" charset="0"/>
                <a:cs typeface="Arial" pitchFamily="34" charset="0"/>
              </a:rPr>
              <a:t>Information sharing can take many forms:</a:t>
            </a:r>
          </a:p>
          <a:p>
            <a:pPr lvl="1"/>
            <a:r>
              <a:rPr lang="en-US" sz="2000" dirty="0">
                <a:latin typeface="Arial" pitchFamily="34" charset="0"/>
                <a:cs typeface="Arial" pitchFamily="34" charset="0"/>
              </a:rPr>
              <a:t>- Reports, narrative documents, at given moments, like the </a:t>
            </a:r>
            <a:r>
              <a:rPr lang="en-US" sz="2000" i="1" dirty="0">
                <a:latin typeface="Arial" pitchFamily="34" charset="0"/>
                <a:cs typeface="Arial" pitchFamily="34" charset="0"/>
              </a:rPr>
              <a:t>PMR</a:t>
            </a:r>
            <a:r>
              <a:rPr lang="en-US" sz="2000" dirty="0">
                <a:latin typeface="Arial" pitchFamily="34" charset="0"/>
                <a:cs typeface="Arial" pitchFamily="34" charset="0"/>
              </a:rPr>
              <a:t>;</a:t>
            </a:r>
          </a:p>
          <a:p>
            <a:pPr lvl="1"/>
            <a:r>
              <a:rPr lang="en-US" sz="2000" dirty="0">
                <a:latin typeface="Arial" pitchFamily="34" charset="0"/>
                <a:cs typeface="Arial" pitchFamily="34" charset="0"/>
              </a:rPr>
              <a:t>- Infographic overviews, like the </a:t>
            </a:r>
            <a:r>
              <a:rPr lang="en-US" sz="2000" i="1" dirty="0">
                <a:latin typeface="Arial" pitchFamily="34" charset="0"/>
                <a:cs typeface="Arial" pitchFamily="34" charset="0"/>
              </a:rPr>
              <a:t>Humanitarian Dashboard</a:t>
            </a:r>
            <a:r>
              <a:rPr lang="en-US" sz="2000" dirty="0">
                <a:latin typeface="Arial" pitchFamily="34" charset="0"/>
                <a:cs typeface="Arial" pitchFamily="34" charset="0"/>
              </a:rPr>
              <a:t>;</a:t>
            </a:r>
          </a:p>
          <a:p>
            <a:pPr lvl="1"/>
            <a:r>
              <a:rPr lang="en-US" sz="2000" dirty="0">
                <a:latin typeface="Arial" pitchFamily="34" charset="0"/>
                <a:cs typeface="Arial" pitchFamily="34" charset="0"/>
              </a:rPr>
              <a:t>- Websites, ‘real-time’ information, like </a:t>
            </a:r>
            <a:r>
              <a:rPr lang="en-US" sz="2000" i="1" dirty="0">
                <a:latin typeface="Arial" pitchFamily="34" charset="0"/>
                <a:cs typeface="Arial" pitchFamily="34" charset="0"/>
              </a:rPr>
              <a:t>Humanitarian Action</a:t>
            </a:r>
            <a:r>
              <a:rPr lang="en-US" sz="2000" dirty="0">
                <a:latin typeface="Arial" pitchFamily="34" charset="0"/>
                <a:cs typeface="Arial" pitchFamily="34" charset="0"/>
              </a:rPr>
              <a:t>;</a:t>
            </a:r>
          </a:p>
          <a:p>
            <a:pPr lvl="1"/>
            <a:r>
              <a:rPr lang="en-US" sz="2000" dirty="0">
                <a:latin typeface="Arial" pitchFamily="34" charset="0"/>
                <a:cs typeface="Arial" pitchFamily="34" charset="0"/>
              </a:rPr>
              <a:t>- Public posters informing </a:t>
            </a:r>
            <a:r>
              <a:rPr lang="en-US" sz="2000" dirty="0" err="1">
                <a:latin typeface="Arial" pitchFamily="34" charset="0"/>
                <a:cs typeface="Arial" pitchFamily="34" charset="0"/>
              </a:rPr>
              <a:t>PoC</a:t>
            </a:r>
            <a:r>
              <a:rPr lang="en-US" sz="2000" dirty="0">
                <a:latin typeface="Arial" pitchFamily="34" charset="0"/>
                <a:cs typeface="Arial" pitchFamily="34" charset="0"/>
              </a:rPr>
              <a:t> in a camp;</a:t>
            </a:r>
          </a:p>
          <a:p>
            <a:pPr lvl="1"/>
            <a:r>
              <a:rPr lang="en-US" sz="2000" dirty="0">
                <a:latin typeface="Arial" pitchFamily="34" charset="0"/>
                <a:cs typeface="Arial" pitchFamily="34" charset="0"/>
              </a:rPr>
              <a:t>- Radio and TV broadcasts, etc.</a:t>
            </a:r>
          </a:p>
        </p:txBody>
      </p:sp>
      <p:sp>
        <p:nvSpPr>
          <p:cNvPr id="3" name="Rectangle 2">
            <a:extLst>
              <a:ext uri="{FF2B5EF4-FFF2-40B4-BE49-F238E27FC236}">
                <a16:creationId xmlns:a16="http://schemas.microsoft.com/office/drawing/2014/main" id="{3190C3B9-1372-47A5-922C-6E557287C5C6}"/>
              </a:ext>
            </a:extLst>
          </p:cNvPr>
          <p:cNvSpPr/>
          <p:nvPr/>
        </p:nvSpPr>
        <p:spPr>
          <a:xfrm>
            <a:off x="423345" y="4686117"/>
            <a:ext cx="8812513" cy="1938992"/>
          </a:xfrm>
          <a:prstGeom prst="rect">
            <a:avLst/>
          </a:prstGeom>
        </p:spPr>
        <p:txBody>
          <a:bodyPr wrap="square">
            <a:spAutoFit/>
          </a:bodyPr>
          <a:lstStyle/>
          <a:p>
            <a:r>
              <a:rPr lang="en-US" sz="2000" b="1" u="sng" dirty="0">
                <a:latin typeface="Arial" pitchFamily="34" charset="0"/>
                <a:cs typeface="Arial" pitchFamily="34" charset="0"/>
              </a:rPr>
              <a:t>It targets different audiences: </a:t>
            </a:r>
            <a:endParaRPr lang="en-US" sz="2000" u="sng" dirty="0">
              <a:latin typeface="Arial" pitchFamily="34" charset="0"/>
              <a:cs typeface="Arial" pitchFamily="34" charset="0"/>
            </a:endParaRPr>
          </a:p>
          <a:p>
            <a:pPr lvl="1"/>
            <a:r>
              <a:rPr lang="en-US" sz="2000" i="1" dirty="0">
                <a:latin typeface="Arial" pitchFamily="34" charset="0"/>
                <a:cs typeface="Arial" pitchFamily="34" charset="0"/>
              </a:rPr>
              <a:t>- </a:t>
            </a:r>
            <a:r>
              <a:rPr lang="en-US" sz="2000" dirty="0">
                <a:latin typeface="Arial" pitchFamily="34" charset="0"/>
                <a:cs typeface="Arial" pitchFamily="34" charset="0"/>
              </a:rPr>
              <a:t>The Humanitarian Community; </a:t>
            </a:r>
          </a:p>
          <a:p>
            <a:pPr lvl="1"/>
            <a:r>
              <a:rPr lang="en-US" sz="2000" dirty="0">
                <a:latin typeface="Arial" pitchFamily="34" charset="0"/>
                <a:cs typeface="Arial" pitchFamily="34" charset="0"/>
              </a:rPr>
              <a:t>- The People of Concern;</a:t>
            </a:r>
          </a:p>
          <a:p>
            <a:pPr lvl="1"/>
            <a:r>
              <a:rPr lang="en-US" sz="2000" dirty="0">
                <a:latin typeface="Arial" pitchFamily="34" charset="0"/>
                <a:cs typeface="Arial" pitchFamily="34" charset="0"/>
              </a:rPr>
              <a:t>- The Government;</a:t>
            </a:r>
          </a:p>
          <a:p>
            <a:pPr lvl="1"/>
            <a:r>
              <a:rPr lang="en-US" sz="2000" dirty="0">
                <a:latin typeface="Arial" pitchFamily="34" charset="0"/>
                <a:cs typeface="Arial" pitchFamily="34" charset="0"/>
              </a:rPr>
              <a:t>- Donors;</a:t>
            </a:r>
          </a:p>
          <a:p>
            <a:pPr lvl="1"/>
            <a:r>
              <a:rPr lang="en-US" sz="2000" dirty="0">
                <a:latin typeface="Arial" pitchFamily="34" charset="0"/>
                <a:cs typeface="Arial" pitchFamily="34" charset="0"/>
              </a:rPr>
              <a:t>- General public, the media, etc</a:t>
            </a:r>
            <a:r>
              <a:rPr lang="en-US" dirty="0">
                <a:latin typeface="Arial" pitchFamily="34" charset="0"/>
                <a:cs typeface="Arial" pitchFamily="34" charset="0"/>
              </a:rPr>
              <a:t>.</a:t>
            </a:r>
          </a:p>
        </p:txBody>
      </p:sp>
      <p:sp>
        <p:nvSpPr>
          <p:cNvPr id="16" name="Rectangle 15">
            <a:extLst>
              <a:ext uri="{FF2B5EF4-FFF2-40B4-BE49-F238E27FC236}">
                <a16:creationId xmlns:a16="http://schemas.microsoft.com/office/drawing/2014/main" id="{0A999D8C-64AD-4739-9418-7AF2CE403F7F}"/>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28270413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C04A7-684D-4297-9F83-598A2083FCE7}"/>
              </a:ext>
            </a:extLst>
          </p:cNvPr>
          <p:cNvPicPr>
            <a:picLocks noChangeAspect="1"/>
          </p:cNvPicPr>
          <p:nvPr/>
        </p:nvPicPr>
        <p:blipFill>
          <a:blip r:embed="rId3"/>
          <a:stretch>
            <a:fillRect/>
          </a:stretch>
        </p:blipFill>
        <p:spPr>
          <a:xfrm>
            <a:off x="0" y="682289"/>
            <a:ext cx="4681728" cy="2874874"/>
          </a:xfrm>
          <a:prstGeom prst="rect">
            <a:avLst/>
          </a:prstGeom>
          <a:ln w="73025">
            <a:solidFill>
              <a:schemeClr val="tx1"/>
            </a:solidFill>
          </a:ln>
        </p:spPr>
      </p:pic>
      <p:pic>
        <p:nvPicPr>
          <p:cNvPr id="6" name="Picture 5">
            <a:extLst>
              <a:ext uri="{FF2B5EF4-FFF2-40B4-BE49-F238E27FC236}">
                <a16:creationId xmlns:a16="http://schemas.microsoft.com/office/drawing/2014/main" id="{1DE0DF39-F80F-46D8-9944-FD4A54FAD74F}"/>
              </a:ext>
            </a:extLst>
          </p:cNvPr>
          <p:cNvPicPr>
            <a:picLocks noChangeAspect="1"/>
          </p:cNvPicPr>
          <p:nvPr/>
        </p:nvPicPr>
        <p:blipFill>
          <a:blip r:embed="rId4"/>
          <a:stretch>
            <a:fillRect/>
          </a:stretch>
        </p:blipFill>
        <p:spPr>
          <a:xfrm>
            <a:off x="4775281" y="682289"/>
            <a:ext cx="6197691" cy="4393301"/>
          </a:xfrm>
          <a:prstGeom prst="rect">
            <a:avLst/>
          </a:prstGeom>
          <a:ln w="66675">
            <a:solidFill>
              <a:schemeClr val="tx1"/>
            </a:solidFill>
          </a:ln>
        </p:spPr>
      </p:pic>
      <p:pic>
        <p:nvPicPr>
          <p:cNvPr id="7" name="Picture 6">
            <a:extLst>
              <a:ext uri="{FF2B5EF4-FFF2-40B4-BE49-F238E27FC236}">
                <a16:creationId xmlns:a16="http://schemas.microsoft.com/office/drawing/2014/main" id="{FA3CE124-6655-495B-9F18-7E4BDD61853F}"/>
              </a:ext>
            </a:extLst>
          </p:cNvPr>
          <p:cNvPicPr>
            <a:picLocks noChangeAspect="1"/>
          </p:cNvPicPr>
          <p:nvPr/>
        </p:nvPicPr>
        <p:blipFill>
          <a:blip r:embed="rId5"/>
          <a:stretch>
            <a:fillRect/>
          </a:stretch>
        </p:blipFill>
        <p:spPr>
          <a:xfrm>
            <a:off x="-138782" y="1930284"/>
            <a:ext cx="5861050" cy="4037991"/>
          </a:xfrm>
          <a:prstGeom prst="rect">
            <a:avLst/>
          </a:prstGeom>
          <a:ln w="76200">
            <a:solidFill>
              <a:schemeClr val="tx1"/>
            </a:solidFill>
          </a:ln>
        </p:spPr>
      </p:pic>
      <p:pic>
        <p:nvPicPr>
          <p:cNvPr id="9" name="Picture 8">
            <a:extLst>
              <a:ext uri="{FF2B5EF4-FFF2-40B4-BE49-F238E27FC236}">
                <a16:creationId xmlns:a16="http://schemas.microsoft.com/office/drawing/2014/main" id="{828689D7-B585-4870-9FFF-B5F23D8C0FD1}"/>
              </a:ext>
            </a:extLst>
          </p:cNvPr>
          <p:cNvPicPr>
            <a:picLocks noChangeAspect="1"/>
          </p:cNvPicPr>
          <p:nvPr/>
        </p:nvPicPr>
        <p:blipFill>
          <a:blip r:embed="rId6"/>
          <a:stretch>
            <a:fillRect/>
          </a:stretch>
        </p:blipFill>
        <p:spPr>
          <a:xfrm>
            <a:off x="4449467" y="1743846"/>
            <a:ext cx="6849317" cy="5302031"/>
          </a:xfrm>
          <a:prstGeom prst="rect">
            <a:avLst/>
          </a:prstGeom>
          <a:ln w="66675">
            <a:solidFill>
              <a:schemeClr val="tx1"/>
            </a:solidFill>
          </a:ln>
        </p:spPr>
      </p:pic>
      <p:pic>
        <p:nvPicPr>
          <p:cNvPr id="4" name="Picture 3">
            <a:extLst>
              <a:ext uri="{FF2B5EF4-FFF2-40B4-BE49-F238E27FC236}">
                <a16:creationId xmlns:a16="http://schemas.microsoft.com/office/drawing/2014/main" id="{440F3F43-2458-4596-A294-C38FEA4190B3}"/>
              </a:ext>
            </a:extLst>
          </p:cNvPr>
          <p:cNvPicPr>
            <a:picLocks noChangeAspect="1"/>
          </p:cNvPicPr>
          <p:nvPr/>
        </p:nvPicPr>
        <p:blipFill>
          <a:blip r:embed="rId7"/>
          <a:stretch>
            <a:fillRect/>
          </a:stretch>
        </p:blipFill>
        <p:spPr>
          <a:xfrm>
            <a:off x="-53471" y="3509892"/>
            <a:ext cx="4244952" cy="5656503"/>
          </a:xfrm>
          <a:prstGeom prst="rect">
            <a:avLst/>
          </a:prstGeom>
          <a:ln w="76200">
            <a:solidFill>
              <a:schemeClr val="tx1"/>
            </a:solidFill>
          </a:ln>
        </p:spPr>
      </p:pic>
      <p:sp>
        <p:nvSpPr>
          <p:cNvPr id="11" name="Rectangle 10">
            <a:extLst>
              <a:ext uri="{FF2B5EF4-FFF2-40B4-BE49-F238E27FC236}">
                <a16:creationId xmlns:a16="http://schemas.microsoft.com/office/drawing/2014/main" id="{575DE3EA-98E2-46A8-AC8D-E34A2995FF66}"/>
              </a:ext>
            </a:extLst>
          </p:cNvPr>
          <p:cNvSpPr/>
          <p:nvPr/>
        </p:nvSpPr>
        <p:spPr bwMode="auto">
          <a:xfrm>
            <a:off x="8623980" y="189094"/>
            <a:ext cx="381815" cy="51911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a:endParaRPr>
          </a:p>
        </p:txBody>
      </p:sp>
      <p:sp>
        <p:nvSpPr>
          <p:cNvPr id="12" name="Title 5">
            <a:extLst>
              <a:ext uri="{FF2B5EF4-FFF2-40B4-BE49-F238E27FC236}">
                <a16:creationId xmlns:a16="http://schemas.microsoft.com/office/drawing/2014/main" id="{49AE1A1A-8AA4-429B-931D-F9FD869CF63C}"/>
              </a:ext>
            </a:extLst>
          </p:cNvPr>
          <p:cNvSpPr txBox="1">
            <a:spLocks/>
          </p:cNvSpPr>
          <p:nvPr/>
        </p:nvSpPr>
        <p:spPr>
          <a:xfrm>
            <a:off x="0" y="2693"/>
            <a:ext cx="6611574"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Information sharing in documents</a:t>
            </a:r>
          </a:p>
        </p:txBody>
      </p:sp>
      <p:pic>
        <p:nvPicPr>
          <p:cNvPr id="2" name="Picture 1">
            <a:extLst>
              <a:ext uri="{FF2B5EF4-FFF2-40B4-BE49-F238E27FC236}">
                <a16:creationId xmlns:a16="http://schemas.microsoft.com/office/drawing/2014/main" id="{A3068638-C279-42B9-A1F3-F4FD5F9EDCB0}"/>
              </a:ext>
            </a:extLst>
          </p:cNvPr>
          <p:cNvPicPr>
            <a:picLocks noChangeAspect="1"/>
          </p:cNvPicPr>
          <p:nvPr/>
        </p:nvPicPr>
        <p:blipFill>
          <a:blip r:embed="rId8"/>
          <a:stretch>
            <a:fillRect/>
          </a:stretch>
        </p:blipFill>
        <p:spPr>
          <a:xfrm>
            <a:off x="5097322" y="2720792"/>
            <a:ext cx="5969203" cy="3642970"/>
          </a:xfrm>
          <a:prstGeom prst="rect">
            <a:avLst/>
          </a:prstGeom>
          <a:ln w="73025">
            <a:solidFill>
              <a:schemeClr val="tx1"/>
            </a:solidFill>
          </a:ln>
        </p:spPr>
      </p:pic>
      <p:pic>
        <p:nvPicPr>
          <p:cNvPr id="8" name="Picture 7">
            <a:extLst>
              <a:ext uri="{FF2B5EF4-FFF2-40B4-BE49-F238E27FC236}">
                <a16:creationId xmlns:a16="http://schemas.microsoft.com/office/drawing/2014/main" id="{A35904B6-530D-4458-8504-048FFB04AFBF}"/>
              </a:ext>
            </a:extLst>
          </p:cNvPr>
          <p:cNvPicPr>
            <a:picLocks noChangeAspect="1"/>
          </p:cNvPicPr>
          <p:nvPr/>
        </p:nvPicPr>
        <p:blipFill>
          <a:blip r:embed="rId9"/>
          <a:stretch>
            <a:fillRect/>
          </a:stretch>
        </p:blipFill>
        <p:spPr>
          <a:xfrm>
            <a:off x="4636029" y="3717434"/>
            <a:ext cx="5211801" cy="3600095"/>
          </a:xfrm>
          <a:prstGeom prst="rect">
            <a:avLst/>
          </a:prstGeom>
          <a:ln w="76200">
            <a:solidFill>
              <a:schemeClr val="tx1"/>
            </a:solidFill>
          </a:ln>
        </p:spPr>
      </p:pic>
      <p:pic>
        <p:nvPicPr>
          <p:cNvPr id="13" name="Picture 12">
            <a:extLst>
              <a:ext uri="{FF2B5EF4-FFF2-40B4-BE49-F238E27FC236}">
                <a16:creationId xmlns:a16="http://schemas.microsoft.com/office/drawing/2014/main" id="{067FFAAB-96E4-4FB8-A557-794EE305699A}"/>
              </a:ext>
            </a:extLst>
          </p:cNvPr>
          <p:cNvPicPr>
            <a:picLocks noChangeAspect="1"/>
          </p:cNvPicPr>
          <p:nvPr/>
        </p:nvPicPr>
        <p:blipFill>
          <a:blip r:embed="rId10"/>
          <a:stretch>
            <a:fillRect/>
          </a:stretch>
        </p:blipFill>
        <p:spPr>
          <a:xfrm>
            <a:off x="1733435" y="5002881"/>
            <a:ext cx="7344461" cy="5391302"/>
          </a:xfrm>
          <a:prstGeom prst="rect">
            <a:avLst/>
          </a:prstGeom>
          <a:ln w="66675">
            <a:solidFill>
              <a:schemeClr val="tx1"/>
            </a:solidFill>
          </a:ln>
        </p:spPr>
      </p:pic>
      <p:pic>
        <p:nvPicPr>
          <p:cNvPr id="3" name="Picture 2">
            <a:extLst>
              <a:ext uri="{FF2B5EF4-FFF2-40B4-BE49-F238E27FC236}">
                <a16:creationId xmlns:a16="http://schemas.microsoft.com/office/drawing/2014/main" id="{5EFE60C7-EF84-4661-9786-FFFB0D6B162D}"/>
              </a:ext>
            </a:extLst>
          </p:cNvPr>
          <p:cNvPicPr>
            <a:picLocks noChangeAspect="1"/>
          </p:cNvPicPr>
          <p:nvPr/>
        </p:nvPicPr>
        <p:blipFill>
          <a:blip r:embed="rId11"/>
          <a:stretch>
            <a:fillRect/>
          </a:stretch>
        </p:blipFill>
        <p:spPr>
          <a:xfrm>
            <a:off x="94401" y="5060097"/>
            <a:ext cx="5687404" cy="5276869"/>
          </a:xfrm>
          <a:prstGeom prst="rect">
            <a:avLst/>
          </a:prstGeom>
          <a:ln w="73025">
            <a:solidFill>
              <a:schemeClr val="tx1"/>
            </a:solidFill>
          </a:ln>
        </p:spPr>
      </p:pic>
    </p:spTree>
    <p:extLst>
      <p:ext uri="{BB962C8B-B14F-4D97-AF65-F5344CB8AC3E}">
        <p14:creationId xmlns:p14="http://schemas.microsoft.com/office/powerpoint/2010/main" val="358036563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99CC3B-9AAA-497C-A265-9CEED2786E0E}"/>
              </a:ext>
            </a:extLst>
          </p:cNvPr>
          <p:cNvSpPr/>
          <p:nvPr/>
        </p:nvSpPr>
        <p:spPr bwMode="auto">
          <a:xfrm>
            <a:off x="8661302" y="253755"/>
            <a:ext cx="381815" cy="51911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Arial"/>
            </a:endParaRPr>
          </a:p>
        </p:txBody>
      </p:sp>
      <p:sp>
        <p:nvSpPr>
          <p:cNvPr id="8" name="Title 5">
            <a:extLst>
              <a:ext uri="{FF2B5EF4-FFF2-40B4-BE49-F238E27FC236}">
                <a16:creationId xmlns:a16="http://schemas.microsoft.com/office/drawing/2014/main" id="{23C48607-1B9E-41EC-807D-006F7CA83D66}"/>
              </a:ext>
            </a:extLst>
          </p:cNvPr>
          <p:cNvSpPr txBox="1">
            <a:spLocks/>
          </p:cNvSpPr>
          <p:nvPr/>
        </p:nvSpPr>
        <p:spPr>
          <a:xfrm>
            <a:off x="0" y="114764"/>
            <a:ext cx="8231188"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Information sharing online: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black"/>
                </a:solidFill>
                <a:latin typeface="Arial" pitchFamily="34" charset="0"/>
                <a:cs typeface="Arial" pitchFamily="34" charset="0"/>
              </a:rPr>
              <a:t>WWW.HUMANITARIANACTION.INFO</a:t>
            </a:r>
            <a:endParaRPr kumimoji="0" lang="en-US" sz="28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pic>
        <p:nvPicPr>
          <p:cNvPr id="9" name="Picture 8">
            <a:extLst>
              <a:ext uri="{FF2B5EF4-FFF2-40B4-BE49-F238E27FC236}">
                <a16:creationId xmlns:a16="http://schemas.microsoft.com/office/drawing/2014/main" id="{17C13ADA-E8CB-9B80-581D-EABDE5DAC222}"/>
              </a:ext>
            </a:extLst>
          </p:cNvPr>
          <p:cNvPicPr>
            <a:picLocks noChangeAspect="1"/>
          </p:cNvPicPr>
          <p:nvPr/>
        </p:nvPicPr>
        <p:blipFill>
          <a:blip r:embed="rId3"/>
          <a:stretch>
            <a:fillRect/>
          </a:stretch>
        </p:blipFill>
        <p:spPr>
          <a:xfrm>
            <a:off x="158423" y="1359450"/>
            <a:ext cx="8737927" cy="736050"/>
          </a:xfrm>
          <a:prstGeom prst="rect">
            <a:avLst/>
          </a:prstGeom>
        </p:spPr>
      </p:pic>
      <p:pic>
        <p:nvPicPr>
          <p:cNvPr id="1026" name="Picture 2">
            <a:extLst>
              <a:ext uri="{FF2B5EF4-FFF2-40B4-BE49-F238E27FC236}">
                <a16:creationId xmlns:a16="http://schemas.microsoft.com/office/drawing/2014/main" id="{E24B2559-07FC-427E-35E0-F2587D414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74" y="1697793"/>
            <a:ext cx="8413652" cy="467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0799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FD95-B92E-4AD5-B34C-F94726E776F2}"/>
              </a:ext>
            </a:extLst>
          </p:cNvPr>
          <p:cNvSpPr>
            <a:spLocks noGrp="1"/>
          </p:cNvSpPr>
          <p:nvPr>
            <p:ph type="title"/>
          </p:nvPr>
        </p:nvSpPr>
        <p:spPr>
          <a:xfrm>
            <a:off x="392113" y="719029"/>
            <a:ext cx="8231187" cy="519112"/>
          </a:xfrm>
        </p:spPr>
        <p:txBody>
          <a:bodyPr/>
          <a:lstStyle/>
          <a:p>
            <a:r>
              <a:rPr lang="fr-FR" dirty="0"/>
              <a:t>PURPOSE OF MONITORING</a:t>
            </a:r>
            <a:endParaRPr lang="en-US" dirty="0"/>
          </a:p>
        </p:txBody>
      </p:sp>
      <p:sp>
        <p:nvSpPr>
          <p:cNvPr id="3" name="Text Placeholder 2">
            <a:extLst>
              <a:ext uri="{FF2B5EF4-FFF2-40B4-BE49-F238E27FC236}">
                <a16:creationId xmlns:a16="http://schemas.microsoft.com/office/drawing/2014/main" id="{34890B1B-72D2-4C6E-9572-C7623272A1E4}"/>
              </a:ext>
            </a:extLst>
          </p:cNvPr>
          <p:cNvSpPr>
            <a:spLocks noGrp="1"/>
          </p:cNvSpPr>
          <p:nvPr>
            <p:ph type="body" sz="quarter" idx="13"/>
          </p:nvPr>
        </p:nvSpPr>
        <p:spPr>
          <a:xfrm>
            <a:off x="417513" y="1497156"/>
            <a:ext cx="8254209" cy="4535344"/>
          </a:xfrm>
        </p:spPr>
        <p:txBody>
          <a:bodyPr/>
          <a:lstStyle/>
          <a:p>
            <a:pPr marL="0" indent="0">
              <a:buNone/>
            </a:pPr>
            <a:r>
              <a:rPr lang="en-GB" dirty="0"/>
              <a:t>T</a:t>
            </a:r>
            <a:r>
              <a:rPr lang="en-US" dirty="0"/>
              <a:t>he purpose of response monitoring is two-fold:</a:t>
            </a:r>
          </a:p>
          <a:p>
            <a:pPr marL="0" indent="0">
              <a:buNone/>
            </a:pPr>
            <a:endParaRPr lang="en-US" dirty="0"/>
          </a:p>
          <a:p>
            <a:pPr marL="342900" indent="-342900" algn="just">
              <a:buAutoNum type="arabicParenR"/>
            </a:pPr>
            <a:r>
              <a:rPr lang="en-GB" b="1" dirty="0"/>
              <a:t>Internal:</a:t>
            </a:r>
            <a:r>
              <a:rPr lang="en-GB" dirty="0"/>
              <a:t> allow </a:t>
            </a:r>
            <a:r>
              <a:rPr lang="en-US" dirty="0"/>
              <a:t>humanitarian </a:t>
            </a:r>
            <a:r>
              <a:rPr lang="en-GB" dirty="0"/>
              <a:t>actors to know whether they are on track to achieve the planned results, and </a:t>
            </a:r>
            <a:r>
              <a:rPr lang="en-US" dirty="0"/>
              <a:t>provide an </a:t>
            </a:r>
            <a:r>
              <a:rPr lang="en-US" b="1" dirty="0"/>
              <a:t>evidence base </a:t>
            </a:r>
            <a:r>
              <a:rPr lang="en-US" dirty="0"/>
              <a:t>for making operational decisions to address shortcomings, fill gaps, </a:t>
            </a:r>
            <a:r>
              <a:rPr lang="en-GB" dirty="0"/>
              <a:t>bring corrective action</a:t>
            </a:r>
            <a:r>
              <a:rPr lang="en-US" dirty="0"/>
              <a:t> and/or adjust the HRP, to improve the humanitarian response, in the short and long term;</a:t>
            </a:r>
          </a:p>
          <a:p>
            <a:pPr marL="342900" indent="-342900">
              <a:buAutoNum type="arabicParenR"/>
            </a:pPr>
            <a:endParaRPr lang="en-US" dirty="0"/>
          </a:p>
          <a:p>
            <a:pPr marL="342900" indent="-342900" algn="just">
              <a:buAutoNum type="arabicParenR"/>
            </a:pPr>
            <a:r>
              <a:rPr lang="en-GB" b="1" dirty="0"/>
              <a:t>External</a:t>
            </a:r>
            <a:r>
              <a:rPr lang="en-GB" dirty="0"/>
              <a:t>: </a:t>
            </a:r>
            <a:r>
              <a:rPr lang="en-US" dirty="0"/>
              <a:t>improve </a:t>
            </a:r>
            <a:r>
              <a:rPr lang="en-US" b="1" dirty="0"/>
              <a:t>accountability</a:t>
            </a:r>
            <a:r>
              <a:rPr lang="en-US" dirty="0"/>
              <a:t> of the humanitarian community, towards people affected by the crisis, local governments, donors and the general public, and allow </a:t>
            </a:r>
            <a:r>
              <a:rPr lang="en-US" b="1" dirty="0"/>
              <a:t>advocacy</a:t>
            </a:r>
            <a:r>
              <a:rPr lang="en-US" dirty="0"/>
              <a:t> towards donors and political decision makers.</a:t>
            </a:r>
            <a:r>
              <a:rPr lang="en-GB" dirty="0"/>
              <a:t> </a:t>
            </a:r>
            <a:endParaRPr lang="en-US" dirty="0"/>
          </a:p>
          <a:p>
            <a:pPr marL="0" indent="0">
              <a:buNone/>
            </a:pPr>
            <a:endParaRPr lang="en-US" dirty="0"/>
          </a:p>
        </p:txBody>
      </p:sp>
      <p:sp>
        <p:nvSpPr>
          <p:cNvPr id="5" name="Rectangle 4">
            <a:extLst>
              <a:ext uri="{FF2B5EF4-FFF2-40B4-BE49-F238E27FC236}">
                <a16:creationId xmlns:a16="http://schemas.microsoft.com/office/drawing/2014/main" id="{00313AD4-F831-4362-B36D-82F8F2C136CB}"/>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6268566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D2E801-5EC6-49EB-9C92-AC3B2E19CAC6}"/>
              </a:ext>
            </a:extLst>
          </p:cNvPr>
          <p:cNvPicPr>
            <a:picLocks noChangeAspect="1"/>
          </p:cNvPicPr>
          <p:nvPr/>
        </p:nvPicPr>
        <p:blipFill>
          <a:blip r:embed="rId3"/>
          <a:stretch>
            <a:fillRect/>
          </a:stretch>
        </p:blipFill>
        <p:spPr>
          <a:xfrm>
            <a:off x="2195736" y="1412776"/>
            <a:ext cx="4767492" cy="4879794"/>
          </a:xfrm>
          <a:prstGeom prst="rect">
            <a:avLst/>
          </a:prstGeom>
        </p:spPr>
      </p:pic>
      <p:sp>
        <p:nvSpPr>
          <p:cNvPr id="6" name="Speech Bubble: Oval 14"/>
          <p:cNvSpPr/>
          <p:nvPr/>
        </p:nvSpPr>
        <p:spPr>
          <a:xfrm rot="1724242">
            <a:off x="2555441" y="1914077"/>
            <a:ext cx="1239488" cy="1152128"/>
          </a:xfrm>
          <a:prstGeom prst="wedgeEllipseCallout">
            <a:avLst>
              <a:gd name="adj1" fmla="val 75309"/>
              <a:gd name="adj2" fmla="val 890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Shape 12"/>
          <p:cNvSpPr/>
          <p:nvPr/>
        </p:nvSpPr>
        <p:spPr>
          <a:xfrm>
            <a:off x="5506279" y="2323118"/>
            <a:ext cx="1357558" cy="980375"/>
          </a:xfrm>
          <a:custGeom>
            <a:avLst/>
            <a:gdLst>
              <a:gd name="connsiteX0" fmla="*/ 0 w 1702676"/>
              <a:gd name="connsiteY0" fmla="*/ 126124 h 1345324"/>
              <a:gd name="connsiteX1" fmla="*/ 304800 w 1702676"/>
              <a:gd name="connsiteY1" fmla="*/ 21020 h 1345324"/>
              <a:gd name="connsiteX2" fmla="*/ 672662 w 1702676"/>
              <a:gd name="connsiteY2" fmla="*/ 0 h 1345324"/>
              <a:gd name="connsiteX3" fmla="*/ 1008993 w 1702676"/>
              <a:gd name="connsiteY3" fmla="*/ 42041 h 1345324"/>
              <a:gd name="connsiteX4" fmla="*/ 1313793 w 1702676"/>
              <a:gd name="connsiteY4" fmla="*/ 115613 h 1345324"/>
              <a:gd name="connsiteX5" fmla="*/ 1639614 w 1702676"/>
              <a:gd name="connsiteY5" fmla="*/ 346841 h 1345324"/>
              <a:gd name="connsiteX6" fmla="*/ 1702676 w 1702676"/>
              <a:gd name="connsiteY6" fmla="*/ 546538 h 1345324"/>
              <a:gd name="connsiteX7" fmla="*/ 1671145 w 1702676"/>
              <a:gd name="connsiteY7" fmla="*/ 819807 h 1345324"/>
              <a:gd name="connsiteX8" fmla="*/ 1524000 w 1702676"/>
              <a:gd name="connsiteY8" fmla="*/ 1019503 h 1345324"/>
              <a:gd name="connsiteX9" fmla="*/ 1240221 w 1702676"/>
              <a:gd name="connsiteY9" fmla="*/ 1198179 h 1345324"/>
              <a:gd name="connsiteX10" fmla="*/ 903890 w 1702676"/>
              <a:gd name="connsiteY10" fmla="*/ 1292772 h 1345324"/>
              <a:gd name="connsiteX11" fmla="*/ 483476 w 1702676"/>
              <a:gd name="connsiteY11" fmla="*/ 1345324 h 1345324"/>
              <a:gd name="connsiteX12" fmla="*/ 105103 w 1702676"/>
              <a:gd name="connsiteY12" fmla="*/ 1313793 h 1345324"/>
              <a:gd name="connsiteX13" fmla="*/ 10510 w 1702676"/>
              <a:gd name="connsiteY13" fmla="*/ 1208689 h 1345324"/>
              <a:gd name="connsiteX14" fmla="*/ 0 w 1702676"/>
              <a:gd name="connsiteY14" fmla="*/ 126124 h 13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76" h="1345324">
                <a:moveTo>
                  <a:pt x="0" y="126124"/>
                </a:moveTo>
                <a:lnTo>
                  <a:pt x="304800" y="21020"/>
                </a:lnTo>
                <a:lnTo>
                  <a:pt x="672662" y="0"/>
                </a:lnTo>
                <a:lnTo>
                  <a:pt x="1008993" y="42041"/>
                </a:lnTo>
                <a:lnTo>
                  <a:pt x="1313793" y="115613"/>
                </a:lnTo>
                <a:lnTo>
                  <a:pt x="1639614" y="346841"/>
                </a:lnTo>
                <a:lnTo>
                  <a:pt x="1702676" y="546538"/>
                </a:lnTo>
                <a:lnTo>
                  <a:pt x="1671145" y="819807"/>
                </a:lnTo>
                <a:lnTo>
                  <a:pt x="1524000" y="1019503"/>
                </a:lnTo>
                <a:lnTo>
                  <a:pt x="1240221" y="1198179"/>
                </a:lnTo>
                <a:lnTo>
                  <a:pt x="903890" y="1292772"/>
                </a:lnTo>
                <a:lnTo>
                  <a:pt x="483476" y="1345324"/>
                </a:lnTo>
                <a:lnTo>
                  <a:pt x="105103" y="1313793"/>
                </a:lnTo>
                <a:lnTo>
                  <a:pt x="10510" y="1208689"/>
                </a:lnTo>
                <a:lnTo>
                  <a:pt x="0" y="12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news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travels</a:t>
            </a:r>
            <a:r>
              <a:rPr kumimoji="0" lang="fr-FR" sz="2400" b="0" i="0" u="none" strike="noStrike" kern="1200" cap="none" spc="0" normalizeH="0" baseline="0" noProof="0" dirty="0">
                <a:ln>
                  <a:noFill/>
                </a:ln>
                <a:solidFill>
                  <a:prstClr val="black"/>
                </a:solidFill>
                <a:effectLst/>
                <a:uLnTx/>
                <a:uFillTx/>
                <a:latin typeface="Calibri"/>
                <a:ea typeface="+mn-ea"/>
                <a:cs typeface="+mn-cs"/>
              </a:rPr>
              <a:t> fast</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itle 1"/>
          <p:cNvSpPr>
            <a:spLocks noGrp="1"/>
          </p:cNvSpPr>
          <p:nvPr>
            <p:ph type="title"/>
          </p:nvPr>
        </p:nvSpPr>
        <p:spPr>
          <a:xfrm>
            <a:off x="557213" y="292347"/>
            <a:ext cx="6019433" cy="519112"/>
          </a:xfrm>
        </p:spPr>
        <p:txBody>
          <a:bodyPr>
            <a:normAutofit/>
          </a:bodyPr>
          <a:lstStyle/>
          <a:p>
            <a:r>
              <a:rPr lang="fr-FR" sz="2800" b="1" dirty="0">
                <a:latin typeface="Arial" pitchFamily="34" charset="0"/>
                <a:cs typeface="Arial" pitchFamily="34" charset="0"/>
              </a:rPr>
              <a:t>Real Time Data</a:t>
            </a:r>
          </a:p>
        </p:txBody>
      </p:sp>
      <p:sp>
        <p:nvSpPr>
          <p:cNvPr id="3" name="TextBox 2">
            <a:extLst>
              <a:ext uri="{FF2B5EF4-FFF2-40B4-BE49-F238E27FC236}">
                <a16:creationId xmlns:a16="http://schemas.microsoft.com/office/drawing/2014/main" id="{549B2B86-550C-4350-A4C6-F673B1C10CC3}"/>
              </a:ext>
            </a:extLst>
          </p:cNvPr>
          <p:cNvSpPr txBox="1"/>
          <p:nvPr/>
        </p:nvSpPr>
        <p:spPr>
          <a:xfrm>
            <a:off x="2669507" y="2166975"/>
            <a:ext cx="1104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YOU ARE HERE</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Freeform: Shape 3">
            <a:extLst>
              <a:ext uri="{FF2B5EF4-FFF2-40B4-BE49-F238E27FC236}">
                <a16:creationId xmlns:a16="http://schemas.microsoft.com/office/drawing/2014/main" id="{0A9E9087-F513-4FF6-952B-90715495997A}"/>
              </a:ext>
            </a:extLst>
          </p:cNvPr>
          <p:cNvSpPr/>
          <p:nvPr/>
        </p:nvSpPr>
        <p:spPr>
          <a:xfrm>
            <a:off x="3221901" y="3520887"/>
            <a:ext cx="335902" cy="279918"/>
          </a:xfrm>
          <a:custGeom>
            <a:avLst/>
            <a:gdLst>
              <a:gd name="connsiteX0" fmla="*/ 0 w 335902"/>
              <a:gd name="connsiteY0" fmla="*/ 102636 h 279918"/>
              <a:gd name="connsiteX1" fmla="*/ 335902 w 335902"/>
              <a:gd name="connsiteY1" fmla="*/ 0 h 279918"/>
              <a:gd name="connsiteX2" fmla="*/ 270588 w 335902"/>
              <a:gd name="connsiteY2" fmla="*/ 279918 h 279918"/>
              <a:gd name="connsiteX3" fmla="*/ 0 w 335902"/>
              <a:gd name="connsiteY3" fmla="*/ 102636 h 279918"/>
            </a:gdLst>
            <a:ahLst/>
            <a:cxnLst>
              <a:cxn ang="0">
                <a:pos x="connsiteX0" y="connsiteY0"/>
              </a:cxn>
              <a:cxn ang="0">
                <a:pos x="connsiteX1" y="connsiteY1"/>
              </a:cxn>
              <a:cxn ang="0">
                <a:pos x="connsiteX2" y="connsiteY2"/>
              </a:cxn>
              <a:cxn ang="0">
                <a:pos x="connsiteX3" y="connsiteY3"/>
              </a:cxn>
            </a:cxnLst>
            <a:rect l="l" t="t" r="r" b="b"/>
            <a:pathLst>
              <a:path w="335902" h="279918">
                <a:moveTo>
                  <a:pt x="0" y="102636"/>
                </a:moveTo>
                <a:lnTo>
                  <a:pt x="335902" y="0"/>
                </a:lnTo>
                <a:lnTo>
                  <a:pt x="270588" y="279918"/>
                </a:lnTo>
                <a:lnTo>
                  <a:pt x="0" y="1026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9FEDA76-E999-4779-B29E-F884A9764888}"/>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21355900"/>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52CD8E-EEF7-4C7B-AC64-1C717DE05DD0}"/>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250A1936-79D3-97F5-2EA6-484801A506BE}"/>
              </a:ext>
            </a:extLst>
          </p:cNvPr>
          <p:cNvPicPr>
            <a:picLocks noChangeAspect="1"/>
          </p:cNvPicPr>
          <p:nvPr/>
        </p:nvPicPr>
        <p:blipFill>
          <a:blip r:embed="rId3"/>
          <a:stretch>
            <a:fillRect/>
          </a:stretch>
        </p:blipFill>
        <p:spPr>
          <a:xfrm>
            <a:off x="0" y="2400788"/>
            <a:ext cx="9144000" cy="2050442"/>
          </a:xfrm>
          <a:prstGeom prst="rect">
            <a:avLst/>
          </a:prstGeom>
        </p:spPr>
      </p:pic>
      <p:sp>
        <p:nvSpPr>
          <p:cNvPr id="3" name="Freeform: Shape 2">
            <a:extLst>
              <a:ext uri="{FF2B5EF4-FFF2-40B4-BE49-F238E27FC236}">
                <a16:creationId xmlns:a16="http://schemas.microsoft.com/office/drawing/2014/main" id="{C54434BA-AC6B-61D6-5971-E09F7AC1EE83}"/>
              </a:ext>
            </a:extLst>
          </p:cNvPr>
          <p:cNvSpPr/>
          <p:nvPr/>
        </p:nvSpPr>
        <p:spPr>
          <a:xfrm>
            <a:off x="1655418" y="3183330"/>
            <a:ext cx="660109" cy="396065"/>
          </a:xfrm>
          <a:custGeom>
            <a:avLst/>
            <a:gdLst>
              <a:gd name="connsiteX0" fmla="*/ 0 w 2063599"/>
              <a:gd name="connsiteY0" fmla="*/ 123816 h 1238159"/>
              <a:gd name="connsiteX1" fmla="*/ 123816 w 2063599"/>
              <a:gd name="connsiteY1" fmla="*/ 0 h 1238159"/>
              <a:gd name="connsiteX2" fmla="*/ 1939783 w 2063599"/>
              <a:gd name="connsiteY2" fmla="*/ 0 h 1238159"/>
              <a:gd name="connsiteX3" fmla="*/ 2063599 w 2063599"/>
              <a:gd name="connsiteY3" fmla="*/ 123816 h 1238159"/>
              <a:gd name="connsiteX4" fmla="*/ 2063599 w 2063599"/>
              <a:gd name="connsiteY4" fmla="*/ 1114343 h 1238159"/>
              <a:gd name="connsiteX5" fmla="*/ 1939783 w 2063599"/>
              <a:gd name="connsiteY5" fmla="*/ 1238159 h 1238159"/>
              <a:gd name="connsiteX6" fmla="*/ 123816 w 2063599"/>
              <a:gd name="connsiteY6" fmla="*/ 1238159 h 1238159"/>
              <a:gd name="connsiteX7" fmla="*/ 0 w 2063599"/>
              <a:gd name="connsiteY7" fmla="*/ 1114343 h 1238159"/>
              <a:gd name="connsiteX8" fmla="*/ 0 w 2063599"/>
              <a:gd name="connsiteY8" fmla="*/ 123816 h 123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599" h="1238159">
                <a:moveTo>
                  <a:pt x="0" y="123816"/>
                </a:moveTo>
                <a:cubicBezTo>
                  <a:pt x="0" y="55434"/>
                  <a:pt x="55434" y="0"/>
                  <a:pt x="123816" y="0"/>
                </a:cubicBezTo>
                <a:lnTo>
                  <a:pt x="1939783" y="0"/>
                </a:lnTo>
                <a:cubicBezTo>
                  <a:pt x="2008165" y="0"/>
                  <a:pt x="2063599" y="55434"/>
                  <a:pt x="2063599" y="123816"/>
                </a:cubicBezTo>
                <a:lnTo>
                  <a:pt x="2063599" y="1114343"/>
                </a:lnTo>
                <a:cubicBezTo>
                  <a:pt x="2063599" y="1182725"/>
                  <a:pt x="2008165" y="1238159"/>
                  <a:pt x="1939783" y="1238159"/>
                </a:cubicBezTo>
                <a:lnTo>
                  <a:pt x="123816" y="1238159"/>
                </a:lnTo>
                <a:cubicBezTo>
                  <a:pt x="55434" y="1238159"/>
                  <a:pt x="0" y="1182725"/>
                  <a:pt x="0" y="1114343"/>
                </a:cubicBezTo>
                <a:lnTo>
                  <a:pt x="0" y="123816"/>
                </a:lnTo>
                <a:close/>
              </a:path>
            </a:pathLst>
          </a:custGeom>
          <a:effectLst>
            <a:outerShdw blurRad="50800" dist="38100" dir="2700000" algn="tl" rotWithShape="0">
              <a:prstClr val="black">
                <a:alpha val="40000"/>
              </a:prstClr>
            </a:outerShdw>
          </a:effectLst>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1200" b="1" kern="1200" dirty="0"/>
              <a:t>Collect</a:t>
            </a:r>
          </a:p>
        </p:txBody>
      </p:sp>
      <p:sp>
        <p:nvSpPr>
          <p:cNvPr id="4" name="Freeform: Shape 3">
            <a:extLst>
              <a:ext uri="{FF2B5EF4-FFF2-40B4-BE49-F238E27FC236}">
                <a16:creationId xmlns:a16="http://schemas.microsoft.com/office/drawing/2014/main" id="{ED0F7D65-787B-80EE-1C1F-39B4CA3A41A9}"/>
              </a:ext>
            </a:extLst>
          </p:cNvPr>
          <p:cNvSpPr/>
          <p:nvPr/>
        </p:nvSpPr>
        <p:spPr>
          <a:xfrm>
            <a:off x="1829621" y="3509672"/>
            <a:ext cx="660109" cy="396065"/>
          </a:xfrm>
          <a:custGeom>
            <a:avLst/>
            <a:gdLst>
              <a:gd name="connsiteX0" fmla="*/ 0 w 2063599"/>
              <a:gd name="connsiteY0" fmla="*/ 123816 h 1238159"/>
              <a:gd name="connsiteX1" fmla="*/ 123816 w 2063599"/>
              <a:gd name="connsiteY1" fmla="*/ 0 h 1238159"/>
              <a:gd name="connsiteX2" fmla="*/ 1939783 w 2063599"/>
              <a:gd name="connsiteY2" fmla="*/ 0 h 1238159"/>
              <a:gd name="connsiteX3" fmla="*/ 2063599 w 2063599"/>
              <a:gd name="connsiteY3" fmla="*/ 123816 h 1238159"/>
              <a:gd name="connsiteX4" fmla="*/ 2063599 w 2063599"/>
              <a:gd name="connsiteY4" fmla="*/ 1114343 h 1238159"/>
              <a:gd name="connsiteX5" fmla="*/ 1939783 w 2063599"/>
              <a:gd name="connsiteY5" fmla="*/ 1238159 h 1238159"/>
              <a:gd name="connsiteX6" fmla="*/ 123816 w 2063599"/>
              <a:gd name="connsiteY6" fmla="*/ 1238159 h 1238159"/>
              <a:gd name="connsiteX7" fmla="*/ 0 w 2063599"/>
              <a:gd name="connsiteY7" fmla="*/ 1114343 h 1238159"/>
              <a:gd name="connsiteX8" fmla="*/ 0 w 2063599"/>
              <a:gd name="connsiteY8" fmla="*/ 123816 h 123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599" h="1238159">
                <a:moveTo>
                  <a:pt x="0" y="123816"/>
                </a:moveTo>
                <a:cubicBezTo>
                  <a:pt x="0" y="55434"/>
                  <a:pt x="55434" y="0"/>
                  <a:pt x="123816" y="0"/>
                </a:cubicBezTo>
                <a:lnTo>
                  <a:pt x="1939783" y="0"/>
                </a:lnTo>
                <a:cubicBezTo>
                  <a:pt x="2008165" y="0"/>
                  <a:pt x="2063599" y="55434"/>
                  <a:pt x="2063599" y="123816"/>
                </a:cubicBezTo>
                <a:lnTo>
                  <a:pt x="2063599" y="1114343"/>
                </a:lnTo>
                <a:cubicBezTo>
                  <a:pt x="2063599" y="1182725"/>
                  <a:pt x="2008165" y="1238159"/>
                  <a:pt x="1939783" y="1238159"/>
                </a:cubicBezTo>
                <a:lnTo>
                  <a:pt x="123816" y="1238159"/>
                </a:lnTo>
                <a:cubicBezTo>
                  <a:pt x="55434" y="1238159"/>
                  <a:pt x="0" y="1182725"/>
                  <a:pt x="0" y="1114343"/>
                </a:cubicBezTo>
                <a:lnTo>
                  <a:pt x="0" y="123816"/>
                </a:lnTo>
                <a:close/>
              </a:path>
            </a:pathLst>
          </a:custGeom>
          <a:effectLst>
            <a:outerShdw blurRad="50800" dist="38100" dir="2700000" algn="tl" rotWithShape="0">
              <a:prstClr val="black">
                <a:alpha val="40000"/>
              </a:prstClr>
            </a:outerShdw>
          </a:effectLst>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1200" b="1" kern="1200" dirty="0"/>
              <a:t>Analyse</a:t>
            </a:r>
          </a:p>
        </p:txBody>
      </p:sp>
      <p:cxnSp>
        <p:nvCxnSpPr>
          <p:cNvPr id="6" name="Straight Connector 5">
            <a:extLst>
              <a:ext uri="{FF2B5EF4-FFF2-40B4-BE49-F238E27FC236}">
                <a16:creationId xmlns:a16="http://schemas.microsoft.com/office/drawing/2014/main" id="{760634FF-654B-3153-DB57-74204D8E880C}"/>
              </a:ext>
            </a:extLst>
          </p:cNvPr>
          <p:cNvCxnSpPr>
            <a:cxnSpLocks/>
          </p:cNvCxnSpPr>
          <p:nvPr/>
        </p:nvCxnSpPr>
        <p:spPr bwMode="auto">
          <a:xfrm>
            <a:off x="2315527" y="3509672"/>
            <a:ext cx="636159" cy="0"/>
          </a:xfrm>
          <a:prstGeom prst="line">
            <a:avLst/>
          </a:prstGeom>
          <a:solidFill>
            <a:schemeClr val="accent1"/>
          </a:solidFill>
          <a:ln w="50800" cap="flat" cmpd="sng" algn="ctr">
            <a:solidFill>
              <a:schemeClr val="accent1">
                <a:lumMod val="75000"/>
              </a:schemeClr>
            </a:solidFill>
            <a:prstDash val="solid"/>
            <a:round/>
            <a:headEnd type="none" w="med" len="med"/>
            <a:tailEnd type="triangle" w="med" len="med"/>
          </a:ln>
          <a:effectLst/>
        </p:spPr>
      </p:cxnSp>
      <p:grpSp>
        <p:nvGrpSpPr>
          <p:cNvPr id="8" name="Group 7">
            <a:extLst>
              <a:ext uri="{FF2B5EF4-FFF2-40B4-BE49-F238E27FC236}">
                <a16:creationId xmlns:a16="http://schemas.microsoft.com/office/drawing/2014/main" id="{D32C8251-BB0B-A006-F3A1-A040B62C2118}"/>
              </a:ext>
            </a:extLst>
          </p:cNvPr>
          <p:cNvGrpSpPr/>
          <p:nvPr/>
        </p:nvGrpSpPr>
        <p:grpSpPr>
          <a:xfrm>
            <a:off x="-16914" y="31750"/>
            <a:ext cx="7495886" cy="732565"/>
            <a:chOff x="417512" y="3464317"/>
            <a:chExt cx="8297605" cy="1304823"/>
          </a:xfrm>
        </p:grpSpPr>
        <p:grpSp>
          <p:nvGrpSpPr>
            <p:cNvPr id="9" name="Group 8">
              <a:extLst>
                <a:ext uri="{FF2B5EF4-FFF2-40B4-BE49-F238E27FC236}">
                  <a16:creationId xmlns:a16="http://schemas.microsoft.com/office/drawing/2014/main" id="{73DCB015-7A88-05BF-D44B-30D7B8F20828}"/>
                </a:ext>
              </a:extLst>
            </p:cNvPr>
            <p:cNvGrpSpPr/>
            <p:nvPr/>
          </p:nvGrpSpPr>
          <p:grpSpPr>
            <a:xfrm>
              <a:off x="417512" y="3464317"/>
              <a:ext cx="8297605" cy="1304823"/>
              <a:chOff x="912813" y="2507399"/>
              <a:chExt cx="8297605" cy="1304823"/>
            </a:xfrm>
          </p:grpSpPr>
          <p:grpSp>
            <p:nvGrpSpPr>
              <p:cNvPr id="11" name="Group 10">
                <a:extLst>
                  <a:ext uri="{FF2B5EF4-FFF2-40B4-BE49-F238E27FC236}">
                    <a16:creationId xmlns:a16="http://schemas.microsoft.com/office/drawing/2014/main" id="{77ADDA4A-EEEB-571E-5874-516987149DCF}"/>
                  </a:ext>
                </a:extLst>
              </p:cNvPr>
              <p:cNvGrpSpPr/>
              <p:nvPr/>
            </p:nvGrpSpPr>
            <p:grpSpPr>
              <a:xfrm>
                <a:off x="2339677" y="2507399"/>
                <a:ext cx="6870741" cy="1304823"/>
                <a:chOff x="1793870" y="2664336"/>
                <a:chExt cx="6870741" cy="1304823"/>
              </a:xfrm>
            </p:grpSpPr>
            <p:sp>
              <p:nvSpPr>
                <p:cNvPr id="13" name="Freeform: Shape 12">
                  <a:extLst>
                    <a:ext uri="{FF2B5EF4-FFF2-40B4-BE49-F238E27FC236}">
                      <a16:creationId xmlns:a16="http://schemas.microsoft.com/office/drawing/2014/main" id="{B9CD3108-0392-AB06-E2CE-0EEEFE31A231}"/>
                    </a:ext>
                  </a:extLst>
                </p:cNvPr>
                <p:cNvSpPr/>
                <p:nvPr/>
              </p:nvSpPr>
              <p:spPr>
                <a:xfrm>
                  <a:off x="5620521" y="2664336"/>
                  <a:ext cx="1785394" cy="1304823"/>
                </a:xfrm>
                <a:custGeom>
                  <a:avLst/>
                  <a:gdLst>
                    <a:gd name="connsiteX0" fmla="*/ 0 w 1465055"/>
                    <a:gd name="connsiteY0" fmla="*/ 0 h 567502"/>
                    <a:gd name="connsiteX1" fmla="*/ 1181304 w 1465055"/>
                    <a:gd name="connsiteY1" fmla="*/ 0 h 567502"/>
                    <a:gd name="connsiteX2" fmla="*/ 1465055 w 1465055"/>
                    <a:gd name="connsiteY2" fmla="*/ 283751 h 567502"/>
                    <a:gd name="connsiteX3" fmla="*/ 1181304 w 1465055"/>
                    <a:gd name="connsiteY3" fmla="*/ 567502 h 567502"/>
                    <a:gd name="connsiteX4" fmla="*/ 0 w 1465055"/>
                    <a:gd name="connsiteY4" fmla="*/ 567502 h 567502"/>
                    <a:gd name="connsiteX5" fmla="*/ 283751 w 1465055"/>
                    <a:gd name="connsiteY5" fmla="*/ 283751 h 567502"/>
                    <a:gd name="connsiteX6" fmla="*/ 0 w 1465055"/>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055" h="567502">
                      <a:moveTo>
                        <a:pt x="0" y="0"/>
                      </a:moveTo>
                      <a:lnTo>
                        <a:pt x="1181304" y="0"/>
                      </a:lnTo>
                      <a:lnTo>
                        <a:pt x="1465055" y="283751"/>
                      </a:lnTo>
                      <a:lnTo>
                        <a:pt x="1181304"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algn="ctr" defTabSz="400050">
                    <a:lnSpc>
                      <a:spcPct val="90000"/>
                    </a:lnSpc>
                    <a:spcBef>
                      <a:spcPct val="0"/>
                    </a:spcBef>
                    <a:spcAft>
                      <a:spcPct val="35000"/>
                    </a:spcAft>
                  </a:pPr>
                  <a:r>
                    <a:rPr lang="en-US" b="1">
                      <a:solidFill>
                        <a:schemeClr val="tx1"/>
                      </a:solidFill>
                    </a:rPr>
                    <a:t>Report</a:t>
                  </a:r>
                  <a:endParaRPr lang="en-GB" b="1">
                    <a:solidFill>
                      <a:schemeClr val="tx1"/>
                    </a:solidFill>
                  </a:endParaRPr>
                </a:p>
              </p:txBody>
            </p:sp>
            <p:sp>
              <p:nvSpPr>
                <p:cNvPr id="14" name="Freeform: Shape 13">
                  <a:extLst>
                    <a:ext uri="{FF2B5EF4-FFF2-40B4-BE49-F238E27FC236}">
                      <a16:creationId xmlns:a16="http://schemas.microsoft.com/office/drawing/2014/main" id="{E5BA5C66-30C4-CE69-C5A2-C3AC0DC3E428}"/>
                    </a:ext>
                  </a:extLst>
                </p:cNvPr>
                <p:cNvSpPr/>
                <p:nvPr/>
              </p:nvSpPr>
              <p:spPr>
                <a:xfrm>
                  <a:off x="1793870" y="3012214"/>
                  <a:ext cx="1714397"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a:solidFill>
                        <a:schemeClr val="tx1"/>
                      </a:solidFill>
                    </a:rPr>
                    <a:t>Collect</a:t>
                  </a:r>
                  <a:endParaRPr lang="en-GB" sz="1100" b="1" kern="1200">
                    <a:solidFill>
                      <a:schemeClr val="tx1"/>
                    </a:solidFill>
                  </a:endParaRPr>
                </a:p>
              </p:txBody>
            </p:sp>
            <p:sp>
              <p:nvSpPr>
                <p:cNvPr id="15" name="Freeform: Shape 14">
                  <a:extLst>
                    <a:ext uri="{FF2B5EF4-FFF2-40B4-BE49-F238E27FC236}">
                      <a16:creationId xmlns:a16="http://schemas.microsoft.com/office/drawing/2014/main" id="{2D967174-B81A-D3E3-A044-0C536DEA644E}"/>
                    </a:ext>
                  </a:extLst>
                </p:cNvPr>
                <p:cNvSpPr/>
                <p:nvPr/>
              </p:nvSpPr>
              <p:spPr>
                <a:xfrm>
                  <a:off x="4540217" y="3012214"/>
                  <a:ext cx="1371478" cy="567502"/>
                </a:xfrm>
                <a:custGeom>
                  <a:avLst/>
                  <a:gdLst>
                    <a:gd name="connsiteX0" fmla="*/ 0 w 1272767"/>
                    <a:gd name="connsiteY0" fmla="*/ 0 h 567502"/>
                    <a:gd name="connsiteX1" fmla="*/ 989016 w 1272767"/>
                    <a:gd name="connsiteY1" fmla="*/ 0 h 567502"/>
                    <a:gd name="connsiteX2" fmla="*/ 1272767 w 1272767"/>
                    <a:gd name="connsiteY2" fmla="*/ 283751 h 567502"/>
                    <a:gd name="connsiteX3" fmla="*/ 989016 w 1272767"/>
                    <a:gd name="connsiteY3" fmla="*/ 567502 h 567502"/>
                    <a:gd name="connsiteX4" fmla="*/ 0 w 1272767"/>
                    <a:gd name="connsiteY4" fmla="*/ 567502 h 567502"/>
                    <a:gd name="connsiteX5" fmla="*/ 283751 w 1272767"/>
                    <a:gd name="connsiteY5" fmla="*/ 283751 h 567502"/>
                    <a:gd name="connsiteX6" fmla="*/ 0 w 1272767"/>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2767" h="567502">
                      <a:moveTo>
                        <a:pt x="0" y="0"/>
                      </a:moveTo>
                      <a:lnTo>
                        <a:pt x="989016" y="0"/>
                      </a:lnTo>
                      <a:lnTo>
                        <a:pt x="1272767" y="283751"/>
                      </a:lnTo>
                      <a:lnTo>
                        <a:pt x="989016"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a:solidFill>
                        <a:schemeClr val="tx1"/>
                      </a:solidFill>
                    </a:rPr>
                    <a:t>Act</a:t>
                  </a:r>
                  <a:endParaRPr lang="en-GB" sz="1100" b="1" kern="1200">
                    <a:solidFill>
                      <a:schemeClr val="tx1"/>
                    </a:solidFill>
                  </a:endParaRPr>
                </a:p>
              </p:txBody>
            </p:sp>
            <p:sp>
              <p:nvSpPr>
                <p:cNvPr id="16" name="Freeform: Shape 15">
                  <a:extLst>
                    <a:ext uri="{FF2B5EF4-FFF2-40B4-BE49-F238E27FC236}">
                      <a16:creationId xmlns:a16="http://schemas.microsoft.com/office/drawing/2014/main" id="{130D8C6C-2CCC-D4BE-ECAA-21D92F3AD418}"/>
                    </a:ext>
                  </a:extLst>
                </p:cNvPr>
                <p:cNvSpPr/>
                <p:nvPr/>
              </p:nvSpPr>
              <p:spPr>
                <a:xfrm>
                  <a:off x="7293133" y="3012214"/>
                  <a:ext cx="1371478" cy="567502"/>
                </a:xfrm>
                <a:custGeom>
                  <a:avLst/>
                  <a:gdLst>
                    <a:gd name="connsiteX0" fmla="*/ 0 w 1371478"/>
                    <a:gd name="connsiteY0" fmla="*/ 0 h 567502"/>
                    <a:gd name="connsiteX1" fmla="*/ 1087727 w 1371478"/>
                    <a:gd name="connsiteY1" fmla="*/ 0 h 567502"/>
                    <a:gd name="connsiteX2" fmla="*/ 1371478 w 1371478"/>
                    <a:gd name="connsiteY2" fmla="*/ 283751 h 567502"/>
                    <a:gd name="connsiteX3" fmla="*/ 1087727 w 1371478"/>
                    <a:gd name="connsiteY3" fmla="*/ 567502 h 567502"/>
                    <a:gd name="connsiteX4" fmla="*/ 0 w 1371478"/>
                    <a:gd name="connsiteY4" fmla="*/ 567502 h 567502"/>
                    <a:gd name="connsiteX5" fmla="*/ 283751 w 1371478"/>
                    <a:gd name="connsiteY5" fmla="*/ 283751 h 567502"/>
                    <a:gd name="connsiteX6" fmla="*/ 0 w 1371478"/>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478" h="567502">
                      <a:moveTo>
                        <a:pt x="0" y="0"/>
                      </a:moveTo>
                      <a:lnTo>
                        <a:pt x="1087727" y="0"/>
                      </a:lnTo>
                      <a:lnTo>
                        <a:pt x="1371478" y="283751"/>
                      </a:lnTo>
                      <a:lnTo>
                        <a:pt x="1087727" y="567502"/>
                      </a:lnTo>
                      <a:lnTo>
                        <a:pt x="0" y="567502"/>
                      </a:lnTo>
                      <a:lnTo>
                        <a:pt x="283751" y="283751"/>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marL="0" lvl="0" indent="0" algn="ctr" defTabSz="400050">
                    <a:lnSpc>
                      <a:spcPct val="90000"/>
                    </a:lnSpc>
                    <a:spcBef>
                      <a:spcPct val="0"/>
                    </a:spcBef>
                    <a:spcAft>
                      <a:spcPct val="35000"/>
                    </a:spcAft>
                    <a:buNone/>
                  </a:pPr>
                  <a:r>
                    <a:rPr lang="en-US" sz="1100" b="1" kern="1200">
                      <a:solidFill>
                        <a:schemeClr val="tx1"/>
                      </a:solidFill>
                    </a:rPr>
                    <a:t>Evaluate</a:t>
                  </a:r>
                  <a:endParaRPr lang="en-GB" sz="1100" b="1" kern="1200">
                    <a:solidFill>
                      <a:schemeClr val="tx1"/>
                    </a:solidFill>
                  </a:endParaRPr>
                </a:p>
              </p:txBody>
            </p:sp>
          </p:grpSp>
          <p:sp>
            <p:nvSpPr>
              <p:cNvPr id="12" name="Freeform: Shape 11">
                <a:extLst>
                  <a:ext uri="{FF2B5EF4-FFF2-40B4-BE49-F238E27FC236}">
                    <a16:creationId xmlns:a16="http://schemas.microsoft.com/office/drawing/2014/main" id="{030EEE0D-D91C-B885-03E2-C50C03E7DC50}"/>
                  </a:ext>
                </a:extLst>
              </p:cNvPr>
              <p:cNvSpPr/>
              <p:nvPr/>
            </p:nvSpPr>
            <p:spPr>
              <a:xfrm>
                <a:off x="912813" y="2855278"/>
                <a:ext cx="1654714"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a:solidFill>
                      <a:schemeClr val="tx1"/>
                    </a:solidFill>
                  </a:rPr>
                  <a:t>Design</a:t>
                </a:r>
                <a:endParaRPr lang="en-GB" sz="1100" b="1">
                  <a:solidFill>
                    <a:schemeClr val="tx1"/>
                  </a:solidFill>
                </a:endParaRPr>
              </a:p>
            </p:txBody>
          </p:sp>
        </p:grpSp>
        <p:sp>
          <p:nvSpPr>
            <p:cNvPr id="10" name="Freeform: Shape 9">
              <a:extLst>
                <a:ext uri="{FF2B5EF4-FFF2-40B4-BE49-F238E27FC236}">
                  <a16:creationId xmlns:a16="http://schemas.microsoft.com/office/drawing/2014/main" id="{582E6E6C-07C7-2773-A821-2B558A8D45C6}"/>
                </a:ext>
              </a:extLst>
            </p:cNvPr>
            <p:cNvSpPr/>
            <p:nvPr/>
          </p:nvSpPr>
          <p:spPr>
            <a:xfrm>
              <a:off x="3371334" y="3812196"/>
              <a:ext cx="1491611" cy="567502"/>
            </a:xfrm>
            <a:custGeom>
              <a:avLst/>
              <a:gdLst>
                <a:gd name="connsiteX0" fmla="*/ 0 w 1942056"/>
                <a:gd name="connsiteY0" fmla="*/ 0 h 567502"/>
                <a:gd name="connsiteX1" fmla="*/ 1658305 w 1942056"/>
                <a:gd name="connsiteY1" fmla="*/ 0 h 567502"/>
                <a:gd name="connsiteX2" fmla="*/ 1942056 w 1942056"/>
                <a:gd name="connsiteY2" fmla="*/ 283751 h 567502"/>
                <a:gd name="connsiteX3" fmla="*/ 1658305 w 1942056"/>
                <a:gd name="connsiteY3" fmla="*/ 567502 h 567502"/>
                <a:gd name="connsiteX4" fmla="*/ 0 w 1942056"/>
                <a:gd name="connsiteY4" fmla="*/ 567502 h 567502"/>
                <a:gd name="connsiteX5" fmla="*/ 283751 w 1942056"/>
                <a:gd name="connsiteY5" fmla="*/ 283751 h 567502"/>
                <a:gd name="connsiteX6" fmla="*/ 0 w 1942056"/>
                <a:gd name="connsiteY6" fmla="*/ 0 h 5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056" h="567502">
                  <a:moveTo>
                    <a:pt x="0" y="0"/>
                  </a:moveTo>
                  <a:lnTo>
                    <a:pt x="1658305" y="0"/>
                  </a:lnTo>
                  <a:lnTo>
                    <a:pt x="1942056" y="283751"/>
                  </a:lnTo>
                  <a:lnTo>
                    <a:pt x="1658305" y="567502"/>
                  </a:lnTo>
                  <a:lnTo>
                    <a:pt x="0" y="567502"/>
                  </a:lnTo>
                  <a:lnTo>
                    <a:pt x="283751" y="283751"/>
                  </a:lnTo>
                  <a:lnTo>
                    <a:pt x="0" y="0"/>
                  </a:lnTo>
                  <a:close/>
                </a:path>
              </a:pathLst>
            </a:custGeom>
            <a:solidFill>
              <a:srgbClr val="77933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9756" tIns="12002" rIns="295753" bIns="12002" numCol="1" spcCol="1270" anchor="ctr" anchorCtr="0">
              <a:noAutofit/>
            </a:bodyPr>
            <a:lstStyle/>
            <a:p>
              <a:pPr lvl="0" algn="ctr" defTabSz="400050">
                <a:lnSpc>
                  <a:spcPct val="90000"/>
                </a:lnSpc>
                <a:spcBef>
                  <a:spcPct val="0"/>
                </a:spcBef>
                <a:spcAft>
                  <a:spcPct val="35000"/>
                </a:spcAft>
              </a:pPr>
              <a:r>
                <a:rPr lang="en-US" sz="1100" b="1" err="1">
                  <a:solidFill>
                    <a:schemeClr val="tx1"/>
                  </a:solidFill>
                </a:rPr>
                <a:t>Analyse</a:t>
              </a:r>
              <a:endParaRPr lang="en-GB" sz="1100" b="1" kern="1200">
                <a:solidFill>
                  <a:schemeClr val="tx1"/>
                </a:solidFill>
              </a:endParaRPr>
            </a:p>
          </p:txBody>
        </p:sp>
      </p:grpSp>
      <p:sp>
        <p:nvSpPr>
          <p:cNvPr id="17" name="Title 5">
            <a:extLst>
              <a:ext uri="{FF2B5EF4-FFF2-40B4-BE49-F238E27FC236}">
                <a16:creationId xmlns:a16="http://schemas.microsoft.com/office/drawing/2014/main" id="{16D2B264-41A5-F994-5DF4-A34AD4E42CEC}"/>
              </a:ext>
            </a:extLst>
          </p:cNvPr>
          <p:cNvSpPr txBox="1">
            <a:spLocks/>
          </p:cNvSpPr>
          <p:nvPr/>
        </p:nvSpPr>
        <p:spPr>
          <a:xfrm>
            <a:off x="6770" y="1243672"/>
            <a:ext cx="8231188"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US" kern="1200" dirty="0">
                <a:latin typeface="Arial" pitchFamily="34" charset="0"/>
                <a:cs typeface="Arial" pitchFamily="34" charset="0"/>
              </a:rPr>
              <a:t>Timeline with report products</a:t>
            </a:r>
          </a:p>
        </p:txBody>
      </p:sp>
    </p:spTree>
    <p:extLst>
      <p:ext uri="{BB962C8B-B14F-4D97-AF65-F5344CB8AC3E}">
        <p14:creationId xmlns:p14="http://schemas.microsoft.com/office/powerpoint/2010/main" val="130998152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E4107CC2-8453-419F-84C2-E9994BBBFC5B}"/>
              </a:ext>
            </a:extLst>
          </p:cNvPr>
          <p:cNvSpPr>
            <a:spLocks noGrp="1"/>
          </p:cNvSpPr>
          <p:nvPr>
            <p:ph type="title"/>
          </p:nvPr>
        </p:nvSpPr>
        <p:spPr>
          <a:xfrm>
            <a:off x="417513" y="708004"/>
            <a:ext cx="8231187" cy="519112"/>
          </a:xfrm>
        </p:spPr>
        <p:txBody>
          <a:bodyPr>
            <a:normAutofit/>
          </a:bodyPr>
          <a:lstStyle/>
          <a:p>
            <a:pPr algn="l"/>
            <a:r>
              <a:rPr lang="fr-FR" dirty="0">
                <a:cs typeface="Arial" pitchFamily="34" charset="0"/>
              </a:rPr>
              <a:t>Good and </a:t>
            </a:r>
            <a:r>
              <a:rPr lang="fr-FR" dirty="0" err="1">
                <a:cs typeface="Arial" pitchFamily="34" charset="0"/>
              </a:rPr>
              <a:t>bad</a:t>
            </a:r>
            <a:r>
              <a:rPr lang="fr-FR" dirty="0">
                <a:cs typeface="Arial" pitchFamily="34" charset="0"/>
              </a:rPr>
              <a:t> news</a:t>
            </a:r>
            <a:endParaRPr lang="en-US" sz="2800" b="1" dirty="0">
              <a:cs typeface="Arial" pitchFamily="34" charset="0"/>
            </a:endParaRPr>
          </a:p>
        </p:txBody>
      </p:sp>
      <p:sp>
        <p:nvSpPr>
          <p:cNvPr id="3" name="Speech Bubble: Oval 12">
            <a:extLst>
              <a:ext uri="{FF2B5EF4-FFF2-40B4-BE49-F238E27FC236}">
                <a16:creationId xmlns:a16="http://schemas.microsoft.com/office/drawing/2014/main" id="{6F569FB6-7BC1-4AB0-9B17-66295DBDE0A3}"/>
              </a:ext>
            </a:extLst>
          </p:cNvPr>
          <p:cNvSpPr/>
          <p:nvPr/>
        </p:nvSpPr>
        <p:spPr bwMode="auto">
          <a:xfrm>
            <a:off x="503237" y="3960384"/>
            <a:ext cx="8145464" cy="2186416"/>
          </a:xfrm>
          <a:prstGeom prst="wedgeEllipseCallout">
            <a:avLst>
              <a:gd name="adj1" fmla="val -46966"/>
              <a:gd name="adj2" fmla="val 54638"/>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 name="Speech Bubble: Oval 11">
            <a:extLst>
              <a:ext uri="{FF2B5EF4-FFF2-40B4-BE49-F238E27FC236}">
                <a16:creationId xmlns:a16="http://schemas.microsoft.com/office/drawing/2014/main" id="{9957A203-E43A-4630-ADDD-17754BA3E225}"/>
              </a:ext>
            </a:extLst>
          </p:cNvPr>
          <p:cNvSpPr/>
          <p:nvPr/>
        </p:nvSpPr>
        <p:spPr bwMode="auto">
          <a:xfrm>
            <a:off x="503237" y="1905000"/>
            <a:ext cx="8145463" cy="1866900"/>
          </a:xfrm>
          <a:prstGeom prst="wedgeEllipseCallout">
            <a:avLst>
              <a:gd name="adj1" fmla="val 50075"/>
              <a:gd name="adj2" fmla="val 55357"/>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5" name="Text Placeholder 2">
            <a:extLst>
              <a:ext uri="{FF2B5EF4-FFF2-40B4-BE49-F238E27FC236}">
                <a16:creationId xmlns:a16="http://schemas.microsoft.com/office/drawing/2014/main" id="{80713382-265A-4D86-80B8-3CD5E79ABEAE}"/>
              </a:ext>
            </a:extLst>
          </p:cNvPr>
          <p:cNvSpPr>
            <a:spLocks noGrp="1"/>
          </p:cNvSpPr>
          <p:nvPr>
            <p:ph type="body" sz="quarter" idx="13"/>
          </p:nvPr>
        </p:nvSpPr>
        <p:spPr>
          <a:xfrm>
            <a:off x="1076681" y="2344833"/>
            <a:ext cx="7142944" cy="1014206"/>
          </a:xfrm>
        </p:spPr>
        <p:txBody>
          <a:bodyPr/>
          <a:lstStyle/>
          <a:p>
            <a:pPr marL="0" indent="0">
              <a:lnSpc>
                <a:spcPct val="100000"/>
              </a:lnSpc>
              <a:buNone/>
            </a:pPr>
            <a:r>
              <a:rPr lang="fr-FR" sz="2400" dirty="0"/>
              <a:t>All </a:t>
            </a:r>
            <a:r>
              <a:rPr lang="fr-FR" sz="2400" dirty="0" err="1"/>
              <a:t>perfect</a:t>
            </a:r>
            <a:r>
              <a:rPr lang="fr-FR" sz="2400" dirty="0"/>
              <a:t>. </a:t>
            </a:r>
            <a:r>
              <a:rPr lang="fr-FR" sz="2400" dirty="0" err="1"/>
              <a:t>Well</a:t>
            </a:r>
            <a:r>
              <a:rPr lang="fr-FR" sz="2400" dirty="0"/>
              <a:t> </a:t>
            </a:r>
            <a:r>
              <a:rPr lang="fr-FR" sz="2400" dirty="0" err="1"/>
              <a:t>done</a:t>
            </a:r>
            <a:r>
              <a:rPr lang="fr-FR" sz="2400" dirty="0"/>
              <a:t>. </a:t>
            </a:r>
            <a:r>
              <a:rPr lang="fr-FR" sz="2400" dirty="0" err="1"/>
              <a:t>Success</a:t>
            </a:r>
            <a:r>
              <a:rPr lang="fr-FR" sz="2400" dirty="0"/>
              <a:t>. Just fine. 100%. No issues. </a:t>
            </a:r>
            <a:r>
              <a:rPr lang="fr-FR" sz="2400" dirty="0" err="1"/>
              <a:t>We</a:t>
            </a:r>
            <a:r>
              <a:rPr lang="fr-FR" sz="2400" dirty="0"/>
              <a:t> are the champions. All </a:t>
            </a:r>
            <a:r>
              <a:rPr lang="fr-FR" sz="2400" dirty="0" err="1"/>
              <a:t>targets</a:t>
            </a:r>
            <a:r>
              <a:rPr lang="fr-FR" sz="2400" dirty="0"/>
              <a:t> met.</a:t>
            </a:r>
            <a:endParaRPr lang="en-US" sz="2400" dirty="0"/>
          </a:p>
        </p:txBody>
      </p:sp>
      <p:sp>
        <p:nvSpPr>
          <p:cNvPr id="6" name="Text Placeholder 2">
            <a:extLst>
              <a:ext uri="{FF2B5EF4-FFF2-40B4-BE49-F238E27FC236}">
                <a16:creationId xmlns:a16="http://schemas.microsoft.com/office/drawing/2014/main" id="{C0BB6D6C-63E7-4FED-8FB1-6D05B8D75A3C}"/>
              </a:ext>
            </a:extLst>
          </p:cNvPr>
          <p:cNvSpPr txBox="1">
            <a:spLocks/>
          </p:cNvSpPr>
          <p:nvPr/>
        </p:nvSpPr>
        <p:spPr bwMode="auto">
          <a:xfrm>
            <a:off x="1151546" y="4486406"/>
            <a:ext cx="6993214" cy="12003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lnSpc>
                <a:spcPct val="100000"/>
              </a:lnSpc>
              <a:buFontTx/>
              <a:buNone/>
            </a:pPr>
            <a:r>
              <a:rPr lang="en-US" sz="2400" kern="0" dirty="0"/>
              <a:t>Not bad / excellent here / Some problems there / one serious failure / 67% / identified issues are … / corrective action implemented /  …</a:t>
            </a:r>
          </a:p>
        </p:txBody>
      </p:sp>
      <p:sp>
        <p:nvSpPr>
          <p:cNvPr id="7" name="Rectangle 6">
            <a:extLst>
              <a:ext uri="{FF2B5EF4-FFF2-40B4-BE49-F238E27FC236}">
                <a16:creationId xmlns:a16="http://schemas.microsoft.com/office/drawing/2014/main" id="{7F1F9F04-2E3E-42C3-A76A-0127E57F4565}"/>
              </a:ext>
            </a:extLst>
          </p:cNvPr>
          <p:cNvSpPr/>
          <p:nvPr/>
        </p:nvSpPr>
        <p:spPr bwMode="auto">
          <a:xfrm>
            <a:off x="3647281" y="1671209"/>
            <a:ext cx="1771650" cy="2186416"/>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5000" b="1" i="0" u="none" strike="noStrike" cap="none" normalizeH="0" baseline="0" dirty="0">
                <a:ln>
                  <a:noFill/>
                </a:ln>
                <a:solidFill>
                  <a:srgbClr val="FF0000"/>
                </a:solidFill>
                <a:effectLst/>
                <a:latin typeface="Arial" charset="0"/>
              </a:rPr>
              <a:t>X</a:t>
            </a:r>
            <a:endParaRPr kumimoji="0" lang="en-US" sz="15000" b="1" i="0" u="none" strike="noStrike" cap="none" normalizeH="0" baseline="0" dirty="0">
              <a:ln>
                <a:noFill/>
              </a:ln>
              <a:solidFill>
                <a:srgbClr val="FF0000"/>
              </a:solidFill>
              <a:effectLst/>
              <a:latin typeface="Arial" charset="0"/>
            </a:endParaRPr>
          </a:p>
        </p:txBody>
      </p:sp>
      <p:sp>
        <p:nvSpPr>
          <p:cNvPr id="9" name="Rectangle 8">
            <a:extLst>
              <a:ext uri="{FF2B5EF4-FFF2-40B4-BE49-F238E27FC236}">
                <a16:creationId xmlns:a16="http://schemas.microsoft.com/office/drawing/2014/main" id="{5D0DD021-C020-434E-AF91-0BFE5E4CFEC0}"/>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6510486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uild="p"/>
      <p:bldP spid="6" grpId="0"/>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BDA886D-A458-4841-A51E-BB569CF610F5}"/>
              </a:ext>
            </a:extLst>
          </p:cNvPr>
          <p:cNvGrpSpPr/>
          <p:nvPr/>
        </p:nvGrpSpPr>
        <p:grpSpPr>
          <a:xfrm>
            <a:off x="3050129" y="4481417"/>
            <a:ext cx="6008904" cy="1925922"/>
            <a:chOff x="3104667" y="4604163"/>
            <a:chExt cx="7797603" cy="1942324"/>
          </a:xfrm>
        </p:grpSpPr>
        <p:grpSp>
          <p:nvGrpSpPr>
            <p:cNvPr id="62" name="Group 61">
              <a:extLst>
                <a:ext uri="{FF2B5EF4-FFF2-40B4-BE49-F238E27FC236}">
                  <a16:creationId xmlns:a16="http://schemas.microsoft.com/office/drawing/2014/main" id="{04ACB022-E1E4-49F2-BF4F-25FD3424379E}"/>
                </a:ext>
              </a:extLst>
            </p:cNvPr>
            <p:cNvGrpSpPr/>
            <p:nvPr/>
          </p:nvGrpSpPr>
          <p:grpSpPr>
            <a:xfrm>
              <a:off x="3104667" y="4604165"/>
              <a:ext cx="7797603" cy="1942322"/>
              <a:chOff x="2809699" y="4604165"/>
              <a:chExt cx="7797603" cy="1942322"/>
            </a:xfrm>
          </p:grpSpPr>
          <p:sp>
            <p:nvSpPr>
              <p:cNvPr id="64" name="Rectangle 63">
                <a:extLst>
                  <a:ext uri="{FF2B5EF4-FFF2-40B4-BE49-F238E27FC236}">
                    <a16:creationId xmlns:a16="http://schemas.microsoft.com/office/drawing/2014/main" id="{11E6A049-7E2B-483E-93A6-887D1FBE8DA4}"/>
                  </a:ext>
                </a:extLst>
              </p:cNvPr>
              <p:cNvSpPr/>
              <p:nvPr/>
            </p:nvSpPr>
            <p:spPr>
              <a:xfrm>
                <a:off x="2809699" y="4604165"/>
                <a:ext cx="7697585" cy="1942322"/>
              </a:xfrm>
              <a:prstGeom prst="rect">
                <a:avLst/>
              </a:prstGeom>
              <a:solidFill>
                <a:srgbClr val="9BBB59">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8FD9139E-99E1-4B6C-A8A8-B8913106C01F}"/>
                  </a:ext>
                </a:extLst>
              </p:cNvPr>
              <p:cNvSpPr txBox="1"/>
              <p:nvPr/>
            </p:nvSpPr>
            <p:spPr>
              <a:xfrm>
                <a:off x="4932268" y="5140179"/>
                <a:ext cx="5675034" cy="7139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rPr>
                  <a:t>Monitoring, Reports, HumanitarianAction.info</a:t>
                </a:r>
              </a:p>
            </p:txBody>
          </p:sp>
        </p:grpSp>
        <p:cxnSp>
          <p:nvCxnSpPr>
            <p:cNvPr id="63" name="Straight Connector 62">
              <a:extLst>
                <a:ext uri="{FF2B5EF4-FFF2-40B4-BE49-F238E27FC236}">
                  <a16:creationId xmlns:a16="http://schemas.microsoft.com/office/drawing/2014/main" id="{CC24137E-2238-4CC7-930F-BB1364A4FAF5}"/>
                </a:ext>
              </a:extLst>
            </p:cNvPr>
            <p:cNvCxnSpPr/>
            <p:nvPr/>
          </p:nvCxnSpPr>
          <p:spPr>
            <a:xfrm>
              <a:off x="3177119" y="4604163"/>
              <a:ext cx="2644877" cy="0"/>
            </a:xfrm>
            <a:prstGeom prst="line">
              <a:avLst/>
            </a:prstGeom>
            <a:noFill/>
            <a:ln w="9525" cap="flat" cmpd="sng" algn="ctr">
              <a:solidFill>
                <a:sysClr val="window" lastClr="FFFFFF">
                  <a:alpha val="37000"/>
                </a:sysClr>
              </a:solidFill>
              <a:prstDash val="lgDash"/>
            </a:ln>
            <a:effectLst/>
          </p:spPr>
        </p:cxnSp>
      </p:grpSp>
      <p:grpSp>
        <p:nvGrpSpPr>
          <p:cNvPr id="66" name="Group 65">
            <a:extLst>
              <a:ext uri="{FF2B5EF4-FFF2-40B4-BE49-F238E27FC236}">
                <a16:creationId xmlns:a16="http://schemas.microsoft.com/office/drawing/2014/main" id="{E8C100FD-D250-4B7C-A081-53A01F36C9B5}"/>
              </a:ext>
            </a:extLst>
          </p:cNvPr>
          <p:cNvGrpSpPr/>
          <p:nvPr/>
        </p:nvGrpSpPr>
        <p:grpSpPr>
          <a:xfrm>
            <a:off x="2357623" y="3747468"/>
            <a:ext cx="6624336" cy="924601"/>
            <a:chOff x="3093937" y="3875794"/>
            <a:chExt cx="7525439" cy="924601"/>
          </a:xfrm>
        </p:grpSpPr>
        <p:grpSp>
          <p:nvGrpSpPr>
            <p:cNvPr id="67" name="Group 66">
              <a:extLst>
                <a:ext uri="{FF2B5EF4-FFF2-40B4-BE49-F238E27FC236}">
                  <a16:creationId xmlns:a16="http://schemas.microsoft.com/office/drawing/2014/main" id="{6D7123C4-7FB1-4D9E-967E-EE19678970CA}"/>
                </a:ext>
              </a:extLst>
            </p:cNvPr>
            <p:cNvGrpSpPr/>
            <p:nvPr/>
          </p:nvGrpSpPr>
          <p:grpSpPr>
            <a:xfrm>
              <a:off x="3104668" y="3875795"/>
              <a:ext cx="7514708" cy="924600"/>
              <a:chOff x="2809700" y="3875795"/>
              <a:chExt cx="7514708" cy="924600"/>
            </a:xfrm>
          </p:grpSpPr>
          <p:sp>
            <p:nvSpPr>
              <p:cNvPr id="69" name="Rectangle 68">
                <a:extLst>
                  <a:ext uri="{FF2B5EF4-FFF2-40B4-BE49-F238E27FC236}">
                    <a16:creationId xmlns:a16="http://schemas.microsoft.com/office/drawing/2014/main" id="{E32B03A9-88D6-41AC-9588-D6975C4BF203}"/>
                  </a:ext>
                </a:extLst>
              </p:cNvPr>
              <p:cNvSpPr/>
              <p:nvPr/>
            </p:nvSpPr>
            <p:spPr>
              <a:xfrm>
                <a:off x="2809700" y="3875795"/>
                <a:ext cx="7514708" cy="924600"/>
              </a:xfrm>
              <a:prstGeom prst="rect">
                <a:avLst/>
              </a:prstGeom>
              <a:solidFill>
                <a:srgbClr val="E46C0A"/>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376EF1A0-498D-48C4-8030-8D69132C4358}"/>
                  </a:ext>
                </a:extLst>
              </p:cNvPr>
              <p:cNvSpPr txBox="1"/>
              <p:nvPr/>
            </p:nvSpPr>
            <p:spPr>
              <a:xfrm>
                <a:off x="5743427" y="3886036"/>
                <a:ext cx="458098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Planning, HRP, Flash Appeal</a:t>
                </a:r>
              </a:p>
            </p:txBody>
          </p:sp>
        </p:grpSp>
        <p:cxnSp>
          <p:nvCxnSpPr>
            <p:cNvPr id="68" name="Straight Connector 67">
              <a:extLst>
                <a:ext uri="{FF2B5EF4-FFF2-40B4-BE49-F238E27FC236}">
                  <a16:creationId xmlns:a16="http://schemas.microsoft.com/office/drawing/2014/main" id="{6AF500DA-5224-472E-8B7A-5BC6F777E272}"/>
                </a:ext>
              </a:extLst>
            </p:cNvPr>
            <p:cNvCxnSpPr/>
            <p:nvPr/>
          </p:nvCxnSpPr>
          <p:spPr>
            <a:xfrm>
              <a:off x="3093937" y="3875794"/>
              <a:ext cx="2644877" cy="0"/>
            </a:xfrm>
            <a:prstGeom prst="line">
              <a:avLst/>
            </a:prstGeom>
            <a:noFill/>
            <a:ln w="9525" cap="flat" cmpd="sng" algn="ctr">
              <a:solidFill>
                <a:sysClr val="window" lastClr="FFFFFF">
                  <a:alpha val="37000"/>
                </a:sysClr>
              </a:solidFill>
              <a:prstDash val="lgDash"/>
            </a:ln>
            <a:effectLst/>
          </p:spPr>
        </p:cxnSp>
      </p:grpSp>
      <p:grpSp>
        <p:nvGrpSpPr>
          <p:cNvPr id="71" name="Group 70">
            <a:extLst>
              <a:ext uri="{FF2B5EF4-FFF2-40B4-BE49-F238E27FC236}">
                <a16:creationId xmlns:a16="http://schemas.microsoft.com/office/drawing/2014/main" id="{9A6758D4-CA3C-46A3-B4CD-625BD8143DCD}"/>
              </a:ext>
            </a:extLst>
          </p:cNvPr>
          <p:cNvGrpSpPr/>
          <p:nvPr/>
        </p:nvGrpSpPr>
        <p:grpSpPr>
          <a:xfrm>
            <a:off x="2434006" y="3019099"/>
            <a:ext cx="5978645" cy="558552"/>
            <a:chOff x="3177119" y="3147425"/>
            <a:chExt cx="6597853" cy="558552"/>
          </a:xfrm>
        </p:grpSpPr>
        <p:sp>
          <p:nvSpPr>
            <p:cNvPr id="72" name="TextBox 71">
              <a:extLst>
                <a:ext uri="{FF2B5EF4-FFF2-40B4-BE49-F238E27FC236}">
                  <a16:creationId xmlns:a16="http://schemas.microsoft.com/office/drawing/2014/main" id="{827655B2-7419-45F2-9822-7BFD39F8F1AD}"/>
                </a:ext>
              </a:extLst>
            </p:cNvPr>
            <p:cNvSpPr txBox="1"/>
            <p:nvPr/>
          </p:nvSpPr>
          <p:spPr>
            <a:xfrm>
              <a:off x="5956298" y="3244312"/>
              <a:ext cx="381867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rPr>
                <a:t>(in need) HNO / MIRA / </a:t>
              </a:r>
              <a:r>
                <a:rPr kumimoji="0" lang="en-US" sz="2400" b="0" i="0" u="none" strike="noStrike" kern="0" cap="none" spc="0" normalizeH="0" baseline="0" noProof="0" dirty="0" err="1">
                  <a:ln>
                    <a:noFill/>
                  </a:ln>
                  <a:solidFill>
                    <a:prstClr val="white"/>
                  </a:solidFill>
                  <a:effectLst/>
                  <a:uLnTx/>
                  <a:uFillTx/>
                  <a:latin typeface="Calibri"/>
                </a:rPr>
                <a:t>SitAn</a:t>
              </a:r>
              <a:endParaRPr kumimoji="0" lang="en-US" sz="2400" b="0" i="0" u="none" strike="noStrike" kern="0" cap="none" spc="0" normalizeH="0" baseline="0" noProof="0" dirty="0">
                <a:ln>
                  <a:noFill/>
                </a:ln>
                <a:solidFill>
                  <a:prstClr val="white"/>
                </a:solidFill>
                <a:effectLst/>
                <a:uLnTx/>
                <a:uFillTx/>
                <a:latin typeface="Calibri"/>
              </a:endParaRPr>
            </a:p>
          </p:txBody>
        </p:sp>
        <p:cxnSp>
          <p:nvCxnSpPr>
            <p:cNvPr id="73" name="Straight Connector 72">
              <a:extLst>
                <a:ext uri="{FF2B5EF4-FFF2-40B4-BE49-F238E27FC236}">
                  <a16:creationId xmlns:a16="http://schemas.microsoft.com/office/drawing/2014/main" id="{9C71E862-26F9-4F83-A5C5-F91B10E0809C}"/>
                </a:ext>
              </a:extLst>
            </p:cNvPr>
            <p:cNvCxnSpPr/>
            <p:nvPr/>
          </p:nvCxnSpPr>
          <p:spPr>
            <a:xfrm>
              <a:off x="3177119" y="3147425"/>
              <a:ext cx="2644877" cy="0"/>
            </a:xfrm>
            <a:prstGeom prst="line">
              <a:avLst/>
            </a:prstGeom>
            <a:noFill/>
            <a:ln w="9525" cap="flat" cmpd="sng" algn="ctr">
              <a:solidFill>
                <a:sysClr val="window" lastClr="FFFFFF">
                  <a:alpha val="37000"/>
                </a:sysClr>
              </a:solidFill>
              <a:prstDash val="lgDash"/>
            </a:ln>
            <a:effectLst/>
          </p:spPr>
        </p:cxnSp>
      </p:grpSp>
      <p:grpSp>
        <p:nvGrpSpPr>
          <p:cNvPr id="74" name="Group 73">
            <a:extLst>
              <a:ext uri="{FF2B5EF4-FFF2-40B4-BE49-F238E27FC236}">
                <a16:creationId xmlns:a16="http://schemas.microsoft.com/office/drawing/2014/main" id="{2B4311EF-E45E-4C3D-AC2F-B44FD6671BCC}"/>
              </a:ext>
            </a:extLst>
          </p:cNvPr>
          <p:cNvGrpSpPr/>
          <p:nvPr/>
        </p:nvGrpSpPr>
        <p:grpSpPr>
          <a:xfrm>
            <a:off x="2368355" y="1562362"/>
            <a:ext cx="6613607" cy="2179526"/>
            <a:chOff x="3104670" y="2419056"/>
            <a:chExt cx="7099070" cy="728369"/>
          </a:xfrm>
        </p:grpSpPr>
        <p:grpSp>
          <p:nvGrpSpPr>
            <p:cNvPr id="75" name="Group 74">
              <a:extLst>
                <a:ext uri="{FF2B5EF4-FFF2-40B4-BE49-F238E27FC236}">
                  <a16:creationId xmlns:a16="http://schemas.microsoft.com/office/drawing/2014/main" id="{2DE017EC-13EB-4D38-82F9-EECAD0DF11DB}"/>
                </a:ext>
              </a:extLst>
            </p:cNvPr>
            <p:cNvGrpSpPr/>
            <p:nvPr/>
          </p:nvGrpSpPr>
          <p:grpSpPr>
            <a:xfrm>
              <a:off x="3104670" y="2419056"/>
              <a:ext cx="7099070" cy="728369"/>
              <a:chOff x="2809702" y="2419056"/>
              <a:chExt cx="7099070" cy="728369"/>
            </a:xfrm>
          </p:grpSpPr>
          <p:sp>
            <p:nvSpPr>
              <p:cNvPr id="77" name="Rectangle 76">
                <a:extLst>
                  <a:ext uri="{FF2B5EF4-FFF2-40B4-BE49-F238E27FC236}">
                    <a16:creationId xmlns:a16="http://schemas.microsoft.com/office/drawing/2014/main" id="{03C3FCD3-26DB-47D8-A19C-77C31E8EB95A}"/>
                  </a:ext>
                </a:extLst>
              </p:cNvPr>
              <p:cNvSpPr/>
              <p:nvPr/>
            </p:nvSpPr>
            <p:spPr>
              <a:xfrm>
                <a:off x="2809702" y="2419056"/>
                <a:ext cx="7099070" cy="728369"/>
              </a:xfrm>
              <a:prstGeom prst="rect">
                <a:avLst/>
              </a:prstGeom>
              <a:solidFill>
                <a:srgbClr val="1F497D">
                  <a:lumMod val="40000"/>
                  <a:lumOff val="6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1A15454B-774B-466E-83B5-4F29253B691B}"/>
                  </a:ext>
                </a:extLst>
              </p:cNvPr>
              <p:cNvSpPr txBox="1"/>
              <p:nvPr/>
            </p:nvSpPr>
            <p:spPr>
              <a:xfrm>
                <a:off x="5526020" y="2612260"/>
                <a:ext cx="3981973" cy="2365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Situation and Needs Assessment,</a:t>
                </a:r>
              </a:p>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Calibri"/>
                  </a:rPr>
                  <a:t>HNO, </a:t>
                </a:r>
                <a:r>
                  <a:rPr kumimoji="0" lang="en-US" sz="2000" b="0" i="0" u="none" strike="noStrike" kern="0" cap="none" spc="0" normalizeH="0" baseline="0" noProof="0" dirty="0">
                    <a:ln>
                      <a:noFill/>
                    </a:ln>
                    <a:solidFill>
                      <a:prstClr val="black"/>
                    </a:solidFill>
                    <a:effectLst/>
                    <a:uLnTx/>
                    <a:uFillTx/>
                    <a:latin typeface="Calibri"/>
                  </a:rPr>
                  <a:t>MIRA</a:t>
                </a:r>
              </a:p>
            </p:txBody>
          </p:sp>
        </p:grpSp>
        <p:cxnSp>
          <p:nvCxnSpPr>
            <p:cNvPr id="76" name="Straight Connector 75">
              <a:extLst>
                <a:ext uri="{FF2B5EF4-FFF2-40B4-BE49-F238E27FC236}">
                  <a16:creationId xmlns:a16="http://schemas.microsoft.com/office/drawing/2014/main" id="{7948B4E8-14CB-48F4-AE92-D48289753542}"/>
                </a:ext>
              </a:extLst>
            </p:cNvPr>
            <p:cNvCxnSpPr/>
            <p:nvPr/>
          </p:nvCxnSpPr>
          <p:spPr>
            <a:xfrm>
              <a:off x="3159146" y="2419056"/>
              <a:ext cx="2644877" cy="0"/>
            </a:xfrm>
            <a:prstGeom prst="line">
              <a:avLst/>
            </a:prstGeom>
            <a:noFill/>
            <a:ln w="9525" cap="flat" cmpd="sng" algn="ctr">
              <a:solidFill>
                <a:sysClr val="window" lastClr="FFFFFF">
                  <a:alpha val="37000"/>
                </a:sysClr>
              </a:solidFill>
              <a:prstDash val="lgDash"/>
            </a:ln>
            <a:effectLst/>
          </p:spPr>
        </p:cxnSp>
      </p:grpSp>
      <p:sp>
        <p:nvSpPr>
          <p:cNvPr id="79" name="Freeform 21">
            <a:extLst>
              <a:ext uri="{FF2B5EF4-FFF2-40B4-BE49-F238E27FC236}">
                <a16:creationId xmlns:a16="http://schemas.microsoft.com/office/drawing/2014/main" id="{77C8A0ED-15BE-4642-B3AC-F17CABDB0E78}"/>
              </a:ext>
            </a:extLst>
          </p:cNvPr>
          <p:cNvSpPr/>
          <p:nvPr/>
        </p:nvSpPr>
        <p:spPr>
          <a:xfrm>
            <a:off x="0" y="1562362"/>
            <a:ext cx="4855798" cy="4855798"/>
          </a:xfrm>
          <a:custGeom>
            <a:avLst/>
            <a:gdLst>
              <a:gd name="connsiteX0" fmla="*/ 0 w 4855798"/>
              <a:gd name="connsiteY0" fmla="*/ 2427899 h 4855798"/>
              <a:gd name="connsiteX1" fmla="*/ 2427899 w 4855798"/>
              <a:gd name="connsiteY1" fmla="*/ 0 h 4855798"/>
              <a:gd name="connsiteX2" fmla="*/ 4855798 w 4855798"/>
              <a:gd name="connsiteY2" fmla="*/ 2427899 h 4855798"/>
              <a:gd name="connsiteX3" fmla="*/ 2427899 w 4855798"/>
              <a:gd name="connsiteY3" fmla="*/ 4855798 h 4855798"/>
              <a:gd name="connsiteX4" fmla="*/ 0 w 4855798"/>
              <a:gd name="connsiteY4" fmla="*/ 2427899 h 485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5798" h="4855798">
                <a:moveTo>
                  <a:pt x="0" y="2427899"/>
                </a:moveTo>
                <a:cubicBezTo>
                  <a:pt x="0" y="1087007"/>
                  <a:pt x="1087007" y="0"/>
                  <a:pt x="2427899" y="0"/>
                </a:cubicBezTo>
                <a:cubicBezTo>
                  <a:pt x="3768791" y="0"/>
                  <a:pt x="4855798" y="1087007"/>
                  <a:pt x="4855798" y="2427899"/>
                </a:cubicBezTo>
                <a:cubicBezTo>
                  <a:pt x="4855798" y="3768791"/>
                  <a:pt x="3768791" y="4855798"/>
                  <a:pt x="2427899" y="4855798"/>
                </a:cubicBezTo>
                <a:cubicBezTo>
                  <a:pt x="1087007" y="4855798"/>
                  <a:pt x="0" y="3768791"/>
                  <a:pt x="0" y="2427899"/>
                </a:cubicBezTo>
                <a:close/>
              </a:path>
            </a:pathLst>
          </a:custGeom>
          <a:solidFill>
            <a:srgbClr val="38185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1631229" tIns="356581" rIns="1631229" bIns="424122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Total Population</a:t>
            </a:r>
          </a:p>
        </p:txBody>
      </p:sp>
      <p:sp>
        <p:nvSpPr>
          <p:cNvPr id="80" name="Freeform 22">
            <a:extLst>
              <a:ext uri="{FF2B5EF4-FFF2-40B4-BE49-F238E27FC236}">
                <a16:creationId xmlns:a16="http://schemas.microsoft.com/office/drawing/2014/main" id="{B06DDFDA-CFF0-4661-B50E-AA466A6B2604}"/>
              </a:ext>
            </a:extLst>
          </p:cNvPr>
          <p:cNvSpPr/>
          <p:nvPr/>
        </p:nvSpPr>
        <p:spPr>
          <a:xfrm>
            <a:off x="364185" y="2290731"/>
            <a:ext cx="4127428" cy="4127428"/>
          </a:xfrm>
          <a:custGeom>
            <a:avLst/>
            <a:gdLst>
              <a:gd name="connsiteX0" fmla="*/ 0 w 4127428"/>
              <a:gd name="connsiteY0" fmla="*/ 2063714 h 4127428"/>
              <a:gd name="connsiteX1" fmla="*/ 2063714 w 4127428"/>
              <a:gd name="connsiteY1" fmla="*/ 0 h 4127428"/>
              <a:gd name="connsiteX2" fmla="*/ 4127428 w 4127428"/>
              <a:gd name="connsiteY2" fmla="*/ 2063714 h 4127428"/>
              <a:gd name="connsiteX3" fmla="*/ 2063714 w 4127428"/>
              <a:gd name="connsiteY3" fmla="*/ 4127428 h 4127428"/>
              <a:gd name="connsiteX4" fmla="*/ 0 w 4127428"/>
              <a:gd name="connsiteY4" fmla="*/ 2063714 h 412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428" h="4127428">
                <a:moveTo>
                  <a:pt x="0" y="2063714"/>
                </a:moveTo>
                <a:cubicBezTo>
                  <a:pt x="0" y="923956"/>
                  <a:pt x="923956" y="0"/>
                  <a:pt x="2063714" y="0"/>
                </a:cubicBezTo>
                <a:cubicBezTo>
                  <a:pt x="3203472" y="0"/>
                  <a:pt x="4127428" y="923956"/>
                  <a:pt x="4127428" y="2063714"/>
                </a:cubicBezTo>
                <a:cubicBezTo>
                  <a:pt x="4127428" y="3203472"/>
                  <a:pt x="3203472" y="4127428"/>
                  <a:pt x="2063714" y="4127428"/>
                </a:cubicBezTo>
                <a:cubicBezTo>
                  <a:pt x="923956" y="4127428"/>
                  <a:pt x="0" y="3203472"/>
                  <a:pt x="0" y="2063714"/>
                </a:cubicBezTo>
                <a:close/>
              </a:path>
            </a:pathLst>
          </a:custGeom>
          <a:solidFill>
            <a:srgbClr val="1F497D">
              <a:lumMod val="60000"/>
              <a:lumOff val="40000"/>
            </a:srgbClr>
          </a:solidFill>
          <a:ln w="25400" cap="flat" cmpd="sng" algn="ctr">
            <a:solidFill>
              <a:sysClr val="window" lastClr="FFFFFF"/>
            </a:solidFill>
            <a:prstDash val="solid"/>
          </a:ln>
          <a:effectLst/>
        </p:spPr>
        <p:txBody>
          <a:bodyPr spcFirstLastPara="0" vert="horz" wrap="square" lIns="1287529" tIns="351119" rIns="1287530" bIns="3529239"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Affected</a:t>
            </a:r>
          </a:p>
        </p:txBody>
      </p:sp>
      <p:sp>
        <p:nvSpPr>
          <p:cNvPr id="81" name="Freeform 23">
            <a:extLst>
              <a:ext uri="{FF2B5EF4-FFF2-40B4-BE49-F238E27FC236}">
                <a16:creationId xmlns:a16="http://schemas.microsoft.com/office/drawing/2014/main" id="{5B3B50A4-F221-49E7-BB2C-4B6B32A38129}"/>
              </a:ext>
            </a:extLst>
          </p:cNvPr>
          <p:cNvSpPr/>
          <p:nvPr/>
        </p:nvSpPr>
        <p:spPr>
          <a:xfrm>
            <a:off x="728370" y="3019101"/>
            <a:ext cx="3399058" cy="3399058"/>
          </a:xfrm>
          <a:custGeom>
            <a:avLst/>
            <a:gdLst>
              <a:gd name="connsiteX0" fmla="*/ 0 w 3399058"/>
              <a:gd name="connsiteY0" fmla="*/ 1699529 h 3399058"/>
              <a:gd name="connsiteX1" fmla="*/ 1699529 w 3399058"/>
              <a:gd name="connsiteY1" fmla="*/ 0 h 3399058"/>
              <a:gd name="connsiteX2" fmla="*/ 3399058 w 3399058"/>
              <a:gd name="connsiteY2" fmla="*/ 1699529 h 3399058"/>
              <a:gd name="connsiteX3" fmla="*/ 1699529 w 3399058"/>
              <a:gd name="connsiteY3" fmla="*/ 3399058 h 3399058"/>
              <a:gd name="connsiteX4" fmla="*/ 0 w 3399058"/>
              <a:gd name="connsiteY4" fmla="*/ 1699529 h 339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058" h="3399058">
                <a:moveTo>
                  <a:pt x="0" y="1699529"/>
                </a:moveTo>
                <a:cubicBezTo>
                  <a:pt x="0" y="760905"/>
                  <a:pt x="760905" y="0"/>
                  <a:pt x="1699529" y="0"/>
                </a:cubicBezTo>
                <a:cubicBezTo>
                  <a:pt x="2638153" y="0"/>
                  <a:pt x="3399058" y="760905"/>
                  <a:pt x="3399058" y="1699529"/>
                </a:cubicBezTo>
                <a:cubicBezTo>
                  <a:pt x="3399058" y="2638153"/>
                  <a:pt x="2638153" y="3399058"/>
                  <a:pt x="1699529" y="3399058"/>
                </a:cubicBezTo>
                <a:cubicBezTo>
                  <a:pt x="760905" y="3399058"/>
                  <a:pt x="0" y="2638153"/>
                  <a:pt x="0" y="1699529"/>
                </a:cubicBezTo>
                <a:close/>
              </a:path>
            </a:pathLst>
          </a:custGeom>
          <a:solidFill>
            <a:srgbClr val="1F497D">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933815" tIns="348327" rIns="933815" bIns="2809245"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In need</a:t>
            </a:r>
          </a:p>
        </p:txBody>
      </p:sp>
      <p:sp>
        <p:nvSpPr>
          <p:cNvPr id="82" name="Freeform 24">
            <a:extLst>
              <a:ext uri="{FF2B5EF4-FFF2-40B4-BE49-F238E27FC236}">
                <a16:creationId xmlns:a16="http://schemas.microsoft.com/office/drawing/2014/main" id="{C943D39D-6133-421E-A190-2CC439964B5D}"/>
              </a:ext>
            </a:extLst>
          </p:cNvPr>
          <p:cNvSpPr/>
          <p:nvPr/>
        </p:nvSpPr>
        <p:spPr>
          <a:xfrm>
            <a:off x="1092555" y="3747471"/>
            <a:ext cx="2670688" cy="2670688"/>
          </a:xfrm>
          <a:custGeom>
            <a:avLst/>
            <a:gdLst>
              <a:gd name="connsiteX0" fmla="*/ 0 w 2670688"/>
              <a:gd name="connsiteY0" fmla="*/ 1335344 h 2670688"/>
              <a:gd name="connsiteX1" fmla="*/ 1335344 w 2670688"/>
              <a:gd name="connsiteY1" fmla="*/ 0 h 2670688"/>
              <a:gd name="connsiteX2" fmla="*/ 2670688 w 2670688"/>
              <a:gd name="connsiteY2" fmla="*/ 1335344 h 2670688"/>
              <a:gd name="connsiteX3" fmla="*/ 1335344 w 2670688"/>
              <a:gd name="connsiteY3" fmla="*/ 2670688 h 2670688"/>
              <a:gd name="connsiteX4" fmla="*/ 0 w 2670688"/>
              <a:gd name="connsiteY4" fmla="*/ 1335344 h 267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688" h="2670688">
                <a:moveTo>
                  <a:pt x="0" y="1335344"/>
                </a:moveTo>
                <a:cubicBezTo>
                  <a:pt x="0" y="597854"/>
                  <a:pt x="597854" y="0"/>
                  <a:pt x="1335344" y="0"/>
                </a:cubicBezTo>
                <a:cubicBezTo>
                  <a:pt x="2072834" y="0"/>
                  <a:pt x="2670688" y="597854"/>
                  <a:pt x="2670688" y="1335344"/>
                </a:cubicBezTo>
                <a:cubicBezTo>
                  <a:pt x="2670688" y="2072834"/>
                  <a:pt x="2072834" y="2670688"/>
                  <a:pt x="1335344" y="2670688"/>
                </a:cubicBezTo>
                <a:cubicBezTo>
                  <a:pt x="597854" y="2670688"/>
                  <a:pt x="0" y="2072834"/>
                  <a:pt x="0" y="1335344"/>
                </a:cubicBezTo>
                <a:close/>
              </a:path>
            </a:pathLst>
          </a:custGeom>
          <a:solidFill>
            <a:srgbClr val="E46C0A"/>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728050" tIns="354154" rIns="728050" bIns="206339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Targeted</a:t>
            </a:r>
          </a:p>
        </p:txBody>
      </p:sp>
      <p:grpSp>
        <p:nvGrpSpPr>
          <p:cNvPr id="83" name="Group 82">
            <a:extLst>
              <a:ext uri="{FF2B5EF4-FFF2-40B4-BE49-F238E27FC236}">
                <a16:creationId xmlns:a16="http://schemas.microsoft.com/office/drawing/2014/main" id="{983CBC42-85A3-476C-9A0E-03F25D17EEDE}"/>
              </a:ext>
            </a:extLst>
          </p:cNvPr>
          <p:cNvGrpSpPr/>
          <p:nvPr/>
        </p:nvGrpSpPr>
        <p:grpSpPr>
          <a:xfrm>
            <a:off x="1478630" y="4484373"/>
            <a:ext cx="1898535" cy="1931164"/>
            <a:chOff x="7327467" y="5011584"/>
            <a:chExt cx="1490150" cy="1408181"/>
          </a:xfrm>
        </p:grpSpPr>
        <p:sp>
          <p:nvSpPr>
            <p:cNvPr id="84" name="Freeform 30">
              <a:extLst>
                <a:ext uri="{FF2B5EF4-FFF2-40B4-BE49-F238E27FC236}">
                  <a16:creationId xmlns:a16="http://schemas.microsoft.com/office/drawing/2014/main" id="{91621B1C-BB70-42E3-8406-C0235D14DD56}"/>
                </a:ext>
              </a:extLst>
            </p:cNvPr>
            <p:cNvSpPr/>
            <p:nvPr/>
          </p:nvSpPr>
          <p:spPr>
            <a:xfrm>
              <a:off x="7327467" y="5011584"/>
              <a:ext cx="1490150" cy="1408181"/>
            </a:xfrm>
            <a:custGeom>
              <a:avLst/>
              <a:gdLst>
                <a:gd name="connsiteX0" fmla="*/ 0 w 1942319"/>
                <a:gd name="connsiteY0" fmla="*/ 971160 h 1942319"/>
                <a:gd name="connsiteX1" fmla="*/ 971160 w 1942319"/>
                <a:gd name="connsiteY1" fmla="*/ 0 h 1942319"/>
                <a:gd name="connsiteX2" fmla="*/ 1942320 w 1942319"/>
                <a:gd name="connsiteY2" fmla="*/ 971160 h 1942319"/>
                <a:gd name="connsiteX3" fmla="*/ 971160 w 1942319"/>
                <a:gd name="connsiteY3" fmla="*/ 1942320 h 1942319"/>
                <a:gd name="connsiteX4" fmla="*/ 0 w 1942319"/>
                <a:gd name="connsiteY4" fmla="*/ 971160 h 194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319" h="1942319">
                  <a:moveTo>
                    <a:pt x="0" y="971160"/>
                  </a:moveTo>
                  <a:cubicBezTo>
                    <a:pt x="0" y="434803"/>
                    <a:pt x="434803" y="0"/>
                    <a:pt x="971160" y="0"/>
                  </a:cubicBezTo>
                  <a:cubicBezTo>
                    <a:pt x="1507517" y="0"/>
                    <a:pt x="1942320" y="434803"/>
                    <a:pt x="1942320" y="971160"/>
                  </a:cubicBezTo>
                  <a:cubicBezTo>
                    <a:pt x="1942320" y="1507517"/>
                    <a:pt x="1507517" y="1942320"/>
                    <a:pt x="971160" y="1942320"/>
                  </a:cubicBezTo>
                  <a:cubicBezTo>
                    <a:pt x="434803" y="1942320"/>
                    <a:pt x="0" y="1507517"/>
                    <a:pt x="0" y="971160"/>
                  </a:cubicBezTo>
                  <a:close/>
                </a:path>
              </a:pathLst>
            </a:cu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398238" tIns="599372" rIns="398238" bIns="59937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5" name="TextBox 84">
              <a:extLst>
                <a:ext uri="{FF2B5EF4-FFF2-40B4-BE49-F238E27FC236}">
                  <a16:creationId xmlns:a16="http://schemas.microsoft.com/office/drawing/2014/main" id="{E01AD48A-8527-431B-97C1-7CBC73472847}"/>
                </a:ext>
              </a:extLst>
            </p:cNvPr>
            <p:cNvSpPr txBox="1"/>
            <p:nvPr/>
          </p:nvSpPr>
          <p:spPr>
            <a:xfrm>
              <a:off x="7405457" y="5218470"/>
              <a:ext cx="134496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prstClr val="white"/>
                  </a:solidFill>
                  <a:effectLst/>
                  <a:uLnTx/>
                  <a:uFillTx/>
                  <a:latin typeface="Calibri"/>
                </a:rPr>
                <a:t>Reached</a:t>
              </a:r>
              <a:endParaRPr kumimoji="0" lang="en-GB" sz="1800" b="0" i="0" u="none" strike="noStrike" kern="0" cap="none" spc="0" normalizeH="0" baseline="0" noProof="0" dirty="0">
                <a:ln>
                  <a:noFill/>
                </a:ln>
                <a:solidFill>
                  <a:prstClr val="white"/>
                </a:solidFill>
                <a:effectLst/>
                <a:uLnTx/>
                <a:uFillTx/>
                <a:latin typeface="Calibri"/>
              </a:endParaRPr>
            </a:p>
          </p:txBody>
        </p:sp>
      </p:grpSp>
      <p:grpSp>
        <p:nvGrpSpPr>
          <p:cNvPr id="86" name="Group 85">
            <a:extLst>
              <a:ext uri="{FF2B5EF4-FFF2-40B4-BE49-F238E27FC236}">
                <a16:creationId xmlns:a16="http://schemas.microsoft.com/office/drawing/2014/main" id="{32A43979-717F-48DD-B5E6-5D5E56C35B49}"/>
              </a:ext>
            </a:extLst>
          </p:cNvPr>
          <p:cNvGrpSpPr/>
          <p:nvPr/>
        </p:nvGrpSpPr>
        <p:grpSpPr>
          <a:xfrm>
            <a:off x="1844694" y="5274592"/>
            <a:ext cx="1166405" cy="1132745"/>
            <a:chOff x="3183218" y="5191636"/>
            <a:chExt cx="1490150" cy="1408181"/>
          </a:xfrm>
        </p:grpSpPr>
        <p:sp>
          <p:nvSpPr>
            <p:cNvPr id="87" name="Freeform 27">
              <a:extLst>
                <a:ext uri="{FF2B5EF4-FFF2-40B4-BE49-F238E27FC236}">
                  <a16:creationId xmlns:a16="http://schemas.microsoft.com/office/drawing/2014/main" id="{F92560AF-B865-4EEB-91FF-E49EA5CAFC76}"/>
                </a:ext>
              </a:extLst>
            </p:cNvPr>
            <p:cNvSpPr/>
            <p:nvPr/>
          </p:nvSpPr>
          <p:spPr>
            <a:xfrm>
              <a:off x="3183218" y="5191636"/>
              <a:ext cx="1490150" cy="1408181"/>
            </a:xfrm>
            <a:custGeom>
              <a:avLst/>
              <a:gdLst>
                <a:gd name="connsiteX0" fmla="*/ 0 w 1942319"/>
                <a:gd name="connsiteY0" fmla="*/ 971160 h 1942319"/>
                <a:gd name="connsiteX1" fmla="*/ 971160 w 1942319"/>
                <a:gd name="connsiteY1" fmla="*/ 0 h 1942319"/>
                <a:gd name="connsiteX2" fmla="*/ 1942320 w 1942319"/>
                <a:gd name="connsiteY2" fmla="*/ 971160 h 1942319"/>
                <a:gd name="connsiteX3" fmla="*/ 971160 w 1942319"/>
                <a:gd name="connsiteY3" fmla="*/ 1942320 h 1942319"/>
                <a:gd name="connsiteX4" fmla="*/ 0 w 1942319"/>
                <a:gd name="connsiteY4" fmla="*/ 971160 h 194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319" h="1942319">
                  <a:moveTo>
                    <a:pt x="0" y="971160"/>
                  </a:moveTo>
                  <a:cubicBezTo>
                    <a:pt x="0" y="434803"/>
                    <a:pt x="434803" y="0"/>
                    <a:pt x="971160" y="0"/>
                  </a:cubicBezTo>
                  <a:cubicBezTo>
                    <a:pt x="1507517" y="0"/>
                    <a:pt x="1942320" y="434803"/>
                    <a:pt x="1942320" y="971160"/>
                  </a:cubicBezTo>
                  <a:cubicBezTo>
                    <a:pt x="1942320" y="1507517"/>
                    <a:pt x="1507517" y="1942320"/>
                    <a:pt x="971160" y="1942320"/>
                  </a:cubicBezTo>
                  <a:cubicBezTo>
                    <a:pt x="434803" y="1942320"/>
                    <a:pt x="0" y="1507517"/>
                    <a:pt x="0" y="971160"/>
                  </a:cubicBezTo>
                  <a:close/>
                </a:path>
              </a:pathLst>
            </a:custGeom>
            <a:solidFill>
              <a:srgbClr val="A9C57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spcFirstLastPara="0" vert="horz" wrap="square" lIns="398238" tIns="599372" rIns="398238" bIns="59937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E18790C7-737F-49AB-A1F6-C934B6E93AFD}"/>
                </a:ext>
              </a:extLst>
            </p:cNvPr>
            <p:cNvSpPr txBox="1"/>
            <p:nvPr/>
          </p:nvSpPr>
          <p:spPr>
            <a:xfrm>
              <a:off x="3188558" y="5627086"/>
              <a:ext cx="1467339" cy="5638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err="1">
                  <a:ln>
                    <a:noFill/>
                  </a:ln>
                  <a:solidFill>
                    <a:prstClr val="white"/>
                  </a:solidFill>
                  <a:effectLst/>
                  <a:uLnTx/>
                  <a:uFillTx/>
                  <a:latin typeface="Calibri"/>
                </a:rPr>
                <a:t>Covered</a:t>
              </a:r>
              <a:endParaRPr kumimoji="0" lang="en-GB" sz="1600" b="0" i="0" u="none" strike="noStrike" kern="0" cap="none" spc="0" normalizeH="0" baseline="0" noProof="0" dirty="0">
                <a:ln>
                  <a:noFill/>
                </a:ln>
                <a:solidFill>
                  <a:prstClr val="white"/>
                </a:solidFill>
                <a:effectLst/>
                <a:uLnTx/>
                <a:uFillTx/>
                <a:latin typeface="Calibri"/>
              </a:endParaRPr>
            </a:p>
          </p:txBody>
        </p:sp>
      </p:grpSp>
      <p:sp>
        <p:nvSpPr>
          <p:cNvPr id="33" name="Title 1">
            <a:extLst>
              <a:ext uri="{FF2B5EF4-FFF2-40B4-BE49-F238E27FC236}">
                <a16:creationId xmlns:a16="http://schemas.microsoft.com/office/drawing/2014/main" id="{A34665B1-6D70-47F3-8247-7AE501F6E7DD}"/>
              </a:ext>
            </a:extLst>
          </p:cNvPr>
          <p:cNvSpPr txBox="1">
            <a:spLocks/>
          </p:cNvSpPr>
          <p:nvPr/>
        </p:nvSpPr>
        <p:spPr>
          <a:xfrm>
            <a:off x="425869" y="738742"/>
            <a:ext cx="8231187" cy="519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t>HOW MANY ARE THEY?</a:t>
            </a:r>
            <a:endParaRPr lang="en-US" sz="2800" b="1" dirty="0"/>
          </a:p>
        </p:txBody>
      </p:sp>
      <p:sp>
        <p:nvSpPr>
          <p:cNvPr id="32" name="Rectangle 31">
            <a:extLst>
              <a:ext uri="{FF2B5EF4-FFF2-40B4-BE49-F238E27FC236}">
                <a16:creationId xmlns:a16="http://schemas.microsoft.com/office/drawing/2014/main" id="{0A204FF8-1247-4FAA-BAE5-18F46DF9D61B}"/>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600E91C1-D7D2-439A-9F15-2D3EA3B0F3C6}"/>
              </a:ext>
            </a:extLst>
          </p:cNvPr>
          <p:cNvSpPr txBox="1"/>
          <p:nvPr/>
        </p:nvSpPr>
        <p:spPr>
          <a:xfrm>
            <a:off x="6661536" y="3137579"/>
            <a:ext cx="19871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People in need</a:t>
            </a:r>
          </a:p>
        </p:txBody>
      </p:sp>
      <p:sp>
        <p:nvSpPr>
          <p:cNvPr id="37" name="TextBox 36">
            <a:extLst>
              <a:ext uri="{FF2B5EF4-FFF2-40B4-BE49-F238E27FC236}">
                <a16:creationId xmlns:a16="http://schemas.microsoft.com/office/drawing/2014/main" id="{8B1A5FEC-2F2E-4E04-B9A5-287D3EFCD92E}"/>
              </a:ext>
            </a:extLst>
          </p:cNvPr>
          <p:cNvSpPr txBox="1"/>
          <p:nvPr/>
        </p:nvSpPr>
        <p:spPr>
          <a:xfrm>
            <a:off x="6661536" y="4214890"/>
            <a:ext cx="232042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People targeted</a:t>
            </a:r>
          </a:p>
        </p:txBody>
      </p:sp>
      <p:sp>
        <p:nvSpPr>
          <p:cNvPr id="38" name="TextBox 37">
            <a:extLst>
              <a:ext uri="{FF2B5EF4-FFF2-40B4-BE49-F238E27FC236}">
                <a16:creationId xmlns:a16="http://schemas.microsoft.com/office/drawing/2014/main" id="{D0E75D99-F99D-4FAA-814F-08479B41ED4F}"/>
              </a:ext>
            </a:extLst>
          </p:cNvPr>
          <p:cNvSpPr txBox="1"/>
          <p:nvPr/>
        </p:nvSpPr>
        <p:spPr>
          <a:xfrm>
            <a:off x="6661536" y="5695522"/>
            <a:ext cx="232042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black"/>
                </a:solidFill>
                <a:effectLst/>
                <a:uLnTx/>
                <a:uFillTx/>
                <a:latin typeface="Comic Sans MS" panose="030F0702030302020204" pitchFamily="66" charset="0"/>
              </a:rPr>
              <a:t>People reached</a:t>
            </a:r>
          </a:p>
        </p:txBody>
      </p:sp>
    </p:spTree>
    <p:custDataLst>
      <p:tags r:id="rId1"/>
    </p:custDataLst>
    <p:extLst>
      <p:ext uri="{BB962C8B-B14F-4D97-AF65-F5344CB8AC3E}">
        <p14:creationId xmlns:p14="http://schemas.microsoft.com/office/powerpoint/2010/main" val="40956263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32" grpId="0" animBg="1"/>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690036"/>
            <a:ext cx="8231187" cy="519112"/>
          </a:xfrm>
        </p:spPr>
        <p:txBody>
          <a:bodyPr/>
          <a:lstStyle/>
          <a:p>
            <a:r>
              <a:rPr lang="en-US" dirty="0"/>
              <a:t>RESOURCES ON RESPONSE MONITORING</a:t>
            </a:r>
          </a:p>
        </p:txBody>
      </p:sp>
      <p:sp>
        <p:nvSpPr>
          <p:cNvPr id="9" name="TextBox 8"/>
          <p:cNvSpPr txBox="1"/>
          <p:nvPr/>
        </p:nvSpPr>
        <p:spPr>
          <a:xfrm>
            <a:off x="477838" y="1319164"/>
            <a:ext cx="8220075" cy="1446550"/>
          </a:xfrm>
          <a:prstGeom prst="rect">
            <a:avLst/>
          </a:prstGeom>
          <a:noFill/>
        </p:spPr>
        <p:txBody>
          <a:bodyPr wrap="square" rtlCol="0" anchor="t">
            <a:spAutoFit/>
          </a:bodyPr>
          <a:lstStyle/>
          <a:p>
            <a:r>
              <a:rPr lang="en-GB" sz="2000" b="1" dirty="0"/>
              <a:t>Where to go, what to read</a:t>
            </a:r>
          </a:p>
          <a:p>
            <a:endParaRPr lang="en-GB" b="1" dirty="0">
              <a:latin typeface="Arial" charset="0"/>
            </a:endParaRPr>
          </a:p>
          <a:p>
            <a:r>
              <a:rPr lang="en-US" sz="3200" u="sng" dirty="0">
                <a:hlinkClick r:id="rId3"/>
              </a:rPr>
              <a:t>https://kmp.hpc.tools/content/hpc-monitoring</a:t>
            </a:r>
            <a:endParaRPr lang="en-US" sz="3200" dirty="0"/>
          </a:p>
          <a:p>
            <a:endParaRPr lang="en-US" b="1" dirty="0"/>
          </a:p>
        </p:txBody>
      </p:sp>
      <p:sp>
        <p:nvSpPr>
          <p:cNvPr id="3" name="TextBox 2">
            <a:extLst>
              <a:ext uri="{FF2B5EF4-FFF2-40B4-BE49-F238E27FC236}">
                <a16:creationId xmlns:a16="http://schemas.microsoft.com/office/drawing/2014/main" id="{A584E043-36B4-4155-982B-17F2F535D927}"/>
              </a:ext>
            </a:extLst>
          </p:cNvPr>
          <p:cNvSpPr txBox="1"/>
          <p:nvPr/>
        </p:nvSpPr>
        <p:spPr>
          <a:xfrm>
            <a:off x="477838" y="2805243"/>
            <a:ext cx="8145462"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HRP Monitoring Plan annotated template: EN / FR</a:t>
            </a:r>
          </a:p>
          <a:p>
            <a:pPr marL="285750" indent="-285750">
              <a:buFont typeface="Arial" panose="020B0604020202020204" pitchFamily="34" charset="0"/>
              <a:buChar char="•"/>
            </a:pPr>
            <a:r>
              <a:rPr lang="en-GB" dirty="0"/>
              <a:t>Humanitarian Response Monitoring Guidance (2016): EN / FR</a:t>
            </a:r>
          </a:p>
          <a:p>
            <a:pPr marL="285750" indent="-285750">
              <a:buFont typeface="Arial" panose="020B0604020202020204" pitchFamily="34" charset="0"/>
              <a:buChar char="•"/>
            </a:pPr>
            <a:r>
              <a:rPr lang="en-GB" dirty="0"/>
              <a:t>Response Monitoring: Introducing the basic concepts (ppt): EN / FR</a:t>
            </a:r>
          </a:p>
          <a:p>
            <a:pPr marL="285750" indent="-285750">
              <a:buFont typeface="Arial" panose="020B0604020202020204" pitchFamily="34" charset="0"/>
              <a:buChar char="•"/>
            </a:pPr>
            <a:r>
              <a:rPr lang="en-GB" dirty="0"/>
              <a:t>Humanitarian Indicators Registry: EN</a:t>
            </a:r>
          </a:p>
          <a:p>
            <a:pPr marL="285750" indent="-285750">
              <a:buFont typeface="Arial" panose="020B0604020202020204" pitchFamily="34" charset="0"/>
              <a:buChar char="•"/>
            </a:pPr>
            <a:r>
              <a:rPr lang="en-GB" dirty="0"/>
              <a:t>Humanitarian Population Figures guidance: EN</a:t>
            </a:r>
          </a:p>
          <a:p>
            <a:pPr marL="285750" indent="-285750">
              <a:buFont typeface="Arial" panose="020B0604020202020204" pitchFamily="34" charset="0"/>
              <a:buChar char="•"/>
            </a:pPr>
            <a:r>
              <a:rPr lang="en-GB" dirty="0"/>
              <a:t>Estimating the people reached at country level: EN / FR</a:t>
            </a:r>
          </a:p>
          <a:p>
            <a:pPr marL="285750" indent="-285750">
              <a:buFont typeface="Arial" panose="020B0604020202020204" pitchFamily="34" charset="0"/>
              <a:buChar char="•"/>
            </a:pPr>
            <a:r>
              <a:rPr lang="en-GB" dirty="0"/>
              <a:t>Periodic Monitoring Report (PMR) guidance and template </a:t>
            </a:r>
            <a:r>
              <a:rPr lang="en-GB" dirty="0">
                <a:ea typeface="+mn-lt"/>
                <a:cs typeface="+mn-lt"/>
              </a:rPr>
              <a:t>(2016): EN / FR</a:t>
            </a:r>
            <a:endParaRPr lang="en-GB" dirty="0">
              <a:cs typeface="Arial"/>
            </a:endParaRPr>
          </a:p>
          <a:p>
            <a:pPr marL="285750" indent="-285750">
              <a:buFont typeface="Arial" panose="020B0604020202020204" pitchFamily="34" charset="0"/>
              <a:buChar char="•"/>
            </a:pPr>
            <a:r>
              <a:rPr lang="en-GB" dirty="0"/>
              <a:t>Humanitarian Dashboard guidance and template : EN</a:t>
            </a:r>
          </a:p>
          <a:p>
            <a:pPr marL="285750" indent="-285750">
              <a:buFont typeface="Arial" panose="020B0604020202020204" pitchFamily="34" charset="0"/>
              <a:buChar char="•"/>
            </a:pPr>
            <a:r>
              <a:rPr lang="en-GB" dirty="0"/>
              <a:t>Monitoring in an emergency: EN / FR</a:t>
            </a:r>
          </a:p>
        </p:txBody>
      </p:sp>
      <p:sp>
        <p:nvSpPr>
          <p:cNvPr id="10" name="TextBox 9">
            <a:extLst>
              <a:ext uri="{FF2B5EF4-FFF2-40B4-BE49-F238E27FC236}">
                <a16:creationId xmlns:a16="http://schemas.microsoft.com/office/drawing/2014/main" id="{AF5CE71F-E81A-4C37-900E-F5C3C8D5C531}"/>
              </a:ext>
            </a:extLst>
          </p:cNvPr>
          <p:cNvSpPr txBox="1"/>
          <p:nvPr/>
        </p:nvSpPr>
        <p:spPr>
          <a:xfrm>
            <a:off x="434976" y="5621398"/>
            <a:ext cx="5796860" cy="923330"/>
          </a:xfrm>
          <a:prstGeom prst="rect">
            <a:avLst/>
          </a:prstGeom>
          <a:noFill/>
        </p:spPr>
        <p:txBody>
          <a:bodyPr wrap="square" lIns="91440" tIns="45720" rIns="91440" bIns="45720" rtlCol="0" anchor="t">
            <a:spAutoFit/>
          </a:bodyPr>
          <a:lstStyle/>
          <a:p>
            <a:pPr algn="just"/>
            <a:r>
              <a:rPr lang="en-GB" b="1" i="1" dirty="0">
                <a:solidFill>
                  <a:srgbClr val="0070C0"/>
                </a:solidFill>
                <a:latin typeface="Arial"/>
                <a:cs typeface="Arial"/>
              </a:rPr>
              <a:t>Your feed back on this presentation, and possibly demands for more recorded presentations on monitoring may be sent to : Goetghebuer@un.org</a:t>
            </a:r>
            <a:endParaRPr lang="en-US" b="1" i="1" dirty="0">
              <a:solidFill>
                <a:srgbClr val="0070C0"/>
              </a:solidFill>
            </a:endParaRPr>
          </a:p>
        </p:txBody>
      </p:sp>
      <p:sp>
        <p:nvSpPr>
          <p:cNvPr id="8" name="Rectangle 7">
            <a:extLst>
              <a:ext uri="{FF2B5EF4-FFF2-40B4-BE49-F238E27FC236}">
                <a16:creationId xmlns:a16="http://schemas.microsoft.com/office/drawing/2014/main" id="{F64ADCEC-5687-4DCB-8A63-5CAD81F7F936}"/>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357001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722124"/>
            <a:ext cx="8231187" cy="519112"/>
          </a:xfrm>
        </p:spPr>
        <p:txBody>
          <a:bodyPr/>
          <a:lstStyle/>
          <a:p>
            <a:r>
              <a:rPr lang="en-US" dirty="0"/>
              <a:t>Welcome to the Kiosk on using indicators</a:t>
            </a:r>
          </a:p>
        </p:txBody>
      </p:sp>
      <p:sp>
        <p:nvSpPr>
          <p:cNvPr id="3" name="TextBox 2">
            <a:extLst>
              <a:ext uri="{FF2B5EF4-FFF2-40B4-BE49-F238E27FC236}">
                <a16:creationId xmlns:a16="http://schemas.microsoft.com/office/drawing/2014/main" id="{A584E043-36B4-4155-982B-17F2F535D927}"/>
              </a:ext>
            </a:extLst>
          </p:cNvPr>
          <p:cNvSpPr txBox="1"/>
          <p:nvPr/>
        </p:nvSpPr>
        <p:spPr>
          <a:xfrm>
            <a:off x="424056" y="1997839"/>
            <a:ext cx="7169440" cy="3416320"/>
          </a:xfrm>
          <a:prstGeom prst="rect">
            <a:avLst/>
          </a:prstGeom>
          <a:noFill/>
        </p:spPr>
        <p:txBody>
          <a:bodyPr wrap="square" lIns="91440" tIns="45720" rIns="91440" bIns="45720" rtlCol="0" anchor="t">
            <a:spAutoFit/>
          </a:bodyPr>
          <a:lstStyle/>
          <a:p>
            <a:pPr algn="just"/>
            <a:r>
              <a:rPr lang="en-US" i="1" dirty="0"/>
              <a:t>The purpose of the kiosk is to make participants familiar with the main parameters used for indicators: label / unit / need / baseline / target / result / performance, metadata, disaggregation, aggregation,… </a:t>
            </a:r>
          </a:p>
          <a:p>
            <a:pPr algn="just"/>
            <a:endParaRPr lang="en-US" i="1" dirty="0"/>
          </a:p>
          <a:p>
            <a:pPr algn="just"/>
            <a:r>
              <a:rPr lang="en-US" i="1" dirty="0"/>
              <a:t>…as applied to the different types of indicators: #, %, composite %, yes-no, Likert, etc.</a:t>
            </a:r>
            <a:endParaRPr lang="en-US" dirty="0"/>
          </a:p>
          <a:p>
            <a:pPr algn="just"/>
            <a:endParaRPr lang="en-US" i="1" dirty="0"/>
          </a:p>
          <a:p>
            <a:pPr algn="just"/>
            <a:r>
              <a:rPr lang="en-US" i="1" dirty="0"/>
              <a:t>The session is made of a series of practical examples: a concrete situation is presented, with questions, participants are invited to discuss, then the animator provides clarifications as required. </a:t>
            </a:r>
            <a:endParaRPr lang="en-US" dirty="0"/>
          </a:p>
          <a:p>
            <a:r>
              <a:rPr lang="en-US" dirty="0"/>
              <a:t> </a:t>
            </a:r>
          </a:p>
        </p:txBody>
      </p:sp>
      <p:sp>
        <p:nvSpPr>
          <p:cNvPr id="5" name="Rectangle 4">
            <a:extLst>
              <a:ext uri="{FF2B5EF4-FFF2-40B4-BE49-F238E27FC236}">
                <a16:creationId xmlns:a16="http://schemas.microsoft.com/office/drawing/2014/main" id="{8BFC9001-9525-4938-83C8-D8756E1B6101}"/>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6897395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B6D1-147A-4E81-B406-87E99255B3C3}"/>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THANK  YOU</a:t>
            </a:r>
            <a:endParaRPr la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1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9">
            <a:extLst>
              <a:ext uri="{FF2B5EF4-FFF2-40B4-BE49-F238E27FC236}">
                <a16:creationId xmlns:a16="http://schemas.microsoft.com/office/drawing/2014/main" id="{D619F65C-79D2-4C70-BCE5-6D496771B53F}"/>
              </a:ext>
            </a:extLst>
          </p:cNvPr>
          <p:cNvGraphicFramePr>
            <a:graphicFrameLocks/>
          </p:cNvGraphicFramePr>
          <p:nvPr/>
        </p:nvGraphicFramePr>
        <p:xfrm>
          <a:off x="299610" y="1718785"/>
          <a:ext cx="8424862"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 Box 311">
            <a:extLst>
              <a:ext uri="{FF2B5EF4-FFF2-40B4-BE49-F238E27FC236}">
                <a16:creationId xmlns:a16="http://schemas.microsoft.com/office/drawing/2014/main" id="{C1FCAF1A-04E9-4F15-9A69-178AEE1EE6E1}"/>
              </a:ext>
            </a:extLst>
          </p:cNvPr>
          <p:cNvSpPr txBox="1"/>
          <p:nvPr/>
        </p:nvSpPr>
        <p:spPr>
          <a:xfrm>
            <a:off x="567635" y="3322704"/>
            <a:ext cx="1404000" cy="1559074"/>
          </a:xfrm>
          <a:prstGeom prst="rect">
            <a:avLst/>
          </a:prstGeom>
          <a:solidFill>
            <a:schemeClr val="accent1">
              <a:lumMod val="40000"/>
              <a:lumOff val="60000"/>
            </a:schemeClr>
          </a:solidFill>
          <a:ln w="6350">
            <a:solidFill>
              <a:schemeClr val="accent1">
                <a:lumMod val="40000"/>
                <a:lumOff val="6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marL="85725" indent="-85725">
              <a:spcAft>
                <a:spcPts val="0"/>
              </a:spcAft>
              <a:buFont typeface="Arial" panose="020B0604020202020204" pitchFamily="34" charset="0"/>
              <a:buChar char="•"/>
            </a:pPr>
            <a:r>
              <a:rPr lang="en-US" sz="1400" dirty="0">
                <a:solidFill>
                  <a:schemeClr val="tx1"/>
                </a:solidFill>
                <a:effectLst/>
                <a:latin typeface="Arial"/>
                <a:ea typeface="PMingLiU"/>
                <a:cs typeface="Arial"/>
              </a:rPr>
              <a:t>$40,000</a:t>
            </a:r>
            <a:endParaRPr lang="en-GB" sz="1400" dirty="0">
              <a:solidFill>
                <a:schemeClr val="tx1"/>
              </a:solidFill>
              <a:effectLst/>
              <a:latin typeface="Arial"/>
              <a:ea typeface="PMingLiU"/>
              <a:cs typeface="Arial"/>
            </a:endParaRPr>
          </a:p>
          <a:p>
            <a:pPr>
              <a:spcAft>
                <a:spcPts val="0"/>
              </a:spcAft>
              <a:buFont typeface="Arial" panose="020B0604020202020204" pitchFamily="34" charset="0"/>
              <a:buChar char="•"/>
            </a:pPr>
            <a:r>
              <a:rPr lang="en-US" sz="1400" dirty="0">
                <a:solidFill>
                  <a:schemeClr val="tx1"/>
                </a:solidFill>
                <a:latin typeface="Arial"/>
                <a:ea typeface="PMingLiU"/>
                <a:cs typeface="Arial"/>
              </a:rPr>
              <a:t>10 staff members</a:t>
            </a:r>
            <a:endParaRPr lang="en-GB" sz="1400" dirty="0">
              <a:solidFill>
                <a:schemeClr val="tx1"/>
              </a:solidFill>
              <a:latin typeface="Arial"/>
              <a:ea typeface="PMingLiU"/>
              <a:cs typeface="Arial"/>
            </a:endParaRPr>
          </a:p>
          <a:p>
            <a:pPr>
              <a:spcAft>
                <a:spcPts val="0"/>
              </a:spcAft>
              <a:buFont typeface="Arial" panose="020B0604020202020204" pitchFamily="34" charset="0"/>
              <a:buChar char="•"/>
            </a:pPr>
            <a:r>
              <a:rPr lang="en-US" sz="1400" dirty="0">
                <a:solidFill>
                  <a:schemeClr val="tx1"/>
                </a:solidFill>
                <a:latin typeface="Arial"/>
                <a:ea typeface="PMingLiU"/>
                <a:cs typeface="Arial"/>
              </a:rPr>
              <a:t>100 household water treatment kits</a:t>
            </a:r>
            <a:endParaRPr lang="en-GB" sz="1400" dirty="0">
              <a:solidFill>
                <a:schemeClr val="tx1"/>
              </a:solidFill>
              <a:latin typeface="Arial"/>
              <a:ea typeface="PMingLiU"/>
              <a:cs typeface="Arial"/>
            </a:endParaRPr>
          </a:p>
        </p:txBody>
      </p:sp>
      <p:sp>
        <p:nvSpPr>
          <p:cNvPr id="26" name="Text Box 317">
            <a:extLst>
              <a:ext uri="{FF2B5EF4-FFF2-40B4-BE49-F238E27FC236}">
                <a16:creationId xmlns:a16="http://schemas.microsoft.com/office/drawing/2014/main" id="{2A8C844B-D586-47E5-9BD2-1EC2F6E4ED28}"/>
              </a:ext>
            </a:extLst>
          </p:cNvPr>
          <p:cNvSpPr txBox="1"/>
          <p:nvPr/>
        </p:nvSpPr>
        <p:spPr>
          <a:xfrm>
            <a:off x="2207453" y="3322704"/>
            <a:ext cx="1404156" cy="1559073"/>
          </a:xfrm>
          <a:prstGeom prst="rect">
            <a:avLst/>
          </a:prstGeom>
          <a:solidFill>
            <a:schemeClr val="accent1">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en-US" sz="1400" dirty="0">
                <a:solidFill>
                  <a:schemeClr val="tx1"/>
                </a:solidFill>
                <a:effectLst/>
                <a:latin typeface="Arial"/>
                <a:ea typeface="PMingLiU"/>
                <a:cs typeface="Arial"/>
              </a:rPr>
              <a:t>Distribute kits</a:t>
            </a:r>
          </a:p>
        </p:txBody>
      </p:sp>
      <p:sp>
        <p:nvSpPr>
          <p:cNvPr id="27" name="Text Box 318">
            <a:extLst>
              <a:ext uri="{FF2B5EF4-FFF2-40B4-BE49-F238E27FC236}">
                <a16:creationId xmlns:a16="http://schemas.microsoft.com/office/drawing/2014/main" id="{85A518CD-5C40-46FD-A102-B8F95C8E16E6}"/>
              </a:ext>
            </a:extLst>
          </p:cNvPr>
          <p:cNvSpPr txBox="1"/>
          <p:nvPr/>
        </p:nvSpPr>
        <p:spPr>
          <a:xfrm>
            <a:off x="3853655" y="3322705"/>
            <a:ext cx="1316772" cy="1559073"/>
          </a:xfrm>
          <a:prstGeom prst="rect">
            <a:avLst/>
          </a:prstGeom>
          <a:solidFill>
            <a:schemeClr val="accent1">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lgn="just">
              <a:spcAft>
                <a:spcPts val="0"/>
              </a:spcAft>
            </a:pPr>
            <a:r>
              <a:rPr lang="en-US" sz="1400" dirty="0">
                <a:solidFill>
                  <a:schemeClr val="tx1"/>
                </a:solidFill>
                <a:effectLst/>
                <a:latin typeface="Arial"/>
                <a:ea typeface="PMingLiU"/>
                <a:cs typeface="Arial"/>
              </a:rPr>
              <a:t>100 households received water treatment kits</a:t>
            </a:r>
            <a:endParaRPr lang="en-GB" sz="1400" dirty="0">
              <a:solidFill>
                <a:schemeClr val="tx1"/>
              </a:solidFill>
              <a:effectLst/>
              <a:latin typeface="Arial"/>
              <a:ea typeface="PMingLiU"/>
              <a:cs typeface="Arial"/>
            </a:endParaRPr>
          </a:p>
        </p:txBody>
      </p:sp>
      <p:sp>
        <p:nvSpPr>
          <p:cNvPr id="28" name="Text Box 319">
            <a:extLst>
              <a:ext uri="{FF2B5EF4-FFF2-40B4-BE49-F238E27FC236}">
                <a16:creationId xmlns:a16="http://schemas.microsoft.com/office/drawing/2014/main" id="{00082B5C-3051-4015-ACE9-F0E08523DC92}"/>
              </a:ext>
            </a:extLst>
          </p:cNvPr>
          <p:cNvSpPr txBox="1"/>
          <p:nvPr/>
        </p:nvSpPr>
        <p:spPr>
          <a:xfrm>
            <a:off x="5412473" y="3322706"/>
            <a:ext cx="1331565" cy="1559072"/>
          </a:xfrm>
          <a:prstGeom prst="rect">
            <a:avLst/>
          </a:prstGeom>
          <a:solidFill>
            <a:schemeClr val="accent1">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en-US" sz="1400" dirty="0">
                <a:solidFill>
                  <a:schemeClr val="tx1"/>
                </a:solidFill>
                <a:effectLst/>
                <a:latin typeface="Arial"/>
                <a:ea typeface="PMingLiU"/>
                <a:cs typeface="Arial"/>
              </a:rPr>
              <a:t>Increased number of people have access to safe drinking water</a:t>
            </a:r>
            <a:endParaRPr lang="en-GB" sz="1400" dirty="0">
              <a:solidFill>
                <a:schemeClr val="tx1"/>
              </a:solidFill>
              <a:effectLst/>
              <a:latin typeface="Arial"/>
              <a:ea typeface="PMingLiU"/>
              <a:cs typeface="Arial"/>
            </a:endParaRPr>
          </a:p>
        </p:txBody>
      </p:sp>
      <p:sp>
        <p:nvSpPr>
          <p:cNvPr id="29" name="Text Box 320">
            <a:extLst>
              <a:ext uri="{FF2B5EF4-FFF2-40B4-BE49-F238E27FC236}">
                <a16:creationId xmlns:a16="http://schemas.microsoft.com/office/drawing/2014/main" id="{BD49E460-C21C-465D-9863-E0F73027123F}"/>
              </a:ext>
            </a:extLst>
          </p:cNvPr>
          <p:cNvSpPr txBox="1"/>
          <p:nvPr/>
        </p:nvSpPr>
        <p:spPr>
          <a:xfrm>
            <a:off x="6986084" y="3322706"/>
            <a:ext cx="1390724" cy="1559072"/>
          </a:xfrm>
          <a:prstGeom prst="rect">
            <a:avLst/>
          </a:prstGeom>
          <a:solidFill>
            <a:schemeClr val="accent1">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72000" bIns="45720" numCol="1" spcCol="0" rtlCol="0" fromWordArt="0" anchor="t" anchorCtr="0" forceAA="0" compatLnSpc="1">
            <a:prstTxWarp prst="textNoShape">
              <a:avLst/>
            </a:prstTxWarp>
            <a:noAutofit/>
          </a:bodyPr>
          <a:lstStyle/>
          <a:p>
            <a:pPr>
              <a:spcAft>
                <a:spcPts val="0"/>
              </a:spcAft>
            </a:pPr>
            <a:r>
              <a:rPr lang="en-US" sz="1400" dirty="0">
                <a:solidFill>
                  <a:schemeClr val="tx1"/>
                </a:solidFill>
                <a:effectLst/>
                <a:latin typeface="Arial"/>
                <a:ea typeface="PMingLiU"/>
                <a:cs typeface="Arial"/>
              </a:rPr>
              <a:t>Reduced mortality in affected population </a:t>
            </a:r>
            <a:endParaRPr lang="en-GB" sz="1400" dirty="0">
              <a:solidFill>
                <a:schemeClr val="tx1"/>
              </a:solidFill>
              <a:effectLst/>
              <a:latin typeface="Arial"/>
              <a:ea typeface="PMingLiU"/>
              <a:cs typeface="Arial"/>
            </a:endParaRPr>
          </a:p>
        </p:txBody>
      </p:sp>
      <p:sp>
        <p:nvSpPr>
          <p:cNvPr id="30" name="Rectangle 29">
            <a:extLst>
              <a:ext uri="{FF2B5EF4-FFF2-40B4-BE49-F238E27FC236}">
                <a16:creationId xmlns:a16="http://schemas.microsoft.com/office/drawing/2014/main" id="{25DF228B-BEA6-4647-958A-DA8A557CC07C}"/>
              </a:ext>
            </a:extLst>
          </p:cNvPr>
          <p:cNvSpPr/>
          <p:nvPr/>
        </p:nvSpPr>
        <p:spPr>
          <a:xfrm>
            <a:off x="503238" y="3014929"/>
            <a:ext cx="1053494" cy="307777"/>
          </a:xfrm>
          <a:prstGeom prst="rect">
            <a:avLst/>
          </a:prstGeom>
        </p:spPr>
        <p:txBody>
          <a:bodyPr wrap="none">
            <a:spAutoFit/>
          </a:bodyPr>
          <a:lstStyle/>
          <a:p>
            <a:r>
              <a:rPr lang="en-US" sz="1400" b="1" dirty="0">
                <a:solidFill>
                  <a:schemeClr val="tx1">
                    <a:lumMod val="50000"/>
                    <a:lumOff val="50000"/>
                  </a:schemeClr>
                </a:solidFill>
                <a:ea typeface="PMingLiU"/>
                <a:cs typeface="Arial"/>
              </a:rPr>
              <a:t>EXAMPLE</a:t>
            </a:r>
            <a:endParaRPr lang="en-GB" sz="1400" dirty="0"/>
          </a:p>
        </p:txBody>
      </p:sp>
      <p:sp>
        <p:nvSpPr>
          <p:cNvPr id="6" name="Title 5">
            <a:extLst>
              <a:ext uri="{FF2B5EF4-FFF2-40B4-BE49-F238E27FC236}">
                <a16:creationId xmlns:a16="http://schemas.microsoft.com/office/drawing/2014/main" id="{92183449-2D54-4B4E-B833-D19F7BE230A6}"/>
              </a:ext>
            </a:extLst>
          </p:cNvPr>
          <p:cNvSpPr>
            <a:spLocks noGrp="1"/>
          </p:cNvSpPr>
          <p:nvPr>
            <p:ph type="title"/>
          </p:nvPr>
        </p:nvSpPr>
        <p:spPr>
          <a:xfrm>
            <a:off x="417513" y="742371"/>
            <a:ext cx="8231187" cy="519112"/>
          </a:xfrm>
        </p:spPr>
        <p:txBody>
          <a:bodyPr/>
          <a:lstStyle/>
          <a:p>
            <a:r>
              <a:rPr lang="en-GB" dirty="0"/>
              <a:t>THE RESULTS CHAIN /1: </a:t>
            </a:r>
          </a:p>
        </p:txBody>
      </p:sp>
      <p:sp>
        <p:nvSpPr>
          <p:cNvPr id="11" name="Rectangle 10">
            <a:extLst>
              <a:ext uri="{FF2B5EF4-FFF2-40B4-BE49-F238E27FC236}">
                <a16:creationId xmlns:a16="http://schemas.microsoft.com/office/drawing/2014/main" id="{826360D2-DD5E-41BE-92EE-FAA6B21E6313}"/>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01067987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animBg="1"/>
      <p:bldP spid="26" grpId="0" animBg="1"/>
      <p:bldP spid="27" grpId="0" animBg="1"/>
      <p:bldP spid="28" grpId="0" animBg="1"/>
      <p:bldP spid="29" grpId="0" animBg="1"/>
      <p:bldP spid="3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2">
            <a:extLst>
              <a:ext uri="{FF2B5EF4-FFF2-40B4-BE49-F238E27FC236}">
                <a16:creationId xmlns:a16="http://schemas.microsoft.com/office/drawing/2014/main" id="{D16B5AFE-E467-4CBA-889B-D4E4FDE2249E}"/>
              </a:ext>
            </a:extLst>
          </p:cNvPr>
          <p:cNvSpPr>
            <a:spLocks noGrp="1"/>
          </p:cNvSpPr>
          <p:nvPr>
            <p:ph type="body" sz="quarter" idx="13"/>
          </p:nvPr>
        </p:nvSpPr>
        <p:spPr>
          <a:xfrm>
            <a:off x="436456" y="2328077"/>
            <a:ext cx="8187489" cy="4540474"/>
          </a:xfrm>
        </p:spPr>
        <p:txBody>
          <a:bodyPr/>
          <a:lstStyle/>
          <a:p>
            <a:pPr marL="0" indent="0" algn="just">
              <a:lnSpc>
                <a:spcPct val="100000"/>
              </a:lnSpc>
              <a:spcBef>
                <a:spcPts val="300"/>
              </a:spcBef>
              <a:buNone/>
            </a:pPr>
            <a:r>
              <a:rPr lang="en-GB" b="1" u="sng" kern="1200" dirty="0">
                <a:solidFill>
                  <a:schemeClr val="accent5">
                    <a:lumMod val="75000"/>
                  </a:schemeClr>
                </a:solidFill>
                <a:latin typeface="Arial" pitchFamily="34" charset="0"/>
                <a:cs typeface="Arial" pitchFamily="34" charset="0"/>
              </a:rPr>
              <a:t>INPUTS</a:t>
            </a:r>
            <a:r>
              <a:rPr lang="en-GB" kern="1200" dirty="0">
                <a:latin typeface="Arial" pitchFamily="34" charset="0"/>
                <a:cs typeface="Arial" pitchFamily="34" charset="0"/>
              </a:rPr>
              <a:t> (resources) </a:t>
            </a:r>
            <a:r>
              <a:rPr lang="en-GB" i="1" kern="1200" dirty="0">
                <a:latin typeface="Arial" pitchFamily="34" charset="0"/>
                <a:cs typeface="Arial" pitchFamily="34" charset="0"/>
              </a:rPr>
              <a:t>“what did we utilize?” </a:t>
            </a:r>
          </a:p>
          <a:p>
            <a:pPr marL="355600" lvl="1" indent="0" algn="just">
              <a:spcBef>
                <a:spcPts val="300"/>
              </a:spcBef>
              <a:buNone/>
            </a:pPr>
            <a:r>
              <a:rPr lang="en-GB" sz="1800" kern="1200" dirty="0">
                <a:latin typeface="Arial" pitchFamily="34" charset="0"/>
                <a:cs typeface="Arial" pitchFamily="34" charset="0"/>
              </a:rPr>
              <a:t>the financial, human and material resources that go into the intervention.</a:t>
            </a:r>
          </a:p>
          <a:p>
            <a:pPr marL="355600" lvl="1" indent="0" algn="just">
              <a:spcBef>
                <a:spcPts val="300"/>
              </a:spcBef>
              <a:buNone/>
            </a:pPr>
            <a:endParaRPr lang="en-US" sz="600" kern="1200" dirty="0">
              <a:latin typeface="Arial" pitchFamily="34" charset="0"/>
              <a:cs typeface="Arial" pitchFamily="34" charset="0"/>
            </a:endParaRPr>
          </a:p>
          <a:p>
            <a:pPr marL="0" indent="0" algn="just">
              <a:lnSpc>
                <a:spcPct val="100000"/>
              </a:lnSpc>
              <a:spcBef>
                <a:spcPts val="300"/>
              </a:spcBef>
              <a:buNone/>
            </a:pPr>
            <a:r>
              <a:rPr lang="en-GB" b="1" u="sng" kern="1200" dirty="0">
                <a:solidFill>
                  <a:schemeClr val="accent5">
                    <a:lumMod val="75000"/>
                  </a:schemeClr>
                </a:solidFill>
                <a:latin typeface="Arial" pitchFamily="34" charset="0"/>
                <a:cs typeface="Arial" pitchFamily="34" charset="0"/>
              </a:rPr>
              <a:t>ACTION</a:t>
            </a:r>
            <a:r>
              <a:rPr lang="en-GB" kern="1200" dirty="0">
                <a:solidFill>
                  <a:schemeClr val="accent5">
                    <a:lumMod val="75000"/>
                  </a:schemeClr>
                </a:solidFill>
                <a:latin typeface="Arial" pitchFamily="34" charset="0"/>
                <a:cs typeface="Arial" pitchFamily="34" charset="0"/>
              </a:rPr>
              <a:t> </a:t>
            </a:r>
            <a:r>
              <a:rPr lang="en-GB" kern="1200" dirty="0">
                <a:latin typeface="Arial" pitchFamily="34" charset="0"/>
                <a:cs typeface="Arial" pitchFamily="34" charset="0"/>
              </a:rPr>
              <a:t>(activities, process, interventions) </a:t>
            </a:r>
            <a:r>
              <a:rPr lang="en-GB" i="1" kern="1200" dirty="0">
                <a:latin typeface="Arial" pitchFamily="34" charset="0"/>
                <a:cs typeface="Arial" pitchFamily="34" charset="0"/>
              </a:rPr>
              <a:t>“what did we do?”</a:t>
            </a:r>
          </a:p>
          <a:p>
            <a:pPr marL="355600" lvl="1" indent="0" algn="just">
              <a:spcBef>
                <a:spcPts val="300"/>
              </a:spcBef>
              <a:buNone/>
            </a:pPr>
            <a:r>
              <a:rPr lang="en-GB" sz="1800" kern="1200" dirty="0">
                <a:latin typeface="Arial" pitchFamily="34" charset="0"/>
                <a:cs typeface="Arial" pitchFamily="34" charset="0"/>
              </a:rPr>
              <a:t>the work done with the inputs, in order to produce the results.</a:t>
            </a:r>
          </a:p>
          <a:p>
            <a:pPr marL="355600" lvl="1" indent="0" algn="just">
              <a:spcBef>
                <a:spcPts val="300"/>
              </a:spcBef>
              <a:buNone/>
            </a:pPr>
            <a:endParaRPr lang="en-US" sz="600" kern="1200" dirty="0">
              <a:latin typeface="Arial" pitchFamily="34" charset="0"/>
              <a:cs typeface="Arial" pitchFamily="34" charset="0"/>
            </a:endParaRPr>
          </a:p>
          <a:p>
            <a:pPr marL="0" indent="0" algn="just">
              <a:lnSpc>
                <a:spcPct val="100000"/>
              </a:lnSpc>
              <a:spcBef>
                <a:spcPts val="300"/>
              </a:spcBef>
              <a:buNone/>
            </a:pPr>
            <a:r>
              <a:rPr lang="en-GB" b="1" u="sng" kern="1200" dirty="0">
                <a:solidFill>
                  <a:schemeClr val="accent5">
                    <a:lumMod val="75000"/>
                  </a:schemeClr>
                </a:solidFill>
                <a:latin typeface="Arial" pitchFamily="34" charset="0"/>
                <a:cs typeface="Arial" pitchFamily="34" charset="0"/>
              </a:rPr>
              <a:t>OUTPUTS </a:t>
            </a:r>
            <a:r>
              <a:rPr lang="en-GB" i="1" kern="1200" dirty="0">
                <a:latin typeface="Arial" pitchFamily="34" charset="0"/>
                <a:cs typeface="Arial" pitchFamily="34" charset="0"/>
              </a:rPr>
              <a:t>“what has the action delivered?” </a:t>
            </a:r>
          </a:p>
          <a:p>
            <a:pPr marL="355600" lvl="1" indent="0" algn="just">
              <a:spcBef>
                <a:spcPts val="300"/>
              </a:spcBef>
              <a:buNone/>
            </a:pPr>
            <a:r>
              <a:rPr lang="en-GB" sz="1800" kern="1200" dirty="0">
                <a:latin typeface="Arial" pitchFamily="34" charset="0"/>
                <a:cs typeface="Arial" pitchFamily="34" charset="0"/>
              </a:rPr>
              <a:t>the direct effect of the action: the goods or services delivered to the target population.</a:t>
            </a:r>
            <a:endParaRPr lang="en-GB" sz="1800" b="1" kern="1200" dirty="0">
              <a:latin typeface="Arial" pitchFamily="34" charset="0"/>
              <a:cs typeface="Arial" pitchFamily="34" charset="0"/>
            </a:endParaRPr>
          </a:p>
          <a:p>
            <a:pPr marL="0" indent="0" algn="just">
              <a:lnSpc>
                <a:spcPct val="100000"/>
              </a:lnSpc>
              <a:spcBef>
                <a:spcPts val="300"/>
              </a:spcBef>
              <a:buNone/>
            </a:pPr>
            <a:endParaRPr lang="en-GB" sz="600" b="1" u="sng" kern="1200" dirty="0">
              <a:latin typeface="Arial" pitchFamily="34" charset="0"/>
              <a:cs typeface="Arial" pitchFamily="34" charset="0"/>
            </a:endParaRPr>
          </a:p>
          <a:p>
            <a:pPr marL="0" indent="0" algn="just">
              <a:lnSpc>
                <a:spcPct val="100000"/>
              </a:lnSpc>
              <a:spcBef>
                <a:spcPts val="300"/>
              </a:spcBef>
              <a:buNone/>
            </a:pPr>
            <a:r>
              <a:rPr lang="en-GB" b="1" u="sng" kern="1200" dirty="0">
                <a:solidFill>
                  <a:schemeClr val="accent5">
                    <a:lumMod val="75000"/>
                  </a:schemeClr>
                </a:solidFill>
                <a:latin typeface="Arial" pitchFamily="34" charset="0"/>
                <a:cs typeface="Arial" pitchFamily="34" charset="0"/>
              </a:rPr>
              <a:t>OUTCOMES</a:t>
            </a:r>
            <a:r>
              <a:rPr lang="en-GB" b="1" kern="1200" dirty="0">
                <a:latin typeface="Arial" pitchFamily="34" charset="0"/>
                <a:cs typeface="Arial" pitchFamily="34" charset="0"/>
              </a:rPr>
              <a:t> </a:t>
            </a:r>
            <a:r>
              <a:rPr lang="en-GB" i="1" kern="1200" dirty="0">
                <a:latin typeface="Arial" pitchFamily="34" charset="0"/>
                <a:cs typeface="Arial" pitchFamily="34" charset="0"/>
              </a:rPr>
              <a:t>“what has it changed for them?”</a:t>
            </a:r>
            <a:r>
              <a:rPr lang="en-GB" kern="1200" dirty="0">
                <a:latin typeface="Arial" pitchFamily="34" charset="0"/>
                <a:cs typeface="Arial" pitchFamily="34" charset="0"/>
              </a:rPr>
              <a:t> </a:t>
            </a:r>
          </a:p>
          <a:p>
            <a:pPr marL="355600" lvl="1" indent="0" algn="just">
              <a:spcBef>
                <a:spcPts val="300"/>
              </a:spcBef>
              <a:buNone/>
            </a:pPr>
            <a:r>
              <a:rPr lang="en-GB" sz="1800" kern="1200" dirty="0">
                <a:latin typeface="Arial" pitchFamily="34" charset="0"/>
                <a:cs typeface="Arial" pitchFamily="34" charset="0"/>
              </a:rPr>
              <a:t>the short and middle-term effects for the people targeted.</a:t>
            </a:r>
            <a:endParaRPr lang="en-GB" sz="1800" dirty="0"/>
          </a:p>
          <a:p>
            <a:pPr marL="0" indent="0" algn="just">
              <a:lnSpc>
                <a:spcPct val="100000"/>
              </a:lnSpc>
              <a:spcBef>
                <a:spcPts val="300"/>
              </a:spcBef>
              <a:buNone/>
            </a:pPr>
            <a:endParaRPr lang="en-GB" sz="600" b="1" u="sng" kern="1200" dirty="0">
              <a:latin typeface="Arial" pitchFamily="34" charset="0"/>
              <a:cs typeface="Arial" pitchFamily="34" charset="0"/>
            </a:endParaRPr>
          </a:p>
          <a:p>
            <a:pPr marL="0" indent="0" algn="just">
              <a:lnSpc>
                <a:spcPct val="100000"/>
              </a:lnSpc>
              <a:spcBef>
                <a:spcPts val="300"/>
              </a:spcBef>
              <a:buNone/>
            </a:pPr>
            <a:r>
              <a:rPr lang="en-GB" b="1" u="sng" kern="1200" dirty="0">
                <a:solidFill>
                  <a:schemeClr val="accent5">
                    <a:lumMod val="75000"/>
                  </a:schemeClr>
                </a:solidFill>
                <a:latin typeface="Arial" pitchFamily="34" charset="0"/>
                <a:cs typeface="Arial" pitchFamily="34" charset="0"/>
              </a:rPr>
              <a:t>IMPACT</a:t>
            </a:r>
            <a:r>
              <a:rPr lang="en-GB" b="1" kern="1200" dirty="0">
                <a:latin typeface="Arial" pitchFamily="34" charset="0"/>
                <a:cs typeface="Arial" pitchFamily="34" charset="0"/>
              </a:rPr>
              <a:t> </a:t>
            </a:r>
            <a:r>
              <a:rPr lang="en-GB" i="1" kern="1200" dirty="0">
                <a:latin typeface="Arial" pitchFamily="34" charset="0"/>
                <a:cs typeface="Arial" pitchFamily="34" charset="0"/>
              </a:rPr>
              <a:t>“what has it changed over time?” </a:t>
            </a:r>
          </a:p>
          <a:p>
            <a:pPr marL="355600" lvl="1" indent="0" algn="just">
              <a:spcBef>
                <a:spcPts val="300"/>
              </a:spcBef>
              <a:buNone/>
            </a:pPr>
            <a:r>
              <a:rPr lang="en-GB" sz="1800" kern="1200" dirty="0">
                <a:latin typeface="Arial" pitchFamily="34" charset="0"/>
                <a:cs typeface="Arial" pitchFamily="34" charset="0"/>
              </a:rPr>
              <a:t>the long-term effect on the people, and on the situation, of the intervention.</a:t>
            </a:r>
            <a:endParaRPr lang="en-GB" sz="1800" dirty="0"/>
          </a:p>
          <a:p>
            <a:pPr marL="0" indent="0">
              <a:buNone/>
            </a:pPr>
            <a:endParaRPr lang="en-GB" sz="2400" b="1" kern="1200" dirty="0">
              <a:latin typeface="Arial" pitchFamily="34" charset="0"/>
              <a:cs typeface="Arial" pitchFamily="34" charset="0"/>
            </a:endParaRPr>
          </a:p>
        </p:txBody>
      </p:sp>
      <p:sp>
        <p:nvSpPr>
          <p:cNvPr id="32" name="Rectangle 31">
            <a:extLst>
              <a:ext uri="{FF2B5EF4-FFF2-40B4-BE49-F238E27FC236}">
                <a16:creationId xmlns:a16="http://schemas.microsoft.com/office/drawing/2014/main" id="{5469EB03-3086-4728-94DD-B6FF3A5DAED3}"/>
              </a:ext>
            </a:extLst>
          </p:cNvPr>
          <p:cNvSpPr/>
          <p:nvPr/>
        </p:nvSpPr>
        <p:spPr>
          <a:xfrm>
            <a:off x="394491" y="5621421"/>
            <a:ext cx="8471306" cy="646331"/>
          </a:xfrm>
          <a:prstGeom prst="rect">
            <a:avLst/>
          </a:prstGeom>
        </p:spPr>
        <p:txBody>
          <a:bodyPr wrap="square">
            <a:spAutoFit/>
          </a:bodyPr>
          <a:lstStyle/>
          <a:p>
            <a:br>
              <a:rPr lang="en-GB" b="1" dirty="0">
                <a:latin typeface="Arial" pitchFamily="34" charset="0"/>
                <a:cs typeface="Arial" pitchFamily="34" charset="0"/>
              </a:rPr>
            </a:br>
            <a:endParaRPr lang="en-GB" b="1" dirty="0">
              <a:latin typeface="Arial" pitchFamily="34" charset="0"/>
              <a:cs typeface="Arial" pitchFamily="34" charset="0"/>
            </a:endParaRPr>
          </a:p>
        </p:txBody>
      </p:sp>
      <p:sp>
        <p:nvSpPr>
          <p:cNvPr id="7" name="Title 5">
            <a:extLst>
              <a:ext uri="{FF2B5EF4-FFF2-40B4-BE49-F238E27FC236}">
                <a16:creationId xmlns:a16="http://schemas.microsoft.com/office/drawing/2014/main" id="{3676501E-B0E9-4E26-8FBC-DCAA1F306267}"/>
              </a:ext>
            </a:extLst>
          </p:cNvPr>
          <p:cNvSpPr>
            <a:spLocks noGrp="1"/>
          </p:cNvSpPr>
          <p:nvPr>
            <p:ph type="title"/>
          </p:nvPr>
        </p:nvSpPr>
        <p:spPr>
          <a:xfrm>
            <a:off x="394491" y="723297"/>
            <a:ext cx="8231187" cy="519112"/>
          </a:xfrm>
        </p:spPr>
        <p:txBody>
          <a:bodyPr/>
          <a:lstStyle/>
          <a:p>
            <a:r>
              <a:rPr lang="en-GB" dirty="0"/>
              <a:t>THE RESULTS CHAIN /2 </a:t>
            </a:r>
          </a:p>
        </p:txBody>
      </p:sp>
      <p:pic>
        <p:nvPicPr>
          <p:cNvPr id="2" name="Image 1">
            <a:extLst>
              <a:ext uri="{FF2B5EF4-FFF2-40B4-BE49-F238E27FC236}">
                <a16:creationId xmlns:a16="http://schemas.microsoft.com/office/drawing/2014/main" id="{BF689FEF-AB2F-4F3C-905C-ACF04CFE474A}"/>
              </a:ext>
            </a:extLst>
          </p:cNvPr>
          <p:cNvPicPr>
            <a:picLocks noChangeAspect="1"/>
          </p:cNvPicPr>
          <p:nvPr/>
        </p:nvPicPr>
        <p:blipFill>
          <a:blip r:embed="rId4"/>
          <a:stretch>
            <a:fillRect/>
          </a:stretch>
        </p:blipFill>
        <p:spPr>
          <a:xfrm>
            <a:off x="312624" y="1220107"/>
            <a:ext cx="8394920" cy="1298561"/>
          </a:xfrm>
          <a:prstGeom prst="rect">
            <a:avLst/>
          </a:prstGeom>
        </p:spPr>
      </p:pic>
      <p:sp>
        <p:nvSpPr>
          <p:cNvPr id="8" name="Rectangle 7">
            <a:extLst>
              <a:ext uri="{FF2B5EF4-FFF2-40B4-BE49-F238E27FC236}">
                <a16:creationId xmlns:a16="http://schemas.microsoft.com/office/drawing/2014/main" id="{800F9162-1263-4CD2-9E3A-129987138904}"/>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00591519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D2FF-DB73-4277-91CC-C4D3FA78CD9C}"/>
              </a:ext>
            </a:extLst>
          </p:cNvPr>
          <p:cNvSpPr>
            <a:spLocks noGrp="1"/>
          </p:cNvSpPr>
          <p:nvPr>
            <p:ph type="title"/>
          </p:nvPr>
        </p:nvSpPr>
        <p:spPr>
          <a:xfrm>
            <a:off x="411562" y="696327"/>
            <a:ext cx="8508023" cy="954107"/>
          </a:xfrm>
        </p:spPr>
        <p:txBody>
          <a:bodyPr/>
          <a:lstStyle/>
          <a:p>
            <a:r>
              <a:rPr lang="fr-FR" dirty="0" err="1"/>
              <a:t>Response</a:t>
            </a:r>
            <a:r>
              <a:rPr lang="fr-FR" dirty="0"/>
              <a:t> monitoring: </a:t>
            </a:r>
            <a:br>
              <a:rPr lang="fr-FR" dirty="0"/>
            </a:br>
            <a:r>
              <a:rPr lang="fr-FR" sz="2400" dirty="0" err="1"/>
              <a:t>Implementation</a:t>
            </a:r>
            <a:r>
              <a:rPr lang="fr-FR" sz="2400" dirty="0"/>
              <a:t> / Output </a:t>
            </a:r>
            <a:r>
              <a:rPr lang="fr-FR" sz="2400" dirty="0" err="1"/>
              <a:t>results</a:t>
            </a:r>
            <a:r>
              <a:rPr lang="fr-FR" sz="2400" dirty="0"/>
              <a:t> / </a:t>
            </a:r>
            <a:r>
              <a:rPr lang="fr-FR" sz="2400" dirty="0" err="1"/>
              <a:t>Outcome</a:t>
            </a:r>
            <a:r>
              <a:rPr lang="fr-FR" sz="2400" dirty="0"/>
              <a:t> </a:t>
            </a:r>
            <a:r>
              <a:rPr lang="fr-FR" sz="2400" dirty="0" err="1"/>
              <a:t>results</a:t>
            </a:r>
            <a:endParaRPr lang="en-US" sz="2400" dirty="0"/>
          </a:p>
        </p:txBody>
      </p:sp>
      <p:sp>
        <p:nvSpPr>
          <p:cNvPr id="3" name="Text Placeholder 2">
            <a:extLst>
              <a:ext uri="{FF2B5EF4-FFF2-40B4-BE49-F238E27FC236}">
                <a16:creationId xmlns:a16="http://schemas.microsoft.com/office/drawing/2014/main" id="{84EDCF32-483E-4CF3-8655-B379D76726D9}"/>
              </a:ext>
            </a:extLst>
          </p:cNvPr>
          <p:cNvSpPr>
            <a:spLocks noGrp="1"/>
          </p:cNvSpPr>
          <p:nvPr>
            <p:ph type="body" sz="quarter" idx="13"/>
          </p:nvPr>
        </p:nvSpPr>
        <p:spPr>
          <a:xfrm>
            <a:off x="1278692" y="1792462"/>
            <a:ext cx="2475936" cy="494751"/>
          </a:xfrm>
          <a:ln>
            <a:noFill/>
          </a:ln>
        </p:spPr>
        <p:txBody>
          <a:bodyPr/>
          <a:lstStyle/>
          <a:p>
            <a:pPr marL="0" indent="0" algn="ctr">
              <a:buNone/>
            </a:pPr>
            <a:r>
              <a:rPr lang="fr-FR" sz="2400" b="1" dirty="0" err="1">
                <a:solidFill>
                  <a:schemeClr val="accent2">
                    <a:lumMod val="75000"/>
                  </a:schemeClr>
                </a:solidFill>
              </a:rPr>
              <a:t>Implementation</a:t>
            </a:r>
            <a:endParaRPr lang="en-US" sz="2400" b="1" dirty="0">
              <a:solidFill>
                <a:schemeClr val="accent2">
                  <a:lumMod val="75000"/>
                </a:schemeClr>
              </a:solidFill>
            </a:endParaRPr>
          </a:p>
        </p:txBody>
      </p:sp>
      <p:sp>
        <p:nvSpPr>
          <p:cNvPr id="7" name="Text Placeholder 2">
            <a:extLst>
              <a:ext uri="{FF2B5EF4-FFF2-40B4-BE49-F238E27FC236}">
                <a16:creationId xmlns:a16="http://schemas.microsoft.com/office/drawing/2014/main" id="{0F582687-A593-43A9-A271-44E22606CC7D}"/>
              </a:ext>
            </a:extLst>
          </p:cNvPr>
          <p:cNvSpPr txBox="1">
            <a:spLocks/>
          </p:cNvSpPr>
          <p:nvPr/>
        </p:nvSpPr>
        <p:spPr bwMode="auto">
          <a:xfrm>
            <a:off x="4620140" y="2432279"/>
            <a:ext cx="1288492"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err="1">
                <a:solidFill>
                  <a:schemeClr val="accent6">
                    <a:lumMod val="75000"/>
                  </a:schemeClr>
                </a:solidFill>
              </a:rPr>
              <a:t>Results</a:t>
            </a:r>
            <a:endParaRPr lang="fr-FR" sz="2400" b="1" kern="0" dirty="0">
              <a:solidFill>
                <a:schemeClr val="accent6">
                  <a:lumMod val="75000"/>
                </a:schemeClr>
              </a:solidFill>
            </a:endParaRPr>
          </a:p>
        </p:txBody>
      </p:sp>
      <p:graphicFrame>
        <p:nvGraphicFramePr>
          <p:cNvPr id="9" name="Content Placeholder 9">
            <a:extLst>
              <a:ext uri="{FF2B5EF4-FFF2-40B4-BE49-F238E27FC236}">
                <a16:creationId xmlns:a16="http://schemas.microsoft.com/office/drawing/2014/main" id="{6952EC04-D7E7-4A9C-AD1C-088221B2EB4E}"/>
              </a:ext>
            </a:extLst>
          </p:cNvPr>
          <p:cNvGraphicFramePr>
            <a:graphicFrameLocks/>
          </p:cNvGraphicFramePr>
          <p:nvPr/>
        </p:nvGraphicFramePr>
        <p:xfrm>
          <a:off x="452486" y="3062722"/>
          <a:ext cx="8239027"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Arrow Connector 11">
            <a:extLst>
              <a:ext uri="{FF2B5EF4-FFF2-40B4-BE49-F238E27FC236}">
                <a16:creationId xmlns:a16="http://schemas.microsoft.com/office/drawing/2014/main" id="{5F2C0745-D2D3-4BA9-AAB7-AAE2229C8A3C}"/>
              </a:ext>
            </a:extLst>
          </p:cNvPr>
          <p:cNvCxnSpPr>
            <a:cxnSpLocks/>
          </p:cNvCxnSpPr>
          <p:nvPr/>
        </p:nvCxnSpPr>
        <p:spPr bwMode="auto">
          <a:xfrm>
            <a:off x="503238" y="2438949"/>
            <a:ext cx="4026845" cy="0"/>
          </a:xfrm>
          <a:prstGeom prst="straightConnector1">
            <a:avLst/>
          </a:prstGeom>
          <a:solidFill>
            <a:schemeClr val="accent1"/>
          </a:solidFill>
          <a:ln w="66675" cap="flat" cmpd="sng" algn="ctr">
            <a:solidFill>
              <a:srgbClr val="E46C0A"/>
            </a:solidFill>
            <a:prstDash val="solid"/>
            <a:round/>
            <a:headEnd type="triangle"/>
            <a:tailEnd type="triangle"/>
          </a:ln>
          <a:effectLst/>
        </p:spPr>
      </p:cxnSp>
      <p:cxnSp>
        <p:nvCxnSpPr>
          <p:cNvPr id="13" name="Straight Arrow Connector 12">
            <a:extLst>
              <a:ext uri="{FF2B5EF4-FFF2-40B4-BE49-F238E27FC236}">
                <a16:creationId xmlns:a16="http://schemas.microsoft.com/office/drawing/2014/main" id="{F27824C6-636D-4299-BAE6-3D0987402C4B}"/>
              </a:ext>
            </a:extLst>
          </p:cNvPr>
          <p:cNvCxnSpPr>
            <a:cxnSpLocks/>
          </p:cNvCxnSpPr>
          <p:nvPr/>
        </p:nvCxnSpPr>
        <p:spPr bwMode="auto">
          <a:xfrm>
            <a:off x="3754628" y="3029538"/>
            <a:ext cx="3019517"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cxnSp>
        <p:nvCxnSpPr>
          <p:cNvPr id="14" name="Straight Arrow Connector 13">
            <a:extLst>
              <a:ext uri="{FF2B5EF4-FFF2-40B4-BE49-F238E27FC236}">
                <a16:creationId xmlns:a16="http://schemas.microsoft.com/office/drawing/2014/main" id="{33B52E92-135A-48E7-8486-85B3E8AE69EC}"/>
              </a:ext>
            </a:extLst>
          </p:cNvPr>
          <p:cNvCxnSpPr>
            <a:cxnSpLocks/>
          </p:cNvCxnSpPr>
          <p:nvPr/>
        </p:nvCxnSpPr>
        <p:spPr bwMode="auto">
          <a:xfrm>
            <a:off x="3631012" y="4857750"/>
            <a:ext cx="1588688"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sp>
        <p:nvSpPr>
          <p:cNvPr id="15" name="Text Placeholder 2">
            <a:extLst>
              <a:ext uri="{FF2B5EF4-FFF2-40B4-BE49-F238E27FC236}">
                <a16:creationId xmlns:a16="http://schemas.microsoft.com/office/drawing/2014/main" id="{B520419B-3BBE-4A0E-895E-5DA4A59F972A}"/>
              </a:ext>
            </a:extLst>
          </p:cNvPr>
          <p:cNvSpPr txBox="1">
            <a:spLocks/>
          </p:cNvSpPr>
          <p:nvPr/>
        </p:nvSpPr>
        <p:spPr bwMode="auto">
          <a:xfrm>
            <a:off x="545155" y="4586366"/>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err="1">
                <a:solidFill>
                  <a:schemeClr val="accent6">
                    <a:lumMod val="75000"/>
                  </a:schemeClr>
                </a:solidFill>
              </a:rPr>
              <a:t>Projects</a:t>
            </a:r>
            <a:endParaRPr lang="fr-FR" sz="2400" b="1" kern="0" dirty="0">
              <a:solidFill>
                <a:schemeClr val="accent6">
                  <a:lumMod val="75000"/>
                </a:schemeClr>
              </a:solidFill>
            </a:endParaRPr>
          </a:p>
        </p:txBody>
      </p:sp>
      <p:cxnSp>
        <p:nvCxnSpPr>
          <p:cNvPr id="16" name="Straight Arrow Connector 15">
            <a:extLst>
              <a:ext uri="{FF2B5EF4-FFF2-40B4-BE49-F238E27FC236}">
                <a16:creationId xmlns:a16="http://schemas.microsoft.com/office/drawing/2014/main" id="{81C972FA-59F6-470D-BC17-4E3DB134A975}"/>
              </a:ext>
            </a:extLst>
          </p:cNvPr>
          <p:cNvCxnSpPr>
            <a:cxnSpLocks/>
          </p:cNvCxnSpPr>
          <p:nvPr/>
        </p:nvCxnSpPr>
        <p:spPr bwMode="auto">
          <a:xfrm flipV="1">
            <a:off x="3636768" y="5431408"/>
            <a:ext cx="3197665" cy="24009"/>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sp>
        <p:nvSpPr>
          <p:cNvPr id="17" name="Text Placeholder 2">
            <a:extLst>
              <a:ext uri="{FF2B5EF4-FFF2-40B4-BE49-F238E27FC236}">
                <a16:creationId xmlns:a16="http://schemas.microsoft.com/office/drawing/2014/main" id="{1A86AFA1-45B5-4237-B114-C2218D813BCC}"/>
              </a:ext>
            </a:extLst>
          </p:cNvPr>
          <p:cNvSpPr txBox="1">
            <a:spLocks/>
          </p:cNvSpPr>
          <p:nvPr/>
        </p:nvSpPr>
        <p:spPr bwMode="auto">
          <a:xfrm>
            <a:off x="550911" y="5184033"/>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a:solidFill>
                  <a:schemeClr val="accent6">
                    <a:lumMod val="75000"/>
                  </a:schemeClr>
                </a:solidFill>
              </a:rPr>
              <a:t>Clusters</a:t>
            </a:r>
          </a:p>
        </p:txBody>
      </p:sp>
      <p:cxnSp>
        <p:nvCxnSpPr>
          <p:cNvPr id="18" name="Straight Arrow Connector 17">
            <a:extLst>
              <a:ext uri="{FF2B5EF4-FFF2-40B4-BE49-F238E27FC236}">
                <a16:creationId xmlns:a16="http://schemas.microsoft.com/office/drawing/2014/main" id="{218035F7-5AB5-4C35-921F-F49BE2688221}"/>
              </a:ext>
            </a:extLst>
          </p:cNvPr>
          <p:cNvCxnSpPr>
            <a:cxnSpLocks/>
          </p:cNvCxnSpPr>
          <p:nvPr/>
        </p:nvCxnSpPr>
        <p:spPr bwMode="auto">
          <a:xfrm>
            <a:off x="5219700" y="6122495"/>
            <a:ext cx="1614733" cy="0"/>
          </a:xfrm>
          <a:prstGeom prst="straightConnector1">
            <a:avLst/>
          </a:prstGeom>
          <a:solidFill>
            <a:schemeClr val="accent1"/>
          </a:solidFill>
          <a:ln w="66675" cap="flat" cmpd="sng" algn="ctr">
            <a:solidFill>
              <a:schemeClr val="accent6">
                <a:lumMod val="75000"/>
              </a:schemeClr>
            </a:solidFill>
            <a:prstDash val="solid"/>
            <a:round/>
            <a:headEnd type="triangle"/>
            <a:tailEnd type="triangle"/>
          </a:ln>
          <a:effectLst/>
        </p:spPr>
      </p:cxnSp>
      <p:sp>
        <p:nvSpPr>
          <p:cNvPr id="19" name="Text Placeholder 2">
            <a:extLst>
              <a:ext uri="{FF2B5EF4-FFF2-40B4-BE49-F238E27FC236}">
                <a16:creationId xmlns:a16="http://schemas.microsoft.com/office/drawing/2014/main" id="{A9F49C5D-83CA-4E8C-B62F-1FB8F0EED6B7}"/>
              </a:ext>
            </a:extLst>
          </p:cNvPr>
          <p:cNvSpPr txBox="1">
            <a:spLocks/>
          </p:cNvSpPr>
          <p:nvPr/>
        </p:nvSpPr>
        <p:spPr bwMode="auto">
          <a:xfrm>
            <a:off x="545155" y="5785124"/>
            <a:ext cx="4198295" cy="494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gn="ctr">
              <a:buFontTx/>
              <a:buNone/>
            </a:pPr>
            <a:r>
              <a:rPr lang="fr-FR" sz="2400" b="1" kern="0" dirty="0" err="1">
                <a:solidFill>
                  <a:schemeClr val="accent6">
                    <a:lumMod val="75000"/>
                  </a:schemeClr>
                </a:solidFill>
              </a:rPr>
              <a:t>Strategy</a:t>
            </a:r>
            <a:endParaRPr lang="fr-FR" sz="2400" b="1" kern="0" dirty="0">
              <a:solidFill>
                <a:schemeClr val="accent6">
                  <a:lumMod val="75000"/>
                </a:schemeClr>
              </a:solidFill>
            </a:endParaRPr>
          </a:p>
        </p:txBody>
      </p:sp>
      <p:sp>
        <p:nvSpPr>
          <p:cNvPr id="20" name="Rectangle 19">
            <a:extLst>
              <a:ext uri="{FF2B5EF4-FFF2-40B4-BE49-F238E27FC236}">
                <a16:creationId xmlns:a16="http://schemas.microsoft.com/office/drawing/2014/main" id="{7223AF21-B4F0-4EFF-9CBE-356689B64CC3}"/>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 name="Title 5">
            <a:extLst>
              <a:ext uri="{FF2B5EF4-FFF2-40B4-BE49-F238E27FC236}">
                <a16:creationId xmlns:a16="http://schemas.microsoft.com/office/drawing/2014/main" id="{141095AD-AB3E-87A6-CA07-2CCFEBEFC986}"/>
              </a:ext>
            </a:extLst>
          </p:cNvPr>
          <p:cNvSpPr txBox="1">
            <a:spLocks/>
          </p:cNvSpPr>
          <p:nvPr/>
        </p:nvSpPr>
        <p:spPr>
          <a:xfrm>
            <a:off x="87313" y="160624"/>
            <a:ext cx="8231187" cy="519112"/>
          </a:xfrm>
          <a:prstGeom prst="rect">
            <a:avLst/>
          </a:prstGeom>
        </p:spPr>
        <p:txBody>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n-GB" kern="0" dirty="0"/>
              <a:t>THE RESULTS CHAIN /3 </a:t>
            </a:r>
          </a:p>
        </p:txBody>
      </p:sp>
    </p:spTree>
    <p:custDataLst>
      <p:tags r:id="rId1"/>
    </p:custDataLst>
    <p:extLst>
      <p:ext uri="{BB962C8B-B14F-4D97-AF65-F5344CB8AC3E}">
        <p14:creationId xmlns:p14="http://schemas.microsoft.com/office/powerpoint/2010/main" val="343176610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Graphic spid="9" grpId="0">
        <p:bldAsOne/>
      </p:bldGraphic>
      <p:bldP spid="15" grpId="0"/>
      <p:bldP spid="17"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26" y="945225"/>
            <a:ext cx="6770947" cy="5992288"/>
          </a:xfrm>
          <a:prstGeom prst="rect">
            <a:avLst/>
          </a:prstGeom>
        </p:spPr>
      </p:pic>
      <p:sp>
        <p:nvSpPr>
          <p:cNvPr id="5" name="Freeform: Shape 15"/>
          <p:cNvSpPr/>
          <p:nvPr/>
        </p:nvSpPr>
        <p:spPr>
          <a:xfrm>
            <a:off x="5795037" y="3192411"/>
            <a:ext cx="1944216" cy="1516239"/>
          </a:xfrm>
          <a:custGeom>
            <a:avLst/>
            <a:gdLst>
              <a:gd name="connsiteX0" fmla="*/ 557048 w 1933903"/>
              <a:gd name="connsiteY0" fmla="*/ 73572 h 1545021"/>
              <a:gd name="connsiteX1" fmla="*/ 840827 w 1933903"/>
              <a:gd name="connsiteY1" fmla="*/ 0 h 1545021"/>
              <a:gd name="connsiteX2" fmla="*/ 1166648 w 1933903"/>
              <a:gd name="connsiteY2" fmla="*/ 21021 h 1545021"/>
              <a:gd name="connsiteX3" fmla="*/ 1513489 w 1933903"/>
              <a:gd name="connsiteY3" fmla="*/ 147145 h 1545021"/>
              <a:gd name="connsiteX4" fmla="*/ 1891862 w 1933903"/>
              <a:gd name="connsiteY4" fmla="*/ 525517 h 1545021"/>
              <a:gd name="connsiteX5" fmla="*/ 1933903 w 1933903"/>
              <a:gd name="connsiteY5" fmla="*/ 819807 h 1545021"/>
              <a:gd name="connsiteX6" fmla="*/ 1849820 w 1933903"/>
              <a:gd name="connsiteY6" fmla="*/ 1114096 h 1545021"/>
              <a:gd name="connsiteX7" fmla="*/ 1471448 w 1933903"/>
              <a:gd name="connsiteY7" fmla="*/ 1418896 h 1545021"/>
              <a:gd name="connsiteX8" fmla="*/ 1061544 w 1933903"/>
              <a:gd name="connsiteY8" fmla="*/ 1545021 h 1545021"/>
              <a:gd name="connsiteX9" fmla="*/ 693682 w 1933903"/>
              <a:gd name="connsiteY9" fmla="*/ 1513490 h 1545021"/>
              <a:gd name="connsiteX10" fmla="*/ 0 w 1933903"/>
              <a:gd name="connsiteY10" fmla="*/ 599090 h 1545021"/>
              <a:gd name="connsiteX11" fmla="*/ 252248 w 1933903"/>
              <a:gd name="connsiteY11" fmla="*/ 262759 h 1545021"/>
              <a:gd name="connsiteX12" fmla="*/ 557048 w 1933903"/>
              <a:gd name="connsiteY12" fmla="*/ 73572 h 15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903" h="1545021">
                <a:moveTo>
                  <a:pt x="557048" y="73572"/>
                </a:moveTo>
                <a:lnTo>
                  <a:pt x="840827" y="0"/>
                </a:lnTo>
                <a:lnTo>
                  <a:pt x="1166648" y="21021"/>
                </a:lnTo>
                <a:lnTo>
                  <a:pt x="1513489" y="147145"/>
                </a:lnTo>
                <a:lnTo>
                  <a:pt x="1891862" y="525517"/>
                </a:lnTo>
                <a:lnTo>
                  <a:pt x="1933903" y="819807"/>
                </a:lnTo>
                <a:lnTo>
                  <a:pt x="1849820" y="1114096"/>
                </a:lnTo>
                <a:lnTo>
                  <a:pt x="1471448" y="1418896"/>
                </a:lnTo>
                <a:lnTo>
                  <a:pt x="1061544" y="1545021"/>
                </a:lnTo>
                <a:lnTo>
                  <a:pt x="693682" y="1513490"/>
                </a:lnTo>
                <a:lnTo>
                  <a:pt x="0" y="599090"/>
                </a:lnTo>
                <a:lnTo>
                  <a:pt x="252248" y="262759"/>
                </a:lnTo>
                <a:lnTo>
                  <a:pt x="557048" y="735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peech Bubble: Oval 14"/>
          <p:cNvSpPr/>
          <p:nvPr/>
        </p:nvSpPr>
        <p:spPr>
          <a:xfrm>
            <a:off x="250421" y="2881936"/>
            <a:ext cx="1656184" cy="1152128"/>
          </a:xfrm>
          <a:prstGeom prst="wedgeEllipseCallout">
            <a:avLst>
              <a:gd name="adj1" fmla="val 57256"/>
              <a:gd name="adj2" fmla="val 45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Shape 13"/>
          <p:cNvSpPr/>
          <p:nvPr/>
        </p:nvSpPr>
        <p:spPr>
          <a:xfrm>
            <a:off x="5157916" y="1669738"/>
            <a:ext cx="1702676" cy="1345324"/>
          </a:xfrm>
          <a:custGeom>
            <a:avLst/>
            <a:gdLst>
              <a:gd name="connsiteX0" fmla="*/ 0 w 1702676"/>
              <a:gd name="connsiteY0" fmla="*/ 126124 h 1345324"/>
              <a:gd name="connsiteX1" fmla="*/ 304800 w 1702676"/>
              <a:gd name="connsiteY1" fmla="*/ 21020 h 1345324"/>
              <a:gd name="connsiteX2" fmla="*/ 672662 w 1702676"/>
              <a:gd name="connsiteY2" fmla="*/ 0 h 1345324"/>
              <a:gd name="connsiteX3" fmla="*/ 1008993 w 1702676"/>
              <a:gd name="connsiteY3" fmla="*/ 42041 h 1345324"/>
              <a:gd name="connsiteX4" fmla="*/ 1313793 w 1702676"/>
              <a:gd name="connsiteY4" fmla="*/ 115613 h 1345324"/>
              <a:gd name="connsiteX5" fmla="*/ 1639614 w 1702676"/>
              <a:gd name="connsiteY5" fmla="*/ 346841 h 1345324"/>
              <a:gd name="connsiteX6" fmla="*/ 1702676 w 1702676"/>
              <a:gd name="connsiteY6" fmla="*/ 546538 h 1345324"/>
              <a:gd name="connsiteX7" fmla="*/ 1671145 w 1702676"/>
              <a:gd name="connsiteY7" fmla="*/ 819807 h 1345324"/>
              <a:gd name="connsiteX8" fmla="*/ 1524000 w 1702676"/>
              <a:gd name="connsiteY8" fmla="*/ 1019503 h 1345324"/>
              <a:gd name="connsiteX9" fmla="*/ 1240221 w 1702676"/>
              <a:gd name="connsiteY9" fmla="*/ 1198179 h 1345324"/>
              <a:gd name="connsiteX10" fmla="*/ 903890 w 1702676"/>
              <a:gd name="connsiteY10" fmla="*/ 1292772 h 1345324"/>
              <a:gd name="connsiteX11" fmla="*/ 483476 w 1702676"/>
              <a:gd name="connsiteY11" fmla="*/ 1345324 h 1345324"/>
              <a:gd name="connsiteX12" fmla="*/ 105103 w 1702676"/>
              <a:gd name="connsiteY12" fmla="*/ 1313793 h 1345324"/>
              <a:gd name="connsiteX13" fmla="*/ 10510 w 1702676"/>
              <a:gd name="connsiteY13" fmla="*/ 1208689 h 1345324"/>
              <a:gd name="connsiteX14" fmla="*/ 0 w 1702676"/>
              <a:gd name="connsiteY14" fmla="*/ 126124 h 13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76" h="1345324">
                <a:moveTo>
                  <a:pt x="0" y="126124"/>
                </a:moveTo>
                <a:lnTo>
                  <a:pt x="304800" y="21020"/>
                </a:lnTo>
                <a:lnTo>
                  <a:pt x="672662" y="0"/>
                </a:lnTo>
                <a:lnTo>
                  <a:pt x="1008993" y="42041"/>
                </a:lnTo>
                <a:lnTo>
                  <a:pt x="1313793" y="115613"/>
                </a:lnTo>
                <a:lnTo>
                  <a:pt x="1639614" y="346841"/>
                </a:lnTo>
                <a:lnTo>
                  <a:pt x="1702676" y="546538"/>
                </a:lnTo>
                <a:lnTo>
                  <a:pt x="1671145" y="819807"/>
                </a:lnTo>
                <a:lnTo>
                  <a:pt x="1524000" y="1019503"/>
                </a:lnTo>
                <a:lnTo>
                  <a:pt x="1240221" y="1198179"/>
                </a:lnTo>
                <a:lnTo>
                  <a:pt x="903890" y="1292772"/>
                </a:lnTo>
                <a:lnTo>
                  <a:pt x="483476" y="1345324"/>
                </a:lnTo>
                <a:lnTo>
                  <a:pt x="105103" y="1313793"/>
                </a:lnTo>
                <a:lnTo>
                  <a:pt x="10510" y="1208689"/>
                </a:lnTo>
                <a:lnTo>
                  <a:pt x="0" y="12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Shape 12"/>
          <p:cNvSpPr/>
          <p:nvPr/>
        </p:nvSpPr>
        <p:spPr>
          <a:xfrm>
            <a:off x="5157916" y="1669738"/>
            <a:ext cx="1702676" cy="1345324"/>
          </a:xfrm>
          <a:custGeom>
            <a:avLst/>
            <a:gdLst>
              <a:gd name="connsiteX0" fmla="*/ 0 w 1702676"/>
              <a:gd name="connsiteY0" fmla="*/ 126124 h 1345324"/>
              <a:gd name="connsiteX1" fmla="*/ 304800 w 1702676"/>
              <a:gd name="connsiteY1" fmla="*/ 21020 h 1345324"/>
              <a:gd name="connsiteX2" fmla="*/ 672662 w 1702676"/>
              <a:gd name="connsiteY2" fmla="*/ 0 h 1345324"/>
              <a:gd name="connsiteX3" fmla="*/ 1008993 w 1702676"/>
              <a:gd name="connsiteY3" fmla="*/ 42041 h 1345324"/>
              <a:gd name="connsiteX4" fmla="*/ 1313793 w 1702676"/>
              <a:gd name="connsiteY4" fmla="*/ 115613 h 1345324"/>
              <a:gd name="connsiteX5" fmla="*/ 1639614 w 1702676"/>
              <a:gd name="connsiteY5" fmla="*/ 346841 h 1345324"/>
              <a:gd name="connsiteX6" fmla="*/ 1702676 w 1702676"/>
              <a:gd name="connsiteY6" fmla="*/ 546538 h 1345324"/>
              <a:gd name="connsiteX7" fmla="*/ 1671145 w 1702676"/>
              <a:gd name="connsiteY7" fmla="*/ 819807 h 1345324"/>
              <a:gd name="connsiteX8" fmla="*/ 1524000 w 1702676"/>
              <a:gd name="connsiteY8" fmla="*/ 1019503 h 1345324"/>
              <a:gd name="connsiteX9" fmla="*/ 1240221 w 1702676"/>
              <a:gd name="connsiteY9" fmla="*/ 1198179 h 1345324"/>
              <a:gd name="connsiteX10" fmla="*/ 903890 w 1702676"/>
              <a:gd name="connsiteY10" fmla="*/ 1292772 h 1345324"/>
              <a:gd name="connsiteX11" fmla="*/ 483476 w 1702676"/>
              <a:gd name="connsiteY11" fmla="*/ 1345324 h 1345324"/>
              <a:gd name="connsiteX12" fmla="*/ 105103 w 1702676"/>
              <a:gd name="connsiteY12" fmla="*/ 1313793 h 1345324"/>
              <a:gd name="connsiteX13" fmla="*/ 10510 w 1702676"/>
              <a:gd name="connsiteY13" fmla="*/ 1208689 h 1345324"/>
              <a:gd name="connsiteX14" fmla="*/ 0 w 1702676"/>
              <a:gd name="connsiteY14" fmla="*/ 126124 h 13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76" h="1345324">
                <a:moveTo>
                  <a:pt x="0" y="126124"/>
                </a:moveTo>
                <a:lnTo>
                  <a:pt x="304800" y="21020"/>
                </a:lnTo>
                <a:lnTo>
                  <a:pt x="672662" y="0"/>
                </a:lnTo>
                <a:lnTo>
                  <a:pt x="1008993" y="42041"/>
                </a:lnTo>
                <a:lnTo>
                  <a:pt x="1313793" y="115613"/>
                </a:lnTo>
                <a:lnTo>
                  <a:pt x="1639614" y="346841"/>
                </a:lnTo>
                <a:lnTo>
                  <a:pt x="1702676" y="546538"/>
                </a:lnTo>
                <a:lnTo>
                  <a:pt x="1671145" y="819807"/>
                </a:lnTo>
                <a:lnTo>
                  <a:pt x="1524000" y="1019503"/>
                </a:lnTo>
                <a:lnTo>
                  <a:pt x="1240221" y="1198179"/>
                </a:lnTo>
                <a:lnTo>
                  <a:pt x="903890" y="1292772"/>
                </a:lnTo>
                <a:lnTo>
                  <a:pt x="483476" y="1345324"/>
                </a:lnTo>
                <a:lnTo>
                  <a:pt x="105103" y="1313793"/>
                </a:lnTo>
                <a:lnTo>
                  <a:pt x="10510" y="1208689"/>
                </a:lnTo>
                <a:lnTo>
                  <a:pt x="0" y="126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 had </a:t>
            </a:r>
            <a:r>
              <a:rPr kumimoji="0" lang="en-US" sz="1800" b="1" i="0" u="none" strike="noStrike" kern="1200" cap="none" spc="0" normalizeH="0" baseline="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key informant interviews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peech Bubble: Oval 11"/>
          <p:cNvSpPr/>
          <p:nvPr/>
        </p:nvSpPr>
        <p:spPr>
          <a:xfrm>
            <a:off x="1546565" y="1441776"/>
            <a:ext cx="2448272" cy="1584176"/>
          </a:xfrm>
          <a:prstGeom prst="wedgeEllipseCallout">
            <a:avLst>
              <a:gd name="adj1" fmla="val 19907"/>
              <a:gd name="adj2" fmla="val 59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peech Bubble: Oval 5"/>
          <p:cNvSpPr/>
          <p:nvPr/>
        </p:nvSpPr>
        <p:spPr>
          <a:xfrm>
            <a:off x="250421" y="2881936"/>
            <a:ext cx="1656184" cy="1152128"/>
          </a:xfrm>
          <a:prstGeom prst="wedgeEllipseCallout">
            <a:avLst>
              <a:gd name="adj1" fmla="val 57256"/>
              <a:gd name="adj2" fmla="val 452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 bought </a:t>
            </a:r>
            <a:r>
              <a:rPr kumimoji="0" lang="en-US" sz="1800" b="1" i="0" u="none" strike="noStrike" kern="1200" cap="none" spc="0" normalizeH="0" baseline="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guns and </a:t>
            </a:r>
            <a:r>
              <a:rPr kumimoji="0" lang="en-US" sz="1800" b="1" i="0" u="none" strike="noStrike" kern="1200" cap="none" spc="0" normalizeH="0" baseline="0" noProof="0" dirty="0">
                <a:ln>
                  <a:noFill/>
                </a:ln>
                <a:solidFill>
                  <a:prstClr val="black"/>
                </a:solidFill>
                <a:effectLst/>
                <a:uLnTx/>
                <a:uFillTx/>
                <a:latin typeface="Calibri"/>
                <a:ea typeface="+mn-ea"/>
                <a:cs typeface="+mn-cs"/>
              </a:rPr>
              <a:t>560</a:t>
            </a:r>
            <a:r>
              <a:rPr kumimoji="0" lang="en-US" sz="1800" b="0" i="0" u="none" strike="noStrike" kern="1200" cap="none" spc="0" normalizeH="0" baseline="0" noProof="0" dirty="0">
                <a:ln>
                  <a:noFill/>
                </a:ln>
                <a:solidFill>
                  <a:prstClr val="black"/>
                </a:solidFill>
                <a:effectLst/>
                <a:uLnTx/>
                <a:uFillTx/>
                <a:latin typeface="Calibri"/>
                <a:ea typeface="+mn-ea"/>
                <a:cs typeface="+mn-cs"/>
              </a:rPr>
              <a:t> bullets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peech Bubble: Oval 6"/>
          <p:cNvSpPr/>
          <p:nvPr/>
        </p:nvSpPr>
        <p:spPr>
          <a:xfrm>
            <a:off x="1546565" y="1441776"/>
            <a:ext cx="2448272" cy="1584176"/>
          </a:xfrm>
          <a:prstGeom prst="wedgeEllipseCallout">
            <a:avLst>
              <a:gd name="adj1" fmla="val 19907"/>
              <a:gd name="adj2" fmla="val 598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 travelled </a:t>
            </a:r>
            <a:r>
              <a:rPr kumimoji="0" lang="en-US" sz="1800" b="1" i="0" u="none" strike="noStrike" kern="1200" cap="none" spc="0" normalizeH="0" baseline="0" noProof="0" dirty="0">
                <a:ln>
                  <a:noFill/>
                </a:ln>
                <a:solidFill>
                  <a:prstClr val="black"/>
                </a:solidFill>
                <a:effectLst/>
                <a:uLnTx/>
                <a:uFillTx/>
                <a:latin typeface="Calibri"/>
                <a:ea typeface="+mn-ea"/>
                <a:cs typeface="+mn-cs"/>
              </a:rPr>
              <a:t>216 km </a:t>
            </a:r>
            <a:r>
              <a:rPr kumimoji="0" lang="en-US" sz="1800" b="0" i="0" u="none" strike="noStrike" kern="1200" cap="none" spc="0" normalizeH="0" baseline="0" noProof="0" dirty="0">
                <a:ln>
                  <a:noFill/>
                </a:ln>
                <a:solidFill>
                  <a:prstClr val="black"/>
                </a:solidFill>
                <a:effectLst/>
                <a:uLnTx/>
                <a:uFillTx/>
                <a:latin typeface="Calibri"/>
                <a:ea typeface="+mn-ea"/>
                <a:cs typeface="+mn-cs"/>
              </a:rPr>
              <a:t>to the village where the lion was last seen</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Shape 8"/>
          <p:cNvSpPr/>
          <p:nvPr/>
        </p:nvSpPr>
        <p:spPr>
          <a:xfrm>
            <a:off x="5795037" y="3169360"/>
            <a:ext cx="1944216" cy="1544017"/>
          </a:xfrm>
          <a:custGeom>
            <a:avLst/>
            <a:gdLst>
              <a:gd name="connsiteX0" fmla="*/ 557048 w 1933903"/>
              <a:gd name="connsiteY0" fmla="*/ 73572 h 1545021"/>
              <a:gd name="connsiteX1" fmla="*/ 840827 w 1933903"/>
              <a:gd name="connsiteY1" fmla="*/ 0 h 1545021"/>
              <a:gd name="connsiteX2" fmla="*/ 1166648 w 1933903"/>
              <a:gd name="connsiteY2" fmla="*/ 21021 h 1545021"/>
              <a:gd name="connsiteX3" fmla="*/ 1513489 w 1933903"/>
              <a:gd name="connsiteY3" fmla="*/ 147145 h 1545021"/>
              <a:gd name="connsiteX4" fmla="*/ 1891862 w 1933903"/>
              <a:gd name="connsiteY4" fmla="*/ 525517 h 1545021"/>
              <a:gd name="connsiteX5" fmla="*/ 1933903 w 1933903"/>
              <a:gd name="connsiteY5" fmla="*/ 819807 h 1545021"/>
              <a:gd name="connsiteX6" fmla="*/ 1849820 w 1933903"/>
              <a:gd name="connsiteY6" fmla="*/ 1114096 h 1545021"/>
              <a:gd name="connsiteX7" fmla="*/ 1471448 w 1933903"/>
              <a:gd name="connsiteY7" fmla="*/ 1418896 h 1545021"/>
              <a:gd name="connsiteX8" fmla="*/ 1061544 w 1933903"/>
              <a:gd name="connsiteY8" fmla="*/ 1545021 h 1545021"/>
              <a:gd name="connsiteX9" fmla="*/ 693682 w 1933903"/>
              <a:gd name="connsiteY9" fmla="*/ 1513490 h 1545021"/>
              <a:gd name="connsiteX10" fmla="*/ 0 w 1933903"/>
              <a:gd name="connsiteY10" fmla="*/ 599090 h 1545021"/>
              <a:gd name="connsiteX11" fmla="*/ 252248 w 1933903"/>
              <a:gd name="connsiteY11" fmla="*/ 262759 h 1545021"/>
              <a:gd name="connsiteX12" fmla="*/ 557048 w 1933903"/>
              <a:gd name="connsiteY12" fmla="*/ 73572 h 15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903" h="1545021">
                <a:moveTo>
                  <a:pt x="557048" y="73572"/>
                </a:moveTo>
                <a:lnTo>
                  <a:pt x="840827" y="0"/>
                </a:lnTo>
                <a:lnTo>
                  <a:pt x="1166648" y="21021"/>
                </a:lnTo>
                <a:lnTo>
                  <a:pt x="1513489" y="147145"/>
                </a:lnTo>
                <a:lnTo>
                  <a:pt x="1891862" y="525517"/>
                </a:lnTo>
                <a:lnTo>
                  <a:pt x="1933903" y="819807"/>
                </a:lnTo>
                <a:lnTo>
                  <a:pt x="1849820" y="1114096"/>
                </a:lnTo>
                <a:lnTo>
                  <a:pt x="1471448" y="1418896"/>
                </a:lnTo>
                <a:lnTo>
                  <a:pt x="1061544" y="1545021"/>
                </a:lnTo>
                <a:lnTo>
                  <a:pt x="693682" y="1513490"/>
                </a:lnTo>
                <a:lnTo>
                  <a:pt x="0" y="599090"/>
                </a:lnTo>
                <a:lnTo>
                  <a:pt x="252248" y="262759"/>
                </a:lnTo>
                <a:lnTo>
                  <a:pt x="557048" y="735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r>
              <a:rPr kumimoji="0" lang="en-US" sz="1800" b="1" i="0" u="none" strike="noStrike" kern="1200" cap="none" spc="0" normalizeH="0" baseline="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Focus Group Discussions with the community</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Speech Bubble: Rectangle 9"/>
          <p:cNvSpPr/>
          <p:nvPr/>
        </p:nvSpPr>
        <p:spPr>
          <a:xfrm>
            <a:off x="5290981" y="4970168"/>
            <a:ext cx="3456384" cy="1440160"/>
          </a:xfrm>
          <a:prstGeom prst="wedgeRectCallout">
            <a:avLst>
              <a:gd name="adj1" fmla="val 58580"/>
              <a:gd name="adj2" fmla="val 39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00"/>
                </a:solidFill>
                <a:effectLst/>
                <a:uLnTx/>
                <a:uFillTx/>
                <a:latin typeface="Calibri"/>
                <a:ea typeface="+mn-ea"/>
                <a:cs typeface="+mn-cs"/>
              </a:rPr>
              <a:t>DID YOU KILL THAT BLOODY LION !!????</a:t>
            </a:r>
          </a:p>
        </p:txBody>
      </p:sp>
      <p:sp>
        <p:nvSpPr>
          <p:cNvPr id="14" name="Title 1"/>
          <p:cNvSpPr>
            <a:spLocks noGrp="1"/>
          </p:cNvSpPr>
          <p:nvPr>
            <p:ph type="title"/>
          </p:nvPr>
        </p:nvSpPr>
        <p:spPr>
          <a:xfrm>
            <a:off x="250421" y="214409"/>
            <a:ext cx="8231187" cy="519112"/>
          </a:xfrm>
        </p:spPr>
        <p:txBody>
          <a:bodyPr>
            <a:noAutofit/>
          </a:bodyPr>
          <a:lstStyle/>
          <a:p>
            <a:r>
              <a:rPr lang="fr-FR" sz="2800" b="1" dirty="0">
                <a:latin typeface="Arial" panose="020B0604020202020204" pitchFamily="34" charset="0"/>
                <a:cs typeface="Arial" panose="020B0604020202020204" pitchFamily="34" charset="0"/>
              </a:rPr>
              <a:t>Monitoring </a:t>
            </a:r>
            <a:r>
              <a:rPr lang="fr-FR" sz="2800" b="1" dirty="0" err="1">
                <a:latin typeface="Arial" panose="020B0604020202020204" pitchFamily="34" charset="0"/>
                <a:cs typeface="Arial" panose="020B0604020202020204" pitchFamily="34" charset="0"/>
              </a:rPr>
              <a:t>what</a:t>
            </a:r>
            <a:r>
              <a:rPr lang="fr-FR" sz="2800" b="1" dirty="0">
                <a:latin typeface="Arial" panose="020B0604020202020204" pitchFamily="34" charset="0"/>
                <a:cs typeface="Arial" panose="020B0604020202020204" pitchFamily="34" charset="0"/>
              </a:rPr>
              <a:t>: </a:t>
            </a:r>
            <a:br>
              <a:rPr lang="fr-FR" sz="2800" b="1" dirty="0">
                <a:latin typeface="Arial" panose="020B0604020202020204" pitchFamily="34" charset="0"/>
                <a:cs typeface="Arial" panose="020B0604020202020204" pitchFamily="34" charset="0"/>
              </a:rPr>
            </a:br>
            <a:r>
              <a:rPr lang="fr-FR" sz="2800" b="1" dirty="0" err="1">
                <a:latin typeface="Arial" panose="020B0604020202020204" pitchFamily="34" charset="0"/>
                <a:cs typeface="Arial" panose="020B0604020202020204" pitchFamily="34" charset="0"/>
              </a:rPr>
              <a:t>implementation</a:t>
            </a:r>
            <a:r>
              <a:rPr lang="fr-FR" sz="2800" b="1" dirty="0">
                <a:latin typeface="Arial" panose="020B0604020202020204" pitchFamily="34" charset="0"/>
                <a:cs typeface="Arial" panose="020B0604020202020204" pitchFamily="34" charset="0"/>
              </a:rPr>
              <a:t> or </a:t>
            </a:r>
            <a:r>
              <a:rPr lang="fr-FR" sz="2800" b="1" dirty="0" err="1">
                <a:latin typeface="Arial" panose="020B0604020202020204" pitchFamily="34" charset="0"/>
                <a:cs typeface="Arial" panose="020B0604020202020204" pitchFamily="34" charset="0"/>
              </a:rPr>
              <a:t>results</a:t>
            </a:r>
            <a:r>
              <a:rPr lang="fr-FR" sz="2800" b="1" dirty="0">
                <a:latin typeface="Arial" panose="020B0604020202020204" pitchFamily="34" charset="0"/>
                <a:cs typeface="Arial" panose="020B0604020202020204" pitchFamily="34" charset="0"/>
              </a:rPr>
              <a:t> ?</a:t>
            </a:r>
          </a:p>
        </p:txBody>
      </p:sp>
      <p:sp>
        <p:nvSpPr>
          <p:cNvPr id="16" name="Rectangle 15">
            <a:extLst>
              <a:ext uri="{FF2B5EF4-FFF2-40B4-BE49-F238E27FC236}">
                <a16:creationId xmlns:a16="http://schemas.microsoft.com/office/drawing/2014/main" id="{ABDBC6B5-8CE9-4F9A-9D9B-E9288C145243}"/>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726838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40F40E0-A191-4BBC-9CCB-C9B2DC902A98}"/>
              </a:ext>
            </a:extLst>
          </p:cNvPr>
          <p:cNvSpPr txBox="1"/>
          <p:nvPr/>
        </p:nvSpPr>
        <p:spPr>
          <a:xfrm>
            <a:off x="4873689" y="1130157"/>
            <a:ext cx="3864912" cy="5511943"/>
          </a:xfrm>
          <a:prstGeom prst="rect">
            <a:avLst/>
          </a:prstGeom>
          <a:solidFill>
            <a:srgbClr val="7B9925"/>
          </a:solidFill>
        </p:spPr>
        <p:txBody>
          <a:bodyPr wrap="square" rtlCol="0" anchor="t" anchorCtr="0">
            <a:noAutofit/>
          </a:bodyPr>
          <a:lstStyle/>
          <a:p>
            <a:pPr algn="ctr"/>
            <a:r>
              <a:rPr lang="fr-FR" sz="2000" b="1" dirty="0"/>
              <a:t> </a:t>
            </a:r>
            <a:r>
              <a:rPr lang="fr-FR" sz="1600" b="1" dirty="0"/>
              <a:t>RESPONSE MONITORING</a:t>
            </a:r>
            <a:endParaRPr lang="en-GB" sz="1700" b="1" dirty="0"/>
          </a:p>
        </p:txBody>
      </p:sp>
      <p:sp>
        <p:nvSpPr>
          <p:cNvPr id="23" name="ZoneTexte 17">
            <a:extLst>
              <a:ext uri="{FF2B5EF4-FFF2-40B4-BE49-F238E27FC236}">
                <a16:creationId xmlns:a16="http://schemas.microsoft.com/office/drawing/2014/main" id="{7B41E71F-22EE-44DD-B761-E326DC403841}"/>
              </a:ext>
            </a:extLst>
          </p:cNvPr>
          <p:cNvSpPr txBox="1"/>
          <p:nvPr/>
        </p:nvSpPr>
        <p:spPr>
          <a:xfrm>
            <a:off x="397565" y="1130157"/>
            <a:ext cx="3872748" cy="5511943"/>
          </a:xfrm>
          <a:prstGeom prst="rect">
            <a:avLst/>
          </a:prstGeom>
          <a:solidFill>
            <a:srgbClr val="F47932"/>
          </a:solidFill>
        </p:spPr>
        <p:txBody>
          <a:bodyPr wrap="square" tIns="72000" rtlCol="0" anchor="t" anchorCtr="0">
            <a:noAutofit/>
          </a:bodyPr>
          <a:lstStyle/>
          <a:p>
            <a:pPr algn="ctr"/>
            <a:r>
              <a:rPr lang="fr-FR" sz="1600" b="1" dirty="0"/>
              <a:t> RESPONSE PLANNING</a:t>
            </a:r>
            <a:endParaRPr lang="en-GB" sz="1600" b="1" dirty="0"/>
          </a:p>
        </p:txBody>
      </p:sp>
      <p:sp>
        <p:nvSpPr>
          <p:cNvPr id="2" name="Title 1"/>
          <p:cNvSpPr>
            <a:spLocks noGrp="1"/>
          </p:cNvSpPr>
          <p:nvPr>
            <p:ph type="title" idx="4294967295"/>
          </p:nvPr>
        </p:nvSpPr>
        <p:spPr>
          <a:xfrm>
            <a:off x="20392" y="66019"/>
            <a:ext cx="4592638" cy="909637"/>
          </a:xfrm>
          <a:prstGeom prst="rect">
            <a:avLst/>
          </a:prstGeom>
          <a:solidFill>
            <a:schemeClr val="bg1"/>
          </a:solidFill>
        </p:spPr>
        <p:txBody>
          <a:bodyPr>
            <a:noAutofit/>
          </a:bodyPr>
          <a:lstStyle/>
          <a:p>
            <a:r>
              <a:rPr lang="en-GB" cap="none" dirty="0">
                <a:solidFill>
                  <a:schemeClr val="tx1"/>
                </a:solidFill>
                <a:cs typeface="Arial" panose="020B0604020202020204" pitchFamily="34" charset="0"/>
              </a:rPr>
              <a:t>Relationship between </a:t>
            </a:r>
            <a:br>
              <a:rPr lang="en-GB" cap="none" dirty="0">
                <a:solidFill>
                  <a:schemeClr val="tx1"/>
                </a:solidFill>
                <a:cs typeface="Arial" panose="020B0604020202020204" pitchFamily="34" charset="0"/>
              </a:rPr>
            </a:br>
            <a:r>
              <a:rPr lang="en-GB" cap="none" dirty="0">
                <a:solidFill>
                  <a:schemeClr val="tx1"/>
                </a:solidFill>
                <a:cs typeface="Arial" panose="020B0604020202020204" pitchFamily="34" charset="0"/>
              </a:rPr>
              <a:t>planning &amp; monitoring</a:t>
            </a:r>
            <a:endParaRPr lang="en-GB"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DDD41DE-1AE2-479B-AEAF-6041F8F41F38}"/>
              </a:ext>
            </a:extLst>
          </p:cNvPr>
          <p:cNvPicPr>
            <a:picLocks noChangeAspect="1"/>
          </p:cNvPicPr>
          <p:nvPr/>
        </p:nvPicPr>
        <p:blipFill>
          <a:blip r:embed="rId4"/>
          <a:stretch>
            <a:fillRect/>
          </a:stretch>
        </p:blipFill>
        <p:spPr>
          <a:xfrm>
            <a:off x="5305028" y="3338374"/>
            <a:ext cx="3086866" cy="1458478"/>
          </a:xfrm>
          <a:prstGeom prst="rect">
            <a:avLst/>
          </a:prstGeom>
        </p:spPr>
      </p:pic>
      <p:pic>
        <p:nvPicPr>
          <p:cNvPr id="10" name="Picture 6">
            <a:extLst>
              <a:ext uri="{FF2B5EF4-FFF2-40B4-BE49-F238E27FC236}">
                <a16:creationId xmlns:a16="http://schemas.microsoft.com/office/drawing/2014/main" id="{32875283-8398-4439-AE13-00F9A50A827C}"/>
              </a:ext>
            </a:extLst>
          </p:cNvPr>
          <p:cNvPicPr>
            <a:picLocks noChangeAspect="1"/>
          </p:cNvPicPr>
          <p:nvPr/>
        </p:nvPicPr>
        <p:blipFill>
          <a:blip r:embed="rId4"/>
          <a:stretch>
            <a:fillRect/>
          </a:stretch>
        </p:blipFill>
        <p:spPr>
          <a:xfrm>
            <a:off x="5305028" y="5000461"/>
            <a:ext cx="3078283" cy="1438030"/>
          </a:xfrm>
          <a:prstGeom prst="rect">
            <a:avLst/>
          </a:prstGeom>
        </p:spPr>
      </p:pic>
      <p:pic>
        <p:nvPicPr>
          <p:cNvPr id="13" name="Picture 6">
            <a:extLst>
              <a:ext uri="{FF2B5EF4-FFF2-40B4-BE49-F238E27FC236}">
                <a16:creationId xmlns:a16="http://schemas.microsoft.com/office/drawing/2014/main" id="{14C3AC15-5ADF-43AB-9001-70BA30C976F1}"/>
              </a:ext>
            </a:extLst>
          </p:cNvPr>
          <p:cNvPicPr>
            <a:picLocks noChangeAspect="1"/>
          </p:cNvPicPr>
          <p:nvPr/>
        </p:nvPicPr>
        <p:blipFill>
          <a:blip r:embed="rId4"/>
          <a:stretch>
            <a:fillRect/>
          </a:stretch>
        </p:blipFill>
        <p:spPr>
          <a:xfrm>
            <a:off x="5305028" y="1680838"/>
            <a:ext cx="3086866" cy="1433478"/>
          </a:xfrm>
          <a:prstGeom prst="rect">
            <a:avLst/>
          </a:prstGeom>
          <a:solidFill>
            <a:srgbClr val="000000"/>
          </a:solidFill>
        </p:spPr>
      </p:pic>
      <p:sp>
        <p:nvSpPr>
          <p:cNvPr id="11" name="ZoneTexte 10">
            <a:extLst>
              <a:ext uri="{FF2B5EF4-FFF2-40B4-BE49-F238E27FC236}">
                <a16:creationId xmlns:a16="http://schemas.microsoft.com/office/drawing/2014/main" id="{FEC05F22-8238-4E81-BB02-F12CF504FF51}"/>
              </a:ext>
            </a:extLst>
          </p:cNvPr>
          <p:cNvSpPr txBox="1"/>
          <p:nvPr/>
        </p:nvSpPr>
        <p:spPr>
          <a:xfrm>
            <a:off x="5959065" y="2511904"/>
            <a:ext cx="2068157" cy="307777"/>
          </a:xfrm>
          <a:prstGeom prst="rect">
            <a:avLst/>
          </a:prstGeom>
          <a:noFill/>
        </p:spPr>
        <p:txBody>
          <a:bodyPr wrap="square" rtlCol="0">
            <a:spAutoFit/>
          </a:bodyPr>
          <a:lstStyle/>
          <a:p>
            <a:r>
              <a:rPr lang="fr-FR" sz="1400" b="1" i="1" dirty="0" err="1"/>
              <a:t>Outcome</a:t>
            </a:r>
            <a:r>
              <a:rPr lang="fr-FR" sz="1400" b="1" i="1" dirty="0"/>
              <a:t> </a:t>
            </a:r>
            <a:r>
              <a:rPr lang="fr-FR" sz="1400" b="1" i="1" dirty="0" err="1"/>
              <a:t>Results</a:t>
            </a:r>
            <a:endParaRPr lang="en-GB" sz="1400" b="1" i="1" dirty="0"/>
          </a:p>
        </p:txBody>
      </p:sp>
      <p:sp>
        <p:nvSpPr>
          <p:cNvPr id="8" name="ZoneTexte 7">
            <a:extLst>
              <a:ext uri="{FF2B5EF4-FFF2-40B4-BE49-F238E27FC236}">
                <a16:creationId xmlns:a16="http://schemas.microsoft.com/office/drawing/2014/main" id="{11E0C1F5-D60C-4248-8016-0E3B9C220229}"/>
              </a:ext>
            </a:extLst>
          </p:cNvPr>
          <p:cNvSpPr txBox="1"/>
          <p:nvPr/>
        </p:nvSpPr>
        <p:spPr>
          <a:xfrm>
            <a:off x="5938518" y="4089491"/>
            <a:ext cx="2109253" cy="523220"/>
          </a:xfrm>
          <a:prstGeom prst="rect">
            <a:avLst/>
          </a:prstGeom>
          <a:noFill/>
        </p:spPr>
        <p:txBody>
          <a:bodyPr wrap="square" rtlCol="0">
            <a:spAutoFit/>
          </a:bodyPr>
          <a:lstStyle/>
          <a:p>
            <a:r>
              <a:rPr lang="fr-FR" sz="1400" b="1" i="1" dirty="0" err="1"/>
              <a:t>Outcome</a:t>
            </a:r>
            <a:r>
              <a:rPr lang="fr-FR" sz="1400" b="1" i="1" dirty="0"/>
              <a:t> </a:t>
            </a:r>
            <a:r>
              <a:rPr lang="fr-FR" sz="1400" b="1" i="1" dirty="0" err="1"/>
              <a:t>Results</a:t>
            </a:r>
            <a:endParaRPr lang="en-GB" sz="1400" b="1" i="1" dirty="0"/>
          </a:p>
          <a:p>
            <a:r>
              <a:rPr lang="fr-FR" sz="1400" b="1" i="1" dirty="0"/>
              <a:t>Output </a:t>
            </a:r>
            <a:r>
              <a:rPr lang="fr-FR" sz="1400" b="1" i="1" dirty="0" err="1"/>
              <a:t>Results</a:t>
            </a:r>
            <a:endParaRPr lang="en-GB" sz="1400" b="1" i="1" dirty="0"/>
          </a:p>
        </p:txBody>
      </p:sp>
      <p:sp>
        <p:nvSpPr>
          <p:cNvPr id="12" name="ZoneTexte 11">
            <a:extLst>
              <a:ext uri="{FF2B5EF4-FFF2-40B4-BE49-F238E27FC236}">
                <a16:creationId xmlns:a16="http://schemas.microsoft.com/office/drawing/2014/main" id="{08E7649F-0816-4DEA-A5B0-C3C63F732147}"/>
              </a:ext>
            </a:extLst>
          </p:cNvPr>
          <p:cNvSpPr txBox="1"/>
          <p:nvPr/>
        </p:nvSpPr>
        <p:spPr>
          <a:xfrm>
            <a:off x="6021120" y="5816584"/>
            <a:ext cx="1868889" cy="307777"/>
          </a:xfrm>
          <a:prstGeom prst="rect">
            <a:avLst/>
          </a:prstGeom>
          <a:noFill/>
        </p:spPr>
        <p:txBody>
          <a:bodyPr wrap="square" rtlCol="0">
            <a:spAutoFit/>
          </a:bodyPr>
          <a:lstStyle/>
          <a:p>
            <a:r>
              <a:rPr lang="fr-FR" sz="1400" b="1" i="1" dirty="0"/>
              <a:t>Output </a:t>
            </a:r>
            <a:r>
              <a:rPr lang="fr-FR" sz="1400" b="1" i="1" dirty="0" err="1"/>
              <a:t>Results</a:t>
            </a:r>
            <a:endParaRPr lang="en-GB" sz="1400" b="1" i="1" dirty="0"/>
          </a:p>
        </p:txBody>
      </p:sp>
      <p:sp>
        <p:nvSpPr>
          <p:cNvPr id="14" name="ZoneTexte 13">
            <a:extLst>
              <a:ext uri="{FF2B5EF4-FFF2-40B4-BE49-F238E27FC236}">
                <a16:creationId xmlns:a16="http://schemas.microsoft.com/office/drawing/2014/main" id="{B76736F0-C4D6-4145-A76A-30193B7D69C7}"/>
              </a:ext>
            </a:extLst>
          </p:cNvPr>
          <p:cNvSpPr txBox="1"/>
          <p:nvPr/>
        </p:nvSpPr>
        <p:spPr>
          <a:xfrm>
            <a:off x="5341894" y="1783967"/>
            <a:ext cx="3045385" cy="307777"/>
          </a:xfrm>
          <a:prstGeom prst="rect">
            <a:avLst/>
          </a:prstGeom>
          <a:noFill/>
        </p:spPr>
        <p:txBody>
          <a:bodyPr wrap="none" rtlCol="0">
            <a:spAutoFit/>
          </a:bodyPr>
          <a:lstStyle/>
          <a:p>
            <a:r>
              <a:rPr lang="fr-FR" sz="1400" b="1" dirty="0"/>
              <a:t>STRATEGIC LEVEL MONITORING</a:t>
            </a:r>
            <a:endParaRPr lang="en-GB" sz="1400" b="1" dirty="0"/>
          </a:p>
        </p:txBody>
      </p:sp>
      <p:sp>
        <p:nvSpPr>
          <p:cNvPr id="15" name="ZoneTexte 14">
            <a:extLst>
              <a:ext uri="{FF2B5EF4-FFF2-40B4-BE49-F238E27FC236}">
                <a16:creationId xmlns:a16="http://schemas.microsoft.com/office/drawing/2014/main" id="{691C1520-D671-42C5-B2D0-E3E0627E37E2}"/>
              </a:ext>
            </a:extLst>
          </p:cNvPr>
          <p:cNvSpPr txBox="1"/>
          <p:nvPr/>
        </p:nvSpPr>
        <p:spPr>
          <a:xfrm>
            <a:off x="5411161" y="3417908"/>
            <a:ext cx="2869568" cy="307777"/>
          </a:xfrm>
          <a:prstGeom prst="rect">
            <a:avLst/>
          </a:prstGeom>
          <a:noFill/>
        </p:spPr>
        <p:txBody>
          <a:bodyPr wrap="none" rtlCol="0">
            <a:spAutoFit/>
          </a:bodyPr>
          <a:lstStyle/>
          <a:p>
            <a:r>
              <a:rPr lang="fr-FR" sz="1400" b="1" dirty="0"/>
              <a:t>CLUSTER LEVEL MONITORING</a:t>
            </a:r>
            <a:endParaRPr lang="en-GB" sz="1400" b="1" dirty="0"/>
          </a:p>
        </p:txBody>
      </p:sp>
      <p:sp>
        <p:nvSpPr>
          <p:cNvPr id="16" name="ZoneTexte 15">
            <a:extLst>
              <a:ext uri="{FF2B5EF4-FFF2-40B4-BE49-F238E27FC236}">
                <a16:creationId xmlns:a16="http://schemas.microsoft.com/office/drawing/2014/main" id="{15CD3B8D-45C1-4006-8921-5A036854713D}"/>
              </a:ext>
            </a:extLst>
          </p:cNvPr>
          <p:cNvSpPr txBox="1"/>
          <p:nvPr/>
        </p:nvSpPr>
        <p:spPr>
          <a:xfrm>
            <a:off x="5413814" y="5111043"/>
            <a:ext cx="2869568" cy="307777"/>
          </a:xfrm>
          <a:prstGeom prst="rect">
            <a:avLst/>
          </a:prstGeom>
          <a:noFill/>
        </p:spPr>
        <p:txBody>
          <a:bodyPr wrap="none" rtlCol="0">
            <a:spAutoFit/>
          </a:bodyPr>
          <a:lstStyle/>
          <a:p>
            <a:r>
              <a:rPr lang="fr-FR" sz="1400" b="1" dirty="0"/>
              <a:t>PROJECT LEVEL MONITORING</a:t>
            </a:r>
            <a:endParaRPr lang="en-GB" sz="1400" b="1" dirty="0"/>
          </a:p>
        </p:txBody>
      </p:sp>
      <p:sp>
        <p:nvSpPr>
          <p:cNvPr id="21" name="ZoneTexte 20">
            <a:extLst>
              <a:ext uri="{FF2B5EF4-FFF2-40B4-BE49-F238E27FC236}">
                <a16:creationId xmlns:a16="http://schemas.microsoft.com/office/drawing/2014/main" id="{0EEBFEEE-0FBD-45B1-8F3C-2727841DB795}"/>
              </a:ext>
            </a:extLst>
          </p:cNvPr>
          <p:cNvSpPr txBox="1"/>
          <p:nvPr/>
        </p:nvSpPr>
        <p:spPr>
          <a:xfrm>
            <a:off x="825501" y="3342921"/>
            <a:ext cx="3078284" cy="1433482"/>
          </a:xfrm>
          <a:prstGeom prst="rect">
            <a:avLst/>
          </a:prstGeom>
          <a:solidFill>
            <a:srgbClr val="F9A471"/>
          </a:solidFill>
        </p:spPr>
        <p:txBody>
          <a:bodyPr wrap="square" rtlCol="0">
            <a:noAutofit/>
          </a:bodyPr>
          <a:lstStyle/>
          <a:p>
            <a:pPr algn="ctr"/>
            <a:endParaRPr lang="fr-FR" sz="800" dirty="0"/>
          </a:p>
          <a:p>
            <a:pPr algn="ctr"/>
            <a:r>
              <a:rPr lang="fr-FR" sz="1400" b="1" dirty="0"/>
              <a:t>CLUSTER PLANNING</a:t>
            </a:r>
          </a:p>
          <a:p>
            <a:pPr algn="ctr"/>
            <a:r>
              <a:rPr lang="fr-FR" sz="1200" dirty="0"/>
              <a:t>Cluster </a:t>
            </a:r>
            <a:r>
              <a:rPr lang="fr-FR" sz="1200" dirty="0" err="1"/>
              <a:t>Response</a:t>
            </a:r>
            <a:r>
              <a:rPr lang="fr-FR" sz="1200" dirty="0"/>
              <a:t> Plans</a:t>
            </a:r>
            <a:endParaRPr lang="en-GB" sz="1200" dirty="0"/>
          </a:p>
          <a:p>
            <a:endParaRPr lang="en-GB" sz="1100" dirty="0"/>
          </a:p>
          <a:p>
            <a:r>
              <a:rPr lang="en-GB" sz="1400" b="1" i="1" dirty="0"/>
              <a:t>Cluster Objectives</a:t>
            </a:r>
          </a:p>
          <a:p>
            <a:r>
              <a:rPr lang="en-GB" sz="1400" b="1" i="1" dirty="0"/>
              <a:t>Cluster Activities</a:t>
            </a:r>
            <a:endParaRPr lang="fr-FR" sz="1400" b="1" i="1" dirty="0"/>
          </a:p>
          <a:p>
            <a:r>
              <a:rPr lang="en-GB" sz="1400" b="1" i="1" dirty="0"/>
              <a:t>Indicators and Targets</a:t>
            </a:r>
            <a:endParaRPr lang="fr-FR" sz="1400" b="1" i="1" dirty="0"/>
          </a:p>
        </p:txBody>
      </p:sp>
      <p:sp>
        <p:nvSpPr>
          <p:cNvPr id="22" name="ZoneTexte 21">
            <a:extLst>
              <a:ext uri="{FF2B5EF4-FFF2-40B4-BE49-F238E27FC236}">
                <a16:creationId xmlns:a16="http://schemas.microsoft.com/office/drawing/2014/main" id="{F292EB26-97E3-4208-A3BA-044530F41807}"/>
              </a:ext>
            </a:extLst>
          </p:cNvPr>
          <p:cNvSpPr txBox="1"/>
          <p:nvPr/>
        </p:nvSpPr>
        <p:spPr>
          <a:xfrm>
            <a:off x="825501" y="5005007"/>
            <a:ext cx="3078283" cy="1433483"/>
          </a:xfrm>
          <a:prstGeom prst="rect">
            <a:avLst/>
          </a:prstGeom>
          <a:solidFill>
            <a:srgbClr val="F9A471"/>
          </a:solidFill>
        </p:spPr>
        <p:txBody>
          <a:bodyPr wrap="square" rtlCol="0">
            <a:noAutofit/>
          </a:bodyPr>
          <a:lstStyle/>
          <a:p>
            <a:pPr algn="ctr"/>
            <a:endParaRPr lang="fr-FR" sz="800" dirty="0"/>
          </a:p>
          <a:p>
            <a:pPr algn="ctr"/>
            <a:r>
              <a:rPr lang="fr-FR" sz="1400" b="1" dirty="0"/>
              <a:t>PROJECT PLANNING</a:t>
            </a:r>
          </a:p>
          <a:p>
            <a:pPr algn="ctr"/>
            <a:r>
              <a:rPr lang="fr-FR" sz="1200" dirty="0"/>
              <a:t>Organizations’ </a:t>
            </a:r>
            <a:r>
              <a:rPr lang="fr-FR" sz="1200" dirty="0" err="1"/>
              <a:t>Projects</a:t>
            </a:r>
            <a:endParaRPr lang="fr-FR" sz="1200" dirty="0"/>
          </a:p>
          <a:p>
            <a:endParaRPr lang="en-GB" sz="1100" dirty="0"/>
          </a:p>
          <a:p>
            <a:r>
              <a:rPr lang="en-GB" sz="1400" b="1" i="1" dirty="0"/>
              <a:t>Project Objectives</a:t>
            </a:r>
          </a:p>
          <a:p>
            <a:r>
              <a:rPr lang="en-GB" sz="1400" b="1" i="1" dirty="0"/>
              <a:t>Project Activities</a:t>
            </a:r>
          </a:p>
          <a:p>
            <a:r>
              <a:rPr lang="en-GB" sz="1400" b="1" i="1" dirty="0"/>
              <a:t>Indicators and Targets</a:t>
            </a:r>
            <a:endParaRPr lang="fr-FR" sz="1400" b="1" i="1" dirty="0"/>
          </a:p>
        </p:txBody>
      </p:sp>
      <p:sp>
        <p:nvSpPr>
          <p:cNvPr id="19" name="Rectangle 18">
            <a:extLst>
              <a:ext uri="{FF2B5EF4-FFF2-40B4-BE49-F238E27FC236}">
                <a16:creationId xmlns:a16="http://schemas.microsoft.com/office/drawing/2014/main" id="{71BA739F-51D6-44F8-B06B-46879CAAB964}"/>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1DA60D32-E11F-4BD8-B5E9-E45A4D499DAE}"/>
              </a:ext>
            </a:extLst>
          </p:cNvPr>
          <p:cNvCxnSpPr>
            <a:cxnSpLocks/>
          </p:cNvCxnSpPr>
          <p:nvPr/>
        </p:nvCxnSpPr>
        <p:spPr bwMode="auto">
          <a:xfrm>
            <a:off x="4021015" y="2709800"/>
            <a:ext cx="1184031" cy="0"/>
          </a:xfrm>
          <a:prstGeom prst="straightConnector1">
            <a:avLst/>
          </a:prstGeom>
          <a:solidFill>
            <a:schemeClr val="accent1"/>
          </a:solidFill>
          <a:ln w="53975" cap="flat" cmpd="sng" algn="ctr">
            <a:solidFill>
              <a:schemeClr val="tx1"/>
            </a:solidFill>
            <a:prstDash val="dash"/>
            <a:round/>
            <a:headEnd type="triangle"/>
            <a:tailEnd type="triangle"/>
          </a:ln>
          <a:effectLst/>
        </p:spPr>
      </p:cxnSp>
      <p:sp>
        <p:nvSpPr>
          <p:cNvPr id="4" name="Arrow: Down 3">
            <a:extLst>
              <a:ext uri="{FF2B5EF4-FFF2-40B4-BE49-F238E27FC236}">
                <a16:creationId xmlns:a16="http://schemas.microsoft.com/office/drawing/2014/main" id="{2C2E6FD7-21C7-4EFF-9571-EDC6AF6B5C34}"/>
              </a:ext>
            </a:extLst>
          </p:cNvPr>
          <p:cNvSpPr/>
          <p:nvPr/>
        </p:nvSpPr>
        <p:spPr bwMode="auto">
          <a:xfrm>
            <a:off x="2238896" y="2989780"/>
            <a:ext cx="246184" cy="348594"/>
          </a:xfrm>
          <a:prstGeom prst="downArrow">
            <a:avLst/>
          </a:prstGeom>
          <a:solidFill>
            <a:srgbClr val="F9A4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effectLst/>
              <a:latin typeface="Arial" charset="0"/>
            </a:endParaRPr>
          </a:p>
        </p:txBody>
      </p:sp>
      <p:sp>
        <p:nvSpPr>
          <p:cNvPr id="25" name="Arrow: Down 24">
            <a:extLst>
              <a:ext uri="{FF2B5EF4-FFF2-40B4-BE49-F238E27FC236}">
                <a16:creationId xmlns:a16="http://schemas.microsoft.com/office/drawing/2014/main" id="{1A9857DF-CD62-42EF-A34E-07A21D96E3C6}"/>
              </a:ext>
            </a:extLst>
          </p:cNvPr>
          <p:cNvSpPr/>
          <p:nvPr/>
        </p:nvSpPr>
        <p:spPr bwMode="auto">
          <a:xfrm>
            <a:off x="2241550" y="4695289"/>
            <a:ext cx="243530" cy="305171"/>
          </a:xfrm>
          <a:prstGeom prst="downArrow">
            <a:avLst/>
          </a:prstGeom>
          <a:solidFill>
            <a:srgbClr val="F9A4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effectLst/>
              <a:latin typeface="Arial" charset="0"/>
            </a:endParaRPr>
          </a:p>
        </p:txBody>
      </p:sp>
      <p:sp>
        <p:nvSpPr>
          <p:cNvPr id="26" name="Arrow: Down 25">
            <a:extLst>
              <a:ext uri="{FF2B5EF4-FFF2-40B4-BE49-F238E27FC236}">
                <a16:creationId xmlns:a16="http://schemas.microsoft.com/office/drawing/2014/main" id="{299E934B-1DFF-4F26-892E-C788C559D04B}"/>
              </a:ext>
            </a:extLst>
          </p:cNvPr>
          <p:cNvSpPr/>
          <p:nvPr/>
        </p:nvSpPr>
        <p:spPr bwMode="auto">
          <a:xfrm rot="10800000">
            <a:off x="6709382" y="4798295"/>
            <a:ext cx="246184" cy="202166"/>
          </a:xfrm>
          <a:prstGeom prst="downArrow">
            <a:avLst/>
          </a:prstGeom>
          <a:solidFill>
            <a:srgbClr val="ACB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effectLst/>
              <a:latin typeface="Arial" charset="0"/>
            </a:endParaRPr>
          </a:p>
        </p:txBody>
      </p:sp>
      <p:sp>
        <p:nvSpPr>
          <p:cNvPr id="27" name="Arrow: Down 26">
            <a:extLst>
              <a:ext uri="{FF2B5EF4-FFF2-40B4-BE49-F238E27FC236}">
                <a16:creationId xmlns:a16="http://schemas.microsoft.com/office/drawing/2014/main" id="{7CE87402-94AF-4F2E-AE45-778E541266C7}"/>
              </a:ext>
            </a:extLst>
          </p:cNvPr>
          <p:cNvSpPr/>
          <p:nvPr/>
        </p:nvSpPr>
        <p:spPr bwMode="auto">
          <a:xfrm rot="10800000">
            <a:off x="6709381" y="3092968"/>
            <a:ext cx="246184" cy="276999"/>
          </a:xfrm>
          <a:prstGeom prst="downArrow">
            <a:avLst/>
          </a:prstGeom>
          <a:solidFill>
            <a:srgbClr val="ACBE7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effectLst/>
              <a:latin typeface="Arial" charset="0"/>
            </a:endParaRPr>
          </a:p>
        </p:txBody>
      </p:sp>
      <p:cxnSp>
        <p:nvCxnSpPr>
          <p:cNvPr id="28" name="Straight Arrow Connector 27">
            <a:extLst>
              <a:ext uri="{FF2B5EF4-FFF2-40B4-BE49-F238E27FC236}">
                <a16:creationId xmlns:a16="http://schemas.microsoft.com/office/drawing/2014/main" id="{D87077E7-CE96-4929-BB07-27EF64E5C5F7}"/>
              </a:ext>
            </a:extLst>
          </p:cNvPr>
          <p:cNvCxnSpPr>
            <a:cxnSpLocks/>
          </p:cNvCxnSpPr>
          <p:nvPr/>
        </p:nvCxnSpPr>
        <p:spPr bwMode="auto">
          <a:xfrm>
            <a:off x="4021015" y="4392905"/>
            <a:ext cx="1184031" cy="0"/>
          </a:xfrm>
          <a:prstGeom prst="straightConnector1">
            <a:avLst/>
          </a:prstGeom>
          <a:solidFill>
            <a:schemeClr val="accent1"/>
          </a:solidFill>
          <a:ln w="53975" cap="flat" cmpd="sng" algn="ctr">
            <a:solidFill>
              <a:schemeClr val="tx1"/>
            </a:solidFill>
            <a:prstDash val="dash"/>
            <a:round/>
            <a:headEnd type="triangle"/>
            <a:tailEnd type="triangle"/>
          </a:ln>
          <a:effectLst/>
        </p:spPr>
      </p:cxnSp>
      <p:cxnSp>
        <p:nvCxnSpPr>
          <p:cNvPr id="29" name="Straight Arrow Connector 28">
            <a:extLst>
              <a:ext uri="{FF2B5EF4-FFF2-40B4-BE49-F238E27FC236}">
                <a16:creationId xmlns:a16="http://schemas.microsoft.com/office/drawing/2014/main" id="{A7A292D4-7CA0-4E8B-8935-9219964B98D8}"/>
              </a:ext>
            </a:extLst>
          </p:cNvPr>
          <p:cNvCxnSpPr>
            <a:cxnSpLocks/>
          </p:cNvCxnSpPr>
          <p:nvPr/>
        </p:nvCxnSpPr>
        <p:spPr bwMode="auto">
          <a:xfrm>
            <a:off x="4021015" y="5980280"/>
            <a:ext cx="1184031" cy="0"/>
          </a:xfrm>
          <a:prstGeom prst="straightConnector1">
            <a:avLst/>
          </a:prstGeom>
          <a:solidFill>
            <a:schemeClr val="accent1"/>
          </a:solidFill>
          <a:ln w="53975" cap="flat" cmpd="sng" algn="ctr">
            <a:solidFill>
              <a:schemeClr val="tx1"/>
            </a:solidFill>
            <a:prstDash val="dash"/>
            <a:round/>
            <a:headEnd type="triangle"/>
            <a:tailEnd type="triangle"/>
          </a:ln>
          <a:effectLst/>
        </p:spPr>
      </p:cxnSp>
      <p:sp>
        <p:nvSpPr>
          <p:cNvPr id="20" name="ZoneTexte 19">
            <a:extLst>
              <a:ext uri="{FF2B5EF4-FFF2-40B4-BE49-F238E27FC236}">
                <a16:creationId xmlns:a16="http://schemas.microsoft.com/office/drawing/2014/main" id="{792555F8-C836-42EF-8757-9858730941A5}"/>
              </a:ext>
            </a:extLst>
          </p:cNvPr>
          <p:cNvSpPr txBox="1"/>
          <p:nvPr/>
        </p:nvSpPr>
        <p:spPr>
          <a:xfrm>
            <a:off x="810675" y="1680838"/>
            <a:ext cx="3078284" cy="1433479"/>
          </a:xfrm>
          <a:prstGeom prst="rect">
            <a:avLst/>
          </a:prstGeom>
          <a:solidFill>
            <a:srgbClr val="F9A471"/>
          </a:solidFill>
        </p:spPr>
        <p:txBody>
          <a:bodyPr wrap="square" rtlCol="0">
            <a:noAutofit/>
          </a:bodyPr>
          <a:lstStyle/>
          <a:p>
            <a:pPr algn="ctr"/>
            <a:endParaRPr lang="fr-FR" sz="800" dirty="0"/>
          </a:p>
          <a:p>
            <a:pPr algn="ctr"/>
            <a:r>
              <a:rPr lang="fr-FR" sz="1400" b="1" dirty="0"/>
              <a:t>STRATEGIC PLANNING</a:t>
            </a:r>
          </a:p>
          <a:p>
            <a:pPr algn="ctr"/>
            <a:r>
              <a:rPr lang="fr-FR" sz="1200" dirty="0"/>
              <a:t>Country </a:t>
            </a:r>
            <a:r>
              <a:rPr lang="fr-FR" sz="1200" dirty="0" err="1"/>
              <a:t>Strategy</a:t>
            </a:r>
            <a:endParaRPr lang="en-GB" sz="1200" dirty="0"/>
          </a:p>
          <a:p>
            <a:endParaRPr lang="en-GB" sz="1100" dirty="0"/>
          </a:p>
          <a:p>
            <a:r>
              <a:rPr lang="en-GB" sz="1400" b="1" i="1" dirty="0"/>
              <a:t>Strategic Objectives</a:t>
            </a:r>
          </a:p>
          <a:p>
            <a:r>
              <a:rPr lang="en-GB" sz="1400" b="1" i="1" dirty="0"/>
              <a:t>Specific Objectives </a:t>
            </a:r>
          </a:p>
          <a:p>
            <a:r>
              <a:rPr lang="en-GB" sz="1400" b="1" i="1" dirty="0"/>
              <a:t>Indicators and Targets</a:t>
            </a:r>
            <a:endParaRPr lang="fr-FR" sz="1400" b="1" i="1" dirty="0"/>
          </a:p>
        </p:txBody>
      </p:sp>
    </p:spTree>
    <p:custDataLst>
      <p:tags r:id="rId1"/>
    </p:custDataLst>
    <p:extLst>
      <p:ext uri="{BB962C8B-B14F-4D97-AF65-F5344CB8AC3E}">
        <p14:creationId xmlns:p14="http://schemas.microsoft.com/office/powerpoint/2010/main" val="264684489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11" grpId="0"/>
      <p:bldP spid="8" grpId="0"/>
      <p:bldP spid="12" grpId="0"/>
      <p:bldP spid="14" grpId="0"/>
      <p:bldP spid="15" grpId="0"/>
      <p:bldP spid="16" grpId="0"/>
      <p:bldP spid="21" grpId="0" animBg="1"/>
      <p:bldP spid="22" grpId="0" animBg="1"/>
      <p:bldP spid="19" grpId="0" animBg="1"/>
      <p:bldP spid="4" grpId="0" animBg="1"/>
      <p:bldP spid="25" grpId="0" animBg="1"/>
      <p:bldP spid="26" grpId="0" animBg="1"/>
      <p:bldP spid="2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036-8308-4840-BED3-9A175C4E014D}"/>
              </a:ext>
            </a:extLst>
          </p:cNvPr>
          <p:cNvSpPr>
            <a:spLocks noGrp="1"/>
          </p:cNvSpPr>
          <p:nvPr>
            <p:ph type="body" sz="quarter" idx="13"/>
          </p:nvPr>
        </p:nvSpPr>
        <p:spPr>
          <a:xfrm>
            <a:off x="350838" y="2877940"/>
            <a:ext cx="4438650" cy="394210"/>
          </a:xfrm>
        </p:spPr>
        <p:txBody>
          <a:bodyPr/>
          <a:lstStyle/>
          <a:p>
            <a:pPr marL="0" indent="0">
              <a:buNone/>
            </a:pPr>
            <a:r>
              <a:rPr lang="fr-FR" dirty="0"/>
              <a:t> </a:t>
            </a:r>
            <a:r>
              <a:rPr lang="fr-FR" dirty="0" err="1"/>
              <a:t>Number</a:t>
            </a:r>
            <a:r>
              <a:rPr lang="fr-FR" dirty="0"/>
              <a:t> of </a:t>
            </a:r>
            <a:r>
              <a:rPr lang="fr-FR" dirty="0" err="1"/>
              <a:t>household</a:t>
            </a:r>
            <a:r>
              <a:rPr lang="fr-FR" dirty="0"/>
              <a:t> kits </a:t>
            </a:r>
            <a:r>
              <a:rPr lang="fr-FR" dirty="0" err="1"/>
              <a:t>distributed</a:t>
            </a:r>
            <a:endParaRPr lang="en-US" dirty="0"/>
          </a:p>
        </p:txBody>
      </p:sp>
      <p:sp>
        <p:nvSpPr>
          <p:cNvPr id="6" name="Title 1">
            <a:extLst>
              <a:ext uri="{FF2B5EF4-FFF2-40B4-BE49-F238E27FC236}">
                <a16:creationId xmlns:a16="http://schemas.microsoft.com/office/drawing/2014/main" id="{313339EC-68EF-45F5-A905-20FA206F4AA2}"/>
              </a:ext>
            </a:extLst>
          </p:cNvPr>
          <p:cNvSpPr txBox="1">
            <a:spLocks/>
          </p:cNvSpPr>
          <p:nvPr/>
        </p:nvSpPr>
        <p:spPr bwMode="auto">
          <a:xfrm>
            <a:off x="350838" y="2104819"/>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a:t> Indicator label                                               </a:t>
            </a:r>
            <a:r>
              <a:rPr lang="fr-FR" sz="2400" kern="0" dirty="0" err="1"/>
              <a:t>target</a:t>
            </a:r>
            <a:r>
              <a:rPr lang="fr-FR" sz="2400" kern="0" dirty="0"/>
              <a:t>     </a:t>
            </a:r>
            <a:r>
              <a:rPr lang="fr-FR" sz="2400" kern="0" dirty="0" err="1"/>
              <a:t>result</a:t>
            </a:r>
            <a:endParaRPr lang="en-US" sz="2400" kern="0" dirty="0"/>
          </a:p>
        </p:txBody>
      </p:sp>
      <p:sp>
        <p:nvSpPr>
          <p:cNvPr id="7" name="Text Placeholder 2">
            <a:extLst>
              <a:ext uri="{FF2B5EF4-FFF2-40B4-BE49-F238E27FC236}">
                <a16:creationId xmlns:a16="http://schemas.microsoft.com/office/drawing/2014/main" id="{A55FFC5F-6689-4B1E-A3FF-1B59479A3464}"/>
              </a:ext>
            </a:extLst>
          </p:cNvPr>
          <p:cNvSpPr txBox="1">
            <a:spLocks/>
          </p:cNvSpPr>
          <p:nvPr/>
        </p:nvSpPr>
        <p:spPr bwMode="auto">
          <a:xfrm>
            <a:off x="417513" y="4961288"/>
            <a:ext cx="4857750"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t>% coverage of measles vaccination</a:t>
            </a:r>
          </a:p>
        </p:txBody>
      </p:sp>
      <p:sp>
        <p:nvSpPr>
          <p:cNvPr id="8" name="Title 1">
            <a:extLst>
              <a:ext uri="{FF2B5EF4-FFF2-40B4-BE49-F238E27FC236}">
                <a16:creationId xmlns:a16="http://schemas.microsoft.com/office/drawing/2014/main" id="{780E985A-2884-4D41-9605-7F40BFC0A3C4}"/>
              </a:ext>
            </a:extLst>
          </p:cNvPr>
          <p:cNvSpPr txBox="1">
            <a:spLocks/>
          </p:cNvSpPr>
          <p:nvPr/>
        </p:nvSpPr>
        <p:spPr bwMode="auto">
          <a:xfrm>
            <a:off x="417513" y="4256107"/>
            <a:ext cx="901065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pPr>
              <a:tabLst>
                <a:tab pos="7354888" algn="l"/>
              </a:tabLst>
            </a:pPr>
            <a:r>
              <a:rPr lang="fr-FR" sz="2400" kern="0" dirty="0"/>
              <a:t>Indicator label                                               </a:t>
            </a:r>
            <a:r>
              <a:rPr lang="fr-FR" sz="2400" kern="0" dirty="0" err="1"/>
              <a:t>target</a:t>
            </a:r>
            <a:r>
              <a:rPr lang="fr-FR" sz="2400" kern="0" dirty="0"/>
              <a:t>     </a:t>
            </a:r>
            <a:r>
              <a:rPr lang="fr-FR" sz="2400" kern="0" dirty="0" err="1"/>
              <a:t>result</a:t>
            </a:r>
            <a:endParaRPr lang="en-US" sz="2400" kern="0" dirty="0"/>
          </a:p>
        </p:txBody>
      </p:sp>
      <p:sp>
        <p:nvSpPr>
          <p:cNvPr id="9" name="Text Placeholder 2">
            <a:extLst>
              <a:ext uri="{FF2B5EF4-FFF2-40B4-BE49-F238E27FC236}">
                <a16:creationId xmlns:a16="http://schemas.microsoft.com/office/drawing/2014/main" id="{2CF8C940-97CA-4FCE-BF15-1212425C00B4}"/>
              </a:ext>
            </a:extLst>
          </p:cNvPr>
          <p:cNvSpPr txBox="1">
            <a:spLocks/>
          </p:cNvSpPr>
          <p:nvPr/>
        </p:nvSpPr>
        <p:spPr bwMode="auto">
          <a:xfrm>
            <a:off x="6523038" y="4962950"/>
            <a:ext cx="73342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t> 90%</a:t>
            </a:r>
          </a:p>
        </p:txBody>
      </p:sp>
      <p:sp>
        <p:nvSpPr>
          <p:cNvPr id="10" name="Text Placeholder 2">
            <a:extLst>
              <a:ext uri="{FF2B5EF4-FFF2-40B4-BE49-F238E27FC236}">
                <a16:creationId xmlns:a16="http://schemas.microsoft.com/office/drawing/2014/main" id="{62923591-021D-4735-8AFD-5ACFF93D9C5F}"/>
              </a:ext>
            </a:extLst>
          </p:cNvPr>
          <p:cNvSpPr txBox="1">
            <a:spLocks/>
          </p:cNvSpPr>
          <p:nvPr/>
        </p:nvSpPr>
        <p:spPr bwMode="auto">
          <a:xfrm>
            <a:off x="5153818" y="4961288"/>
            <a:ext cx="73342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solidFill>
                  <a:srgbClr val="FF0000"/>
                </a:solidFill>
              </a:rPr>
              <a:t>50%</a:t>
            </a:r>
            <a:r>
              <a:rPr lang="en-US" kern="0" dirty="0"/>
              <a:t> </a:t>
            </a:r>
          </a:p>
        </p:txBody>
      </p:sp>
      <p:sp>
        <p:nvSpPr>
          <p:cNvPr id="11" name="Text Placeholder 2">
            <a:extLst>
              <a:ext uri="{FF2B5EF4-FFF2-40B4-BE49-F238E27FC236}">
                <a16:creationId xmlns:a16="http://schemas.microsoft.com/office/drawing/2014/main" id="{BC9EABC1-08CA-45C4-A16C-8B29FD474D5E}"/>
              </a:ext>
            </a:extLst>
          </p:cNvPr>
          <p:cNvSpPr txBox="1">
            <a:spLocks/>
          </p:cNvSpPr>
          <p:nvPr/>
        </p:nvSpPr>
        <p:spPr bwMode="auto">
          <a:xfrm>
            <a:off x="7826721" y="4961288"/>
            <a:ext cx="73342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en-US" kern="0" dirty="0"/>
              <a:t> 95%</a:t>
            </a:r>
          </a:p>
        </p:txBody>
      </p:sp>
      <p:sp>
        <p:nvSpPr>
          <p:cNvPr id="12" name="Text Placeholder 2">
            <a:extLst>
              <a:ext uri="{FF2B5EF4-FFF2-40B4-BE49-F238E27FC236}">
                <a16:creationId xmlns:a16="http://schemas.microsoft.com/office/drawing/2014/main" id="{D2681C77-EDFB-49A1-B7A7-C0083CE4DFE9}"/>
              </a:ext>
            </a:extLst>
          </p:cNvPr>
          <p:cNvSpPr txBox="1">
            <a:spLocks/>
          </p:cNvSpPr>
          <p:nvPr/>
        </p:nvSpPr>
        <p:spPr bwMode="auto">
          <a:xfrm>
            <a:off x="6523038" y="2877940"/>
            <a:ext cx="762345"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dirty="0"/>
              <a:t>5,000</a:t>
            </a:r>
            <a:endParaRPr lang="en-US" kern="0" dirty="0"/>
          </a:p>
        </p:txBody>
      </p:sp>
      <p:sp>
        <p:nvSpPr>
          <p:cNvPr id="13" name="Text Placeholder 2">
            <a:extLst>
              <a:ext uri="{FF2B5EF4-FFF2-40B4-BE49-F238E27FC236}">
                <a16:creationId xmlns:a16="http://schemas.microsoft.com/office/drawing/2014/main" id="{39C42FEF-EFFD-44D7-9914-9C421C63BD20}"/>
              </a:ext>
            </a:extLst>
          </p:cNvPr>
          <p:cNvSpPr txBox="1">
            <a:spLocks/>
          </p:cNvSpPr>
          <p:nvPr/>
        </p:nvSpPr>
        <p:spPr bwMode="auto">
          <a:xfrm>
            <a:off x="5059363" y="2880144"/>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dirty="0">
                <a:solidFill>
                  <a:srgbClr val="FF0000"/>
                </a:solidFill>
              </a:rPr>
              <a:t>20,000</a:t>
            </a:r>
            <a:endParaRPr lang="en-US" kern="0" dirty="0">
              <a:solidFill>
                <a:srgbClr val="FF0000"/>
              </a:solidFill>
            </a:endParaRPr>
          </a:p>
        </p:txBody>
      </p:sp>
      <p:sp>
        <p:nvSpPr>
          <p:cNvPr id="14" name="Text Placeholder 2">
            <a:extLst>
              <a:ext uri="{FF2B5EF4-FFF2-40B4-BE49-F238E27FC236}">
                <a16:creationId xmlns:a16="http://schemas.microsoft.com/office/drawing/2014/main" id="{6438C0E9-A400-44D1-BA2E-C8CCCB1478CB}"/>
              </a:ext>
            </a:extLst>
          </p:cNvPr>
          <p:cNvSpPr txBox="1">
            <a:spLocks/>
          </p:cNvSpPr>
          <p:nvPr/>
        </p:nvSpPr>
        <p:spPr bwMode="auto">
          <a:xfrm>
            <a:off x="7826721" y="2893410"/>
            <a:ext cx="922337" cy="394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FontTx/>
              <a:buNone/>
            </a:pPr>
            <a:r>
              <a:rPr lang="fr-FR" dirty="0"/>
              <a:t>4,800</a:t>
            </a:r>
            <a:endParaRPr lang="en-US" kern="0" dirty="0"/>
          </a:p>
        </p:txBody>
      </p:sp>
      <p:sp>
        <p:nvSpPr>
          <p:cNvPr id="15" name="Title 1">
            <a:extLst>
              <a:ext uri="{FF2B5EF4-FFF2-40B4-BE49-F238E27FC236}">
                <a16:creationId xmlns:a16="http://schemas.microsoft.com/office/drawing/2014/main" id="{1A923475-0F1B-431E-BE5D-3924B1BFE857}"/>
              </a:ext>
            </a:extLst>
          </p:cNvPr>
          <p:cNvSpPr txBox="1">
            <a:spLocks/>
          </p:cNvSpPr>
          <p:nvPr/>
        </p:nvSpPr>
        <p:spPr bwMode="auto">
          <a:xfrm>
            <a:off x="5059363" y="2105304"/>
            <a:ext cx="922337"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err="1">
                <a:solidFill>
                  <a:srgbClr val="FF0000"/>
                </a:solidFill>
              </a:rPr>
              <a:t>need</a:t>
            </a:r>
            <a:endParaRPr lang="en-US" sz="2400" kern="0" dirty="0">
              <a:solidFill>
                <a:srgbClr val="FF0000"/>
              </a:solidFill>
            </a:endParaRPr>
          </a:p>
        </p:txBody>
      </p:sp>
      <p:sp>
        <p:nvSpPr>
          <p:cNvPr id="16" name="Title 1">
            <a:extLst>
              <a:ext uri="{FF2B5EF4-FFF2-40B4-BE49-F238E27FC236}">
                <a16:creationId xmlns:a16="http://schemas.microsoft.com/office/drawing/2014/main" id="{D22B1680-3C96-4CDE-856F-0593F8AD45DC}"/>
              </a:ext>
            </a:extLst>
          </p:cNvPr>
          <p:cNvSpPr txBox="1">
            <a:spLocks/>
          </p:cNvSpPr>
          <p:nvPr/>
        </p:nvSpPr>
        <p:spPr bwMode="auto">
          <a:xfrm>
            <a:off x="4922838" y="4256107"/>
            <a:ext cx="1418327"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fr-FR" sz="2400" kern="0" dirty="0" err="1">
                <a:solidFill>
                  <a:srgbClr val="FF0000"/>
                </a:solidFill>
              </a:rPr>
              <a:t>baseline</a:t>
            </a:r>
            <a:endParaRPr lang="en-US" sz="2400" kern="0" dirty="0">
              <a:solidFill>
                <a:srgbClr val="FF0000"/>
              </a:solidFill>
            </a:endParaRPr>
          </a:p>
        </p:txBody>
      </p:sp>
      <p:sp>
        <p:nvSpPr>
          <p:cNvPr id="18" name="Rectangle 17">
            <a:extLst>
              <a:ext uri="{FF2B5EF4-FFF2-40B4-BE49-F238E27FC236}">
                <a16:creationId xmlns:a16="http://schemas.microsoft.com/office/drawing/2014/main" id="{831F4B21-5CA4-4529-91A0-3882A77503BF}"/>
              </a:ext>
            </a:extLst>
          </p:cNvPr>
          <p:cNvSpPr/>
          <p:nvPr/>
        </p:nvSpPr>
        <p:spPr bwMode="auto">
          <a:xfrm>
            <a:off x="8648700" y="190500"/>
            <a:ext cx="2794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 name="Title 5">
            <a:extLst>
              <a:ext uri="{FF2B5EF4-FFF2-40B4-BE49-F238E27FC236}">
                <a16:creationId xmlns:a16="http://schemas.microsoft.com/office/drawing/2014/main" id="{EDDE60CB-D73E-E881-CE57-2DB29EA20291}"/>
              </a:ext>
            </a:extLst>
          </p:cNvPr>
          <p:cNvSpPr>
            <a:spLocks noGrp="1"/>
          </p:cNvSpPr>
          <p:nvPr>
            <p:ph type="title"/>
          </p:nvPr>
        </p:nvSpPr>
        <p:spPr>
          <a:xfrm>
            <a:off x="215900" y="381000"/>
            <a:ext cx="8231187" cy="519112"/>
          </a:xfrm>
        </p:spPr>
        <p:txBody>
          <a:bodyPr/>
          <a:lstStyle/>
          <a:p>
            <a:r>
              <a:rPr lang="en-GB" dirty="0"/>
              <a:t>BASIC USE OF INDICATORS /1: </a:t>
            </a:r>
          </a:p>
        </p:txBody>
      </p:sp>
    </p:spTree>
    <p:custDataLst>
      <p:tags r:id="rId1"/>
    </p:custDataLst>
    <p:extLst>
      <p:ext uri="{BB962C8B-B14F-4D97-AF65-F5344CB8AC3E}">
        <p14:creationId xmlns:p14="http://schemas.microsoft.com/office/powerpoint/2010/main" val="34814238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P spid="13" grpId="0"/>
      <p:bldP spid="14" grpId="0"/>
      <p:bldP spid="15" grpId="0"/>
      <p:bldP spid="16"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0.5|39|10.7|10.9|9.9|13.1|17.1|7.2|9.8|9.6"/>
</p:tagLst>
</file>

<file path=ppt/tags/tag10.xml><?xml version="1.0" encoding="utf-8"?>
<p:tagLst xmlns:a="http://schemas.openxmlformats.org/drawingml/2006/main" xmlns:r="http://schemas.openxmlformats.org/officeDocument/2006/relationships" xmlns:p="http://schemas.openxmlformats.org/presentationml/2006/main">
  <p:tag name="TIMING" val="|10.2|10.6|2.4|0.9|0.6|2.2|4.1|0.7|0.6|3.5|6.1|5.9|2.1|4.6|7.9|34.6|2.5|2.5|2.3|2.6"/>
</p:tagLst>
</file>

<file path=ppt/tags/tag11.xml><?xml version="1.0" encoding="utf-8"?>
<p:tagLst xmlns:a="http://schemas.openxmlformats.org/drawingml/2006/main" xmlns:r="http://schemas.openxmlformats.org/officeDocument/2006/relationships" xmlns:p="http://schemas.openxmlformats.org/presentationml/2006/main">
  <p:tag name="TIMING" val="|10.2|10.6|2.4|0.9|0.6|2.2|4.1|0.7|0.6|3.5|6.1|5.9|2.1|4.6|7.9|34.6|2.5|2.5|2.3|2.6"/>
</p:tagLst>
</file>

<file path=ppt/tags/tag12.xml><?xml version="1.0" encoding="utf-8"?>
<p:tagLst xmlns:a="http://schemas.openxmlformats.org/drawingml/2006/main" xmlns:r="http://schemas.openxmlformats.org/officeDocument/2006/relationships" xmlns:p="http://schemas.openxmlformats.org/presentationml/2006/main">
  <p:tag name="TIMING" val="|7.2|4.4|8.4|11.1|4.4|3|15.4|1.5"/>
</p:tagLst>
</file>

<file path=ppt/tags/tag13.xml><?xml version="1.0" encoding="utf-8"?>
<p:tagLst xmlns:a="http://schemas.openxmlformats.org/drawingml/2006/main" xmlns:r="http://schemas.openxmlformats.org/officeDocument/2006/relationships" xmlns:p="http://schemas.openxmlformats.org/presentationml/2006/main">
  <p:tag name="TIMING" val="|22.1|32.4|13.8|10.1|25.4|17.8"/>
</p:tagLst>
</file>

<file path=ppt/tags/tag14.xml><?xml version="1.0" encoding="utf-8"?>
<p:tagLst xmlns:a="http://schemas.openxmlformats.org/drawingml/2006/main" xmlns:r="http://schemas.openxmlformats.org/officeDocument/2006/relationships" xmlns:p="http://schemas.openxmlformats.org/presentationml/2006/main">
  <p:tag name="TIMING" val="|12|13.8|9.6"/>
</p:tagLst>
</file>

<file path=ppt/tags/tag15.xml><?xml version="1.0" encoding="utf-8"?>
<p:tagLst xmlns:a="http://schemas.openxmlformats.org/drawingml/2006/main" xmlns:r="http://schemas.openxmlformats.org/officeDocument/2006/relationships" xmlns:p="http://schemas.openxmlformats.org/presentationml/2006/main">
  <p:tag name="TIMING" val="|16.8|4.5|5.2|5.7|7.6|4.6|8.2|6.4|9.1|8.4"/>
</p:tagLst>
</file>

<file path=ppt/tags/tag16.xml><?xml version="1.0" encoding="utf-8"?>
<p:tagLst xmlns:a="http://schemas.openxmlformats.org/drawingml/2006/main" xmlns:r="http://schemas.openxmlformats.org/officeDocument/2006/relationships" xmlns:p="http://schemas.openxmlformats.org/presentationml/2006/main">
  <p:tag name="TIMING" val="|13.3|13.8"/>
</p:tagLst>
</file>

<file path=ppt/tags/tag17.xml><?xml version="1.0" encoding="utf-8"?>
<p:tagLst xmlns:a="http://schemas.openxmlformats.org/drawingml/2006/main" xmlns:r="http://schemas.openxmlformats.org/officeDocument/2006/relationships" xmlns:p="http://schemas.openxmlformats.org/presentationml/2006/main">
  <p:tag name="TIMING" val="|26|10.8|30.3|8.3"/>
</p:tagLst>
</file>

<file path=ppt/tags/tag18.xml><?xml version="1.0" encoding="utf-8"?>
<p:tagLst xmlns:a="http://schemas.openxmlformats.org/drawingml/2006/main" xmlns:r="http://schemas.openxmlformats.org/officeDocument/2006/relationships" xmlns:p="http://schemas.openxmlformats.org/presentationml/2006/main">
  <p:tag name="TIMING" val="|21.2|1.1|1.1|8.2|1.9|1.9|12.9"/>
</p:tagLst>
</file>

<file path=ppt/tags/tag19.xml><?xml version="1.0" encoding="utf-8"?>
<p:tagLst xmlns:a="http://schemas.openxmlformats.org/drawingml/2006/main" xmlns:r="http://schemas.openxmlformats.org/officeDocument/2006/relationships" xmlns:p="http://schemas.openxmlformats.org/presentationml/2006/main">
  <p:tag name="TIMING" val="|22|29.3"/>
</p:tagLst>
</file>

<file path=ppt/tags/tag2.xml><?xml version="1.0" encoding="utf-8"?>
<p:tagLst xmlns:a="http://schemas.openxmlformats.org/drawingml/2006/main" xmlns:r="http://schemas.openxmlformats.org/officeDocument/2006/relationships" xmlns:p="http://schemas.openxmlformats.org/presentationml/2006/main">
  <p:tag name="TIMING" val="|10.5|28"/>
</p:tagLst>
</file>

<file path=ppt/tags/tag20.xml><?xml version="1.0" encoding="utf-8"?>
<p:tagLst xmlns:a="http://schemas.openxmlformats.org/drawingml/2006/main" xmlns:r="http://schemas.openxmlformats.org/officeDocument/2006/relationships" xmlns:p="http://schemas.openxmlformats.org/presentationml/2006/main">
  <p:tag name="TIMING" val="|21|24.5|39"/>
</p:tagLst>
</file>

<file path=ppt/tags/tag21.xml><?xml version="1.0" encoding="utf-8"?>
<p:tagLst xmlns:a="http://schemas.openxmlformats.org/drawingml/2006/main" xmlns:r="http://schemas.openxmlformats.org/officeDocument/2006/relationships" xmlns:p="http://schemas.openxmlformats.org/presentationml/2006/main">
  <p:tag name="TIMING" val="|21.2|1.1|1.1|8.2|1.9|1.9|12.9"/>
</p:tagLst>
</file>

<file path=ppt/tags/tag22.xml><?xml version="1.0" encoding="utf-8"?>
<p:tagLst xmlns:a="http://schemas.openxmlformats.org/drawingml/2006/main" xmlns:r="http://schemas.openxmlformats.org/officeDocument/2006/relationships" xmlns:p="http://schemas.openxmlformats.org/presentationml/2006/main">
  <p:tag name="TIMING" val="|32.3|8.8|8.4|8|6.1|4.9|13.6|3.5|2.8"/>
</p:tagLst>
</file>

<file path=ppt/tags/tag3.xml><?xml version="1.0" encoding="utf-8"?>
<p:tagLst xmlns:a="http://schemas.openxmlformats.org/drawingml/2006/main" xmlns:r="http://schemas.openxmlformats.org/officeDocument/2006/relationships" xmlns:p="http://schemas.openxmlformats.org/presentationml/2006/main">
  <p:tag name="TIMING" val="|8.3|19"/>
</p:tagLst>
</file>

<file path=ppt/tags/tag4.xml><?xml version="1.0" encoding="utf-8"?>
<p:tagLst xmlns:a="http://schemas.openxmlformats.org/drawingml/2006/main" xmlns:r="http://schemas.openxmlformats.org/officeDocument/2006/relationships" xmlns:p="http://schemas.openxmlformats.org/presentationml/2006/main">
  <p:tag name="TIMING" val="|17.9|15.7|25.1|23.6"/>
</p:tagLst>
</file>

<file path=ppt/tags/tag5.xml><?xml version="1.0" encoding="utf-8"?>
<p:tagLst xmlns:a="http://schemas.openxmlformats.org/drawingml/2006/main" xmlns:r="http://schemas.openxmlformats.org/officeDocument/2006/relationships" xmlns:p="http://schemas.openxmlformats.org/presentationml/2006/main">
  <p:tag name="TIMING" val="|15.8|26.7|66.5|10.1|16.6"/>
</p:tagLst>
</file>

<file path=ppt/tags/tag6.xml><?xml version="1.0" encoding="utf-8"?>
<p:tagLst xmlns:a="http://schemas.openxmlformats.org/drawingml/2006/main" xmlns:r="http://schemas.openxmlformats.org/officeDocument/2006/relationships" xmlns:p="http://schemas.openxmlformats.org/presentationml/2006/main">
  <p:tag name="TIMING" val="|9.3|4.4|10.6|10.1|15.1|1.6|17.1|28.2"/>
</p:tagLst>
</file>

<file path=ppt/tags/tag7.xml><?xml version="1.0" encoding="utf-8"?>
<p:tagLst xmlns:a="http://schemas.openxmlformats.org/drawingml/2006/main" xmlns:r="http://schemas.openxmlformats.org/officeDocument/2006/relationships" xmlns:p="http://schemas.openxmlformats.org/presentationml/2006/main">
  <p:tag name="TIMING" val="|9|10.2|3.1|11.3|9.6|18|11.7|16.5|12.1"/>
</p:tagLst>
</file>

<file path=ppt/tags/tag8.xml><?xml version="1.0" encoding="utf-8"?>
<p:tagLst xmlns:a="http://schemas.openxmlformats.org/drawingml/2006/main" xmlns:r="http://schemas.openxmlformats.org/officeDocument/2006/relationships" xmlns:p="http://schemas.openxmlformats.org/presentationml/2006/main">
  <p:tag name="TIMING" val="|9|10.2|3.1|11.3|9.6|18|11.7|16.5|12.1"/>
</p:tagLst>
</file>

<file path=ppt/tags/tag9.xml><?xml version="1.0" encoding="utf-8"?>
<p:tagLst xmlns:a="http://schemas.openxmlformats.org/drawingml/2006/main" xmlns:r="http://schemas.openxmlformats.org/officeDocument/2006/relationships" xmlns:p="http://schemas.openxmlformats.org/presentationml/2006/main">
  <p:tag name="TIMING" val="|17.3"/>
</p:tagLst>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9b92e9c5-72c8-48c8-8401-e17de2c05b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1293FC7A65CE439C3F388DB6A09572" ma:contentTypeVersion="15" ma:contentTypeDescription="Create a new document." ma:contentTypeScope="" ma:versionID="823ff2f1d7ee58efbd02853c34e2463c">
  <xsd:schema xmlns:xsd="http://www.w3.org/2001/XMLSchema" xmlns:xs="http://www.w3.org/2001/XMLSchema" xmlns:p="http://schemas.microsoft.com/office/2006/metadata/properties" xmlns:ns2="9b92e9c5-72c8-48c8-8401-e17de2c05b97" xmlns:ns3="b28d4986-e6d5-4a6b-988e-9e5eb6e136e2" xmlns:ns4="985ec44e-1bab-4c0b-9df0-6ba128686fc9" targetNamespace="http://schemas.microsoft.com/office/2006/metadata/properties" ma:root="true" ma:fieldsID="6b3dcb0f224e6a0b0e6dc6f5fb494326" ns2:_="" ns3:_="" ns4:_="">
    <xsd:import namespace="9b92e9c5-72c8-48c8-8401-e17de2c05b97"/>
    <xsd:import namespace="b28d4986-e6d5-4a6b-988e-9e5eb6e136e2"/>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2e9c5-72c8-48c8-8401-e17de2c05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8d4986-e6d5-4a6b-988e-9e5eb6e136e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70149d2-115d-445f-ad27-c17e292d4af4}" ma:internalName="TaxCatchAll" ma:showField="CatchAllData" ma:web="b28d4986-e6d5-4a6b-988e-9e5eb6e136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84F855-45B6-48F6-A48C-140CBC254EA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b28d4986-e6d5-4a6b-988e-9e5eb6e136e2"/>
    <ds:schemaRef ds:uri="9b92e9c5-72c8-48c8-8401-e17de2c05b97"/>
    <ds:schemaRef ds:uri="http://www.w3.org/XML/1998/namespace"/>
  </ds:schemaRefs>
</ds:datastoreItem>
</file>

<file path=customXml/itemProps2.xml><?xml version="1.0" encoding="utf-8"?>
<ds:datastoreItem xmlns:ds="http://schemas.openxmlformats.org/officeDocument/2006/customXml" ds:itemID="{591C177D-E62D-47B5-A1D3-37C15D2BDA45}"/>
</file>

<file path=customXml/itemProps3.xml><?xml version="1.0" encoding="utf-8"?>
<ds:datastoreItem xmlns:ds="http://schemas.openxmlformats.org/officeDocument/2006/customXml" ds:itemID="{3BA8E3A8-1045-4AF4-8B84-BABF068E1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8958</Words>
  <Application>Microsoft Office PowerPoint</Application>
  <PresentationFormat>On-screen Show (4:3)</PresentationFormat>
  <Paragraphs>951</Paragraphs>
  <Slides>36</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Avenir LT 55 Roman</vt:lpstr>
      <vt:lpstr>Arial</vt:lpstr>
      <vt:lpstr>Calibri</vt:lpstr>
      <vt:lpstr>Calibri Light</vt:lpstr>
      <vt:lpstr>Comic Sans MS</vt:lpstr>
      <vt:lpstr>Roboto</vt:lpstr>
      <vt:lpstr>Roboto Slab</vt:lpstr>
      <vt:lpstr>Verdana</vt:lpstr>
      <vt:lpstr>Wingdings</vt:lpstr>
      <vt:lpstr>ocha_1</vt:lpstr>
      <vt:lpstr>Office Theme</vt:lpstr>
      <vt:lpstr>1_Office Theme</vt:lpstr>
      <vt:lpstr>PowerPoint Presentation</vt:lpstr>
      <vt:lpstr>PowerPoint Presentation</vt:lpstr>
      <vt:lpstr>PURPOSE OF MONITORING</vt:lpstr>
      <vt:lpstr>THE RESULTS CHAIN /1: </vt:lpstr>
      <vt:lpstr>THE RESULTS CHAIN /2 </vt:lpstr>
      <vt:lpstr>Response monitoring:  Implementation / Output results / Outcome results</vt:lpstr>
      <vt:lpstr>Monitoring what:  implementation or results ?</vt:lpstr>
      <vt:lpstr>Relationship between  planning &amp; monitoring</vt:lpstr>
      <vt:lpstr>BASIC USE OF INDICATORS /1: </vt:lpstr>
      <vt:lpstr>PowerPoint Presentation</vt:lpstr>
      <vt:lpstr>Different types of quantitative indicators: More than just # and % !! </vt:lpstr>
      <vt:lpstr>Composite indicator</vt:lpstr>
      <vt:lpstr>Indicators + targets should be SMART</vt:lpstr>
      <vt:lpstr>Aggregation  </vt:lpstr>
      <vt:lpstr>Disaggregation of population indicators</vt:lpstr>
      <vt:lpstr>Disaggregation: too much is too much</vt:lpstr>
      <vt:lpstr>Steps of the monitoring work</vt:lpstr>
      <vt:lpstr>Designing the monitoring work</vt:lpstr>
      <vt:lpstr>PowerPoint Presentation</vt:lpstr>
      <vt:lpstr>The monitoring framework tells for each indicator:</vt:lpstr>
      <vt:lpstr>Data collection</vt:lpstr>
      <vt:lpstr>Data treatment</vt:lpstr>
      <vt:lpstr>Data validation</vt:lpstr>
      <vt:lpstr>Analysis</vt:lpstr>
      <vt:lpstr>PowerPoint Presentation</vt:lpstr>
      <vt:lpstr>Act: decisions and recommendations</vt:lpstr>
      <vt:lpstr>Reporting / Information sharing</vt:lpstr>
      <vt:lpstr>PowerPoint Presentation</vt:lpstr>
      <vt:lpstr>PowerPoint Presentation</vt:lpstr>
      <vt:lpstr>Real Time Data</vt:lpstr>
      <vt:lpstr>PowerPoint Presentation</vt:lpstr>
      <vt:lpstr>Good and bad news</vt:lpstr>
      <vt:lpstr>PowerPoint Presentation</vt:lpstr>
      <vt:lpstr>RESOURCES ON RESPONSE MONITORING</vt:lpstr>
      <vt:lpstr>Welcome to the Kiosk on using indicators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95</cp:revision>
  <dcterms:created xsi:type="dcterms:W3CDTF">2011-09-19T10:20:34Z</dcterms:created>
  <dcterms:modified xsi:type="dcterms:W3CDTF">2023-05-16T14:41:22Z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0x0101007D1293FC7A65CE439C3F388DB6A09572</vt:lpwstr>
  </property>
</Properties>
</file>