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 id="2147483672" r:id="rId5"/>
    <p:sldMasterId id="2147483686" r:id="rId6"/>
  </p:sldMasterIdLst>
  <p:notesMasterIdLst>
    <p:notesMasterId r:id="rId43"/>
  </p:notesMasterIdLst>
  <p:handoutMasterIdLst>
    <p:handoutMasterId r:id="rId44"/>
  </p:handoutMasterIdLst>
  <p:sldIdLst>
    <p:sldId id="561" r:id="rId7"/>
    <p:sldId id="982" r:id="rId8"/>
    <p:sldId id="613" r:id="rId9"/>
    <p:sldId id="577" r:id="rId10"/>
    <p:sldId id="612" r:id="rId11"/>
    <p:sldId id="624" r:id="rId12"/>
    <p:sldId id="443" r:id="rId13"/>
    <p:sldId id="258" r:id="rId14"/>
    <p:sldId id="617" r:id="rId15"/>
    <p:sldId id="823" r:id="rId16"/>
    <p:sldId id="972" r:id="rId17"/>
    <p:sldId id="682" r:id="rId18"/>
    <p:sldId id="632" r:id="rId19"/>
    <p:sldId id="952" r:id="rId20"/>
    <p:sldId id="999" r:id="rId21"/>
    <p:sldId id="1000" r:id="rId22"/>
    <p:sldId id="956" r:id="rId23"/>
    <p:sldId id="974" r:id="rId24"/>
    <p:sldId id="987" r:id="rId25"/>
    <p:sldId id="1001" r:id="rId26"/>
    <p:sldId id="620" r:id="rId27"/>
    <p:sldId id="435" r:id="rId28"/>
    <p:sldId id="444" r:id="rId29"/>
    <p:sldId id="619" r:id="rId30"/>
    <p:sldId id="640" r:id="rId31"/>
    <p:sldId id="621" r:id="rId32"/>
    <p:sldId id="988" r:id="rId33"/>
    <p:sldId id="660" r:id="rId34"/>
    <p:sldId id="662" r:id="rId35"/>
    <p:sldId id="531" r:id="rId36"/>
    <p:sldId id="1002" r:id="rId37"/>
    <p:sldId id="623" r:id="rId38"/>
    <p:sldId id="985" r:id="rId39"/>
    <p:sldId id="975" r:id="rId40"/>
    <p:sldId id="824" r:id="rId41"/>
    <p:sldId id="955"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orient="horz" pos="4110" userDrawn="1">
          <p15:clr>
            <a:srgbClr val="A4A3A4"/>
          </p15:clr>
        </p15:guide>
        <p15:guide id="3" orient="horz" pos="2183" userDrawn="1">
          <p15:clr>
            <a:srgbClr val="A4A3A4"/>
          </p15:clr>
        </p15:guide>
        <p15:guide id="5" orient="horz" pos="3929" userDrawn="1">
          <p15:clr>
            <a:srgbClr val="A4A3A4"/>
          </p15:clr>
        </p15:guide>
        <p15:guide id="6" orient="horz" pos="1389">
          <p15:clr>
            <a:srgbClr val="A4A3A4"/>
          </p15:clr>
        </p15:guide>
        <p15:guide id="7" orient="horz" pos="368" userDrawn="1">
          <p15:clr>
            <a:srgbClr val="A4A3A4"/>
          </p15:clr>
        </p15:guide>
        <p15:guide id="8" orient="horz" pos="1570" userDrawn="1">
          <p15:clr>
            <a:srgbClr val="A4A3A4"/>
          </p15:clr>
        </p15:guide>
        <p15:guide id="9" orient="horz" pos="867" userDrawn="1">
          <p15:clr>
            <a:srgbClr val="A4A3A4"/>
          </p15:clr>
        </p15:guide>
        <p15:guide id="10" orient="horz" pos="2682" userDrawn="1">
          <p15:clr>
            <a:srgbClr val="A4A3A4"/>
          </p15:clr>
        </p15:guide>
        <p15:guide id="11" pos="317" userDrawn="1">
          <p15:clr>
            <a:srgbClr val="A4A3A4"/>
          </p15:clr>
        </p15:guide>
        <p15:guide id="12" pos="5443" userDrawn="1">
          <p15:clr>
            <a:srgbClr val="A4A3A4"/>
          </p15:clr>
        </p15:guide>
        <p15:guide id="13" pos="2880" userDrawn="1">
          <p15:clr>
            <a:srgbClr val="A4A3A4"/>
          </p15:clr>
        </p15:guide>
        <p15:guide id="14" pos="2154" userDrawn="1">
          <p15:clr>
            <a:srgbClr val="A4A3A4"/>
          </p15:clr>
        </p15:guide>
        <p15:guide id="15" orient="horz" pos="123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6C0A"/>
    <a:srgbClr val="FFF4E7"/>
    <a:srgbClr val="F9A471"/>
    <a:srgbClr val="ACBE79"/>
    <a:srgbClr val="000000"/>
    <a:srgbClr val="F47932"/>
    <a:srgbClr val="7B9925"/>
    <a:srgbClr val="77933C"/>
    <a:srgbClr val="60BC56"/>
    <a:srgbClr val="EBF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EE356-5F18-44C8-9016-5684839BF3E6}" v="79" dt="2021-04-27T07:25:21.848"/>
    <p1510:client id="{27DE0218-05C6-47A6-8727-729B15CFD618}" v="8" dt="2021-04-27T07:36:17.657"/>
    <p1510:client id="{50F88A5B-FD73-451C-89D7-D047B4575B46}" v="7" dt="2021-04-27T07:05:28.341"/>
    <p1510:client id="{971441FE-00DB-4855-8215-134CD50CC0E2}" v="11" dt="2021-04-27T06:50:03.529"/>
    <p1510:client id="{C4E64D06-1496-48BB-A4CF-7D2946BA58C6}" v="5" dt="2021-04-27T07:05:48.302"/>
    <p1510:client id="{F7BE34BE-F715-4758-8D44-795EAAA9AFCD}" v="38" dt="2021-04-27T07:35:06.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6" autoAdjust="0"/>
    <p:restoredTop sz="54172" autoAdjust="0"/>
  </p:normalViewPr>
  <p:slideViewPr>
    <p:cSldViewPr snapToGrid="0" showGuides="1">
      <p:cViewPr varScale="1">
        <p:scale>
          <a:sx n="61" d="100"/>
          <a:sy n="61" d="100"/>
        </p:scale>
        <p:origin x="1950" y="78"/>
      </p:cViewPr>
      <p:guideLst>
        <p:guide orient="horz" pos="2341"/>
        <p:guide orient="horz" pos="4110"/>
        <p:guide orient="horz" pos="2183"/>
        <p:guide orient="horz" pos="3929"/>
        <p:guide orient="horz" pos="1389"/>
        <p:guide orient="horz" pos="368"/>
        <p:guide orient="horz" pos="1570"/>
        <p:guide orient="horz" pos="867"/>
        <p:guide orient="horz" pos="2682"/>
        <p:guide pos="317"/>
        <p:guide pos="5443"/>
        <p:guide pos="2880"/>
        <p:guide pos="2154"/>
        <p:guide orient="horz" pos="1230"/>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025"/>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517FD-D8F3-4DB7-8E68-F7443AB45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1A4ECAC-CCF3-450A-A858-A39084114F30}">
      <dgm:prSet phldrT="[Text]" custT="1"/>
      <dgm:spPr>
        <a:xfrm>
          <a:off x="1518"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Inputs </a:t>
          </a:r>
        </a:p>
        <a:p>
          <a:r>
            <a:rPr lang="en-US" sz="1050" b="0" dirty="0">
              <a:solidFill>
                <a:sysClr val="window" lastClr="FFFFFF"/>
              </a:solidFill>
              <a:latin typeface="Arial" pitchFamily="34" charset="0"/>
              <a:ea typeface="+mn-ea"/>
              <a:cs typeface="Arial" pitchFamily="34" charset="0"/>
            </a:rPr>
            <a:t>(</a:t>
          </a:r>
          <a:r>
            <a:rPr lang="en-US" sz="1050" b="0" dirty="0" err="1">
              <a:solidFill>
                <a:sysClr val="window" lastClr="FFFFFF"/>
              </a:solidFill>
              <a:latin typeface="Arial" pitchFamily="34" charset="0"/>
              <a:ea typeface="+mn-ea"/>
              <a:cs typeface="Arial" pitchFamily="34" charset="0"/>
            </a:rPr>
            <a:t>ressources</a:t>
          </a:r>
          <a:r>
            <a:rPr lang="en-US" sz="1050" b="0" dirty="0">
              <a:solidFill>
                <a:sysClr val="window" lastClr="FFFFFF"/>
              </a:solidFill>
              <a:latin typeface="Arial" pitchFamily="34" charset="0"/>
              <a:ea typeface="+mn-ea"/>
              <a:cs typeface="Arial" pitchFamily="34" charset="0"/>
            </a:rPr>
            <a:t>)</a:t>
          </a:r>
        </a:p>
      </dgm:t>
    </dgm:pt>
    <dgm:pt modelId="{2F48E57A-7F66-491F-8499-62E42A28753F}" type="parTrans" cxnId="{41F46215-4124-4EF5-89A9-EC648D455432}">
      <dgm:prSet/>
      <dgm:spPr/>
      <dgm:t>
        <a:bodyPr/>
        <a:lstStyle/>
        <a:p>
          <a:endParaRPr lang="en-US" sz="1600" b="1">
            <a:latin typeface="Arial" pitchFamily="34" charset="0"/>
            <a:cs typeface="Arial" pitchFamily="34" charset="0"/>
          </a:endParaRPr>
        </a:p>
      </dgm:t>
    </dgm:pt>
    <dgm:pt modelId="{D87A9550-A425-49A5-99BD-439056379312}" type="sibTrans" cxnId="{41F46215-4124-4EF5-89A9-EC648D455432}">
      <dgm:prSet/>
      <dgm:spPr/>
      <dgm:t>
        <a:bodyPr/>
        <a:lstStyle/>
        <a:p>
          <a:endParaRPr lang="en-US" sz="1600" b="1">
            <a:latin typeface="Arial" pitchFamily="34" charset="0"/>
            <a:cs typeface="Arial" pitchFamily="34" charset="0"/>
          </a:endParaRPr>
        </a:p>
      </dgm:t>
    </dgm:pt>
    <dgm:pt modelId="{3999CE09-FACD-4E00-8FE1-289396BA8614}">
      <dgm:prSet phldrT="[Text]" custT="1"/>
      <dgm:spPr>
        <a:xfrm>
          <a:off x="1217889"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Action</a:t>
          </a:r>
        </a:p>
      </dgm:t>
    </dgm:pt>
    <dgm:pt modelId="{8199E7CA-46D2-473D-9600-9E4C9B31F09D}" type="parTrans" cxnId="{0E7938FC-5B78-4561-B816-643FC69EDBA9}">
      <dgm:prSet/>
      <dgm:spPr/>
      <dgm:t>
        <a:bodyPr/>
        <a:lstStyle/>
        <a:p>
          <a:endParaRPr lang="en-US" sz="1600" b="1">
            <a:latin typeface="Arial" pitchFamily="34" charset="0"/>
            <a:cs typeface="Arial" pitchFamily="34" charset="0"/>
          </a:endParaRPr>
        </a:p>
      </dgm:t>
    </dgm:pt>
    <dgm:pt modelId="{658816A1-BCF9-49CD-A6CC-C2A68FCBDA98}" type="sibTrans" cxnId="{0E7938FC-5B78-4561-B816-643FC69EDBA9}">
      <dgm:prSet/>
      <dgm:spPr/>
      <dgm:t>
        <a:bodyPr/>
        <a:lstStyle/>
        <a:p>
          <a:endParaRPr lang="en-US" sz="1600" b="1">
            <a:latin typeface="Arial" pitchFamily="34" charset="0"/>
            <a:cs typeface="Arial" pitchFamily="34" charset="0"/>
          </a:endParaRPr>
        </a:p>
      </dgm:t>
    </dgm:pt>
    <dgm:pt modelId="{D6241C46-F2E2-4035-81B1-6AE73CD88732}">
      <dgm:prSet phldrT="[Text]" custT="1"/>
      <dgm:spPr>
        <a:xfrm>
          <a:off x="2434261"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Outputs</a:t>
          </a:r>
        </a:p>
        <a:p>
          <a:r>
            <a:rPr lang="en-US" sz="1000" b="0" dirty="0">
              <a:solidFill>
                <a:sysClr val="window" lastClr="FFFFFF"/>
              </a:solidFill>
              <a:latin typeface="Arial" pitchFamily="34" charset="0"/>
              <a:ea typeface="+mn-ea"/>
              <a:cs typeface="Arial" pitchFamily="34" charset="0"/>
            </a:rPr>
            <a:t>(</a:t>
          </a:r>
          <a:r>
            <a:rPr lang="en-US" sz="1000" b="0" dirty="0" err="1">
              <a:solidFill>
                <a:sysClr val="window" lastClr="FFFFFF"/>
              </a:solidFill>
              <a:latin typeface="Arial" pitchFamily="34" charset="0"/>
              <a:ea typeface="+mn-ea"/>
              <a:cs typeface="Arial" pitchFamily="34" charset="0"/>
            </a:rPr>
            <a:t>résultats</a:t>
          </a:r>
          <a:r>
            <a:rPr lang="en-US" sz="1000" b="0" dirty="0">
              <a:solidFill>
                <a:sysClr val="window" lastClr="FFFFFF"/>
              </a:solidFill>
              <a:latin typeface="Arial" pitchFamily="34" charset="0"/>
              <a:ea typeface="+mn-ea"/>
              <a:cs typeface="Arial" pitchFamily="34" charset="0"/>
            </a:rPr>
            <a:t> directs)</a:t>
          </a:r>
        </a:p>
      </dgm:t>
    </dgm:pt>
    <dgm:pt modelId="{9FAD40B1-30AD-4830-B1EE-58BE28271A74}" type="parTrans" cxnId="{9AF4B128-DCE2-4214-B13F-A064FADCC944}">
      <dgm:prSet/>
      <dgm:spPr/>
      <dgm:t>
        <a:bodyPr/>
        <a:lstStyle/>
        <a:p>
          <a:endParaRPr lang="en-US" sz="1600" b="1">
            <a:latin typeface="Arial" pitchFamily="34" charset="0"/>
            <a:cs typeface="Arial" pitchFamily="34" charset="0"/>
          </a:endParaRPr>
        </a:p>
      </dgm:t>
    </dgm:pt>
    <dgm:pt modelId="{B7DBDE25-EEBF-49E9-B4C5-7CF24C931668}" type="sibTrans" cxnId="{9AF4B128-DCE2-4214-B13F-A064FADCC944}">
      <dgm:prSet/>
      <dgm:spPr/>
      <dgm:t>
        <a:bodyPr/>
        <a:lstStyle/>
        <a:p>
          <a:endParaRPr lang="en-US" sz="1600" b="1">
            <a:latin typeface="Arial" pitchFamily="34" charset="0"/>
            <a:cs typeface="Arial" pitchFamily="34" charset="0"/>
          </a:endParaRPr>
        </a:p>
      </dgm:t>
    </dgm:pt>
    <dgm:pt modelId="{A538FAF3-4CB4-4790-BBE1-9CA1DBB05076}">
      <dgm:prSet phldrT="[Text]" custT="1"/>
      <dgm:spPr>
        <a:xfrm>
          <a:off x="3650632"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Outcomes</a:t>
          </a:r>
        </a:p>
        <a:p>
          <a:r>
            <a:rPr lang="en-US" sz="1000" b="0" dirty="0">
              <a:solidFill>
                <a:sysClr val="window" lastClr="FFFFFF"/>
              </a:solidFill>
              <a:latin typeface="Arial" pitchFamily="34" charset="0"/>
              <a:ea typeface="+mn-ea"/>
              <a:cs typeface="Arial" pitchFamily="34" charset="0"/>
            </a:rPr>
            <a:t>(</a:t>
          </a:r>
          <a:r>
            <a:rPr lang="en-US" sz="1000" b="0" dirty="0" err="1">
              <a:solidFill>
                <a:sysClr val="window" lastClr="FFFFFF"/>
              </a:solidFill>
              <a:latin typeface="Arial" pitchFamily="34" charset="0"/>
              <a:ea typeface="+mn-ea"/>
              <a:cs typeface="Arial" pitchFamily="34" charset="0"/>
            </a:rPr>
            <a:t>effets</a:t>
          </a:r>
          <a:r>
            <a:rPr lang="en-US" sz="1000" b="0" dirty="0">
              <a:solidFill>
                <a:sysClr val="window" lastClr="FFFFFF"/>
              </a:solidFill>
              <a:latin typeface="Arial" pitchFamily="34" charset="0"/>
              <a:ea typeface="+mn-ea"/>
              <a:cs typeface="Arial" pitchFamily="34" charset="0"/>
            </a:rPr>
            <a:t>)</a:t>
          </a:r>
        </a:p>
      </dgm:t>
    </dgm:pt>
    <dgm:pt modelId="{653EABF7-C837-4D15-B5C4-9DED32B9590B}" type="parTrans" cxnId="{C54A5D25-0203-4A0B-86B3-F96AB1D59705}">
      <dgm:prSet/>
      <dgm:spPr/>
      <dgm:t>
        <a:bodyPr/>
        <a:lstStyle/>
        <a:p>
          <a:endParaRPr lang="en-US" sz="1600" b="1">
            <a:latin typeface="Arial" pitchFamily="34" charset="0"/>
            <a:cs typeface="Arial" pitchFamily="34" charset="0"/>
          </a:endParaRPr>
        </a:p>
      </dgm:t>
    </dgm:pt>
    <dgm:pt modelId="{C628C10F-75CC-4D10-AFCD-CFE707C87220}" type="sibTrans" cxnId="{C54A5D25-0203-4A0B-86B3-F96AB1D59705}">
      <dgm:prSet/>
      <dgm:spPr/>
      <dgm:t>
        <a:bodyPr/>
        <a:lstStyle/>
        <a:p>
          <a:endParaRPr lang="en-US" sz="1600" b="1">
            <a:latin typeface="Arial" pitchFamily="34" charset="0"/>
            <a:cs typeface="Arial" pitchFamily="34" charset="0"/>
          </a:endParaRPr>
        </a:p>
      </dgm:t>
    </dgm:pt>
    <dgm:pt modelId="{A1F25849-5BBA-40E8-AC58-4C569DFC1178}">
      <dgm:prSet phldrT="[Text]" custT="1"/>
      <dgm:spPr>
        <a:xfrm>
          <a:off x="4867003"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Impact</a:t>
          </a:r>
        </a:p>
      </dgm:t>
    </dgm:pt>
    <dgm:pt modelId="{7CFEAF27-BF91-4540-9FA2-74F47D9DA11A}" type="parTrans" cxnId="{A6FAA790-FD5D-4D5F-856A-FB2C31251BA1}">
      <dgm:prSet/>
      <dgm:spPr/>
      <dgm:t>
        <a:bodyPr/>
        <a:lstStyle/>
        <a:p>
          <a:endParaRPr lang="en-US" sz="1600" b="1">
            <a:latin typeface="Arial" pitchFamily="34" charset="0"/>
            <a:cs typeface="Arial" pitchFamily="34" charset="0"/>
          </a:endParaRPr>
        </a:p>
      </dgm:t>
    </dgm:pt>
    <dgm:pt modelId="{28BD0D96-5319-4B65-A69C-6336C03F9E79}" type="sibTrans" cxnId="{A6FAA790-FD5D-4D5F-856A-FB2C31251BA1}">
      <dgm:prSet/>
      <dgm:spPr/>
      <dgm:t>
        <a:bodyPr/>
        <a:lstStyle/>
        <a:p>
          <a:endParaRPr lang="en-US" sz="1600" b="1">
            <a:latin typeface="Arial" pitchFamily="34" charset="0"/>
            <a:cs typeface="Arial" pitchFamily="34" charset="0"/>
          </a:endParaRPr>
        </a:p>
      </dgm:t>
    </dgm:pt>
    <dgm:pt modelId="{6E1636BC-A5EE-463A-93F1-13F55DFB1ACE}" type="pres">
      <dgm:prSet presAssocID="{3C6517FD-D8F3-4DB7-8E68-F7443AB45E52}" presName="Name0" presStyleCnt="0">
        <dgm:presLayoutVars>
          <dgm:dir/>
          <dgm:animLvl val="lvl"/>
          <dgm:resizeHandles val="exact"/>
        </dgm:presLayoutVars>
      </dgm:prSet>
      <dgm:spPr/>
    </dgm:pt>
    <dgm:pt modelId="{03D02AC5-E91F-4EC7-B92D-4A49660BF604}" type="pres">
      <dgm:prSet presAssocID="{91A4ECAC-CCF3-450A-A858-A39084114F30}" presName="parTxOnly" presStyleLbl="node1" presStyleIdx="0" presStyleCnt="5">
        <dgm:presLayoutVars>
          <dgm:chMax val="0"/>
          <dgm:chPref val="0"/>
          <dgm:bulletEnabled val="1"/>
        </dgm:presLayoutVars>
      </dgm:prSet>
      <dgm:spPr>
        <a:prstGeom prst="chevron">
          <a:avLst/>
        </a:prstGeom>
      </dgm:spPr>
    </dgm:pt>
    <dgm:pt modelId="{94629791-8A2C-4B46-8EDC-B6C5A0FA097C}" type="pres">
      <dgm:prSet presAssocID="{D87A9550-A425-49A5-99BD-439056379312}" presName="parTxOnlySpace" presStyleCnt="0"/>
      <dgm:spPr/>
    </dgm:pt>
    <dgm:pt modelId="{1FC32949-96E0-4F59-AB6E-D450C8C2FD92}" type="pres">
      <dgm:prSet presAssocID="{3999CE09-FACD-4E00-8FE1-289396BA8614}" presName="parTxOnly" presStyleLbl="node1" presStyleIdx="1" presStyleCnt="5">
        <dgm:presLayoutVars>
          <dgm:chMax val="0"/>
          <dgm:chPref val="0"/>
          <dgm:bulletEnabled val="1"/>
        </dgm:presLayoutVars>
      </dgm:prSet>
      <dgm:spPr>
        <a:prstGeom prst="chevron">
          <a:avLst/>
        </a:prstGeom>
      </dgm:spPr>
    </dgm:pt>
    <dgm:pt modelId="{2D47C283-1491-4BF8-BD0E-9848DFFFBA14}" type="pres">
      <dgm:prSet presAssocID="{658816A1-BCF9-49CD-A6CC-C2A68FCBDA98}" presName="parTxOnlySpace" presStyleCnt="0"/>
      <dgm:spPr/>
    </dgm:pt>
    <dgm:pt modelId="{47278015-E069-4F15-B205-C68A6049DC12}" type="pres">
      <dgm:prSet presAssocID="{D6241C46-F2E2-4035-81B1-6AE73CD88732}" presName="parTxOnly" presStyleLbl="node1" presStyleIdx="2" presStyleCnt="5">
        <dgm:presLayoutVars>
          <dgm:chMax val="0"/>
          <dgm:chPref val="0"/>
          <dgm:bulletEnabled val="1"/>
        </dgm:presLayoutVars>
      </dgm:prSet>
      <dgm:spPr>
        <a:prstGeom prst="chevron">
          <a:avLst/>
        </a:prstGeom>
      </dgm:spPr>
    </dgm:pt>
    <dgm:pt modelId="{2D28656C-4B50-4BA7-A662-A625705257B2}" type="pres">
      <dgm:prSet presAssocID="{B7DBDE25-EEBF-49E9-B4C5-7CF24C931668}" presName="parTxOnlySpace" presStyleCnt="0"/>
      <dgm:spPr/>
    </dgm:pt>
    <dgm:pt modelId="{4A815666-19F0-4D71-B85D-7793D2354CEF}" type="pres">
      <dgm:prSet presAssocID="{A538FAF3-4CB4-4790-BBE1-9CA1DBB05076}" presName="parTxOnly" presStyleLbl="node1" presStyleIdx="3" presStyleCnt="5">
        <dgm:presLayoutVars>
          <dgm:chMax val="0"/>
          <dgm:chPref val="0"/>
          <dgm:bulletEnabled val="1"/>
        </dgm:presLayoutVars>
      </dgm:prSet>
      <dgm:spPr>
        <a:prstGeom prst="chevron">
          <a:avLst/>
        </a:prstGeom>
      </dgm:spPr>
    </dgm:pt>
    <dgm:pt modelId="{02A5FDA7-934F-482A-9413-04BE60E2442D}" type="pres">
      <dgm:prSet presAssocID="{C628C10F-75CC-4D10-AFCD-CFE707C87220}" presName="parTxOnlySpace" presStyleCnt="0"/>
      <dgm:spPr/>
    </dgm:pt>
    <dgm:pt modelId="{6BBC7A57-54E0-44FB-AED8-3F1ABDEAA54D}" type="pres">
      <dgm:prSet presAssocID="{A1F25849-5BBA-40E8-AC58-4C569DFC1178}" presName="parTxOnly" presStyleLbl="node1" presStyleIdx="4" presStyleCnt="5">
        <dgm:presLayoutVars>
          <dgm:chMax val="0"/>
          <dgm:chPref val="0"/>
          <dgm:bulletEnabled val="1"/>
        </dgm:presLayoutVars>
      </dgm:prSet>
      <dgm:spPr>
        <a:prstGeom prst="chevron">
          <a:avLst/>
        </a:prstGeom>
      </dgm:spPr>
    </dgm:pt>
  </dgm:ptLst>
  <dgm:cxnLst>
    <dgm:cxn modelId="{41F46215-4124-4EF5-89A9-EC648D455432}" srcId="{3C6517FD-D8F3-4DB7-8E68-F7443AB45E52}" destId="{91A4ECAC-CCF3-450A-A858-A39084114F30}" srcOrd="0" destOrd="0" parTransId="{2F48E57A-7F66-491F-8499-62E42A28753F}" sibTransId="{D87A9550-A425-49A5-99BD-439056379312}"/>
    <dgm:cxn modelId="{C54A5D25-0203-4A0B-86B3-F96AB1D59705}" srcId="{3C6517FD-D8F3-4DB7-8E68-F7443AB45E52}" destId="{A538FAF3-4CB4-4790-BBE1-9CA1DBB05076}" srcOrd="3" destOrd="0" parTransId="{653EABF7-C837-4D15-B5C4-9DED32B9590B}" sibTransId="{C628C10F-75CC-4D10-AFCD-CFE707C87220}"/>
    <dgm:cxn modelId="{5F9BC727-8400-43A5-AC1B-7DAB16C67CF6}" type="presOf" srcId="{A538FAF3-4CB4-4790-BBE1-9CA1DBB05076}" destId="{4A815666-19F0-4D71-B85D-7793D2354CEF}" srcOrd="0" destOrd="0" presId="urn:microsoft.com/office/officeart/2005/8/layout/chevron1"/>
    <dgm:cxn modelId="{9AF4B128-DCE2-4214-B13F-A064FADCC944}" srcId="{3C6517FD-D8F3-4DB7-8E68-F7443AB45E52}" destId="{D6241C46-F2E2-4035-81B1-6AE73CD88732}" srcOrd="2" destOrd="0" parTransId="{9FAD40B1-30AD-4830-B1EE-58BE28271A74}" sibTransId="{B7DBDE25-EEBF-49E9-B4C5-7CF24C931668}"/>
    <dgm:cxn modelId="{4C6B675A-4402-4688-B9DE-02FA8794B8C1}" type="presOf" srcId="{3C6517FD-D8F3-4DB7-8E68-F7443AB45E52}" destId="{6E1636BC-A5EE-463A-93F1-13F55DFB1ACE}" srcOrd="0" destOrd="0" presId="urn:microsoft.com/office/officeart/2005/8/layout/chevron1"/>
    <dgm:cxn modelId="{A6FAA790-FD5D-4D5F-856A-FB2C31251BA1}" srcId="{3C6517FD-D8F3-4DB7-8E68-F7443AB45E52}" destId="{A1F25849-5BBA-40E8-AC58-4C569DFC1178}" srcOrd="4" destOrd="0" parTransId="{7CFEAF27-BF91-4540-9FA2-74F47D9DA11A}" sibTransId="{28BD0D96-5319-4B65-A69C-6336C03F9E79}"/>
    <dgm:cxn modelId="{07ED2E91-BD22-4355-B5BC-9445C0E63FC4}" type="presOf" srcId="{91A4ECAC-CCF3-450A-A858-A39084114F30}" destId="{03D02AC5-E91F-4EC7-B92D-4A49660BF604}" srcOrd="0" destOrd="0" presId="urn:microsoft.com/office/officeart/2005/8/layout/chevron1"/>
    <dgm:cxn modelId="{2E699DBF-2205-4633-B548-08C1FE78D98D}" type="presOf" srcId="{3999CE09-FACD-4E00-8FE1-289396BA8614}" destId="{1FC32949-96E0-4F59-AB6E-D450C8C2FD92}" srcOrd="0" destOrd="0" presId="urn:microsoft.com/office/officeart/2005/8/layout/chevron1"/>
    <dgm:cxn modelId="{F8B985ED-F18A-45DD-A57B-423968A3A6E7}" type="presOf" srcId="{A1F25849-5BBA-40E8-AC58-4C569DFC1178}" destId="{6BBC7A57-54E0-44FB-AED8-3F1ABDEAA54D}" srcOrd="0" destOrd="0" presId="urn:microsoft.com/office/officeart/2005/8/layout/chevron1"/>
    <dgm:cxn modelId="{0E7938FC-5B78-4561-B816-643FC69EDBA9}" srcId="{3C6517FD-D8F3-4DB7-8E68-F7443AB45E52}" destId="{3999CE09-FACD-4E00-8FE1-289396BA8614}" srcOrd="1" destOrd="0" parTransId="{8199E7CA-46D2-473D-9600-9E4C9B31F09D}" sibTransId="{658816A1-BCF9-49CD-A6CC-C2A68FCBDA98}"/>
    <dgm:cxn modelId="{156C69FC-5AA0-4884-A470-86927EFC2625}" type="presOf" srcId="{D6241C46-F2E2-4035-81B1-6AE73CD88732}" destId="{47278015-E069-4F15-B205-C68A6049DC12}" srcOrd="0" destOrd="0" presId="urn:microsoft.com/office/officeart/2005/8/layout/chevron1"/>
    <dgm:cxn modelId="{D82799BB-753E-4E54-B0F4-88CBFCF80DA5}" type="presParOf" srcId="{6E1636BC-A5EE-463A-93F1-13F55DFB1ACE}" destId="{03D02AC5-E91F-4EC7-B92D-4A49660BF604}" srcOrd="0" destOrd="0" presId="urn:microsoft.com/office/officeart/2005/8/layout/chevron1"/>
    <dgm:cxn modelId="{666B0F99-A886-4458-BB50-AA4E81A4876E}" type="presParOf" srcId="{6E1636BC-A5EE-463A-93F1-13F55DFB1ACE}" destId="{94629791-8A2C-4B46-8EDC-B6C5A0FA097C}" srcOrd="1" destOrd="0" presId="urn:microsoft.com/office/officeart/2005/8/layout/chevron1"/>
    <dgm:cxn modelId="{86DF8792-8F53-4440-9557-FD5825B9030D}" type="presParOf" srcId="{6E1636BC-A5EE-463A-93F1-13F55DFB1ACE}" destId="{1FC32949-96E0-4F59-AB6E-D450C8C2FD92}" srcOrd="2" destOrd="0" presId="urn:microsoft.com/office/officeart/2005/8/layout/chevron1"/>
    <dgm:cxn modelId="{B8AB15D6-5499-4100-869B-2457F215865E}" type="presParOf" srcId="{6E1636BC-A5EE-463A-93F1-13F55DFB1ACE}" destId="{2D47C283-1491-4BF8-BD0E-9848DFFFBA14}" srcOrd="3" destOrd="0" presId="urn:microsoft.com/office/officeart/2005/8/layout/chevron1"/>
    <dgm:cxn modelId="{2A6957B7-CE67-42DB-9E88-B96779464BBF}" type="presParOf" srcId="{6E1636BC-A5EE-463A-93F1-13F55DFB1ACE}" destId="{47278015-E069-4F15-B205-C68A6049DC12}" srcOrd="4" destOrd="0" presId="urn:microsoft.com/office/officeart/2005/8/layout/chevron1"/>
    <dgm:cxn modelId="{90E03C16-FDD2-4D35-9855-4465854E33A4}" type="presParOf" srcId="{6E1636BC-A5EE-463A-93F1-13F55DFB1ACE}" destId="{2D28656C-4B50-4BA7-A662-A625705257B2}" srcOrd="5" destOrd="0" presId="urn:microsoft.com/office/officeart/2005/8/layout/chevron1"/>
    <dgm:cxn modelId="{9E7062E6-04D0-428D-A1C9-BC3C9A838861}" type="presParOf" srcId="{6E1636BC-A5EE-463A-93F1-13F55DFB1ACE}" destId="{4A815666-19F0-4D71-B85D-7793D2354CEF}" srcOrd="6" destOrd="0" presId="urn:microsoft.com/office/officeart/2005/8/layout/chevron1"/>
    <dgm:cxn modelId="{4E30EE5E-F2A1-43F8-A367-ACD631E30D64}" type="presParOf" srcId="{6E1636BC-A5EE-463A-93F1-13F55DFB1ACE}" destId="{02A5FDA7-934F-482A-9413-04BE60E2442D}" srcOrd="7" destOrd="0" presId="urn:microsoft.com/office/officeart/2005/8/layout/chevron1"/>
    <dgm:cxn modelId="{B04E5FED-CA00-40D2-997C-ABE743CD4D75}" type="presParOf" srcId="{6E1636BC-A5EE-463A-93F1-13F55DFB1ACE}" destId="{6BBC7A57-54E0-44FB-AED8-3F1ABDEAA54D}"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517FD-D8F3-4DB7-8E68-F7443AB45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1A4ECAC-CCF3-450A-A858-A39084114F30}">
      <dgm:prSet phldrT="[Text]" custT="1"/>
      <dgm:spPr>
        <a:xfrm>
          <a:off x="1518"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Inputs</a:t>
          </a:r>
          <a:r>
            <a:rPr lang="en-US" sz="1200" b="1" dirty="0">
              <a:solidFill>
                <a:sysClr val="window" lastClr="FFFFFF"/>
              </a:solidFill>
              <a:latin typeface="Arial" pitchFamily="34" charset="0"/>
              <a:ea typeface="+mn-ea"/>
              <a:cs typeface="Arial" pitchFamily="34" charset="0"/>
            </a:rPr>
            <a:t> </a:t>
          </a:r>
        </a:p>
      </dgm:t>
    </dgm:pt>
    <dgm:pt modelId="{2F48E57A-7F66-491F-8499-62E42A28753F}" type="parTrans" cxnId="{41F46215-4124-4EF5-89A9-EC648D455432}">
      <dgm:prSet/>
      <dgm:spPr/>
      <dgm:t>
        <a:bodyPr/>
        <a:lstStyle/>
        <a:p>
          <a:endParaRPr lang="en-US" sz="1200" b="1">
            <a:latin typeface="Arial" pitchFamily="34" charset="0"/>
            <a:cs typeface="Arial" pitchFamily="34" charset="0"/>
          </a:endParaRPr>
        </a:p>
      </dgm:t>
    </dgm:pt>
    <dgm:pt modelId="{D87A9550-A425-49A5-99BD-439056379312}" type="sibTrans" cxnId="{41F46215-4124-4EF5-89A9-EC648D455432}">
      <dgm:prSet/>
      <dgm:spPr/>
      <dgm:t>
        <a:bodyPr/>
        <a:lstStyle/>
        <a:p>
          <a:endParaRPr lang="en-US" sz="1200" b="1">
            <a:latin typeface="Arial" pitchFamily="34" charset="0"/>
            <a:cs typeface="Arial" pitchFamily="34" charset="0"/>
          </a:endParaRPr>
        </a:p>
      </dgm:t>
    </dgm:pt>
    <dgm:pt modelId="{3999CE09-FACD-4E00-8FE1-289396BA8614}">
      <dgm:prSet phldrT="[Text]" custT="1"/>
      <dgm:spPr>
        <a:xfrm>
          <a:off x="1217889"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Action</a:t>
          </a:r>
          <a:endParaRPr lang="en-US" sz="1800" b="1" dirty="0">
            <a:solidFill>
              <a:sysClr val="window" lastClr="FFFFFF"/>
            </a:solidFill>
            <a:latin typeface="Arial" pitchFamily="34" charset="0"/>
            <a:ea typeface="+mn-ea"/>
            <a:cs typeface="Arial" pitchFamily="34" charset="0"/>
          </a:endParaRPr>
        </a:p>
      </dgm:t>
    </dgm:pt>
    <dgm:pt modelId="{8199E7CA-46D2-473D-9600-9E4C9B31F09D}" type="parTrans" cxnId="{0E7938FC-5B78-4561-B816-643FC69EDBA9}">
      <dgm:prSet/>
      <dgm:spPr/>
      <dgm:t>
        <a:bodyPr/>
        <a:lstStyle/>
        <a:p>
          <a:endParaRPr lang="en-US" sz="1200" b="1">
            <a:latin typeface="Arial" pitchFamily="34" charset="0"/>
            <a:cs typeface="Arial" pitchFamily="34" charset="0"/>
          </a:endParaRPr>
        </a:p>
      </dgm:t>
    </dgm:pt>
    <dgm:pt modelId="{658816A1-BCF9-49CD-A6CC-C2A68FCBDA98}" type="sibTrans" cxnId="{0E7938FC-5B78-4561-B816-643FC69EDBA9}">
      <dgm:prSet/>
      <dgm:spPr/>
      <dgm:t>
        <a:bodyPr/>
        <a:lstStyle/>
        <a:p>
          <a:endParaRPr lang="en-US" sz="1200" b="1">
            <a:latin typeface="Arial" pitchFamily="34" charset="0"/>
            <a:cs typeface="Arial" pitchFamily="34" charset="0"/>
          </a:endParaRPr>
        </a:p>
      </dgm:t>
    </dgm:pt>
    <dgm:pt modelId="{D6241C46-F2E2-4035-81B1-6AE73CD88732}">
      <dgm:prSet phldrT="[Text]" custT="1"/>
      <dgm:spPr>
        <a:xfrm>
          <a:off x="2434261"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Outputs</a:t>
          </a:r>
          <a:endParaRPr lang="en-US" sz="1800" b="1" dirty="0">
            <a:solidFill>
              <a:sysClr val="window" lastClr="FFFFFF"/>
            </a:solidFill>
            <a:latin typeface="Arial" pitchFamily="34" charset="0"/>
            <a:ea typeface="+mn-ea"/>
            <a:cs typeface="Arial" pitchFamily="34" charset="0"/>
          </a:endParaRPr>
        </a:p>
      </dgm:t>
    </dgm:pt>
    <dgm:pt modelId="{9FAD40B1-30AD-4830-B1EE-58BE28271A74}" type="parTrans" cxnId="{9AF4B128-DCE2-4214-B13F-A064FADCC944}">
      <dgm:prSet/>
      <dgm:spPr/>
      <dgm:t>
        <a:bodyPr/>
        <a:lstStyle/>
        <a:p>
          <a:endParaRPr lang="en-US" sz="1200" b="1">
            <a:latin typeface="Arial" pitchFamily="34" charset="0"/>
            <a:cs typeface="Arial" pitchFamily="34" charset="0"/>
          </a:endParaRPr>
        </a:p>
      </dgm:t>
    </dgm:pt>
    <dgm:pt modelId="{B7DBDE25-EEBF-49E9-B4C5-7CF24C931668}" type="sibTrans" cxnId="{9AF4B128-DCE2-4214-B13F-A064FADCC944}">
      <dgm:prSet/>
      <dgm:spPr/>
      <dgm:t>
        <a:bodyPr/>
        <a:lstStyle/>
        <a:p>
          <a:endParaRPr lang="en-US" sz="1200" b="1">
            <a:latin typeface="Arial" pitchFamily="34" charset="0"/>
            <a:cs typeface="Arial" pitchFamily="34" charset="0"/>
          </a:endParaRPr>
        </a:p>
      </dgm:t>
    </dgm:pt>
    <dgm:pt modelId="{A538FAF3-4CB4-4790-BBE1-9CA1DBB05076}">
      <dgm:prSet phldrT="[Text]" custT="1"/>
      <dgm:spPr>
        <a:xfrm>
          <a:off x="3650632"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Outcomes</a:t>
          </a:r>
        </a:p>
      </dgm:t>
    </dgm:pt>
    <dgm:pt modelId="{653EABF7-C837-4D15-B5C4-9DED32B9590B}" type="parTrans" cxnId="{C54A5D25-0203-4A0B-86B3-F96AB1D59705}">
      <dgm:prSet/>
      <dgm:spPr/>
      <dgm:t>
        <a:bodyPr/>
        <a:lstStyle/>
        <a:p>
          <a:endParaRPr lang="en-US" sz="1200" b="1">
            <a:latin typeface="Arial" pitchFamily="34" charset="0"/>
            <a:cs typeface="Arial" pitchFamily="34" charset="0"/>
          </a:endParaRPr>
        </a:p>
      </dgm:t>
    </dgm:pt>
    <dgm:pt modelId="{C628C10F-75CC-4D10-AFCD-CFE707C87220}" type="sibTrans" cxnId="{C54A5D25-0203-4A0B-86B3-F96AB1D59705}">
      <dgm:prSet/>
      <dgm:spPr/>
      <dgm:t>
        <a:bodyPr/>
        <a:lstStyle/>
        <a:p>
          <a:endParaRPr lang="en-US" sz="1200" b="1">
            <a:latin typeface="Arial" pitchFamily="34" charset="0"/>
            <a:cs typeface="Arial" pitchFamily="34" charset="0"/>
          </a:endParaRPr>
        </a:p>
      </dgm:t>
    </dgm:pt>
    <dgm:pt modelId="{A1F25849-5BBA-40E8-AC58-4C569DFC1178}">
      <dgm:prSet phldrT="[Text]" custT="1"/>
      <dgm:spPr>
        <a:xfrm>
          <a:off x="4867003"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Impact</a:t>
          </a:r>
          <a:endParaRPr lang="en-US" sz="1800" b="1" dirty="0">
            <a:solidFill>
              <a:sysClr val="window" lastClr="FFFFFF"/>
            </a:solidFill>
            <a:latin typeface="Arial" pitchFamily="34" charset="0"/>
            <a:ea typeface="+mn-ea"/>
            <a:cs typeface="Arial" pitchFamily="34" charset="0"/>
          </a:endParaRPr>
        </a:p>
      </dgm:t>
    </dgm:pt>
    <dgm:pt modelId="{7CFEAF27-BF91-4540-9FA2-74F47D9DA11A}" type="parTrans" cxnId="{A6FAA790-FD5D-4D5F-856A-FB2C31251BA1}">
      <dgm:prSet/>
      <dgm:spPr/>
      <dgm:t>
        <a:bodyPr/>
        <a:lstStyle/>
        <a:p>
          <a:endParaRPr lang="en-US" sz="1200" b="1">
            <a:latin typeface="Arial" pitchFamily="34" charset="0"/>
            <a:cs typeface="Arial" pitchFamily="34" charset="0"/>
          </a:endParaRPr>
        </a:p>
      </dgm:t>
    </dgm:pt>
    <dgm:pt modelId="{28BD0D96-5319-4B65-A69C-6336C03F9E79}" type="sibTrans" cxnId="{A6FAA790-FD5D-4D5F-856A-FB2C31251BA1}">
      <dgm:prSet/>
      <dgm:spPr/>
      <dgm:t>
        <a:bodyPr/>
        <a:lstStyle/>
        <a:p>
          <a:endParaRPr lang="en-US" sz="1200" b="1">
            <a:latin typeface="Arial" pitchFamily="34" charset="0"/>
            <a:cs typeface="Arial" pitchFamily="34" charset="0"/>
          </a:endParaRPr>
        </a:p>
      </dgm:t>
    </dgm:pt>
    <dgm:pt modelId="{6E1636BC-A5EE-463A-93F1-13F55DFB1ACE}" type="pres">
      <dgm:prSet presAssocID="{3C6517FD-D8F3-4DB7-8E68-F7443AB45E52}" presName="Name0" presStyleCnt="0">
        <dgm:presLayoutVars>
          <dgm:dir/>
          <dgm:animLvl val="lvl"/>
          <dgm:resizeHandles val="exact"/>
        </dgm:presLayoutVars>
      </dgm:prSet>
      <dgm:spPr/>
    </dgm:pt>
    <dgm:pt modelId="{03D02AC5-E91F-4EC7-B92D-4A49660BF604}" type="pres">
      <dgm:prSet presAssocID="{91A4ECAC-CCF3-450A-A858-A39084114F30}" presName="parTxOnly" presStyleLbl="node1" presStyleIdx="0" presStyleCnt="5">
        <dgm:presLayoutVars>
          <dgm:chMax val="0"/>
          <dgm:chPref val="0"/>
          <dgm:bulletEnabled val="1"/>
        </dgm:presLayoutVars>
      </dgm:prSet>
      <dgm:spPr>
        <a:prstGeom prst="chevron">
          <a:avLst/>
        </a:prstGeom>
      </dgm:spPr>
    </dgm:pt>
    <dgm:pt modelId="{94629791-8A2C-4B46-8EDC-B6C5A0FA097C}" type="pres">
      <dgm:prSet presAssocID="{D87A9550-A425-49A5-99BD-439056379312}" presName="parTxOnlySpace" presStyleCnt="0"/>
      <dgm:spPr/>
    </dgm:pt>
    <dgm:pt modelId="{1FC32949-96E0-4F59-AB6E-D450C8C2FD92}" type="pres">
      <dgm:prSet presAssocID="{3999CE09-FACD-4E00-8FE1-289396BA8614}" presName="parTxOnly" presStyleLbl="node1" presStyleIdx="1" presStyleCnt="5">
        <dgm:presLayoutVars>
          <dgm:chMax val="0"/>
          <dgm:chPref val="0"/>
          <dgm:bulletEnabled val="1"/>
        </dgm:presLayoutVars>
      </dgm:prSet>
      <dgm:spPr>
        <a:prstGeom prst="chevron">
          <a:avLst/>
        </a:prstGeom>
      </dgm:spPr>
    </dgm:pt>
    <dgm:pt modelId="{2D47C283-1491-4BF8-BD0E-9848DFFFBA14}" type="pres">
      <dgm:prSet presAssocID="{658816A1-BCF9-49CD-A6CC-C2A68FCBDA98}" presName="parTxOnlySpace" presStyleCnt="0"/>
      <dgm:spPr/>
    </dgm:pt>
    <dgm:pt modelId="{47278015-E069-4F15-B205-C68A6049DC12}" type="pres">
      <dgm:prSet presAssocID="{D6241C46-F2E2-4035-81B1-6AE73CD88732}" presName="parTxOnly" presStyleLbl="node1" presStyleIdx="2" presStyleCnt="5">
        <dgm:presLayoutVars>
          <dgm:chMax val="0"/>
          <dgm:chPref val="0"/>
          <dgm:bulletEnabled val="1"/>
        </dgm:presLayoutVars>
      </dgm:prSet>
      <dgm:spPr>
        <a:prstGeom prst="chevron">
          <a:avLst/>
        </a:prstGeom>
      </dgm:spPr>
    </dgm:pt>
    <dgm:pt modelId="{2D28656C-4B50-4BA7-A662-A625705257B2}" type="pres">
      <dgm:prSet presAssocID="{B7DBDE25-EEBF-49E9-B4C5-7CF24C931668}" presName="parTxOnlySpace" presStyleCnt="0"/>
      <dgm:spPr/>
    </dgm:pt>
    <dgm:pt modelId="{4A815666-19F0-4D71-B85D-7793D2354CEF}" type="pres">
      <dgm:prSet presAssocID="{A538FAF3-4CB4-4790-BBE1-9CA1DBB05076}" presName="parTxOnly" presStyleLbl="node1" presStyleIdx="3" presStyleCnt="5" custScaleX="101721">
        <dgm:presLayoutVars>
          <dgm:chMax val="0"/>
          <dgm:chPref val="0"/>
          <dgm:bulletEnabled val="1"/>
        </dgm:presLayoutVars>
      </dgm:prSet>
      <dgm:spPr>
        <a:prstGeom prst="chevron">
          <a:avLst/>
        </a:prstGeom>
      </dgm:spPr>
    </dgm:pt>
    <dgm:pt modelId="{02A5FDA7-934F-482A-9413-04BE60E2442D}" type="pres">
      <dgm:prSet presAssocID="{C628C10F-75CC-4D10-AFCD-CFE707C87220}" presName="parTxOnlySpace" presStyleCnt="0"/>
      <dgm:spPr/>
    </dgm:pt>
    <dgm:pt modelId="{6BBC7A57-54E0-44FB-AED8-3F1ABDEAA54D}" type="pres">
      <dgm:prSet presAssocID="{A1F25849-5BBA-40E8-AC58-4C569DFC1178}" presName="parTxOnly" presStyleLbl="node1" presStyleIdx="4" presStyleCnt="5">
        <dgm:presLayoutVars>
          <dgm:chMax val="0"/>
          <dgm:chPref val="0"/>
          <dgm:bulletEnabled val="1"/>
        </dgm:presLayoutVars>
      </dgm:prSet>
      <dgm:spPr>
        <a:prstGeom prst="chevron">
          <a:avLst/>
        </a:prstGeom>
      </dgm:spPr>
    </dgm:pt>
  </dgm:ptLst>
  <dgm:cxnLst>
    <dgm:cxn modelId="{41F46215-4124-4EF5-89A9-EC648D455432}" srcId="{3C6517FD-D8F3-4DB7-8E68-F7443AB45E52}" destId="{91A4ECAC-CCF3-450A-A858-A39084114F30}" srcOrd="0" destOrd="0" parTransId="{2F48E57A-7F66-491F-8499-62E42A28753F}" sibTransId="{D87A9550-A425-49A5-99BD-439056379312}"/>
    <dgm:cxn modelId="{C54A5D25-0203-4A0B-86B3-F96AB1D59705}" srcId="{3C6517FD-D8F3-4DB7-8E68-F7443AB45E52}" destId="{A538FAF3-4CB4-4790-BBE1-9CA1DBB05076}" srcOrd="3" destOrd="0" parTransId="{653EABF7-C837-4D15-B5C4-9DED32B9590B}" sibTransId="{C628C10F-75CC-4D10-AFCD-CFE707C87220}"/>
    <dgm:cxn modelId="{5F9BC727-8400-43A5-AC1B-7DAB16C67CF6}" type="presOf" srcId="{A538FAF3-4CB4-4790-BBE1-9CA1DBB05076}" destId="{4A815666-19F0-4D71-B85D-7793D2354CEF}" srcOrd="0" destOrd="0" presId="urn:microsoft.com/office/officeart/2005/8/layout/chevron1"/>
    <dgm:cxn modelId="{9AF4B128-DCE2-4214-B13F-A064FADCC944}" srcId="{3C6517FD-D8F3-4DB7-8E68-F7443AB45E52}" destId="{D6241C46-F2E2-4035-81B1-6AE73CD88732}" srcOrd="2" destOrd="0" parTransId="{9FAD40B1-30AD-4830-B1EE-58BE28271A74}" sibTransId="{B7DBDE25-EEBF-49E9-B4C5-7CF24C931668}"/>
    <dgm:cxn modelId="{4C6B675A-4402-4688-B9DE-02FA8794B8C1}" type="presOf" srcId="{3C6517FD-D8F3-4DB7-8E68-F7443AB45E52}" destId="{6E1636BC-A5EE-463A-93F1-13F55DFB1ACE}" srcOrd="0" destOrd="0" presId="urn:microsoft.com/office/officeart/2005/8/layout/chevron1"/>
    <dgm:cxn modelId="{A6FAA790-FD5D-4D5F-856A-FB2C31251BA1}" srcId="{3C6517FD-D8F3-4DB7-8E68-F7443AB45E52}" destId="{A1F25849-5BBA-40E8-AC58-4C569DFC1178}" srcOrd="4" destOrd="0" parTransId="{7CFEAF27-BF91-4540-9FA2-74F47D9DA11A}" sibTransId="{28BD0D96-5319-4B65-A69C-6336C03F9E79}"/>
    <dgm:cxn modelId="{07ED2E91-BD22-4355-B5BC-9445C0E63FC4}" type="presOf" srcId="{91A4ECAC-CCF3-450A-A858-A39084114F30}" destId="{03D02AC5-E91F-4EC7-B92D-4A49660BF604}" srcOrd="0" destOrd="0" presId="urn:microsoft.com/office/officeart/2005/8/layout/chevron1"/>
    <dgm:cxn modelId="{2E699DBF-2205-4633-B548-08C1FE78D98D}" type="presOf" srcId="{3999CE09-FACD-4E00-8FE1-289396BA8614}" destId="{1FC32949-96E0-4F59-AB6E-D450C8C2FD92}" srcOrd="0" destOrd="0" presId="urn:microsoft.com/office/officeart/2005/8/layout/chevron1"/>
    <dgm:cxn modelId="{F8B985ED-F18A-45DD-A57B-423968A3A6E7}" type="presOf" srcId="{A1F25849-5BBA-40E8-AC58-4C569DFC1178}" destId="{6BBC7A57-54E0-44FB-AED8-3F1ABDEAA54D}" srcOrd="0" destOrd="0" presId="urn:microsoft.com/office/officeart/2005/8/layout/chevron1"/>
    <dgm:cxn modelId="{0E7938FC-5B78-4561-B816-643FC69EDBA9}" srcId="{3C6517FD-D8F3-4DB7-8E68-F7443AB45E52}" destId="{3999CE09-FACD-4E00-8FE1-289396BA8614}" srcOrd="1" destOrd="0" parTransId="{8199E7CA-46D2-473D-9600-9E4C9B31F09D}" sibTransId="{658816A1-BCF9-49CD-A6CC-C2A68FCBDA98}"/>
    <dgm:cxn modelId="{156C69FC-5AA0-4884-A470-86927EFC2625}" type="presOf" srcId="{D6241C46-F2E2-4035-81B1-6AE73CD88732}" destId="{47278015-E069-4F15-B205-C68A6049DC12}" srcOrd="0" destOrd="0" presId="urn:microsoft.com/office/officeart/2005/8/layout/chevron1"/>
    <dgm:cxn modelId="{D82799BB-753E-4E54-B0F4-88CBFCF80DA5}" type="presParOf" srcId="{6E1636BC-A5EE-463A-93F1-13F55DFB1ACE}" destId="{03D02AC5-E91F-4EC7-B92D-4A49660BF604}" srcOrd="0" destOrd="0" presId="urn:microsoft.com/office/officeart/2005/8/layout/chevron1"/>
    <dgm:cxn modelId="{666B0F99-A886-4458-BB50-AA4E81A4876E}" type="presParOf" srcId="{6E1636BC-A5EE-463A-93F1-13F55DFB1ACE}" destId="{94629791-8A2C-4B46-8EDC-B6C5A0FA097C}" srcOrd="1" destOrd="0" presId="urn:microsoft.com/office/officeart/2005/8/layout/chevron1"/>
    <dgm:cxn modelId="{86DF8792-8F53-4440-9557-FD5825B9030D}" type="presParOf" srcId="{6E1636BC-A5EE-463A-93F1-13F55DFB1ACE}" destId="{1FC32949-96E0-4F59-AB6E-D450C8C2FD92}" srcOrd="2" destOrd="0" presId="urn:microsoft.com/office/officeart/2005/8/layout/chevron1"/>
    <dgm:cxn modelId="{B8AB15D6-5499-4100-869B-2457F215865E}" type="presParOf" srcId="{6E1636BC-A5EE-463A-93F1-13F55DFB1ACE}" destId="{2D47C283-1491-4BF8-BD0E-9848DFFFBA14}" srcOrd="3" destOrd="0" presId="urn:microsoft.com/office/officeart/2005/8/layout/chevron1"/>
    <dgm:cxn modelId="{2A6957B7-CE67-42DB-9E88-B96779464BBF}" type="presParOf" srcId="{6E1636BC-A5EE-463A-93F1-13F55DFB1ACE}" destId="{47278015-E069-4F15-B205-C68A6049DC12}" srcOrd="4" destOrd="0" presId="urn:microsoft.com/office/officeart/2005/8/layout/chevron1"/>
    <dgm:cxn modelId="{90E03C16-FDD2-4D35-9855-4465854E33A4}" type="presParOf" srcId="{6E1636BC-A5EE-463A-93F1-13F55DFB1ACE}" destId="{2D28656C-4B50-4BA7-A662-A625705257B2}" srcOrd="5" destOrd="0" presId="urn:microsoft.com/office/officeart/2005/8/layout/chevron1"/>
    <dgm:cxn modelId="{9E7062E6-04D0-428D-A1C9-BC3C9A838861}" type="presParOf" srcId="{6E1636BC-A5EE-463A-93F1-13F55DFB1ACE}" destId="{4A815666-19F0-4D71-B85D-7793D2354CEF}" srcOrd="6" destOrd="0" presId="urn:microsoft.com/office/officeart/2005/8/layout/chevron1"/>
    <dgm:cxn modelId="{4E30EE5E-F2A1-43F8-A367-ACD631E30D64}" type="presParOf" srcId="{6E1636BC-A5EE-463A-93F1-13F55DFB1ACE}" destId="{02A5FDA7-934F-482A-9413-04BE60E2442D}" srcOrd="7" destOrd="0" presId="urn:microsoft.com/office/officeart/2005/8/layout/chevron1"/>
    <dgm:cxn modelId="{B04E5FED-CA00-40D2-997C-ABE743CD4D75}" type="presParOf" srcId="{6E1636BC-A5EE-463A-93F1-13F55DFB1ACE}" destId="{6BBC7A57-54E0-44FB-AED8-3F1ABDEAA54D}"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02AC5-E91F-4EC7-B92D-4A49660BF604}">
      <dsp:nvSpPr>
        <dsp:cNvPr id="0" name=""/>
        <dsp:cNvSpPr/>
      </dsp:nvSpPr>
      <dsp:spPr>
        <a:xfrm>
          <a:off x="2039" y="285078"/>
          <a:ext cx="1814967" cy="72598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Inputs </a:t>
          </a:r>
        </a:p>
        <a:p>
          <a:pPr marL="0" lvl="0" indent="0" algn="ctr" defTabSz="711200">
            <a:lnSpc>
              <a:spcPct val="90000"/>
            </a:lnSpc>
            <a:spcBef>
              <a:spcPct val="0"/>
            </a:spcBef>
            <a:spcAft>
              <a:spcPct val="35000"/>
            </a:spcAft>
            <a:buNone/>
          </a:pPr>
          <a:r>
            <a:rPr lang="en-US" sz="1050" b="0" kern="1200" dirty="0">
              <a:solidFill>
                <a:sysClr val="window" lastClr="FFFFFF"/>
              </a:solidFill>
              <a:latin typeface="Arial" pitchFamily="34" charset="0"/>
              <a:ea typeface="+mn-ea"/>
              <a:cs typeface="Arial" pitchFamily="34" charset="0"/>
            </a:rPr>
            <a:t>(</a:t>
          </a:r>
          <a:r>
            <a:rPr lang="en-US" sz="1050" b="0" kern="1200" dirty="0" err="1">
              <a:solidFill>
                <a:sysClr val="window" lastClr="FFFFFF"/>
              </a:solidFill>
              <a:latin typeface="Arial" pitchFamily="34" charset="0"/>
              <a:ea typeface="+mn-ea"/>
              <a:cs typeface="Arial" pitchFamily="34" charset="0"/>
            </a:rPr>
            <a:t>ressources</a:t>
          </a:r>
          <a:r>
            <a:rPr lang="en-US" sz="1050" b="0" kern="1200" dirty="0">
              <a:solidFill>
                <a:sysClr val="window" lastClr="FFFFFF"/>
              </a:solidFill>
              <a:latin typeface="Arial" pitchFamily="34" charset="0"/>
              <a:ea typeface="+mn-ea"/>
              <a:cs typeface="Arial" pitchFamily="34" charset="0"/>
            </a:rPr>
            <a:t>)</a:t>
          </a:r>
        </a:p>
      </dsp:txBody>
      <dsp:txXfrm>
        <a:off x="365032" y="285078"/>
        <a:ext cx="1088981" cy="725986"/>
      </dsp:txXfrm>
    </dsp:sp>
    <dsp:sp modelId="{1FC32949-96E0-4F59-AB6E-D450C8C2FD92}">
      <dsp:nvSpPr>
        <dsp:cNvPr id="0" name=""/>
        <dsp:cNvSpPr/>
      </dsp:nvSpPr>
      <dsp:spPr>
        <a:xfrm>
          <a:off x="1635509" y="285078"/>
          <a:ext cx="1814967" cy="72598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Action</a:t>
          </a:r>
        </a:p>
      </dsp:txBody>
      <dsp:txXfrm>
        <a:off x="1998502" y="285078"/>
        <a:ext cx="1088981" cy="725986"/>
      </dsp:txXfrm>
    </dsp:sp>
    <dsp:sp modelId="{47278015-E069-4F15-B205-C68A6049DC12}">
      <dsp:nvSpPr>
        <dsp:cNvPr id="0" name=""/>
        <dsp:cNvSpPr/>
      </dsp:nvSpPr>
      <dsp:spPr>
        <a:xfrm>
          <a:off x="3268980" y="285078"/>
          <a:ext cx="1814967" cy="72598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Outputs</a:t>
          </a:r>
        </a:p>
        <a:p>
          <a:pPr marL="0" lvl="0" indent="0" algn="ctr" defTabSz="711200">
            <a:lnSpc>
              <a:spcPct val="90000"/>
            </a:lnSpc>
            <a:spcBef>
              <a:spcPct val="0"/>
            </a:spcBef>
            <a:spcAft>
              <a:spcPct val="35000"/>
            </a:spcAft>
            <a:buNone/>
          </a:pPr>
          <a:r>
            <a:rPr lang="en-US" sz="1000" b="0" kern="1200" dirty="0">
              <a:solidFill>
                <a:sysClr val="window" lastClr="FFFFFF"/>
              </a:solidFill>
              <a:latin typeface="Arial" pitchFamily="34" charset="0"/>
              <a:ea typeface="+mn-ea"/>
              <a:cs typeface="Arial" pitchFamily="34" charset="0"/>
            </a:rPr>
            <a:t>(</a:t>
          </a:r>
          <a:r>
            <a:rPr lang="en-US" sz="1000" b="0" kern="1200" dirty="0" err="1">
              <a:solidFill>
                <a:sysClr val="window" lastClr="FFFFFF"/>
              </a:solidFill>
              <a:latin typeface="Arial" pitchFamily="34" charset="0"/>
              <a:ea typeface="+mn-ea"/>
              <a:cs typeface="Arial" pitchFamily="34" charset="0"/>
            </a:rPr>
            <a:t>résultats</a:t>
          </a:r>
          <a:r>
            <a:rPr lang="en-US" sz="1000" b="0" kern="1200" dirty="0">
              <a:solidFill>
                <a:sysClr val="window" lastClr="FFFFFF"/>
              </a:solidFill>
              <a:latin typeface="Arial" pitchFamily="34" charset="0"/>
              <a:ea typeface="+mn-ea"/>
              <a:cs typeface="Arial" pitchFamily="34" charset="0"/>
            </a:rPr>
            <a:t> directs)</a:t>
          </a:r>
        </a:p>
      </dsp:txBody>
      <dsp:txXfrm>
        <a:off x="3631973" y="285078"/>
        <a:ext cx="1088981" cy="725986"/>
      </dsp:txXfrm>
    </dsp:sp>
    <dsp:sp modelId="{4A815666-19F0-4D71-B85D-7793D2354CEF}">
      <dsp:nvSpPr>
        <dsp:cNvPr id="0" name=""/>
        <dsp:cNvSpPr/>
      </dsp:nvSpPr>
      <dsp:spPr>
        <a:xfrm>
          <a:off x="4902450" y="285078"/>
          <a:ext cx="1814967" cy="72598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Outcomes</a:t>
          </a:r>
        </a:p>
        <a:p>
          <a:pPr marL="0" lvl="0" indent="0" algn="ctr" defTabSz="711200">
            <a:lnSpc>
              <a:spcPct val="90000"/>
            </a:lnSpc>
            <a:spcBef>
              <a:spcPct val="0"/>
            </a:spcBef>
            <a:spcAft>
              <a:spcPct val="35000"/>
            </a:spcAft>
            <a:buNone/>
          </a:pPr>
          <a:r>
            <a:rPr lang="en-US" sz="1000" b="0" kern="1200" dirty="0">
              <a:solidFill>
                <a:sysClr val="window" lastClr="FFFFFF"/>
              </a:solidFill>
              <a:latin typeface="Arial" pitchFamily="34" charset="0"/>
              <a:ea typeface="+mn-ea"/>
              <a:cs typeface="Arial" pitchFamily="34" charset="0"/>
            </a:rPr>
            <a:t>(</a:t>
          </a:r>
          <a:r>
            <a:rPr lang="en-US" sz="1000" b="0" kern="1200" dirty="0" err="1">
              <a:solidFill>
                <a:sysClr val="window" lastClr="FFFFFF"/>
              </a:solidFill>
              <a:latin typeface="Arial" pitchFamily="34" charset="0"/>
              <a:ea typeface="+mn-ea"/>
              <a:cs typeface="Arial" pitchFamily="34" charset="0"/>
            </a:rPr>
            <a:t>effets</a:t>
          </a:r>
          <a:r>
            <a:rPr lang="en-US" sz="1000" b="0" kern="1200" dirty="0">
              <a:solidFill>
                <a:sysClr val="window" lastClr="FFFFFF"/>
              </a:solidFill>
              <a:latin typeface="Arial" pitchFamily="34" charset="0"/>
              <a:ea typeface="+mn-ea"/>
              <a:cs typeface="Arial" pitchFamily="34" charset="0"/>
            </a:rPr>
            <a:t>)</a:t>
          </a:r>
        </a:p>
      </dsp:txBody>
      <dsp:txXfrm>
        <a:off x="5265443" y="285078"/>
        <a:ext cx="1088981" cy="725986"/>
      </dsp:txXfrm>
    </dsp:sp>
    <dsp:sp modelId="{6BBC7A57-54E0-44FB-AED8-3F1ABDEAA54D}">
      <dsp:nvSpPr>
        <dsp:cNvPr id="0" name=""/>
        <dsp:cNvSpPr/>
      </dsp:nvSpPr>
      <dsp:spPr>
        <a:xfrm>
          <a:off x="6535921" y="285078"/>
          <a:ext cx="1814967" cy="72598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Impact</a:t>
          </a:r>
        </a:p>
      </dsp:txBody>
      <dsp:txXfrm>
        <a:off x="6898914" y="285078"/>
        <a:ext cx="1088981" cy="725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02AC5-E91F-4EC7-B92D-4A49660BF604}">
      <dsp:nvSpPr>
        <dsp:cNvPr id="0" name=""/>
        <dsp:cNvSpPr/>
      </dsp:nvSpPr>
      <dsp:spPr>
        <a:xfrm>
          <a:off x="546" y="81477"/>
          <a:ext cx="1812395" cy="72495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Inputs</a:t>
          </a:r>
          <a:r>
            <a:rPr lang="en-US" sz="1200" b="1" kern="1200" dirty="0">
              <a:solidFill>
                <a:sysClr val="window" lastClr="FFFFFF"/>
              </a:solidFill>
              <a:latin typeface="Arial" pitchFamily="34" charset="0"/>
              <a:ea typeface="+mn-ea"/>
              <a:cs typeface="Arial" pitchFamily="34" charset="0"/>
            </a:rPr>
            <a:t> </a:t>
          </a:r>
        </a:p>
      </dsp:txBody>
      <dsp:txXfrm>
        <a:off x="363025" y="81477"/>
        <a:ext cx="1087437" cy="724958"/>
      </dsp:txXfrm>
    </dsp:sp>
    <dsp:sp modelId="{1FC32949-96E0-4F59-AB6E-D450C8C2FD92}">
      <dsp:nvSpPr>
        <dsp:cNvPr id="0" name=""/>
        <dsp:cNvSpPr/>
      </dsp:nvSpPr>
      <dsp:spPr>
        <a:xfrm>
          <a:off x="1631701" y="81477"/>
          <a:ext cx="1812395" cy="72495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Action</a:t>
          </a:r>
          <a:endParaRPr lang="en-US" sz="1800" b="1" kern="1200" dirty="0">
            <a:solidFill>
              <a:sysClr val="window" lastClr="FFFFFF"/>
            </a:solidFill>
            <a:latin typeface="Arial" pitchFamily="34" charset="0"/>
            <a:ea typeface="+mn-ea"/>
            <a:cs typeface="Arial" pitchFamily="34" charset="0"/>
          </a:endParaRPr>
        </a:p>
      </dsp:txBody>
      <dsp:txXfrm>
        <a:off x="1994180" y="81477"/>
        <a:ext cx="1087437" cy="724958"/>
      </dsp:txXfrm>
    </dsp:sp>
    <dsp:sp modelId="{47278015-E069-4F15-B205-C68A6049DC12}">
      <dsp:nvSpPr>
        <dsp:cNvPr id="0" name=""/>
        <dsp:cNvSpPr/>
      </dsp:nvSpPr>
      <dsp:spPr>
        <a:xfrm>
          <a:off x="3262857" y="81477"/>
          <a:ext cx="1812395" cy="72495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Outputs</a:t>
          </a:r>
          <a:endParaRPr lang="en-US" sz="1800" b="1" kern="1200" dirty="0">
            <a:solidFill>
              <a:sysClr val="window" lastClr="FFFFFF"/>
            </a:solidFill>
            <a:latin typeface="Arial" pitchFamily="34" charset="0"/>
            <a:ea typeface="+mn-ea"/>
            <a:cs typeface="Arial" pitchFamily="34" charset="0"/>
          </a:endParaRPr>
        </a:p>
      </dsp:txBody>
      <dsp:txXfrm>
        <a:off x="3625336" y="81477"/>
        <a:ext cx="1087437" cy="724958"/>
      </dsp:txXfrm>
    </dsp:sp>
    <dsp:sp modelId="{4A815666-19F0-4D71-B85D-7793D2354CEF}">
      <dsp:nvSpPr>
        <dsp:cNvPr id="0" name=""/>
        <dsp:cNvSpPr/>
      </dsp:nvSpPr>
      <dsp:spPr>
        <a:xfrm>
          <a:off x="4894012" y="81477"/>
          <a:ext cx="1843586" cy="72495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Outcomes</a:t>
          </a:r>
        </a:p>
      </dsp:txBody>
      <dsp:txXfrm>
        <a:off x="5256491" y="81477"/>
        <a:ext cx="1118628" cy="724958"/>
      </dsp:txXfrm>
    </dsp:sp>
    <dsp:sp modelId="{6BBC7A57-54E0-44FB-AED8-3F1ABDEAA54D}">
      <dsp:nvSpPr>
        <dsp:cNvPr id="0" name=""/>
        <dsp:cNvSpPr/>
      </dsp:nvSpPr>
      <dsp:spPr>
        <a:xfrm>
          <a:off x="6556359" y="81477"/>
          <a:ext cx="1812395" cy="72495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Impact</a:t>
          </a:r>
          <a:endParaRPr lang="en-US" sz="1800" b="1" kern="1200" dirty="0">
            <a:solidFill>
              <a:sysClr val="window" lastClr="FFFFFF"/>
            </a:solidFill>
            <a:latin typeface="Arial" pitchFamily="34" charset="0"/>
            <a:ea typeface="+mn-ea"/>
            <a:cs typeface="Arial" pitchFamily="34" charset="0"/>
          </a:endParaRPr>
        </a:p>
      </dsp:txBody>
      <dsp:txXfrm>
        <a:off x="6918838" y="81477"/>
        <a:ext cx="1087437" cy="7249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143590" y="0"/>
            <a:ext cx="3169920" cy="480060"/>
          </a:xfrm>
          <a:prstGeom prst="rect">
            <a:avLst/>
          </a:prstGeom>
        </p:spPr>
        <p:txBody>
          <a:bodyPr vert="horz" lIns="91440" tIns="45720" rIns="91440" bIns="45720" rtlCol="0"/>
          <a:lstStyle>
            <a:lvl1pPr algn="r">
              <a:defRPr sz="1200"/>
            </a:lvl1pPr>
          </a:lstStyle>
          <a:p>
            <a:fld id="{DDA76F0A-980D-4F30-A34C-6192C86BCEB5}" type="datetimeFigureOut">
              <a:rPr lang="en-AU" smtClean="0"/>
              <a:pPr/>
              <a:t>16/05/2023</a:t>
            </a:fld>
            <a:endParaRPr lang="en-AU"/>
          </a:p>
        </p:txBody>
      </p:sp>
      <p:sp>
        <p:nvSpPr>
          <p:cNvPr id="4" name="Footer Placeholder 3"/>
          <p:cNvSpPr>
            <a:spLocks noGrp="1"/>
          </p:cNvSpPr>
          <p:nvPr>
            <p:ph type="ftr" sz="quarter" idx="2"/>
          </p:nvPr>
        </p:nvSpPr>
        <p:spPr>
          <a:xfrm>
            <a:off x="3" y="9119475"/>
            <a:ext cx="3169920" cy="48006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143590" y="9119475"/>
            <a:ext cx="3169920" cy="480060"/>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AU"/>
          </a:p>
        </p:txBody>
      </p:sp>
      <p:sp>
        <p:nvSpPr>
          <p:cNvPr id="3" name="Date Placeholder 2"/>
          <p:cNvSpPr>
            <a:spLocks noGrp="1"/>
          </p:cNvSpPr>
          <p:nvPr>
            <p:ph type="dt" idx="1"/>
          </p:nvPr>
        </p:nvSpPr>
        <p:spPr>
          <a:xfrm>
            <a:off x="4143590" y="0"/>
            <a:ext cx="3169920" cy="48006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16A5F483-3392-4357-8BB8-81BAE864DE40}" type="datetimeFigureOut">
              <a:rPr lang="en-AU" smtClean="0"/>
              <a:pPr/>
              <a:t>16/05/2023</a:t>
            </a:fld>
            <a:endParaRPr lang="en-AU"/>
          </a:p>
        </p:txBody>
      </p:sp>
      <p:sp>
        <p:nvSpPr>
          <p:cNvPr id="4" name="Slide Image Placeholder 3"/>
          <p:cNvSpPr>
            <a:spLocks noGrp="1" noRot="1" noChangeAspect="1"/>
          </p:cNvSpPr>
          <p:nvPr>
            <p:ph type="sldImg" idx="2"/>
          </p:nvPr>
        </p:nvSpPr>
        <p:spPr>
          <a:xfrm>
            <a:off x="1257300" y="490538"/>
            <a:ext cx="4800600" cy="3600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521" y="4346949"/>
            <a:ext cx="5852160" cy="45341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119475"/>
            <a:ext cx="3169920" cy="48006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76843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dirty="0"/>
              <a:t>Que nous </a:t>
            </a:r>
            <a:r>
              <a:rPr lang="en-US" dirty="0" err="1"/>
              <a:t>dit</a:t>
            </a:r>
            <a:r>
              <a:rPr lang="en-US" dirty="0"/>
              <a:t> </a:t>
            </a:r>
            <a:r>
              <a:rPr lang="en-US" dirty="0" err="1"/>
              <a:t>cette</a:t>
            </a:r>
            <a:r>
              <a:rPr lang="en-US" dirty="0"/>
              <a:t> </a:t>
            </a:r>
            <a:r>
              <a:rPr lang="en-US" dirty="0" err="1"/>
              <a:t>histoire</a:t>
            </a:r>
            <a:r>
              <a:rPr lang="en-US" dirty="0"/>
              <a:t> ?</a:t>
            </a:r>
          </a:p>
          <a:p>
            <a:endParaRPr lang="en-US" dirty="0"/>
          </a:p>
          <a:p>
            <a:r>
              <a:rPr lang="en-US" dirty="0"/>
              <a:t>Que </a:t>
            </a:r>
            <a:r>
              <a:rPr lang="en-US" dirty="0" err="1"/>
              <a:t>si</a:t>
            </a:r>
            <a:r>
              <a:rPr lang="en-US" dirty="0"/>
              <a:t> on </a:t>
            </a:r>
            <a:r>
              <a:rPr lang="en-US" dirty="0" err="1"/>
              <a:t>donne</a:t>
            </a:r>
            <a:r>
              <a:rPr lang="en-US" dirty="0"/>
              <a:t> de </a:t>
            </a:r>
            <a:r>
              <a:rPr lang="en-US" dirty="0" err="1"/>
              <a:t>l’importance</a:t>
            </a:r>
            <a:r>
              <a:rPr lang="en-US" dirty="0"/>
              <a:t> au %age </a:t>
            </a:r>
            <a:r>
              <a:rPr lang="en-US" dirty="0" err="1"/>
              <a:t>résultat</a:t>
            </a:r>
            <a:r>
              <a:rPr lang="en-US" dirty="0"/>
              <a:t> / </a:t>
            </a:r>
            <a:r>
              <a:rPr lang="en-US" dirty="0" err="1"/>
              <a:t>cible</a:t>
            </a:r>
            <a:r>
              <a:rPr lang="en-US" dirty="0"/>
              <a:t>, </a:t>
            </a:r>
            <a:r>
              <a:rPr lang="en-US" dirty="0" err="1"/>
              <a:t>cela</a:t>
            </a:r>
            <a:r>
              <a:rPr lang="en-US" dirty="0"/>
              <a:t> </a:t>
            </a:r>
            <a:r>
              <a:rPr lang="en-US" dirty="0" err="1"/>
              <a:t>peut</a:t>
            </a:r>
            <a:r>
              <a:rPr lang="en-US" dirty="0"/>
              <a:t> </a:t>
            </a:r>
            <a:r>
              <a:rPr lang="en-US" dirty="0" err="1"/>
              <a:t>avoir</a:t>
            </a:r>
            <a:r>
              <a:rPr lang="en-US" dirty="0"/>
              <a:t> </a:t>
            </a:r>
            <a:r>
              <a:rPr lang="en-US" dirty="0" err="1"/>
              <a:t>l’effet</a:t>
            </a:r>
            <a:r>
              <a:rPr lang="en-US" dirty="0"/>
              <a:t> </a:t>
            </a:r>
            <a:r>
              <a:rPr lang="en-US" dirty="0" err="1"/>
              <a:t>pervers</a:t>
            </a:r>
            <a:r>
              <a:rPr lang="en-US" dirty="0"/>
              <a:t> </a:t>
            </a:r>
            <a:r>
              <a:rPr lang="en-US" dirty="0" err="1"/>
              <a:t>d’encourager</a:t>
            </a:r>
            <a:r>
              <a:rPr lang="en-US" dirty="0"/>
              <a:t> les gens à </a:t>
            </a:r>
            <a:r>
              <a:rPr lang="en-US" dirty="0" err="1"/>
              <a:t>mettre</a:t>
            </a:r>
            <a:r>
              <a:rPr lang="en-US" dirty="0"/>
              <a:t> des </a:t>
            </a:r>
            <a:r>
              <a:rPr lang="en-US" dirty="0" err="1"/>
              <a:t>objectifs</a:t>
            </a:r>
            <a:r>
              <a:rPr lang="en-US" dirty="0"/>
              <a:t> bas, pour </a:t>
            </a:r>
            <a:r>
              <a:rPr lang="en-US" dirty="0" err="1"/>
              <a:t>avoir</a:t>
            </a:r>
            <a:r>
              <a:rPr lang="en-US" dirty="0"/>
              <a:t> un bon </a:t>
            </a:r>
            <a:r>
              <a:rPr lang="en-US" dirty="0" err="1"/>
              <a:t>pourcentage</a:t>
            </a:r>
            <a:endParaRPr lang="en-US" dirty="0"/>
          </a:p>
        </p:txBody>
      </p:sp>
    </p:spTree>
    <p:extLst>
      <p:ext uri="{BB962C8B-B14F-4D97-AF65-F5344CB8AC3E}">
        <p14:creationId xmlns:p14="http://schemas.microsoft.com/office/powerpoint/2010/main" val="83856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err="1">
                <a:solidFill>
                  <a:schemeClr val="tx1"/>
                </a:solidFill>
                <a:effectLst/>
                <a:latin typeface="Arial" pitchFamily="34" charset="0"/>
                <a:ea typeface="+mn-ea"/>
                <a:cs typeface="Arial" pitchFamily="34" charset="0"/>
              </a:rPr>
              <a:t>Souvent</a:t>
            </a:r>
            <a:r>
              <a:rPr lang="en-US" sz="1200" kern="1200" dirty="0">
                <a:solidFill>
                  <a:schemeClr val="tx1"/>
                </a:solidFill>
                <a:effectLst/>
                <a:latin typeface="Arial" pitchFamily="34" charset="0"/>
                <a:ea typeface="+mn-ea"/>
                <a:cs typeface="Arial" pitchFamily="34" charset="0"/>
              </a:rPr>
              <a:t>, on </a:t>
            </a:r>
            <a:r>
              <a:rPr lang="en-US" sz="1200" kern="1200" dirty="0" err="1">
                <a:solidFill>
                  <a:schemeClr val="tx1"/>
                </a:solidFill>
                <a:effectLst/>
                <a:latin typeface="Arial" pitchFamily="34" charset="0"/>
                <a:ea typeface="+mn-ea"/>
                <a:cs typeface="Arial" pitchFamily="34" charset="0"/>
              </a:rPr>
              <a:t>joue</a:t>
            </a:r>
            <a:r>
              <a:rPr lang="en-US" sz="1200" kern="1200" dirty="0">
                <a:solidFill>
                  <a:schemeClr val="tx1"/>
                </a:solidFill>
                <a:effectLst/>
                <a:latin typeface="Arial" pitchFamily="34" charset="0"/>
                <a:ea typeface="+mn-ea"/>
                <a:cs typeface="Arial" pitchFamily="34" charset="0"/>
              </a:rPr>
              <a:t> avec 2 types </a:t>
            </a:r>
            <a:r>
              <a:rPr lang="en-US" sz="1200" kern="1200" dirty="0" err="1">
                <a:solidFill>
                  <a:schemeClr val="tx1"/>
                </a:solidFill>
                <a:effectLst/>
                <a:latin typeface="Arial" pitchFamily="34" charset="0"/>
                <a:ea typeface="+mn-ea"/>
                <a:cs typeface="Arial" pitchFamily="34" charset="0"/>
              </a:rPr>
              <a:t>d’indicateurs</a:t>
            </a:r>
            <a:r>
              <a:rPr lang="en-US" sz="1200" kern="1200" dirty="0">
                <a:solidFill>
                  <a:schemeClr val="tx1"/>
                </a:solidFill>
                <a:effectLst/>
                <a:latin typeface="Arial" pitchFamily="34" charset="0"/>
                <a:ea typeface="+mn-ea"/>
                <a:cs typeface="Arial" pitchFamily="34" charset="0"/>
              </a:rPr>
              <a:t>: un pour </a:t>
            </a:r>
            <a:r>
              <a:rPr lang="en-US" sz="1200" kern="1200" dirty="0" err="1">
                <a:solidFill>
                  <a:schemeClr val="tx1"/>
                </a:solidFill>
                <a:effectLst/>
                <a:latin typeface="Arial" pitchFamily="34" charset="0"/>
                <a:ea typeface="+mn-ea"/>
                <a:cs typeface="Arial" pitchFamily="34" charset="0"/>
              </a:rPr>
              <a:t>compter</a:t>
            </a:r>
            <a:r>
              <a:rPr lang="en-US" sz="1200" kern="1200" dirty="0">
                <a:solidFill>
                  <a:schemeClr val="tx1"/>
                </a:solidFill>
                <a:effectLst/>
                <a:latin typeface="Arial" pitchFamily="34" charset="0"/>
                <a:ea typeface="+mn-ea"/>
                <a:cs typeface="Arial" pitchFamily="34" charset="0"/>
              </a:rPr>
              <a:t> et un %</a:t>
            </a:r>
          </a:p>
          <a:p>
            <a:r>
              <a:rPr lang="en-US" sz="1200" kern="1200" dirty="0" err="1">
                <a:solidFill>
                  <a:schemeClr val="tx1"/>
                </a:solidFill>
                <a:effectLst/>
                <a:latin typeface="Arial" pitchFamily="34" charset="0"/>
                <a:ea typeface="+mn-ea"/>
                <a:cs typeface="Arial" pitchFamily="34" charset="0"/>
              </a:rPr>
              <a:t>Mais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en</a:t>
            </a:r>
            <a:r>
              <a:rPr lang="en-US" sz="1200" kern="1200" dirty="0">
                <a:solidFill>
                  <a:schemeClr val="tx1"/>
                </a:solidFill>
                <a:effectLst/>
                <a:latin typeface="Arial" pitchFamily="34" charset="0"/>
                <a:ea typeface="+mn-ea"/>
                <a:cs typeface="Arial" pitchFamily="34" charset="0"/>
              </a:rPr>
              <a:t> fait, il </a:t>
            </a:r>
            <a:r>
              <a:rPr lang="en-US" sz="1200" kern="1200" dirty="0" err="1">
                <a:solidFill>
                  <a:schemeClr val="tx1"/>
                </a:solidFill>
                <a:effectLst/>
                <a:latin typeface="Arial" pitchFamily="34" charset="0"/>
                <a:ea typeface="+mn-ea"/>
                <a:cs typeface="Arial" pitchFamily="34" charset="0"/>
              </a:rPr>
              <a:t>existe</a:t>
            </a:r>
            <a:r>
              <a:rPr lang="en-US" sz="1200" kern="1200" dirty="0">
                <a:solidFill>
                  <a:schemeClr val="tx1"/>
                </a:solidFill>
                <a:effectLst/>
                <a:latin typeface="Arial" pitchFamily="34" charset="0"/>
                <a:ea typeface="+mn-ea"/>
                <a:cs typeface="Arial" pitchFamily="34" charset="0"/>
              </a:rPr>
              <a:t> plus que 2 types </a:t>
            </a:r>
            <a:r>
              <a:rPr lang="en-US" sz="1200" kern="1200" dirty="0" err="1">
                <a:solidFill>
                  <a:schemeClr val="tx1"/>
                </a:solidFill>
                <a:effectLst/>
                <a:latin typeface="Arial" pitchFamily="34" charset="0"/>
                <a:ea typeface="+mn-ea"/>
                <a:cs typeface="Arial" pitchFamily="34" charset="0"/>
              </a:rPr>
              <a:t>d’indicateurs</a:t>
            </a:r>
            <a:r>
              <a:rPr lang="en-US" sz="1200" kern="1200" dirty="0">
                <a:solidFill>
                  <a:schemeClr val="tx1"/>
                </a:solidFill>
                <a:effectLst/>
                <a:latin typeface="Arial" pitchFamily="34" charset="0"/>
                <a:ea typeface="+mn-ea"/>
                <a:cs typeface="Arial" pitchFamily="34" charset="0"/>
              </a:rPr>
              <a:t>:  </a:t>
            </a:r>
          </a:p>
          <a:p>
            <a:pPr marL="628650" lvl="1" indent="-171450">
              <a:buFontTx/>
              <a:buChar char="-"/>
            </a:pPr>
            <a:r>
              <a:rPr lang="en-US" sz="1200" kern="1200" dirty="0">
                <a:solidFill>
                  <a:schemeClr val="tx1"/>
                </a:solidFill>
                <a:effectLst/>
                <a:latin typeface="Arial" pitchFamily="34" charset="0"/>
                <a:ea typeface="+mn-ea"/>
                <a:cs typeface="Arial" pitchFamily="34" charset="0"/>
              </a:rPr>
              <a:t>Il y a </a:t>
            </a:r>
            <a:r>
              <a:rPr lang="en-US" sz="1200" kern="1200" dirty="0" err="1">
                <a:solidFill>
                  <a:schemeClr val="tx1"/>
                </a:solidFill>
                <a:effectLst/>
                <a:latin typeface="Arial" pitchFamily="34" charset="0"/>
                <a:ea typeface="+mn-ea"/>
                <a:cs typeface="Arial" pitchFamily="34" charset="0"/>
              </a:rPr>
              <a:t>plusieurs</a:t>
            </a:r>
            <a:r>
              <a:rPr lang="en-US" sz="1200" kern="1200" dirty="0">
                <a:solidFill>
                  <a:schemeClr val="tx1"/>
                </a:solidFill>
                <a:effectLst/>
                <a:latin typeface="Arial" pitchFamily="34" charset="0"/>
                <a:ea typeface="+mn-ea"/>
                <a:cs typeface="Arial" pitchFamily="34" charset="0"/>
              </a:rPr>
              <a:t> types </a:t>
            </a:r>
            <a:r>
              <a:rPr lang="en-US" sz="1200" kern="1200" dirty="0" err="1">
                <a:solidFill>
                  <a:schemeClr val="tx1"/>
                </a:solidFill>
                <a:effectLst/>
                <a:latin typeface="Arial" pitchFamily="34" charset="0"/>
                <a:ea typeface="+mn-ea"/>
                <a:cs typeface="Arial" pitchFamily="34" charset="0"/>
              </a:rPr>
              <a:t>d’indicateurs</a:t>
            </a:r>
            <a:r>
              <a:rPr lang="en-US" sz="1200" kern="1200" dirty="0">
                <a:solidFill>
                  <a:schemeClr val="tx1"/>
                </a:solidFill>
                <a:effectLst/>
                <a:latin typeface="Arial" pitchFamily="34" charset="0"/>
                <a:ea typeface="+mn-ea"/>
                <a:cs typeface="Arial" pitchFamily="34" charset="0"/>
              </a:rPr>
              <a:t> qui </a:t>
            </a:r>
            <a:r>
              <a:rPr lang="en-US" sz="1200" kern="1200" dirty="0" err="1">
                <a:solidFill>
                  <a:schemeClr val="tx1"/>
                </a:solidFill>
                <a:effectLst/>
                <a:latin typeface="Arial" pitchFamily="34" charset="0"/>
                <a:ea typeface="+mn-ea"/>
                <a:cs typeface="Arial" pitchFamily="34" charset="0"/>
              </a:rPr>
              <a:t>comptent</a:t>
            </a:r>
            <a:r>
              <a:rPr lang="en-US" sz="1200" kern="1200" dirty="0">
                <a:solidFill>
                  <a:schemeClr val="tx1"/>
                </a:solidFill>
                <a:effectLst/>
                <a:latin typeface="Arial" pitchFamily="34" charset="0"/>
                <a:ea typeface="+mn-ea"/>
                <a:cs typeface="Arial" pitchFamily="34" charset="0"/>
              </a:rPr>
              <a:t> #</a:t>
            </a:r>
          </a:p>
          <a:p>
            <a:pPr marL="628650" lvl="1" indent="-171450">
              <a:buFontTx/>
              <a:buChar char="-"/>
            </a:pPr>
            <a:r>
              <a:rPr lang="en-US" sz="1200" kern="1200" dirty="0">
                <a:solidFill>
                  <a:schemeClr val="tx1"/>
                </a:solidFill>
                <a:effectLst/>
                <a:latin typeface="Arial" pitchFamily="34" charset="0"/>
                <a:ea typeface="+mn-ea"/>
                <a:cs typeface="Arial" pitchFamily="34" charset="0"/>
              </a:rPr>
              <a:t>Et </a:t>
            </a:r>
            <a:r>
              <a:rPr lang="en-US" sz="1200" kern="1200" dirty="0" err="1">
                <a:solidFill>
                  <a:schemeClr val="tx1"/>
                </a:solidFill>
                <a:effectLst/>
                <a:latin typeface="Arial" pitchFamily="34" charset="0"/>
                <a:ea typeface="+mn-ea"/>
                <a:cs typeface="Arial" pitchFamily="34" charset="0"/>
              </a:rPr>
              <a:t>plusieurs</a:t>
            </a:r>
            <a:r>
              <a:rPr lang="en-US" sz="1200" kern="1200" dirty="0">
                <a:solidFill>
                  <a:schemeClr val="tx1"/>
                </a:solidFill>
                <a:effectLst/>
                <a:latin typeface="Arial" pitchFamily="34" charset="0"/>
                <a:ea typeface="+mn-ea"/>
                <a:cs typeface="Arial" pitchFamily="34" charset="0"/>
              </a:rPr>
              <a:t> types </a:t>
            </a:r>
            <a:r>
              <a:rPr lang="en-US" sz="1200" kern="1200" dirty="0" err="1">
                <a:solidFill>
                  <a:schemeClr val="tx1"/>
                </a:solidFill>
                <a:effectLst/>
                <a:latin typeface="Arial" pitchFamily="34" charset="0"/>
                <a:ea typeface="+mn-ea"/>
                <a:cs typeface="Arial" pitchFamily="34" charset="0"/>
              </a:rPr>
              <a:t>d’indicateurs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exprimés</a:t>
            </a:r>
            <a:r>
              <a:rPr lang="en-US" sz="1200" kern="1200" dirty="0">
                <a:solidFill>
                  <a:schemeClr val="tx1"/>
                </a:solidFill>
                <a:effectLst/>
                <a:latin typeface="Arial" pitchFamily="34" charset="0"/>
                <a:ea typeface="+mn-ea"/>
                <a:cs typeface="Arial" pitchFamily="34" charset="0"/>
              </a:rPr>
              <a:t> par un %</a:t>
            </a:r>
          </a:p>
          <a:p>
            <a:pPr lvl="1"/>
            <a:r>
              <a:rPr lang="en-US" sz="1200" kern="1200" dirty="0">
                <a:solidFill>
                  <a:schemeClr val="tx1"/>
                </a:solidFill>
                <a:effectLst/>
                <a:latin typeface="Arial" pitchFamily="34" charset="0"/>
                <a:ea typeface="+mn-ea"/>
                <a:cs typeface="Arial" pitchFamily="34" charset="0"/>
              </a:rPr>
              <a:t>-  Et encore </a:t>
            </a:r>
            <a:r>
              <a:rPr lang="en-US" sz="1200" kern="1200" dirty="0" err="1">
                <a:solidFill>
                  <a:schemeClr val="tx1"/>
                </a:solidFill>
                <a:effectLst/>
                <a:latin typeface="Arial" pitchFamily="34" charset="0"/>
                <a:ea typeface="+mn-ea"/>
                <a:cs typeface="Arial" pitchFamily="34" charset="0"/>
              </a:rPr>
              <a:t>d’autre</a:t>
            </a:r>
            <a:r>
              <a:rPr lang="en-US" sz="1200" kern="1200" dirty="0">
                <a:solidFill>
                  <a:schemeClr val="tx1"/>
                </a:solidFill>
                <a:effectLst/>
                <a:latin typeface="Arial" pitchFamily="34" charset="0"/>
                <a:ea typeface="+mn-ea"/>
                <a:cs typeface="Arial" pitchFamily="34" charset="0"/>
              </a:rPr>
              <a:t> types qui ne </a:t>
            </a:r>
            <a:r>
              <a:rPr lang="en-US" sz="1200" kern="1200" dirty="0" err="1">
                <a:solidFill>
                  <a:schemeClr val="tx1"/>
                </a:solidFill>
                <a:effectLst/>
                <a:latin typeface="Arial" pitchFamily="34" charset="0"/>
                <a:ea typeface="+mn-ea"/>
                <a:cs typeface="Arial" pitchFamily="34" charset="0"/>
              </a:rPr>
              <a:t>sont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ni</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l’un</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ni</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l’autre</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Pour </a:t>
            </a:r>
            <a:r>
              <a:rPr lang="en-US" sz="1200" kern="1200" dirty="0" err="1">
                <a:solidFill>
                  <a:schemeClr val="tx1"/>
                </a:solidFill>
                <a:effectLst/>
                <a:latin typeface="Arial" pitchFamily="34" charset="0"/>
                <a:ea typeface="+mn-ea"/>
                <a:cs typeface="Arial" pitchFamily="34" charset="0"/>
              </a:rPr>
              <a:t>chaque</a:t>
            </a:r>
            <a:r>
              <a:rPr lang="en-US" sz="1200" kern="1200" dirty="0">
                <a:solidFill>
                  <a:schemeClr val="tx1"/>
                </a:solidFill>
                <a:effectLst/>
                <a:latin typeface="Arial" pitchFamily="34" charset="0"/>
                <a:ea typeface="+mn-ea"/>
                <a:cs typeface="Arial" pitchFamily="34" charset="0"/>
              </a:rPr>
              <a:t> type, la manière </a:t>
            </a:r>
            <a:r>
              <a:rPr lang="en-US" sz="1200" kern="1200" dirty="0" err="1">
                <a:solidFill>
                  <a:schemeClr val="tx1"/>
                </a:solidFill>
                <a:effectLst/>
                <a:latin typeface="Arial" pitchFamily="34" charset="0"/>
                <a:ea typeface="+mn-ea"/>
                <a:cs typeface="Arial" pitchFamily="34" charset="0"/>
              </a:rPr>
              <a:t>d’utiliser</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l’indicateur</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peut</a:t>
            </a:r>
            <a:r>
              <a:rPr lang="en-US" sz="1200" kern="1200" dirty="0">
                <a:solidFill>
                  <a:schemeClr val="tx1"/>
                </a:solidFill>
                <a:effectLst/>
                <a:latin typeface="Arial" pitchFamily="34" charset="0"/>
                <a:ea typeface="+mn-ea"/>
                <a:cs typeface="Arial" pitchFamily="34" charset="0"/>
              </a:rPr>
              <a:t> varier: comment </a:t>
            </a:r>
            <a:r>
              <a:rPr lang="en-US" sz="1200" kern="1200" dirty="0" err="1">
                <a:solidFill>
                  <a:schemeClr val="tx1"/>
                </a:solidFill>
                <a:effectLst/>
                <a:latin typeface="Arial" pitchFamily="34" charset="0"/>
                <a:ea typeface="+mn-ea"/>
                <a:cs typeface="Arial" pitchFamily="34" charset="0"/>
              </a:rPr>
              <a:t>mesurer</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analyser</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agréger</a:t>
            </a:r>
            <a:r>
              <a:rPr lang="en-US" sz="1200" kern="1200" dirty="0">
                <a:solidFill>
                  <a:schemeClr val="tx1"/>
                </a:solidFill>
                <a:effectLst/>
                <a:latin typeface="Arial" pitchFamily="34" charset="0"/>
                <a:ea typeface="+mn-ea"/>
                <a:cs typeface="Arial" pitchFamily="34" charset="0"/>
              </a:rPr>
              <a:t>, faire </a:t>
            </a:r>
            <a:r>
              <a:rPr lang="en-US" sz="1200" kern="1200" dirty="0" err="1">
                <a:solidFill>
                  <a:schemeClr val="tx1"/>
                </a:solidFill>
                <a:effectLst/>
                <a:latin typeface="Arial" pitchFamily="34" charset="0"/>
                <a:ea typeface="+mn-ea"/>
                <a:cs typeface="Arial" pitchFamily="34" charset="0"/>
              </a:rPr>
              <a:t>une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moyenne</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 </a:t>
            </a:r>
          </a:p>
          <a:p>
            <a:r>
              <a:rPr lang="en-US" sz="1200" u="sng" kern="1200" dirty="0" err="1">
                <a:solidFill>
                  <a:schemeClr val="tx1"/>
                </a:solidFill>
                <a:effectLst/>
                <a:latin typeface="Arial" pitchFamily="34" charset="0"/>
                <a:ea typeface="+mn-ea"/>
                <a:cs typeface="Arial" pitchFamily="34" charset="0"/>
              </a:rPr>
              <a:t>Voyons</a:t>
            </a:r>
            <a:r>
              <a:rPr lang="en-US" sz="1200" u="sng" kern="1200" dirty="0">
                <a:solidFill>
                  <a:schemeClr val="tx1"/>
                </a:solidFill>
                <a:effectLst/>
                <a:latin typeface="Arial" pitchFamily="34" charset="0"/>
                <a:ea typeface="+mn-ea"/>
                <a:cs typeface="Arial" pitchFamily="34" charset="0"/>
              </a:rPr>
              <a:t> </a:t>
            </a:r>
            <a:r>
              <a:rPr lang="en-US" sz="1200" u="sng" kern="1200" dirty="0" err="1">
                <a:solidFill>
                  <a:schemeClr val="tx1"/>
                </a:solidFill>
                <a:effectLst/>
                <a:latin typeface="Arial" pitchFamily="34" charset="0"/>
                <a:ea typeface="+mn-ea"/>
                <a:cs typeface="Arial" pitchFamily="34" charset="0"/>
              </a:rPr>
              <a:t>ici</a:t>
            </a:r>
            <a:r>
              <a:rPr lang="en-US" sz="1200" u="sng" kern="1200" dirty="0">
                <a:solidFill>
                  <a:schemeClr val="tx1"/>
                </a:solidFill>
                <a:effectLst/>
                <a:latin typeface="Arial" pitchFamily="34" charset="0"/>
                <a:ea typeface="+mn-ea"/>
                <a:cs typeface="Arial" pitchFamily="34" charset="0"/>
              </a:rPr>
              <a:t> les </a:t>
            </a:r>
            <a:r>
              <a:rPr lang="en-US" sz="1200" u="sng" kern="1200" dirty="0" err="1">
                <a:solidFill>
                  <a:schemeClr val="tx1"/>
                </a:solidFill>
                <a:effectLst/>
                <a:latin typeface="Arial" pitchFamily="34" charset="0"/>
                <a:ea typeface="+mn-ea"/>
                <a:cs typeface="Arial" pitchFamily="34" charset="0"/>
              </a:rPr>
              <a:t>principaux</a:t>
            </a:r>
            <a:r>
              <a:rPr lang="en-US" sz="1200" u="sng" kern="1200" dirty="0">
                <a:solidFill>
                  <a:schemeClr val="tx1"/>
                </a:solidFill>
                <a:effectLst/>
                <a:latin typeface="Arial" pitchFamily="34" charset="0"/>
                <a:ea typeface="+mn-ea"/>
                <a:cs typeface="Arial" pitchFamily="34" charset="0"/>
              </a:rPr>
              <a:t> types </a:t>
            </a:r>
            <a:r>
              <a:rPr lang="en-US" sz="1200" u="sng" kern="1200" dirty="0" err="1">
                <a:solidFill>
                  <a:schemeClr val="tx1"/>
                </a:solidFill>
                <a:effectLst/>
                <a:latin typeface="Arial" pitchFamily="34" charset="0"/>
                <a:ea typeface="+mn-ea"/>
                <a:cs typeface="Arial" pitchFamily="34" charset="0"/>
              </a:rPr>
              <a:t>d’indicateurs</a:t>
            </a:r>
            <a:r>
              <a:rPr lang="en-US" sz="1200" u="sng" kern="1200" dirty="0">
                <a:solidFill>
                  <a:schemeClr val="tx1"/>
                </a:solidFill>
                <a:effectLst/>
                <a:latin typeface="Arial" pitchFamily="34" charset="0"/>
                <a:ea typeface="+mn-ea"/>
                <a:cs typeface="Arial" pitchFamily="34" charset="0"/>
              </a:rPr>
              <a:t> que </a:t>
            </a:r>
            <a:r>
              <a:rPr lang="en-US" sz="1200" u="sng" kern="1200" dirty="0" err="1">
                <a:solidFill>
                  <a:schemeClr val="tx1"/>
                </a:solidFill>
                <a:effectLst/>
                <a:latin typeface="Arial" pitchFamily="34" charset="0"/>
                <a:ea typeface="+mn-ea"/>
                <a:cs typeface="Arial" pitchFamily="34" charset="0"/>
              </a:rPr>
              <a:t>vous</a:t>
            </a:r>
            <a:r>
              <a:rPr lang="en-US" sz="1200" u="sng" kern="1200" dirty="0">
                <a:solidFill>
                  <a:schemeClr val="tx1"/>
                </a:solidFill>
                <a:effectLst/>
                <a:latin typeface="Arial" pitchFamily="34" charset="0"/>
                <a:ea typeface="+mn-ea"/>
                <a:cs typeface="Arial" pitchFamily="34" charset="0"/>
              </a:rPr>
              <a:t> </a:t>
            </a:r>
            <a:r>
              <a:rPr lang="en-US" sz="1200" u="sng" kern="1200" dirty="0" err="1">
                <a:solidFill>
                  <a:schemeClr val="tx1"/>
                </a:solidFill>
                <a:effectLst/>
                <a:latin typeface="Arial" pitchFamily="34" charset="0"/>
                <a:ea typeface="+mn-ea"/>
                <a:cs typeface="Arial" pitchFamily="34" charset="0"/>
              </a:rPr>
              <a:t>pouvez</a:t>
            </a:r>
            <a:r>
              <a:rPr lang="en-US" sz="1200" u="sng" kern="1200" dirty="0">
                <a:solidFill>
                  <a:schemeClr val="tx1"/>
                </a:solidFill>
                <a:effectLst/>
                <a:latin typeface="Arial" pitchFamily="34" charset="0"/>
                <a:ea typeface="+mn-ea"/>
                <a:cs typeface="Arial" pitchFamily="34" charset="0"/>
              </a:rPr>
              <a:t> </a:t>
            </a:r>
            <a:r>
              <a:rPr lang="en-US" sz="1200" u="sng" kern="1200" dirty="0" err="1">
                <a:solidFill>
                  <a:schemeClr val="tx1"/>
                </a:solidFill>
                <a:effectLst/>
                <a:latin typeface="Arial" pitchFamily="34" charset="0"/>
                <a:ea typeface="+mn-ea"/>
                <a:cs typeface="Arial" pitchFamily="34" charset="0"/>
              </a:rPr>
              <a:t>rencontrer</a:t>
            </a:r>
            <a:r>
              <a:rPr lang="en-US" sz="1200" u="sng" kern="1200" dirty="0">
                <a:solidFill>
                  <a:schemeClr val="tx1"/>
                </a:solidFill>
                <a:effectLst/>
                <a:latin typeface="Arial" pitchFamily="34" charset="0"/>
                <a:ea typeface="+mn-ea"/>
                <a:cs typeface="Arial" pitchFamily="34" charset="0"/>
              </a:rPr>
              <a:t>:</a:t>
            </a:r>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CLICK # - items          Nombre de kits ménagers distribués                        </a:t>
            </a:r>
            <a:endParaRPr lang="en-US"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Nous aimons bien celui-ci. Un nombre à compter, facile d’utilisation, fonctionne bien pour les outputs, ne nécessite pas de </a:t>
            </a:r>
            <a:r>
              <a:rPr lang="fr-FR" sz="1200" kern="1200" dirty="0" err="1">
                <a:solidFill>
                  <a:schemeClr val="tx1"/>
                </a:solidFill>
                <a:effectLst/>
                <a:latin typeface="Arial" pitchFamily="34" charset="0"/>
                <a:ea typeface="+mn-ea"/>
                <a:cs typeface="Arial" pitchFamily="34" charset="0"/>
              </a:rPr>
              <a:t>baseline</a:t>
            </a:r>
            <a:r>
              <a:rPr lang="fr-FR" sz="1200" kern="1200" dirty="0">
                <a:solidFill>
                  <a:schemeClr val="tx1"/>
                </a:solidFill>
                <a:effectLst/>
                <a:latin typeface="Arial" pitchFamily="34" charset="0"/>
                <a:ea typeface="+mn-ea"/>
                <a:cs typeface="Arial" pitchFamily="34" charset="0"/>
              </a:rPr>
              <a:t>.</a:t>
            </a:r>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CLICK # - population          Nombre de personnes recevant de la nourriture </a:t>
            </a: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Ce </a:t>
            </a:r>
            <a:r>
              <a:rPr lang="en-US" sz="1200" kern="1200" dirty="0" err="1">
                <a:solidFill>
                  <a:schemeClr val="tx1"/>
                </a:solidFill>
                <a:effectLst/>
                <a:latin typeface="Arial" pitchFamily="34" charset="0"/>
                <a:ea typeface="+mn-ea"/>
                <a:cs typeface="Arial" pitchFamily="34" charset="0"/>
              </a:rPr>
              <a:t>n’est</a:t>
            </a:r>
            <a:r>
              <a:rPr lang="en-US" sz="1200" kern="1200" dirty="0">
                <a:solidFill>
                  <a:schemeClr val="tx1"/>
                </a:solidFill>
                <a:effectLst/>
                <a:latin typeface="Arial" pitchFamily="34" charset="0"/>
                <a:ea typeface="+mn-ea"/>
                <a:cs typeface="Arial" pitchFamily="34" charset="0"/>
              </a:rPr>
              <a:t> pas la </a:t>
            </a:r>
            <a:r>
              <a:rPr lang="en-US" sz="1200" kern="1200" dirty="0" err="1">
                <a:solidFill>
                  <a:schemeClr val="tx1"/>
                </a:solidFill>
                <a:effectLst/>
                <a:latin typeface="Arial" pitchFamily="34" charset="0"/>
                <a:ea typeface="+mn-ea"/>
                <a:cs typeface="Arial" pitchFamily="34" charset="0"/>
              </a:rPr>
              <a:t>même</a:t>
            </a:r>
            <a:r>
              <a:rPr lang="en-US" sz="1200" kern="1200" dirty="0">
                <a:solidFill>
                  <a:schemeClr val="tx1"/>
                </a:solidFill>
                <a:effectLst/>
                <a:latin typeface="Arial" pitchFamily="34" charset="0"/>
                <a:ea typeface="+mn-ea"/>
                <a:cs typeface="Arial" pitchFamily="34" charset="0"/>
              </a:rPr>
              <a:t> chose. </a:t>
            </a:r>
            <a:r>
              <a:rPr lang="en-US" sz="1200" kern="1200" dirty="0" err="1">
                <a:solidFill>
                  <a:schemeClr val="tx1"/>
                </a:solidFill>
                <a:effectLst/>
                <a:latin typeface="Arial" pitchFamily="34" charset="0"/>
                <a:ea typeface="+mn-ea"/>
                <a:cs typeface="Arial" pitchFamily="34" charset="0"/>
              </a:rPr>
              <a:t>L’a</a:t>
            </a:r>
            <a:r>
              <a:rPr lang="fr-FR" sz="1200" kern="1200" dirty="0" err="1">
                <a:solidFill>
                  <a:schemeClr val="tx1"/>
                </a:solidFill>
                <a:effectLst/>
                <a:latin typeface="Arial" pitchFamily="34" charset="0"/>
                <a:ea typeface="+mn-ea"/>
                <a:cs typeface="Arial" pitchFamily="34" charset="0"/>
              </a:rPr>
              <a:t>grégation</a:t>
            </a:r>
            <a:r>
              <a:rPr lang="fr-FR" sz="1200" kern="1200" dirty="0">
                <a:solidFill>
                  <a:schemeClr val="tx1"/>
                </a:solidFill>
                <a:effectLst/>
                <a:latin typeface="Arial" pitchFamily="34" charset="0"/>
                <a:ea typeface="+mn-ea"/>
                <a:cs typeface="Arial" pitchFamily="34" charset="0"/>
              </a:rPr>
              <a:t> se fait de manière différente</a:t>
            </a:r>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CLICK # - échelle de Likert      Niveau de satisfaction ……                                            </a:t>
            </a:r>
            <a:endParaRPr lang="en-US"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Il s’agit d’un nombre, mais pas d’un comptage, il s’exprime par rapport à une échelle graduée (par exemple de 1 à 5). </a:t>
            </a:r>
            <a:endParaRPr lang="en-US"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Les valeurs mesurées ont une signification graduelle. Exemples : scores de consommation alimentaire (sur une échelle de 5) / </a:t>
            </a:r>
            <a:r>
              <a:rPr lang="fr-FR" sz="1200" i="1" kern="1200" dirty="0" err="1">
                <a:solidFill>
                  <a:schemeClr val="tx1"/>
                </a:solidFill>
                <a:effectLst/>
                <a:latin typeface="Arial" pitchFamily="34" charset="0"/>
                <a:ea typeface="+mn-ea"/>
                <a:cs typeface="Arial" pitchFamily="34" charset="0"/>
              </a:rPr>
              <a:t>balanced</a:t>
            </a:r>
            <a:r>
              <a:rPr lang="fr-FR" sz="1200" i="1" kern="1200" dirty="0">
                <a:solidFill>
                  <a:schemeClr val="tx1"/>
                </a:solidFill>
                <a:effectLst/>
                <a:latin typeface="Arial" pitchFamily="34" charset="0"/>
                <a:ea typeface="+mn-ea"/>
                <a:cs typeface="Arial" pitchFamily="34" charset="0"/>
              </a:rPr>
              <a:t> </a:t>
            </a:r>
            <a:r>
              <a:rPr lang="fr-FR" sz="1200" i="1" kern="1200" dirty="0" err="1">
                <a:solidFill>
                  <a:schemeClr val="tx1"/>
                </a:solidFill>
                <a:effectLst/>
                <a:latin typeface="Arial" pitchFamily="34" charset="0"/>
                <a:ea typeface="+mn-ea"/>
                <a:cs typeface="Arial" pitchFamily="34" charset="0"/>
              </a:rPr>
              <a:t>scorecards</a:t>
            </a:r>
            <a:r>
              <a:rPr lang="fr-FR" sz="1200" kern="1200" dirty="0">
                <a:solidFill>
                  <a:schemeClr val="tx1"/>
                </a:solidFill>
                <a:effectLst/>
                <a:latin typeface="Arial" pitchFamily="34" charset="0"/>
                <a:ea typeface="+mn-ea"/>
                <a:cs typeface="Arial" pitchFamily="34" charset="0"/>
              </a:rPr>
              <a:t> sur CRI / La classification intégrée IPC / degré de couverture des besoins essentiels.</a:t>
            </a:r>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CLICK # - taux             Nombre d'habitants par centre de santé                      </a:t>
            </a:r>
            <a:endParaRPr lang="en-US"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Il s’agit d’un nombre, mais il nécessite le comptage de deux choses : un numérateur et un dénominateur. Ces deux éléments sont de </a:t>
            </a:r>
            <a:r>
              <a:rPr lang="fr-FR" sz="1200" b="1" kern="1200" dirty="0">
                <a:solidFill>
                  <a:schemeClr val="tx1"/>
                </a:solidFill>
                <a:effectLst/>
                <a:latin typeface="Arial" pitchFamily="34" charset="0"/>
                <a:ea typeface="+mn-ea"/>
                <a:cs typeface="Arial" pitchFamily="34" charset="0"/>
              </a:rPr>
              <a:t>natures différentes</a:t>
            </a:r>
            <a:r>
              <a:rPr lang="fr-FR" sz="1200" kern="1200" dirty="0">
                <a:solidFill>
                  <a:schemeClr val="tx1"/>
                </a:solidFill>
                <a:effectLst/>
                <a:latin typeface="Arial" pitchFamily="34" charset="0"/>
                <a:ea typeface="+mn-ea"/>
                <a:cs typeface="Arial" pitchFamily="34" charset="0"/>
              </a:rPr>
              <a:t> : habitants et centres de santé </a:t>
            </a:r>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CLICK % - pourcentage           Couverture vaccinale contre la rougeole                                   </a:t>
            </a: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err="1">
                <a:solidFill>
                  <a:schemeClr val="tx1"/>
                </a:solidFill>
                <a:effectLst/>
                <a:latin typeface="Arial" pitchFamily="34" charset="0"/>
                <a:ea typeface="+mn-ea"/>
                <a:cs typeface="Arial" pitchFamily="34" charset="0"/>
              </a:rPr>
              <a:t>Ici</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aussi</a:t>
            </a:r>
            <a:r>
              <a:rPr lang="en-US" sz="1200" kern="1200" dirty="0">
                <a:solidFill>
                  <a:schemeClr val="tx1"/>
                </a:solidFill>
                <a:effectLst/>
                <a:latin typeface="Arial" pitchFamily="34" charset="0"/>
                <a:ea typeface="+mn-ea"/>
                <a:cs typeface="Arial" pitchFamily="34" charset="0"/>
              </a:rPr>
              <a:t>, il </a:t>
            </a:r>
            <a:r>
              <a:rPr lang="en-US" sz="1200" kern="1200" dirty="0" err="1">
                <a:solidFill>
                  <a:schemeClr val="tx1"/>
                </a:solidFill>
                <a:effectLst/>
                <a:latin typeface="Arial" pitchFamily="34" charset="0"/>
                <a:ea typeface="+mn-ea"/>
                <a:cs typeface="Arial" pitchFamily="34" charset="0"/>
              </a:rPr>
              <a:t>s’agit</a:t>
            </a:r>
            <a:r>
              <a:rPr lang="en-US" sz="1200" kern="1200" dirty="0">
                <a:solidFill>
                  <a:schemeClr val="tx1"/>
                </a:solidFill>
                <a:effectLst/>
                <a:latin typeface="Arial" pitchFamily="34" charset="0"/>
                <a:ea typeface="+mn-ea"/>
                <a:cs typeface="Arial" pitchFamily="34" charset="0"/>
              </a:rPr>
              <a:t> d’un chiffre </a:t>
            </a:r>
            <a:r>
              <a:rPr lang="en-US" sz="1200" kern="1200" dirty="0" err="1">
                <a:solidFill>
                  <a:schemeClr val="tx1"/>
                </a:solidFill>
                <a:effectLst/>
                <a:latin typeface="Arial" pitchFamily="34" charset="0"/>
                <a:ea typeface="+mn-ea"/>
                <a:cs typeface="Arial" pitchFamily="34" charset="0"/>
              </a:rPr>
              <a:t>nécessitant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numerateur</a:t>
            </a:r>
            <a:r>
              <a:rPr lang="en-US" sz="1200" kern="1200" dirty="0">
                <a:solidFill>
                  <a:schemeClr val="tx1"/>
                </a:solidFill>
                <a:effectLst/>
                <a:latin typeface="Arial" pitchFamily="34" charset="0"/>
                <a:ea typeface="+mn-ea"/>
                <a:cs typeface="Arial" pitchFamily="34" charset="0"/>
              </a:rPr>
              <a:t> et </a:t>
            </a:r>
            <a:r>
              <a:rPr lang="en-US" sz="1200" kern="1200" dirty="0" err="1">
                <a:solidFill>
                  <a:schemeClr val="tx1"/>
                </a:solidFill>
                <a:effectLst/>
                <a:latin typeface="Arial" pitchFamily="34" charset="0"/>
                <a:ea typeface="+mn-ea"/>
                <a:cs typeface="Arial" pitchFamily="34" charset="0"/>
              </a:rPr>
              <a:t>dénominateur</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mais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ici</a:t>
            </a:r>
            <a:r>
              <a:rPr lang="en-US" sz="1200" kern="1200" dirty="0">
                <a:solidFill>
                  <a:schemeClr val="tx1"/>
                </a:solidFill>
                <a:effectLst/>
                <a:latin typeface="Arial" pitchFamily="34" charset="0"/>
                <a:ea typeface="+mn-ea"/>
                <a:cs typeface="Arial" pitchFamily="34" charset="0"/>
              </a:rPr>
              <a:t> les 2 </a:t>
            </a:r>
            <a:r>
              <a:rPr lang="en-US" sz="1200" kern="1200" dirty="0" err="1">
                <a:solidFill>
                  <a:schemeClr val="tx1"/>
                </a:solidFill>
                <a:effectLst/>
                <a:latin typeface="Arial" pitchFamily="34" charset="0"/>
                <a:ea typeface="+mn-ea"/>
                <a:cs typeface="Arial" pitchFamily="34" charset="0"/>
              </a:rPr>
              <a:t>sont</a:t>
            </a:r>
            <a:r>
              <a:rPr lang="en-US" sz="1200" kern="1200" dirty="0">
                <a:solidFill>
                  <a:schemeClr val="tx1"/>
                </a:solidFill>
                <a:effectLst/>
                <a:latin typeface="Arial" pitchFamily="34" charset="0"/>
                <a:ea typeface="+mn-ea"/>
                <a:cs typeface="Arial" pitchFamily="34" charset="0"/>
              </a:rPr>
              <a:t> de </a:t>
            </a:r>
            <a:r>
              <a:rPr lang="en-US" sz="1200" kern="1200" dirty="0" err="1">
                <a:solidFill>
                  <a:schemeClr val="tx1"/>
                </a:solidFill>
                <a:effectLst/>
                <a:latin typeface="Arial" pitchFamily="34" charset="0"/>
                <a:ea typeface="+mn-ea"/>
                <a:cs typeface="Arial" pitchFamily="34" charset="0"/>
              </a:rPr>
              <a:t>même</a:t>
            </a:r>
            <a:r>
              <a:rPr lang="en-US" sz="1200" kern="1200" dirty="0">
                <a:solidFill>
                  <a:schemeClr val="tx1"/>
                </a:solidFill>
                <a:effectLst/>
                <a:latin typeface="Arial" pitchFamily="34" charset="0"/>
                <a:ea typeface="+mn-ea"/>
                <a:cs typeface="Arial" pitchFamily="34" charset="0"/>
              </a:rPr>
              <a:t> nature. (</a:t>
            </a:r>
            <a:r>
              <a:rPr lang="fr-FR" sz="1200" kern="1200" dirty="0">
                <a:solidFill>
                  <a:schemeClr val="tx1"/>
                </a:solidFill>
                <a:effectLst/>
                <a:latin typeface="Arial" pitchFamily="34" charset="0"/>
                <a:ea typeface="+mn-ea"/>
                <a:cs typeface="Arial" pitchFamily="34" charset="0"/>
              </a:rPr>
              <a:t>enfants sur enfants)</a:t>
            </a:r>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CLICK %  - composite   Degré de conformité à …                                                         </a:t>
            </a: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Il </a:t>
            </a:r>
            <a:r>
              <a:rPr lang="en-US" sz="1200" kern="1200" dirty="0" err="1">
                <a:solidFill>
                  <a:schemeClr val="tx1"/>
                </a:solidFill>
                <a:effectLst/>
                <a:latin typeface="Arial" pitchFamily="34" charset="0"/>
                <a:ea typeface="+mn-ea"/>
                <a:cs typeface="Arial" pitchFamily="34" charset="0"/>
              </a:rPr>
              <a:t>s’exprime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comme</a:t>
            </a:r>
            <a:r>
              <a:rPr lang="en-US" sz="1200" kern="1200" dirty="0">
                <a:solidFill>
                  <a:schemeClr val="tx1"/>
                </a:solidFill>
                <a:effectLst/>
                <a:latin typeface="Arial" pitchFamily="34" charset="0"/>
                <a:ea typeface="+mn-ea"/>
                <a:cs typeface="Arial" pitchFamily="34" charset="0"/>
              </a:rPr>
              <a:t> un </a:t>
            </a:r>
            <a:r>
              <a:rPr lang="en-US" sz="1200" kern="1200" dirty="0" err="1">
                <a:solidFill>
                  <a:schemeClr val="tx1"/>
                </a:solidFill>
                <a:effectLst/>
                <a:latin typeface="Arial" pitchFamily="34" charset="0"/>
                <a:ea typeface="+mn-ea"/>
                <a:cs typeface="Arial" pitchFamily="34" charset="0"/>
              </a:rPr>
              <a:t>pourcentage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mais</a:t>
            </a:r>
            <a:r>
              <a:rPr lang="en-US" sz="1200" kern="1200" dirty="0">
                <a:solidFill>
                  <a:schemeClr val="tx1"/>
                </a:solidFill>
                <a:effectLst/>
                <a:latin typeface="Arial" pitchFamily="34" charset="0"/>
                <a:ea typeface="+mn-ea"/>
                <a:cs typeface="Arial" pitchFamily="34" charset="0"/>
              </a:rPr>
              <a:t> il </a:t>
            </a:r>
            <a:r>
              <a:rPr lang="en-US" sz="1200" kern="1200" dirty="0" err="1">
                <a:solidFill>
                  <a:schemeClr val="tx1"/>
                </a:solidFill>
                <a:effectLst/>
                <a:latin typeface="Arial" pitchFamily="34" charset="0"/>
                <a:ea typeface="+mn-ea"/>
                <a:cs typeface="Arial" pitchFamily="34" charset="0"/>
              </a:rPr>
              <a:t>n’est</a:t>
            </a:r>
            <a:r>
              <a:rPr lang="en-US" sz="1200" kern="1200" dirty="0">
                <a:solidFill>
                  <a:schemeClr val="tx1"/>
                </a:solidFill>
                <a:effectLst/>
                <a:latin typeface="Arial" pitchFamily="34" charset="0"/>
                <a:ea typeface="+mn-ea"/>
                <a:cs typeface="Arial" pitchFamily="34" charset="0"/>
              </a:rPr>
              <a:t> PAS </a:t>
            </a:r>
            <a:r>
              <a:rPr lang="en-US" sz="1200" kern="1200" dirty="0" err="1">
                <a:solidFill>
                  <a:schemeClr val="tx1"/>
                </a:solidFill>
                <a:effectLst/>
                <a:latin typeface="Arial" pitchFamily="34" charset="0"/>
                <a:ea typeface="+mn-ea"/>
                <a:cs typeface="Arial" pitchFamily="34" charset="0"/>
              </a:rPr>
              <a:t>calculé</a:t>
            </a:r>
            <a:r>
              <a:rPr lang="en-US" sz="1200" kern="1200" dirty="0">
                <a:solidFill>
                  <a:schemeClr val="tx1"/>
                </a:solidFill>
                <a:effectLst/>
                <a:latin typeface="Arial" pitchFamily="34" charset="0"/>
                <a:ea typeface="+mn-ea"/>
                <a:cs typeface="Arial" pitchFamily="34" charset="0"/>
              </a:rPr>
              <a:t> avec un </a:t>
            </a:r>
            <a:r>
              <a:rPr lang="en-US" sz="1200" kern="1200" dirty="0" err="1">
                <a:solidFill>
                  <a:schemeClr val="tx1"/>
                </a:solidFill>
                <a:effectLst/>
                <a:latin typeface="Arial" pitchFamily="34" charset="0"/>
                <a:ea typeface="+mn-ea"/>
                <a:cs typeface="Arial" pitchFamily="34" charset="0"/>
              </a:rPr>
              <a:t>numérateur</a:t>
            </a:r>
            <a:r>
              <a:rPr lang="en-US" sz="1200" kern="1200" dirty="0">
                <a:solidFill>
                  <a:schemeClr val="tx1"/>
                </a:solidFill>
                <a:effectLst/>
                <a:latin typeface="Arial" pitchFamily="34" charset="0"/>
                <a:ea typeface="+mn-ea"/>
                <a:cs typeface="Arial" pitchFamily="34" charset="0"/>
              </a:rPr>
              <a:t> et </a:t>
            </a:r>
            <a:r>
              <a:rPr lang="en-US" sz="1200" kern="1200" dirty="0" err="1">
                <a:solidFill>
                  <a:schemeClr val="tx1"/>
                </a:solidFill>
                <a:effectLst/>
                <a:latin typeface="Arial" pitchFamily="34" charset="0"/>
                <a:ea typeface="+mn-ea"/>
                <a:cs typeface="Arial" pitchFamily="34" charset="0"/>
              </a:rPr>
              <a:t>dénominateur</a:t>
            </a:r>
            <a:r>
              <a:rPr lang="en-US" sz="1200" kern="1200" dirty="0">
                <a:solidFill>
                  <a:schemeClr val="tx1"/>
                </a:solidFill>
                <a:effectLst/>
                <a:latin typeface="Arial" pitchFamily="34" charset="0"/>
                <a:ea typeface="+mn-ea"/>
                <a:cs typeface="Arial" pitchFamily="34" charset="0"/>
              </a:rPr>
              <a:t>. </a:t>
            </a:r>
          </a:p>
          <a:p>
            <a:r>
              <a:rPr lang="fr-FR" sz="1200" kern="1200" dirty="0">
                <a:solidFill>
                  <a:schemeClr val="tx1"/>
                </a:solidFill>
                <a:effectLst/>
                <a:latin typeface="Arial" pitchFamily="34" charset="0"/>
                <a:ea typeface="+mn-ea"/>
                <a:cs typeface="Arial" pitchFamily="34" charset="0"/>
              </a:rPr>
              <a:t>Il est basé sur plusieurs paramètres, chacun ayant une pondération respective, faisant une valeur totale de 100. On détermine un score pour chacun des paramètres, on fait le total pour avoir la mesure de l’indicateur. </a:t>
            </a:r>
          </a:p>
          <a:p>
            <a:r>
              <a:rPr lang="fr-FR" sz="1200" b="1" kern="1200" dirty="0">
                <a:solidFill>
                  <a:schemeClr val="tx1"/>
                </a:solidFill>
                <a:effectLst/>
                <a:latin typeface="Arial" pitchFamily="34" charset="0"/>
                <a:ea typeface="+mn-ea"/>
                <a:cs typeface="Arial" pitchFamily="34" charset="0"/>
              </a:rPr>
              <a:t>CLICK Oui-Non            Adoption d’une nouvelle loi sur les réfugiés                                   </a:t>
            </a:r>
            <a:endParaRPr lang="en-US"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L’indicateur mesure simplement si la chose est faite ou non. </a:t>
            </a:r>
            <a:endParaRPr lang="fr-FR" b="1" dirty="0"/>
          </a:p>
        </p:txBody>
      </p:sp>
    </p:spTree>
    <p:extLst>
      <p:ext uri="{BB962C8B-B14F-4D97-AF65-F5344CB8AC3E}">
        <p14:creationId xmlns:p14="http://schemas.microsoft.com/office/powerpoint/2010/main" val="392265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 nous </a:t>
            </a:r>
            <a:r>
              <a:rPr lang="en-US" dirty="0" err="1"/>
              <a:t>dit</a:t>
            </a:r>
            <a:r>
              <a:rPr lang="en-US" dirty="0"/>
              <a:t> </a:t>
            </a:r>
            <a:r>
              <a:rPr lang="en-US" dirty="0" err="1"/>
              <a:t>cette</a:t>
            </a:r>
            <a:r>
              <a:rPr lang="en-US" dirty="0"/>
              <a:t> </a:t>
            </a:r>
            <a:r>
              <a:rPr lang="en-US" dirty="0" err="1"/>
              <a:t>histoire</a:t>
            </a:r>
            <a:r>
              <a:rPr lang="en-US" dirty="0"/>
              <a:t> ?</a:t>
            </a:r>
          </a:p>
          <a:p>
            <a:endParaRPr lang="en-US" dirty="0"/>
          </a:p>
          <a:p>
            <a:r>
              <a:rPr lang="en-US" dirty="0" err="1"/>
              <a:t>Qu’il</a:t>
            </a:r>
            <a:r>
              <a:rPr lang="en-US" dirty="0"/>
              <a:t> </a:t>
            </a:r>
            <a:r>
              <a:rPr lang="en-US" dirty="0" err="1"/>
              <a:t>est</a:t>
            </a:r>
            <a:r>
              <a:rPr lang="en-US" dirty="0"/>
              <a:t> facile de </a:t>
            </a:r>
            <a:r>
              <a:rPr lang="en-US" dirty="0" err="1"/>
              <a:t>tricher</a:t>
            </a:r>
            <a:r>
              <a:rPr lang="en-US" dirty="0"/>
              <a:t> avec un </a:t>
            </a:r>
            <a:r>
              <a:rPr lang="en-US" dirty="0" err="1"/>
              <a:t>indicateur</a:t>
            </a:r>
            <a:r>
              <a:rPr lang="en-US" dirty="0"/>
              <a:t> composite, </a:t>
            </a:r>
            <a:r>
              <a:rPr lang="en-US" dirty="0" err="1"/>
              <a:t>en</a:t>
            </a:r>
            <a:r>
              <a:rPr lang="en-US" dirty="0"/>
              <a:t> </a:t>
            </a:r>
            <a:r>
              <a:rPr lang="en-US" dirty="0" err="1"/>
              <a:t>donnant</a:t>
            </a:r>
            <a:r>
              <a:rPr lang="en-US" dirty="0"/>
              <a:t> un </a:t>
            </a:r>
            <a:r>
              <a:rPr lang="en-US" dirty="0" err="1"/>
              <a:t>poids</a:t>
            </a:r>
            <a:r>
              <a:rPr lang="en-US" dirty="0"/>
              <a:t> important aux </a:t>
            </a:r>
            <a:r>
              <a:rPr lang="en-US" dirty="0" err="1"/>
              <a:t>éléments</a:t>
            </a:r>
            <a:r>
              <a:rPr lang="en-US" dirty="0"/>
              <a:t> </a:t>
            </a:r>
            <a:r>
              <a:rPr lang="en-US" dirty="0" err="1"/>
              <a:t>faciles</a:t>
            </a:r>
            <a:r>
              <a:rPr lang="en-US" dirty="0"/>
              <a:t>.</a:t>
            </a:r>
          </a:p>
        </p:txBody>
      </p:sp>
    </p:spTree>
    <p:extLst>
      <p:ext uri="{BB962C8B-B14F-4D97-AF65-F5344CB8AC3E}">
        <p14:creationId xmlns:p14="http://schemas.microsoft.com/office/powerpoint/2010/main" val="92063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nSpc>
                <a:spcPct val="100000"/>
              </a:lnSpc>
            </a:pPr>
            <a:r>
              <a:rPr lang="en-GB" sz="1200" b="1" kern="1200" dirty="0">
                <a:solidFill>
                  <a:schemeClr val="tx1"/>
                </a:solidFill>
                <a:effectLst/>
                <a:latin typeface="Arial" pitchFamily="34" charset="0"/>
                <a:ea typeface="+mn-ea"/>
                <a:cs typeface="Arial" pitchFamily="34" charset="0"/>
              </a:rPr>
              <a:t>SMART</a:t>
            </a:r>
          </a:p>
          <a:p>
            <a:pPr>
              <a:lnSpc>
                <a:spcPct val="100000"/>
              </a:lnSpc>
            </a:pPr>
            <a:r>
              <a:rPr lang="fr-FR" dirty="0">
                <a:latin typeface="Arial"/>
                <a:cs typeface="Arial"/>
              </a:rPr>
              <a:t>Voyons ici un autre aspect de l'utilisation des indicateurs: on dit souvent qu’un indicateur doit être "SMART." En fait ce n'est pas un indicateur tout seul qui peut être SMART ou pas c'est l'ensemble de l'indicateur et de la cible qui lui est attachée. Le mot SMART en anglais signifie malin, intelligent et les 5 lettres nous disent les 5 critères à respecter.</a:t>
            </a:r>
            <a:endParaRPr lang="en-GB" sz="1200" kern="1200" dirty="0">
              <a:solidFill>
                <a:schemeClr val="tx1"/>
              </a:solidFill>
              <a:effectLst/>
              <a:latin typeface="Arial" pitchFamily="34" charset="0"/>
              <a:ea typeface="+mn-ea"/>
              <a:cs typeface="Arial" pitchFamily="34" charset="0"/>
            </a:endParaRPr>
          </a:p>
          <a:p>
            <a:pPr>
              <a:lnSpc>
                <a:spcPct val="100000"/>
              </a:lnSpc>
            </a:pPr>
            <a:endParaRPr lang="en-GB" sz="1200" kern="1200" dirty="0">
              <a:solidFill>
                <a:schemeClr val="tx1"/>
              </a:solidFill>
              <a:effectLst/>
              <a:latin typeface="Arial" pitchFamily="34" charset="0"/>
              <a:ea typeface="+mn-ea"/>
              <a:cs typeface="Arial" pitchFamily="34" charset="0"/>
            </a:endParaRPr>
          </a:p>
          <a:p>
            <a:pPr>
              <a:lnSpc>
                <a:spcPct val="100000"/>
              </a:lnSpc>
            </a:pPr>
            <a:r>
              <a:rPr lang="en-GB" sz="1200" b="1" kern="1200" dirty="0">
                <a:solidFill>
                  <a:schemeClr val="tx1"/>
                </a:solidFill>
                <a:effectLst/>
                <a:latin typeface="Arial" pitchFamily="34" charset="0"/>
                <a:ea typeface="+mn-ea"/>
                <a:cs typeface="Arial" pitchFamily="34" charset="0"/>
              </a:rPr>
              <a:t>CLICK </a:t>
            </a:r>
            <a:r>
              <a:rPr lang="en-GB" sz="1200" b="1" kern="1200" dirty="0" err="1">
                <a:solidFill>
                  <a:schemeClr val="tx1"/>
                </a:solidFill>
                <a:effectLst/>
                <a:latin typeface="Arial" pitchFamily="34" charset="0"/>
                <a:ea typeface="+mn-ea"/>
                <a:cs typeface="Arial" pitchFamily="34" charset="0"/>
              </a:rPr>
              <a:t>Spécifique</a:t>
            </a:r>
            <a:endParaRPr lang="en-GB" sz="1200" b="1" kern="1200" dirty="0">
              <a:solidFill>
                <a:schemeClr val="tx1"/>
              </a:solidFill>
              <a:effectLst/>
              <a:latin typeface="Arial" pitchFamily="34" charset="0"/>
              <a:ea typeface="+mn-ea"/>
              <a:cs typeface="Arial" pitchFamily="34" charset="0"/>
            </a:endParaRPr>
          </a:p>
          <a:p>
            <a:pPr>
              <a:lnSpc>
                <a:spcPct val="100000"/>
              </a:lnSpc>
            </a:pPr>
            <a:r>
              <a:rPr lang="en-GB" sz="1200" kern="1200" dirty="0" err="1">
                <a:solidFill>
                  <a:schemeClr val="tx1"/>
                </a:solidFill>
                <a:effectLst/>
                <a:latin typeface="Arial" pitchFamily="34" charset="0"/>
                <a:ea typeface="+mn-ea"/>
                <a:cs typeface="Arial" pitchFamily="34" charset="0"/>
              </a:rPr>
              <a:t>L’indicateur</a:t>
            </a:r>
            <a:r>
              <a:rPr lang="en-GB" sz="1200" kern="1200" dirty="0">
                <a:solidFill>
                  <a:schemeClr val="tx1"/>
                </a:solidFill>
                <a:effectLst/>
                <a:latin typeface="Arial" pitchFamily="34" charset="0"/>
                <a:ea typeface="+mn-ea"/>
                <a:cs typeface="Arial" pitchFamily="34" charset="0"/>
              </a:rPr>
              <a:t> doit dire </a:t>
            </a:r>
            <a:r>
              <a:rPr lang="en-GB" sz="1200" kern="1200" dirty="0" err="1">
                <a:solidFill>
                  <a:schemeClr val="tx1"/>
                </a:solidFill>
                <a:effectLst/>
                <a:latin typeface="Arial" pitchFamily="34" charset="0"/>
                <a:ea typeface="+mn-ea"/>
                <a:cs typeface="Arial" pitchFamily="34" charset="0"/>
              </a:rPr>
              <a:t>précisément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ce</a:t>
            </a:r>
            <a:r>
              <a:rPr lang="en-GB" sz="1200" kern="1200" dirty="0">
                <a:solidFill>
                  <a:schemeClr val="tx1"/>
                </a:solidFill>
                <a:effectLst/>
                <a:latin typeface="Arial" pitchFamily="34" charset="0"/>
                <a:ea typeface="+mn-ea"/>
                <a:cs typeface="Arial" pitchFamily="34" charset="0"/>
              </a:rPr>
              <a:t> qui </a:t>
            </a:r>
            <a:r>
              <a:rPr lang="en-GB" sz="1200" kern="1200" dirty="0" err="1">
                <a:solidFill>
                  <a:schemeClr val="tx1"/>
                </a:solidFill>
                <a:effectLst/>
                <a:latin typeface="Arial" pitchFamily="34" charset="0"/>
                <a:ea typeface="+mn-ea"/>
                <a:cs typeface="Arial" pitchFamily="34" charset="0"/>
              </a:rPr>
              <a:t>est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mesuré</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L’objectif</a:t>
            </a:r>
            <a:r>
              <a:rPr lang="en-GB" sz="1200" kern="1200" dirty="0">
                <a:solidFill>
                  <a:schemeClr val="tx1"/>
                </a:solidFill>
                <a:effectLst/>
                <a:latin typeface="Arial" pitchFamily="34" charset="0"/>
                <a:ea typeface="+mn-ea"/>
                <a:cs typeface="Arial" pitchFamily="34" charset="0"/>
              </a:rPr>
              <a:t> / le outcome / le </a:t>
            </a:r>
            <a:r>
              <a:rPr lang="en-GB" sz="1200" kern="1200" dirty="0" err="1">
                <a:solidFill>
                  <a:schemeClr val="tx1"/>
                </a:solidFill>
                <a:effectLst/>
                <a:latin typeface="Arial" pitchFamily="34" charset="0"/>
                <a:ea typeface="+mn-ea"/>
                <a:cs typeface="Arial" pitchFamily="34" charset="0"/>
              </a:rPr>
              <a:t>résultat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peuvent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être</a:t>
            </a:r>
            <a:r>
              <a:rPr lang="en-GB" sz="1200" kern="1200" dirty="0">
                <a:solidFill>
                  <a:schemeClr val="tx1"/>
                </a:solidFill>
                <a:effectLst/>
                <a:latin typeface="Arial" pitchFamily="34" charset="0"/>
                <a:ea typeface="+mn-ea"/>
                <a:cs typeface="Arial" pitchFamily="34" charset="0"/>
              </a:rPr>
              <a:t> larges, </a:t>
            </a:r>
            <a:r>
              <a:rPr lang="en-GB" sz="1200" kern="1200" dirty="0" err="1">
                <a:solidFill>
                  <a:schemeClr val="tx1"/>
                </a:solidFill>
                <a:effectLst/>
                <a:latin typeface="Arial" pitchFamily="34" charset="0"/>
                <a:ea typeface="+mn-ea"/>
                <a:cs typeface="Arial" pitchFamily="34" charset="0"/>
              </a:rPr>
              <a:t>mais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l’indicateur</a:t>
            </a:r>
            <a:r>
              <a:rPr lang="en-GB" sz="1200" kern="1200" dirty="0">
                <a:solidFill>
                  <a:schemeClr val="tx1"/>
                </a:solidFill>
                <a:effectLst/>
                <a:latin typeface="Arial" pitchFamily="34" charset="0"/>
                <a:ea typeface="+mn-ea"/>
                <a:cs typeface="Arial" pitchFamily="34" charset="0"/>
              </a:rPr>
              <a:t> doit </a:t>
            </a:r>
            <a:r>
              <a:rPr lang="en-GB" sz="1200" kern="1200" dirty="0" err="1">
                <a:solidFill>
                  <a:schemeClr val="tx1"/>
                </a:solidFill>
                <a:effectLst/>
                <a:latin typeface="Arial" pitchFamily="34" charset="0"/>
                <a:ea typeface="+mn-ea"/>
                <a:cs typeface="Arial" pitchFamily="34" charset="0"/>
              </a:rPr>
              <a:t>être</a:t>
            </a:r>
            <a:r>
              <a:rPr lang="en-GB" sz="1200"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spécifique</a:t>
            </a:r>
            <a:r>
              <a:rPr lang="en-GB" sz="1200" kern="1200" dirty="0">
                <a:solidFill>
                  <a:schemeClr val="tx1"/>
                </a:solidFill>
                <a:effectLst/>
                <a:latin typeface="Arial" pitchFamily="34" charset="0"/>
                <a:ea typeface="+mn-ea"/>
                <a:cs typeface="Arial" pitchFamily="34" charset="0"/>
              </a:rPr>
              <a:t>. </a:t>
            </a:r>
          </a:p>
          <a:p>
            <a:pPr>
              <a:lnSpc>
                <a:spcPct val="100000"/>
              </a:lnSpc>
            </a:pPr>
            <a:r>
              <a:rPr lang="en-GB" sz="1200" i="1" kern="1200" dirty="0" err="1">
                <a:solidFill>
                  <a:schemeClr val="tx1"/>
                </a:solidFill>
                <a:effectLst/>
                <a:latin typeface="Arial" pitchFamily="34" charset="0"/>
                <a:ea typeface="+mn-ea"/>
                <a:cs typeface="Arial" pitchFamily="34" charset="0"/>
              </a:rPr>
              <a:t>Exemple</a:t>
            </a:r>
            <a:r>
              <a:rPr lang="en-GB" sz="1200" i="1" kern="1200" dirty="0">
                <a:solidFill>
                  <a:schemeClr val="tx1"/>
                </a:solidFill>
                <a:effectLst/>
                <a:latin typeface="Arial" pitchFamily="34" charset="0"/>
                <a:ea typeface="+mn-ea"/>
                <a:cs typeface="Arial" pitchFamily="34" charset="0"/>
              </a:rPr>
              <a:t>: </a:t>
            </a:r>
            <a:r>
              <a:rPr lang="fr-FR" i="1" dirty="0">
                <a:latin typeface="Arial"/>
                <a:cs typeface="Arial"/>
              </a:rPr>
              <a:t>un indicateur comme "la population est-elle heureuse?" ne serait pas un indicateur spécifique, c'est trop vague. </a:t>
            </a:r>
            <a:endParaRPr lang="en-GB" sz="1200" i="1" kern="1200" dirty="0">
              <a:solidFill>
                <a:schemeClr val="tx1"/>
              </a:solidFill>
              <a:effectLst/>
              <a:latin typeface="Arial" pitchFamily="34" charset="0"/>
              <a:ea typeface="+mn-ea"/>
              <a:cs typeface="Arial" pitchFamily="34" charset="0"/>
            </a:endParaRPr>
          </a:p>
          <a:p>
            <a:pPr>
              <a:lnSpc>
                <a:spcPct val="100000"/>
              </a:lnSpc>
            </a:pPr>
            <a:endParaRPr lang="en-GB" sz="1200" kern="1200" dirty="0">
              <a:solidFill>
                <a:schemeClr val="tx1"/>
              </a:solidFill>
              <a:effectLst/>
              <a:latin typeface="Arial" pitchFamily="34" charset="0"/>
              <a:ea typeface="+mn-ea"/>
              <a:cs typeface="Arial" pitchFamily="34" charset="0"/>
            </a:endParaRPr>
          </a:p>
          <a:p>
            <a:pPr>
              <a:lnSpc>
                <a:spcPct val="100000"/>
              </a:lnSpc>
            </a:pPr>
            <a:r>
              <a:rPr lang="en-GB" sz="1200" b="1" kern="1200" dirty="0">
                <a:solidFill>
                  <a:schemeClr val="tx1"/>
                </a:solidFill>
                <a:effectLst/>
                <a:latin typeface="Arial" pitchFamily="34" charset="0"/>
                <a:ea typeface="+mn-ea"/>
                <a:cs typeface="Arial" pitchFamily="34" charset="0"/>
              </a:rPr>
              <a:t>CLICK </a:t>
            </a:r>
            <a:r>
              <a:rPr lang="en-GB" sz="1200" b="1" kern="1200" dirty="0" err="1">
                <a:solidFill>
                  <a:schemeClr val="tx1"/>
                </a:solidFill>
                <a:effectLst/>
                <a:latin typeface="Arial" pitchFamily="34" charset="0"/>
                <a:ea typeface="+mn-ea"/>
                <a:cs typeface="Arial" pitchFamily="34" charset="0"/>
              </a:rPr>
              <a:t>Mesurable</a:t>
            </a:r>
            <a:endParaRPr lang="en-GB" sz="1200" b="1" kern="1200" dirty="0">
              <a:solidFill>
                <a:schemeClr val="tx1"/>
              </a:solidFill>
              <a:effectLst/>
              <a:latin typeface="Arial" pitchFamily="34" charset="0"/>
              <a:ea typeface="+mn-ea"/>
              <a:cs typeface="Arial" pitchFamily="34" charset="0"/>
            </a:endParaRPr>
          </a:p>
          <a:p>
            <a:pPr>
              <a:lnSpc>
                <a:spcPct val="100000"/>
              </a:lnSpc>
            </a:pPr>
            <a:r>
              <a:rPr lang="en-GB" sz="1200" kern="1200" dirty="0" err="1">
                <a:solidFill>
                  <a:schemeClr val="tx1"/>
                </a:solidFill>
                <a:effectLst/>
                <a:latin typeface="Arial" pitchFamily="34" charset="0"/>
                <a:ea typeface="+mn-ea"/>
                <a:cs typeface="Arial" pitchFamily="34" charset="0"/>
              </a:rPr>
              <a:t>L’indicateur</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peut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être</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compté</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observé</a:t>
            </a:r>
            <a:r>
              <a:rPr lang="en-GB" sz="1200" kern="1200" dirty="0">
                <a:solidFill>
                  <a:schemeClr val="tx1"/>
                </a:solidFill>
                <a:effectLst/>
                <a:latin typeface="Arial" pitchFamily="34" charset="0"/>
                <a:ea typeface="+mn-ea"/>
                <a:cs typeface="Arial" pitchFamily="34" charset="0"/>
              </a:rPr>
              <a:t>. Un </a:t>
            </a:r>
            <a:r>
              <a:rPr lang="en-GB" sz="1200" kern="1200" dirty="0" err="1">
                <a:solidFill>
                  <a:schemeClr val="tx1"/>
                </a:solidFill>
                <a:effectLst/>
                <a:latin typeface="Arial" pitchFamily="34" charset="0"/>
                <a:ea typeface="+mn-ea"/>
                <a:cs typeface="Arial" pitchFamily="34" charset="0"/>
              </a:rPr>
              <a:t>indicateur</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peut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être</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mesurable</a:t>
            </a:r>
            <a:r>
              <a:rPr lang="en-GB" sz="1200" kern="1200" dirty="0">
                <a:solidFill>
                  <a:schemeClr val="tx1"/>
                </a:solidFill>
                <a:effectLst/>
                <a:latin typeface="Arial" pitchFamily="34" charset="0"/>
                <a:ea typeface="+mn-ea"/>
                <a:cs typeface="Arial" pitchFamily="34" charset="0"/>
              </a:rPr>
              <a:t> </a:t>
            </a:r>
            <a:r>
              <a:rPr lang="en-GB" sz="1200" i="1" kern="1200" dirty="0">
                <a:solidFill>
                  <a:schemeClr val="tx1"/>
                </a:solidFill>
                <a:effectLst/>
                <a:latin typeface="Arial" pitchFamily="34" charset="0"/>
                <a:ea typeface="+mn-ea"/>
                <a:cs typeface="Arial" pitchFamily="34" charset="0"/>
              </a:rPr>
              <a:t>dans un monde </a:t>
            </a:r>
            <a:r>
              <a:rPr lang="en-GB" sz="1200" i="1" kern="1200" dirty="0" err="1">
                <a:solidFill>
                  <a:schemeClr val="tx1"/>
                </a:solidFill>
                <a:effectLst/>
                <a:latin typeface="Arial" pitchFamily="34" charset="0"/>
                <a:ea typeface="+mn-ea"/>
                <a:cs typeface="Arial" pitchFamily="34" charset="0"/>
              </a:rPr>
              <a:t>idéal</a:t>
            </a:r>
            <a:r>
              <a:rPr lang="en-GB" sz="1200" kern="1200" dirty="0">
                <a:solidFill>
                  <a:schemeClr val="tx1"/>
                </a:solidFill>
                <a:effectLst/>
                <a:latin typeface="Arial" pitchFamily="34" charset="0"/>
                <a:ea typeface="+mn-ea"/>
                <a:cs typeface="Arial" pitchFamily="34" charset="0"/>
              </a:rPr>
              <a:t> – avec </a:t>
            </a:r>
            <a:r>
              <a:rPr lang="en-GB" sz="1200" kern="1200" dirty="0" err="1">
                <a:solidFill>
                  <a:schemeClr val="tx1"/>
                </a:solidFill>
                <a:effectLst/>
                <a:latin typeface="Arial" pitchFamily="34" charset="0"/>
                <a:ea typeface="+mn-ea"/>
                <a:cs typeface="Arial" pitchFamily="34" charset="0"/>
              </a:rPr>
              <a:t>toutes</a:t>
            </a:r>
            <a:r>
              <a:rPr lang="en-GB" sz="1200" kern="1200" dirty="0">
                <a:solidFill>
                  <a:schemeClr val="tx1"/>
                </a:solidFill>
                <a:effectLst/>
                <a:latin typeface="Arial" pitchFamily="34" charset="0"/>
                <a:ea typeface="+mn-ea"/>
                <a:cs typeface="Arial" pitchFamily="34" charset="0"/>
              </a:rPr>
              <a:t> les </a:t>
            </a:r>
            <a:r>
              <a:rPr lang="en-GB" sz="1200" kern="1200" dirty="0" err="1">
                <a:solidFill>
                  <a:schemeClr val="tx1"/>
                </a:solidFill>
                <a:effectLst/>
                <a:latin typeface="Arial" pitchFamily="34" charset="0"/>
                <a:ea typeface="+mn-ea"/>
                <a:cs typeface="Arial" pitchFamily="34" charset="0"/>
              </a:rPr>
              <a:t>ressources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requises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Mais</a:t>
            </a:r>
            <a:r>
              <a:rPr lang="en-GB" sz="1200" kern="1200" dirty="0">
                <a:solidFill>
                  <a:schemeClr val="tx1"/>
                </a:solidFill>
                <a:effectLst/>
                <a:latin typeface="Arial" pitchFamily="34" charset="0"/>
                <a:ea typeface="+mn-ea"/>
                <a:cs typeface="Arial" pitchFamily="34" charset="0"/>
              </a:rPr>
              <a:t> pas dans un context </a:t>
            </a:r>
            <a:r>
              <a:rPr lang="en-GB" sz="1200" kern="1200" dirty="0" err="1">
                <a:solidFill>
                  <a:schemeClr val="tx1"/>
                </a:solidFill>
                <a:effectLst/>
                <a:latin typeface="Arial" pitchFamily="34" charset="0"/>
                <a:ea typeface="+mn-ea"/>
                <a:cs typeface="Arial" pitchFamily="34" charset="0"/>
              </a:rPr>
              <a:t>humanitaire</a:t>
            </a:r>
            <a:r>
              <a:rPr lang="en-GB" sz="1200" kern="1200" dirty="0">
                <a:solidFill>
                  <a:schemeClr val="tx1"/>
                </a:solidFill>
                <a:effectLst/>
                <a:latin typeface="Arial" pitchFamily="34" charset="0"/>
                <a:ea typeface="+mn-ea"/>
                <a:cs typeface="Arial" pitchFamily="34" charset="0"/>
              </a:rPr>
              <a:t>. </a:t>
            </a:r>
          </a:p>
          <a:p>
            <a:pPr>
              <a:lnSpc>
                <a:spcPct val="100000"/>
              </a:lnSpc>
            </a:pPr>
            <a:r>
              <a:rPr lang="en-GB" sz="1200" i="1" kern="1200" dirty="0" err="1">
                <a:solidFill>
                  <a:schemeClr val="tx1"/>
                </a:solidFill>
                <a:effectLst/>
                <a:latin typeface="Arial" pitchFamily="34" charset="0"/>
                <a:ea typeface="+mn-ea"/>
                <a:cs typeface="Arial" pitchFamily="34" charset="0"/>
              </a:rPr>
              <a:t>Exemple</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Combien</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d’infections</a:t>
            </a:r>
            <a:r>
              <a:rPr lang="en-GB" sz="1200" i="1" kern="1200" dirty="0">
                <a:solidFill>
                  <a:schemeClr val="tx1"/>
                </a:solidFill>
                <a:effectLst/>
                <a:latin typeface="Arial" pitchFamily="34" charset="0"/>
                <a:ea typeface="+mn-ea"/>
                <a:cs typeface="Arial" pitchFamily="34" charset="0"/>
              </a:rPr>
              <a:t> COVID la </a:t>
            </a:r>
            <a:r>
              <a:rPr lang="en-GB" sz="1200" i="1" kern="1200" dirty="0" err="1">
                <a:solidFill>
                  <a:schemeClr val="tx1"/>
                </a:solidFill>
                <a:effectLst/>
                <a:latin typeface="Arial" pitchFamily="34" charset="0"/>
                <a:ea typeface="+mn-ea"/>
                <a:cs typeface="Arial" pitchFamily="34" charset="0"/>
              </a:rPr>
              <a:t>semaine</a:t>
            </a:r>
            <a:r>
              <a:rPr lang="en-GB" sz="1200" i="1" kern="1200" dirty="0">
                <a:solidFill>
                  <a:schemeClr val="tx1"/>
                </a:solidFill>
                <a:effectLst/>
                <a:latin typeface="Arial" pitchFamily="34" charset="0"/>
                <a:ea typeface="+mn-ea"/>
                <a:cs typeface="Arial" pitchFamily="34" charset="0"/>
              </a:rPr>
              <a:t> passée </a:t>
            </a:r>
            <a:r>
              <a:rPr lang="en-GB" sz="1200" i="1" kern="1200" dirty="0" err="1">
                <a:solidFill>
                  <a:schemeClr val="tx1"/>
                </a:solidFill>
                <a:effectLst/>
                <a:latin typeface="Arial" pitchFamily="34" charset="0"/>
                <a:ea typeface="+mn-ea"/>
                <a:cs typeface="Arial" pitchFamily="34" charset="0"/>
              </a:rPr>
              <a:t>en</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Allemagne</a:t>
            </a:r>
            <a:r>
              <a:rPr lang="en-GB" sz="1200" i="1" kern="1200" dirty="0">
                <a:solidFill>
                  <a:schemeClr val="tx1"/>
                </a:solidFill>
                <a:effectLst/>
                <a:latin typeface="Arial" pitchFamily="34" charset="0"/>
                <a:ea typeface="+mn-ea"/>
                <a:cs typeface="Arial" pitchFamily="34" charset="0"/>
              </a:rPr>
              <a:t>” ne </a:t>
            </a:r>
            <a:r>
              <a:rPr lang="en-GB" sz="1200" i="1" kern="1200" dirty="0" err="1">
                <a:solidFill>
                  <a:schemeClr val="tx1"/>
                </a:solidFill>
                <a:effectLst/>
                <a:latin typeface="Arial" pitchFamily="34" charset="0"/>
                <a:ea typeface="+mn-ea"/>
                <a:cs typeface="Arial" pitchFamily="34" charset="0"/>
              </a:rPr>
              <a:t>peut</a:t>
            </a:r>
            <a:r>
              <a:rPr lang="en-GB" sz="1200" i="1" kern="1200" dirty="0">
                <a:solidFill>
                  <a:schemeClr val="tx1"/>
                </a:solidFill>
                <a:effectLst/>
                <a:latin typeface="Arial" pitchFamily="34" charset="0"/>
                <a:ea typeface="+mn-ea"/>
                <a:cs typeface="Arial" pitchFamily="34" charset="0"/>
              </a:rPr>
              <a:t> pas </a:t>
            </a:r>
            <a:r>
              <a:rPr lang="en-GB" sz="1200" i="1" kern="1200" dirty="0" err="1">
                <a:solidFill>
                  <a:schemeClr val="tx1"/>
                </a:solidFill>
                <a:effectLst/>
                <a:latin typeface="Arial" pitchFamily="34" charset="0"/>
                <a:ea typeface="+mn-ea"/>
                <a:cs typeface="Arial" pitchFamily="34" charset="0"/>
              </a:rPr>
              <a:t>être</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mesuré</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Mais</a:t>
            </a:r>
            <a:r>
              <a:rPr lang="en-GB" sz="1200" i="1" kern="1200" dirty="0">
                <a:solidFill>
                  <a:schemeClr val="tx1"/>
                </a:solidFill>
                <a:effectLst/>
                <a:latin typeface="Arial" pitchFamily="34" charset="0"/>
                <a:ea typeface="+mn-ea"/>
                <a:cs typeface="Arial" pitchFamily="34" charset="0"/>
              </a:rPr>
              <a:t> on </a:t>
            </a:r>
            <a:r>
              <a:rPr lang="en-GB" sz="1200" i="1" kern="1200" dirty="0" err="1">
                <a:solidFill>
                  <a:schemeClr val="tx1"/>
                </a:solidFill>
                <a:effectLst/>
                <a:latin typeface="Arial" pitchFamily="34" charset="0"/>
                <a:ea typeface="+mn-ea"/>
                <a:cs typeface="Arial" pitchFamily="34" charset="0"/>
              </a:rPr>
              <a:t>peut</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compter</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combien</a:t>
            </a:r>
            <a:r>
              <a:rPr lang="en-GB" sz="1200" i="1" kern="1200" dirty="0">
                <a:solidFill>
                  <a:schemeClr val="tx1"/>
                </a:solidFill>
                <a:effectLst/>
                <a:latin typeface="Arial" pitchFamily="34" charset="0"/>
                <a:ea typeface="+mn-ea"/>
                <a:cs typeface="Arial" pitchFamily="34" charset="0"/>
              </a:rPr>
              <a:t> de tests </a:t>
            </a:r>
            <a:r>
              <a:rPr lang="en-GB" sz="1200" i="1" kern="1200" dirty="0" err="1">
                <a:solidFill>
                  <a:schemeClr val="tx1"/>
                </a:solidFill>
                <a:effectLst/>
                <a:latin typeface="Arial" pitchFamily="34" charset="0"/>
                <a:ea typeface="+mn-ea"/>
                <a:cs typeface="Arial" pitchFamily="34" charset="0"/>
              </a:rPr>
              <a:t>positifs</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enregistrés</a:t>
            </a:r>
            <a:r>
              <a:rPr lang="en-GB" sz="1200" i="1" kern="1200" dirty="0">
                <a:solidFill>
                  <a:schemeClr val="tx1"/>
                </a:solidFill>
                <a:effectLst/>
                <a:latin typeface="Arial" pitchFamily="34" charset="0"/>
                <a:ea typeface="+mn-ea"/>
                <a:cs typeface="Arial" pitchFamily="34" charset="0"/>
              </a:rPr>
              <a:t>” </a:t>
            </a:r>
          </a:p>
          <a:p>
            <a:pPr>
              <a:lnSpc>
                <a:spcPct val="100000"/>
              </a:lnSpc>
            </a:pPr>
            <a:endParaRPr lang="en-GB" sz="1200" kern="1200" dirty="0">
              <a:solidFill>
                <a:schemeClr val="tx1"/>
              </a:solidFill>
              <a:effectLst/>
              <a:latin typeface="Arial" pitchFamily="34" charset="0"/>
              <a:ea typeface="+mn-ea"/>
              <a:cs typeface="Arial" pitchFamily="34" charset="0"/>
            </a:endParaRPr>
          </a:p>
          <a:p>
            <a:pPr>
              <a:lnSpc>
                <a:spcPct val="100000"/>
              </a:lnSpc>
            </a:pPr>
            <a:r>
              <a:rPr lang="en-GB" sz="1200" b="1" kern="1200" dirty="0">
                <a:solidFill>
                  <a:schemeClr val="tx1"/>
                </a:solidFill>
                <a:effectLst/>
                <a:latin typeface="Arial" pitchFamily="34" charset="0"/>
                <a:ea typeface="+mn-ea"/>
                <a:cs typeface="Arial" pitchFamily="34" charset="0"/>
              </a:rPr>
              <a:t>CLICK Achievable : </a:t>
            </a:r>
            <a:r>
              <a:rPr lang="en-GB" sz="1200" b="1" kern="1200" dirty="0" err="1">
                <a:solidFill>
                  <a:schemeClr val="tx1"/>
                </a:solidFill>
                <a:effectLst/>
                <a:latin typeface="Arial" pitchFamily="34" charset="0"/>
                <a:ea typeface="+mn-ea"/>
                <a:cs typeface="Arial" pitchFamily="34" charset="0"/>
              </a:rPr>
              <a:t>réalisable</a:t>
            </a: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La </a:t>
            </a:r>
            <a:r>
              <a:rPr lang="en-GB" sz="1200" kern="1200" dirty="0" err="1">
                <a:solidFill>
                  <a:schemeClr val="tx1"/>
                </a:solidFill>
                <a:effectLst/>
                <a:latin typeface="Arial" pitchFamily="34" charset="0"/>
                <a:ea typeface="+mn-ea"/>
                <a:cs typeface="Arial" pitchFamily="34" charset="0"/>
              </a:rPr>
              <a:t>cible</a:t>
            </a:r>
            <a:r>
              <a:rPr lang="en-GB" sz="1200" kern="1200" dirty="0">
                <a:solidFill>
                  <a:schemeClr val="tx1"/>
                </a:solidFill>
                <a:effectLst/>
                <a:latin typeface="Arial" pitchFamily="34" charset="0"/>
                <a:ea typeface="+mn-ea"/>
                <a:cs typeface="Arial" pitchFamily="34" charset="0"/>
              </a:rPr>
              <a:t> attaché à </a:t>
            </a:r>
            <a:r>
              <a:rPr lang="en-GB" sz="1200" kern="1200" dirty="0" err="1">
                <a:solidFill>
                  <a:schemeClr val="tx1"/>
                </a:solidFill>
                <a:effectLst/>
                <a:latin typeface="Arial" pitchFamily="34" charset="0"/>
                <a:ea typeface="+mn-ea"/>
                <a:cs typeface="Arial" pitchFamily="34" charset="0"/>
              </a:rPr>
              <a:t>l’indicateur</a:t>
            </a:r>
            <a:r>
              <a:rPr lang="en-GB" sz="1200" kern="1200" dirty="0">
                <a:solidFill>
                  <a:schemeClr val="tx1"/>
                </a:solidFill>
                <a:effectLst/>
                <a:latin typeface="Arial" pitchFamily="34" charset="0"/>
                <a:ea typeface="+mn-ea"/>
                <a:cs typeface="Arial" pitchFamily="34" charset="0"/>
              </a:rPr>
              <a:t> doit </a:t>
            </a:r>
            <a:r>
              <a:rPr lang="en-GB" sz="1200" kern="1200" dirty="0" err="1">
                <a:solidFill>
                  <a:schemeClr val="tx1"/>
                </a:solidFill>
                <a:effectLst/>
                <a:latin typeface="Arial" pitchFamily="34" charset="0"/>
                <a:ea typeface="+mn-ea"/>
                <a:cs typeface="Arial" pitchFamily="34" charset="0"/>
              </a:rPr>
              <a:t>être</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faisable</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réaliste</a:t>
            </a:r>
            <a:r>
              <a:rPr lang="en-GB" sz="1200" kern="1200" dirty="0">
                <a:solidFill>
                  <a:schemeClr val="tx1"/>
                </a:solidFill>
                <a:effectLst/>
                <a:latin typeface="Arial" pitchFamily="34" charset="0"/>
                <a:ea typeface="+mn-ea"/>
                <a:cs typeface="Arial" pitchFamily="34" charset="0"/>
              </a:rPr>
              <a:t>, </a:t>
            </a:r>
            <a:r>
              <a:rPr lang="fr-FR" dirty="0">
                <a:latin typeface="Arial"/>
                <a:cs typeface="Arial"/>
              </a:rPr>
              <a:t>avec les ressources et dans le temps prévu par l'action. </a:t>
            </a:r>
          </a:p>
          <a:p>
            <a:pPr>
              <a:lnSpc>
                <a:spcPct val="100000"/>
              </a:lnSpc>
            </a:pPr>
            <a:r>
              <a:rPr lang="en-GB" sz="1200" i="1" kern="1200" dirty="0" err="1">
                <a:solidFill>
                  <a:schemeClr val="tx1"/>
                </a:solidFill>
                <a:effectLst/>
                <a:latin typeface="Arial" pitchFamily="34" charset="0"/>
                <a:ea typeface="+mn-ea"/>
                <a:cs typeface="Arial" pitchFamily="34" charset="0"/>
              </a:rPr>
              <a:t>Exemple</a:t>
            </a:r>
            <a:r>
              <a:rPr lang="en-GB" sz="1200" i="1" kern="1200" dirty="0">
                <a:solidFill>
                  <a:schemeClr val="tx1"/>
                </a:solidFill>
                <a:effectLst/>
                <a:latin typeface="Arial" pitchFamily="34" charset="0"/>
                <a:ea typeface="+mn-ea"/>
                <a:cs typeface="Arial" pitchFamily="34" charset="0"/>
              </a:rPr>
              <a:t>: “% de </a:t>
            </a:r>
            <a:r>
              <a:rPr lang="en-GB" sz="1200" i="1" kern="1200" dirty="0" err="1">
                <a:solidFill>
                  <a:schemeClr val="tx1"/>
                </a:solidFill>
                <a:effectLst/>
                <a:latin typeface="Arial" pitchFamily="34" charset="0"/>
                <a:ea typeface="+mn-ea"/>
                <a:cs typeface="Arial" pitchFamily="34" charset="0"/>
              </a:rPr>
              <a:t>personnes</a:t>
            </a:r>
            <a:r>
              <a:rPr lang="en-GB" sz="1200" i="1" kern="1200" dirty="0">
                <a:solidFill>
                  <a:schemeClr val="tx1"/>
                </a:solidFill>
                <a:effectLst/>
                <a:latin typeface="Arial" pitchFamily="34" charset="0"/>
                <a:ea typeface="+mn-ea"/>
                <a:cs typeface="Arial" pitchFamily="34" charset="0"/>
              </a:rPr>
              <a:t> HIV positive dans la population”, </a:t>
            </a:r>
            <a:r>
              <a:rPr lang="en-GB" sz="1200" i="1" kern="1200" dirty="0" err="1">
                <a:solidFill>
                  <a:schemeClr val="tx1"/>
                </a:solidFill>
                <a:effectLst/>
                <a:latin typeface="Arial" pitchFamily="34" charset="0"/>
                <a:ea typeface="+mn-ea"/>
                <a:cs typeface="Arial" pitchFamily="34" charset="0"/>
              </a:rPr>
              <a:t>cible</a:t>
            </a:r>
            <a:r>
              <a:rPr lang="en-GB" sz="1200" i="1" kern="1200" dirty="0">
                <a:solidFill>
                  <a:schemeClr val="tx1"/>
                </a:solidFill>
                <a:effectLst/>
                <a:latin typeface="Arial" pitchFamily="34" charset="0"/>
                <a:ea typeface="+mn-ea"/>
                <a:cs typeface="Arial" pitchFamily="34" charset="0"/>
              </a:rPr>
              <a:t> zero: </a:t>
            </a:r>
            <a:r>
              <a:rPr lang="en-GB" sz="1200" i="1" kern="1200" dirty="0" err="1">
                <a:solidFill>
                  <a:schemeClr val="tx1"/>
                </a:solidFill>
                <a:effectLst/>
                <a:latin typeface="Arial" pitchFamily="34" charset="0"/>
                <a:ea typeface="+mn-ea"/>
                <a:cs typeface="Arial" pitchFamily="34" charset="0"/>
              </a:rPr>
              <a:t>ceci</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n’est</a:t>
            </a:r>
            <a:r>
              <a:rPr lang="en-GB" sz="1200" i="1" kern="1200" dirty="0">
                <a:solidFill>
                  <a:schemeClr val="tx1"/>
                </a:solidFill>
                <a:effectLst/>
                <a:latin typeface="Arial" pitchFamily="34" charset="0"/>
                <a:ea typeface="+mn-ea"/>
                <a:cs typeface="Arial" pitchFamily="34" charset="0"/>
              </a:rPr>
              <a:t> pas </a:t>
            </a:r>
            <a:r>
              <a:rPr lang="en-GB" sz="1200" i="1" kern="1200" dirty="0" err="1">
                <a:solidFill>
                  <a:schemeClr val="tx1"/>
                </a:solidFill>
                <a:effectLst/>
                <a:latin typeface="Arial" pitchFamily="34" charset="0"/>
                <a:ea typeface="+mn-ea"/>
                <a:cs typeface="Arial" pitchFamily="34" charset="0"/>
              </a:rPr>
              <a:t>réalisable</a:t>
            </a:r>
            <a:r>
              <a:rPr lang="en-GB" sz="1200" i="1" kern="1200" dirty="0">
                <a:solidFill>
                  <a:schemeClr val="tx1"/>
                </a:solidFill>
                <a:effectLst/>
                <a:latin typeface="Arial" pitchFamily="34" charset="0"/>
                <a:ea typeface="+mn-ea"/>
                <a:cs typeface="Arial" pitchFamily="34" charset="0"/>
              </a:rPr>
              <a:t>.</a:t>
            </a:r>
          </a:p>
          <a:p>
            <a:pPr>
              <a:lnSpc>
                <a:spcPct val="100000"/>
              </a:lnSpc>
            </a:pPr>
            <a:r>
              <a:rPr lang="en-GB" sz="1200" kern="1200" dirty="0">
                <a:solidFill>
                  <a:schemeClr val="tx1"/>
                </a:solidFill>
                <a:effectLst/>
                <a:latin typeface="Arial" pitchFamily="34" charset="0"/>
                <a:ea typeface="+mn-ea"/>
                <a:cs typeface="Arial" pitchFamily="34" charset="0"/>
              </a:rPr>
              <a:t> </a:t>
            </a:r>
          </a:p>
          <a:p>
            <a:pPr>
              <a:lnSpc>
                <a:spcPct val="100000"/>
              </a:lnSpc>
            </a:pPr>
            <a:r>
              <a:rPr lang="en-GB" sz="1200" b="1" kern="1200" dirty="0">
                <a:solidFill>
                  <a:schemeClr val="tx1"/>
                </a:solidFill>
                <a:effectLst/>
                <a:latin typeface="Arial" pitchFamily="34" charset="0"/>
                <a:ea typeface="+mn-ea"/>
                <a:cs typeface="Arial" pitchFamily="34" charset="0"/>
              </a:rPr>
              <a:t>CLICK Relevant : pertinent</a:t>
            </a:r>
          </a:p>
          <a:p>
            <a:pPr>
              <a:lnSpc>
                <a:spcPct val="100000"/>
              </a:lnSpc>
            </a:pPr>
            <a:r>
              <a:rPr lang="fr-FR" dirty="0">
                <a:latin typeface="Arial"/>
                <a:cs typeface="Arial"/>
              </a:rPr>
              <a:t>L'indicateur doit informer sur l’action / le </a:t>
            </a:r>
            <a:r>
              <a:rPr lang="fr-FR" dirty="0" err="1">
                <a:latin typeface="Arial"/>
                <a:cs typeface="Arial"/>
              </a:rPr>
              <a:t>outcome</a:t>
            </a:r>
            <a:r>
              <a:rPr lang="fr-FR" dirty="0">
                <a:latin typeface="Arial"/>
                <a:cs typeface="Arial"/>
              </a:rPr>
              <a:t> / l’objectif auquel il est attaché.</a:t>
            </a:r>
          </a:p>
          <a:p>
            <a:pPr>
              <a:lnSpc>
                <a:spcPct val="100000"/>
              </a:lnSpc>
            </a:pPr>
            <a:r>
              <a:rPr lang="fr-FR" i="1" dirty="0">
                <a:latin typeface="Arial"/>
                <a:cs typeface="Arial"/>
              </a:rPr>
              <a:t>Exemple: Nous distribuons des couvertures et nous mesurons l'accès à l’eau, ce n’est pas pertinent.</a:t>
            </a:r>
          </a:p>
          <a:p>
            <a:pPr>
              <a:lnSpc>
                <a:spcPct val="100000"/>
              </a:lnSpc>
            </a:pPr>
            <a:endParaRPr lang="en-GB" sz="1200" kern="1200" dirty="0">
              <a:solidFill>
                <a:schemeClr val="tx1"/>
              </a:solidFill>
              <a:effectLst/>
              <a:latin typeface="Arial" pitchFamily="34" charset="0"/>
              <a:ea typeface="+mn-ea"/>
              <a:cs typeface="Arial" pitchFamily="34" charset="0"/>
            </a:endParaRPr>
          </a:p>
          <a:p>
            <a:pPr>
              <a:lnSpc>
                <a:spcPct val="100000"/>
              </a:lnSpc>
            </a:pPr>
            <a:r>
              <a:rPr lang="en-GB" sz="1200" b="1" kern="1200" dirty="0">
                <a:solidFill>
                  <a:schemeClr val="tx1"/>
                </a:solidFill>
                <a:effectLst/>
                <a:latin typeface="Arial" pitchFamily="34" charset="0"/>
                <a:ea typeface="+mn-ea"/>
                <a:cs typeface="Arial" pitchFamily="34" charset="0"/>
              </a:rPr>
              <a:t>CLICK Time-bound: avec </a:t>
            </a:r>
            <a:r>
              <a:rPr lang="en-GB" sz="1200" b="1" kern="1200" dirty="0" err="1">
                <a:solidFill>
                  <a:schemeClr val="tx1"/>
                </a:solidFill>
                <a:effectLst/>
                <a:latin typeface="Arial" pitchFamily="34" charset="0"/>
                <a:ea typeface="+mn-ea"/>
                <a:cs typeface="Arial" pitchFamily="34" charset="0"/>
              </a:rPr>
              <a:t>une</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référence</a:t>
            </a:r>
            <a:r>
              <a:rPr lang="en-GB" sz="1200" b="1" kern="1200" dirty="0">
                <a:solidFill>
                  <a:schemeClr val="tx1"/>
                </a:solidFill>
                <a:effectLst/>
                <a:latin typeface="Arial" pitchFamily="34" charset="0"/>
                <a:ea typeface="+mn-ea"/>
                <a:cs typeface="Arial" pitchFamily="34" charset="0"/>
              </a:rPr>
              <a:t> de temps</a:t>
            </a:r>
          </a:p>
          <a:p>
            <a:pPr>
              <a:lnSpc>
                <a:spcPct val="100000"/>
              </a:lnSpc>
            </a:pPr>
            <a:r>
              <a:rPr lang="en-GB" sz="1200" kern="1200" dirty="0" err="1">
                <a:solidFill>
                  <a:schemeClr val="tx1"/>
                </a:solidFill>
                <a:effectLst/>
                <a:latin typeface="Arial" pitchFamily="34" charset="0"/>
                <a:ea typeface="+mn-ea"/>
                <a:cs typeface="Arial" pitchFamily="34" charset="0"/>
              </a:rPr>
              <a:t>L’indicateur</a:t>
            </a:r>
            <a:r>
              <a:rPr lang="en-GB" sz="1200" kern="1200" dirty="0">
                <a:solidFill>
                  <a:schemeClr val="tx1"/>
                </a:solidFill>
                <a:effectLst/>
                <a:latin typeface="Arial" pitchFamily="34" charset="0"/>
                <a:ea typeface="+mn-ea"/>
                <a:cs typeface="Arial" pitchFamily="34" charset="0"/>
              </a:rPr>
              <a:t> doit </a:t>
            </a:r>
            <a:r>
              <a:rPr lang="en-GB" sz="1200" kern="1200" dirty="0" err="1">
                <a:solidFill>
                  <a:schemeClr val="tx1"/>
                </a:solidFill>
                <a:effectLst/>
                <a:latin typeface="Arial" pitchFamily="34" charset="0"/>
                <a:ea typeface="+mn-ea"/>
                <a:cs typeface="Arial" pitchFamily="34" charset="0"/>
              </a:rPr>
              <a:t>permettre</a:t>
            </a:r>
            <a:r>
              <a:rPr lang="en-GB" sz="1200" kern="1200" dirty="0">
                <a:solidFill>
                  <a:schemeClr val="tx1"/>
                </a:solidFill>
                <a:effectLst/>
                <a:latin typeface="Arial" pitchFamily="34" charset="0"/>
                <a:ea typeface="+mn-ea"/>
                <a:cs typeface="Arial" pitchFamily="34" charset="0"/>
              </a:rPr>
              <a:t> de </a:t>
            </a:r>
            <a:r>
              <a:rPr lang="en-GB" sz="1200" kern="1200" dirty="0" err="1">
                <a:solidFill>
                  <a:schemeClr val="tx1"/>
                </a:solidFill>
                <a:effectLst/>
                <a:latin typeface="Arial" pitchFamily="34" charset="0"/>
                <a:ea typeface="+mn-ea"/>
                <a:cs typeface="Arial" pitchFamily="34" charset="0"/>
              </a:rPr>
              <a:t>comprendre</a:t>
            </a:r>
            <a:r>
              <a:rPr lang="en-GB" sz="1200" kern="1200" dirty="0">
                <a:solidFill>
                  <a:schemeClr val="tx1"/>
                </a:solidFill>
                <a:effectLst/>
                <a:latin typeface="Arial" pitchFamily="34" charset="0"/>
                <a:ea typeface="+mn-ea"/>
                <a:cs typeface="Arial" pitchFamily="34" charset="0"/>
              </a:rPr>
              <a:t> quelle </a:t>
            </a:r>
            <a:r>
              <a:rPr lang="en-GB" sz="1200" kern="1200" dirty="0" err="1">
                <a:solidFill>
                  <a:schemeClr val="tx1"/>
                </a:solidFill>
                <a:effectLst/>
                <a:latin typeface="Arial" pitchFamily="34" charset="0"/>
                <a:ea typeface="+mn-ea"/>
                <a:cs typeface="Arial" pitchFamily="34" charset="0"/>
              </a:rPr>
              <a:t>est</a:t>
            </a:r>
            <a:r>
              <a:rPr lang="en-GB" sz="1200" kern="1200" dirty="0">
                <a:solidFill>
                  <a:schemeClr val="tx1"/>
                </a:solidFill>
                <a:effectLst/>
                <a:latin typeface="Arial" pitchFamily="34" charset="0"/>
                <a:ea typeface="+mn-ea"/>
                <a:cs typeface="Arial" pitchFamily="34" charset="0"/>
              </a:rPr>
              <a:t> la </a:t>
            </a:r>
            <a:r>
              <a:rPr lang="en-GB" sz="1200" kern="1200" dirty="0" err="1">
                <a:solidFill>
                  <a:schemeClr val="tx1"/>
                </a:solidFill>
                <a:effectLst/>
                <a:latin typeface="Arial" pitchFamily="34" charset="0"/>
                <a:ea typeface="+mn-ea"/>
                <a:cs typeface="Arial" pitchFamily="34" charset="0"/>
              </a:rPr>
              <a:t>période</a:t>
            </a:r>
            <a:r>
              <a:rPr lang="en-GB" sz="1200" kern="1200" dirty="0">
                <a:solidFill>
                  <a:schemeClr val="tx1"/>
                </a:solidFill>
                <a:effectLst/>
                <a:latin typeface="Arial" pitchFamily="34" charset="0"/>
                <a:ea typeface="+mn-ea"/>
                <a:cs typeface="Arial" pitchFamily="34" charset="0"/>
              </a:rPr>
              <a:t> de temps qui correspond à la </a:t>
            </a:r>
            <a:r>
              <a:rPr lang="en-GB" sz="1200" kern="1200" dirty="0" err="1">
                <a:solidFill>
                  <a:schemeClr val="tx1"/>
                </a:solidFill>
                <a:effectLst/>
                <a:latin typeface="Arial" pitchFamily="34" charset="0"/>
                <a:ea typeface="+mn-ea"/>
                <a:cs typeface="Arial" pitchFamily="34" charset="0"/>
              </a:rPr>
              <a:t>cible</a:t>
            </a:r>
            <a:r>
              <a:rPr lang="en-GB" sz="1200" kern="1200" dirty="0">
                <a:solidFill>
                  <a:schemeClr val="tx1"/>
                </a:solidFill>
                <a:effectLst/>
                <a:latin typeface="Arial" pitchFamily="34" charset="0"/>
                <a:ea typeface="+mn-ea"/>
                <a:cs typeface="Arial" pitchFamily="34" charset="0"/>
              </a:rPr>
              <a:t>. </a:t>
            </a:r>
          </a:p>
          <a:p>
            <a:pPr>
              <a:lnSpc>
                <a:spcPct val="100000"/>
              </a:lnSpc>
            </a:pPr>
            <a:r>
              <a:rPr lang="en-GB" sz="1200" i="1" kern="1200" dirty="0" err="1">
                <a:solidFill>
                  <a:schemeClr val="tx1"/>
                </a:solidFill>
                <a:effectLst/>
                <a:latin typeface="Arial" pitchFamily="34" charset="0"/>
                <a:ea typeface="+mn-ea"/>
                <a:cs typeface="Arial" pitchFamily="34" charset="0"/>
              </a:rPr>
              <a:t>Exemple</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nombre</a:t>
            </a:r>
            <a:r>
              <a:rPr lang="en-GB" sz="1200" i="1" kern="1200" dirty="0">
                <a:solidFill>
                  <a:schemeClr val="tx1"/>
                </a:solidFill>
                <a:effectLst/>
                <a:latin typeface="Arial" pitchFamily="34" charset="0"/>
                <a:ea typeface="+mn-ea"/>
                <a:cs typeface="Arial" pitchFamily="34" charset="0"/>
              </a:rPr>
              <a:t> de couvertures </a:t>
            </a:r>
            <a:r>
              <a:rPr lang="en-GB" sz="1200" i="1" kern="1200" dirty="0" err="1">
                <a:solidFill>
                  <a:schemeClr val="tx1"/>
                </a:solidFill>
                <a:effectLst/>
                <a:latin typeface="Arial" pitchFamily="34" charset="0"/>
                <a:ea typeface="+mn-ea"/>
                <a:cs typeface="Arial" pitchFamily="34" charset="0"/>
              </a:rPr>
              <a:t>distribuées</a:t>
            </a:r>
            <a:r>
              <a:rPr lang="en-GB" sz="1200" i="1" kern="1200" dirty="0">
                <a:solidFill>
                  <a:schemeClr val="tx1"/>
                </a:solidFill>
                <a:effectLst/>
                <a:latin typeface="Arial" pitchFamily="34" charset="0"/>
                <a:ea typeface="+mn-ea"/>
                <a:cs typeface="Arial" pitchFamily="34" charset="0"/>
              </a:rPr>
              <a:t>”: sur le dernier </a:t>
            </a:r>
            <a:r>
              <a:rPr lang="en-GB" sz="1200" i="1" kern="1200" dirty="0" err="1">
                <a:solidFill>
                  <a:schemeClr val="tx1"/>
                </a:solidFill>
                <a:effectLst/>
                <a:latin typeface="Arial" pitchFamily="34" charset="0"/>
                <a:ea typeface="+mn-ea"/>
                <a:cs typeface="Arial" pitchFamily="34" charset="0"/>
              </a:rPr>
              <a:t>mois</a:t>
            </a:r>
            <a:r>
              <a:rPr lang="en-GB" sz="1200" i="1" kern="1200" dirty="0">
                <a:solidFill>
                  <a:schemeClr val="tx1"/>
                </a:solidFill>
                <a:effectLst/>
                <a:latin typeface="Arial" pitchFamily="34" charset="0"/>
                <a:ea typeface="+mn-ea"/>
                <a:cs typeface="Arial" pitchFamily="34" charset="0"/>
              </a:rPr>
              <a:t> ? </a:t>
            </a:r>
            <a:r>
              <a:rPr lang="en-GB" sz="1200" i="1" kern="1200" dirty="0" err="1">
                <a:solidFill>
                  <a:schemeClr val="tx1"/>
                </a:solidFill>
                <a:effectLst/>
                <a:latin typeface="Arial" pitchFamily="34" charset="0"/>
                <a:ea typeface="+mn-ea"/>
                <a:cs typeface="Arial" pitchFamily="34" charset="0"/>
              </a:rPr>
              <a:t>Depuis</a:t>
            </a:r>
            <a:r>
              <a:rPr lang="en-GB" sz="1200" i="1" kern="1200" dirty="0">
                <a:solidFill>
                  <a:schemeClr val="tx1"/>
                </a:solidFill>
                <a:effectLst/>
                <a:latin typeface="Arial" pitchFamily="34" charset="0"/>
                <a:ea typeface="+mn-ea"/>
                <a:cs typeface="Arial" pitchFamily="34" charset="0"/>
              </a:rPr>
              <a:t> le début du project ? </a:t>
            </a:r>
            <a:r>
              <a:rPr lang="en-GB" sz="1200" i="1" kern="1200" dirty="0" err="1">
                <a:solidFill>
                  <a:schemeClr val="tx1"/>
                </a:solidFill>
                <a:effectLst/>
                <a:latin typeface="Arial" pitchFamily="34" charset="0"/>
                <a:ea typeface="+mn-ea"/>
                <a:cs typeface="Arial" pitchFamily="34" charset="0"/>
              </a:rPr>
              <a:t>Depuis</a:t>
            </a:r>
            <a:r>
              <a:rPr lang="en-GB" sz="1200" i="1" kern="1200" dirty="0">
                <a:solidFill>
                  <a:schemeClr val="tx1"/>
                </a:solidFill>
                <a:effectLst/>
                <a:latin typeface="Arial" pitchFamily="34" charset="0"/>
                <a:ea typeface="+mn-ea"/>
                <a:cs typeface="Arial" pitchFamily="34" charset="0"/>
              </a:rPr>
              <a:t> le 1er Janvier ? </a:t>
            </a:r>
            <a:r>
              <a:rPr lang="en-GB" sz="1200" i="1" kern="1200" dirty="0" err="1">
                <a:solidFill>
                  <a:schemeClr val="tx1"/>
                </a:solidFill>
                <a:effectLst/>
                <a:latin typeface="Arial" pitchFamily="34" charset="0"/>
                <a:ea typeface="+mn-ea"/>
                <a:cs typeface="Arial" pitchFamily="34" charset="0"/>
              </a:rPr>
              <a:t>Depuis</a:t>
            </a:r>
            <a:r>
              <a:rPr lang="en-GB" sz="1200" i="1" kern="1200" dirty="0">
                <a:solidFill>
                  <a:schemeClr val="tx1"/>
                </a:solidFill>
                <a:effectLst/>
                <a:latin typeface="Arial" pitchFamily="34" charset="0"/>
                <a:ea typeface="+mn-ea"/>
                <a:cs typeface="Arial" pitchFamily="34" charset="0"/>
              </a:rPr>
              <a:t> le début de la crise ? </a:t>
            </a:r>
          </a:p>
          <a:p>
            <a:pPr lvl="0">
              <a:lnSpc>
                <a:spcPct val="100000"/>
              </a:lnSpc>
            </a:pPr>
            <a:endParaRPr lang="en-GB" sz="1200" kern="1200" dirty="0">
              <a:solidFill>
                <a:schemeClr val="tx1"/>
              </a:solidFill>
              <a:effectLst/>
              <a:latin typeface="Arial" pitchFamily="34" charset="0"/>
              <a:ea typeface="+mn-ea"/>
              <a:cs typeface="Arial" pitchFamily="34" charset="0"/>
            </a:endParaRPr>
          </a:p>
          <a:p>
            <a:pPr lvl="0">
              <a:lnSpc>
                <a:spcPct val="100000"/>
              </a:lnSpc>
            </a:pPr>
            <a:r>
              <a:rPr lang="en-GB" sz="1200" b="1" kern="1200" dirty="0">
                <a:solidFill>
                  <a:schemeClr val="tx1"/>
                </a:solidFill>
                <a:effectLst/>
                <a:latin typeface="Arial" pitchFamily="34" charset="0"/>
                <a:ea typeface="+mn-ea"/>
                <a:cs typeface="Arial" pitchFamily="34" charset="0"/>
              </a:rPr>
              <a:t>CLICK Le Humanitarian Indicator Registry</a:t>
            </a:r>
            <a:r>
              <a:rPr lang="en-GB" sz="1200" kern="1200" dirty="0">
                <a:solidFill>
                  <a:schemeClr val="tx1"/>
                </a:solidFill>
                <a:effectLst/>
                <a:latin typeface="Arial" pitchFamily="34" charset="0"/>
                <a:ea typeface="+mn-ea"/>
                <a:cs typeface="Arial" pitchFamily="34" charset="0"/>
              </a:rPr>
              <a:t> </a:t>
            </a:r>
            <a:r>
              <a:rPr lang="fr-FR" sz="1200" kern="1200" dirty="0">
                <a:solidFill>
                  <a:schemeClr val="tx1"/>
                </a:solidFill>
                <a:effectLst/>
                <a:latin typeface="Arial"/>
                <a:ea typeface="+mn-ea"/>
                <a:cs typeface="Arial"/>
              </a:rPr>
              <a:t>peut aider</a:t>
            </a:r>
            <a:r>
              <a:rPr lang="fr-FR" dirty="0">
                <a:latin typeface="Arial"/>
                <a:cs typeface="Arial"/>
              </a:rPr>
              <a:t> les acteurs humanitaires dans le choix des indicateurs.</a:t>
            </a:r>
            <a:endParaRPr lang="en-GB"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99695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DengXian" panose="02010600030101010101" pitchFamily="2" charset="-122"/>
              </a:rPr>
              <a:t> </a:t>
            </a:r>
          </a:p>
          <a:p>
            <a:r>
              <a:rPr lang="en-US" sz="1200" dirty="0">
                <a:effectLst/>
                <a:latin typeface="Calibri" panose="020F0502020204030204" pitchFamily="34" charset="0"/>
                <a:ea typeface="DengXian" panose="02010600030101010101" pitchFamily="2" charset="-122"/>
              </a:rPr>
              <a:t>Dans beaucoup de </a:t>
            </a:r>
            <a:r>
              <a:rPr lang="en-US" sz="1200" dirty="0" err="1">
                <a:effectLst/>
                <a:latin typeface="Calibri" panose="020F0502020204030204" pitchFamily="34" charset="0"/>
                <a:ea typeface="DengXian" panose="02010600030101010101" pitchFamily="2" charset="-122"/>
              </a:rPr>
              <a:t>cas</a:t>
            </a:r>
            <a:r>
              <a:rPr lang="en-US" sz="1200" dirty="0">
                <a:effectLst/>
                <a:latin typeface="Calibri" panose="020F0502020204030204" pitchFamily="34" charset="0"/>
                <a:ea typeface="DengXian" panose="02010600030101010101" pitchFamily="2" charset="-122"/>
              </a:rPr>
              <a:t>, nous </a:t>
            </a:r>
            <a:r>
              <a:rPr lang="en-US" sz="1200" dirty="0" err="1">
                <a:effectLst/>
                <a:latin typeface="Calibri" panose="020F0502020204030204" pitchFamily="34" charset="0"/>
                <a:ea typeface="DengXian" panose="02010600030101010101" pitchFamily="2" charset="-122"/>
              </a:rPr>
              <a:t>allons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rencontrer</a:t>
            </a:r>
            <a:r>
              <a:rPr lang="en-US" sz="1200" dirty="0">
                <a:effectLst/>
                <a:latin typeface="Calibri" panose="020F0502020204030204" pitchFamily="34" charset="0"/>
                <a:ea typeface="DengXian" panose="02010600030101010101" pitchFamily="2" charset="-122"/>
              </a:rPr>
              <a:t> la situation </a:t>
            </a:r>
            <a:r>
              <a:rPr lang="en-US" sz="1200" dirty="0" err="1">
                <a:effectLst/>
                <a:latin typeface="Calibri" panose="020F0502020204030204" pitchFamily="34" charset="0"/>
                <a:ea typeface="DengXian" panose="02010600030101010101" pitchFamily="2" charset="-122"/>
              </a:rPr>
              <a:t>suivane</a:t>
            </a:r>
            <a:r>
              <a:rPr lang="en-US" sz="1200" dirty="0">
                <a:effectLst/>
                <a:latin typeface="Calibri" panose="020F0502020204030204" pitchFamily="34" charset="0"/>
                <a:ea typeface="DengXian" panose="02010600030101010101" pitchFamily="2" charset="-122"/>
              </a:rPr>
              <a:t>: </a:t>
            </a:r>
          </a:p>
          <a:p>
            <a:r>
              <a:rPr lang="en-US" sz="1200" b="1" dirty="0">
                <a:effectLst/>
                <a:latin typeface="Calibri" panose="020F0502020204030204" pitchFamily="34" charset="0"/>
                <a:ea typeface="DengXian" panose="02010600030101010101" pitchFamily="2" charset="-122"/>
              </a:rPr>
              <a:t>Nous </a:t>
            </a:r>
            <a:r>
              <a:rPr lang="en-US" sz="1200" b="1" dirty="0" err="1">
                <a:effectLst/>
                <a:latin typeface="Calibri" panose="020F0502020204030204" pitchFamily="34" charset="0"/>
                <a:ea typeface="DengXian" panose="02010600030101010101" pitchFamily="2" charset="-122"/>
              </a:rPr>
              <a:t>avons</a:t>
            </a:r>
            <a:r>
              <a:rPr lang="en-US" sz="1200" b="1" dirty="0">
                <a:effectLst/>
                <a:latin typeface="Calibri" panose="020F0502020204030204" pitchFamily="34" charset="0"/>
                <a:ea typeface="DengXian" panose="02010600030101010101" pitchFamily="2" charset="-122"/>
              </a:rPr>
              <a:t> un </a:t>
            </a:r>
            <a:r>
              <a:rPr lang="en-US" sz="1200" b="1" dirty="0" err="1">
                <a:effectLst/>
                <a:latin typeface="Calibri" panose="020F0502020204030204" pitchFamily="34" charset="0"/>
                <a:ea typeface="DengXian" panose="02010600030101010101" pitchFamily="2" charset="-122"/>
              </a:rPr>
              <a:t>indicateur</a:t>
            </a:r>
            <a:r>
              <a:rPr lang="en-US" sz="1200" b="1" dirty="0">
                <a:effectLst/>
                <a:latin typeface="Calibri" panose="020F0502020204030204" pitchFamily="34" charset="0"/>
                <a:ea typeface="DengXian" panose="02010600030101010101" pitchFamily="2" charset="-122"/>
              </a:rPr>
              <a:t>, et </a:t>
            </a:r>
            <a:r>
              <a:rPr lang="en-US" sz="1200" b="1" dirty="0" err="1">
                <a:effectLst/>
                <a:latin typeface="Calibri" panose="020F0502020204030204" pitchFamily="34" charset="0"/>
                <a:ea typeface="DengXian" panose="02010600030101010101" pitchFamily="2" charset="-122"/>
              </a:rPr>
              <a:t>une</a:t>
            </a:r>
            <a:r>
              <a:rPr lang="en-US" sz="1200" b="1" dirty="0">
                <a:effectLst/>
                <a:latin typeface="Calibri" panose="020F0502020204030204" pitchFamily="34" charset="0"/>
                <a:ea typeface="DengXian" panose="02010600030101010101" pitchFamily="2" charset="-122"/>
              </a:rPr>
              <a:t> </a:t>
            </a:r>
            <a:r>
              <a:rPr lang="en-US" sz="1200" b="1" dirty="0" err="1">
                <a:effectLst/>
                <a:latin typeface="Calibri" panose="020F0502020204030204" pitchFamily="34" charset="0"/>
                <a:ea typeface="DengXian" panose="02010600030101010101" pitchFamily="2" charset="-122"/>
              </a:rPr>
              <a:t>série</a:t>
            </a:r>
            <a:r>
              <a:rPr lang="en-US" sz="1200" b="1" dirty="0">
                <a:effectLst/>
                <a:latin typeface="Calibri" panose="020F0502020204030204" pitchFamily="34" charset="0"/>
                <a:ea typeface="DengXian" panose="02010600030101010101" pitchFamily="2" charset="-122"/>
              </a:rPr>
              <a:t> de </a:t>
            </a:r>
            <a:r>
              <a:rPr lang="en-US" sz="1200" b="1" dirty="0" err="1">
                <a:effectLst/>
                <a:latin typeface="Calibri" panose="020F0502020204030204" pitchFamily="34" charset="0"/>
                <a:ea typeface="DengXian" panose="02010600030101010101" pitchFamily="2" charset="-122"/>
              </a:rPr>
              <a:t>mesures</a:t>
            </a:r>
            <a:r>
              <a:rPr lang="en-US" sz="1200" b="1" dirty="0">
                <a:effectLst/>
                <a:latin typeface="Calibri" panose="020F0502020204030204" pitchFamily="34" charset="0"/>
                <a:ea typeface="DengXian" panose="02010600030101010101" pitchFamily="2" charset="-122"/>
              </a:rPr>
              <a:t> de </a:t>
            </a:r>
            <a:r>
              <a:rPr lang="en-US" sz="1200" b="1" dirty="0" err="1">
                <a:effectLst/>
                <a:latin typeface="Calibri" panose="020F0502020204030204" pitchFamily="34" charset="0"/>
                <a:ea typeface="DengXian" panose="02010600030101010101" pitchFamily="2" charset="-122"/>
              </a:rPr>
              <a:t>cet</a:t>
            </a:r>
            <a:r>
              <a:rPr lang="en-US" sz="1200" b="1" dirty="0">
                <a:effectLst/>
                <a:latin typeface="Calibri" panose="020F0502020204030204" pitchFamily="34" charset="0"/>
                <a:ea typeface="DengXian" panose="02010600030101010101" pitchFamily="2" charset="-122"/>
              </a:rPr>
              <a:t> </a:t>
            </a:r>
            <a:r>
              <a:rPr lang="en-US" sz="1200" b="1" dirty="0" err="1">
                <a:effectLst/>
                <a:latin typeface="Calibri" panose="020F0502020204030204" pitchFamily="34" charset="0"/>
                <a:ea typeface="DengXian" panose="02010600030101010101" pitchFamily="2" charset="-122"/>
              </a:rPr>
              <a:t>indicateur</a:t>
            </a:r>
            <a:r>
              <a:rPr lang="en-US" sz="1200" b="1" dirty="0">
                <a:effectLst/>
                <a:latin typeface="Calibri" panose="020F0502020204030204" pitchFamily="34" charset="0"/>
                <a:ea typeface="DengXian" panose="02010600030101010101" pitchFamily="2" charset="-122"/>
              </a:rPr>
              <a:t>, et nous </a:t>
            </a:r>
            <a:r>
              <a:rPr lang="en-US" sz="1200" b="1" dirty="0" err="1">
                <a:effectLst/>
                <a:latin typeface="Calibri" panose="020F0502020204030204" pitchFamily="34" charset="0"/>
                <a:ea typeface="DengXian" panose="02010600030101010101" pitchFamily="2" charset="-122"/>
              </a:rPr>
              <a:t>avons</a:t>
            </a:r>
            <a:r>
              <a:rPr lang="en-US" sz="1200" b="1" dirty="0">
                <a:effectLst/>
                <a:latin typeface="Calibri" panose="020F0502020204030204" pitchFamily="34" charset="0"/>
                <a:ea typeface="DengXian" panose="02010600030101010101" pitchFamily="2" charset="-122"/>
              </a:rPr>
              <a:t> </a:t>
            </a:r>
            <a:r>
              <a:rPr lang="en-US" sz="1200" b="1" dirty="0" err="1">
                <a:effectLst/>
                <a:latin typeface="Calibri" panose="020F0502020204030204" pitchFamily="34" charset="0"/>
                <a:ea typeface="DengXian" panose="02010600030101010101" pitchFamily="2" charset="-122"/>
              </a:rPr>
              <a:t>besoin</a:t>
            </a:r>
            <a:r>
              <a:rPr lang="en-US" sz="1200" b="1" dirty="0">
                <a:effectLst/>
                <a:latin typeface="Calibri" panose="020F0502020204030204" pitchFamily="34" charset="0"/>
                <a:ea typeface="DengXian" panose="02010600030101010101" pitchFamily="2" charset="-122"/>
              </a:rPr>
              <a:t> de presenter UNE Valeur, </a:t>
            </a:r>
            <a:r>
              <a:rPr lang="en-US" sz="1200" b="1" dirty="0" err="1">
                <a:effectLst/>
                <a:latin typeface="Calibri" panose="020F0502020204030204" pitchFamily="34" charset="0"/>
                <a:ea typeface="DengXian" panose="02010600030101010101" pitchFamily="2" charset="-122"/>
              </a:rPr>
              <a:t>parmi</a:t>
            </a:r>
            <a:r>
              <a:rPr lang="en-US" sz="1200" b="1" dirty="0">
                <a:effectLst/>
                <a:latin typeface="Calibri" panose="020F0502020204030204" pitchFamily="34" charset="0"/>
                <a:ea typeface="DengXian" panose="02010600030101010101" pitchFamily="2" charset="-122"/>
              </a:rPr>
              <a:t> </a:t>
            </a:r>
            <a:r>
              <a:rPr lang="en-US" sz="1200" b="1" dirty="0" err="1">
                <a:effectLst/>
                <a:latin typeface="Calibri" panose="020F0502020204030204" pitchFamily="34" charset="0"/>
                <a:ea typeface="DengXian" panose="02010600030101010101" pitchFamily="2" charset="-122"/>
              </a:rPr>
              <a:t>ces</a:t>
            </a:r>
            <a:r>
              <a:rPr lang="en-US" sz="1200" b="1" dirty="0">
                <a:effectLst/>
                <a:latin typeface="Calibri" panose="020F0502020204030204" pitchFamily="34" charset="0"/>
                <a:ea typeface="DengXian" panose="02010600030101010101" pitchFamily="2" charset="-122"/>
              </a:rPr>
              <a:t> </a:t>
            </a:r>
            <a:r>
              <a:rPr lang="en-US" sz="1200" b="1" dirty="0" err="1">
                <a:effectLst/>
                <a:latin typeface="Calibri" panose="020F0502020204030204" pitchFamily="34" charset="0"/>
                <a:ea typeface="DengXian" panose="02010600030101010101" pitchFamily="2" charset="-122"/>
              </a:rPr>
              <a:t>différentes</a:t>
            </a:r>
            <a:r>
              <a:rPr lang="en-US" sz="1200" b="1" dirty="0">
                <a:effectLst/>
                <a:latin typeface="Calibri" panose="020F0502020204030204" pitchFamily="34" charset="0"/>
                <a:ea typeface="DengXian" panose="02010600030101010101" pitchFamily="2" charset="-122"/>
              </a:rPr>
              <a:t> </a:t>
            </a:r>
            <a:r>
              <a:rPr lang="en-US" sz="1200" b="1" dirty="0" err="1">
                <a:effectLst/>
                <a:latin typeface="Calibri" panose="020F0502020204030204" pitchFamily="34" charset="0"/>
                <a:ea typeface="DengXian" panose="02010600030101010101" pitchFamily="2" charset="-122"/>
              </a:rPr>
              <a:t>valeurs</a:t>
            </a:r>
            <a:r>
              <a:rPr lang="en-US" sz="1200" b="1" dirty="0">
                <a:effectLst/>
                <a:latin typeface="Calibri" panose="020F0502020204030204" pitchFamily="34" charset="0"/>
                <a:ea typeface="DengXian" panose="02010600030101010101" pitchFamily="2" charset="-122"/>
              </a:rPr>
              <a:t>.</a:t>
            </a:r>
          </a:p>
          <a:p>
            <a:endParaRPr lang="en-US" sz="1200" dirty="0">
              <a:effectLst/>
              <a:latin typeface="Calibri" panose="020F0502020204030204" pitchFamily="34" charset="0"/>
              <a:ea typeface="DengXian" panose="02010600030101010101" pitchFamily="2" charset="-122"/>
            </a:endParaRPr>
          </a:p>
          <a:p>
            <a:r>
              <a:rPr lang="en-US" sz="1200" b="1" dirty="0">
                <a:effectLst/>
                <a:latin typeface="Calibri" panose="020F0502020204030204" pitchFamily="34" charset="0"/>
                <a:ea typeface="DengXian" panose="02010600030101010101" pitchFamily="2" charset="-122"/>
              </a:rPr>
              <a:t>CLICK</a:t>
            </a:r>
            <a:r>
              <a:rPr lang="en-US" sz="1200" dirty="0">
                <a:effectLst/>
                <a:latin typeface="Calibri" panose="020F0502020204030204" pitchFamily="34" charset="0"/>
                <a:ea typeface="DengXian" panose="02010600030101010101" pitchFamily="2" charset="-122"/>
              </a:rPr>
              <a:t> Par </a:t>
            </a:r>
            <a:r>
              <a:rPr lang="en-US" sz="1200" dirty="0" err="1">
                <a:effectLst/>
                <a:latin typeface="Calibri" panose="020F0502020204030204" pitchFamily="34" charset="0"/>
                <a:ea typeface="DengXian" panose="02010600030101010101" pitchFamily="2" charset="-122"/>
              </a:rPr>
              <a:t>exemple</a:t>
            </a:r>
            <a:r>
              <a:rPr lang="en-US" sz="1200" dirty="0">
                <a:effectLst/>
                <a:latin typeface="Calibri" panose="020F0502020204030204" pitchFamily="34" charset="0"/>
                <a:ea typeface="DengXian" panose="02010600030101010101" pitchFamily="2" charset="-122"/>
              </a:rPr>
              <a:t>, nous </a:t>
            </a:r>
            <a:r>
              <a:rPr lang="en-US" sz="1200" dirty="0" err="1">
                <a:effectLst/>
                <a:latin typeface="Calibri" panose="020F0502020204030204" pitchFamily="34" charset="0"/>
                <a:ea typeface="DengXian" panose="02010600030101010101" pitchFamily="2" charset="-122"/>
              </a:rPr>
              <a:t>pouvons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avoir</a:t>
            </a:r>
            <a:r>
              <a:rPr lang="en-US" sz="1200" dirty="0">
                <a:effectLst/>
                <a:latin typeface="Calibri" panose="020F0502020204030204" pitchFamily="34" charset="0"/>
                <a:ea typeface="DengXian" panose="02010600030101010101" pitchFamily="2" charset="-122"/>
              </a:rPr>
              <a:t> des </a:t>
            </a:r>
            <a:r>
              <a:rPr lang="en-US" sz="1200" dirty="0" err="1">
                <a:effectLst/>
                <a:latin typeface="Calibri" panose="020F0502020204030204" pitchFamily="34" charset="0"/>
                <a:ea typeface="DengXian" panose="02010600030101010101" pitchFamily="2" charset="-122"/>
              </a:rPr>
              <a:t>valeurs</a:t>
            </a:r>
            <a:r>
              <a:rPr lang="en-US" sz="1200" dirty="0">
                <a:effectLst/>
                <a:latin typeface="Calibri" panose="020F0502020204030204" pitchFamily="34" charset="0"/>
                <a:ea typeface="DengXian" panose="02010600030101010101" pitchFamily="2" charset="-122"/>
              </a:rPr>
              <a:t> …</a:t>
            </a:r>
          </a:p>
          <a:p>
            <a:pPr marL="0" indent="0">
              <a:buFontTx/>
              <a:buNone/>
            </a:pPr>
            <a:r>
              <a:rPr lang="en-US" sz="1200" dirty="0">
                <a:effectLst/>
                <a:latin typeface="Calibri" panose="020F0502020204030204" pitchFamily="34" charset="0"/>
                <a:ea typeface="DengXian" panose="02010600030101010101" pitchFamily="2" charset="-122"/>
              </a:rPr>
              <a:t>- Par </a:t>
            </a:r>
            <a:r>
              <a:rPr lang="en-US" sz="1200" dirty="0" err="1">
                <a:effectLst/>
                <a:latin typeface="Calibri" panose="020F0502020204030204" pitchFamily="34" charset="0"/>
                <a:ea typeface="DengXian" panose="02010600030101010101" pitchFamily="2" charset="-122"/>
              </a:rPr>
              <a:t>endroit</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géographique</a:t>
            </a:r>
            <a:r>
              <a:rPr lang="en-US" sz="1200" dirty="0">
                <a:effectLst/>
                <a:latin typeface="Calibri" panose="020F0502020204030204" pitchFamily="34" charset="0"/>
                <a:ea typeface="DengXian" panose="02010600030101010101" pitchFamily="2" charset="-122"/>
              </a:rPr>
              <a:t> </a:t>
            </a:r>
          </a:p>
          <a:p>
            <a:pPr marL="0" indent="0">
              <a:buFontTx/>
              <a:buNone/>
            </a:pPr>
            <a:r>
              <a:rPr lang="en-US" sz="1200" dirty="0">
                <a:effectLst/>
                <a:latin typeface="Calibri" panose="020F0502020204030204" pitchFamily="34" charset="0"/>
                <a:ea typeface="DengXian" panose="02010600030101010101" pitchFamily="2" charset="-122"/>
              </a:rPr>
              <a:t>- Par </a:t>
            </a:r>
            <a:r>
              <a:rPr lang="en-US" sz="1200" dirty="0" err="1">
                <a:effectLst/>
                <a:latin typeface="Calibri" panose="020F0502020204030204" pitchFamily="34" charset="0"/>
                <a:ea typeface="DengXian" panose="02010600030101010101" pitchFamily="2" charset="-122"/>
              </a:rPr>
              <a:t>projets</a:t>
            </a:r>
            <a:endParaRPr lang="en-US" sz="1200" dirty="0">
              <a:effectLst/>
              <a:latin typeface="Calibri" panose="020F0502020204030204" pitchFamily="34" charset="0"/>
              <a:ea typeface="DengXian" panose="02010600030101010101" pitchFamily="2" charset="-122"/>
            </a:endParaRPr>
          </a:p>
          <a:p>
            <a:pPr marL="0" indent="0">
              <a:buFontTx/>
              <a:buNone/>
            </a:pPr>
            <a:r>
              <a:rPr lang="en-US" sz="1200" dirty="0">
                <a:effectLst/>
                <a:latin typeface="Calibri" panose="020F0502020204030204" pitchFamily="34" charset="0"/>
                <a:ea typeface="DengXian" panose="02010600030101010101" pitchFamily="2" charset="-122"/>
              </a:rPr>
              <a:t>- par </a:t>
            </a:r>
            <a:r>
              <a:rPr lang="en-US" sz="1200" dirty="0" err="1">
                <a:effectLst/>
                <a:latin typeface="Calibri" panose="020F0502020204030204" pitchFamily="34" charset="0"/>
                <a:ea typeface="DengXian" panose="02010600030101010101" pitchFamily="2" charset="-122"/>
              </a:rPr>
              <a:t>période</a:t>
            </a:r>
            <a:r>
              <a:rPr lang="en-US" sz="1200" dirty="0">
                <a:effectLst/>
                <a:latin typeface="Calibri" panose="020F0502020204030204" pitchFamily="34" charset="0"/>
                <a:ea typeface="DengXian" panose="02010600030101010101" pitchFamily="2" charset="-122"/>
              </a:rPr>
              <a:t> de temps</a:t>
            </a:r>
          </a:p>
          <a:p>
            <a:pPr marL="0" indent="0">
              <a:buFontTx/>
              <a:buNone/>
            </a:pPr>
            <a:r>
              <a:rPr lang="en-US" sz="1200" dirty="0">
                <a:effectLst/>
                <a:latin typeface="Calibri" panose="020F0502020204030204" pitchFamily="34" charset="0"/>
                <a:ea typeface="DengXian" panose="02010600030101010101" pitchFamily="2" charset="-122"/>
              </a:rPr>
              <a:t>- Pour </a:t>
            </a:r>
            <a:r>
              <a:rPr lang="en-US" sz="1200" dirty="0" err="1">
                <a:effectLst/>
                <a:latin typeface="Calibri" panose="020F0502020204030204" pitchFamily="34" charset="0"/>
                <a:ea typeface="DengXian" panose="02010600030101010101" pitchFamily="2" charset="-122"/>
              </a:rPr>
              <a:t>différents</a:t>
            </a:r>
            <a:r>
              <a:rPr lang="en-US" sz="1200" dirty="0">
                <a:effectLst/>
                <a:latin typeface="Calibri" panose="020F0502020204030204" pitchFamily="34" charset="0"/>
                <a:ea typeface="DengXian" panose="02010600030101010101" pitchFamily="2" charset="-122"/>
              </a:rPr>
              <a:t> groups de population</a:t>
            </a:r>
          </a:p>
          <a:p>
            <a:pPr marL="0" indent="0">
              <a:buFontTx/>
              <a:buNone/>
            </a:pP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Ou</a:t>
            </a:r>
            <a:r>
              <a:rPr lang="en-US" sz="1200" dirty="0">
                <a:effectLst/>
                <a:latin typeface="Calibri" panose="020F0502020204030204" pitchFamily="34" charset="0"/>
                <a:ea typeface="DengXian" panose="02010600030101010101" pitchFamily="2" charset="-122"/>
              </a:rPr>
              <a:t> par ménage</a:t>
            </a:r>
          </a:p>
          <a:p>
            <a:pPr marL="0" indent="0">
              <a:buFontTx/>
              <a:buNone/>
            </a:pPr>
            <a:endParaRPr lang="en-US" sz="1200" dirty="0">
              <a:effectLst/>
              <a:latin typeface="Calibri" panose="020F0502020204030204" pitchFamily="34" charset="0"/>
              <a:ea typeface="DengXian" panose="02010600030101010101" pitchFamily="2" charset="-122"/>
            </a:endParaRPr>
          </a:p>
          <a:p>
            <a:r>
              <a:rPr lang="en-US" sz="1200" dirty="0">
                <a:effectLst/>
                <a:latin typeface="Calibri" panose="020F0502020204030204" pitchFamily="34" charset="0"/>
                <a:ea typeface="DengXian" panose="02010600030101010101" pitchFamily="2" charset="-122"/>
              </a:rPr>
              <a:t>Et pour le rapport, nous </a:t>
            </a:r>
            <a:r>
              <a:rPr lang="en-US" sz="1200" dirty="0" err="1">
                <a:effectLst/>
                <a:latin typeface="Calibri" panose="020F0502020204030204" pitchFamily="34" charset="0"/>
                <a:ea typeface="DengXian" panose="02010600030101010101" pitchFamily="2" charset="-122"/>
              </a:rPr>
              <a:t>avons</a:t>
            </a:r>
            <a:r>
              <a:rPr lang="en-US" sz="1200" dirty="0">
                <a:effectLst/>
                <a:latin typeface="Calibri" panose="020F0502020204030204" pitchFamily="34" charset="0"/>
                <a:ea typeface="DengXian" panose="02010600030101010101" pitchFamily="2" charset="-122"/>
              </a:rPr>
              <a:t> la place </a:t>
            </a:r>
            <a:r>
              <a:rPr lang="en-US" sz="1200" dirty="0" err="1">
                <a:effectLst/>
                <a:latin typeface="Calibri" panose="020F0502020204030204" pitchFamily="34" charset="0"/>
                <a:ea typeface="DengXian" panose="02010600030101010101" pitchFamily="2" charset="-122"/>
              </a:rPr>
              <a:t>seulement</a:t>
            </a:r>
            <a:r>
              <a:rPr lang="en-US" sz="1200" dirty="0">
                <a:effectLst/>
                <a:latin typeface="Calibri" panose="020F0502020204030204" pitchFamily="34" charset="0"/>
                <a:ea typeface="DengXian" panose="02010600030101010101" pitchFamily="2" charset="-122"/>
              </a:rPr>
              <a:t> pour mentioner UNE </a:t>
            </a:r>
            <a:r>
              <a:rPr lang="en-US" sz="1200" dirty="0" err="1">
                <a:effectLst/>
                <a:latin typeface="Calibri" panose="020F0502020204030204" pitchFamily="34" charset="0"/>
                <a:ea typeface="DengXian" panose="02010600030101010101" pitchFamily="2" charset="-122"/>
              </a:rPr>
              <a:t>valeur</a:t>
            </a:r>
            <a:r>
              <a:rPr lang="en-US" sz="1200" dirty="0">
                <a:effectLst/>
                <a:latin typeface="Calibri" panose="020F0502020204030204" pitchFamily="34" charset="0"/>
                <a:ea typeface="DengXian" panose="02010600030101010101" pitchFamily="2" charset="-122"/>
              </a:rPr>
              <a:t>.</a:t>
            </a:r>
          </a:p>
          <a:p>
            <a:endParaRPr lang="en-US" sz="1200" dirty="0">
              <a:effectLst/>
              <a:latin typeface="Calibri" panose="020F0502020204030204" pitchFamily="34" charset="0"/>
              <a:ea typeface="DengXian" panose="02010600030101010101" pitchFamily="2" charset="-122"/>
            </a:endParaRPr>
          </a:p>
          <a:p>
            <a:r>
              <a:rPr lang="en-US" sz="1200" b="1" dirty="0">
                <a:effectLst/>
                <a:latin typeface="Calibri" panose="020F0502020204030204" pitchFamily="34" charset="0"/>
                <a:ea typeface="DengXian" panose="02010600030101010101" pitchFamily="2" charset="-122"/>
              </a:rPr>
              <a:t>CLICK</a:t>
            </a:r>
            <a:r>
              <a:rPr lang="en-US" sz="1200" dirty="0">
                <a:effectLst/>
                <a:latin typeface="Calibri" panose="020F0502020204030204" pitchFamily="34" charset="0"/>
                <a:ea typeface="DengXian" panose="02010600030101010101" pitchFamily="2" charset="-122"/>
              </a:rPr>
              <a:t> Aller de </a:t>
            </a:r>
            <a:r>
              <a:rPr lang="en-US" sz="1200" dirty="0" err="1">
                <a:effectLst/>
                <a:latin typeface="Calibri" panose="020F0502020204030204" pitchFamily="34" charset="0"/>
                <a:ea typeface="DengXian" panose="02010600030101010101" pitchFamily="2" charset="-122"/>
              </a:rPr>
              <a:t>plusieurs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valeurs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vers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une</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seule</a:t>
            </a:r>
            <a:r>
              <a:rPr lang="en-US" sz="1200" dirty="0">
                <a:effectLst/>
                <a:latin typeface="Calibri" panose="020F0502020204030204" pitchFamily="34" charset="0"/>
                <a:ea typeface="DengXian" panose="02010600030101010101" pitchFamily="2" charset="-122"/>
              </a:rPr>
              <a:t> Valeur, </a:t>
            </a:r>
            <a:r>
              <a:rPr lang="en-US" sz="1200" dirty="0" err="1">
                <a:effectLst/>
                <a:latin typeface="Calibri" panose="020F0502020204030204" pitchFamily="34" charset="0"/>
                <a:ea typeface="DengXian" panose="02010600030101010101" pitchFamily="2" charset="-122"/>
              </a:rPr>
              <a:t>s’appelle</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l’</a:t>
            </a:r>
            <a:r>
              <a:rPr lang="en-US" sz="1200" b="1" dirty="0" err="1">
                <a:effectLst/>
                <a:latin typeface="Calibri" panose="020F0502020204030204" pitchFamily="34" charset="0"/>
                <a:ea typeface="DengXian" panose="02010600030101010101" pitchFamily="2" charset="-122"/>
              </a:rPr>
              <a:t>agrégation</a:t>
            </a:r>
            <a:r>
              <a:rPr lang="en-US" sz="1200" dirty="0">
                <a:effectLst/>
                <a:latin typeface="Calibri" panose="020F0502020204030204" pitchFamily="34" charset="0"/>
                <a:ea typeface="DengXian" panose="02010600030101010101" pitchFamily="2" charset="-122"/>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1" dirty="0">
                <a:effectLst/>
                <a:latin typeface="Calibri" panose="020F0502020204030204" pitchFamily="34" charset="0"/>
                <a:ea typeface="DengXian" panose="02010600030101010101" pitchFamily="2" charset="-122"/>
              </a:rPr>
              <a:t>CLICK</a:t>
            </a:r>
            <a:r>
              <a:rPr lang="en-US" sz="1200" dirty="0">
                <a:effectLst/>
                <a:latin typeface="Calibri" panose="020F0502020204030204" pitchFamily="34" charset="0"/>
                <a:ea typeface="DengXian" panose="02010600030101010101" pitchFamily="2" charset="-122"/>
              </a:rPr>
              <a:t> Aller </a:t>
            </a:r>
            <a:r>
              <a:rPr lang="en-US" sz="1200" dirty="0" err="1">
                <a:effectLst/>
                <a:latin typeface="Calibri" panose="020F0502020204030204" pitchFamily="34" charset="0"/>
                <a:ea typeface="DengXian" panose="02010600030101010101" pitchFamily="2" charset="-122"/>
              </a:rPr>
              <a:t>d’une</a:t>
            </a:r>
            <a:r>
              <a:rPr lang="en-US" sz="1200" dirty="0">
                <a:effectLst/>
                <a:latin typeface="Calibri" panose="020F0502020204030204" pitchFamily="34" charset="0"/>
                <a:ea typeface="DengXian" panose="02010600030101010101" pitchFamily="2" charset="-122"/>
              </a:rPr>
              <a:t> Valeur </a:t>
            </a:r>
            <a:r>
              <a:rPr lang="en-US" sz="1200" dirty="0" err="1">
                <a:effectLst/>
                <a:latin typeface="Calibri" panose="020F0502020204030204" pitchFamily="34" charset="0"/>
                <a:ea typeface="DengXian" panose="02010600030101010101" pitchFamily="2" charset="-122"/>
              </a:rPr>
              <a:t>vers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toutes</a:t>
            </a:r>
            <a:r>
              <a:rPr lang="en-US" sz="1200" dirty="0">
                <a:effectLst/>
                <a:latin typeface="Calibri" panose="020F0502020204030204" pitchFamily="34" charset="0"/>
                <a:ea typeface="DengXian" panose="02010600030101010101" pitchFamily="2" charset="-122"/>
              </a:rPr>
              <a:t> les </a:t>
            </a:r>
            <a:r>
              <a:rPr lang="en-US" sz="1200" dirty="0" err="1">
                <a:effectLst/>
                <a:latin typeface="Calibri" panose="020F0502020204030204" pitchFamily="34" charset="0"/>
                <a:ea typeface="DengXian" panose="02010600030101010101" pitchFamily="2" charset="-122"/>
              </a:rPr>
              <a:t>valeurs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s’appelle</a:t>
            </a:r>
            <a:r>
              <a:rPr lang="en-US" sz="1200" dirty="0">
                <a:effectLst/>
                <a:latin typeface="Calibri" panose="020F0502020204030204" pitchFamily="34" charset="0"/>
                <a:ea typeface="DengXian" panose="02010600030101010101" pitchFamily="2" charset="-122"/>
              </a:rPr>
              <a:t> “</a:t>
            </a:r>
            <a:r>
              <a:rPr lang="en-US" sz="1200" b="1" dirty="0" err="1">
                <a:effectLst/>
                <a:latin typeface="Calibri" panose="020F0502020204030204" pitchFamily="34" charset="0"/>
                <a:ea typeface="DengXian" panose="02010600030101010101" pitchFamily="2" charset="-122"/>
              </a:rPr>
              <a:t>désagrégation</a:t>
            </a:r>
            <a:r>
              <a:rPr lang="en-US" sz="1200" dirty="0">
                <a:effectLst/>
                <a:latin typeface="Calibri" panose="020F0502020204030204" pitchFamily="34" charset="0"/>
                <a:ea typeface="DengXian" panose="02010600030101010101" pitchFamily="2" charset="-122"/>
              </a:rPr>
              <a:t>”</a:t>
            </a:r>
          </a:p>
          <a:p>
            <a:r>
              <a:rPr lang="en-US" sz="1200" dirty="0" err="1">
                <a:effectLst/>
                <a:latin typeface="Calibri" panose="020F0502020204030204" pitchFamily="34" charset="0"/>
                <a:ea typeface="DengXian" panose="02010600030101010101" pitchFamily="2" charset="-122"/>
              </a:rPr>
              <a:t>L’ensemble</a:t>
            </a:r>
            <a:r>
              <a:rPr lang="en-US" sz="1200" dirty="0">
                <a:effectLst/>
                <a:latin typeface="Calibri" panose="020F0502020204030204" pitchFamily="34" charset="0"/>
                <a:ea typeface="DengXian" panose="02010600030101010101" pitchFamily="2" charset="-122"/>
              </a:rPr>
              <a:t> des </a:t>
            </a:r>
            <a:r>
              <a:rPr lang="en-US" sz="1200" dirty="0" err="1">
                <a:effectLst/>
                <a:latin typeface="Calibri" panose="020F0502020204030204" pitchFamily="34" charset="0"/>
                <a:ea typeface="DengXian" panose="02010600030101010101" pitchFamily="2" charset="-122"/>
              </a:rPr>
              <a:t>valeurs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mesurées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peut</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être</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appellé</a:t>
            </a:r>
            <a:r>
              <a:rPr lang="en-US" sz="1200" dirty="0">
                <a:effectLst/>
                <a:latin typeface="Calibri" panose="020F0502020204030204" pitchFamily="34" charset="0"/>
                <a:ea typeface="DengXian" panose="02010600030101010101" pitchFamily="2" charset="-122"/>
              </a:rPr>
              <a:t> “les </a:t>
            </a:r>
            <a:r>
              <a:rPr lang="en-US" sz="1200" dirty="0" err="1">
                <a:effectLst/>
                <a:latin typeface="Calibri" panose="020F0502020204030204" pitchFamily="34" charset="0"/>
                <a:ea typeface="DengXian" panose="02010600030101010101" pitchFamily="2" charset="-122"/>
              </a:rPr>
              <a:t>valeurs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granulaires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ou</a:t>
            </a:r>
            <a:r>
              <a:rPr lang="en-US" sz="1200" dirty="0">
                <a:effectLst/>
                <a:latin typeface="Calibri" panose="020F0502020204030204" pitchFamily="34" charset="0"/>
                <a:ea typeface="DengXian" panose="02010600030101010101" pitchFamily="2" charset="-122"/>
              </a:rPr>
              <a:t> “les </a:t>
            </a:r>
            <a:r>
              <a:rPr lang="en-US" sz="1200" dirty="0" err="1">
                <a:effectLst/>
                <a:latin typeface="Calibri" panose="020F0502020204030204" pitchFamily="34" charset="0"/>
                <a:ea typeface="DengXian" panose="02010600030101010101" pitchFamily="2" charset="-122"/>
              </a:rPr>
              <a:t>valeurs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désagrégées</a:t>
            </a:r>
            <a:r>
              <a:rPr lang="en-US" sz="1200" dirty="0">
                <a:effectLst/>
                <a:latin typeface="Calibri" panose="020F0502020204030204" pitchFamily="34" charset="0"/>
                <a:ea typeface="DengXian" panose="02010600030101010101" pitchFamily="2" charset="-122"/>
              </a:rPr>
              <a:t>”</a:t>
            </a:r>
          </a:p>
          <a:p>
            <a:r>
              <a:rPr lang="en-US" sz="1200" dirty="0">
                <a:effectLst/>
                <a:latin typeface="Calibri" panose="020F0502020204030204" pitchFamily="34" charset="0"/>
                <a:ea typeface="DengXian" panose="02010600030101010101" pitchFamily="2" charset="-122"/>
              </a:rPr>
              <a:t>La </a:t>
            </a:r>
            <a:r>
              <a:rPr lang="en-US" sz="1200" dirty="0" err="1">
                <a:effectLst/>
                <a:latin typeface="Calibri" panose="020F0502020204030204" pitchFamily="34" charset="0"/>
                <a:ea typeface="DengXian" panose="02010600030101010101" pitchFamily="2" charset="-122"/>
              </a:rPr>
              <a:t>valeur</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seule</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peut</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être</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appellée</a:t>
            </a:r>
            <a:r>
              <a:rPr lang="en-US" sz="1200" dirty="0">
                <a:effectLst/>
                <a:latin typeface="Calibri" panose="020F0502020204030204" pitchFamily="34" charset="0"/>
                <a:ea typeface="DengXian" panose="02010600030101010101" pitchFamily="2" charset="-122"/>
              </a:rPr>
              <a:t> la “</a:t>
            </a:r>
            <a:r>
              <a:rPr lang="en-US" sz="1200" dirty="0" err="1">
                <a:effectLst/>
                <a:latin typeface="Calibri" panose="020F0502020204030204" pitchFamily="34" charset="0"/>
                <a:ea typeface="DengXian" panose="02010600030101010101" pitchFamily="2" charset="-122"/>
              </a:rPr>
              <a:t>valeur</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présentée</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ou</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valeur</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agrégée</a:t>
            </a:r>
            <a:r>
              <a:rPr lang="en-US" sz="1200" dirty="0">
                <a:effectLst/>
                <a:latin typeface="Calibri" panose="020F0502020204030204" pitchFamily="34" charset="0"/>
                <a:ea typeface="DengXian" panose="02010600030101010101" pitchFamily="2" charset="-122"/>
              </a:rPr>
              <a:t>”</a:t>
            </a:r>
          </a:p>
          <a:p>
            <a:endParaRPr lang="en-US" sz="1200" dirty="0">
              <a:effectLst/>
              <a:latin typeface="Calibri" panose="020F0502020204030204" pitchFamily="34" charset="0"/>
              <a:ea typeface="DengXian" panose="02010600030101010101" pitchFamily="2" charset="-122"/>
            </a:endParaRPr>
          </a:p>
          <a:p>
            <a:r>
              <a:rPr lang="en-US" sz="1200" b="1" dirty="0">
                <a:effectLst/>
                <a:latin typeface="Calibri" panose="020F0502020204030204" pitchFamily="34" charset="0"/>
                <a:ea typeface="DengXian" panose="02010600030101010101" pitchFamily="2" charset="-122"/>
              </a:rPr>
              <a:t>CLICK</a:t>
            </a:r>
            <a:r>
              <a:rPr lang="en-US" sz="1200" dirty="0">
                <a:effectLst/>
                <a:latin typeface="Calibri" panose="020F0502020204030204" pitchFamily="34" charset="0"/>
                <a:ea typeface="DengXian" panose="02010600030101010101" pitchFamily="2" charset="-122"/>
              </a:rPr>
              <a:t>: Il y a </a:t>
            </a:r>
            <a:r>
              <a:rPr lang="en-US" sz="1200" dirty="0" err="1">
                <a:effectLst/>
                <a:latin typeface="Calibri" panose="020F0502020204030204" pitchFamily="34" charset="0"/>
                <a:ea typeface="DengXian" panose="02010600030101010101" pitchFamily="2" charset="-122"/>
              </a:rPr>
              <a:t>plusieurs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méthodes</a:t>
            </a:r>
            <a:r>
              <a:rPr lang="en-US" sz="1200" dirty="0">
                <a:effectLst/>
                <a:latin typeface="Calibri" panose="020F0502020204030204" pitchFamily="34" charset="0"/>
                <a:ea typeface="DengXian" panose="02010600030101010101" pitchFamily="2" charset="-122"/>
              </a:rPr>
              <a:t> pour </a:t>
            </a:r>
            <a:r>
              <a:rPr lang="en-US" sz="1200" dirty="0" err="1">
                <a:effectLst/>
                <a:latin typeface="Calibri" panose="020F0502020204030204" pitchFamily="34" charset="0"/>
                <a:ea typeface="DengXian" panose="02010600030101010101" pitchFamily="2" charset="-122"/>
              </a:rPr>
              <a:t>agréger</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plusieurs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valeurs</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en</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une</a:t>
            </a:r>
            <a:r>
              <a:rPr lang="en-US" sz="1200" dirty="0">
                <a:effectLst/>
                <a:latin typeface="Calibri" panose="020F0502020204030204" pitchFamily="34" charset="0"/>
                <a:ea typeface="DengXian" panose="02010600030101010101" pitchFamily="2" charset="-122"/>
              </a:rPr>
              <a:t> </a:t>
            </a:r>
            <a:r>
              <a:rPr lang="en-US" sz="1200" dirty="0" err="1">
                <a:effectLst/>
                <a:latin typeface="Calibri" panose="020F0502020204030204" pitchFamily="34" charset="0"/>
                <a:ea typeface="DengXian" panose="02010600030101010101" pitchFamily="2" charset="-122"/>
              </a:rPr>
              <a:t>seul</a:t>
            </a:r>
            <a:r>
              <a:rPr lang="en-US" sz="1200" dirty="0">
                <a:effectLst/>
                <a:latin typeface="Calibri" panose="020F0502020204030204" pitchFamily="34" charset="0"/>
                <a:ea typeface="DengXian" panose="02010600030101010101" pitchFamily="2" charset="-122"/>
              </a:rPr>
              <a:t>. Les principals </a:t>
            </a:r>
            <a:r>
              <a:rPr lang="en-US" sz="1200" dirty="0" err="1">
                <a:effectLst/>
                <a:latin typeface="Calibri" panose="020F0502020204030204" pitchFamily="34" charset="0"/>
                <a:ea typeface="DengXian" panose="02010600030101010101" pitchFamily="2" charset="-122"/>
              </a:rPr>
              <a:t>méthodes</a:t>
            </a:r>
            <a:r>
              <a:rPr lang="en-US" sz="1200" dirty="0">
                <a:effectLst/>
                <a:latin typeface="Calibri" panose="020F0502020204030204" pitchFamily="34" charset="0"/>
                <a:ea typeface="DengXian" panose="02010600030101010101" pitchFamily="2" charset="-122"/>
              </a:rPr>
              <a:t> que nous </a:t>
            </a:r>
            <a:r>
              <a:rPr lang="en-US" sz="1200" dirty="0" err="1">
                <a:effectLst/>
                <a:latin typeface="Calibri" panose="020F0502020204030204" pitchFamily="34" charset="0"/>
                <a:ea typeface="DengXian" panose="02010600030101010101" pitchFamily="2" charset="-122"/>
              </a:rPr>
              <a:t>allons</a:t>
            </a:r>
            <a:r>
              <a:rPr lang="en-US" sz="1200" dirty="0">
                <a:effectLst/>
                <a:latin typeface="Calibri" panose="020F0502020204030204" pitchFamily="34" charset="0"/>
                <a:ea typeface="DengXian" panose="02010600030101010101" pitchFamily="2" charset="-122"/>
              </a:rPr>
              <a:t> utilizer </a:t>
            </a:r>
            <a:r>
              <a:rPr lang="en-US" sz="1200" dirty="0" err="1">
                <a:effectLst/>
                <a:latin typeface="Calibri" panose="020F0502020204030204" pitchFamily="34" charset="0"/>
                <a:ea typeface="DengXian" panose="02010600030101010101" pitchFamily="2" charset="-122"/>
              </a:rPr>
              <a:t>sont</a:t>
            </a:r>
            <a:r>
              <a:rPr lang="en-US" sz="1200" dirty="0">
                <a:effectLst/>
                <a:latin typeface="Calibri" panose="020F0502020204030204" pitchFamily="34" charset="0"/>
                <a:ea typeface="DengXian" panose="02010600030101010101" pitchFamily="2" charset="-122"/>
              </a:rPr>
              <a:t>:</a:t>
            </a:r>
          </a:p>
          <a:p>
            <a:r>
              <a:rPr lang="en-US" sz="1200" b="1" dirty="0">
                <a:effectLst/>
                <a:latin typeface="Calibri" panose="020F0502020204030204" pitchFamily="34" charset="0"/>
                <a:ea typeface="DengXian" panose="02010600030101010101" pitchFamily="2" charset="-122"/>
              </a:rPr>
              <a:t>MAX / SUM / LAST / AVERAGE / %SUM</a:t>
            </a:r>
          </a:p>
          <a:p>
            <a:endParaRPr lang="en-US" sz="1200" dirty="0">
              <a:effectLst/>
              <a:latin typeface="Calibri" panose="020F0502020204030204" pitchFamily="34" charset="0"/>
              <a:ea typeface="DengXian" panose="02010600030101010101" pitchFamily="2" charset="-122"/>
            </a:endParaRPr>
          </a:p>
          <a:p>
            <a:r>
              <a:rPr lang="en-US" sz="1200" dirty="0"/>
              <a:t>Quelle </a:t>
            </a:r>
            <a:r>
              <a:rPr lang="en-US" sz="1200" dirty="0" err="1"/>
              <a:t>méthode</a:t>
            </a:r>
            <a:r>
              <a:rPr lang="en-US" sz="1200" dirty="0"/>
              <a:t> </a:t>
            </a:r>
            <a:r>
              <a:rPr lang="en-US" sz="1200" dirty="0" err="1"/>
              <a:t>utiliser</a:t>
            </a:r>
            <a:r>
              <a:rPr lang="en-US" sz="1200" dirty="0"/>
              <a:t> pour quell </a:t>
            </a:r>
            <a:r>
              <a:rPr lang="en-US" sz="1200" dirty="0" err="1"/>
              <a:t>indicateur</a:t>
            </a:r>
            <a:r>
              <a:rPr lang="en-US" sz="1200" dirty="0"/>
              <a:t> ?</a:t>
            </a:r>
          </a:p>
          <a:p>
            <a:r>
              <a:rPr lang="en-US" sz="1200" dirty="0"/>
              <a:t>Il </a:t>
            </a:r>
            <a:r>
              <a:rPr lang="en-US" sz="1200" dirty="0" err="1"/>
              <a:t>n’y</a:t>
            </a:r>
            <a:r>
              <a:rPr lang="en-US" sz="1200" dirty="0"/>
              <a:t> a pas de </a:t>
            </a:r>
            <a:r>
              <a:rPr lang="en-US" sz="1200" dirty="0" err="1"/>
              <a:t>règle</a:t>
            </a:r>
            <a:r>
              <a:rPr lang="en-US" sz="1200" dirty="0"/>
              <a:t> simple genre “</a:t>
            </a:r>
            <a:r>
              <a:rPr lang="en-US" sz="1200" i="1" dirty="0"/>
              <a:t>pour </a:t>
            </a:r>
            <a:r>
              <a:rPr lang="en-US" sz="1200" i="1" dirty="0" err="1"/>
              <a:t>ces</a:t>
            </a:r>
            <a:r>
              <a:rPr lang="en-US" sz="1200" i="1" dirty="0"/>
              <a:t> </a:t>
            </a:r>
            <a:r>
              <a:rPr lang="en-US" sz="1200" i="1" dirty="0" err="1"/>
              <a:t>indicateurs</a:t>
            </a:r>
            <a:r>
              <a:rPr lang="en-US" sz="1200" i="1" dirty="0"/>
              <a:t> </a:t>
            </a:r>
            <a:r>
              <a:rPr lang="en-US" sz="1200" i="1" dirty="0" err="1"/>
              <a:t>prenez</a:t>
            </a:r>
            <a:r>
              <a:rPr lang="en-US" sz="1200" i="1" dirty="0"/>
              <a:t> </a:t>
            </a:r>
            <a:r>
              <a:rPr lang="en-US" sz="1200" i="1" dirty="0" err="1"/>
              <a:t>cette</a:t>
            </a:r>
            <a:r>
              <a:rPr lang="en-US" sz="1200" i="1" dirty="0"/>
              <a:t> </a:t>
            </a:r>
            <a:r>
              <a:rPr lang="en-US" sz="1200" i="1" dirty="0" err="1"/>
              <a:t>méthode</a:t>
            </a:r>
            <a:r>
              <a:rPr lang="en-US" sz="1200" dirty="0"/>
              <a:t>”.</a:t>
            </a:r>
          </a:p>
          <a:p>
            <a:r>
              <a:rPr lang="en-US" sz="1200" dirty="0" err="1"/>
              <a:t>Selon</a:t>
            </a:r>
            <a:r>
              <a:rPr lang="en-US" sz="1200" dirty="0"/>
              <a:t> </a:t>
            </a:r>
            <a:r>
              <a:rPr lang="en-US" sz="1200" dirty="0" err="1"/>
              <a:t>l’indicateur</a:t>
            </a:r>
            <a:r>
              <a:rPr lang="en-US" sz="1200" dirty="0"/>
              <a:t>, et les </a:t>
            </a:r>
            <a:r>
              <a:rPr lang="en-US" sz="1200" dirty="0" err="1"/>
              <a:t>données</a:t>
            </a:r>
            <a:r>
              <a:rPr lang="en-US" sz="1200" dirty="0"/>
              <a:t> </a:t>
            </a:r>
            <a:r>
              <a:rPr lang="en-US" sz="1200" dirty="0" err="1"/>
              <a:t>collectées</a:t>
            </a:r>
            <a:r>
              <a:rPr lang="en-US" sz="1200" dirty="0"/>
              <a:t>, il y a BEAUCOUP de scenarios </a:t>
            </a:r>
            <a:r>
              <a:rPr lang="en-US" sz="1200" dirty="0" err="1"/>
              <a:t>différents</a:t>
            </a:r>
            <a:r>
              <a:rPr lang="en-US" sz="1200" dirty="0"/>
              <a:t> </a:t>
            </a:r>
            <a:r>
              <a:rPr lang="en-US" sz="1200" dirty="0" err="1"/>
              <a:t>d’agrégation</a:t>
            </a:r>
            <a:r>
              <a:rPr lang="en-US" sz="1200" dirty="0"/>
              <a:t> des </a:t>
            </a:r>
            <a:r>
              <a:rPr lang="en-US" sz="1200" dirty="0" err="1"/>
              <a:t>données</a:t>
            </a:r>
            <a:r>
              <a:rPr lang="en-US" sz="1200" dirty="0"/>
              <a:t> .</a:t>
            </a:r>
          </a:p>
          <a:p>
            <a:r>
              <a:rPr lang="en-US" sz="1200" dirty="0"/>
              <a:t>Dans le Kiosk sur les </a:t>
            </a:r>
            <a:r>
              <a:rPr lang="en-US" sz="1200" dirty="0" err="1"/>
              <a:t>indicateurs</a:t>
            </a:r>
            <a:r>
              <a:rPr lang="en-US" sz="1200" dirty="0"/>
              <a:t>, nous </a:t>
            </a:r>
            <a:r>
              <a:rPr lang="en-US" sz="1200" dirty="0" err="1"/>
              <a:t>allons</a:t>
            </a:r>
            <a:r>
              <a:rPr lang="en-US" sz="1200" dirty="0"/>
              <a:t> </a:t>
            </a:r>
            <a:r>
              <a:rPr lang="en-US" sz="1200" dirty="0" err="1"/>
              <a:t>voir</a:t>
            </a:r>
            <a:r>
              <a:rPr lang="en-US" sz="1200" dirty="0"/>
              <a:t> </a:t>
            </a:r>
            <a:r>
              <a:rPr lang="en-US" sz="1200" dirty="0" err="1"/>
              <a:t>diverses</a:t>
            </a:r>
            <a:r>
              <a:rPr lang="en-US" sz="1200" dirty="0"/>
              <a:t> situations, </a:t>
            </a:r>
            <a:r>
              <a:rPr lang="en-US" sz="1200" dirty="0" err="1"/>
              <a:t>d’agrégation</a:t>
            </a:r>
            <a:r>
              <a:rPr lang="en-US" sz="1200" dirty="0"/>
              <a:t> de </a:t>
            </a:r>
            <a:r>
              <a:rPr lang="en-US" sz="1200" dirty="0" err="1"/>
              <a:t>plusieurs</a:t>
            </a:r>
            <a:r>
              <a:rPr lang="en-US" sz="1200" dirty="0"/>
              <a:t> </a:t>
            </a:r>
            <a:r>
              <a:rPr lang="en-US" sz="1200" dirty="0" err="1"/>
              <a:t>valeurs</a:t>
            </a:r>
            <a:r>
              <a:rPr lang="en-US" sz="1200" dirty="0"/>
              <a:t> </a:t>
            </a:r>
            <a:r>
              <a:rPr lang="en-US" sz="1200" dirty="0" err="1"/>
              <a:t>en</a:t>
            </a:r>
            <a:r>
              <a:rPr lang="en-US" sz="1200" dirty="0"/>
              <a:t> </a:t>
            </a:r>
            <a:r>
              <a:rPr lang="en-US" sz="1200" dirty="0" err="1"/>
              <a:t>une</a:t>
            </a:r>
            <a:r>
              <a:rPr lang="en-US" sz="1200" dirty="0"/>
              <a:t> Valeur, et quelle </a:t>
            </a:r>
            <a:r>
              <a:rPr lang="en-US" sz="1200" dirty="0" err="1"/>
              <a:t>méthode</a:t>
            </a:r>
            <a:r>
              <a:rPr lang="en-US" sz="1200" dirty="0"/>
              <a:t> </a:t>
            </a:r>
            <a:r>
              <a:rPr lang="en-US" sz="1200" dirty="0" err="1"/>
              <a:t>utiliser</a:t>
            </a:r>
            <a:r>
              <a:rPr lang="en-US" sz="1200" dirty="0"/>
              <a:t> dans </a:t>
            </a:r>
            <a:r>
              <a:rPr lang="en-US" sz="1200" dirty="0" err="1"/>
              <a:t>chaque</a:t>
            </a:r>
            <a:r>
              <a:rPr lang="en-US" sz="1200" dirty="0"/>
              <a:t> </a:t>
            </a:r>
            <a:r>
              <a:rPr lang="en-US" sz="1200" dirty="0" err="1"/>
              <a:t>cas</a:t>
            </a:r>
            <a:r>
              <a:rPr lang="en-US" sz="1200" dirty="0"/>
              <a:t>.</a:t>
            </a:r>
          </a:p>
          <a:p>
            <a:r>
              <a:rPr lang="en-US" sz="1200" dirty="0"/>
              <a:t>Une </a:t>
            </a:r>
            <a:r>
              <a:rPr lang="en-US" sz="1200" dirty="0" err="1"/>
              <a:t>fois</a:t>
            </a:r>
            <a:r>
              <a:rPr lang="en-US" sz="1200" dirty="0"/>
              <a:t> que </a:t>
            </a:r>
            <a:r>
              <a:rPr lang="en-US" sz="1200" dirty="0" err="1"/>
              <a:t>vous</a:t>
            </a:r>
            <a:r>
              <a:rPr lang="en-US" sz="1200" dirty="0"/>
              <a:t> </a:t>
            </a:r>
            <a:r>
              <a:rPr lang="en-US" sz="1200" dirty="0" err="1"/>
              <a:t>comprenez</a:t>
            </a:r>
            <a:r>
              <a:rPr lang="en-US" sz="1200" dirty="0"/>
              <a:t> la </a:t>
            </a:r>
            <a:r>
              <a:rPr lang="en-US" sz="1200" dirty="0" err="1"/>
              <a:t>logique</a:t>
            </a:r>
            <a:r>
              <a:rPr lang="en-US" sz="1200" dirty="0"/>
              <a:t>, face à </a:t>
            </a:r>
            <a:r>
              <a:rPr lang="en-US" sz="1200" dirty="0" err="1"/>
              <a:t>chaque</a:t>
            </a:r>
            <a:r>
              <a:rPr lang="en-US" sz="1200" dirty="0"/>
              <a:t> situation, </a:t>
            </a:r>
            <a:r>
              <a:rPr lang="en-US" sz="1200" dirty="0" err="1"/>
              <a:t>vous</a:t>
            </a:r>
            <a:r>
              <a:rPr lang="en-US" sz="1200" dirty="0"/>
              <a:t> </a:t>
            </a:r>
            <a:r>
              <a:rPr lang="en-US" sz="1200" dirty="0" err="1"/>
              <a:t>devrez</a:t>
            </a:r>
            <a:r>
              <a:rPr lang="en-US" sz="1200" dirty="0"/>
              <a:t> </a:t>
            </a:r>
            <a:r>
              <a:rPr lang="en-US" sz="1200" dirty="0" err="1"/>
              <a:t>penser</a:t>
            </a:r>
            <a:r>
              <a:rPr lang="en-US" sz="1200" dirty="0"/>
              <a:t> par </a:t>
            </a:r>
            <a:r>
              <a:rPr lang="en-US" sz="1200" dirty="0" err="1"/>
              <a:t>vous-mêmes</a:t>
            </a:r>
            <a:r>
              <a:rPr lang="en-US" sz="1200" dirty="0"/>
              <a:t>, et determiner la </a:t>
            </a:r>
            <a:r>
              <a:rPr lang="en-US" sz="1200" dirty="0" err="1"/>
              <a:t>méthode</a:t>
            </a:r>
            <a:r>
              <a:rPr lang="en-US" sz="1200" dirty="0"/>
              <a:t> qui </a:t>
            </a:r>
            <a:r>
              <a:rPr lang="en-US" sz="1200" dirty="0" err="1"/>
              <a:t>convient</a:t>
            </a:r>
            <a:r>
              <a:rPr lang="en-US" sz="1200" dirty="0"/>
              <a:t>.</a:t>
            </a:r>
          </a:p>
          <a:p>
            <a:endParaRPr lang="en-US" sz="1200" dirty="0"/>
          </a:p>
          <a:p>
            <a:endParaRPr lang="en-US" sz="1200" dirty="0"/>
          </a:p>
          <a:p>
            <a:endParaRPr lang="en-US" sz="1200" dirty="0"/>
          </a:p>
          <a:p>
            <a:endParaRPr lang="en-US" dirty="0"/>
          </a:p>
        </p:txBody>
      </p:sp>
    </p:spTree>
    <p:extLst>
      <p:ext uri="{BB962C8B-B14F-4D97-AF65-F5344CB8AC3E}">
        <p14:creationId xmlns:p14="http://schemas.microsoft.com/office/powerpoint/2010/main" val="343788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i="0" u="none" strike="noStrike" kern="1200" cap="none" normalizeH="0" baseline="0" dirty="0" err="1">
                <a:ln>
                  <a:noFill/>
                </a:ln>
                <a:solidFill>
                  <a:schemeClr val="tx1"/>
                </a:solidFill>
                <a:effectLst/>
                <a:latin typeface="Arial" charset="0"/>
                <a:ea typeface="+mn-ea"/>
                <a:cs typeface="Arial" pitchFamily="34" charset="0"/>
              </a:rPr>
              <a:t>Voyons</a:t>
            </a:r>
            <a:r>
              <a:rPr kumimoji="0" lang="en-GB" sz="1200" i="0" u="none" strike="noStrike" kern="1200" cap="none" normalizeH="0" baseline="0" dirty="0">
                <a:ln>
                  <a:noFill/>
                </a:ln>
                <a:solidFill>
                  <a:schemeClr val="tx1"/>
                </a:solidFill>
                <a:effectLst/>
                <a:latin typeface="Arial" charset="0"/>
                <a:ea typeface="+mn-ea"/>
                <a:cs typeface="Arial" pitchFamily="34" charset="0"/>
              </a:rPr>
              <a:t> les </a:t>
            </a:r>
            <a:r>
              <a:rPr kumimoji="0" lang="en-GB" sz="1200" i="0" u="none" strike="noStrike" kern="1200" cap="none" normalizeH="0" baseline="0" dirty="0" err="1">
                <a:ln>
                  <a:noFill/>
                </a:ln>
                <a:solidFill>
                  <a:schemeClr val="tx1"/>
                </a:solidFill>
                <a:effectLst/>
                <a:latin typeface="Arial" charset="0"/>
                <a:ea typeface="+mn-ea"/>
                <a:cs typeface="Arial" pitchFamily="34" charset="0"/>
              </a:rPr>
              <a:t>ddifférents</a:t>
            </a:r>
            <a:r>
              <a:rPr kumimoji="0" lang="en-GB" sz="1200" i="0" u="none" strike="noStrike" kern="1200" cap="none" normalizeH="0" baseline="0" dirty="0">
                <a:ln>
                  <a:noFill/>
                </a:ln>
                <a:solidFill>
                  <a:schemeClr val="tx1"/>
                </a:solidFill>
                <a:effectLst/>
                <a:latin typeface="Arial" charset="0"/>
                <a:ea typeface="+mn-ea"/>
                <a:cs typeface="Arial" pitchFamily="34" charset="0"/>
              </a:rPr>
              <a:t> </a:t>
            </a:r>
            <a:r>
              <a:rPr kumimoji="0" lang="en-GB" sz="1200" i="0" u="none" strike="noStrike" kern="1200" cap="none" normalizeH="0" baseline="0" dirty="0" err="1">
                <a:ln>
                  <a:noFill/>
                </a:ln>
                <a:solidFill>
                  <a:schemeClr val="tx1"/>
                </a:solidFill>
                <a:effectLst/>
                <a:latin typeface="Arial" charset="0"/>
                <a:ea typeface="+mn-ea"/>
                <a:cs typeface="Arial" pitchFamily="34" charset="0"/>
              </a:rPr>
              <a:t>paramètres</a:t>
            </a:r>
            <a:r>
              <a:rPr kumimoji="0" lang="en-GB" sz="1200" i="0" u="none" strike="noStrike" kern="1200" cap="none" normalizeH="0" baseline="0" dirty="0">
                <a:ln>
                  <a:noFill/>
                </a:ln>
                <a:solidFill>
                  <a:schemeClr val="tx1"/>
                </a:solidFill>
                <a:effectLst/>
                <a:latin typeface="Arial" charset="0"/>
                <a:ea typeface="+mn-ea"/>
                <a:cs typeface="Arial" pitchFamily="34" charset="0"/>
              </a:rPr>
              <a:t> de </a:t>
            </a:r>
            <a:r>
              <a:rPr kumimoji="0" lang="en-GB" sz="1200" i="0" u="none" strike="noStrike" kern="1200" cap="none" normalizeH="0" baseline="0" dirty="0" err="1">
                <a:ln>
                  <a:noFill/>
                </a:ln>
                <a:solidFill>
                  <a:schemeClr val="tx1"/>
                </a:solidFill>
                <a:effectLst/>
                <a:latin typeface="Arial" charset="0"/>
                <a:ea typeface="+mn-ea"/>
                <a:cs typeface="Arial" pitchFamily="34" charset="0"/>
              </a:rPr>
              <a:t>désagrégation</a:t>
            </a:r>
            <a:r>
              <a:rPr kumimoji="0" lang="en-GB" sz="1200" i="0" u="none" strike="noStrike" kern="1200" cap="none" normalizeH="0" baseline="0" dirty="0">
                <a:ln>
                  <a:noFill/>
                </a:ln>
                <a:solidFill>
                  <a:schemeClr val="tx1"/>
                </a:solidFill>
                <a:effectLst/>
                <a:latin typeface="Arial" charset="0"/>
                <a:ea typeface="+mn-ea"/>
                <a:cs typeface="Arial" pitchFamily="34" charset="0"/>
              </a:rPr>
              <a:t> </a:t>
            </a:r>
            <a:r>
              <a:rPr kumimoji="0" lang="en-GB" sz="1200" i="0" u="none" strike="noStrike" kern="1200" cap="none" normalizeH="0" baseline="0" dirty="0" err="1">
                <a:ln>
                  <a:noFill/>
                </a:ln>
                <a:solidFill>
                  <a:schemeClr val="tx1"/>
                </a:solidFill>
                <a:effectLst/>
                <a:latin typeface="Arial" charset="0"/>
                <a:ea typeface="+mn-ea"/>
                <a:cs typeface="Arial" pitchFamily="34" charset="0"/>
              </a:rPr>
              <a:t>utilisables</a:t>
            </a:r>
            <a:r>
              <a:rPr kumimoji="0" lang="en-GB" sz="1200" i="0" u="none" strike="noStrike" kern="1200" cap="none" normalizeH="0" baseline="0" dirty="0">
                <a:ln>
                  <a:noFill/>
                </a:ln>
                <a:solidFill>
                  <a:schemeClr val="tx1"/>
                </a:solidFill>
                <a:effectLst/>
                <a:latin typeface="Arial" charset="0"/>
                <a:ea typeface="+mn-ea"/>
                <a:cs typeface="Arial" pitchFamily="34" charset="0"/>
              </a:rPr>
              <a:t> pour les </a:t>
            </a:r>
            <a:r>
              <a:rPr kumimoji="0" lang="en-GB" sz="1200" i="0" u="none" strike="noStrike" kern="1200" cap="none" normalizeH="0" baseline="0" dirty="0" err="1">
                <a:ln>
                  <a:noFill/>
                </a:ln>
                <a:solidFill>
                  <a:schemeClr val="tx1"/>
                </a:solidFill>
                <a:effectLst/>
                <a:latin typeface="Arial" charset="0"/>
                <a:ea typeface="+mn-ea"/>
                <a:cs typeface="Arial" pitchFamily="34" charset="0"/>
              </a:rPr>
              <a:t>indicateurs</a:t>
            </a:r>
            <a:r>
              <a:rPr kumimoji="0" lang="en-GB" sz="1200" i="0" u="none" strike="noStrike" kern="1200" cap="none" normalizeH="0" baseline="0" dirty="0">
                <a:ln>
                  <a:noFill/>
                </a:ln>
                <a:solidFill>
                  <a:schemeClr val="tx1"/>
                </a:solidFill>
                <a:effectLst/>
                <a:latin typeface="Arial" charset="0"/>
                <a:ea typeface="+mn-ea"/>
                <a:cs typeface="Arial" pitchFamily="34" charset="0"/>
              </a:rPr>
              <a:t> de population:</a:t>
            </a:r>
          </a:p>
          <a:p>
            <a:pPr marL="0" marR="0" lvl="0" indent="0" algn="l" defTabSz="914400" rtl="0" eaLnBrk="1" fontAlgn="auto" latinLnBrk="0" hangingPunct="1">
              <a:lnSpc>
                <a:spcPct val="114000"/>
              </a:lnSpc>
              <a:spcBef>
                <a:spcPts val="1200"/>
              </a:spcBef>
              <a:spcAft>
                <a:spcPts val="0"/>
              </a:spcAft>
              <a:buClrTx/>
              <a:buSzTx/>
              <a:buFontTx/>
              <a:buNone/>
              <a:tabLst/>
              <a:defRPr/>
            </a:pPr>
            <a:endParaRPr kumimoji="0" lang="en-GB" sz="1200" i="0" u="none" strike="noStrike" kern="1200" cap="none" normalizeH="0" baseline="0" dirty="0">
              <a:ln>
                <a:noFill/>
              </a:ln>
              <a:solidFill>
                <a:schemeClr val="tx1"/>
              </a:solidFill>
              <a:effectLst/>
              <a:latin typeface="Arial"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i="0" u="none" strike="noStrike" kern="1200" cap="none" normalizeH="0" baseline="0" dirty="0">
                <a:ln>
                  <a:noFill/>
                </a:ln>
                <a:solidFill>
                  <a:schemeClr val="tx1"/>
                </a:solidFill>
                <a:effectLst/>
                <a:latin typeface="Arial" charset="0"/>
                <a:ea typeface="+mn-ea"/>
                <a:cs typeface="Arial" pitchFamily="34" charset="0"/>
              </a:rPr>
              <a:t>Une </a:t>
            </a:r>
            <a:r>
              <a:rPr kumimoji="0" lang="en-GB" sz="1200" i="0" u="none" strike="noStrike" kern="1200" cap="none" normalizeH="0" baseline="0" dirty="0" err="1">
                <a:ln>
                  <a:noFill/>
                </a:ln>
                <a:solidFill>
                  <a:schemeClr val="tx1"/>
                </a:solidFill>
                <a:effectLst/>
                <a:latin typeface="Arial" charset="0"/>
                <a:ea typeface="+mn-ea"/>
                <a:cs typeface="Arial" pitchFamily="34" charset="0"/>
              </a:rPr>
              <a:t>mesure</a:t>
            </a:r>
            <a:r>
              <a:rPr kumimoji="0" lang="en-GB" sz="1200" i="0" u="none" strike="noStrike" kern="1200" cap="none" normalizeH="0" baseline="0" dirty="0">
                <a:ln>
                  <a:noFill/>
                </a:ln>
                <a:solidFill>
                  <a:schemeClr val="tx1"/>
                </a:solidFill>
                <a:effectLst/>
                <a:latin typeface="Arial" charset="0"/>
                <a:ea typeface="+mn-ea"/>
                <a:cs typeface="Arial" pitchFamily="34" charset="0"/>
              </a:rPr>
              <a:t> </a:t>
            </a:r>
            <a:r>
              <a:rPr kumimoji="0" lang="en-GB" sz="1200" i="0" u="none" strike="noStrike" kern="1200" cap="none" normalizeH="0" baseline="0" dirty="0" err="1">
                <a:ln>
                  <a:noFill/>
                </a:ln>
                <a:solidFill>
                  <a:schemeClr val="tx1"/>
                </a:solidFill>
                <a:effectLst/>
                <a:latin typeface="Arial" charset="0"/>
                <a:ea typeface="+mn-ea"/>
                <a:cs typeface="Arial" pitchFamily="34" charset="0"/>
              </a:rPr>
              <a:t>peut</a:t>
            </a:r>
            <a:r>
              <a:rPr kumimoji="0" lang="en-GB" sz="1200" i="0" u="none" strike="noStrike" kern="1200" cap="none" normalizeH="0" baseline="0" dirty="0">
                <a:ln>
                  <a:noFill/>
                </a:ln>
                <a:solidFill>
                  <a:schemeClr val="tx1"/>
                </a:solidFill>
                <a:effectLst/>
                <a:latin typeface="Arial" charset="0"/>
                <a:ea typeface="+mn-ea"/>
                <a:cs typeface="Arial" pitchFamily="34" charset="0"/>
              </a:rPr>
              <a:t> </a:t>
            </a:r>
            <a:r>
              <a:rPr kumimoji="0" lang="en-GB" sz="1200" i="0" u="none" strike="noStrike" kern="1200" cap="none" normalizeH="0" baseline="0" dirty="0" err="1">
                <a:ln>
                  <a:noFill/>
                </a:ln>
                <a:solidFill>
                  <a:schemeClr val="tx1"/>
                </a:solidFill>
                <a:effectLst/>
                <a:latin typeface="Arial" charset="0"/>
                <a:ea typeface="+mn-ea"/>
                <a:cs typeface="Arial" pitchFamily="34" charset="0"/>
              </a:rPr>
              <a:t>être</a:t>
            </a:r>
            <a:r>
              <a:rPr kumimoji="0" lang="en-GB" sz="1200" i="0" u="none" strike="noStrike" kern="1200" cap="none" normalizeH="0" baseline="0" dirty="0">
                <a:ln>
                  <a:noFill/>
                </a:ln>
                <a:solidFill>
                  <a:schemeClr val="tx1"/>
                </a:solidFill>
                <a:effectLst/>
                <a:latin typeface="Arial" charset="0"/>
                <a:ea typeface="+mn-ea"/>
                <a:cs typeface="Arial" pitchFamily="34" charset="0"/>
              </a:rPr>
              <a:t> </a:t>
            </a:r>
            <a:r>
              <a:rPr kumimoji="0" lang="en-GB" sz="1200" i="0" u="none" strike="noStrike" kern="1200" cap="none" normalizeH="0" baseline="0" dirty="0" err="1">
                <a:ln>
                  <a:noFill/>
                </a:ln>
                <a:solidFill>
                  <a:schemeClr val="tx1"/>
                </a:solidFill>
                <a:effectLst/>
                <a:latin typeface="Arial" charset="0"/>
                <a:ea typeface="+mn-ea"/>
                <a:cs typeface="Arial" pitchFamily="34" charset="0"/>
              </a:rPr>
              <a:t>désagrégée</a:t>
            </a:r>
            <a:r>
              <a:rPr kumimoji="0" lang="en-GB" sz="1200" i="0" u="none" strike="noStrike" kern="1200" cap="none" normalizeH="0" baseline="0" dirty="0">
                <a:ln>
                  <a:noFill/>
                </a:ln>
                <a:solidFill>
                  <a:schemeClr val="tx1"/>
                </a:solidFill>
                <a:effectLst/>
                <a:latin typeface="Arial" charset="0"/>
                <a:ea typeface="+mn-ea"/>
                <a:cs typeface="Arial" pitchFamily="34" charset="0"/>
              </a:rPr>
              <a:t> </a:t>
            </a:r>
            <a:r>
              <a:rPr kumimoji="0" lang="en-GB" sz="1200" i="0" u="none" strike="noStrike" kern="1200" cap="none" normalizeH="0" baseline="0" dirty="0" err="1">
                <a:ln>
                  <a:noFill/>
                </a:ln>
                <a:solidFill>
                  <a:schemeClr val="tx1"/>
                </a:solidFill>
                <a:effectLst/>
                <a:latin typeface="Arial" charset="0"/>
                <a:ea typeface="+mn-ea"/>
                <a:cs typeface="Arial" pitchFamily="34" charset="0"/>
              </a:rPr>
              <a:t>selon</a:t>
            </a:r>
            <a:r>
              <a:rPr kumimoji="0" lang="en-GB" sz="1200" i="0" u="none" strike="noStrike" kern="1200" cap="none" normalizeH="0" baseline="0" dirty="0">
                <a:ln>
                  <a:noFill/>
                </a:ln>
                <a:solidFill>
                  <a:schemeClr val="tx1"/>
                </a:solidFill>
                <a:effectLst/>
                <a:latin typeface="Arial"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endParaRPr kumimoji="0" lang="en-GB" sz="1200" b="1" i="0" u="none" strike="noStrike" cap="none" normalizeH="0" baseline="0" dirty="0">
              <a:ln>
                <a:noFill/>
              </a:ln>
              <a:solidFill>
                <a:schemeClr val="tx1"/>
              </a:solidFill>
              <a:effectLst/>
              <a:latin typeface="Arial"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a:t>
            </a:r>
            <a:r>
              <a:rPr kumimoji="0" lang="en-GB" sz="1200" b="1" i="0" u="none" strike="noStrike" cap="none" normalizeH="0" baseline="0" dirty="0" err="1">
                <a:ln>
                  <a:noFill/>
                </a:ln>
                <a:solidFill>
                  <a:schemeClr val="tx1"/>
                </a:solidFill>
                <a:effectLst/>
                <a:latin typeface="Arial" charset="0"/>
              </a:rPr>
              <a:t>Sexe</a:t>
            </a:r>
            <a:r>
              <a:rPr kumimoji="0" lang="en-GB" sz="1200" b="1" i="0" u="none" strike="noStrike" cap="none" normalizeH="0" baseline="0" dirty="0">
                <a:ln>
                  <a:noFill/>
                </a:ln>
                <a:solidFill>
                  <a:schemeClr val="tx1"/>
                </a:solidFill>
                <a:effectLst/>
                <a:latin typeface="Arial" charset="0"/>
              </a:rPr>
              <a:t> :</a:t>
            </a:r>
            <a:r>
              <a:rPr kumimoji="0" lang="en-GB" sz="1200" b="0" i="0" u="none" strike="noStrike" cap="none" normalizeH="0" baseline="0" dirty="0">
                <a:ln>
                  <a:noFill/>
                </a:ln>
                <a:solidFill>
                  <a:schemeClr val="tx1"/>
                </a:solidFill>
                <a:effectLst/>
                <a:latin typeface="Arial" charset="0"/>
              </a:rPr>
              <a:t> Homme / Femme</a:t>
            </a:r>
          </a:p>
          <a:p>
            <a:endParaRPr lang="en-GB" dirty="0"/>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a:t>
            </a:r>
            <a:r>
              <a:rPr kumimoji="0" lang="en-GB" sz="1200" b="1" i="0" u="none" strike="noStrike" cap="none" normalizeH="0" baseline="0" dirty="0">
                <a:ln>
                  <a:noFill/>
                </a:ln>
                <a:solidFill>
                  <a:schemeClr val="tx1"/>
                </a:solidFill>
                <a:effectLst/>
                <a:latin typeface="Arial" charset="0"/>
              </a:rPr>
              <a:t>Age :</a:t>
            </a:r>
            <a:r>
              <a:rPr kumimoji="0" lang="en-GB" sz="1200" b="0" i="0" u="none" strike="noStrike" cap="none" normalizeH="0" baseline="0" dirty="0">
                <a:ln>
                  <a:noFill/>
                </a:ln>
                <a:solidFill>
                  <a:schemeClr val="tx1"/>
                </a:solidFill>
                <a:effectLst/>
                <a:latin typeface="Arial" charset="0"/>
              </a:rPr>
              <a:t> 2 </a:t>
            </a:r>
            <a:r>
              <a:rPr kumimoji="0" lang="en-GB" sz="1200" b="0" i="0" u="none" strike="noStrike" cap="none" normalizeH="0" baseline="0" dirty="0" err="1">
                <a:ln>
                  <a:noFill/>
                </a:ln>
                <a:solidFill>
                  <a:schemeClr val="tx1"/>
                </a:solidFill>
                <a:effectLst/>
                <a:latin typeface="Arial" charset="0"/>
              </a:rPr>
              <a:t>ou</a:t>
            </a:r>
            <a:r>
              <a:rPr kumimoji="0" lang="en-GB" sz="1200" b="0" i="0" u="none" strike="noStrike" cap="none" normalizeH="0" baseline="0" dirty="0">
                <a:ln>
                  <a:noFill/>
                </a:ln>
                <a:solidFill>
                  <a:schemeClr val="tx1"/>
                </a:solidFill>
                <a:effectLst/>
                <a:latin typeface="Arial" charset="0"/>
              </a:rPr>
              <a:t> 3 </a:t>
            </a:r>
            <a:r>
              <a:rPr kumimoji="0" lang="en-GB" sz="1200" b="0" i="0" u="none" strike="noStrike" cap="none" normalizeH="0" baseline="0" dirty="0" err="1">
                <a:ln>
                  <a:noFill/>
                </a:ln>
                <a:solidFill>
                  <a:schemeClr val="tx1"/>
                </a:solidFill>
                <a:effectLst/>
                <a:latin typeface="Arial" charset="0"/>
              </a:rPr>
              <a:t>catégories</a:t>
            </a:r>
            <a:endParaRPr kumimoji="0" lang="en-GB" sz="1200" b="0" i="0" u="none" strike="noStrike" cap="none" normalizeH="0" baseline="0" dirty="0">
              <a:ln>
                <a:noFill/>
              </a:ln>
              <a:solidFill>
                <a:schemeClr val="tx1"/>
              </a:solidFill>
              <a:effectLst/>
              <a:latin typeface="Arial" charset="0"/>
            </a:endParaRPr>
          </a:p>
          <a:p>
            <a:endParaRPr lang="en-GB" dirty="0"/>
          </a:p>
          <a:p>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a:t>
            </a:r>
            <a:r>
              <a:rPr kumimoji="0" lang="en-GB" sz="1200" b="0" i="0" u="none" strike="noStrike" cap="none" normalizeH="0" baseline="0" dirty="0" err="1">
                <a:ln>
                  <a:noFill/>
                </a:ln>
                <a:solidFill>
                  <a:schemeClr val="tx1"/>
                </a:solidFill>
                <a:effectLst/>
                <a:latin typeface="Arial" charset="0"/>
              </a:rPr>
              <a:t>si</a:t>
            </a:r>
            <a:r>
              <a:rPr kumimoji="0" lang="en-GB" sz="1200" b="0" i="0" u="none" strike="noStrike" cap="none" normalizeH="0" baseline="0" dirty="0">
                <a:ln>
                  <a:noFill/>
                </a:ln>
                <a:solidFill>
                  <a:schemeClr val="tx1"/>
                </a:solidFill>
                <a:effectLst/>
                <a:latin typeface="Arial" charset="0"/>
              </a:rPr>
              <a:t> on combine les deux, nous </a:t>
            </a:r>
            <a:r>
              <a:rPr kumimoji="0" lang="en-GB" sz="1200" b="0" i="0" u="none" strike="noStrike" cap="none" normalizeH="0" baseline="0" dirty="0" err="1">
                <a:ln>
                  <a:noFill/>
                </a:ln>
                <a:solidFill>
                  <a:schemeClr val="tx1"/>
                </a:solidFill>
                <a:effectLst/>
                <a:latin typeface="Arial" charset="0"/>
              </a:rPr>
              <a:t>avons</a:t>
            </a:r>
            <a:r>
              <a:rPr kumimoji="0" lang="en-GB" sz="1200" b="0" i="0" u="none" strike="noStrike" cap="none" normalizeH="0" baseline="0" dirty="0">
                <a:ln>
                  <a:noFill/>
                </a:ln>
                <a:solidFill>
                  <a:schemeClr val="tx1"/>
                </a:solidFill>
                <a:effectLst/>
                <a:latin typeface="Arial" charset="0"/>
              </a:rPr>
              <a:t> déjà </a:t>
            </a:r>
            <a:r>
              <a:rPr kumimoji="0" lang="en-GB" sz="1200" b="0" i="0" u="none" strike="noStrike" cap="none" normalizeH="0" baseline="0" dirty="0" err="1">
                <a:ln>
                  <a:noFill/>
                </a:ln>
                <a:solidFill>
                  <a:schemeClr val="tx1"/>
                </a:solidFill>
                <a:effectLst/>
                <a:latin typeface="Arial" charset="0"/>
              </a:rPr>
              <a:t>besoin</a:t>
            </a:r>
            <a:r>
              <a:rPr kumimoji="0" lang="en-GB" sz="1200" b="0" i="0" u="none" strike="noStrike" cap="none" normalizeH="0" baseline="0" dirty="0">
                <a:ln>
                  <a:noFill/>
                </a:ln>
                <a:solidFill>
                  <a:schemeClr val="tx1"/>
                </a:solidFill>
                <a:effectLst/>
                <a:latin typeface="Arial" charset="0"/>
              </a:rPr>
              <a:t> de 6 </a:t>
            </a:r>
            <a:r>
              <a:rPr kumimoji="0" lang="en-GB" sz="1200" b="0" i="0" u="none" strike="noStrike" cap="none" normalizeH="0" baseline="0" dirty="0" err="1">
                <a:ln>
                  <a:noFill/>
                </a:ln>
                <a:solidFill>
                  <a:schemeClr val="tx1"/>
                </a:solidFill>
                <a:effectLst/>
                <a:latin typeface="Arial" charset="0"/>
              </a:rPr>
              <a:t>valeurs</a:t>
            </a:r>
            <a:r>
              <a:rPr kumimoji="0" lang="en-GB" sz="1200" b="0" i="0" u="none" strike="noStrike" cap="none" normalizeH="0" baseline="0" dirty="0">
                <a:ln>
                  <a:noFill/>
                </a:ln>
                <a:solidFill>
                  <a:schemeClr val="tx1"/>
                </a:solidFill>
                <a:effectLst/>
                <a:latin typeface="Arial" charset="0"/>
              </a:rPr>
              <a:t> pour </a:t>
            </a:r>
            <a:r>
              <a:rPr kumimoji="0" lang="en-GB" sz="1200" b="0" i="0" u="none" strike="noStrike" cap="none" normalizeH="0" baseline="0" dirty="0" err="1">
                <a:ln>
                  <a:noFill/>
                </a:ln>
                <a:solidFill>
                  <a:schemeClr val="tx1"/>
                </a:solidFill>
                <a:effectLst/>
                <a:latin typeface="Arial" charset="0"/>
              </a:rPr>
              <a:t>une</a:t>
            </a:r>
            <a:r>
              <a:rPr kumimoji="0" lang="en-GB" sz="1200" b="0" i="0" u="none" strike="noStrike" cap="none" normalizeH="0" baseline="0" dirty="0">
                <a:ln>
                  <a:noFill/>
                </a:ln>
                <a:solidFill>
                  <a:schemeClr val="tx1"/>
                </a:solidFill>
                <a:effectLst/>
                <a:latin typeface="Arial" charset="0"/>
              </a:rPr>
              <a:t> </a:t>
            </a:r>
            <a:r>
              <a:rPr kumimoji="0" lang="en-GB" sz="1200" b="0" i="0" u="none" strike="noStrike" cap="none" normalizeH="0" baseline="0" dirty="0" err="1">
                <a:ln>
                  <a:noFill/>
                </a:ln>
                <a:solidFill>
                  <a:schemeClr val="tx1"/>
                </a:solidFill>
                <a:effectLst/>
                <a:latin typeface="Arial" charset="0"/>
              </a:rPr>
              <a:t>mesure</a:t>
            </a:r>
            <a:endParaRPr lang="en-GB" dirty="0"/>
          </a:p>
          <a:p>
            <a:endParaRPr lang="en-GB" dirty="0"/>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b="1" i="0" u="none" strike="noStrike" cap="none" normalizeH="0" baseline="0" dirty="0">
                <a:ln>
                  <a:noFill/>
                </a:ln>
                <a:solidFill>
                  <a:schemeClr val="tx1"/>
                </a:solidFill>
                <a:effectLst/>
                <a:latin typeface="Arial" charset="0"/>
              </a:rPr>
              <a:t>CLICK </a:t>
            </a:r>
            <a:r>
              <a:rPr kumimoji="0" lang="en-GB" sz="1200" b="1" i="0" u="none" strike="noStrike" cap="none" normalizeH="0" baseline="0" dirty="0" err="1">
                <a:ln>
                  <a:noFill/>
                </a:ln>
                <a:solidFill>
                  <a:schemeClr val="tx1"/>
                </a:solidFill>
                <a:effectLst/>
                <a:latin typeface="Arial" charset="0"/>
              </a:rPr>
              <a:t>Statut</a:t>
            </a:r>
            <a:r>
              <a:rPr kumimoji="0" lang="en-GB" sz="1200" b="1" i="0" u="none" strike="noStrike" cap="none" normalizeH="0" baseline="0" dirty="0">
                <a:ln>
                  <a:noFill/>
                </a:ln>
                <a:solidFill>
                  <a:schemeClr val="tx1"/>
                </a:solidFill>
                <a:effectLst/>
                <a:latin typeface="Arial" charset="0"/>
              </a:rPr>
              <a:t> :</a:t>
            </a:r>
            <a:r>
              <a:rPr kumimoji="0" lang="en-GB" sz="1200" b="0" i="0" u="none" strike="noStrike" cap="none" normalizeH="0" baseline="0" dirty="0">
                <a:ln>
                  <a:noFill/>
                </a:ln>
                <a:solidFill>
                  <a:schemeClr val="tx1"/>
                </a:solidFill>
                <a:effectLst/>
                <a:latin typeface="Arial" charset="0"/>
              </a:rPr>
              <a:t> </a:t>
            </a:r>
            <a:r>
              <a:rPr kumimoji="0" lang="en-GB" sz="1200" b="0" i="0" u="none" strike="noStrike" cap="none" normalizeH="0" baseline="0" dirty="0" err="1">
                <a:ln>
                  <a:noFill/>
                </a:ln>
                <a:solidFill>
                  <a:schemeClr val="tx1"/>
                </a:solidFill>
                <a:effectLst/>
                <a:latin typeface="Arial" charset="0"/>
              </a:rPr>
              <a:t>Refugiés</a:t>
            </a:r>
            <a:r>
              <a:rPr kumimoji="0" lang="en-GB" sz="1200" b="0" i="0" u="none" strike="noStrike" cap="none" normalizeH="0" baseline="0" dirty="0">
                <a:ln>
                  <a:noFill/>
                </a:ln>
                <a:solidFill>
                  <a:schemeClr val="tx1"/>
                </a:solidFill>
                <a:effectLst/>
                <a:latin typeface="Arial" charset="0"/>
              </a:rPr>
              <a:t>, PDIs, </a:t>
            </a:r>
            <a:r>
              <a:rPr kumimoji="0" lang="en-GB" sz="1200" b="0" i="0" u="none" strike="noStrike" cap="none" normalizeH="0" baseline="0" dirty="0" err="1">
                <a:ln>
                  <a:noFill/>
                </a:ln>
                <a:solidFill>
                  <a:schemeClr val="tx1"/>
                </a:solidFill>
                <a:effectLst/>
                <a:latin typeface="Arial" charset="0"/>
              </a:rPr>
              <a:t>Communauté</a:t>
            </a:r>
            <a:r>
              <a:rPr kumimoji="0" lang="en-GB" sz="1200" b="0" i="0" u="none" strike="noStrike" cap="none" normalizeH="0" baseline="0" dirty="0">
                <a:ln>
                  <a:noFill/>
                </a:ln>
                <a:solidFill>
                  <a:schemeClr val="tx1"/>
                </a:solidFill>
                <a:effectLst/>
                <a:latin typeface="Arial" charset="0"/>
              </a:rPr>
              <a:t> </a:t>
            </a:r>
            <a:r>
              <a:rPr kumimoji="0" lang="en-GB" sz="1200" b="0" i="0" u="none" strike="noStrike" cap="none" normalizeH="0" baseline="0" dirty="0" err="1">
                <a:ln>
                  <a:noFill/>
                </a:ln>
                <a:solidFill>
                  <a:schemeClr val="tx1"/>
                </a:solidFill>
                <a:effectLst/>
                <a:latin typeface="Arial" charset="0"/>
              </a:rPr>
              <a:t>Hôte</a:t>
            </a:r>
            <a:r>
              <a:rPr kumimoji="0" lang="en-GB" sz="1200" b="0" i="0" u="none" strike="noStrike" cap="none" normalizeH="0" baseline="0" dirty="0">
                <a:ln>
                  <a:noFill/>
                </a:ln>
                <a:solidFill>
                  <a:schemeClr val="tx1"/>
                </a:solidFill>
                <a:effectLst/>
                <a:latin typeface="Arial" charset="0"/>
              </a:rPr>
              <a:t>, returnees, migrants, </a:t>
            </a:r>
            <a:r>
              <a:rPr kumimoji="0" lang="en-GB" sz="1200" i="0" u="none" strike="noStrike" cap="none" normalizeH="0" baseline="0" dirty="0">
                <a:ln>
                  <a:noFill/>
                </a:ln>
                <a:solidFill>
                  <a:schemeClr val="tx1"/>
                </a:solidFill>
                <a:effectLst/>
                <a:latin typeface="Arial" charset="0"/>
              </a:rPr>
              <a:t>etc.</a:t>
            </a:r>
          </a:p>
          <a:p>
            <a:endParaRPr lang="en-GB" dirty="0"/>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a:t>
            </a:r>
            <a:r>
              <a:rPr kumimoji="0" lang="en-GB" sz="1200" b="1" i="0" u="none" strike="noStrike" cap="none" normalizeH="0" baseline="0" dirty="0">
                <a:ln>
                  <a:noFill/>
                </a:ln>
                <a:solidFill>
                  <a:schemeClr val="tx1"/>
                </a:solidFill>
                <a:effectLst/>
                <a:latin typeface="Arial" charset="0"/>
              </a:rPr>
              <a:t>Handicap</a:t>
            </a:r>
            <a:endParaRPr kumimoji="0" lang="en-GB" sz="1200" i="0" u="none" strike="noStrike" cap="none" normalizeH="0" baseline="0" dirty="0">
              <a:ln>
                <a:noFill/>
              </a:ln>
              <a:solidFill>
                <a:schemeClr val="tx1"/>
              </a:solidFill>
              <a:effectLst/>
              <a:latin typeface="Arial" charset="0"/>
            </a:endParaRPr>
          </a:p>
          <a:p>
            <a:endParaRPr lang="en-GB" dirty="0"/>
          </a:p>
          <a:p>
            <a:r>
              <a:rPr lang="en-GB" dirty="0" err="1"/>
              <a:t>Mais</a:t>
            </a:r>
            <a:r>
              <a:rPr lang="en-GB" dirty="0"/>
              <a:t> nous </a:t>
            </a:r>
            <a:r>
              <a:rPr lang="en-GB" dirty="0" err="1"/>
              <a:t>avons</a:t>
            </a:r>
            <a:r>
              <a:rPr lang="en-GB" dirty="0"/>
              <a:t> un </a:t>
            </a:r>
            <a:r>
              <a:rPr lang="en-GB" dirty="0" err="1"/>
              <a:t>problème</a:t>
            </a:r>
            <a:r>
              <a:rPr lang="en-GB" dirty="0"/>
              <a:t> </a:t>
            </a:r>
            <a:r>
              <a:rPr lang="en-GB" dirty="0" err="1"/>
              <a:t>ici</a:t>
            </a:r>
            <a:r>
              <a:rPr lang="en-GB" dirty="0"/>
              <a:t>: </a:t>
            </a:r>
            <a:r>
              <a:rPr lang="en-GB" dirty="0" err="1"/>
              <a:t>ceci</a:t>
            </a:r>
            <a:r>
              <a:rPr lang="en-GB" dirty="0"/>
              <a:t> nous fait 2 (</a:t>
            </a:r>
            <a:r>
              <a:rPr lang="en-GB" dirty="0" err="1"/>
              <a:t>sexe</a:t>
            </a:r>
            <a:r>
              <a:rPr lang="en-GB" dirty="0"/>
              <a:t>) X 3 (Age) X 4 (</a:t>
            </a:r>
            <a:r>
              <a:rPr lang="en-GB" dirty="0" err="1"/>
              <a:t>statut</a:t>
            </a:r>
            <a:r>
              <a:rPr lang="en-GB" dirty="0"/>
              <a:t>) X 2 (handicap) = 48 </a:t>
            </a:r>
            <a:r>
              <a:rPr lang="en-GB" dirty="0" err="1"/>
              <a:t>valeurs</a:t>
            </a:r>
            <a:r>
              <a:rPr lang="en-GB" dirty="0"/>
              <a:t> à </a:t>
            </a:r>
            <a:r>
              <a:rPr lang="en-GB" dirty="0" err="1"/>
              <a:t>mesurer</a:t>
            </a:r>
            <a:r>
              <a:rPr lang="en-GB" dirty="0"/>
              <a:t> pour un </a:t>
            </a:r>
            <a:r>
              <a:rPr lang="en-GB" dirty="0" err="1"/>
              <a:t>indicateur</a:t>
            </a:r>
            <a:r>
              <a:rPr lang="en-GB" dirty="0"/>
              <a:t> !!!</a:t>
            </a:r>
          </a:p>
          <a:p>
            <a:endParaRPr lang="en-GB" dirty="0"/>
          </a:p>
        </p:txBody>
      </p:sp>
    </p:spTree>
    <p:extLst>
      <p:ext uri="{BB962C8B-B14F-4D97-AF65-F5344CB8AC3E}">
        <p14:creationId xmlns:p14="http://schemas.microsoft.com/office/powerpoint/2010/main" val="281932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err="1"/>
              <a:t>Voyons</a:t>
            </a:r>
            <a:r>
              <a:rPr lang="en-GB" dirty="0"/>
              <a:t> plus </a:t>
            </a:r>
            <a:r>
              <a:rPr lang="en-GB" dirty="0" err="1"/>
              <a:t>en</a:t>
            </a:r>
            <a:r>
              <a:rPr lang="en-GB" dirty="0"/>
              <a:t> detail les </a:t>
            </a:r>
            <a:r>
              <a:rPr lang="en-GB" dirty="0" err="1"/>
              <a:t>limites</a:t>
            </a:r>
            <a:r>
              <a:rPr lang="en-GB" dirty="0"/>
              <a:t> de la </a:t>
            </a:r>
            <a:r>
              <a:rPr lang="en-GB" dirty="0" err="1"/>
              <a:t>désagrégation</a:t>
            </a:r>
            <a:r>
              <a:rPr lang="en-GB" dirty="0"/>
              <a:t> des </a:t>
            </a:r>
            <a:r>
              <a:rPr lang="en-GB" dirty="0" err="1"/>
              <a:t>données</a:t>
            </a:r>
            <a:r>
              <a:rPr lang="en-GB" dirty="0"/>
              <a:t>.</a:t>
            </a:r>
          </a:p>
          <a:p>
            <a:r>
              <a:rPr lang="en-GB" dirty="0" err="1"/>
              <a:t>Imaginons</a:t>
            </a:r>
            <a:r>
              <a:rPr lang="en-GB" dirty="0"/>
              <a:t> un </a:t>
            </a:r>
            <a:r>
              <a:rPr lang="en-GB" dirty="0" err="1"/>
              <a:t>indicateur</a:t>
            </a:r>
            <a:r>
              <a:rPr lang="en-GB" dirty="0"/>
              <a:t> de population </a:t>
            </a:r>
            <a:r>
              <a:rPr lang="en-GB" dirty="0" err="1"/>
              <a:t>mesuré</a:t>
            </a:r>
            <a:r>
              <a:rPr lang="en-GB" dirty="0"/>
              <a:t> </a:t>
            </a:r>
            <a:r>
              <a:rPr lang="en-GB" dirty="0" err="1"/>
              <a:t>tous</a:t>
            </a:r>
            <a:r>
              <a:rPr lang="en-GB" dirty="0"/>
              <a:t> les </a:t>
            </a:r>
            <a:r>
              <a:rPr lang="en-GB" dirty="0" err="1"/>
              <a:t>mois</a:t>
            </a:r>
            <a:r>
              <a:rPr lang="en-GB" dirty="0"/>
              <a:t>, avec </a:t>
            </a:r>
            <a:r>
              <a:rPr lang="en-GB" dirty="0" err="1"/>
              <a:t>une</a:t>
            </a:r>
            <a:r>
              <a:rPr lang="en-GB" dirty="0"/>
              <a:t> </a:t>
            </a:r>
            <a:r>
              <a:rPr lang="en-GB" dirty="0" err="1"/>
              <a:t>désagrégation</a:t>
            </a:r>
            <a:r>
              <a:rPr lang="en-GB" dirty="0"/>
              <a:t> </a:t>
            </a:r>
            <a:r>
              <a:rPr lang="en-GB" dirty="0" err="1"/>
              <a:t>selon</a:t>
            </a:r>
            <a:r>
              <a:rPr lang="en-GB" dirty="0"/>
              <a:t> </a:t>
            </a:r>
            <a:r>
              <a:rPr lang="en-GB" dirty="0" err="1"/>
              <a:t>tous</a:t>
            </a:r>
            <a:r>
              <a:rPr lang="en-GB" dirty="0"/>
              <a:t> les </a:t>
            </a:r>
            <a:r>
              <a:rPr lang="en-GB" dirty="0" err="1"/>
              <a:t>critères</a:t>
            </a:r>
            <a:r>
              <a:rPr lang="en-GB" dirty="0"/>
              <a:t>. Ca </a:t>
            </a:r>
            <a:r>
              <a:rPr lang="en-GB" dirty="0" err="1"/>
              <a:t>donnerait</a:t>
            </a:r>
            <a:r>
              <a:rPr lang="en-GB" dirty="0"/>
              <a:t> </a:t>
            </a:r>
            <a:r>
              <a:rPr lang="en-GB" dirty="0" err="1"/>
              <a:t>ceci</a:t>
            </a:r>
            <a:r>
              <a:rPr lang="en-GB" dirty="0"/>
              <a:t>:</a:t>
            </a:r>
          </a:p>
          <a:p>
            <a:endParaRPr lang="en-GB" dirty="0"/>
          </a:p>
          <a:p>
            <a:r>
              <a:rPr lang="en-GB" b="1" dirty="0"/>
              <a:t>CLICK</a:t>
            </a:r>
            <a:r>
              <a:rPr lang="en-GB" dirty="0"/>
              <a:t>: nous </a:t>
            </a:r>
            <a:r>
              <a:rPr lang="en-GB" dirty="0" err="1"/>
              <a:t>mesurons</a:t>
            </a:r>
            <a:r>
              <a:rPr lang="en-GB" dirty="0"/>
              <a:t> </a:t>
            </a:r>
            <a:r>
              <a:rPr lang="en-GB" dirty="0" err="1"/>
              <a:t>l’indicateur</a:t>
            </a:r>
            <a:r>
              <a:rPr lang="en-GB" dirty="0"/>
              <a:t> avec </a:t>
            </a:r>
            <a:r>
              <a:rPr lang="en-GB" dirty="0" err="1"/>
              <a:t>désagrégation</a:t>
            </a:r>
            <a:r>
              <a:rPr lang="en-GB" dirty="0"/>
              <a:t> par </a:t>
            </a:r>
            <a:r>
              <a:rPr lang="en-GB" dirty="0" err="1"/>
              <a:t>sexe</a:t>
            </a:r>
            <a:r>
              <a:rPr lang="en-GB" dirty="0"/>
              <a:t> et </a:t>
            </a:r>
            <a:r>
              <a:rPr lang="en-GB" dirty="0" err="1"/>
              <a:t>âge</a:t>
            </a:r>
            <a:r>
              <a:rPr lang="en-GB" dirty="0"/>
              <a:t>. Ca nous fait 6 </a:t>
            </a:r>
            <a:r>
              <a:rPr lang="en-GB" dirty="0" err="1"/>
              <a:t>valeurs</a:t>
            </a:r>
            <a:r>
              <a:rPr lang="en-GB" dirty="0"/>
              <a:t> à </a:t>
            </a:r>
            <a:r>
              <a:rPr lang="en-GB" dirty="0" err="1"/>
              <a:t>mesurer</a:t>
            </a:r>
            <a:r>
              <a:rPr lang="en-GB" dirty="0"/>
              <a:t>.</a:t>
            </a:r>
          </a:p>
          <a:p>
            <a:r>
              <a:rPr lang="en-GB" b="1" dirty="0"/>
              <a:t>CLICK</a:t>
            </a:r>
            <a:r>
              <a:rPr lang="en-GB" dirty="0"/>
              <a:t>: Nous </a:t>
            </a:r>
            <a:r>
              <a:rPr lang="en-GB" dirty="0" err="1"/>
              <a:t>voulons</a:t>
            </a:r>
            <a:r>
              <a:rPr lang="en-GB" dirty="0"/>
              <a:t> </a:t>
            </a:r>
            <a:r>
              <a:rPr lang="en-GB" dirty="0" err="1"/>
              <a:t>aussi</a:t>
            </a:r>
            <a:r>
              <a:rPr lang="en-GB" dirty="0"/>
              <a:t> </a:t>
            </a:r>
            <a:r>
              <a:rPr lang="en-GB" dirty="0" err="1"/>
              <a:t>désagréger</a:t>
            </a:r>
            <a:r>
              <a:rPr lang="en-GB" dirty="0"/>
              <a:t> </a:t>
            </a:r>
            <a:r>
              <a:rPr lang="en-GB" dirty="0" err="1"/>
              <a:t>selon</a:t>
            </a:r>
            <a:r>
              <a:rPr lang="en-GB" dirty="0"/>
              <a:t> le handicap. </a:t>
            </a:r>
            <a:r>
              <a:rPr lang="en-GB" dirty="0" err="1"/>
              <a:t>Ceci</a:t>
            </a:r>
            <a:r>
              <a:rPr lang="en-GB" dirty="0"/>
              <a:t> double le </a:t>
            </a:r>
            <a:r>
              <a:rPr lang="en-GB" dirty="0" err="1"/>
              <a:t>nombre</a:t>
            </a:r>
            <a:r>
              <a:rPr lang="en-GB" dirty="0"/>
              <a:t> de </a:t>
            </a:r>
            <a:r>
              <a:rPr lang="en-GB" dirty="0" err="1"/>
              <a:t>valeurs</a:t>
            </a:r>
            <a:r>
              <a:rPr lang="en-GB" dirty="0"/>
              <a:t> qui </a:t>
            </a:r>
            <a:r>
              <a:rPr lang="en-GB" dirty="0" err="1"/>
              <a:t>devient</a:t>
            </a:r>
            <a:r>
              <a:rPr lang="en-GB" dirty="0"/>
              <a:t> 12</a:t>
            </a:r>
          </a:p>
          <a:p>
            <a:r>
              <a:rPr lang="en-GB" b="1" dirty="0"/>
              <a:t>CLICK</a:t>
            </a:r>
            <a:r>
              <a:rPr lang="en-GB" dirty="0"/>
              <a:t>: Nous </a:t>
            </a:r>
            <a:r>
              <a:rPr lang="en-GB" dirty="0" err="1"/>
              <a:t>voulons</a:t>
            </a:r>
            <a:r>
              <a:rPr lang="en-GB" dirty="0"/>
              <a:t> </a:t>
            </a:r>
            <a:r>
              <a:rPr lang="en-GB" dirty="0" err="1"/>
              <a:t>aussi</a:t>
            </a:r>
            <a:r>
              <a:rPr lang="en-GB" dirty="0"/>
              <a:t> </a:t>
            </a:r>
            <a:r>
              <a:rPr lang="en-GB" dirty="0" err="1"/>
              <a:t>désagréger</a:t>
            </a:r>
            <a:r>
              <a:rPr lang="en-GB" dirty="0"/>
              <a:t> </a:t>
            </a:r>
            <a:r>
              <a:rPr lang="en-GB" dirty="0" err="1"/>
              <a:t>selon</a:t>
            </a:r>
            <a:r>
              <a:rPr lang="en-GB" dirty="0"/>
              <a:t> 4 </a:t>
            </a:r>
            <a:r>
              <a:rPr lang="en-GB" dirty="0" err="1"/>
              <a:t>statuts</a:t>
            </a:r>
            <a:r>
              <a:rPr lang="en-GB" dirty="0"/>
              <a:t> </a:t>
            </a:r>
            <a:r>
              <a:rPr lang="en-GB" dirty="0" err="1"/>
              <a:t>différents</a:t>
            </a:r>
            <a:r>
              <a:rPr lang="en-GB" dirty="0"/>
              <a:t>: nous voilà avec 48 </a:t>
            </a:r>
            <a:r>
              <a:rPr lang="en-GB" dirty="0" err="1"/>
              <a:t>valeurs</a:t>
            </a:r>
            <a:endParaRPr lang="en-GB" dirty="0"/>
          </a:p>
          <a:p>
            <a:r>
              <a:rPr lang="en-GB" b="1" dirty="0"/>
              <a:t>CLICK</a:t>
            </a:r>
            <a:r>
              <a:rPr lang="en-GB" dirty="0"/>
              <a:t>: </a:t>
            </a:r>
            <a:r>
              <a:rPr lang="en-GB" dirty="0" err="1"/>
              <a:t>Cette</a:t>
            </a:r>
            <a:r>
              <a:rPr lang="en-GB" dirty="0"/>
              <a:t> action se </a:t>
            </a:r>
            <a:r>
              <a:rPr lang="en-GB" dirty="0" err="1"/>
              <a:t>déroule</a:t>
            </a:r>
            <a:r>
              <a:rPr lang="en-GB" dirty="0"/>
              <a:t> dans 6 </a:t>
            </a:r>
            <a:r>
              <a:rPr lang="en-GB" dirty="0" err="1"/>
              <a:t>endroits</a:t>
            </a:r>
            <a:r>
              <a:rPr lang="en-GB" dirty="0"/>
              <a:t>, </a:t>
            </a:r>
            <a:r>
              <a:rPr lang="en-GB" dirty="0" err="1"/>
              <a:t>ce</a:t>
            </a:r>
            <a:r>
              <a:rPr lang="en-GB" dirty="0"/>
              <a:t> qui nous fait 288 </a:t>
            </a:r>
            <a:r>
              <a:rPr lang="en-GB" dirty="0" err="1"/>
              <a:t>valeurs</a:t>
            </a:r>
            <a:endParaRPr lang="en-GB" dirty="0"/>
          </a:p>
          <a:p>
            <a:r>
              <a:rPr lang="en-GB" b="1" dirty="0"/>
              <a:t>CLICK</a:t>
            </a:r>
            <a:r>
              <a:rPr lang="en-GB" dirty="0"/>
              <a:t>: Et tout </a:t>
            </a:r>
            <a:r>
              <a:rPr lang="en-GB" dirty="0" err="1"/>
              <a:t>cela</a:t>
            </a:r>
            <a:r>
              <a:rPr lang="en-GB" dirty="0"/>
              <a:t> </a:t>
            </a:r>
            <a:r>
              <a:rPr lang="en-GB" dirty="0" err="1"/>
              <a:t>était</a:t>
            </a:r>
            <a:r>
              <a:rPr lang="en-GB" dirty="0"/>
              <a:t> pour le premier </a:t>
            </a:r>
            <a:r>
              <a:rPr lang="en-GB" dirty="0" err="1"/>
              <a:t>mois</a:t>
            </a:r>
            <a:r>
              <a:rPr lang="en-GB" dirty="0"/>
              <a:t>, et nous </a:t>
            </a:r>
            <a:r>
              <a:rPr lang="en-GB" dirty="0" err="1"/>
              <a:t>alons</a:t>
            </a:r>
            <a:r>
              <a:rPr lang="en-GB" dirty="0"/>
              <a:t> faire la </a:t>
            </a:r>
            <a:r>
              <a:rPr lang="en-GB" dirty="0" err="1"/>
              <a:t>même</a:t>
            </a:r>
            <a:r>
              <a:rPr lang="en-GB" dirty="0"/>
              <a:t> chose </a:t>
            </a:r>
            <a:r>
              <a:rPr lang="en-GB" dirty="0" err="1"/>
              <a:t>chaque</a:t>
            </a:r>
            <a:r>
              <a:rPr lang="en-GB" dirty="0"/>
              <a:t> </a:t>
            </a:r>
            <a:r>
              <a:rPr lang="en-GB" dirty="0" err="1"/>
              <a:t>mois</a:t>
            </a:r>
            <a:r>
              <a:rPr lang="en-GB" dirty="0"/>
              <a:t>. </a:t>
            </a:r>
            <a:r>
              <a:rPr lang="en-GB" b="1" dirty="0"/>
              <a:t>CLICK </a:t>
            </a:r>
            <a:r>
              <a:rPr lang="en-GB" b="1" dirty="0" err="1"/>
              <a:t>CLICK</a:t>
            </a:r>
            <a:r>
              <a:rPr lang="en-GB" b="1" dirty="0"/>
              <a:t> </a:t>
            </a:r>
            <a:r>
              <a:rPr lang="en-GB" b="1" dirty="0" err="1"/>
              <a:t>CLICK</a:t>
            </a:r>
            <a:r>
              <a:rPr lang="en-GB" b="1" dirty="0"/>
              <a:t> </a:t>
            </a:r>
            <a:r>
              <a:rPr lang="en-GB" b="1" dirty="0" err="1"/>
              <a:t>CLICK</a:t>
            </a:r>
            <a:r>
              <a:rPr lang="en-GB" b="1" dirty="0"/>
              <a:t> </a:t>
            </a:r>
            <a:endParaRPr lang="en-GB" dirty="0"/>
          </a:p>
          <a:p>
            <a:endParaRPr lang="en-GB" dirty="0"/>
          </a:p>
          <a:p>
            <a:r>
              <a:rPr lang="en-GB" dirty="0" err="1"/>
              <a:t>Donc</a:t>
            </a:r>
            <a:r>
              <a:rPr lang="en-GB" dirty="0"/>
              <a:t> pour un </a:t>
            </a:r>
            <a:r>
              <a:rPr lang="en-GB" dirty="0" err="1"/>
              <a:t>indicateur</a:t>
            </a:r>
            <a:r>
              <a:rPr lang="en-GB" dirty="0"/>
              <a:t>, nous </a:t>
            </a:r>
            <a:r>
              <a:rPr lang="en-GB" dirty="0" err="1"/>
              <a:t>devons</a:t>
            </a:r>
            <a:r>
              <a:rPr lang="en-GB" dirty="0"/>
              <a:t> </a:t>
            </a:r>
            <a:r>
              <a:rPr lang="en-GB" dirty="0" err="1"/>
              <a:t>mesurer</a:t>
            </a:r>
            <a:r>
              <a:rPr lang="en-GB" dirty="0"/>
              <a:t> 3.456 values. </a:t>
            </a:r>
          </a:p>
          <a:p>
            <a:r>
              <a:rPr lang="en-GB" dirty="0"/>
              <a:t>Et on </a:t>
            </a:r>
            <a:r>
              <a:rPr lang="en-GB" dirty="0" err="1"/>
              <a:t>peut</a:t>
            </a:r>
            <a:r>
              <a:rPr lang="en-GB" dirty="0"/>
              <a:t> </a:t>
            </a:r>
            <a:r>
              <a:rPr lang="en-GB" dirty="0" err="1"/>
              <a:t>maintenant</a:t>
            </a:r>
            <a:r>
              <a:rPr lang="en-GB" dirty="0"/>
              <a:t> </a:t>
            </a:r>
            <a:r>
              <a:rPr lang="en-GB" dirty="0" err="1"/>
              <a:t>compter</a:t>
            </a:r>
            <a:r>
              <a:rPr lang="en-GB" dirty="0"/>
              <a:t> 2 </a:t>
            </a:r>
            <a:r>
              <a:rPr lang="en-GB" dirty="0" err="1"/>
              <a:t>indicateurs</a:t>
            </a:r>
            <a:r>
              <a:rPr lang="en-GB" dirty="0"/>
              <a:t> par </a:t>
            </a:r>
            <a:r>
              <a:rPr lang="en-GB" dirty="0" err="1"/>
              <a:t>activité</a:t>
            </a:r>
            <a:r>
              <a:rPr lang="en-GB" dirty="0"/>
              <a:t>, 3 </a:t>
            </a:r>
            <a:r>
              <a:rPr lang="en-GB" dirty="0" err="1"/>
              <a:t>activités</a:t>
            </a:r>
            <a:r>
              <a:rPr lang="en-GB" dirty="0"/>
              <a:t> par </a:t>
            </a:r>
            <a:r>
              <a:rPr lang="en-GB" dirty="0" err="1"/>
              <a:t>objectif</a:t>
            </a:r>
            <a:r>
              <a:rPr lang="en-GB" dirty="0"/>
              <a:t>, et 30 </a:t>
            </a:r>
            <a:r>
              <a:rPr lang="en-GB" dirty="0" err="1"/>
              <a:t>objectifs</a:t>
            </a:r>
            <a:r>
              <a:rPr lang="en-GB" dirty="0"/>
              <a:t> pour un plan.</a:t>
            </a:r>
          </a:p>
          <a:p>
            <a:r>
              <a:rPr lang="en-GB" dirty="0"/>
              <a:t>Tout </a:t>
            </a:r>
            <a:r>
              <a:rPr lang="en-GB" dirty="0" err="1"/>
              <a:t>cela</a:t>
            </a:r>
            <a:r>
              <a:rPr lang="en-GB" dirty="0"/>
              <a:t> </a:t>
            </a:r>
            <a:r>
              <a:rPr lang="en-GB" dirty="0" err="1"/>
              <a:t>est</a:t>
            </a:r>
            <a:r>
              <a:rPr lang="en-GB" dirty="0"/>
              <a:t> bien </a:t>
            </a:r>
            <a:r>
              <a:rPr lang="en-GB" dirty="0" err="1"/>
              <a:t>sûr</a:t>
            </a:r>
            <a:r>
              <a:rPr lang="en-GB" dirty="0"/>
              <a:t> impossible.</a:t>
            </a:r>
          </a:p>
          <a:p>
            <a:endParaRPr lang="en-GB" dirty="0"/>
          </a:p>
          <a:p>
            <a:r>
              <a:rPr lang="en-GB" b="1" dirty="0"/>
              <a:t>Conclusion:</a:t>
            </a:r>
            <a:r>
              <a:rPr lang="en-GB" b="0" dirty="0"/>
              <a:t> il faut </a:t>
            </a:r>
            <a:r>
              <a:rPr lang="en-GB" b="0" dirty="0" err="1"/>
              <a:t>rester</a:t>
            </a:r>
            <a:r>
              <a:rPr lang="en-GB" b="0" dirty="0"/>
              <a:t> </a:t>
            </a:r>
            <a:r>
              <a:rPr lang="en-GB" b="0" dirty="0" err="1"/>
              <a:t>réaliste</a:t>
            </a:r>
            <a:r>
              <a:rPr lang="en-GB" b="0" dirty="0"/>
              <a:t> </a:t>
            </a:r>
            <a:r>
              <a:rPr lang="en-GB" b="0" dirty="0" err="1"/>
              <a:t>quand</a:t>
            </a:r>
            <a:r>
              <a:rPr lang="en-GB" b="0" dirty="0"/>
              <a:t> on </a:t>
            </a:r>
            <a:r>
              <a:rPr lang="en-GB" b="0" dirty="0" err="1"/>
              <a:t>s’engage</a:t>
            </a:r>
            <a:r>
              <a:rPr lang="en-GB" b="0" dirty="0"/>
              <a:t> à </a:t>
            </a:r>
            <a:r>
              <a:rPr lang="en-GB" b="0" dirty="0" err="1"/>
              <a:t>désagréger</a:t>
            </a:r>
            <a:r>
              <a:rPr lang="en-GB" b="0" dirty="0"/>
              <a:t> des </a:t>
            </a:r>
            <a:r>
              <a:rPr lang="en-GB" b="0" dirty="0" err="1"/>
              <a:t>indi</a:t>
            </a:r>
            <a:r>
              <a:rPr lang="en-GB" dirty="0" err="1"/>
              <a:t>cateurs</a:t>
            </a:r>
            <a:r>
              <a:rPr lang="en-GB" dirty="0"/>
              <a:t>. Si on </a:t>
            </a:r>
            <a:r>
              <a:rPr lang="en-GB" dirty="0" err="1"/>
              <a:t>veut</a:t>
            </a:r>
            <a:r>
              <a:rPr lang="en-GB" dirty="0"/>
              <a:t> </a:t>
            </a:r>
            <a:r>
              <a:rPr lang="en-GB" dirty="0" err="1"/>
              <a:t>désagréger</a:t>
            </a:r>
            <a:r>
              <a:rPr lang="en-GB" dirty="0"/>
              <a:t> </a:t>
            </a:r>
            <a:r>
              <a:rPr lang="en-GB" dirty="0" err="1"/>
              <a:t>tous</a:t>
            </a:r>
            <a:r>
              <a:rPr lang="en-GB" dirty="0"/>
              <a:t> les </a:t>
            </a:r>
            <a:r>
              <a:rPr lang="en-GB" dirty="0" err="1"/>
              <a:t>indicateurs</a:t>
            </a:r>
            <a:r>
              <a:rPr lang="en-GB" dirty="0"/>
              <a:t> de population </a:t>
            </a:r>
            <a:r>
              <a:rPr lang="en-GB" dirty="0" err="1"/>
              <a:t>selon</a:t>
            </a:r>
            <a:r>
              <a:rPr lang="en-GB" dirty="0"/>
              <a:t> </a:t>
            </a:r>
            <a:r>
              <a:rPr lang="en-GB" dirty="0" err="1"/>
              <a:t>tous</a:t>
            </a:r>
            <a:r>
              <a:rPr lang="en-GB" dirty="0"/>
              <a:t> les </a:t>
            </a:r>
            <a:r>
              <a:rPr lang="en-GB" dirty="0" err="1"/>
              <a:t>critères</a:t>
            </a:r>
            <a:r>
              <a:rPr lang="en-GB" dirty="0"/>
              <a:t>, </a:t>
            </a:r>
            <a:r>
              <a:rPr lang="en-GB" dirty="0" err="1"/>
              <a:t>ça</a:t>
            </a:r>
            <a:r>
              <a:rPr lang="en-GB" dirty="0"/>
              <a:t> </a:t>
            </a:r>
            <a:r>
              <a:rPr lang="en-GB" dirty="0" err="1"/>
              <a:t>devient</a:t>
            </a:r>
            <a:r>
              <a:rPr lang="en-GB" dirty="0"/>
              <a:t> </a:t>
            </a:r>
            <a:r>
              <a:rPr lang="en-GB" dirty="0" err="1"/>
              <a:t>rapidement</a:t>
            </a:r>
            <a:r>
              <a:rPr lang="en-GB" dirty="0"/>
              <a:t> </a:t>
            </a:r>
            <a:r>
              <a:rPr lang="en-GB" dirty="0" err="1"/>
              <a:t>ingérable</a:t>
            </a:r>
            <a:r>
              <a:rPr lang="en-GB" dirty="0"/>
              <a:t>.</a:t>
            </a:r>
          </a:p>
          <a:p>
            <a:pPr marL="0" indent="0">
              <a:buNone/>
            </a:pPr>
            <a:endParaRPr lang="en-GB" dirty="0"/>
          </a:p>
          <a:p>
            <a:pPr marL="0" indent="0">
              <a:buNone/>
            </a:pPr>
            <a:r>
              <a:rPr lang="en-GB" dirty="0"/>
              <a:t>Nous </a:t>
            </a:r>
            <a:r>
              <a:rPr lang="en-GB" dirty="0" err="1"/>
              <a:t>devons</a:t>
            </a:r>
            <a:r>
              <a:rPr lang="en-GB" dirty="0"/>
              <a:t> nous engager à </a:t>
            </a:r>
            <a:r>
              <a:rPr lang="en-GB" dirty="0" err="1"/>
              <a:t>désagréger</a:t>
            </a:r>
            <a:r>
              <a:rPr lang="en-GB" dirty="0"/>
              <a:t> les </a:t>
            </a:r>
            <a:r>
              <a:rPr lang="en-GB" dirty="0" err="1"/>
              <a:t>données</a:t>
            </a:r>
            <a:r>
              <a:rPr lang="en-GB" dirty="0"/>
              <a:t> </a:t>
            </a:r>
            <a:r>
              <a:rPr lang="en-GB" dirty="0" err="1"/>
              <a:t>seulement</a:t>
            </a:r>
            <a:r>
              <a:rPr lang="en-GB" dirty="0"/>
              <a:t> </a:t>
            </a:r>
            <a:r>
              <a:rPr lang="en-GB" dirty="0" err="1"/>
              <a:t>lorsque</a:t>
            </a:r>
            <a:r>
              <a:rPr lang="en-GB" dirty="0"/>
              <a:t> </a:t>
            </a:r>
          </a:p>
          <a:p>
            <a:pPr marL="457200" lvl="1" indent="0">
              <a:buNone/>
            </a:pPr>
            <a:r>
              <a:rPr lang="en-GB" dirty="0"/>
              <a:t>1) </a:t>
            </a:r>
            <a:r>
              <a:rPr lang="en-GB" dirty="0" err="1"/>
              <a:t>C’est</a:t>
            </a:r>
            <a:r>
              <a:rPr lang="en-GB" dirty="0"/>
              <a:t> utile: </a:t>
            </a:r>
            <a:r>
              <a:rPr lang="en-GB" dirty="0" err="1"/>
              <a:t>allons</a:t>
            </a:r>
            <a:r>
              <a:rPr lang="en-GB" dirty="0"/>
              <a:t>-nous </a:t>
            </a:r>
            <a:r>
              <a:rPr lang="en-GB" dirty="0" err="1"/>
              <a:t>vraiment</a:t>
            </a:r>
            <a:r>
              <a:rPr lang="en-GB" dirty="0"/>
              <a:t> utiliser </a:t>
            </a:r>
            <a:r>
              <a:rPr lang="en-GB" dirty="0" err="1"/>
              <a:t>cette</a:t>
            </a:r>
            <a:r>
              <a:rPr lang="en-GB" dirty="0"/>
              <a:t> information ? Pas </a:t>
            </a:r>
            <a:r>
              <a:rPr lang="en-GB" dirty="0" err="1"/>
              <a:t>seulement</a:t>
            </a:r>
            <a:r>
              <a:rPr lang="en-GB" dirty="0"/>
              <a:t> pour faire un </a:t>
            </a:r>
            <a:r>
              <a:rPr lang="en-GB" dirty="0" err="1"/>
              <a:t>joli</a:t>
            </a:r>
            <a:r>
              <a:rPr lang="en-GB" dirty="0"/>
              <a:t> rapport ?</a:t>
            </a:r>
          </a:p>
          <a:p>
            <a:pPr marL="457200" lvl="1" indent="0">
              <a:buNone/>
            </a:pPr>
            <a:r>
              <a:rPr lang="en-GB" dirty="0"/>
              <a:t>2) </a:t>
            </a:r>
            <a:r>
              <a:rPr lang="en-GB" dirty="0" err="1"/>
              <a:t>C’est</a:t>
            </a:r>
            <a:r>
              <a:rPr lang="en-GB" dirty="0"/>
              <a:t> </a:t>
            </a:r>
            <a:r>
              <a:rPr lang="en-GB" dirty="0" err="1"/>
              <a:t>faisable</a:t>
            </a:r>
            <a:r>
              <a:rPr lang="en-GB" dirty="0"/>
              <a:t>: nous </a:t>
            </a:r>
            <a:r>
              <a:rPr lang="en-GB" dirty="0" err="1"/>
              <a:t>avons</a:t>
            </a:r>
            <a:r>
              <a:rPr lang="en-GB" dirty="0"/>
              <a:t> </a:t>
            </a:r>
            <a:r>
              <a:rPr lang="en-GB" dirty="0" err="1"/>
              <a:t>réellement</a:t>
            </a:r>
            <a:r>
              <a:rPr lang="en-GB" dirty="0"/>
              <a:t> la </a:t>
            </a:r>
            <a:r>
              <a:rPr lang="en-GB" dirty="0" err="1"/>
              <a:t>capacité</a:t>
            </a:r>
            <a:r>
              <a:rPr lang="en-GB" dirty="0"/>
              <a:t> de </a:t>
            </a:r>
            <a:r>
              <a:rPr lang="en-GB" dirty="0" err="1"/>
              <a:t>mesurer</a:t>
            </a:r>
            <a:r>
              <a:rPr lang="en-GB" dirty="0"/>
              <a:t> les </a:t>
            </a:r>
            <a:r>
              <a:rPr lang="en-GB" dirty="0" err="1"/>
              <a:t>données</a:t>
            </a:r>
            <a:r>
              <a:rPr lang="en-GB" dirty="0"/>
              <a:t> </a:t>
            </a:r>
            <a:r>
              <a:rPr lang="en-GB" dirty="0" err="1"/>
              <a:t>granulaires</a:t>
            </a:r>
            <a:r>
              <a:rPr lang="en-GB" dirty="0"/>
              <a:t>. </a:t>
            </a:r>
            <a:r>
              <a:rPr lang="en-GB" dirty="0" err="1"/>
              <a:t>Cela</a:t>
            </a:r>
            <a:r>
              <a:rPr lang="en-GB" dirty="0"/>
              <a:t> </a:t>
            </a:r>
            <a:r>
              <a:rPr lang="en-GB" dirty="0" err="1"/>
              <a:t>n’a</a:t>
            </a:r>
            <a:r>
              <a:rPr lang="en-GB" dirty="0"/>
              <a:t> pas de </a:t>
            </a:r>
            <a:r>
              <a:rPr lang="en-GB" dirty="0" err="1"/>
              <a:t>sens</a:t>
            </a:r>
            <a:r>
              <a:rPr lang="en-GB" dirty="0"/>
              <a:t> de </a:t>
            </a:r>
            <a:r>
              <a:rPr lang="en-GB" dirty="0" err="1"/>
              <a:t>mesurer</a:t>
            </a:r>
            <a:r>
              <a:rPr lang="en-GB" dirty="0"/>
              <a:t> </a:t>
            </a:r>
            <a:r>
              <a:rPr lang="en-GB" dirty="0" err="1"/>
              <a:t>seulement</a:t>
            </a:r>
            <a:r>
              <a:rPr lang="en-GB" dirty="0"/>
              <a:t> la </a:t>
            </a:r>
            <a:r>
              <a:rPr lang="en-GB" dirty="0" err="1"/>
              <a:t>valeur</a:t>
            </a:r>
            <a:r>
              <a:rPr lang="en-GB" dirty="0"/>
              <a:t> </a:t>
            </a:r>
            <a:r>
              <a:rPr lang="en-GB" dirty="0" err="1"/>
              <a:t>totale</a:t>
            </a:r>
            <a:r>
              <a:rPr lang="en-GB" dirty="0"/>
              <a:t>, pour ensuite </a:t>
            </a:r>
            <a:r>
              <a:rPr lang="en-GB" dirty="0" err="1"/>
              <a:t>inventer</a:t>
            </a:r>
            <a:r>
              <a:rPr lang="en-GB" dirty="0"/>
              <a:t> </a:t>
            </a:r>
            <a:r>
              <a:rPr lang="en-GB" dirty="0" err="1"/>
              <a:t>une</a:t>
            </a:r>
            <a:r>
              <a:rPr lang="en-GB" dirty="0"/>
              <a:t> </a:t>
            </a:r>
            <a:r>
              <a:rPr lang="en-GB" dirty="0" err="1"/>
              <a:t>fausse</a:t>
            </a:r>
            <a:r>
              <a:rPr lang="en-GB" dirty="0"/>
              <a:t> </a:t>
            </a:r>
            <a:r>
              <a:rPr lang="en-GB" dirty="0" err="1"/>
              <a:t>désagrégation</a:t>
            </a:r>
            <a:r>
              <a:rPr lang="en-GB" dirty="0"/>
              <a:t>.</a:t>
            </a:r>
          </a:p>
          <a:p>
            <a:pPr marL="228600" indent="-228600">
              <a:buAutoNum type="arabicParenR"/>
            </a:pPr>
            <a:endParaRPr lang="en-GB" dirty="0"/>
          </a:p>
          <a:p>
            <a:endParaRPr lang="en-GB" dirty="0"/>
          </a:p>
        </p:txBody>
      </p:sp>
    </p:spTree>
    <p:extLst>
      <p:ext uri="{BB962C8B-B14F-4D97-AF65-F5344CB8AC3E}">
        <p14:creationId xmlns:p14="http://schemas.microsoft.com/office/powerpoint/2010/main" val="2160829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GB" sz="1200" kern="1200" dirty="0">
              <a:solidFill>
                <a:schemeClr val="tx1"/>
              </a:solidFill>
              <a:effectLst/>
              <a:latin typeface="Arial" pitchFamily="34" charset="0"/>
              <a:ea typeface="+mn-ea"/>
              <a:cs typeface="Arial" pitchFamily="34" charset="0"/>
            </a:endParaRPr>
          </a:p>
          <a:p>
            <a:pPr>
              <a:lnSpc>
                <a:spcPct val="113999"/>
              </a:lnSpc>
            </a:pPr>
            <a:r>
              <a:rPr lang="en-GB" dirty="0">
                <a:latin typeface="Arial"/>
                <a:cs typeface="Arial"/>
              </a:rPr>
              <a:t>Rappel: </a:t>
            </a:r>
            <a:r>
              <a:rPr lang="en-GB" dirty="0" err="1">
                <a:latin typeface="Arial"/>
                <a:cs typeface="Arial"/>
              </a:rPr>
              <a:t>comme</a:t>
            </a:r>
            <a:r>
              <a:rPr lang="en-GB" dirty="0">
                <a:latin typeface="Arial"/>
                <a:cs typeface="Arial"/>
              </a:rPr>
              <a:t> il </a:t>
            </a:r>
            <a:r>
              <a:rPr lang="en-GB" dirty="0" err="1">
                <a:latin typeface="Arial"/>
                <a:cs typeface="Arial"/>
              </a:rPr>
              <a:t>est</a:t>
            </a:r>
            <a:r>
              <a:rPr lang="en-GB" dirty="0">
                <a:latin typeface="Arial"/>
                <a:cs typeface="Arial"/>
              </a:rPr>
              <a:t> </a:t>
            </a:r>
            <a:r>
              <a:rPr lang="en-GB" dirty="0" err="1">
                <a:latin typeface="Arial"/>
                <a:cs typeface="Arial"/>
              </a:rPr>
              <a:t>expliqué</a:t>
            </a:r>
            <a:r>
              <a:rPr lang="en-GB" dirty="0">
                <a:latin typeface="Arial"/>
                <a:cs typeface="Arial"/>
              </a:rPr>
              <a:t> dans </a:t>
            </a:r>
            <a:r>
              <a:rPr lang="en-GB" dirty="0" err="1">
                <a:latin typeface="Arial"/>
                <a:cs typeface="Arial"/>
              </a:rPr>
              <a:t>l’introduction</a:t>
            </a:r>
            <a:r>
              <a:rPr lang="en-GB" dirty="0">
                <a:latin typeface="Arial"/>
                <a:cs typeface="Arial"/>
              </a:rPr>
              <a:t> </a:t>
            </a:r>
            <a:r>
              <a:rPr lang="en-GB" dirty="0" err="1">
                <a:latin typeface="Arial"/>
                <a:cs typeface="Arial"/>
              </a:rPr>
              <a:t>enregistrée</a:t>
            </a:r>
            <a:r>
              <a:rPr lang="en-GB" dirty="0">
                <a:latin typeface="Arial"/>
                <a:cs typeface="Arial"/>
              </a:rPr>
              <a:t>, le monitoring de la </a:t>
            </a:r>
            <a:r>
              <a:rPr lang="en-GB" dirty="0" err="1">
                <a:latin typeface="Arial"/>
                <a:cs typeface="Arial"/>
              </a:rPr>
              <a:t>réponse</a:t>
            </a:r>
            <a:r>
              <a:rPr lang="en-GB" dirty="0">
                <a:latin typeface="Arial"/>
                <a:cs typeface="Arial"/>
              </a:rPr>
              <a:t> </a:t>
            </a:r>
            <a:r>
              <a:rPr lang="en-GB" dirty="0" err="1">
                <a:latin typeface="Arial"/>
                <a:cs typeface="Arial"/>
              </a:rPr>
              <a:t>est</a:t>
            </a:r>
            <a:r>
              <a:rPr lang="en-GB" dirty="0">
                <a:latin typeface="Arial"/>
                <a:cs typeface="Arial"/>
              </a:rPr>
              <a:t> compose de 3 étapes, et </a:t>
            </a:r>
            <a:r>
              <a:rPr lang="en-GB" dirty="0" err="1">
                <a:latin typeface="Arial"/>
                <a:cs typeface="Arial"/>
              </a:rPr>
              <a:t>permet</a:t>
            </a:r>
            <a:r>
              <a:rPr lang="en-GB" dirty="0">
                <a:latin typeface="Arial"/>
                <a:cs typeface="Arial"/>
              </a:rPr>
              <a:t> 3 </a:t>
            </a:r>
            <a:r>
              <a:rPr lang="en-GB" dirty="0" err="1">
                <a:latin typeface="Arial"/>
                <a:cs typeface="Arial"/>
              </a:rPr>
              <a:t>autres</a:t>
            </a:r>
            <a:r>
              <a:rPr lang="en-GB" dirty="0">
                <a:latin typeface="Arial"/>
                <a:cs typeface="Arial"/>
              </a:rPr>
              <a:t> étapes.</a:t>
            </a:r>
            <a:endParaRPr lang="en-GB" dirty="0"/>
          </a:p>
          <a:p>
            <a:endParaRPr lang="en-GB" dirty="0"/>
          </a:p>
          <a:p>
            <a:r>
              <a:rPr lang="en-GB" b="1" dirty="0">
                <a:solidFill>
                  <a:srgbClr val="FF0000"/>
                </a:solidFill>
                <a:latin typeface="Arial"/>
                <a:cs typeface="Arial"/>
              </a:rPr>
              <a:t>CLICK</a:t>
            </a:r>
            <a:r>
              <a:rPr lang="en-GB" dirty="0">
                <a:latin typeface="Arial"/>
                <a:cs typeface="Arial"/>
              </a:rPr>
              <a:t>: </a:t>
            </a:r>
            <a:r>
              <a:rPr lang="en-GB" u="sng" dirty="0" err="1">
                <a:latin typeface="Arial"/>
                <a:cs typeface="Arial"/>
              </a:rPr>
              <a:t>Concevoir</a:t>
            </a:r>
            <a:r>
              <a:rPr lang="en-GB" u="sng" dirty="0">
                <a:latin typeface="Arial"/>
                <a:cs typeface="Arial"/>
              </a:rPr>
              <a:t>:</a:t>
            </a:r>
            <a:r>
              <a:rPr lang="en-GB" dirty="0">
                <a:latin typeface="Arial"/>
                <a:cs typeface="Arial"/>
              </a:rPr>
              <a:t> preparer le travail </a:t>
            </a:r>
            <a:r>
              <a:rPr lang="fr-FR" dirty="0">
                <a:latin typeface="Arial"/>
                <a:cs typeface="Arial"/>
              </a:rPr>
              <a:t>de monitoring</a:t>
            </a:r>
            <a:r>
              <a:rPr lang="en-GB" dirty="0">
                <a:latin typeface="Arial"/>
                <a:cs typeface="Arial"/>
              </a:rPr>
              <a:t> qui </a:t>
            </a:r>
            <a:r>
              <a:rPr lang="en-GB" dirty="0" err="1">
                <a:latin typeface="Arial"/>
                <a:cs typeface="Arial"/>
              </a:rPr>
              <a:t>va</a:t>
            </a:r>
            <a:r>
              <a:rPr lang="en-GB" dirty="0">
                <a:latin typeface="Arial"/>
                <a:cs typeface="Arial"/>
              </a:rPr>
              <a:t> se faire au long de </a:t>
            </a:r>
            <a:r>
              <a:rPr lang="en-GB" dirty="0" err="1">
                <a:latin typeface="Arial"/>
                <a:cs typeface="Arial"/>
              </a:rPr>
              <a:t>l’année</a:t>
            </a:r>
            <a:r>
              <a:rPr lang="en-GB" dirty="0">
                <a:latin typeface="Arial"/>
                <a:cs typeface="Arial"/>
              </a:rPr>
              <a:t>.  </a:t>
            </a:r>
          </a:p>
          <a:p>
            <a:pPr marL="0" marR="0" lvl="0" indent="0" algn="l" defTabSz="914400" rtl="0" eaLnBrk="1" fontAlgn="auto" latinLnBrk="0" hangingPunct="1">
              <a:lnSpc>
                <a:spcPct val="113999"/>
              </a:lnSpc>
              <a:spcBef>
                <a:spcPts val="0"/>
              </a:spcBef>
              <a:spcAft>
                <a:spcPts val="0"/>
              </a:spcAft>
              <a:buClrTx/>
              <a:buSzTx/>
              <a:buFontTx/>
              <a:buNone/>
              <a:tabLst/>
              <a:defRPr/>
            </a:pPr>
            <a:r>
              <a:rPr lang="en-GB" sz="1200" kern="1200" dirty="0" err="1">
                <a:solidFill>
                  <a:schemeClr val="tx1"/>
                </a:solidFill>
                <a:effectLst/>
                <a:latin typeface="Arial" pitchFamily="34" charset="0"/>
                <a:ea typeface="+mn-ea"/>
                <a:cs typeface="Arial" pitchFamily="34" charset="0"/>
              </a:rPr>
              <a:t>Réfléchir</a:t>
            </a:r>
            <a:r>
              <a:rPr lang="en-GB" sz="1200" kern="1200" dirty="0">
                <a:solidFill>
                  <a:schemeClr val="tx1"/>
                </a:solidFill>
                <a:effectLst/>
                <a:latin typeface="Arial" pitchFamily="34" charset="0"/>
                <a:ea typeface="+mn-ea"/>
                <a:cs typeface="Arial" pitchFamily="34" charset="0"/>
              </a:rPr>
              <a:t> à </a:t>
            </a:r>
            <a:r>
              <a:rPr lang="en-GB" sz="1200" kern="1200" dirty="0" err="1">
                <a:solidFill>
                  <a:schemeClr val="tx1"/>
                </a:solidFill>
                <a:effectLst/>
                <a:latin typeface="Arial" pitchFamily="34" charset="0"/>
                <a:ea typeface="+mn-ea"/>
                <a:cs typeface="Arial" pitchFamily="34" charset="0"/>
              </a:rPr>
              <a:t>ce</a:t>
            </a:r>
            <a:r>
              <a:rPr lang="en-GB" sz="1200" kern="1200" dirty="0">
                <a:solidFill>
                  <a:schemeClr val="tx1"/>
                </a:solidFill>
                <a:effectLst/>
                <a:latin typeface="Arial" pitchFamily="34" charset="0"/>
                <a:ea typeface="+mn-ea"/>
                <a:cs typeface="Arial" pitchFamily="34" charset="0"/>
              </a:rPr>
              <a:t> qui </a:t>
            </a:r>
            <a:r>
              <a:rPr lang="en-GB" sz="1200" kern="1200" dirty="0" err="1">
                <a:solidFill>
                  <a:schemeClr val="tx1"/>
                </a:solidFill>
                <a:effectLst/>
                <a:latin typeface="Arial" pitchFamily="34" charset="0"/>
                <a:ea typeface="+mn-ea"/>
                <a:cs typeface="Arial" pitchFamily="34" charset="0"/>
              </a:rPr>
              <a:t>soit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être</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suivi</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quelles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ressources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sont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disponibles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établir</a:t>
            </a:r>
            <a:r>
              <a:rPr lang="en-GB" sz="1200" kern="1200" dirty="0">
                <a:solidFill>
                  <a:schemeClr val="tx1"/>
                </a:solidFill>
                <a:effectLst/>
                <a:latin typeface="Arial" pitchFamily="34" charset="0"/>
                <a:ea typeface="+mn-ea"/>
                <a:cs typeface="Arial" pitchFamily="34" charset="0"/>
              </a:rPr>
              <a:t> des </a:t>
            </a:r>
            <a:r>
              <a:rPr lang="en-GB" sz="1200" u="sng" kern="1200" dirty="0" err="1">
                <a:solidFill>
                  <a:schemeClr val="tx1"/>
                </a:solidFill>
                <a:effectLst/>
                <a:latin typeface="Arial" pitchFamily="34" charset="0"/>
                <a:ea typeface="+mn-ea"/>
                <a:cs typeface="Arial" pitchFamily="34" charset="0"/>
              </a:rPr>
              <a:t>indicateurs</a:t>
            </a:r>
            <a:r>
              <a:rPr lang="en-GB" sz="1200" u="sng" kern="1200" dirty="0">
                <a:solidFill>
                  <a:schemeClr val="tx1"/>
                </a:solidFill>
                <a:effectLst/>
                <a:latin typeface="Arial" pitchFamily="34" charset="0"/>
                <a:ea typeface="+mn-ea"/>
                <a:cs typeface="Arial" pitchFamily="34" charset="0"/>
              </a:rPr>
              <a:t> et </a:t>
            </a:r>
            <a:r>
              <a:rPr lang="en-GB" sz="1200" u="sng" kern="1200" dirty="0" err="1">
                <a:solidFill>
                  <a:schemeClr val="tx1"/>
                </a:solidFill>
                <a:effectLst/>
                <a:latin typeface="Arial" pitchFamily="34" charset="0"/>
                <a:ea typeface="+mn-ea"/>
                <a:cs typeface="Arial" pitchFamily="34" charset="0"/>
              </a:rPr>
              <a:t>cibles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définir</a:t>
            </a:r>
            <a:r>
              <a:rPr lang="en-GB" sz="1200" kern="1200" dirty="0">
                <a:solidFill>
                  <a:schemeClr val="tx1"/>
                </a:solidFill>
                <a:effectLst/>
                <a:latin typeface="Arial" pitchFamily="34" charset="0"/>
                <a:ea typeface="+mn-ea"/>
                <a:cs typeface="Arial" pitchFamily="34" charset="0"/>
              </a:rPr>
              <a:t> les </a:t>
            </a:r>
            <a:r>
              <a:rPr lang="en-GB" sz="1200" kern="1200" dirty="0" err="1">
                <a:solidFill>
                  <a:schemeClr val="tx1"/>
                </a:solidFill>
                <a:effectLst/>
                <a:latin typeface="Arial" pitchFamily="34" charset="0"/>
                <a:ea typeface="+mn-ea"/>
                <a:cs typeface="Arial" pitchFamily="34" charset="0"/>
              </a:rPr>
              <a:t>canaux</a:t>
            </a:r>
            <a:r>
              <a:rPr lang="en-GB" sz="1200" kern="1200" dirty="0">
                <a:solidFill>
                  <a:schemeClr val="tx1"/>
                </a:solidFill>
                <a:effectLst/>
                <a:latin typeface="Arial" pitchFamily="34" charset="0"/>
                <a:ea typeface="+mn-ea"/>
                <a:cs typeface="Arial" pitchFamily="34" charset="0"/>
              </a:rPr>
              <a:t> qui </a:t>
            </a:r>
            <a:r>
              <a:rPr lang="en-GB" sz="1200" kern="1200" dirty="0" err="1">
                <a:solidFill>
                  <a:schemeClr val="tx1"/>
                </a:solidFill>
                <a:effectLst/>
                <a:latin typeface="Arial" pitchFamily="34" charset="0"/>
                <a:ea typeface="+mn-ea"/>
                <a:cs typeface="Arial" pitchFamily="34" charset="0"/>
              </a:rPr>
              <a:t>seront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utilisés</a:t>
            </a:r>
            <a:r>
              <a:rPr lang="en-GB" sz="1200" kern="1200" dirty="0">
                <a:solidFill>
                  <a:schemeClr val="tx1"/>
                </a:solidFill>
                <a:effectLst/>
                <a:latin typeface="Arial" pitchFamily="34" charset="0"/>
                <a:ea typeface="+mn-ea"/>
                <a:cs typeface="Arial" pitchFamily="34" charset="0"/>
              </a:rPr>
              <a:t> pour </a:t>
            </a:r>
            <a:r>
              <a:rPr lang="en-GB" sz="1200" kern="1200" dirty="0" err="1">
                <a:solidFill>
                  <a:schemeClr val="tx1"/>
                </a:solidFill>
                <a:effectLst/>
                <a:latin typeface="Arial" pitchFamily="34" charset="0"/>
                <a:ea typeface="+mn-ea"/>
                <a:cs typeface="Arial" pitchFamily="34" charset="0"/>
              </a:rPr>
              <a:t>partager</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l’information</a:t>
            </a:r>
            <a:r>
              <a:rPr lang="en-GB" sz="1200" kern="1200" dirty="0">
                <a:solidFill>
                  <a:schemeClr val="tx1"/>
                </a:solidFill>
                <a:effectLst/>
                <a:latin typeface="Arial" pitchFamily="34" charset="0"/>
                <a:ea typeface="+mn-ea"/>
                <a:cs typeface="Arial" pitchFamily="34" charset="0"/>
              </a:rPr>
              <a:t>, et presenter tout </a:t>
            </a:r>
            <a:r>
              <a:rPr lang="en-GB" sz="1200" kern="1200" dirty="0" err="1">
                <a:solidFill>
                  <a:schemeClr val="tx1"/>
                </a:solidFill>
                <a:effectLst/>
                <a:latin typeface="Arial" pitchFamily="34" charset="0"/>
                <a:ea typeface="+mn-ea"/>
                <a:cs typeface="Arial" pitchFamily="34" charset="0"/>
              </a:rPr>
              <a:t>cela</a:t>
            </a:r>
            <a:r>
              <a:rPr lang="en-GB" sz="1200" kern="1200" dirty="0">
                <a:solidFill>
                  <a:schemeClr val="tx1"/>
                </a:solidFill>
                <a:effectLst/>
                <a:latin typeface="Arial" pitchFamily="34" charset="0"/>
                <a:ea typeface="+mn-ea"/>
                <a:cs typeface="Arial" pitchFamily="34" charset="0"/>
              </a:rPr>
              <a:t> un </a:t>
            </a:r>
            <a:r>
              <a:rPr lang="en-GB" sz="1200" u="sng" kern="1200" dirty="0">
                <a:solidFill>
                  <a:schemeClr val="tx1"/>
                </a:solidFill>
                <a:effectLst/>
                <a:latin typeface="Arial" pitchFamily="34" charset="0"/>
                <a:ea typeface="+mn-ea"/>
                <a:cs typeface="Arial" pitchFamily="34" charset="0"/>
              </a:rPr>
              <a:t>plan de monitoring plan.</a:t>
            </a:r>
            <a:r>
              <a:rPr lang="en-GB" sz="1200"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Ceci</a:t>
            </a:r>
            <a:r>
              <a:rPr lang="en-GB" sz="1200" i="1" kern="1200" dirty="0">
                <a:solidFill>
                  <a:schemeClr val="tx1"/>
                </a:solidFill>
                <a:effectLst/>
                <a:latin typeface="Arial" pitchFamily="34" charset="0"/>
                <a:ea typeface="+mn-ea"/>
                <a:cs typeface="Arial" pitchFamily="34" charset="0"/>
              </a:rPr>
              <a:t> se fait </a:t>
            </a:r>
            <a:r>
              <a:rPr lang="en-GB" sz="1200" i="1" kern="1200" dirty="0" err="1">
                <a:solidFill>
                  <a:schemeClr val="tx1"/>
                </a:solidFill>
                <a:effectLst/>
                <a:latin typeface="Arial" pitchFamily="34" charset="0"/>
                <a:ea typeface="+mn-ea"/>
                <a:cs typeface="Arial" pitchFamily="34" charset="0"/>
              </a:rPr>
              <a:t>durant</a:t>
            </a:r>
            <a:r>
              <a:rPr lang="en-GB" sz="1200" i="1" kern="1200" dirty="0">
                <a:solidFill>
                  <a:schemeClr val="tx1"/>
                </a:solidFill>
                <a:effectLst/>
                <a:latin typeface="Arial" pitchFamily="34" charset="0"/>
                <a:ea typeface="+mn-ea"/>
                <a:cs typeface="Arial" pitchFamily="34" charset="0"/>
              </a:rPr>
              <a:t> la phase de planning, </a:t>
            </a:r>
            <a:r>
              <a:rPr lang="en-GB" sz="1200" i="1" kern="1200" dirty="0" err="1">
                <a:solidFill>
                  <a:schemeClr val="tx1"/>
                </a:solidFill>
                <a:effectLst/>
                <a:latin typeface="Arial" pitchFamily="34" charset="0"/>
                <a:ea typeface="+mn-ea"/>
                <a:cs typeface="Arial" pitchFamily="34" charset="0"/>
              </a:rPr>
              <a:t>avant</a:t>
            </a:r>
            <a:r>
              <a:rPr lang="en-GB" sz="1200" i="1" kern="1200" dirty="0">
                <a:solidFill>
                  <a:schemeClr val="tx1"/>
                </a:solidFill>
                <a:effectLst/>
                <a:latin typeface="Arial" pitchFamily="34" charset="0"/>
                <a:ea typeface="+mn-ea"/>
                <a:cs typeface="Arial" pitchFamily="34" charset="0"/>
              </a:rPr>
              <a:t> que </a:t>
            </a:r>
            <a:r>
              <a:rPr lang="en-GB" sz="1200" i="1" kern="1200" dirty="0" err="1">
                <a:solidFill>
                  <a:schemeClr val="tx1"/>
                </a:solidFill>
                <a:effectLst/>
                <a:latin typeface="Arial" pitchFamily="34" charset="0"/>
                <a:ea typeface="+mn-ea"/>
                <a:cs typeface="Arial" pitchFamily="34" charset="0"/>
              </a:rPr>
              <a:t>l’action</a:t>
            </a:r>
            <a:r>
              <a:rPr lang="en-GB" sz="1200" i="1" kern="1200" dirty="0">
                <a:solidFill>
                  <a:schemeClr val="tx1"/>
                </a:solidFill>
                <a:effectLst/>
                <a:latin typeface="Arial" pitchFamily="34" charset="0"/>
                <a:ea typeface="+mn-ea"/>
                <a:cs typeface="Arial" pitchFamily="34" charset="0"/>
              </a:rPr>
              <a:t> commence. </a:t>
            </a:r>
          </a:p>
          <a:p>
            <a:pPr>
              <a:lnSpc>
                <a:spcPct val="113999"/>
              </a:lnSpc>
            </a:pPr>
            <a:endParaRPr lang="en-GB" b="1" dirty="0">
              <a:solidFill>
                <a:srgbClr val="FF0000"/>
              </a:solidFill>
              <a:latin typeface="Arial"/>
              <a:cs typeface="Arial"/>
            </a:endParaRPr>
          </a:p>
          <a:p>
            <a:pPr marL="0" marR="0" lvl="0" indent="0" algn="l" defTabSz="914400" rtl="0" eaLnBrk="1" fontAlgn="auto" latinLnBrk="0" hangingPunct="1">
              <a:lnSpc>
                <a:spcPct val="113999"/>
              </a:lnSpc>
              <a:spcBef>
                <a:spcPts val="0"/>
              </a:spcBef>
              <a:spcAft>
                <a:spcPts val="0"/>
              </a:spcAft>
              <a:buClrTx/>
              <a:buSzTx/>
              <a:buFontTx/>
              <a:buNone/>
              <a:tabLst/>
              <a:defRPr/>
            </a:pPr>
            <a:r>
              <a:rPr lang="en-GB" b="1" dirty="0">
                <a:solidFill>
                  <a:srgbClr val="FF0000"/>
                </a:solidFill>
                <a:latin typeface="Arial"/>
                <a:cs typeface="Arial"/>
              </a:rPr>
              <a:t>CLICK</a:t>
            </a:r>
            <a:r>
              <a:rPr lang="en-US" dirty="0">
                <a:latin typeface="Arial"/>
                <a:cs typeface="Arial"/>
              </a:rPr>
              <a:t>:</a:t>
            </a:r>
            <a:r>
              <a:rPr lang="en-US" u="none" dirty="0">
                <a:latin typeface="Arial"/>
                <a:cs typeface="Arial"/>
              </a:rPr>
              <a:t> </a:t>
            </a:r>
            <a:r>
              <a:rPr lang="en-US" u="sng" dirty="0" err="1">
                <a:latin typeface="Arial"/>
                <a:cs typeface="Arial"/>
              </a:rPr>
              <a:t>Collecter</a:t>
            </a:r>
            <a:r>
              <a:rPr lang="en-US" u="sng" dirty="0">
                <a:latin typeface="Arial"/>
                <a:cs typeface="Arial"/>
              </a:rPr>
              <a:t>:</a:t>
            </a:r>
            <a:r>
              <a:rPr lang="en-US" u="none" dirty="0">
                <a:latin typeface="Arial"/>
                <a:cs typeface="Arial"/>
              </a:rPr>
              <a:t> </a:t>
            </a:r>
            <a:r>
              <a:rPr lang="en-GB" u="none" dirty="0">
                <a:latin typeface="Arial"/>
                <a:cs typeface="Arial"/>
              </a:rPr>
              <a:t>La </a:t>
            </a:r>
            <a:r>
              <a:rPr lang="en-GB" u="none" dirty="0" err="1">
                <a:latin typeface="Arial"/>
                <a:cs typeface="Arial"/>
              </a:rPr>
              <a:t>collecte</a:t>
            </a:r>
            <a:r>
              <a:rPr lang="en-GB" u="none" dirty="0">
                <a:latin typeface="Arial"/>
                <a:cs typeface="Arial"/>
              </a:rPr>
              <a:t> et la gestion des </a:t>
            </a:r>
            <a:r>
              <a:rPr lang="en-GB" u="none" dirty="0" err="1">
                <a:latin typeface="Arial"/>
                <a:cs typeface="Arial"/>
              </a:rPr>
              <a:t>données</a:t>
            </a:r>
            <a:r>
              <a:rPr lang="en-GB" u="none" dirty="0">
                <a:latin typeface="Arial"/>
                <a:cs typeface="Arial"/>
              </a:rPr>
              <a:t>: </a:t>
            </a:r>
            <a:r>
              <a:rPr lang="en-GB" u="none" dirty="0" err="1">
                <a:latin typeface="Arial"/>
                <a:cs typeface="Arial"/>
              </a:rPr>
              <a:t>collecte</a:t>
            </a:r>
            <a:r>
              <a:rPr lang="en-GB" u="none" dirty="0">
                <a:latin typeface="Arial"/>
                <a:cs typeface="Arial"/>
              </a:rPr>
              <a:t>, </a:t>
            </a:r>
            <a:r>
              <a:rPr lang="en-GB" sz="1200" kern="1200" dirty="0">
                <a:solidFill>
                  <a:schemeClr val="tx1"/>
                </a:solidFill>
                <a:effectLst/>
                <a:latin typeface="Arial" pitchFamily="34" charset="0"/>
                <a:ea typeface="+mn-ea"/>
                <a:cs typeface="Arial" pitchFamily="34" charset="0"/>
              </a:rPr>
              <a:t>validation, </a:t>
            </a:r>
            <a:r>
              <a:rPr lang="en-GB" sz="1200" kern="1200" dirty="0" err="1">
                <a:solidFill>
                  <a:schemeClr val="tx1"/>
                </a:solidFill>
                <a:effectLst/>
                <a:latin typeface="Arial" pitchFamily="34" charset="0"/>
                <a:ea typeface="+mn-ea"/>
                <a:cs typeface="Arial" pitchFamily="34" charset="0"/>
              </a:rPr>
              <a:t>traitement</a:t>
            </a:r>
            <a:r>
              <a:rPr lang="en-GB" sz="1200" kern="1200" dirty="0">
                <a:solidFill>
                  <a:schemeClr val="tx1"/>
                </a:solidFill>
                <a:effectLst/>
                <a:latin typeface="Arial" pitchFamily="34" charset="0"/>
                <a:ea typeface="+mn-ea"/>
                <a:cs typeface="Arial" pitchFamily="34" charset="0"/>
              </a:rPr>
              <a:t>, agrégation, stockage. </a:t>
            </a:r>
            <a:r>
              <a:rPr lang="en-GB" sz="1200" i="1" kern="1200" dirty="0" err="1">
                <a:solidFill>
                  <a:schemeClr val="tx1"/>
                </a:solidFill>
                <a:effectLst/>
                <a:latin typeface="Arial" pitchFamily="34" charset="0"/>
                <a:ea typeface="+mn-ea"/>
                <a:cs typeface="Arial" pitchFamily="34" charset="0"/>
              </a:rPr>
              <a:t>Processus</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continu</a:t>
            </a:r>
            <a:r>
              <a:rPr lang="en-GB" sz="1200" i="1" kern="1200" dirty="0">
                <a:solidFill>
                  <a:schemeClr val="tx1"/>
                </a:solidFill>
                <a:effectLst/>
                <a:latin typeface="Arial" pitchFamily="34" charset="0"/>
                <a:ea typeface="+mn-ea"/>
                <a:cs typeface="Arial" pitchFamily="34" charset="0"/>
              </a:rPr>
              <a:t>, tout au long de </a:t>
            </a:r>
            <a:r>
              <a:rPr lang="en-GB" sz="1200" i="1" kern="1200" dirty="0" err="1">
                <a:solidFill>
                  <a:schemeClr val="tx1"/>
                </a:solidFill>
                <a:effectLst/>
                <a:latin typeface="Arial" pitchFamily="34" charset="0"/>
                <a:ea typeface="+mn-ea"/>
                <a:cs typeface="Arial" pitchFamily="34" charset="0"/>
              </a:rPr>
              <a:t>l’implémentation</a:t>
            </a:r>
            <a:r>
              <a:rPr lang="en-GB" sz="1200" i="1"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pPr>
              <a:lnSpc>
                <a:spcPct val="113999"/>
              </a:lnSpc>
            </a:pPr>
            <a:endParaRPr lang="en-GB" b="1" dirty="0">
              <a:solidFill>
                <a:srgbClr val="FF0000"/>
              </a:solidFill>
              <a:latin typeface="Arial"/>
              <a:cs typeface="Arial"/>
            </a:endParaRPr>
          </a:p>
          <a:p>
            <a:pPr>
              <a:lnSpc>
                <a:spcPct val="113999"/>
              </a:lnSpc>
            </a:pPr>
            <a:r>
              <a:rPr lang="en-GB" b="1" dirty="0">
                <a:solidFill>
                  <a:srgbClr val="FF0000"/>
                </a:solidFill>
                <a:latin typeface="Arial"/>
                <a:cs typeface="Arial"/>
              </a:rPr>
              <a:t>CLICK</a:t>
            </a:r>
            <a:r>
              <a:rPr lang="en-GB" dirty="0">
                <a:latin typeface="Arial"/>
                <a:cs typeface="Arial"/>
              </a:rPr>
              <a:t>: </a:t>
            </a:r>
            <a:r>
              <a:rPr lang="en-GB" u="sng" dirty="0">
                <a:latin typeface="Arial"/>
                <a:cs typeface="Arial"/>
              </a:rPr>
              <a:t>Analyse:</a:t>
            </a:r>
            <a:r>
              <a:rPr lang="en-GB" u="none" dirty="0">
                <a:latin typeface="Arial"/>
                <a:cs typeface="Arial"/>
              </a:rPr>
              <a:t> </a:t>
            </a:r>
            <a:r>
              <a:rPr lang="en-GB" u="none" dirty="0" err="1">
                <a:latin typeface="Arial"/>
                <a:cs typeface="Arial"/>
              </a:rPr>
              <a:t>rassembler</a:t>
            </a:r>
            <a:r>
              <a:rPr lang="en-GB" u="none" dirty="0">
                <a:latin typeface="Arial"/>
                <a:cs typeface="Arial"/>
              </a:rPr>
              <a:t> </a:t>
            </a:r>
            <a:r>
              <a:rPr lang="en-GB" u="none" dirty="0" err="1">
                <a:latin typeface="Arial"/>
                <a:cs typeface="Arial"/>
              </a:rPr>
              <a:t>toutes</a:t>
            </a:r>
            <a:r>
              <a:rPr lang="en-GB" u="none" dirty="0">
                <a:latin typeface="Arial"/>
                <a:cs typeface="Arial"/>
              </a:rPr>
              <a:t> les </a:t>
            </a:r>
            <a:r>
              <a:rPr lang="en-GB" u="none" dirty="0" err="1">
                <a:latin typeface="Arial"/>
                <a:cs typeface="Arial"/>
              </a:rPr>
              <a:t>données</a:t>
            </a:r>
            <a:r>
              <a:rPr lang="en-GB" u="none" dirty="0">
                <a:latin typeface="Arial"/>
                <a:cs typeface="Arial"/>
              </a:rPr>
              <a:t>, et les analyser, </a:t>
            </a:r>
            <a:r>
              <a:rPr lang="en-GB" u="none" dirty="0" err="1">
                <a:latin typeface="Arial"/>
                <a:cs typeface="Arial"/>
              </a:rPr>
              <a:t>afin</a:t>
            </a:r>
            <a:r>
              <a:rPr lang="en-GB" u="none" dirty="0">
                <a:latin typeface="Arial"/>
                <a:cs typeface="Arial"/>
              </a:rPr>
              <a:t> </a:t>
            </a:r>
            <a:r>
              <a:rPr lang="en-GB" u="none" dirty="0" err="1">
                <a:latin typeface="Arial"/>
                <a:cs typeface="Arial"/>
              </a:rPr>
              <a:t>d’en</a:t>
            </a:r>
            <a:r>
              <a:rPr lang="en-GB" u="none" dirty="0">
                <a:latin typeface="Arial"/>
                <a:cs typeface="Arial"/>
              </a:rPr>
              <a:t> </a:t>
            </a:r>
            <a:r>
              <a:rPr lang="en-GB" u="none" dirty="0" err="1">
                <a:latin typeface="Arial"/>
                <a:cs typeface="Arial"/>
              </a:rPr>
              <a:t>tirer</a:t>
            </a:r>
            <a:r>
              <a:rPr lang="en-GB" u="none" dirty="0">
                <a:latin typeface="Arial"/>
                <a:cs typeface="Arial"/>
              </a:rPr>
              <a:t> </a:t>
            </a:r>
            <a:r>
              <a:rPr lang="en-GB" u="none" dirty="0" err="1">
                <a:latin typeface="Arial"/>
                <a:cs typeface="Arial"/>
              </a:rPr>
              <a:t>l’histoire</a:t>
            </a:r>
            <a:r>
              <a:rPr lang="en-GB" u="none" dirty="0">
                <a:latin typeface="Arial"/>
                <a:cs typeface="Arial"/>
              </a:rPr>
              <a:t>, </a:t>
            </a:r>
            <a:r>
              <a:rPr lang="en-GB" u="none" dirty="0" err="1">
                <a:latin typeface="Arial"/>
                <a:cs typeface="Arial"/>
              </a:rPr>
              <a:t>l’information</a:t>
            </a:r>
            <a:r>
              <a:rPr lang="en-GB" dirty="0">
                <a:latin typeface="Arial"/>
                <a:cs typeface="Arial"/>
              </a:rPr>
              <a:t>. </a:t>
            </a:r>
            <a:r>
              <a:rPr lang="en-GB" i="1" dirty="0">
                <a:latin typeface="Arial"/>
                <a:cs typeface="Arial"/>
              </a:rPr>
              <a:t>A des moments </a:t>
            </a:r>
            <a:r>
              <a:rPr lang="en-GB" i="1" dirty="0" err="1">
                <a:latin typeface="Arial"/>
                <a:cs typeface="Arial"/>
              </a:rPr>
              <a:t>choisis</a:t>
            </a:r>
            <a:endParaRPr lang="en-GB" i="1" dirty="0">
              <a:latin typeface="Arial"/>
              <a:cs typeface="Arial"/>
            </a:endParaRPr>
          </a:p>
          <a:p>
            <a:endParaRPr lang="en-GB" b="1" dirty="0">
              <a:solidFill>
                <a:srgbClr val="FF0000"/>
              </a:solidFill>
              <a:latin typeface="Arial"/>
              <a:cs typeface="Aria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CLICK </a:t>
            </a:r>
            <a:r>
              <a:rPr lang="en-GB" sz="1200" b="1" kern="1200" dirty="0" err="1">
                <a:solidFill>
                  <a:schemeClr val="tx1"/>
                </a:solidFill>
                <a:effectLst/>
                <a:latin typeface="Arial" pitchFamily="34" charset="0"/>
                <a:ea typeface="+mn-ea"/>
                <a:cs typeface="Arial" pitchFamily="34" charset="0"/>
              </a:rPr>
              <a:t>Ceci</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constitue</a:t>
            </a:r>
            <a:r>
              <a:rPr lang="en-GB" sz="1200" b="1" kern="1200" dirty="0">
                <a:solidFill>
                  <a:schemeClr val="tx1"/>
                </a:solidFill>
                <a:effectLst/>
                <a:latin typeface="Arial" pitchFamily="34" charset="0"/>
                <a:ea typeface="+mn-ea"/>
                <a:cs typeface="Arial" pitchFamily="34" charset="0"/>
              </a:rPr>
              <a:t> les 3 étapes qui font le monitoring</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CLICK Les 3 étapes </a:t>
            </a:r>
            <a:r>
              <a:rPr lang="en-GB" sz="1200" b="1" kern="1200" dirty="0" err="1">
                <a:solidFill>
                  <a:schemeClr val="tx1"/>
                </a:solidFill>
                <a:effectLst/>
                <a:latin typeface="Arial" pitchFamily="34" charset="0"/>
                <a:ea typeface="+mn-ea"/>
                <a:cs typeface="Arial" pitchFamily="34" charset="0"/>
              </a:rPr>
              <a:t>suivantes</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sont</a:t>
            </a:r>
            <a:r>
              <a:rPr lang="en-GB" sz="1200" b="1" kern="1200" dirty="0">
                <a:solidFill>
                  <a:schemeClr val="tx1"/>
                </a:solidFill>
                <a:effectLst/>
                <a:latin typeface="Arial" pitchFamily="34" charset="0"/>
                <a:ea typeface="+mn-ea"/>
                <a:cs typeface="Arial" pitchFamily="34" charset="0"/>
              </a:rPr>
              <a:t> des “actions qui </a:t>
            </a:r>
            <a:r>
              <a:rPr lang="en-GB" sz="1200" b="1" kern="1200" dirty="0" err="1">
                <a:solidFill>
                  <a:schemeClr val="tx1"/>
                </a:solidFill>
                <a:effectLst/>
                <a:latin typeface="Arial" pitchFamily="34" charset="0"/>
                <a:ea typeface="+mn-ea"/>
                <a:cs typeface="Arial" pitchFamily="34" charset="0"/>
              </a:rPr>
              <a:t>viennent</a:t>
            </a:r>
            <a:r>
              <a:rPr lang="en-GB" sz="1200" b="1" kern="1200" dirty="0">
                <a:solidFill>
                  <a:schemeClr val="tx1"/>
                </a:solidFill>
                <a:effectLst/>
                <a:latin typeface="Arial" pitchFamily="34" charset="0"/>
                <a:ea typeface="+mn-ea"/>
                <a:cs typeface="Arial" pitchFamily="34" charset="0"/>
              </a:rPr>
              <a:t> après le Monitoring, et qui </a:t>
            </a:r>
            <a:r>
              <a:rPr lang="en-GB" sz="1200" b="1" kern="1200" dirty="0" err="1">
                <a:solidFill>
                  <a:schemeClr val="tx1"/>
                </a:solidFill>
                <a:effectLst/>
                <a:latin typeface="Arial" pitchFamily="34" charset="0"/>
                <a:ea typeface="+mn-ea"/>
                <a:cs typeface="Arial" pitchFamily="34" charset="0"/>
              </a:rPr>
              <a:t>ont</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besoin</a:t>
            </a:r>
            <a:r>
              <a:rPr lang="en-GB" sz="1200" b="1" kern="1200" dirty="0">
                <a:solidFill>
                  <a:schemeClr val="tx1"/>
                </a:solidFill>
                <a:effectLst/>
                <a:latin typeface="Arial" pitchFamily="34" charset="0"/>
                <a:ea typeface="+mn-ea"/>
                <a:cs typeface="Arial" pitchFamily="34" charset="0"/>
              </a:rPr>
              <a:t> du monitoring, </a:t>
            </a:r>
            <a:r>
              <a:rPr lang="en-GB" sz="1200" b="1" kern="1200" dirty="0" err="1">
                <a:solidFill>
                  <a:schemeClr val="tx1"/>
                </a:solidFill>
                <a:effectLst/>
                <a:latin typeface="Arial" pitchFamily="34" charset="0"/>
                <a:ea typeface="+mn-ea"/>
                <a:cs typeface="Arial" pitchFamily="34" charset="0"/>
              </a:rPr>
              <a:t>mais</a:t>
            </a:r>
            <a:r>
              <a:rPr lang="en-GB" sz="1200" b="1" kern="1200" dirty="0">
                <a:solidFill>
                  <a:schemeClr val="tx1"/>
                </a:solidFill>
                <a:effectLst/>
                <a:latin typeface="Arial" pitchFamily="34" charset="0"/>
                <a:ea typeface="+mn-ea"/>
                <a:cs typeface="Arial" pitchFamily="34" charset="0"/>
              </a:rPr>
              <a:t> ne font pas </a:t>
            </a:r>
            <a:r>
              <a:rPr lang="en-GB" sz="1200" b="1" kern="1200" dirty="0" err="1">
                <a:solidFill>
                  <a:schemeClr val="tx1"/>
                </a:solidFill>
                <a:effectLst/>
                <a:latin typeface="Arial" pitchFamily="34" charset="0"/>
                <a:ea typeface="+mn-ea"/>
                <a:cs typeface="Arial" pitchFamily="34" charset="0"/>
              </a:rPr>
              <a:t>partie</a:t>
            </a:r>
            <a:r>
              <a:rPr lang="en-GB" sz="1200" b="1" kern="1200" dirty="0">
                <a:solidFill>
                  <a:schemeClr val="tx1"/>
                </a:solidFill>
                <a:effectLst/>
                <a:latin typeface="Arial" pitchFamily="34" charset="0"/>
                <a:ea typeface="+mn-ea"/>
                <a:cs typeface="Arial" pitchFamily="34" charset="0"/>
              </a:rPr>
              <a:t> du monitoring”.</a:t>
            </a:r>
          </a:p>
          <a:p>
            <a:endParaRPr lang="en-GB" b="1" dirty="0">
              <a:solidFill>
                <a:srgbClr val="FF0000"/>
              </a:solidFill>
              <a:latin typeface="Arial"/>
              <a:cs typeface="Aria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b="1" dirty="0">
                <a:solidFill>
                  <a:srgbClr val="FF0000"/>
                </a:solidFill>
                <a:latin typeface="Arial"/>
                <a:cs typeface="Arial"/>
              </a:rPr>
              <a:t>CLICK</a:t>
            </a:r>
            <a:r>
              <a:rPr lang="en-US" dirty="0">
                <a:latin typeface="Arial"/>
                <a:cs typeface="Arial"/>
              </a:rPr>
              <a:t>: </a:t>
            </a:r>
            <a:r>
              <a:rPr lang="en-US" u="sng" dirty="0" err="1">
                <a:latin typeface="Arial"/>
                <a:cs typeface="Arial"/>
              </a:rPr>
              <a:t>Agir</a:t>
            </a:r>
            <a:r>
              <a:rPr lang="en-US" dirty="0">
                <a:latin typeface="Arial"/>
                <a:cs typeface="Arial"/>
              </a:rPr>
              <a:t>: </a:t>
            </a:r>
            <a:r>
              <a:rPr lang="en-US" dirty="0" err="1">
                <a:latin typeface="Arial"/>
                <a:cs typeface="Arial"/>
              </a:rPr>
              <a:t>ce</a:t>
            </a:r>
            <a:r>
              <a:rPr lang="en-US" dirty="0">
                <a:latin typeface="Arial"/>
                <a:cs typeface="Arial"/>
              </a:rPr>
              <a:t> que nous </a:t>
            </a:r>
            <a:r>
              <a:rPr lang="en-US" dirty="0" err="1">
                <a:latin typeface="Arial"/>
                <a:cs typeface="Arial"/>
              </a:rPr>
              <a:t>allons</a:t>
            </a:r>
            <a:r>
              <a:rPr lang="en-US" dirty="0">
                <a:latin typeface="Arial"/>
                <a:cs typeface="Arial"/>
              </a:rPr>
              <a:t> faire à </a:t>
            </a:r>
            <a:r>
              <a:rPr lang="en-US" dirty="0" err="1">
                <a:latin typeface="Arial"/>
                <a:cs typeface="Arial"/>
              </a:rPr>
              <a:t>partir</a:t>
            </a:r>
            <a:r>
              <a:rPr lang="en-US" dirty="0">
                <a:latin typeface="Arial"/>
                <a:cs typeface="Arial"/>
              </a:rPr>
              <a:t> de </a:t>
            </a:r>
            <a:r>
              <a:rPr lang="en-US" dirty="0" err="1">
                <a:latin typeface="Arial"/>
                <a:cs typeface="Arial"/>
              </a:rPr>
              <a:t>l’information</a:t>
            </a:r>
            <a:r>
              <a:rPr lang="en-US" dirty="0">
                <a:latin typeface="Arial"/>
                <a:cs typeface="Arial"/>
              </a:rPr>
              <a:t> : des </a:t>
            </a:r>
            <a:r>
              <a:rPr lang="en-US" dirty="0" err="1">
                <a:latin typeface="Arial"/>
                <a:cs typeface="Arial"/>
              </a:rPr>
              <a:t>dé</a:t>
            </a:r>
            <a:r>
              <a:rPr lang="en-GB" dirty="0" err="1">
                <a:latin typeface="Arial"/>
                <a:cs typeface="Arial"/>
              </a:rPr>
              <a:t>cisions</a:t>
            </a:r>
            <a:r>
              <a:rPr lang="en-GB" dirty="0">
                <a:latin typeface="Arial"/>
                <a:cs typeface="Arial"/>
              </a:rPr>
              <a:t> et des recommendations, </a:t>
            </a:r>
            <a:r>
              <a:rPr lang="en-GB" dirty="0" err="1">
                <a:latin typeface="Arial"/>
                <a:cs typeface="Arial"/>
              </a:rPr>
              <a:t>afin</a:t>
            </a:r>
            <a:r>
              <a:rPr lang="en-GB" dirty="0">
                <a:latin typeface="Arial"/>
                <a:cs typeface="Arial"/>
              </a:rPr>
              <a:t> </a:t>
            </a:r>
            <a:r>
              <a:rPr lang="en-GB" dirty="0" err="1">
                <a:latin typeface="Arial"/>
                <a:cs typeface="Arial"/>
              </a:rPr>
              <a:t>d’améliorer</a:t>
            </a:r>
            <a:r>
              <a:rPr lang="en-GB" dirty="0">
                <a:latin typeface="Arial"/>
                <a:cs typeface="Arial"/>
              </a:rPr>
              <a:t> la </a:t>
            </a:r>
            <a:r>
              <a:rPr lang="en-GB" dirty="0" err="1">
                <a:latin typeface="Arial"/>
                <a:cs typeface="Arial"/>
              </a:rPr>
              <a:t>résponse</a:t>
            </a:r>
            <a:r>
              <a:rPr lang="en-GB" dirty="0">
                <a:latin typeface="Arial"/>
                <a:cs typeface="Arial"/>
              </a:rPr>
              <a:t>. </a:t>
            </a:r>
            <a:r>
              <a:rPr lang="en-GB" i="1" dirty="0">
                <a:latin typeface="Arial"/>
                <a:cs typeface="Arial"/>
              </a:rPr>
              <a:t>A des moments </a:t>
            </a:r>
            <a:r>
              <a:rPr lang="en-GB" i="1" dirty="0" err="1">
                <a:latin typeface="Arial"/>
                <a:cs typeface="Arial"/>
              </a:rPr>
              <a:t>choisis</a:t>
            </a:r>
            <a:endParaRPr lang="en-US" sz="1200" kern="1200" dirty="0">
              <a:solidFill>
                <a:schemeClr val="tx1"/>
              </a:solidFill>
              <a:effectLst/>
              <a:latin typeface="Arial" pitchFamily="34" charset="0"/>
              <a:ea typeface="+mn-ea"/>
              <a:cs typeface="Arial" pitchFamily="34" charset="0"/>
            </a:endParaRPr>
          </a:p>
          <a:p>
            <a:endParaRPr lang="en-GB" b="1" dirty="0">
              <a:solidFill>
                <a:srgbClr val="FF0000"/>
              </a:solidFill>
              <a:latin typeface="Arial"/>
              <a:cs typeface="Arial"/>
            </a:endParaRPr>
          </a:p>
          <a:p>
            <a:pPr lvl="0"/>
            <a:r>
              <a:rPr lang="en-GB" b="1" dirty="0">
                <a:solidFill>
                  <a:srgbClr val="FF0000"/>
                </a:solidFill>
                <a:latin typeface="Arial"/>
                <a:cs typeface="Arial"/>
              </a:rPr>
              <a:t>CLICK</a:t>
            </a:r>
            <a:r>
              <a:rPr lang="en-US" dirty="0">
                <a:latin typeface="Arial"/>
                <a:cs typeface="Arial"/>
              </a:rPr>
              <a:t>: </a:t>
            </a:r>
            <a:r>
              <a:rPr lang="en-GB" u="sng" dirty="0">
                <a:latin typeface="Arial"/>
                <a:cs typeface="Arial"/>
              </a:rPr>
              <a:t>Production de rapports et partage </a:t>
            </a:r>
            <a:r>
              <a:rPr lang="en-GB" u="sng" dirty="0" err="1">
                <a:latin typeface="Arial"/>
                <a:cs typeface="Arial"/>
              </a:rPr>
              <a:t>d’information</a:t>
            </a:r>
            <a:r>
              <a:rPr lang="en-GB" u="sng" dirty="0">
                <a:latin typeface="Arial"/>
                <a:cs typeface="Arial"/>
              </a:rPr>
              <a:t>:</a:t>
            </a:r>
            <a:r>
              <a:rPr lang="en-GB" dirty="0">
                <a:latin typeface="Arial"/>
                <a:cs typeface="Arial"/>
              </a:rPr>
              <a:t> nous </a:t>
            </a:r>
            <a:r>
              <a:rPr lang="en-GB" dirty="0" err="1">
                <a:latin typeface="Arial"/>
                <a:cs typeface="Arial"/>
              </a:rPr>
              <a:t>aurons</a:t>
            </a:r>
            <a:r>
              <a:rPr lang="en-GB" dirty="0">
                <a:latin typeface="Arial"/>
                <a:cs typeface="Arial"/>
              </a:rPr>
              <a:t> </a:t>
            </a:r>
            <a:r>
              <a:rPr lang="en-GB" dirty="0" err="1">
                <a:latin typeface="Arial"/>
                <a:cs typeface="Arial"/>
              </a:rPr>
              <a:t>différents</a:t>
            </a:r>
            <a:r>
              <a:rPr lang="en-GB" dirty="0">
                <a:latin typeface="Arial"/>
                <a:cs typeface="Arial"/>
              </a:rPr>
              <a:t> </a:t>
            </a:r>
            <a:r>
              <a:rPr lang="en-GB" dirty="0" err="1">
                <a:latin typeface="Arial"/>
                <a:cs typeface="Arial"/>
              </a:rPr>
              <a:t>canaux</a:t>
            </a:r>
            <a:r>
              <a:rPr lang="en-GB" dirty="0">
                <a:latin typeface="Arial"/>
                <a:cs typeface="Arial"/>
              </a:rPr>
              <a:t>, online et pdf, pour </a:t>
            </a:r>
            <a:r>
              <a:rPr lang="en-GB" dirty="0" err="1">
                <a:latin typeface="Arial"/>
                <a:cs typeface="Arial"/>
              </a:rPr>
              <a:t>transmettre</a:t>
            </a:r>
            <a:r>
              <a:rPr lang="en-GB" dirty="0">
                <a:latin typeface="Arial"/>
                <a:cs typeface="Arial"/>
              </a:rPr>
              <a:t> les </a:t>
            </a:r>
            <a:r>
              <a:rPr lang="en-GB" dirty="0" err="1">
                <a:latin typeface="Arial"/>
                <a:cs typeface="Arial"/>
              </a:rPr>
              <a:t>données</a:t>
            </a:r>
            <a:r>
              <a:rPr lang="en-GB" dirty="0">
                <a:latin typeface="Arial"/>
                <a:cs typeface="Arial"/>
              </a:rPr>
              <a:t> et les </a:t>
            </a:r>
            <a:r>
              <a:rPr lang="en-GB" dirty="0" err="1">
                <a:latin typeface="Arial"/>
                <a:cs typeface="Arial"/>
              </a:rPr>
              <a:t>informations</a:t>
            </a:r>
            <a:r>
              <a:rPr lang="en-GB" dirty="0">
                <a:latin typeface="Arial"/>
                <a:cs typeface="Arial"/>
              </a:rPr>
              <a:t> </a:t>
            </a:r>
            <a:r>
              <a:rPr lang="en-GB" dirty="0" err="1">
                <a:latin typeface="Arial"/>
                <a:cs typeface="Arial"/>
              </a:rPr>
              <a:t>vers</a:t>
            </a:r>
            <a:r>
              <a:rPr lang="en-GB" dirty="0">
                <a:latin typeface="Arial"/>
                <a:cs typeface="Arial"/>
              </a:rPr>
              <a:t> </a:t>
            </a:r>
            <a:r>
              <a:rPr lang="en-GB" dirty="0" err="1">
                <a:latin typeface="Arial"/>
                <a:cs typeface="Arial"/>
              </a:rPr>
              <a:t>différents</a:t>
            </a:r>
            <a:r>
              <a:rPr lang="en-GB" dirty="0">
                <a:latin typeface="Arial"/>
                <a:cs typeface="Arial"/>
              </a:rPr>
              <a:t> publics. </a:t>
            </a:r>
            <a:r>
              <a:rPr lang="en-GB" i="1" dirty="0">
                <a:latin typeface="Arial"/>
                <a:cs typeface="Arial"/>
              </a:rPr>
              <a:t>A des moments </a:t>
            </a:r>
            <a:r>
              <a:rPr lang="en-GB" i="1" dirty="0" err="1">
                <a:latin typeface="Arial"/>
                <a:cs typeface="Arial"/>
              </a:rPr>
              <a:t>choisis</a:t>
            </a:r>
            <a:r>
              <a:rPr lang="en-GB" i="1" dirty="0">
                <a:latin typeface="Arial"/>
                <a:cs typeface="Arial"/>
              </a:rPr>
              <a:t> </a:t>
            </a:r>
            <a:r>
              <a:rPr lang="en-GB" sz="1200" i="1" kern="1200" dirty="0">
                <a:solidFill>
                  <a:schemeClr val="tx1"/>
                </a:solidFill>
                <a:effectLst/>
                <a:latin typeface="Arial" pitchFamily="34" charset="0"/>
                <a:ea typeface="+mn-ea"/>
                <a:cs typeface="Arial" pitchFamily="34" charset="0"/>
              </a:rPr>
              <a:t>(</a:t>
            </a:r>
            <a:r>
              <a:rPr lang="en-GB" sz="1200" i="1" kern="1200" dirty="0" err="1">
                <a:solidFill>
                  <a:schemeClr val="tx1"/>
                </a:solidFill>
                <a:effectLst/>
                <a:latin typeface="Arial" pitchFamily="34" charset="0"/>
                <a:ea typeface="+mn-ea"/>
                <a:cs typeface="Arial" pitchFamily="34" charset="0"/>
              </a:rPr>
              <a:t>certaines</a:t>
            </a:r>
            <a:r>
              <a:rPr lang="en-GB" sz="1200" i="1" kern="1200" dirty="0">
                <a:solidFill>
                  <a:schemeClr val="tx1"/>
                </a:solidFill>
                <a:effectLst/>
                <a:latin typeface="Arial" pitchFamily="34" charset="0"/>
                <a:ea typeface="+mn-ea"/>
                <a:cs typeface="Arial" pitchFamily="34" charset="0"/>
              </a:rPr>
              <a:t> parties </a:t>
            </a:r>
            <a:r>
              <a:rPr lang="en-GB" sz="1200" i="1" kern="1200" dirty="0" err="1">
                <a:solidFill>
                  <a:schemeClr val="tx1"/>
                </a:solidFill>
                <a:effectLst/>
                <a:latin typeface="Arial" pitchFamily="34" charset="0"/>
                <a:ea typeface="+mn-ea"/>
                <a:cs typeface="Arial" pitchFamily="34" charset="0"/>
              </a:rPr>
              <a:t>peuvent</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être</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en</a:t>
            </a:r>
            <a:r>
              <a:rPr lang="en-GB" sz="1200" i="1" kern="1200" dirty="0">
                <a:solidFill>
                  <a:schemeClr val="tx1"/>
                </a:solidFill>
                <a:effectLst/>
                <a:latin typeface="Arial" pitchFamily="34" charset="0"/>
                <a:ea typeface="+mn-ea"/>
                <a:cs typeface="Arial" pitchFamily="34" charset="0"/>
              </a:rPr>
              <a:t> temps </a:t>
            </a:r>
            <a:r>
              <a:rPr lang="en-GB" sz="1200" i="1" kern="1200" dirty="0" err="1">
                <a:solidFill>
                  <a:schemeClr val="tx1"/>
                </a:solidFill>
                <a:effectLst/>
                <a:latin typeface="Arial" pitchFamily="34" charset="0"/>
                <a:ea typeface="+mn-ea"/>
                <a:cs typeface="Arial" pitchFamily="34" charset="0"/>
              </a:rPr>
              <a:t>réel</a:t>
            </a:r>
            <a:r>
              <a:rPr lang="en-GB" sz="1200" i="1"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pPr lvl="0"/>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b="1" dirty="0">
                <a:solidFill>
                  <a:srgbClr val="FF0000"/>
                </a:solidFill>
                <a:latin typeface="Arial"/>
                <a:cs typeface="Arial"/>
              </a:rPr>
              <a:t>CLICK</a:t>
            </a:r>
            <a:r>
              <a:rPr lang="en-US" dirty="0">
                <a:latin typeface="Arial"/>
                <a:cs typeface="Arial"/>
              </a:rPr>
              <a:t>: </a:t>
            </a:r>
            <a:r>
              <a:rPr lang="en-GB" u="sng" dirty="0">
                <a:latin typeface="Arial"/>
                <a:cs typeface="Arial"/>
              </a:rPr>
              <a:t>Evaluation</a:t>
            </a:r>
            <a:r>
              <a:rPr lang="en-GB" dirty="0">
                <a:latin typeface="Arial"/>
                <a:cs typeface="Arial"/>
              </a:rPr>
              <a:t>. Le monitoring rend possible </a:t>
            </a:r>
            <a:r>
              <a:rPr lang="en-GB" dirty="0" err="1">
                <a:latin typeface="Arial"/>
                <a:cs typeface="Arial"/>
              </a:rPr>
              <a:t>l’évaluation</a:t>
            </a:r>
            <a:r>
              <a:rPr lang="en-GB" dirty="0">
                <a:latin typeface="Arial"/>
                <a:cs typeface="Arial"/>
              </a:rPr>
              <a:t>, qui </a:t>
            </a:r>
            <a:r>
              <a:rPr lang="en-GB" dirty="0" err="1">
                <a:latin typeface="Arial"/>
                <a:cs typeface="Arial"/>
              </a:rPr>
              <a:t>est</a:t>
            </a:r>
            <a:r>
              <a:rPr lang="en-GB" dirty="0">
                <a:latin typeface="Arial"/>
                <a:cs typeface="Arial"/>
              </a:rPr>
              <a:t> un </a:t>
            </a:r>
            <a:r>
              <a:rPr lang="en-GB" dirty="0" err="1">
                <a:latin typeface="Arial"/>
                <a:cs typeface="Arial"/>
              </a:rPr>
              <a:t>processus</a:t>
            </a:r>
            <a:r>
              <a:rPr lang="en-GB" dirty="0">
                <a:latin typeface="Arial"/>
                <a:cs typeface="Arial"/>
              </a:rPr>
              <a:t> distinct. </a:t>
            </a:r>
            <a:r>
              <a:rPr lang="en-GB" i="1" dirty="0">
                <a:latin typeface="Arial"/>
                <a:cs typeface="Arial"/>
              </a:rPr>
              <a:t>A des moments </a:t>
            </a:r>
            <a:r>
              <a:rPr lang="en-GB" i="1" dirty="0" err="1">
                <a:latin typeface="Arial"/>
                <a:cs typeface="Arial"/>
              </a:rPr>
              <a:t>choisis</a:t>
            </a:r>
            <a:endParaRPr lang="en-US" sz="1200" kern="1200" dirty="0">
              <a:solidFill>
                <a:schemeClr val="tx1"/>
              </a:solidFill>
              <a:effectLst/>
              <a:latin typeface="Arial" pitchFamily="34" charset="0"/>
              <a:ea typeface="+mn-ea"/>
              <a:cs typeface="Arial" pitchFamily="34" charset="0"/>
            </a:endParaRPr>
          </a:p>
          <a:p>
            <a:pPr lvl="0" rtl="0"/>
            <a:endParaRPr lang="en-GB" sz="1200" kern="1200" dirty="0">
              <a:solidFill>
                <a:schemeClr val="tx1"/>
              </a:solidFill>
              <a:effectLst/>
              <a:latin typeface="Arial" pitchFamily="34" charset="0"/>
              <a:ea typeface="+mn-ea"/>
              <a:cs typeface="Arial" pitchFamily="34" charset="0"/>
            </a:endParaRPr>
          </a:p>
          <a:p>
            <a:pPr lvl="0" rtl="0"/>
            <a:endParaRPr lang="en-GB"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729605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2400" b="1" dirty="0">
                <a:latin typeface="Arial"/>
                <a:cs typeface="Arial"/>
              </a:rPr>
              <a:t>Pour </a:t>
            </a:r>
            <a:r>
              <a:rPr lang="en-GB" sz="2400" b="1" dirty="0" err="1">
                <a:latin typeface="Arial"/>
                <a:cs typeface="Arial"/>
              </a:rPr>
              <a:t>préparer</a:t>
            </a:r>
            <a:r>
              <a:rPr lang="en-GB" sz="2400" b="1" dirty="0">
                <a:latin typeface="Arial"/>
                <a:cs typeface="Arial"/>
              </a:rPr>
              <a:t> le travail de monitoring, au début de </a:t>
            </a:r>
            <a:r>
              <a:rPr lang="en-GB" sz="2400" b="1" dirty="0" err="1">
                <a:latin typeface="Arial"/>
                <a:cs typeface="Arial"/>
              </a:rPr>
              <a:t>l’année</a:t>
            </a:r>
            <a:r>
              <a:rPr lang="en-GB" sz="2400" b="1" dirty="0">
                <a:latin typeface="Arial"/>
                <a:cs typeface="Arial"/>
              </a:rPr>
              <a:t>, il faut:</a:t>
            </a:r>
          </a:p>
          <a:p>
            <a:pPr defTabSz="882213">
              <a:spcBef>
                <a:spcPts val="1158"/>
              </a:spcBef>
              <a:defRPr/>
            </a:pPr>
            <a:endParaRPr lang="en-GB" sz="2400" b="1" dirty="0">
              <a:solidFill>
                <a:srgbClr val="FF0000"/>
              </a:solidFill>
              <a:latin typeface="Arial"/>
              <a:cs typeface="Arial"/>
            </a:endParaRPr>
          </a:p>
          <a:p>
            <a:pPr defTabSz="882213">
              <a:spcBef>
                <a:spcPts val="1158"/>
              </a:spcBef>
              <a:defRPr/>
            </a:pPr>
            <a:r>
              <a:rPr lang="en-GB" sz="2400" b="1" dirty="0">
                <a:solidFill>
                  <a:srgbClr val="FF0000"/>
                </a:solidFill>
                <a:latin typeface="Arial"/>
                <a:cs typeface="Arial"/>
              </a:rPr>
              <a:t>CLICK</a:t>
            </a:r>
            <a:r>
              <a:rPr lang="en-US" sz="2400" dirty="0"/>
              <a:t> </a:t>
            </a:r>
            <a:r>
              <a:rPr lang="en-US" sz="2400" dirty="0" err="1"/>
              <a:t>nommer</a:t>
            </a:r>
            <a:r>
              <a:rPr lang="en-US" sz="2400" dirty="0"/>
              <a:t> 2 staff OCHA pour </a:t>
            </a:r>
            <a:r>
              <a:rPr lang="en-US" sz="2400" dirty="0" err="1"/>
              <a:t>coordonner</a:t>
            </a:r>
            <a:r>
              <a:rPr lang="en-US" sz="2400" dirty="0"/>
              <a:t> </a:t>
            </a:r>
            <a:r>
              <a:rPr lang="en-US" sz="2400" dirty="0" err="1"/>
              <a:t>ce</a:t>
            </a:r>
            <a:r>
              <a:rPr lang="en-US" sz="2400" dirty="0"/>
              <a:t> travail: un HAO et un IMO</a:t>
            </a:r>
          </a:p>
          <a:p>
            <a:pPr marL="0" marR="0" lvl="0" indent="0" algn="l" defTabSz="914400" rtl="0" eaLnBrk="1" fontAlgn="auto" latinLnBrk="0" hangingPunct="1">
              <a:lnSpc>
                <a:spcPct val="114000"/>
              </a:lnSpc>
              <a:spcBef>
                <a:spcPts val="0"/>
              </a:spcBef>
              <a:spcAft>
                <a:spcPts val="0"/>
              </a:spcAft>
              <a:buClrTx/>
              <a:buSzTx/>
              <a:buFontTx/>
              <a:buNone/>
              <a:tabLst/>
              <a:defRPr/>
            </a:pPr>
            <a:r>
              <a:rPr lang="en-GB" sz="2400" b="1" dirty="0">
                <a:solidFill>
                  <a:srgbClr val="FF0000"/>
                </a:solidFill>
                <a:latin typeface="Arial"/>
                <a:cs typeface="Arial"/>
              </a:rPr>
              <a:t>CLICK</a:t>
            </a:r>
            <a:r>
              <a:rPr lang="en-US" sz="2400" dirty="0"/>
              <a:t> identifier la </a:t>
            </a:r>
            <a:r>
              <a:rPr lang="en-US" sz="2400" dirty="0" err="1"/>
              <a:t>demande</a:t>
            </a:r>
            <a:r>
              <a:rPr lang="en-US" sz="2400" dirty="0"/>
              <a:t>, le </a:t>
            </a:r>
            <a:r>
              <a:rPr lang="en-US" sz="2400" dirty="0" err="1"/>
              <a:t>besoin</a:t>
            </a:r>
            <a:r>
              <a:rPr lang="en-US" sz="2400" dirty="0"/>
              <a:t> de monitoring, et la </a:t>
            </a:r>
            <a:r>
              <a:rPr lang="en-US" sz="2400" dirty="0" err="1"/>
              <a:t>capacité</a:t>
            </a:r>
            <a:r>
              <a:rPr lang="en-US" sz="2400" dirty="0"/>
              <a:t> disponible.</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Déterminer</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ce</a:t>
            </a:r>
            <a:r>
              <a:rPr lang="en-GB" sz="2400" kern="1200" dirty="0">
                <a:solidFill>
                  <a:schemeClr val="tx1"/>
                </a:solidFill>
                <a:effectLst/>
                <a:latin typeface="Arial" pitchFamily="34" charset="0"/>
                <a:ea typeface="+mn-ea"/>
                <a:cs typeface="Arial" pitchFamily="34" charset="0"/>
              </a:rPr>
              <a:t> que nous </a:t>
            </a:r>
            <a:r>
              <a:rPr lang="en-GB" sz="2400" kern="1200" dirty="0" err="1">
                <a:solidFill>
                  <a:schemeClr val="tx1"/>
                </a:solidFill>
                <a:effectLst/>
                <a:latin typeface="Arial" pitchFamily="34" charset="0"/>
                <a:ea typeface="+mn-ea"/>
                <a:cs typeface="Arial" pitchFamily="34" charset="0"/>
              </a:rPr>
              <a:t>voulons</a:t>
            </a:r>
            <a:r>
              <a:rPr lang="en-GB" sz="2400" kern="1200" dirty="0">
                <a:solidFill>
                  <a:schemeClr val="tx1"/>
                </a:solidFill>
                <a:effectLst/>
                <a:latin typeface="Arial" pitchFamily="34" charset="0"/>
                <a:ea typeface="+mn-ea"/>
                <a:cs typeface="Arial" pitchFamily="34" charset="0"/>
              </a:rPr>
              <a:t> savoir, et </a:t>
            </a:r>
            <a:r>
              <a:rPr lang="en-GB" sz="2400" kern="1200" dirty="0" err="1">
                <a:solidFill>
                  <a:schemeClr val="tx1"/>
                </a:solidFill>
                <a:effectLst/>
                <a:latin typeface="Arial" pitchFamily="34" charset="0"/>
                <a:ea typeface="+mn-ea"/>
                <a:cs typeface="Arial" pitchFamily="34" charset="0"/>
              </a:rPr>
              <a:t>pourquoi</a:t>
            </a:r>
            <a:r>
              <a:rPr lang="en-GB" sz="2400" kern="1200" dirty="0">
                <a:solidFill>
                  <a:schemeClr val="tx1"/>
                </a:solidFill>
                <a:effectLst/>
                <a:latin typeface="Arial" pitchFamily="34" charset="0"/>
                <a:ea typeface="+mn-ea"/>
                <a:cs typeface="Arial" pitchFamily="34" charset="0"/>
              </a:rPr>
              <a:t>. Le plan de monitoring doit </a:t>
            </a:r>
            <a:r>
              <a:rPr lang="en-GB" sz="2400" kern="1200" dirty="0" err="1">
                <a:solidFill>
                  <a:schemeClr val="tx1"/>
                </a:solidFill>
                <a:effectLst/>
                <a:latin typeface="Arial" pitchFamily="34" charset="0"/>
                <a:ea typeface="+mn-ea"/>
                <a:cs typeface="Arial" pitchFamily="34" charset="0"/>
              </a:rPr>
              <a:t>être</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basé</a:t>
            </a:r>
            <a:r>
              <a:rPr lang="en-GB" sz="2400" kern="1200" dirty="0">
                <a:solidFill>
                  <a:schemeClr val="tx1"/>
                </a:solidFill>
                <a:effectLst/>
                <a:latin typeface="Arial" pitchFamily="34" charset="0"/>
                <a:ea typeface="+mn-ea"/>
                <a:cs typeface="Arial" pitchFamily="34" charset="0"/>
              </a:rPr>
              <a:t> sur </a:t>
            </a:r>
            <a:r>
              <a:rPr lang="en-GB" sz="2400" kern="1200" dirty="0" err="1">
                <a:solidFill>
                  <a:schemeClr val="tx1"/>
                </a:solidFill>
                <a:effectLst/>
                <a:latin typeface="Arial" pitchFamily="34" charset="0"/>
                <a:ea typeface="+mn-ea"/>
                <a:cs typeface="Arial" pitchFamily="34" charset="0"/>
              </a:rPr>
              <a:t>une</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demande</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Etant</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donné</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notre</a:t>
            </a:r>
            <a:r>
              <a:rPr lang="en-GB" sz="2400" kern="1200" dirty="0">
                <a:solidFill>
                  <a:schemeClr val="tx1"/>
                </a:solidFill>
                <a:effectLst/>
                <a:latin typeface="Arial" pitchFamily="34" charset="0"/>
                <a:ea typeface="+mn-ea"/>
                <a:cs typeface="Arial" pitchFamily="34" charset="0"/>
              </a:rPr>
              <a:t> double </a:t>
            </a:r>
            <a:r>
              <a:rPr lang="en-GB" sz="2400" kern="1200" dirty="0" err="1">
                <a:solidFill>
                  <a:schemeClr val="tx1"/>
                </a:solidFill>
                <a:effectLst/>
                <a:latin typeface="Arial" pitchFamily="34" charset="0"/>
                <a:ea typeface="+mn-ea"/>
                <a:cs typeface="Arial" pitchFamily="34" charset="0"/>
              </a:rPr>
              <a:t>objectif</a:t>
            </a:r>
            <a:r>
              <a:rPr lang="en-GB" sz="2400" kern="1200" dirty="0">
                <a:solidFill>
                  <a:schemeClr val="tx1"/>
                </a:solidFill>
                <a:effectLst/>
                <a:latin typeface="Arial" pitchFamily="34" charset="0"/>
                <a:ea typeface="+mn-ea"/>
                <a:cs typeface="Arial" pitchFamily="34" charset="0"/>
              </a:rPr>
              <a:t>, nous </a:t>
            </a:r>
            <a:r>
              <a:rPr lang="en-GB" sz="2400" kern="1200" dirty="0" err="1">
                <a:solidFill>
                  <a:schemeClr val="tx1"/>
                </a:solidFill>
                <a:effectLst/>
                <a:latin typeface="Arial" pitchFamily="34" charset="0"/>
                <a:ea typeface="+mn-ea"/>
                <a:cs typeface="Arial" pitchFamily="34" charset="0"/>
              </a:rPr>
              <a:t>aurons</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une</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demande</a:t>
            </a:r>
            <a:r>
              <a:rPr lang="en-GB" sz="2400" kern="1200" dirty="0">
                <a:solidFill>
                  <a:schemeClr val="tx1"/>
                </a:solidFill>
                <a:effectLst/>
                <a:latin typeface="Arial" pitchFamily="34" charset="0"/>
                <a:ea typeface="+mn-ea"/>
                <a:cs typeface="Arial" pitchFamily="34" charset="0"/>
              </a:rPr>
              <a:t> interne, </a:t>
            </a:r>
            <a:r>
              <a:rPr lang="en-GB" sz="2400" kern="1200" dirty="0" err="1">
                <a:solidFill>
                  <a:schemeClr val="tx1"/>
                </a:solidFill>
                <a:effectLst/>
                <a:latin typeface="Arial" pitchFamily="34" charset="0"/>
                <a:ea typeface="+mn-ea"/>
                <a:cs typeface="Arial" pitchFamily="34" charset="0"/>
              </a:rPr>
              <a:t>ce</a:t>
            </a:r>
            <a:r>
              <a:rPr lang="en-GB" sz="2400" kern="1200" dirty="0">
                <a:solidFill>
                  <a:schemeClr val="tx1"/>
                </a:solidFill>
                <a:effectLst/>
                <a:latin typeface="Arial" pitchFamily="34" charset="0"/>
                <a:ea typeface="+mn-ea"/>
                <a:cs typeface="Arial" pitchFamily="34" charset="0"/>
              </a:rPr>
              <a:t> que nous </a:t>
            </a:r>
            <a:r>
              <a:rPr lang="en-GB" sz="2400" kern="1200" dirty="0" err="1">
                <a:solidFill>
                  <a:schemeClr val="tx1"/>
                </a:solidFill>
                <a:effectLst/>
                <a:latin typeface="Arial" pitchFamily="34" charset="0"/>
                <a:ea typeface="+mn-ea"/>
                <a:cs typeface="Arial" pitchFamily="34" charset="0"/>
              </a:rPr>
              <a:t>voulons</a:t>
            </a:r>
            <a:r>
              <a:rPr lang="en-GB" sz="2400" kern="1200" dirty="0">
                <a:solidFill>
                  <a:schemeClr val="tx1"/>
                </a:solidFill>
                <a:effectLst/>
                <a:latin typeface="Arial" pitchFamily="34" charset="0"/>
                <a:ea typeface="+mn-ea"/>
                <a:cs typeface="Arial" pitchFamily="34" charset="0"/>
              </a:rPr>
              <a:t> savoir pour faire </a:t>
            </a:r>
            <a:r>
              <a:rPr lang="en-GB" sz="2400" kern="1200" dirty="0" err="1">
                <a:solidFill>
                  <a:schemeClr val="tx1"/>
                </a:solidFill>
                <a:effectLst/>
                <a:latin typeface="Arial" pitchFamily="34" charset="0"/>
                <a:ea typeface="+mn-ea"/>
                <a:cs typeface="Arial" pitchFamily="34" charset="0"/>
              </a:rPr>
              <a:t>mieux</a:t>
            </a:r>
            <a:r>
              <a:rPr lang="en-GB" sz="2400" kern="1200" dirty="0">
                <a:solidFill>
                  <a:schemeClr val="tx1"/>
                </a:solidFill>
                <a:effectLst/>
                <a:latin typeface="Arial" pitchFamily="34" charset="0"/>
                <a:ea typeface="+mn-ea"/>
                <a:cs typeface="Arial" pitchFamily="34" charset="0"/>
              </a:rPr>
              <a:t>, et </a:t>
            </a:r>
            <a:r>
              <a:rPr lang="en-GB" sz="2400" kern="1200" dirty="0" err="1">
                <a:solidFill>
                  <a:schemeClr val="tx1"/>
                </a:solidFill>
                <a:effectLst/>
                <a:latin typeface="Arial" pitchFamily="34" charset="0"/>
                <a:ea typeface="+mn-ea"/>
                <a:cs typeface="Arial" pitchFamily="34" charset="0"/>
              </a:rPr>
              <a:t>une</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demande</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externe</a:t>
            </a:r>
            <a:r>
              <a:rPr lang="en-GB" sz="2400" kern="1200" dirty="0">
                <a:solidFill>
                  <a:schemeClr val="tx1"/>
                </a:solidFill>
                <a:effectLst/>
                <a:latin typeface="Arial" pitchFamily="34" charset="0"/>
                <a:ea typeface="+mn-ea"/>
                <a:cs typeface="Arial" pitchFamily="34" charset="0"/>
              </a:rPr>
              <a:t>, </a:t>
            </a:r>
            <a:r>
              <a:rPr lang="en-GB" sz="2400" kern="1200" dirty="0" err="1">
                <a:solidFill>
                  <a:schemeClr val="tx1"/>
                </a:solidFill>
                <a:effectLst/>
                <a:latin typeface="Arial" pitchFamily="34" charset="0"/>
                <a:ea typeface="+mn-ea"/>
                <a:cs typeface="Arial" pitchFamily="34" charset="0"/>
              </a:rPr>
              <a:t>ce</a:t>
            </a:r>
            <a:r>
              <a:rPr lang="en-GB" sz="2400" kern="1200" dirty="0">
                <a:solidFill>
                  <a:schemeClr val="tx1"/>
                </a:solidFill>
                <a:effectLst/>
                <a:latin typeface="Arial" pitchFamily="34" charset="0"/>
                <a:ea typeface="+mn-ea"/>
                <a:cs typeface="Arial" pitchFamily="34" charset="0"/>
              </a:rPr>
              <a:t> que nous </a:t>
            </a:r>
            <a:r>
              <a:rPr lang="en-GB" sz="2400" kern="1200" dirty="0" err="1">
                <a:solidFill>
                  <a:schemeClr val="tx1"/>
                </a:solidFill>
                <a:effectLst/>
                <a:latin typeface="Arial" pitchFamily="34" charset="0"/>
                <a:ea typeface="+mn-ea"/>
                <a:cs typeface="Arial" pitchFamily="34" charset="0"/>
              </a:rPr>
              <a:t>voulons</a:t>
            </a:r>
            <a:r>
              <a:rPr lang="en-GB" sz="2400" kern="1200" dirty="0">
                <a:solidFill>
                  <a:schemeClr val="tx1"/>
                </a:solidFill>
                <a:effectLst/>
                <a:latin typeface="Arial" pitchFamily="34" charset="0"/>
                <a:ea typeface="+mn-ea"/>
                <a:cs typeface="Arial" pitchFamily="34" charset="0"/>
              </a:rPr>
              <a:t> savoir </a:t>
            </a:r>
            <a:r>
              <a:rPr lang="en-GB" sz="2400" kern="1200" dirty="0" err="1">
                <a:solidFill>
                  <a:schemeClr val="tx1"/>
                </a:solidFill>
                <a:effectLst/>
                <a:latin typeface="Arial" pitchFamily="34" charset="0"/>
                <a:ea typeface="+mn-ea"/>
                <a:cs typeface="Arial" pitchFamily="34" charset="0"/>
              </a:rPr>
              <a:t>afin</a:t>
            </a:r>
            <a:r>
              <a:rPr lang="en-GB" sz="2400" kern="1200" dirty="0">
                <a:solidFill>
                  <a:schemeClr val="tx1"/>
                </a:solidFill>
                <a:effectLst/>
                <a:latin typeface="Arial" pitchFamily="34" charset="0"/>
                <a:ea typeface="+mn-ea"/>
                <a:cs typeface="Arial" pitchFamily="34" charset="0"/>
              </a:rPr>
              <a:t> d’être </a:t>
            </a:r>
            <a:r>
              <a:rPr lang="en-GB" sz="2400" kern="1200" dirty="0" err="1">
                <a:solidFill>
                  <a:schemeClr val="tx1"/>
                </a:solidFill>
                <a:effectLst/>
                <a:latin typeface="Arial" pitchFamily="34" charset="0"/>
                <a:ea typeface="+mn-ea"/>
                <a:cs typeface="Arial" pitchFamily="34" charset="0"/>
              </a:rPr>
              <a:t>redevable</a:t>
            </a:r>
            <a:r>
              <a:rPr lang="en-GB" sz="2400" kern="1200" dirty="0">
                <a:solidFill>
                  <a:schemeClr val="tx1"/>
                </a:solidFill>
                <a:effectLst/>
                <a:latin typeface="Arial" pitchFamily="34" charset="0"/>
                <a:ea typeface="+mn-ea"/>
                <a:cs typeface="Arial" pitchFamily="34" charset="0"/>
              </a:rPr>
              <a:t>. </a:t>
            </a:r>
          </a:p>
          <a:p>
            <a:pPr lvl="0"/>
            <a:r>
              <a:rPr lang="en-GB" sz="2400" b="1" dirty="0">
                <a:solidFill>
                  <a:srgbClr val="FF0000"/>
                </a:solidFill>
                <a:latin typeface="Arial"/>
                <a:cs typeface="Arial"/>
              </a:rPr>
              <a:t>CLICK </a:t>
            </a:r>
            <a:r>
              <a:rPr lang="en-US" sz="2400" b="0" dirty="0" err="1">
                <a:solidFill>
                  <a:srgbClr val="FF0000"/>
                </a:solidFill>
                <a:latin typeface="Arial"/>
                <a:cs typeface="Arial"/>
              </a:rPr>
              <a:t>préparer</a:t>
            </a:r>
            <a:r>
              <a:rPr lang="en-US" sz="2400" b="0" dirty="0">
                <a:solidFill>
                  <a:srgbClr val="FF0000"/>
                </a:solidFill>
                <a:latin typeface="Arial"/>
                <a:cs typeface="Arial"/>
              </a:rPr>
              <a:t> un “</a:t>
            </a:r>
            <a:r>
              <a:rPr lang="en-US" sz="2400" b="0" dirty="0"/>
              <a:t>m</a:t>
            </a:r>
            <a:r>
              <a:rPr lang="en-US" sz="2400" dirty="0"/>
              <a:t>onitoring framework” (</a:t>
            </a:r>
            <a:r>
              <a:rPr lang="en-US" sz="2400" dirty="0" err="1"/>
              <a:t>ou</a:t>
            </a:r>
            <a:r>
              <a:rPr lang="en-US" sz="2400" dirty="0"/>
              <a:t> cadre de monitoring): </a:t>
            </a:r>
            <a:r>
              <a:rPr lang="en-US" sz="2400" dirty="0" err="1"/>
              <a:t>rassembler</a:t>
            </a:r>
            <a:r>
              <a:rPr lang="en-US" sz="2400" dirty="0"/>
              <a:t> </a:t>
            </a:r>
            <a:r>
              <a:rPr lang="en-US" sz="2400" dirty="0" err="1"/>
              <a:t>tous</a:t>
            </a:r>
            <a:r>
              <a:rPr lang="en-US" sz="2400" dirty="0"/>
              <a:t> les </a:t>
            </a:r>
            <a:r>
              <a:rPr lang="en-US" sz="2400" dirty="0" err="1"/>
              <a:t>indicateurs</a:t>
            </a:r>
            <a:r>
              <a:rPr lang="en-US" sz="2400" dirty="0"/>
              <a:t> </a:t>
            </a:r>
            <a:r>
              <a:rPr lang="en-US" sz="2400" dirty="0" err="1"/>
              <a:t>établis</a:t>
            </a:r>
            <a:r>
              <a:rPr lang="en-US" sz="2400" dirty="0"/>
              <a:t> au </a:t>
            </a:r>
            <a:r>
              <a:rPr lang="en-US" sz="2400" dirty="0" err="1"/>
              <a:t>niveau</a:t>
            </a:r>
            <a:r>
              <a:rPr lang="en-US" sz="2400" dirty="0"/>
              <a:t> </a:t>
            </a:r>
            <a:r>
              <a:rPr lang="en-US" sz="2400" dirty="0" err="1"/>
              <a:t>stratégique</a:t>
            </a:r>
            <a:r>
              <a:rPr lang="en-US" sz="2400" dirty="0"/>
              <a:t>, </a:t>
            </a:r>
            <a:r>
              <a:rPr lang="en-US" sz="2400" dirty="0" err="1"/>
              <a:t>spécifique</a:t>
            </a:r>
            <a:r>
              <a:rPr lang="en-US" sz="2400" dirty="0"/>
              <a:t>, et cluster, et </a:t>
            </a:r>
            <a:r>
              <a:rPr lang="en-US" sz="2400" dirty="0" err="1"/>
              <a:t>définir</a:t>
            </a:r>
            <a:r>
              <a:rPr lang="en-US" sz="2400" dirty="0"/>
              <a:t> </a:t>
            </a:r>
            <a:r>
              <a:rPr lang="en-US" sz="2400" dirty="0" err="1"/>
              <a:t>quand</a:t>
            </a:r>
            <a:r>
              <a:rPr lang="en-US" sz="2400" dirty="0"/>
              <a:t> et comment les </a:t>
            </a:r>
            <a:r>
              <a:rPr lang="en-US" sz="2400" dirty="0" err="1"/>
              <a:t>données</a:t>
            </a:r>
            <a:r>
              <a:rPr lang="en-US" sz="2400" dirty="0"/>
              <a:t> </a:t>
            </a:r>
            <a:r>
              <a:rPr lang="en-US" sz="2400" dirty="0" err="1"/>
              <a:t>seront</a:t>
            </a:r>
            <a:r>
              <a:rPr lang="en-US" sz="2400" dirty="0"/>
              <a:t> </a:t>
            </a:r>
            <a:r>
              <a:rPr lang="en-US" sz="2400" dirty="0" err="1"/>
              <a:t>collectées</a:t>
            </a:r>
            <a:endParaRPr lang="en-US" sz="2400" dirty="0"/>
          </a:p>
          <a:p>
            <a:pPr lvl="0"/>
            <a:r>
              <a:rPr lang="en-GB" sz="2400" b="1" dirty="0">
                <a:solidFill>
                  <a:srgbClr val="FF0000"/>
                </a:solidFill>
                <a:latin typeface="Arial"/>
                <a:cs typeface="Arial"/>
              </a:rPr>
              <a:t>CLICK</a:t>
            </a:r>
            <a:r>
              <a:rPr lang="en-US" sz="2400" dirty="0"/>
              <a:t> </a:t>
            </a:r>
            <a:r>
              <a:rPr lang="en-US" sz="2400" dirty="0" err="1"/>
              <a:t>Définir</a:t>
            </a:r>
            <a:r>
              <a:rPr lang="en-US" sz="2400" dirty="0"/>
              <a:t> </a:t>
            </a:r>
            <a:r>
              <a:rPr lang="en-US" sz="2400" dirty="0" err="1"/>
              <a:t>quand</a:t>
            </a:r>
            <a:r>
              <a:rPr lang="en-US" sz="2400" dirty="0"/>
              <a:t> et comment </a:t>
            </a:r>
            <a:r>
              <a:rPr lang="en-US" sz="2400" dirty="0" err="1"/>
              <a:t>l’analyse</a:t>
            </a:r>
            <a:r>
              <a:rPr lang="en-US" sz="2400" dirty="0"/>
              <a:t> sera </a:t>
            </a:r>
            <a:r>
              <a:rPr lang="en-US" sz="2400" dirty="0" err="1"/>
              <a:t>conduite</a:t>
            </a:r>
            <a:endParaRPr lang="en-US" sz="2400" dirty="0"/>
          </a:p>
          <a:p>
            <a:pPr lvl="0"/>
            <a:r>
              <a:rPr lang="en-GB" sz="2400" b="1" dirty="0">
                <a:solidFill>
                  <a:srgbClr val="FF0000"/>
                </a:solidFill>
                <a:latin typeface="Arial"/>
                <a:cs typeface="Arial"/>
              </a:rPr>
              <a:t>CLICK</a:t>
            </a:r>
            <a:r>
              <a:rPr lang="en-US" sz="2400" dirty="0"/>
              <a:t> </a:t>
            </a:r>
            <a:r>
              <a:rPr lang="en-US" sz="2400" dirty="0" err="1"/>
              <a:t>Définir</a:t>
            </a:r>
            <a:r>
              <a:rPr lang="en-US" sz="2400" dirty="0"/>
              <a:t> les </a:t>
            </a:r>
            <a:r>
              <a:rPr lang="en-US" sz="2400" dirty="0" err="1"/>
              <a:t>les</a:t>
            </a:r>
            <a:r>
              <a:rPr lang="en-US" sz="2400" dirty="0"/>
              <a:t> </a:t>
            </a:r>
            <a:r>
              <a:rPr lang="en-US" sz="2400" dirty="0" err="1"/>
              <a:t>canaux</a:t>
            </a:r>
            <a:r>
              <a:rPr lang="en-US" sz="2400" dirty="0"/>
              <a:t> de partage </a:t>
            </a:r>
            <a:r>
              <a:rPr lang="en-US" sz="2400" dirty="0" err="1"/>
              <a:t>d’information</a:t>
            </a:r>
            <a:r>
              <a:rPr lang="en-US" sz="2400" dirty="0"/>
              <a:t>, avec un </a:t>
            </a:r>
            <a:r>
              <a:rPr lang="en-US" sz="2400" dirty="0" err="1"/>
              <a:t>calendrier</a:t>
            </a:r>
            <a:r>
              <a:rPr lang="en-US" sz="2400" dirty="0"/>
              <a:t> </a:t>
            </a:r>
            <a:r>
              <a:rPr lang="en-US" sz="2400" dirty="0" err="1"/>
              <a:t>annonçant</a:t>
            </a:r>
            <a:r>
              <a:rPr lang="en-US" sz="2400" dirty="0"/>
              <a:t> </a:t>
            </a:r>
            <a:r>
              <a:rPr lang="en-US" sz="2400" dirty="0" err="1"/>
              <a:t>quand</a:t>
            </a:r>
            <a:r>
              <a:rPr lang="en-US" sz="2400" dirty="0"/>
              <a:t> </a:t>
            </a:r>
            <a:r>
              <a:rPr lang="en-US" sz="2400" dirty="0" err="1"/>
              <a:t>tel</a:t>
            </a:r>
            <a:r>
              <a:rPr lang="en-US" sz="2400" dirty="0"/>
              <a:t> rapport sera </a:t>
            </a:r>
            <a:r>
              <a:rPr lang="en-US" sz="2400" dirty="0" err="1"/>
              <a:t>produit</a:t>
            </a:r>
            <a:endParaRPr lang="en-US" sz="2400" dirty="0"/>
          </a:p>
          <a:p>
            <a:pPr lvl="0"/>
            <a:r>
              <a:rPr lang="en-GB" sz="2400" b="1" dirty="0">
                <a:solidFill>
                  <a:srgbClr val="FF0000"/>
                </a:solidFill>
                <a:latin typeface="Arial"/>
                <a:cs typeface="Arial"/>
              </a:rPr>
              <a:t>CLICK </a:t>
            </a:r>
            <a:r>
              <a:rPr lang="en-US" sz="2400" b="1" dirty="0" err="1"/>
              <a:t>Présenter</a:t>
            </a:r>
            <a:r>
              <a:rPr lang="en-US" sz="2400" b="1" dirty="0"/>
              <a:t> tout </a:t>
            </a:r>
            <a:r>
              <a:rPr lang="en-US" sz="2400" b="1" dirty="0" err="1"/>
              <a:t>cela</a:t>
            </a:r>
            <a:r>
              <a:rPr lang="en-US" sz="2400" b="1" dirty="0"/>
              <a:t> dans un plan de monitoring.</a:t>
            </a:r>
            <a:r>
              <a:rPr lang="en-US" sz="2400" dirty="0"/>
              <a:t> (</a:t>
            </a:r>
            <a:r>
              <a:rPr lang="en-US" sz="2400" dirty="0" err="1"/>
              <a:t>expliqué</a:t>
            </a:r>
            <a:r>
              <a:rPr lang="en-US" sz="2400" dirty="0"/>
              <a:t> à la slide </a:t>
            </a:r>
            <a:r>
              <a:rPr lang="en-US" sz="2400" dirty="0" err="1"/>
              <a:t>suivante</a:t>
            </a:r>
            <a:r>
              <a:rPr lang="en-US" sz="2400" dirty="0"/>
              <a:t>)</a:t>
            </a:r>
          </a:p>
          <a:p>
            <a:pPr lvl="0"/>
            <a:r>
              <a:rPr lang="en-US" sz="2400" dirty="0"/>
              <a:t> </a:t>
            </a:r>
            <a:endParaRPr lang="en-GB" sz="2400" dirty="0"/>
          </a:p>
          <a:p>
            <a:r>
              <a:rPr lang="en-GB" sz="2400" b="1" dirty="0">
                <a:solidFill>
                  <a:srgbClr val="FF0000"/>
                </a:solidFill>
                <a:latin typeface="Arial"/>
                <a:cs typeface="Arial"/>
              </a:rPr>
              <a:t>CLICK</a:t>
            </a:r>
            <a:r>
              <a:rPr lang="en-US" sz="2400" dirty="0"/>
              <a:t>- </a:t>
            </a:r>
            <a:r>
              <a:rPr lang="en-US" sz="2400" b="1" dirty="0"/>
              <a:t>Attention à ne pas </a:t>
            </a:r>
            <a:r>
              <a:rPr lang="en-US" sz="2400" b="1" dirty="0" err="1"/>
              <a:t>avoir</a:t>
            </a:r>
            <a:r>
              <a:rPr lang="en-US" sz="2400" b="1" dirty="0"/>
              <a:t> les </a:t>
            </a:r>
            <a:r>
              <a:rPr lang="en-US" sz="2400" b="1" dirty="0" err="1"/>
              <a:t>yeux</a:t>
            </a:r>
            <a:r>
              <a:rPr lang="en-US" sz="2400" b="1" dirty="0"/>
              <a:t> plus grands que le </a:t>
            </a:r>
            <a:r>
              <a:rPr lang="en-US" sz="2400" b="1" dirty="0" err="1"/>
              <a:t>ventre</a:t>
            </a:r>
            <a:r>
              <a:rPr lang="en-US" sz="2400" b="1" dirty="0"/>
              <a:t> !!</a:t>
            </a:r>
          </a:p>
          <a:p>
            <a:pPr defTabSz="1756486">
              <a:spcBef>
                <a:spcPts val="2305"/>
              </a:spcBef>
              <a:defRPr/>
            </a:pPr>
            <a:r>
              <a:rPr lang="en-US" sz="2400" dirty="0"/>
              <a:t>Il </a:t>
            </a:r>
            <a:r>
              <a:rPr lang="en-US" sz="2400" dirty="0" err="1"/>
              <a:t>n’est</a:t>
            </a:r>
            <a:r>
              <a:rPr lang="en-US" sz="2400" dirty="0"/>
              <a:t> pas utile de faire </a:t>
            </a:r>
            <a:r>
              <a:rPr lang="en-US" sz="2400" dirty="0" err="1"/>
              <a:t>une</a:t>
            </a:r>
            <a:r>
              <a:rPr lang="en-US" sz="2400" dirty="0"/>
              <a:t> longue </a:t>
            </a:r>
            <a:r>
              <a:rPr lang="en-US" sz="2400" dirty="0" err="1"/>
              <a:t>liste</a:t>
            </a:r>
            <a:r>
              <a:rPr lang="en-US" sz="2400" dirty="0"/>
              <a:t> </a:t>
            </a:r>
            <a:r>
              <a:rPr lang="en-US" sz="2400" dirty="0" err="1"/>
              <a:t>d’intentions</a:t>
            </a:r>
            <a:r>
              <a:rPr lang="en-US" sz="2400" dirty="0"/>
              <a:t> qui ne </a:t>
            </a:r>
            <a:r>
              <a:rPr lang="en-US" sz="2400" dirty="0" err="1"/>
              <a:t>seront</a:t>
            </a:r>
            <a:r>
              <a:rPr lang="en-US" sz="2400" dirty="0"/>
              <a:t> </a:t>
            </a:r>
            <a:r>
              <a:rPr lang="en-US" sz="2400" dirty="0" err="1"/>
              <a:t>en</a:t>
            </a:r>
            <a:r>
              <a:rPr lang="en-US" sz="2400" dirty="0"/>
              <a:t> fait pas </a:t>
            </a:r>
            <a:r>
              <a:rPr lang="en-US" sz="2400" dirty="0" err="1"/>
              <a:t>réalisées</a:t>
            </a:r>
            <a:r>
              <a:rPr lang="en-US" sz="2400" dirty="0"/>
              <a:t>. </a:t>
            </a:r>
          </a:p>
          <a:p>
            <a:r>
              <a:rPr lang="en-US" sz="2400" dirty="0"/>
              <a:t>Le plan de monitoring doit presenter </a:t>
            </a:r>
            <a:r>
              <a:rPr lang="en-US" sz="2400" dirty="0" err="1"/>
              <a:t>ce</a:t>
            </a:r>
            <a:r>
              <a:rPr lang="en-US" sz="2400" dirty="0"/>
              <a:t> qui sera </a:t>
            </a:r>
            <a:r>
              <a:rPr lang="en-US" sz="2400" dirty="0" err="1"/>
              <a:t>effectivement</a:t>
            </a:r>
            <a:r>
              <a:rPr lang="en-US" sz="2400" dirty="0"/>
              <a:t> </a:t>
            </a:r>
            <a:r>
              <a:rPr lang="en-US" sz="2400" dirty="0" err="1"/>
              <a:t>suivi</a:t>
            </a:r>
            <a:r>
              <a:rPr lang="en-US" sz="2400" dirty="0"/>
              <a:t> avec les </a:t>
            </a:r>
            <a:r>
              <a:rPr lang="en-US" sz="2400" dirty="0" err="1"/>
              <a:t>ressources</a:t>
            </a:r>
            <a:r>
              <a:rPr lang="en-US" sz="2400" dirty="0"/>
              <a:t> </a:t>
            </a:r>
            <a:r>
              <a:rPr lang="en-US" sz="2400" dirty="0" err="1"/>
              <a:t>disponibles</a:t>
            </a:r>
            <a:r>
              <a:rPr lang="en-US" sz="2400" dirty="0"/>
              <a:t>. Il </a:t>
            </a:r>
            <a:r>
              <a:rPr lang="en-US" sz="2400" dirty="0" err="1"/>
              <a:t>peut</a:t>
            </a:r>
            <a:r>
              <a:rPr lang="en-US" sz="2400" dirty="0"/>
              <a:t> </a:t>
            </a:r>
            <a:r>
              <a:rPr lang="en-US" sz="2400" dirty="0" err="1"/>
              <a:t>aussi</a:t>
            </a:r>
            <a:r>
              <a:rPr lang="en-US" sz="2400" dirty="0"/>
              <a:t> </a:t>
            </a:r>
            <a:r>
              <a:rPr lang="en-US" sz="2400" dirty="0" err="1"/>
              <a:t>indiquer</a:t>
            </a:r>
            <a:r>
              <a:rPr lang="en-US" sz="2400" dirty="0"/>
              <a:t> </a:t>
            </a:r>
            <a:r>
              <a:rPr lang="en-US" sz="2400" dirty="0" err="1"/>
              <a:t>qu’il</a:t>
            </a:r>
            <a:r>
              <a:rPr lang="en-US" sz="2400" dirty="0"/>
              <a:t> </a:t>
            </a:r>
            <a:r>
              <a:rPr lang="en-US" sz="2400" dirty="0" err="1"/>
              <a:t>est</a:t>
            </a:r>
            <a:r>
              <a:rPr lang="en-US" sz="2400" dirty="0"/>
              <a:t> possible de faire plus, </a:t>
            </a:r>
            <a:r>
              <a:rPr lang="en-US" sz="2400" dirty="0" err="1"/>
              <a:t>si</a:t>
            </a:r>
            <a:r>
              <a:rPr lang="en-US" sz="2400" dirty="0"/>
              <a:t> on y met plus de </a:t>
            </a:r>
            <a:r>
              <a:rPr lang="en-US" sz="2400" dirty="0" err="1"/>
              <a:t>moyens</a:t>
            </a:r>
            <a:r>
              <a:rPr lang="en-US" sz="2400" dirty="0"/>
              <a:t>.</a:t>
            </a:r>
          </a:p>
          <a:p>
            <a:endParaRPr lang="en-GB" sz="1200"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458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t>Au </a:t>
            </a:r>
            <a:r>
              <a:rPr lang="en-GB" sz="1200" b="0" kern="1200" dirty="0" err="1"/>
              <a:t>terme</a:t>
            </a:r>
            <a:r>
              <a:rPr lang="en-GB" sz="1200" b="0" kern="1200" dirty="0"/>
              <a:t> du travail de </a:t>
            </a:r>
            <a:r>
              <a:rPr lang="en-GB" sz="1200" b="0" kern="1200" dirty="0" err="1"/>
              <a:t>préparation</a:t>
            </a:r>
            <a:r>
              <a:rPr lang="en-GB" sz="1200" b="0" kern="1200" dirty="0"/>
              <a:t>, nous </a:t>
            </a:r>
            <a:r>
              <a:rPr lang="en-GB" sz="1200" b="0" kern="1200" dirty="0" err="1"/>
              <a:t>allons</a:t>
            </a:r>
            <a:r>
              <a:rPr lang="en-GB" sz="1200" b="0" kern="1200" dirty="0"/>
              <a:t> </a:t>
            </a:r>
            <a:r>
              <a:rPr lang="en-GB" sz="1200" b="0" kern="1200" dirty="0" err="1"/>
              <a:t>produire</a:t>
            </a:r>
            <a:r>
              <a:rPr lang="en-GB" sz="1200" b="0" kern="1200" dirty="0"/>
              <a:t> un plan de </a:t>
            </a:r>
            <a:r>
              <a:rPr lang="en-GB" sz="1200" b="0" kern="1200" dirty="0" err="1"/>
              <a:t>suivi</a:t>
            </a:r>
            <a:r>
              <a:rPr lang="en-GB" sz="1200" b="0" kern="1200" dirty="0"/>
              <a:t> (Monitoring Plan): </a:t>
            </a:r>
            <a:r>
              <a:rPr lang="en-GB" sz="1200" b="0" kern="1200" dirty="0" err="1"/>
              <a:t>c’est</a:t>
            </a:r>
            <a:r>
              <a:rPr lang="en-GB" sz="1200" b="0" kern="1200" dirty="0"/>
              <a:t> un document qui </a:t>
            </a:r>
            <a:r>
              <a:rPr lang="en-GB" sz="1200" b="0" kern="1200" dirty="0" err="1"/>
              <a:t>présente</a:t>
            </a:r>
            <a:r>
              <a:rPr lang="en-GB" sz="1200" b="0" kern="1200" dirty="0"/>
              <a:t> comment le travail de monitoring sera </a:t>
            </a:r>
            <a:r>
              <a:rPr lang="en-GB" sz="1200" b="0" kern="1200" dirty="0" err="1"/>
              <a:t>organisé</a:t>
            </a:r>
            <a:r>
              <a:rPr lang="en-GB" sz="1200" b="0" kern="1200" dirty="0"/>
              <a:t> tout au long de </a:t>
            </a:r>
            <a:r>
              <a:rPr lang="en-GB" sz="1200" b="0" kern="1200" dirty="0" err="1"/>
              <a:t>l’année</a:t>
            </a:r>
            <a:r>
              <a:rPr lang="en-GB" sz="1200" b="0" kern="1200" dirty="0"/>
              <a:t>.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1" dirty="0"/>
              <a:t>Il </a:t>
            </a:r>
            <a:r>
              <a:rPr lang="en-US" sz="1200" b="1" dirty="0" err="1"/>
              <a:t>est</a:t>
            </a:r>
            <a:r>
              <a:rPr lang="en-US" sz="1200" b="1" dirty="0"/>
              <a:t> </a:t>
            </a:r>
            <a:r>
              <a:rPr lang="en-US" sz="1200" b="1" dirty="0" err="1"/>
              <a:t>essentiel</a:t>
            </a:r>
            <a:r>
              <a:rPr lang="en-US" sz="1200" b="1" dirty="0"/>
              <a:t> </a:t>
            </a:r>
            <a:r>
              <a:rPr lang="en-US" sz="1200" b="1" dirty="0" err="1"/>
              <a:t>d’avoir</a:t>
            </a:r>
            <a:r>
              <a:rPr lang="en-US" sz="1200" b="1" dirty="0"/>
              <a:t> un plan </a:t>
            </a:r>
            <a:r>
              <a:rPr lang="en-US" sz="1200" b="1" dirty="0" err="1"/>
              <a:t>accepté</a:t>
            </a:r>
            <a:r>
              <a:rPr lang="en-US" sz="1200" b="1" dirty="0"/>
              <a:t> au </a:t>
            </a:r>
            <a:r>
              <a:rPr lang="en-US" sz="1200" b="1" dirty="0" err="1"/>
              <a:t>niveau</a:t>
            </a:r>
            <a:r>
              <a:rPr lang="en-US" sz="1200" b="1" dirty="0"/>
              <a:t> </a:t>
            </a:r>
            <a:r>
              <a:rPr lang="en-US" sz="1200" b="1" dirty="0" err="1"/>
              <a:t>Intercluster</a:t>
            </a:r>
            <a:r>
              <a:rPr lang="en-US" sz="1200" b="1" dirty="0"/>
              <a:t> et </a:t>
            </a:r>
            <a:r>
              <a:rPr lang="en-US" sz="1200" b="1" dirty="0" err="1"/>
              <a:t>si</a:t>
            </a:r>
            <a:r>
              <a:rPr lang="en-US" sz="1200" b="1" dirty="0"/>
              <a:t> possible par le HCT, </a:t>
            </a:r>
            <a:r>
              <a:rPr lang="en-US" sz="1200" b="1" dirty="0" err="1"/>
              <a:t>afin</a:t>
            </a:r>
            <a:r>
              <a:rPr lang="en-US" sz="1200" b="1" dirty="0"/>
              <a:t> de </a:t>
            </a:r>
            <a:r>
              <a:rPr lang="en-US" sz="1200" b="1" dirty="0" err="1"/>
              <a:t>pouvoir</a:t>
            </a:r>
            <a:r>
              <a:rPr lang="en-US" sz="1200" b="1" dirty="0"/>
              <a:t> </a:t>
            </a:r>
            <a:r>
              <a:rPr lang="en-US" sz="1200" b="1" dirty="0" err="1"/>
              <a:t>l’implémenter</a:t>
            </a:r>
            <a:r>
              <a:rPr lang="en-US" sz="1200" b="1" dirty="0"/>
              <a:t> Durant </a:t>
            </a:r>
            <a:r>
              <a:rPr lang="en-US" sz="1200" b="1" dirty="0" err="1"/>
              <a:t>l’année</a:t>
            </a:r>
            <a:r>
              <a:rPr lang="en-US" sz="1200" b="1" dirty="0"/>
              <a:t>.</a:t>
            </a: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t>Le plan </a:t>
            </a:r>
            <a:r>
              <a:rPr lang="en-GB" sz="1200" b="0" kern="1200" dirty="0" err="1"/>
              <a:t>comprend</a:t>
            </a:r>
            <a:r>
              <a:rPr lang="en-GB" sz="1200" b="0" kern="1200" dirty="0"/>
              <a:t> 3 choses: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t>CLICK </a:t>
            </a:r>
            <a:r>
              <a:rPr lang="en-GB" sz="1200" b="0" kern="1200" dirty="0"/>
              <a:t>1) Le cadre de </a:t>
            </a:r>
            <a:r>
              <a:rPr lang="en-GB" sz="1200" b="0" kern="1200" dirty="0" err="1"/>
              <a:t>suivi</a:t>
            </a:r>
            <a:r>
              <a:rPr lang="en-GB" sz="1200" b="0" kern="1200" dirty="0"/>
              <a:t> (monitoring framework), qui </a:t>
            </a:r>
            <a:r>
              <a:rPr lang="en-GB" sz="1200" b="0" kern="1200" dirty="0" err="1"/>
              <a:t>rassemble</a:t>
            </a:r>
            <a:r>
              <a:rPr lang="en-GB" sz="1200" b="0" kern="1200" dirty="0"/>
              <a:t> </a:t>
            </a:r>
            <a:r>
              <a:rPr lang="en-GB" sz="1200" b="0" kern="1200" dirty="0" err="1"/>
              <a:t>tous</a:t>
            </a:r>
            <a:r>
              <a:rPr lang="en-GB" sz="1200" b="0" kern="1200" dirty="0"/>
              <a:t> les </a:t>
            </a:r>
            <a:r>
              <a:rPr lang="en-GB" sz="1200" b="0" kern="1200" dirty="0" err="1"/>
              <a:t>objectifs</a:t>
            </a:r>
            <a:r>
              <a:rPr lang="en-GB" sz="1200" b="0" kern="1200" dirty="0"/>
              <a:t> et </a:t>
            </a:r>
            <a:r>
              <a:rPr lang="en-GB" sz="1200" b="0" kern="1200" dirty="0" err="1"/>
              <a:t>indicateurs</a:t>
            </a:r>
            <a:r>
              <a:rPr lang="en-GB" sz="1200" b="0" kern="1200" dirty="0"/>
              <a:t>, au </a:t>
            </a:r>
            <a:r>
              <a:rPr lang="en-GB" sz="1200" b="0" kern="1200" dirty="0" err="1"/>
              <a:t>niveau</a:t>
            </a:r>
            <a:r>
              <a:rPr lang="en-GB" sz="1200" b="0" kern="1200" dirty="0"/>
              <a:t> </a:t>
            </a:r>
            <a:r>
              <a:rPr lang="en-GB" sz="1200" b="0" kern="1200" dirty="0" err="1"/>
              <a:t>stratégique</a:t>
            </a:r>
            <a:r>
              <a:rPr lang="en-GB" sz="1200" b="0" kern="1200" dirty="0"/>
              <a:t> et au </a:t>
            </a:r>
            <a:r>
              <a:rPr lang="en-GB" sz="1200" b="0" kern="1200" dirty="0" err="1"/>
              <a:t>niveau</a:t>
            </a:r>
            <a:r>
              <a:rPr lang="en-GB" sz="1200" b="0" kern="1200" dirty="0"/>
              <a:t> cluster, avec les </a:t>
            </a:r>
            <a:r>
              <a:rPr lang="en-GB" sz="1200" b="0" kern="1200" dirty="0" err="1"/>
              <a:t>paramètres</a:t>
            </a:r>
            <a:r>
              <a:rPr lang="en-GB" sz="1200" b="0" kern="1200" dirty="0"/>
              <a:t> </a:t>
            </a:r>
            <a:r>
              <a:rPr lang="en-GB" sz="1200" b="0" kern="1200" dirty="0" err="1"/>
              <a:t>définissant</a:t>
            </a:r>
            <a:r>
              <a:rPr lang="en-GB" sz="1200" b="0" kern="1200" dirty="0"/>
              <a:t> </a:t>
            </a:r>
            <a:r>
              <a:rPr lang="en-GB" sz="1200" b="0" kern="1200" dirty="0" err="1"/>
              <a:t>quand</a:t>
            </a:r>
            <a:r>
              <a:rPr lang="en-GB" sz="1200" b="0" kern="1200" dirty="0"/>
              <a:t> et comment </a:t>
            </a:r>
            <a:r>
              <a:rPr lang="en-GB" sz="1200" b="0" kern="1200" dirty="0" err="1"/>
              <a:t>ils</a:t>
            </a:r>
            <a:r>
              <a:rPr lang="en-GB" sz="1200" b="0" kern="1200" dirty="0"/>
              <a:t> </a:t>
            </a:r>
            <a:r>
              <a:rPr lang="en-GB" sz="1200" b="0" kern="1200" dirty="0" err="1"/>
              <a:t>seront</a:t>
            </a:r>
            <a:r>
              <a:rPr lang="en-GB" sz="1200" b="0" kern="1200" dirty="0"/>
              <a:t> </a:t>
            </a:r>
            <a:r>
              <a:rPr lang="en-GB" sz="1200" b="0" kern="1200" dirty="0" err="1"/>
              <a:t>mesurés</a:t>
            </a:r>
            <a:r>
              <a:rPr lang="en-GB" sz="1200" b="0" kern="1200" dirty="0"/>
              <a:t>; </a:t>
            </a:r>
            <a:endParaRPr lang="en-GB" sz="1200" b="1" kern="1200" dirty="0"/>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t>CLICK </a:t>
            </a:r>
            <a:r>
              <a:rPr lang="en-GB" sz="1200" b="0" kern="1200" dirty="0"/>
              <a:t>2) un </a:t>
            </a:r>
            <a:r>
              <a:rPr lang="en-GB" sz="1200" b="0" kern="1200" dirty="0" err="1"/>
              <a:t>texte</a:t>
            </a:r>
            <a:r>
              <a:rPr lang="en-GB" sz="1200" b="0" kern="1200" dirty="0"/>
              <a:t> </a:t>
            </a:r>
            <a:r>
              <a:rPr lang="en-GB" sz="1200" b="0" kern="1200" dirty="0" err="1"/>
              <a:t>narratif</a:t>
            </a:r>
            <a:r>
              <a:rPr lang="en-GB" sz="1200" b="0" kern="1200" dirty="0"/>
              <a:t> qui </a:t>
            </a:r>
            <a:r>
              <a:rPr lang="en-GB" sz="1200" b="0" kern="1200" dirty="0" err="1"/>
              <a:t>explique</a:t>
            </a:r>
            <a:r>
              <a:rPr lang="en-GB" sz="1200" b="0" kern="1200" dirty="0"/>
              <a:t> comment </a:t>
            </a:r>
            <a:r>
              <a:rPr lang="en-GB" sz="1200" b="0" kern="1200" dirty="0" err="1"/>
              <a:t>ce</a:t>
            </a:r>
            <a:r>
              <a:rPr lang="en-GB" sz="1200" b="0" kern="1200" dirty="0"/>
              <a:t> travail </a:t>
            </a:r>
            <a:r>
              <a:rPr lang="en-GB" sz="1200" b="0" kern="1200" dirty="0" err="1"/>
              <a:t>va</a:t>
            </a:r>
            <a:r>
              <a:rPr lang="en-GB" sz="1200" b="0" kern="1200" dirty="0"/>
              <a:t> </a:t>
            </a:r>
            <a:r>
              <a:rPr lang="en-GB" sz="1200" b="0" kern="1200" dirty="0" err="1"/>
              <a:t>s’organiser</a:t>
            </a:r>
            <a:r>
              <a:rPr lang="en-GB" sz="1200" b="0" kern="1200" dirty="0"/>
              <a:t>, la distribution des </a:t>
            </a:r>
            <a:r>
              <a:rPr lang="en-GB" sz="1200" b="0" kern="1200" dirty="0" err="1"/>
              <a:t>responsabilités</a:t>
            </a:r>
            <a:r>
              <a:rPr lang="en-GB" sz="1200" b="0" kern="1200" dirty="0"/>
              <a:t>, les </a:t>
            </a:r>
            <a:r>
              <a:rPr lang="en-GB" sz="1200" b="0" kern="1200" dirty="0" err="1"/>
              <a:t>méthodes</a:t>
            </a:r>
            <a:r>
              <a:rPr lang="en-GB" sz="1200" b="0" kern="1200" dirty="0"/>
              <a:t> </a:t>
            </a:r>
            <a:r>
              <a:rPr lang="en-GB" sz="1200" b="0" kern="1200" dirty="0" err="1"/>
              <a:t>utilisées</a:t>
            </a:r>
            <a:r>
              <a:rPr lang="en-GB" sz="1200" b="0" kern="1200" dirty="0"/>
              <a:t>, et les </a:t>
            </a:r>
            <a:r>
              <a:rPr lang="en-GB" sz="1200" b="0" kern="1200" dirty="0" err="1"/>
              <a:t>difficultés</a:t>
            </a:r>
            <a:r>
              <a:rPr lang="en-GB" sz="1200" b="0" kern="1200" dirty="0"/>
              <a:t> </a:t>
            </a:r>
            <a:r>
              <a:rPr lang="en-GB" sz="1200" b="0" kern="1200" dirty="0" err="1"/>
              <a:t>éventuelles</a:t>
            </a:r>
            <a:r>
              <a:rPr lang="en-GB" sz="1200" b="0" kern="1200" dirty="0"/>
              <a:t>, et </a:t>
            </a:r>
            <a:endParaRPr lang="en-GB" sz="1200" b="1" kern="1200" dirty="0"/>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t>CLICK </a:t>
            </a:r>
            <a:r>
              <a:rPr lang="en-GB" sz="1200" b="0" kern="1200" dirty="0"/>
              <a:t>3) un </a:t>
            </a:r>
            <a:r>
              <a:rPr lang="en-GB" sz="1200" b="0" kern="1200" dirty="0" err="1"/>
              <a:t>calendrier</a:t>
            </a:r>
            <a:r>
              <a:rPr lang="en-GB" sz="1200" b="0" kern="1200" dirty="0"/>
              <a:t> </a:t>
            </a:r>
            <a:r>
              <a:rPr lang="en-GB" sz="1200" b="0" kern="1200" dirty="0" err="1"/>
              <a:t>montrant</a:t>
            </a:r>
            <a:r>
              <a:rPr lang="en-GB" sz="1200" b="0" kern="1200" dirty="0"/>
              <a:t> </a:t>
            </a:r>
            <a:r>
              <a:rPr lang="en-GB" sz="1200" b="0" kern="1200" dirty="0" err="1"/>
              <a:t>quel</a:t>
            </a:r>
            <a:r>
              <a:rPr lang="en-GB" sz="1200" b="0" kern="1200" dirty="0"/>
              <a:t> rapport sera </a:t>
            </a:r>
            <a:r>
              <a:rPr lang="en-GB" sz="1200" b="0" kern="1200" dirty="0" err="1"/>
              <a:t>produit</a:t>
            </a:r>
            <a:r>
              <a:rPr lang="en-GB" sz="1200" b="0" kern="1200" dirty="0"/>
              <a:t> à </a:t>
            </a:r>
            <a:r>
              <a:rPr lang="en-GB" sz="1200" b="0" kern="1200" dirty="0" err="1"/>
              <a:t>quel</a:t>
            </a:r>
            <a:r>
              <a:rPr lang="en-GB" sz="1200" b="0" kern="1200" dirty="0"/>
              <a:t> moment</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err="1"/>
              <a:t>D’une</a:t>
            </a:r>
            <a:r>
              <a:rPr lang="en-GB" sz="1200" b="0" kern="1200" dirty="0"/>
              <a:t> </a:t>
            </a:r>
            <a:r>
              <a:rPr lang="en-GB" sz="1200" b="0" kern="1200" dirty="0" err="1"/>
              <a:t>certaine</a:t>
            </a:r>
            <a:r>
              <a:rPr lang="en-GB" sz="1200" b="0" kern="1200" dirty="0"/>
              <a:t> manière, on </a:t>
            </a:r>
            <a:r>
              <a:rPr lang="en-GB" sz="1200" b="0" kern="1200" dirty="0" err="1"/>
              <a:t>peut</a:t>
            </a:r>
            <a:r>
              <a:rPr lang="en-GB" sz="1200" b="0" kern="1200" dirty="0"/>
              <a:t> </a:t>
            </a:r>
            <a:r>
              <a:rPr lang="en-GB" sz="1200" b="0" kern="1200" dirty="0" err="1"/>
              <a:t>considérer</a:t>
            </a:r>
            <a:r>
              <a:rPr lang="en-GB" sz="1200" b="0" kern="1200" dirty="0"/>
              <a:t> que </a:t>
            </a:r>
            <a:r>
              <a:rPr lang="en-GB" sz="1200" b="0" kern="1200" dirty="0" err="1"/>
              <a:t>cette</a:t>
            </a:r>
            <a:r>
              <a:rPr lang="en-GB" sz="1200" b="0" kern="1200" dirty="0"/>
              <a:t> information se </a:t>
            </a:r>
            <a:r>
              <a:rPr lang="en-GB" sz="1200" b="0" kern="1200" dirty="0" err="1"/>
              <a:t>trouve</a:t>
            </a:r>
            <a:r>
              <a:rPr lang="en-GB" sz="1200" b="0" kern="1200" dirty="0"/>
              <a:t> </a:t>
            </a:r>
            <a:r>
              <a:rPr lang="en-GB" sz="1200" b="0" kern="1200" dirty="0" err="1"/>
              <a:t>en</a:t>
            </a:r>
            <a:r>
              <a:rPr lang="en-GB" sz="1200" b="0" kern="1200" dirty="0"/>
              <a:t> </a:t>
            </a:r>
            <a:r>
              <a:rPr lang="en-GB" sz="1200" b="0" kern="1200" dirty="0" err="1"/>
              <a:t>partie</a:t>
            </a:r>
            <a:r>
              <a:rPr lang="en-GB" sz="1200" b="0" kern="1200" dirty="0"/>
              <a:t> dan le document du PRH </a:t>
            </a:r>
            <a:r>
              <a:rPr lang="en-GB" sz="1200" b="0" kern="1200" dirty="0" err="1"/>
              <a:t>lui-même</a:t>
            </a:r>
            <a:r>
              <a:rPr lang="en-GB" sz="1200" b="0" kern="1200" dirty="0"/>
              <a:t>. </a:t>
            </a:r>
            <a:r>
              <a:rPr lang="en-GB" sz="1200" b="0" kern="1200" dirty="0" err="1"/>
              <a:t>Cependant</a:t>
            </a:r>
            <a:r>
              <a:rPr lang="en-GB" sz="1200" b="0" kern="1200" dirty="0"/>
              <a:t>, il </a:t>
            </a:r>
            <a:r>
              <a:rPr lang="en-GB" sz="1200" b="0" kern="1200" dirty="0" err="1"/>
              <a:t>est</a:t>
            </a:r>
            <a:r>
              <a:rPr lang="en-GB" sz="1200" b="0" kern="1200" dirty="0"/>
              <a:t> utile de </a:t>
            </a:r>
            <a:r>
              <a:rPr lang="en-GB" sz="1200" b="0" kern="1200" dirty="0" err="1"/>
              <a:t>conduire</a:t>
            </a:r>
            <a:r>
              <a:rPr lang="en-GB" sz="1200" b="0" kern="1200" dirty="0"/>
              <a:t> les discussions au </a:t>
            </a:r>
            <a:r>
              <a:rPr lang="en-GB" sz="1200" b="0" kern="1200" dirty="0" err="1"/>
              <a:t>niveau</a:t>
            </a:r>
            <a:r>
              <a:rPr lang="en-GB" sz="1200" b="0" kern="1200" dirty="0"/>
              <a:t> de </a:t>
            </a:r>
            <a:r>
              <a:rPr lang="en-GB" sz="1200" b="0" kern="1200" dirty="0" err="1"/>
              <a:t>l’Intercluster</a:t>
            </a:r>
            <a:r>
              <a:rPr lang="en-GB" sz="1200" b="0" kern="1200" dirty="0"/>
              <a:t>, et de </a:t>
            </a:r>
            <a:r>
              <a:rPr lang="en-GB" sz="1200" b="0" kern="1200" dirty="0" err="1"/>
              <a:t>produire</a:t>
            </a:r>
            <a:r>
              <a:rPr lang="en-GB" sz="1200" b="0" kern="1200" dirty="0"/>
              <a:t> </a:t>
            </a:r>
            <a:r>
              <a:rPr lang="en-GB" sz="1200" b="0" kern="1200" dirty="0" err="1"/>
              <a:t>ce</a:t>
            </a:r>
            <a:r>
              <a:rPr lang="en-GB" sz="1200" b="0" kern="1200" dirty="0"/>
              <a:t> plan </a:t>
            </a:r>
            <a:r>
              <a:rPr lang="en-GB" sz="1200" b="0" kern="1200" dirty="0" err="1"/>
              <a:t>détaillé</a:t>
            </a:r>
            <a:r>
              <a:rPr lang="en-GB" sz="1200" b="0" kern="1200" dirty="0">
                <a:solidFill>
                  <a:schemeClr val="tx1"/>
                </a:solidFill>
                <a:effectLst/>
                <a:latin typeface="Arial" pitchFamily="34" charset="0"/>
                <a:ea typeface="+mn-ea"/>
                <a:cs typeface="Arial" pitchFamily="34" charset="0"/>
              </a:rPr>
              <a:t>, de manière à </a:t>
            </a:r>
            <a:r>
              <a:rPr lang="en-GB" sz="1200" b="0" kern="1200" dirty="0" err="1">
                <a:solidFill>
                  <a:schemeClr val="tx1"/>
                </a:solidFill>
                <a:effectLst/>
                <a:latin typeface="Arial" pitchFamily="34" charset="0"/>
                <a:ea typeface="+mn-ea"/>
                <a:cs typeface="Arial" pitchFamily="34" charset="0"/>
              </a:rPr>
              <a:t>s’assurer</a:t>
            </a:r>
            <a:r>
              <a:rPr lang="en-GB" sz="1200" b="0" kern="1200" dirty="0">
                <a:solidFill>
                  <a:schemeClr val="tx1"/>
                </a:solidFill>
                <a:effectLst/>
                <a:latin typeface="Arial" pitchFamily="34" charset="0"/>
                <a:ea typeface="+mn-ea"/>
                <a:cs typeface="Arial" pitchFamily="34" charset="0"/>
              </a:rPr>
              <a:t> que tout le monde </a:t>
            </a:r>
            <a:r>
              <a:rPr lang="en-GB" sz="1200" b="0" kern="1200" dirty="0" err="1">
                <a:solidFill>
                  <a:schemeClr val="tx1"/>
                </a:solidFill>
                <a:effectLst/>
                <a:latin typeface="Arial" pitchFamily="34" charset="0"/>
                <a:ea typeface="+mn-ea"/>
                <a:cs typeface="Arial" pitchFamily="34" charset="0"/>
              </a:rPr>
              <a:t>connaît</a:t>
            </a:r>
            <a:r>
              <a:rPr lang="en-GB" sz="1200" b="0" kern="1200" dirty="0">
                <a:solidFill>
                  <a:schemeClr val="tx1"/>
                </a:solidFill>
                <a:effectLst/>
                <a:latin typeface="Arial" pitchFamily="34" charset="0"/>
                <a:ea typeface="+mn-ea"/>
                <a:cs typeface="Arial" pitchFamily="34" charset="0"/>
              </a:rPr>
              <a:t> et </a:t>
            </a:r>
            <a:r>
              <a:rPr lang="en-GB" sz="1200" b="0" kern="1200" dirty="0" err="1">
                <a:solidFill>
                  <a:schemeClr val="tx1"/>
                </a:solidFill>
                <a:effectLst/>
                <a:latin typeface="Arial" pitchFamily="34" charset="0"/>
                <a:ea typeface="+mn-ea"/>
                <a:cs typeface="Arial" pitchFamily="34" charset="0"/>
              </a:rPr>
              <a:t>accepte</a:t>
            </a:r>
            <a:r>
              <a:rPr lang="en-GB" sz="1200" b="0" kern="1200" dirty="0">
                <a:solidFill>
                  <a:schemeClr val="tx1"/>
                </a:solidFill>
                <a:effectLst/>
                <a:latin typeface="Arial" pitchFamily="34" charset="0"/>
                <a:ea typeface="+mn-ea"/>
                <a:cs typeface="Arial" pitchFamily="34" charset="0"/>
              </a:rPr>
              <a:t> les engagements pris, et que </a:t>
            </a:r>
            <a:r>
              <a:rPr lang="en-GB" sz="1200" b="0" kern="1200" dirty="0" err="1">
                <a:solidFill>
                  <a:schemeClr val="tx1"/>
                </a:solidFill>
                <a:effectLst/>
                <a:latin typeface="Arial" pitchFamily="34" charset="0"/>
                <a:ea typeface="+mn-ea"/>
                <a:cs typeface="Arial" pitchFamily="34" charset="0"/>
              </a:rPr>
              <a:t>chacun</a:t>
            </a:r>
            <a:r>
              <a:rPr lang="en-GB" sz="1200" b="0" kern="1200" dirty="0">
                <a:solidFill>
                  <a:schemeClr val="tx1"/>
                </a:solidFill>
                <a:effectLst/>
                <a:latin typeface="Arial" pitchFamily="34" charset="0"/>
                <a:ea typeface="+mn-ea"/>
                <a:cs typeface="Arial" pitchFamily="34" charset="0"/>
              </a:rPr>
              <a:t> </a:t>
            </a:r>
            <a:r>
              <a:rPr lang="en-GB" sz="1200" b="0" kern="1200" dirty="0" err="1">
                <a:solidFill>
                  <a:schemeClr val="tx1"/>
                </a:solidFill>
                <a:effectLst/>
                <a:latin typeface="Arial" pitchFamily="34" charset="0"/>
                <a:ea typeface="+mn-ea"/>
                <a:cs typeface="Arial" pitchFamily="34" charset="0"/>
              </a:rPr>
              <a:t>connait</a:t>
            </a:r>
            <a:r>
              <a:rPr lang="en-GB" sz="1200" b="0" kern="1200" dirty="0">
                <a:solidFill>
                  <a:schemeClr val="tx1"/>
                </a:solidFill>
                <a:effectLst/>
                <a:latin typeface="Arial" pitchFamily="34" charset="0"/>
                <a:ea typeface="+mn-ea"/>
                <a:cs typeface="Arial" pitchFamily="34" charset="0"/>
              </a:rPr>
              <a:t> la contribution </a:t>
            </a:r>
            <a:r>
              <a:rPr lang="en-GB" sz="1200" b="0" kern="1200" dirty="0" err="1">
                <a:solidFill>
                  <a:schemeClr val="tx1"/>
                </a:solidFill>
                <a:effectLst/>
                <a:latin typeface="Arial" pitchFamily="34" charset="0"/>
                <a:ea typeface="+mn-ea"/>
                <a:cs typeface="Arial" pitchFamily="34" charset="0"/>
              </a:rPr>
              <a:t>qu’il</a:t>
            </a:r>
            <a:r>
              <a:rPr lang="en-GB" sz="1200" b="0" kern="1200" dirty="0">
                <a:solidFill>
                  <a:schemeClr val="tx1"/>
                </a:solidFill>
                <a:effectLst/>
                <a:latin typeface="Arial" pitchFamily="34" charset="0"/>
                <a:ea typeface="+mn-ea"/>
                <a:cs typeface="Arial" pitchFamily="34" charset="0"/>
              </a:rPr>
              <a:t> doit </a:t>
            </a:r>
            <a:r>
              <a:rPr lang="en-GB" sz="1200" b="0" kern="1200" dirty="0" err="1">
                <a:solidFill>
                  <a:schemeClr val="tx1"/>
                </a:solidFill>
                <a:effectLst/>
                <a:latin typeface="Arial" pitchFamily="34" charset="0"/>
                <a:ea typeface="+mn-ea"/>
                <a:cs typeface="Arial" pitchFamily="34" charset="0"/>
              </a:rPr>
              <a:t>apporter</a:t>
            </a:r>
            <a:r>
              <a:rPr lang="en-GB" sz="1200" b="0" kern="1200" dirty="0">
                <a:solidFill>
                  <a:schemeClr val="tx1"/>
                </a:solidFill>
                <a:effectLst/>
                <a:latin typeface="Arial" pitchFamily="34"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Pour la presentation live:</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solidFill>
                <a:schemeClr val="tx1"/>
              </a:solidFill>
              <a:effectLst/>
              <a:latin typeface="Arial" pitchFamily="34" charset="0"/>
              <a:ea typeface="+mn-ea"/>
              <a:cs typeface="Arial" pitchFamily="34" charset="0"/>
            </a:endParaRPr>
          </a:p>
          <a:p>
            <a:pPr defTabSz="1756486">
              <a:spcBef>
                <a:spcPts val="2305"/>
              </a:spcBef>
              <a:defRPr/>
            </a:pPr>
            <a:r>
              <a:rPr lang="en-GB" sz="1200" dirty="0"/>
              <a:t>1) Il </a:t>
            </a:r>
            <a:r>
              <a:rPr lang="en-GB" sz="1200" dirty="0" err="1"/>
              <a:t>peut</a:t>
            </a:r>
            <a:r>
              <a:rPr lang="en-GB" sz="1200" dirty="0"/>
              <a:t> </a:t>
            </a:r>
            <a:r>
              <a:rPr lang="en-GB" sz="1200" dirty="0" err="1"/>
              <a:t>être</a:t>
            </a:r>
            <a:r>
              <a:rPr lang="en-GB" sz="1200" dirty="0"/>
              <a:t> utile de presenter le plan </a:t>
            </a:r>
            <a:r>
              <a:rPr lang="en-GB" sz="1200" dirty="0">
                <a:latin typeface="Arial"/>
                <a:cs typeface="Arial"/>
              </a:rPr>
              <a:t>Monitoring au </a:t>
            </a:r>
            <a:r>
              <a:rPr lang="en-US" sz="1200" dirty="0">
                <a:latin typeface="Arial"/>
                <a:cs typeface="Arial"/>
              </a:rPr>
              <a:t>HCT, de manière à </a:t>
            </a:r>
            <a:r>
              <a:rPr lang="en-US" sz="1200" dirty="0" err="1">
                <a:latin typeface="Arial"/>
                <a:cs typeface="Arial"/>
              </a:rPr>
              <a:t>gérer</a:t>
            </a:r>
            <a:r>
              <a:rPr lang="en-US" sz="1200" dirty="0">
                <a:latin typeface="Arial"/>
                <a:cs typeface="Arial"/>
              </a:rPr>
              <a:t> les </a:t>
            </a:r>
            <a:r>
              <a:rPr lang="en-US" sz="1200" dirty="0" err="1">
                <a:latin typeface="Arial"/>
                <a:cs typeface="Arial"/>
              </a:rPr>
              <a:t>attentes</a:t>
            </a:r>
            <a:r>
              <a:rPr lang="en-US" sz="1200" dirty="0">
                <a:latin typeface="Arial"/>
                <a:cs typeface="Arial"/>
              </a:rPr>
              <a:t>, et </a:t>
            </a:r>
            <a:r>
              <a:rPr lang="en-US" sz="1200" dirty="0" err="1">
                <a:latin typeface="Arial"/>
                <a:cs typeface="Arial"/>
              </a:rPr>
              <a:t>éventuellement</a:t>
            </a:r>
            <a:r>
              <a:rPr lang="en-US" sz="1200" dirty="0">
                <a:latin typeface="Arial"/>
                <a:cs typeface="Arial"/>
              </a:rPr>
              <a:t> </a:t>
            </a:r>
            <a:r>
              <a:rPr lang="en-US" sz="1200" dirty="0" err="1">
                <a:latin typeface="Arial"/>
                <a:cs typeface="Arial"/>
              </a:rPr>
              <a:t>souligner</a:t>
            </a:r>
            <a:r>
              <a:rPr lang="en-US" sz="1200" dirty="0">
                <a:latin typeface="Arial"/>
                <a:cs typeface="Arial"/>
              </a:rPr>
              <a:t> </a:t>
            </a:r>
            <a:r>
              <a:rPr lang="en-US" sz="1200" dirty="0" err="1">
                <a:latin typeface="Arial"/>
                <a:cs typeface="Arial"/>
              </a:rPr>
              <a:t>qu’il</a:t>
            </a:r>
            <a:r>
              <a:rPr lang="en-US" sz="1200" dirty="0">
                <a:latin typeface="Arial"/>
                <a:cs typeface="Arial"/>
              </a:rPr>
              <a:t> </a:t>
            </a:r>
            <a:r>
              <a:rPr lang="en-US" sz="1200" dirty="0" err="1">
                <a:latin typeface="Arial"/>
                <a:cs typeface="Arial"/>
              </a:rPr>
              <a:t>est</a:t>
            </a:r>
            <a:r>
              <a:rPr lang="en-US" sz="1200" dirty="0">
                <a:latin typeface="Arial"/>
                <a:cs typeface="Arial"/>
              </a:rPr>
              <a:t> possible de faire plus, </a:t>
            </a:r>
            <a:r>
              <a:rPr lang="en-US" sz="1200" dirty="0" err="1">
                <a:latin typeface="Arial"/>
                <a:cs typeface="Arial"/>
              </a:rPr>
              <a:t>si</a:t>
            </a:r>
            <a:r>
              <a:rPr lang="en-US" sz="1200" dirty="0">
                <a:latin typeface="Arial"/>
                <a:cs typeface="Arial"/>
              </a:rPr>
              <a:t> on </a:t>
            </a:r>
            <a:r>
              <a:rPr lang="en-US" sz="1200" dirty="0" err="1">
                <a:latin typeface="Arial"/>
                <a:cs typeface="Arial"/>
              </a:rPr>
              <a:t>alloue</a:t>
            </a:r>
            <a:r>
              <a:rPr lang="en-US" sz="1200" dirty="0">
                <a:latin typeface="Arial"/>
                <a:cs typeface="Arial"/>
              </a:rPr>
              <a:t> plus de </a:t>
            </a:r>
            <a:r>
              <a:rPr lang="en-US" sz="1200" dirty="0" err="1">
                <a:latin typeface="Arial"/>
                <a:cs typeface="Arial"/>
              </a:rPr>
              <a:t>ressources</a:t>
            </a:r>
            <a:r>
              <a:rPr lang="en-US" sz="1200" dirty="0">
                <a:latin typeface="Arial"/>
                <a:cs typeface="Arial"/>
              </a:rPr>
              <a:t>. </a:t>
            </a:r>
            <a:endParaRPr lang="en-GB" sz="1200" dirty="0"/>
          </a:p>
          <a:p>
            <a:pPr defTabSz="1756486">
              <a:spcBef>
                <a:spcPts val="2305"/>
              </a:spcBef>
              <a:defRPr/>
            </a:pPr>
            <a:endParaRPr lang="en-GB" sz="1200" b="0" dirty="0"/>
          </a:p>
          <a:p>
            <a:pPr defTabSz="1756486">
              <a:spcBef>
                <a:spcPts val="2305"/>
              </a:spcBef>
              <a:defRPr/>
            </a:pPr>
            <a:r>
              <a:rPr lang="en-GB" sz="1200" b="0" dirty="0"/>
              <a:t>2) Le plan Monitoring sera </a:t>
            </a:r>
            <a:r>
              <a:rPr lang="en-GB" sz="1200" b="0" dirty="0" err="1"/>
              <a:t>lourd</a:t>
            </a:r>
            <a:r>
              <a:rPr lang="en-GB" sz="1200" b="0" dirty="0"/>
              <a:t> </a:t>
            </a:r>
            <a:r>
              <a:rPr lang="en-GB" sz="1200" b="0" dirty="0" err="1"/>
              <a:t>ou</a:t>
            </a:r>
            <a:r>
              <a:rPr lang="en-GB" sz="1200" b="0" dirty="0"/>
              <a:t> pas, </a:t>
            </a:r>
            <a:r>
              <a:rPr lang="en-GB" sz="1200" b="0" dirty="0" err="1"/>
              <a:t>selon</a:t>
            </a:r>
            <a:r>
              <a:rPr lang="en-GB" sz="1200" b="0" dirty="0"/>
              <a:t> </a:t>
            </a:r>
            <a:r>
              <a:rPr lang="en-GB" sz="1200" b="0" dirty="0" err="1"/>
              <a:t>ce</a:t>
            </a:r>
            <a:r>
              <a:rPr lang="en-GB" sz="1200" b="0" dirty="0"/>
              <a:t> qui  sera </a:t>
            </a:r>
            <a:r>
              <a:rPr lang="en-GB" sz="1200" b="0" dirty="0" err="1"/>
              <a:t>décidé</a:t>
            </a:r>
            <a:r>
              <a:rPr lang="en-GB" sz="1200" b="0" dirty="0"/>
              <a:t> par </a:t>
            </a:r>
            <a:r>
              <a:rPr lang="en-GB" sz="1200" b="0" dirty="0" err="1"/>
              <a:t>l’Intercluster</a:t>
            </a:r>
            <a:r>
              <a:rPr lang="en-GB" sz="1200" b="0" dirty="0"/>
              <a:t> et le HCT. </a:t>
            </a:r>
          </a:p>
          <a:p>
            <a:pPr defTabSz="1756486">
              <a:spcBef>
                <a:spcPts val="2305"/>
              </a:spcBef>
              <a:defRPr/>
            </a:pPr>
            <a:r>
              <a:rPr lang="en-GB" sz="1200" b="0" dirty="0" err="1"/>
              <a:t>Rien</a:t>
            </a:r>
            <a:r>
              <a:rPr lang="en-GB" sz="1200" b="0" dirty="0"/>
              <a:t> </a:t>
            </a:r>
            <a:r>
              <a:rPr lang="en-GB" sz="1200" b="0" dirty="0" err="1"/>
              <a:t>n’est</a:t>
            </a:r>
            <a:r>
              <a:rPr lang="en-GB" sz="1200" b="0" dirty="0"/>
              <a:t> impose </a:t>
            </a:r>
            <a:r>
              <a:rPr lang="en-GB" sz="1200" b="0" dirty="0" err="1"/>
              <a:t>depuis</a:t>
            </a:r>
            <a:r>
              <a:rPr lang="en-GB" sz="1200" b="0" dirty="0"/>
              <a:t> le siege, à </a:t>
            </a:r>
            <a:r>
              <a:rPr lang="en-GB" sz="1200" b="0" dirty="0" err="1"/>
              <a:t>l’exception</a:t>
            </a:r>
            <a:r>
              <a:rPr lang="en-GB" sz="1200" b="0" dirty="0"/>
              <a:t> </a:t>
            </a:r>
            <a:r>
              <a:rPr lang="en-GB" sz="1200" b="0" dirty="0" err="1"/>
              <a:t>d’une</a:t>
            </a:r>
            <a:r>
              <a:rPr lang="en-GB" sz="1200" b="0" dirty="0"/>
              <a:t> </a:t>
            </a:r>
            <a:r>
              <a:rPr lang="en-GB" sz="1200" b="0" dirty="0" err="1"/>
              <a:t>seule</a:t>
            </a:r>
            <a:r>
              <a:rPr lang="en-GB" sz="1200" b="0" dirty="0"/>
              <a:t> chose: le </a:t>
            </a:r>
            <a:r>
              <a:rPr lang="en-GB" sz="1200" b="0" dirty="0" err="1"/>
              <a:t>nombre</a:t>
            </a:r>
            <a:r>
              <a:rPr lang="en-GB" sz="1200" b="0" dirty="0"/>
              <a:t> de </a:t>
            </a:r>
            <a:r>
              <a:rPr lang="en-GB" sz="1200" b="0" dirty="0" err="1"/>
              <a:t>personnes</a:t>
            </a:r>
            <a:r>
              <a:rPr lang="en-GB" sz="1200" b="0" dirty="0"/>
              <a:t> </a:t>
            </a:r>
            <a:r>
              <a:rPr lang="en-GB" sz="1200" b="0" dirty="0" err="1"/>
              <a:t>atteintes</a:t>
            </a:r>
            <a:r>
              <a:rPr lang="en-GB" sz="1200" b="0" dirty="0"/>
              <a:t> par le plan sur </a:t>
            </a:r>
            <a:r>
              <a:rPr lang="en-GB" sz="1200" b="0" dirty="0" err="1"/>
              <a:t>l’année</a:t>
            </a:r>
            <a:r>
              <a:rPr lang="en-GB" sz="1200" b="0" dirty="0"/>
              <a:t> </a:t>
            </a:r>
            <a:r>
              <a:rPr lang="en-GB" sz="1200" b="0" dirty="0" err="1"/>
              <a:t>écoulée</a:t>
            </a:r>
            <a:r>
              <a:rPr lang="en-GB" sz="1200" b="0" dirty="0"/>
              <a:t>. </a:t>
            </a:r>
          </a:p>
          <a:p>
            <a:pPr defTabSz="1756486">
              <a:spcBef>
                <a:spcPts val="2305"/>
              </a:spcBef>
              <a:defRPr/>
            </a:pPr>
            <a:r>
              <a:rPr lang="en-GB" sz="1200" b="0" dirty="0"/>
              <a:t>Tout le </a:t>
            </a:r>
            <a:r>
              <a:rPr lang="en-GB" sz="1200" b="0" dirty="0" err="1"/>
              <a:t>reste</a:t>
            </a:r>
            <a:r>
              <a:rPr lang="en-GB" sz="1200" b="0" dirty="0"/>
              <a:t> </a:t>
            </a:r>
            <a:r>
              <a:rPr lang="en-GB" sz="1200" b="0" dirty="0" err="1"/>
              <a:t>est</a:t>
            </a:r>
            <a:r>
              <a:rPr lang="en-GB" sz="1200" b="0" dirty="0"/>
              <a:t> </a:t>
            </a:r>
            <a:r>
              <a:rPr lang="en-GB" sz="1200" b="0" dirty="0" err="1"/>
              <a:t>décidé</a:t>
            </a:r>
            <a:r>
              <a:rPr lang="en-GB" sz="1200" b="0" dirty="0"/>
              <a:t> dans le pays:</a:t>
            </a:r>
          </a:p>
          <a:p>
            <a:pPr defTabSz="1756486">
              <a:defRPr/>
            </a:pPr>
            <a:r>
              <a:rPr lang="en-GB" sz="1200" b="0" dirty="0"/>
              <a:t>- Le </a:t>
            </a:r>
            <a:r>
              <a:rPr lang="en-GB" sz="1200" b="0" dirty="0" err="1"/>
              <a:t>contenu</a:t>
            </a:r>
            <a:r>
              <a:rPr lang="en-GB" sz="1200" b="0" dirty="0"/>
              <a:t>: </a:t>
            </a:r>
            <a:r>
              <a:rPr lang="en-GB" sz="1200" b="0" dirty="0" err="1"/>
              <a:t>objectifs</a:t>
            </a:r>
            <a:r>
              <a:rPr lang="en-GB" sz="1200" b="0" dirty="0"/>
              <a:t>, </a:t>
            </a:r>
            <a:r>
              <a:rPr lang="en-GB" sz="1200" b="0" dirty="0" err="1"/>
              <a:t>indicateurs</a:t>
            </a:r>
            <a:r>
              <a:rPr lang="en-GB" sz="1200" b="0" dirty="0"/>
              <a:t> et </a:t>
            </a:r>
            <a:r>
              <a:rPr lang="en-GB" sz="1200" b="0" dirty="0" err="1"/>
              <a:t>cibles</a:t>
            </a:r>
            <a:r>
              <a:rPr lang="en-GB" sz="1200" b="0" dirty="0"/>
              <a:t>   </a:t>
            </a:r>
          </a:p>
          <a:p>
            <a:pPr defTabSz="1756486">
              <a:defRPr/>
            </a:pPr>
            <a:r>
              <a:rPr lang="en-GB" sz="1200" dirty="0"/>
              <a:t>- Les rapports qui </a:t>
            </a:r>
            <a:r>
              <a:rPr lang="en-GB" sz="1200" dirty="0" err="1"/>
              <a:t>seront</a:t>
            </a:r>
            <a:r>
              <a:rPr lang="en-GB" sz="1200" dirty="0"/>
              <a:t> </a:t>
            </a:r>
            <a:r>
              <a:rPr lang="en-GB" sz="1200" dirty="0" err="1"/>
              <a:t>produits</a:t>
            </a:r>
            <a:endParaRPr lang="en-GB" sz="1200" dirty="0"/>
          </a:p>
          <a:p>
            <a:pPr defTabSz="1756486">
              <a:defRPr/>
            </a:pPr>
            <a:r>
              <a:rPr lang="en-GB" sz="1200" b="1" dirty="0" err="1"/>
              <a:t>Donc</a:t>
            </a:r>
            <a:r>
              <a:rPr lang="en-GB" sz="1200" b="1" dirty="0"/>
              <a:t> il ne faut pas dire “les obligations du monitoring </a:t>
            </a:r>
            <a:r>
              <a:rPr lang="en-GB" sz="1200" b="1" dirty="0" err="1"/>
              <a:t>sont</a:t>
            </a:r>
            <a:r>
              <a:rPr lang="en-GB" sz="1200" b="1" dirty="0"/>
              <a:t> trop </a:t>
            </a:r>
            <a:r>
              <a:rPr lang="en-GB" sz="1200" b="1" dirty="0" err="1"/>
              <a:t>lourdes</a:t>
            </a:r>
            <a:r>
              <a:rPr lang="en-GB" sz="1200" b="1" dirty="0"/>
              <a:t>”. </a:t>
            </a:r>
            <a:endParaRPr lang="en-GB" sz="1200" b="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04606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246063"/>
            <a:ext cx="2860675" cy="2146300"/>
          </a:xfrm>
        </p:spPr>
      </p:sp>
      <p:sp>
        <p:nvSpPr>
          <p:cNvPr id="3" name="Notes Placeholder 2"/>
          <p:cNvSpPr>
            <a:spLocks noGrp="1"/>
          </p:cNvSpPr>
          <p:nvPr>
            <p:ph type="body" idx="1"/>
          </p:nvPr>
        </p:nvSpPr>
        <p:spPr>
          <a:xfrm>
            <a:off x="164317" y="2517055"/>
            <a:ext cx="6469039" cy="7409583"/>
          </a:xfrm>
        </p:spPr>
        <p:txBody>
          <a:bodyPr/>
          <a:lstStyle/>
          <a:p>
            <a:pPr defTabSz="1756486">
              <a:spcBef>
                <a:spcPts val="2305"/>
              </a:spcBef>
              <a:defRPr/>
            </a:pPr>
            <a:r>
              <a:rPr lang="en-US" b="1" dirty="0"/>
              <a:t>La vision </a:t>
            </a:r>
            <a:r>
              <a:rPr lang="en-US" b="1" dirty="0" err="1"/>
              <a:t>idéale</a:t>
            </a:r>
            <a:r>
              <a:rPr lang="en-US" b="1" dirty="0"/>
              <a:t> du Monitoring: </a:t>
            </a:r>
            <a:r>
              <a:rPr lang="en-US" b="1" dirty="0" err="1"/>
              <a:t>une</a:t>
            </a:r>
            <a:r>
              <a:rPr lang="en-US" b="1" dirty="0"/>
              <a:t> </a:t>
            </a:r>
            <a:r>
              <a:rPr lang="en-US" b="1" dirty="0" err="1"/>
              <a:t>approche</a:t>
            </a:r>
            <a:r>
              <a:rPr lang="en-US" b="1" dirty="0"/>
              <a:t> </a:t>
            </a:r>
            <a:r>
              <a:rPr lang="en-US" b="1" dirty="0" err="1"/>
              <a:t>intégrée</a:t>
            </a:r>
            <a:r>
              <a:rPr lang="en-US" b="1" dirty="0"/>
              <a:t> de tout </a:t>
            </a:r>
            <a:r>
              <a:rPr lang="en-US" b="1" dirty="0" err="1"/>
              <a:t>ce</a:t>
            </a:r>
            <a:r>
              <a:rPr lang="en-US" b="1" dirty="0"/>
              <a:t> qui doit </a:t>
            </a:r>
            <a:r>
              <a:rPr lang="en-US" b="1" dirty="0" err="1"/>
              <a:t>être</a:t>
            </a:r>
            <a:r>
              <a:rPr lang="en-US" b="1" dirty="0"/>
              <a:t> </a:t>
            </a:r>
            <a:r>
              <a:rPr lang="en-US" b="1" dirty="0" err="1"/>
              <a:t>suivi</a:t>
            </a:r>
            <a:r>
              <a:rPr lang="en-US" b="1" dirty="0"/>
              <a:t>. </a:t>
            </a:r>
          </a:p>
          <a:p>
            <a:pPr defTabSz="1756486">
              <a:spcBef>
                <a:spcPts val="2305"/>
              </a:spcBef>
              <a:defRPr/>
            </a:pPr>
            <a:endParaRPr lang="en-US" b="1" dirty="0"/>
          </a:p>
          <a:p>
            <a:pPr>
              <a:lnSpc>
                <a:spcPct val="107000"/>
              </a:lnSpc>
              <a:spcAft>
                <a:spcPts val="800"/>
              </a:spcAft>
            </a:pPr>
            <a:r>
              <a:rPr lang="en-GB" sz="1200" b="1" i="1" dirty="0">
                <a:effectLst/>
                <a:latin typeface="Calibri" panose="020F0502020204030204" pitchFamily="34" charset="0"/>
                <a:ea typeface="DengXian" panose="02010600030101010101" pitchFamily="2" charset="-122"/>
                <a:cs typeface="Arial" panose="020B0604020202020204" pitchFamily="34" charset="0"/>
              </a:rPr>
              <a:t>1) </a:t>
            </a:r>
            <a:r>
              <a:rPr lang="en-GB" sz="1200" b="1" i="1" dirty="0"/>
              <a:t>1) CLICK </a:t>
            </a:r>
            <a:r>
              <a:rPr lang="en-GB" sz="1200" b="1" i="1" dirty="0">
                <a:effectLst/>
                <a:latin typeface="Calibri" panose="020F0502020204030204" pitchFamily="34" charset="0"/>
                <a:ea typeface="DengXian" panose="02010600030101010101" pitchFamily="2" charset="-122"/>
                <a:cs typeface="Arial" panose="020B0604020202020204" pitchFamily="34" charset="0"/>
              </a:rPr>
              <a:t>le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suivi</a:t>
            </a:r>
            <a:r>
              <a:rPr lang="en-GB" sz="1200" b="1" i="1" dirty="0">
                <a:effectLst/>
                <a:latin typeface="Calibri" panose="020F0502020204030204" pitchFamily="34" charset="0"/>
                <a:ea typeface="DengXian" panose="02010600030101010101" pitchFamily="2" charset="-122"/>
                <a:cs typeface="Arial" panose="020B0604020202020204" pitchFamily="34" charset="0"/>
              </a:rPr>
              <a:t> de la situation et des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besoins</a:t>
            </a:r>
            <a:r>
              <a:rPr lang="en-GB" sz="1200" b="1"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a:effectLst/>
                <a:latin typeface="Calibri" panose="020F0502020204030204" pitchFamily="34" charset="0"/>
                <a:ea typeface="DengXian" panose="02010600030101010101" pitchFamily="2" charset="-122"/>
                <a:cs typeface="Arial" panose="020B0604020202020204" pitchFamily="34" charset="0"/>
              </a:rPr>
              <a:t> il </a:t>
            </a:r>
            <a:r>
              <a:rPr lang="en-GB" sz="1200" i="1" dirty="0" err="1">
                <a:effectLst/>
                <a:latin typeface="Calibri" panose="020F0502020204030204" pitchFamily="34" charset="0"/>
                <a:ea typeface="DengXian" panose="02010600030101010101" pitchFamily="2" charset="-122"/>
                <a:cs typeface="Arial" panose="020B0604020202020204" pitchFamily="34" charset="0"/>
              </a:rPr>
              <a:t>s’agit</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d’observer</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une</a:t>
            </a:r>
            <a:r>
              <a:rPr lang="en-GB" sz="1200" i="1" dirty="0">
                <a:effectLst/>
                <a:latin typeface="Calibri" panose="020F0502020204030204" pitchFamily="34" charset="0"/>
                <a:ea typeface="DengXian" panose="02010600030101010101" pitchFamily="2" charset="-122"/>
                <a:cs typeface="Arial" panose="020B0604020202020204" pitchFamily="34" charset="0"/>
              </a:rPr>
              <a:t> situation </a:t>
            </a:r>
            <a:r>
              <a:rPr lang="en-GB" sz="1200" i="1" dirty="0" err="1">
                <a:effectLst/>
                <a:latin typeface="Calibri" panose="020F0502020204030204" pitchFamily="34" charset="0"/>
                <a:ea typeface="DengXian" panose="02010600030101010101" pitchFamily="2" charset="-122"/>
                <a:cs typeface="Arial" panose="020B0604020202020204" pitchFamily="34" charset="0"/>
              </a:rPr>
              <a:t>telle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qu’elle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est</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indépendamment</a:t>
            </a:r>
            <a:r>
              <a:rPr lang="en-GB" sz="1200" i="1" dirty="0">
                <a:effectLst/>
                <a:latin typeface="Calibri" panose="020F0502020204030204" pitchFamily="34" charset="0"/>
                <a:ea typeface="DengXian" panose="02010600030101010101" pitchFamily="2" charset="-122"/>
                <a:cs typeface="Arial" panose="020B0604020202020204" pitchFamily="34" charset="0"/>
              </a:rPr>
              <a:t> de </a:t>
            </a:r>
            <a:r>
              <a:rPr lang="en-GB" sz="1200" i="1" dirty="0" err="1">
                <a:effectLst/>
                <a:latin typeface="Calibri" panose="020F0502020204030204" pitchFamily="34" charset="0"/>
                <a:ea typeface="DengXian" panose="02010600030101010101" pitchFamily="2" charset="-122"/>
                <a:cs typeface="Arial" panose="020B0604020202020204" pitchFamily="34" charset="0"/>
              </a:rPr>
              <a:t>l’aide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humanitaire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Ceci</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inclut</a:t>
            </a:r>
            <a:r>
              <a:rPr lang="en-GB" sz="1200" i="1" dirty="0">
                <a:effectLst/>
                <a:latin typeface="Calibri" panose="020F0502020204030204" pitchFamily="34" charset="0"/>
                <a:ea typeface="DengXian" panose="02010600030101010101" pitchFamily="2" charset="-122"/>
                <a:cs typeface="Arial" panose="020B0604020202020204" pitchFamily="34" charset="0"/>
              </a:rPr>
              <a:t>:</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b="1" dirty="0">
                <a:effectLst/>
                <a:latin typeface="Calibri" panose="020F0502020204030204" pitchFamily="34" charset="0"/>
                <a:ea typeface="DengXian" panose="02010600030101010101" pitchFamily="2" charset="-122"/>
                <a:cs typeface="Arial" panose="020B0604020202020204" pitchFamily="34" charset="0"/>
              </a:rPr>
              <a:t>* La situation, le </a:t>
            </a:r>
            <a:r>
              <a:rPr lang="en-GB" sz="1200" b="1" dirty="0" err="1">
                <a:effectLst/>
                <a:latin typeface="Calibri" panose="020F0502020204030204" pitchFamily="34" charset="0"/>
                <a:ea typeface="DengXian" panose="02010600030101010101" pitchFamily="2" charset="-122"/>
                <a:cs typeface="Arial" panose="020B0604020202020204" pitchFamily="34" charset="0"/>
              </a:rPr>
              <a:t>contexte</a:t>
            </a:r>
            <a:r>
              <a:rPr lang="en-GB" sz="1200"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a:effectLst/>
                <a:latin typeface="Calibri" panose="020F0502020204030204" pitchFamily="34" charset="0"/>
                <a:ea typeface="DengXian" panose="02010600030101010101" pitchFamily="2" charset="-122"/>
                <a:cs typeface="Arial" panose="020B0604020202020204" pitchFamily="34" charset="0"/>
              </a:rPr>
              <a:t>les </a:t>
            </a:r>
            <a:r>
              <a:rPr lang="en-GB" sz="1200" i="1" dirty="0" err="1">
                <a:effectLst/>
                <a:latin typeface="Calibri" panose="020F0502020204030204" pitchFamily="34" charset="0"/>
                <a:ea typeface="DengXian" panose="02010600030101010101" pitchFamily="2" charset="-122"/>
                <a:cs typeface="Arial" panose="020B0604020202020204" pitchFamily="34" charset="0"/>
              </a:rPr>
              <a:t>mouvements</a:t>
            </a:r>
            <a:r>
              <a:rPr lang="en-GB" sz="1200" i="1" dirty="0">
                <a:effectLst/>
                <a:latin typeface="Calibri" panose="020F0502020204030204" pitchFamily="34" charset="0"/>
                <a:ea typeface="DengXian" panose="02010600030101010101" pitchFamily="2" charset="-122"/>
                <a:cs typeface="Arial" panose="020B0604020202020204" pitchFamily="34" charset="0"/>
              </a:rPr>
              <a:t> de population, le </a:t>
            </a:r>
            <a:r>
              <a:rPr lang="en-GB" sz="1200" i="1" dirty="0" err="1">
                <a:effectLst/>
                <a:latin typeface="Calibri" panose="020F0502020204030204" pitchFamily="34" charset="0"/>
                <a:ea typeface="DengXian" panose="02010600030101010101" pitchFamily="2" charset="-122"/>
                <a:cs typeface="Arial" panose="020B0604020202020204" pitchFamily="34" charset="0"/>
              </a:rPr>
              <a:t>climat</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l’économie</a:t>
            </a:r>
            <a:r>
              <a:rPr lang="en-GB" sz="1200" i="1" dirty="0">
                <a:effectLst/>
                <a:latin typeface="Calibri" panose="020F0502020204030204" pitchFamily="34" charset="0"/>
                <a:ea typeface="DengXian" panose="02010600030101010101" pitchFamily="2" charset="-122"/>
                <a:cs typeface="Arial" panose="020B0604020202020204" pitchFamily="34" charset="0"/>
              </a:rPr>
              <a:t>, la politique, etc. tout </a:t>
            </a:r>
            <a:r>
              <a:rPr lang="en-GB" sz="1200" i="1" dirty="0" err="1">
                <a:effectLst/>
                <a:latin typeface="Calibri" panose="020F0502020204030204" pitchFamily="34" charset="0"/>
                <a:ea typeface="DengXian" panose="02010600030101010101" pitchFamily="2" charset="-122"/>
                <a:cs typeface="Arial" panose="020B0604020202020204" pitchFamily="34" charset="0"/>
              </a:rPr>
              <a:t>ce</a:t>
            </a:r>
            <a:r>
              <a:rPr lang="en-GB" sz="1200" i="1" dirty="0">
                <a:effectLst/>
                <a:latin typeface="Calibri" panose="020F0502020204030204" pitchFamily="34" charset="0"/>
                <a:ea typeface="DengXian" panose="02010600030101010101" pitchFamily="2" charset="-122"/>
                <a:cs typeface="Arial" panose="020B0604020202020204" pitchFamily="34" charset="0"/>
              </a:rPr>
              <a:t> qui </a:t>
            </a:r>
            <a:r>
              <a:rPr lang="en-GB" sz="1200" i="1" dirty="0" err="1">
                <a:effectLst/>
                <a:latin typeface="Calibri" panose="020F0502020204030204" pitchFamily="34" charset="0"/>
                <a:ea typeface="DengXian" panose="02010600030101010101" pitchFamily="2" charset="-122"/>
                <a:cs typeface="Arial" panose="020B0604020202020204" pitchFamily="34" charset="0"/>
              </a:rPr>
              <a:t>affecte</a:t>
            </a:r>
            <a:r>
              <a:rPr lang="en-GB" sz="1200" i="1" dirty="0">
                <a:effectLst/>
                <a:latin typeface="Calibri" panose="020F0502020204030204" pitchFamily="34" charset="0"/>
                <a:ea typeface="DengXian" panose="02010600030101010101" pitchFamily="2" charset="-122"/>
                <a:cs typeface="Arial" panose="020B0604020202020204" pitchFamily="34" charset="0"/>
              </a:rPr>
              <a:t> les </a:t>
            </a:r>
            <a:r>
              <a:rPr lang="en-GB" sz="1200" i="1" dirty="0" err="1">
                <a:effectLst/>
                <a:latin typeface="Calibri" panose="020F0502020204030204" pitchFamily="34" charset="0"/>
                <a:ea typeface="DengXian" panose="02010600030101010101" pitchFamily="2" charset="-122"/>
                <a:cs typeface="Arial" panose="020B0604020202020204" pitchFamily="34" charset="0"/>
              </a:rPr>
              <a:t>besoins</a:t>
            </a:r>
            <a:r>
              <a:rPr lang="en-GB" sz="1200" i="1" dirty="0">
                <a:effectLst/>
                <a:latin typeface="Calibri" panose="020F0502020204030204" pitchFamily="34" charset="0"/>
                <a:ea typeface="DengXian" panose="02010600030101010101" pitchFamily="2" charset="-122"/>
                <a:cs typeface="Arial" panose="020B0604020202020204" pitchFamily="34" charset="0"/>
              </a:rPr>
              <a:t> (de manière positive </a:t>
            </a:r>
            <a:r>
              <a:rPr lang="en-GB" sz="1200" i="1" dirty="0" err="1">
                <a:effectLst/>
                <a:latin typeface="Calibri" panose="020F0502020204030204" pitchFamily="34" charset="0"/>
                <a:ea typeface="DengXian" panose="02010600030101010101" pitchFamily="2" charset="-122"/>
                <a:cs typeface="Arial" panose="020B0604020202020204" pitchFamily="34" charset="0"/>
              </a:rPr>
              <a:t>ou</a:t>
            </a:r>
            <a:r>
              <a:rPr lang="en-GB" sz="1200" i="1" dirty="0">
                <a:effectLst/>
                <a:latin typeface="Calibri" panose="020F0502020204030204" pitchFamily="34" charset="0"/>
                <a:ea typeface="DengXian" panose="02010600030101010101" pitchFamily="2" charset="-122"/>
                <a:cs typeface="Arial" panose="020B0604020202020204" pitchFamily="34" charset="0"/>
              </a:rPr>
              <a:t> negative) et la </a:t>
            </a:r>
            <a:r>
              <a:rPr lang="en-GB" sz="1200" i="1" dirty="0" err="1">
                <a:effectLst/>
                <a:latin typeface="Calibri" panose="020F0502020204030204" pitchFamily="34" charset="0"/>
                <a:ea typeface="DengXian" panose="02010600030101010101" pitchFamily="2" charset="-122"/>
                <a:cs typeface="Arial" panose="020B0604020202020204" pitchFamily="34" charset="0"/>
              </a:rPr>
              <a:t>conduite</a:t>
            </a:r>
            <a:r>
              <a:rPr lang="en-GB" sz="1200" i="1" dirty="0">
                <a:effectLst/>
                <a:latin typeface="Calibri" panose="020F0502020204030204" pitchFamily="34" charset="0"/>
                <a:ea typeface="DengXian" panose="02010600030101010101" pitchFamily="2" charset="-122"/>
                <a:cs typeface="Arial" panose="020B0604020202020204" pitchFamily="34" charset="0"/>
              </a:rPr>
              <a:t> du travail </a:t>
            </a:r>
            <a:r>
              <a:rPr lang="en-GB" sz="1200" i="1" dirty="0" err="1">
                <a:effectLst/>
                <a:latin typeface="Calibri" panose="020F0502020204030204" pitchFamily="34" charset="0"/>
                <a:ea typeface="DengXian" panose="02010600030101010101" pitchFamily="2" charset="-122"/>
                <a:cs typeface="Arial" panose="020B0604020202020204" pitchFamily="34" charset="0"/>
              </a:rPr>
              <a:t>humanitaire</a:t>
            </a:r>
            <a:r>
              <a:rPr lang="en-GB" sz="1200" i="1" dirty="0">
                <a:effectLst/>
                <a:latin typeface="Calibri" panose="020F0502020204030204" pitchFamily="34" charset="0"/>
                <a:ea typeface="DengXian" panose="02010600030101010101" pitchFamily="2" charset="-122"/>
                <a:cs typeface="Arial" panose="020B0604020202020204" pitchFamily="34" charset="0"/>
              </a:rPr>
              <a:t>.</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b="1" dirty="0">
                <a:effectLst/>
                <a:latin typeface="Calibri" panose="020F0502020204030204" pitchFamily="34" charset="0"/>
                <a:ea typeface="DengXian" panose="02010600030101010101" pitchFamily="2" charset="-122"/>
                <a:cs typeface="Arial" panose="020B0604020202020204" pitchFamily="34" charset="0"/>
              </a:rPr>
              <a:t>* Les </a:t>
            </a:r>
            <a:r>
              <a:rPr lang="en-GB" sz="1200" b="1" dirty="0" err="1">
                <a:effectLst/>
                <a:latin typeface="Calibri" panose="020F0502020204030204" pitchFamily="34" charset="0"/>
                <a:ea typeface="DengXian" panose="02010600030101010101" pitchFamily="2" charset="-122"/>
                <a:cs typeface="Arial" panose="020B0604020202020204" pitchFamily="34" charset="0"/>
              </a:rPr>
              <a:t>risques</a:t>
            </a:r>
            <a:r>
              <a:rPr lang="en-GB" sz="1200" b="1" dirty="0">
                <a:effectLst/>
                <a:latin typeface="Calibri" panose="020F0502020204030204" pitchFamily="34" charset="0"/>
                <a:ea typeface="DengXian" panose="02010600030101010101" pitchFamily="2" charset="-122"/>
                <a:cs typeface="Arial" panose="020B0604020202020204" pitchFamily="34" charset="0"/>
              </a:rPr>
              <a:t> </a:t>
            </a:r>
            <a:r>
              <a:rPr lang="en-GB" sz="1200" b="1"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anticiper</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une</a:t>
            </a:r>
            <a:r>
              <a:rPr lang="en-GB" sz="1200" i="1" dirty="0">
                <a:effectLst/>
                <a:latin typeface="Calibri" panose="020F0502020204030204" pitchFamily="34" charset="0"/>
                <a:ea typeface="DengXian" panose="02010600030101010101" pitchFamily="2" charset="-122"/>
                <a:cs typeface="Arial" panose="020B0604020202020204" pitchFamily="34" charset="0"/>
              </a:rPr>
              <a:t> nouvelle crise, </a:t>
            </a:r>
            <a:r>
              <a:rPr lang="en-GB" sz="1200" i="1" dirty="0" err="1">
                <a:effectLst/>
                <a:latin typeface="Calibri" panose="020F0502020204030204" pitchFamily="34" charset="0"/>
                <a:ea typeface="DengXian" panose="02010600030101010101" pitchFamily="2" charset="-122"/>
                <a:cs typeface="Arial" panose="020B0604020202020204" pitchFamily="34" charset="0"/>
              </a:rPr>
              <a:t>ou</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une</a:t>
            </a:r>
            <a:r>
              <a:rPr lang="en-GB" sz="1200" i="1" dirty="0">
                <a:effectLst/>
                <a:latin typeface="Calibri" panose="020F0502020204030204" pitchFamily="34" charset="0"/>
                <a:ea typeface="DengXian" panose="02010600030101010101" pitchFamily="2" charset="-122"/>
                <a:cs typeface="Arial" panose="020B0604020202020204" pitchFamily="34" charset="0"/>
              </a:rPr>
              <a:t> degradation de la situation, pour </a:t>
            </a:r>
            <a:r>
              <a:rPr lang="en-GB" sz="1200" i="1" dirty="0" err="1">
                <a:effectLst/>
                <a:latin typeface="Calibri" panose="020F0502020204030204" pitchFamily="34" charset="0"/>
                <a:ea typeface="DengXian" panose="02010600030101010101" pitchFamily="2" charset="-122"/>
                <a:cs typeface="Arial" panose="020B0604020202020204" pitchFamily="34" charset="0"/>
              </a:rPr>
              <a:t>faciliter</a:t>
            </a:r>
            <a:r>
              <a:rPr lang="en-GB" sz="1200" i="1" dirty="0">
                <a:effectLst/>
                <a:latin typeface="Calibri" panose="020F0502020204030204" pitchFamily="34" charset="0"/>
                <a:ea typeface="DengXian" panose="02010600030101010101" pitchFamily="2" charset="-122"/>
                <a:cs typeface="Arial" panose="020B0604020202020204" pitchFamily="34" charset="0"/>
              </a:rPr>
              <a:t> la </a:t>
            </a:r>
            <a:r>
              <a:rPr lang="en-GB" sz="1200" i="1" dirty="0" err="1">
                <a:effectLst/>
                <a:latin typeface="Calibri" panose="020F0502020204030204" pitchFamily="34" charset="0"/>
                <a:ea typeface="DengXian" panose="02010600030101010101" pitchFamily="2" charset="-122"/>
                <a:cs typeface="Arial" panose="020B0604020202020204" pitchFamily="34" charset="0"/>
              </a:rPr>
              <a:t>prévention</a:t>
            </a:r>
            <a:r>
              <a:rPr lang="en-GB" sz="1200" i="1" dirty="0">
                <a:effectLst/>
                <a:latin typeface="Calibri" panose="020F0502020204030204" pitchFamily="34" charset="0"/>
                <a:ea typeface="DengXian" panose="02010600030101010101" pitchFamily="2" charset="-122"/>
                <a:cs typeface="Arial" panose="020B0604020202020204" pitchFamily="34" charset="0"/>
              </a:rPr>
              <a:t>, et la preparation aux urgences.</a:t>
            </a:r>
            <a:r>
              <a:rPr lang="en-GB" sz="1200" i="1" kern="1200" dirty="0">
                <a:solidFill>
                  <a:schemeClr val="tx1"/>
                </a:solidFill>
                <a:effectLst/>
                <a:latin typeface="Arial" pitchFamily="34" charset="0"/>
                <a:ea typeface="+mn-ea"/>
                <a:cs typeface="Arial" pitchFamily="34" charset="0"/>
              </a:rPr>
              <a:t>1) exposition aux crises et </a:t>
            </a:r>
            <a:r>
              <a:rPr lang="en-GB" sz="1200" i="1" kern="1200" dirty="0" err="1">
                <a:solidFill>
                  <a:schemeClr val="tx1"/>
                </a:solidFill>
                <a:effectLst/>
                <a:latin typeface="Arial" pitchFamily="34" charset="0"/>
                <a:ea typeface="+mn-ea"/>
                <a:cs typeface="Arial" pitchFamily="34" charset="0"/>
              </a:rPr>
              <a:t>conflits</a:t>
            </a:r>
            <a:r>
              <a:rPr lang="en-GB" sz="1200" i="1" kern="1200" dirty="0">
                <a:solidFill>
                  <a:schemeClr val="tx1"/>
                </a:solidFill>
                <a:effectLst/>
                <a:latin typeface="Arial" pitchFamily="34" charset="0"/>
                <a:ea typeface="+mn-ea"/>
                <a:cs typeface="Arial" pitchFamily="34" charset="0"/>
              </a:rPr>
              <a:t> 2) </a:t>
            </a:r>
            <a:r>
              <a:rPr lang="en-GB" sz="1200" i="1" kern="1200" dirty="0" err="1">
                <a:solidFill>
                  <a:schemeClr val="tx1"/>
                </a:solidFill>
                <a:effectLst/>
                <a:latin typeface="Arial" pitchFamily="34" charset="0"/>
                <a:ea typeface="+mn-ea"/>
                <a:cs typeface="Arial" pitchFamily="34" charset="0"/>
              </a:rPr>
              <a:t>vulnerabilité</a:t>
            </a:r>
            <a:r>
              <a:rPr lang="en-GB" sz="1200" i="1" kern="1200" dirty="0">
                <a:solidFill>
                  <a:schemeClr val="tx1"/>
                </a:solidFill>
                <a:effectLst/>
                <a:latin typeface="Arial" pitchFamily="34" charset="0"/>
                <a:ea typeface="+mn-ea"/>
                <a:cs typeface="Arial" pitchFamily="34" charset="0"/>
              </a:rPr>
              <a:t> 3) manque de </a:t>
            </a:r>
            <a:r>
              <a:rPr lang="en-GB" sz="1200" i="1" kern="1200" dirty="0" err="1">
                <a:solidFill>
                  <a:schemeClr val="tx1"/>
                </a:solidFill>
                <a:effectLst/>
                <a:latin typeface="Arial" pitchFamily="34" charset="0"/>
                <a:ea typeface="+mn-ea"/>
                <a:cs typeface="Arial" pitchFamily="34" charset="0"/>
              </a:rPr>
              <a:t>capacité</a:t>
            </a:r>
            <a:r>
              <a:rPr lang="en-GB" sz="1200" i="1" kern="1200" dirty="0">
                <a:solidFill>
                  <a:schemeClr val="tx1"/>
                </a:solidFill>
                <a:effectLst/>
                <a:latin typeface="Arial" pitchFamily="34" charset="0"/>
                <a:ea typeface="+mn-ea"/>
                <a:cs typeface="Arial" pitchFamily="34" charset="0"/>
              </a:rPr>
              <a:t> </a:t>
            </a:r>
            <a:r>
              <a:rPr lang="en-GB" sz="1200" i="1" kern="1200" dirty="0" err="1">
                <a:solidFill>
                  <a:schemeClr val="tx1"/>
                </a:solidFill>
                <a:effectLst/>
                <a:latin typeface="Arial" pitchFamily="34" charset="0"/>
                <a:ea typeface="+mn-ea"/>
                <a:cs typeface="Arial" pitchFamily="34" charset="0"/>
              </a:rPr>
              <a:t>d’adaptation</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b="1" dirty="0">
                <a:effectLst/>
                <a:latin typeface="Calibri" panose="020F0502020204030204" pitchFamily="34" charset="0"/>
                <a:ea typeface="DengXian" panose="02010600030101010101" pitchFamily="2" charset="-122"/>
                <a:cs typeface="Arial" panose="020B0604020202020204" pitchFamily="34" charset="0"/>
              </a:rPr>
              <a:t>* </a:t>
            </a:r>
            <a:r>
              <a:rPr lang="en-GB" sz="1200" b="1" dirty="0" err="1">
                <a:effectLst/>
                <a:latin typeface="Calibri" panose="020F0502020204030204" pitchFamily="34" charset="0"/>
                <a:ea typeface="DengXian" panose="02010600030101010101" pitchFamily="2" charset="-122"/>
                <a:cs typeface="Arial" panose="020B0604020202020204" pitchFamily="34" charset="0"/>
              </a:rPr>
              <a:t>L’accès</a:t>
            </a:r>
            <a:r>
              <a:rPr lang="en-GB" sz="1200" b="1" dirty="0">
                <a:effectLst/>
                <a:latin typeface="Calibri" panose="020F0502020204030204" pitchFamily="34" charset="0"/>
                <a:ea typeface="DengXian" panose="02010600030101010101" pitchFamily="2" charset="-122"/>
                <a:cs typeface="Arial" panose="020B0604020202020204" pitchFamily="34" charset="0"/>
              </a:rPr>
              <a:t> : </a:t>
            </a:r>
            <a:r>
              <a:rPr lang="en-GB" sz="1200" i="1" dirty="0" err="1">
                <a:effectLst/>
                <a:latin typeface="Calibri" panose="020F0502020204030204" pitchFamily="34" charset="0"/>
                <a:ea typeface="DengXian" panose="02010600030101010101" pitchFamily="2" charset="-122"/>
                <a:cs typeface="Arial" panose="020B0604020202020204" pitchFamily="34" charset="0"/>
              </a:rPr>
              <a:t>qu’il</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s’agisse</a:t>
            </a:r>
            <a:r>
              <a:rPr lang="en-GB" sz="1200" i="1" dirty="0">
                <a:effectLst/>
                <a:latin typeface="Calibri" panose="020F0502020204030204" pitchFamily="34" charset="0"/>
                <a:ea typeface="DengXian" panose="02010600030101010101" pitchFamily="2" charset="-122"/>
                <a:cs typeface="Arial" panose="020B0604020202020204" pitchFamily="34" charset="0"/>
              </a:rPr>
              <a:t> de </a:t>
            </a:r>
            <a:r>
              <a:rPr lang="en-GB" sz="1200" i="1" dirty="0" err="1">
                <a:effectLst/>
                <a:latin typeface="Calibri" panose="020F0502020204030204" pitchFamily="34" charset="0"/>
                <a:ea typeface="DengXian" panose="02010600030101010101" pitchFamily="2" charset="-122"/>
                <a:cs typeface="Arial" panose="020B0604020202020204" pitchFamily="34" charset="0"/>
              </a:rPr>
              <a:t>l’accès</a:t>
            </a:r>
            <a:r>
              <a:rPr lang="en-GB" sz="1200" i="1" dirty="0">
                <a:effectLst/>
                <a:latin typeface="Calibri" panose="020F0502020204030204" pitchFamily="34" charset="0"/>
                <a:ea typeface="DengXian" panose="02010600030101010101" pitchFamily="2" charset="-122"/>
                <a:cs typeface="Arial" panose="020B0604020202020204" pitchFamily="34" charset="0"/>
              </a:rPr>
              <a:t> des </a:t>
            </a:r>
            <a:r>
              <a:rPr lang="en-GB" sz="1200" i="1" dirty="0" err="1">
                <a:effectLst/>
                <a:latin typeface="Calibri" panose="020F0502020204030204" pitchFamily="34" charset="0"/>
                <a:ea typeface="DengXian" panose="02010600030101010101" pitchFamily="2" charset="-122"/>
                <a:cs typeface="Arial" panose="020B0604020202020204" pitchFamily="34" charset="0"/>
              </a:rPr>
              <a:t>humanitaires</a:t>
            </a:r>
            <a:r>
              <a:rPr lang="en-GB" sz="1200" i="1" dirty="0">
                <a:effectLst/>
                <a:latin typeface="Calibri" panose="020F0502020204030204" pitchFamily="34" charset="0"/>
                <a:ea typeface="DengXian" panose="02010600030101010101" pitchFamily="2" charset="-122"/>
                <a:cs typeface="Arial" panose="020B0604020202020204" pitchFamily="34" charset="0"/>
              </a:rPr>
              <a:t> aux populations dans le </a:t>
            </a:r>
            <a:r>
              <a:rPr lang="en-GB" sz="1200" i="1" dirty="0" err="1">
                <a:effectLst/>
                <a:latin typeface="Calibri" panose="020F0502020204030204" pitchFamily="34" charset="0"/>
                <a:ea typeface="DengXian" panose="02010600030101010101" pitchFamily="2" charset="-122"/>
                <a:cs typeface="Arial" panose="020B0604020202020204" pitchFamily="34" charset="0"/>
              </a:rPr>
              <a:t>besoin</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ou</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l’accès</a:t>
            </a:r>
            <a:r>
              <a:rPr lang="en-GB" sz="1200" i="1" dirty="0">
                <a:effectLst/>
                <a:latin typeface="Calibri" panose="020F0502020204030204" pitchFamily="34" charset="0"/>
                <a:ea typeface="DengXian" panose="02010600030101010101" pitchFamily="2" charset="-122"/>
                <a:cs typeface="Arial" panose="020B0604020202020204" pitchFamily="34" charset="0"/>
              </a:rPr>
              <a:t> de </a:t>
            </a:r>
            <a:r>
              <a:rPr lang="en-GB" sz="1200" i="1" dirty="0" err="1">
                <a:effectLst/>
                <a:latin typeface="Calibri" panose="020F0502020204030204" pitchFamily="34" charset="0"/>
                <a:ea typeface="DengXian" panose="02010600030101010101" pitchFamily="2" charset="-122"/>
                <a:cs typeface="Arial" panose="020B0604020202020204" pitchFamily="34" charset="0"/>
              </a:rPr>
              <a:t>ces</a:t>
            </a:r>
            <a:r>
              <a:rPr lang="en-GB" sz="1200" i="1" dirty="0">
                <a:effectLst/>
                <a:latin typeface="Calibri" panose="020F0502020204030204" pitchFamily="34" charset="0"/>
                <a:ea typeface="DengXian" panose="02010600030101010101" pitchFamily="2" charset="-122"/>
                <a:cs typeface="Arial" panose="020B0604020202020204" pitchFamily="34" charset="0"/>
              </a:rPr>
              <a:t> populations aux services de base et à </a:t>
            </a:r>
            <a:r>
              <a:rPr lang="en-GB" sz="1200" i="1" dirty="0" err="1">
                <a:effectLst/>
                <a:latin typeface="Calibri" panose="020F0502020204030204" pitchFamily="34" charset="0"/>
                <a:ea typeface="DengXian" panose="02010600030101010101" pitchFamily="2" charset="-122"/>
                <a:cs typeface="Arial" panose="020B0604020202020204" pitchFamily="34" charset="0"/>
              </a:rPr>
              <a:t>l’aide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humanitaire</a:t>
            </a:r>
            <a:r>
              <a:rPr lang="en-GB" sz="1200" i="1" dirty="0">
                <a:effectLst/>
                <a:latin typeface="Calibri" panose="020F0502020204030204" pitchFamily="34" charset="0"/>
                <a:ea typeface="DengXian" panose="02010600030101010101" pitchFamily="2" charset="-122"/>
                <a:cs typeface="Arial" panose="020B0604020202020204" pitchFamily="34" charset="0"/>
              </a:rPr>
              <a:t>.</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200" b="1" dirty="0">
                <a:effectLst/>
                <a:latin typeface="Calibri" panose="020F0502020204030204" pitchFamily="34" charset="0"/>
                <a:ea typeface="DengXian" panose="02010600030101010101" pitchFamily="2" charset="-122"/>
                <a:cs typeface="Arial" panose="020B0604020202020204" pitchFamily="34" charset="0"/>
              </a:rPr>
              <a:t>* Les </a:t>
            </a:r>
            <a:r>
              <a:rPr lang="en-US" sz="1200" b="1" dirty="0" err="1">
                <a:effectLst/>
                <a:latin typeface="Calibri" panose="020F0502020204030204" pitchFamily="34" charset="0"/>
                <a:ea typeface="DengXian" panose="02010600030101010101" pitchFamily="2" charset="-122"/>
                <a:cs typeface="Arial" panose="020B0604020202020204" pitchFamily="34" charset="0"/>
              </a:rPr>
              <a:t>besoins</a:t>
            </a:r>
            <a:r>
              <a:rPr lang="en-US" sz="1200" b="1" dirty="0">
                <a:effectLst/>
                <a:latin typeface="Calibri" panose="020F0502020204030204" pitchFamily="34" charset="0"/>
                <a:ea typeface="DengXian" panose="02010600030101010101" pitchFamily="2" charset="-122"/>
                <a:cs typeface="Arial" panose="020B0604020202020204" pitchFamily="34" charset="0"/>
              </a:rPr>
              <a:t>:</a:t>
            </a:r>
            <a:r>
              <a:rPr lang="en-US" sz="1200" i="1" dirty="0">
                <a:effectLst/>
                <a:latin typeface="Calibri" panose="020F0502020204030204" pitchFamily="34" charset="0"/>
                <a:ea typeface="DengXian" panose="02010600030101010101" pitchFamily="2" charset="-122"/>
                <a:cs typeface="Arial" panose="020B0604020202020204" pitchFamily="34" charset="0"/>
              </a:rPr>
              <a:t> comment les </a:t>
            </a:r>
            <a:r>
              <a:rPr lang="en-US" sz="1200" i="1" dirty="0" err="1">
                <a:effectLst/>
                <a:latin typeface="Calibri" panose="020F0502020204030204" pitchFamily="34" charset="0"/>
                <a:ea typeface="DengXian" panose="02010600030101010101" pitchFamily="2" charset="-122"/>
                <a:cs typeface="Arial" panose="020B0604020202020204" pitchFamily="34" charset="0"/>
              </a:rPr>
              <a:t>besoins</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évoluent</a:t>
            </a:r>
            <a:r>
              <a:rPr lang="en-US" sz="1200" i="1" dirty="0">
                <a:effectLst/>
                <a:latin typeface="Calibri" panose="020F0502020204030204" pitchFamily="34" charset="0"/>
                <a:ea typeface="DengXian" panose="02010600030101010101" pitchFamily="2" charset="-122"/>
                <a:cs typeface="Arial" panose="020B0604020202020204" pitchFamily="34" charset="0"/>
              </a:rPr>
              <a:t> dans le temps</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200" b="1" dirty="0">
                <a:effectLst/>
                <a:latin typeface="Calibri" panose="020F0502020204030204" pitchFamily="34" charset="0"/>
                <a:ea typeface="DengXian" panose="02010600030101010101" pitchFamily="2" charset="-122"/>
                <a:cs typeface="Arial" panose="020B0604020202020204" pitchFamily="34" charset="0"/>
              </a:rPr>
              <a:t>* Une </a:t>
            </a:r>
            <a:r>
              <a:rPr lang="en-US" sz="1200" b="1" dirty="0" err="1">
                <a:effectLst/>
                <a:latin typeface="Calibri" panose="020F0502020204030204" pitchFamily="34" charset="0"/>
                <a:ea typeface="DengXian" panose="02010600030101010101" pitchFamily="2" charset="-122"/>
                <a:cs typeface="Arial" panose="020B0604020202020204" pitchFamily="34" charset="0"/>
              </a:rPr>
              <a:t>frontière</a:t>
            </a:r>
            <a:r>
              <a:rPr lang="en-US" sz="1200" b="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a:effectLst/>
                <a:latin typeface="Calibri" panose="020F0502020204030204" pitchFamily="34" charset="0"/>
                <a:ea typeface="DengXian" panose="02010600030101010101" pitchFamily="2" charset="-122"/>
                <a:cs typeface="Arial" panose="020B0604020202020204" pitchFamily="34" charset="0"/>
              </a:rPr>
              <a:t>observer les </a:t>
            </a:r>
            <a:r>
              <a:rPr lang="en-US" sz="1200" i="1" dirty="0" err="1">
                <a:effectLst/>
                <a:latin typeface="Calibri" panose="020F0502020204030204" pitchFamily="34" charset="0"/>
                <a:ea typeface="DengXian" panose="02010600030101010101" pitchFamily="2" charset="-122"/>
                <a:cs typeface="Arial" panose="020B0604020202020204" pitchFamily="34" charset="0"/>
              </a:rPr>
              <a:t>mouvements</a:t>
            </a:r>
            <a:r>
              <a:rPr lang="en-US" sz="1200" i="1" dirty="0">
                <a:effectLst/>
                <a:latin typeface="Calibri" panose="020F0502020204030204" pitchFamily="34" charset="0"/>
                <a:ea typeface="DengXian" panose="02010600030101010101" pitchFamily="2" charset="-122"/>
                <a:cs typeface="Arial" panose="020B0604020202020204" pitchFamily="34" charset="0"/>
              </a:rPr>
              <a:t> le long </a:t>
            </a:r>
            <a:r>
              <a:rPr lang="en-US" sz="1200" i="1" dirty="0" err="1">
                <a:effectLst/>
                <a:latin typeface="Calibri" panose="020F0502020204030204" pitchFamily="34" charset="0"/>
                <a:ea typeface="DengXian" panose="02010600030101010101" pitchFamily="2" charset="-122"/>
                <a:cs typeface="Arial" panose="020B0604020202020204" pitchFamily="34" charset="0"/>
              </a:rPr>
              <a:t>d’une</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frontière</a:t>
            </a:r>
            <a:r>
              <a:rPr lang="en-US" sz="1200" i="1" dirty="0">
                <a:effectLst/>
                <a:latin typeface="Calibri" panose="020F0502020204030204" pitchFamily="34" charset="0"/>
                <a:ea typeface="DengXian" panose="02010600030101010101" pitchFamily="2" charset="-122"/>
                <a:cs typeface="Arial" panose="020B0604020202020204" pitchFamily="34" charset="0"/>
              </a:rPr>
              <a:t>. Border monitoring</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200" b="1" dirty="0">
                <a:effectLst/>
                <a:latin typeface="Calibri" panose="020F0502020204030204" pitchFamily="34" charset="0"/>
                <a:ea typeface="DengXian" panose="02010600030101010101" pitchFamily="2" charset="-122"/>
                <a:cs typeface="Arial" panose="020B0604020202020204" pitchFamily="34" charset="0"/>
              </a:rPr>
              <a:t>* La protection:</a:t>
            </a:r>
            <a:r>
              <a:rPr lang="en-US" sz="1200"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a:effectLst/>
                <a:latin typeface="Calibri" panose="020F0502020204030204" pitchFamily="34" charset="0"/>
                <a:ea typeface="DengXian" panose="02010600030101010101" pitchFamily="2" charset="-122"/>
                <a:cs typeface="Arial" panose="020B0604020202020204" pitchFamily="34" charset="0"/>
              </a:rPr>
              <a:t>observer les incidents de protection </a:t>
            </a:r>
            <a:r>
              <a:rPr lang="en-US" sz="1200" i="1" dirty="0" err="1">
                <a:effectLst/>
                <a:latin typeface="Calibri" panose="020F0502020204030204" pitchFamily="34" charset="0"/>
                <a:ea typeface="DengXian" panose="02010600030101010101" pitchFamily="2" charset="-122"/>
                <a:cs typeface="Arial" panose="020B0604020202020204" pitchFamily="34" charset="0"/>
              </a:rPr>
              <a:t>affectant</a:t>
            </a:r>
            <a:r>
              <a:rPr lang="en-US" sz="1200" i="1" dirty="0">
                <a:effectLst/>
                <a:latin typeface="Calibri" panose="020F0502020204030204" pitchFamily="34" charset="0"/>
                <a:ea typeface="DengXian" panose="02010600030101010101" pitchFamily="2" charset="-122"/>
                <a:cs typeface="Arial" panose="020B0604020202020204" pitchFamily="34" charset="0"/>
              </a:rPr>
              <a:t> les populations </a:t>
            </a:r>
            <a:r>
              <a:rPr lang="en-US" sz="1200" i="1" dirty="0" err="1">
                <a:effectLst/>
                <a:latin typeface="Calibri" panose="020F0502020204030204" pitchFamily="34" charset="0"/>
                <a:ea typeface="DengXian" panose="02010600030101010101" pitchFamily="2" charset="-122"/>
                <a:cs typeface="Arial" panose="020B0604020202020204" pitchFamily="34" charset="0"/>
              </a:rPr>
              <a:t>considérées</a:t>
            </a:r>
            <a:endParaRPr lang="en-US" sz="1200" i="1"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b="1" i="1" dirty="0">
                <a:effectLst/>
                <a:latin typeface="Calibri" panose="020F0502020204030204" pitchFamily="34" charset="0"/>
                <a:ea typeface="DengXian" panose="02010600030101010101" pitchFamily="2" charset="-122"/>
                <a:cs typeface="Arial" panose="020B0604020202020204" pitchFamily="34" charset="0"/>
              </a:rPr>
              <a:t>2) </a:t>
            </a:r>
            <a:r>
              <a:rPr lang="en-GB" sz="1200" b="1" i="1" dirty="0"/>
              <a:t>CLICK </a:t>
            </a:r>
            <a:r>
              <a:rPr lang="en-GB" sz="1200" b="1" i="1" dirty="0">
                <a:effectLst/>
                <a:latin typeface="Calibri" panose="020F0502020204030204" pitchFamily="34" charset="0"/>
                <a:ea typeface="DengXian" panose="02010600030101010101" pitchFamily="2" charset="-122"/>
                <a:cs typeface="Arial" panose="020B0604020202020204" pitchFamily="34" charset="0"/>
              </a:rPr>
              <a:t>le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suivi</a:t>
            </a:r>
            <a:r>
              <a:rPr lang="en-GB" sz="1200" b="1" i="1" dirty="0">
                <a:effectLst/>
                <a:latin typeface="Calibri" panose="020F0502020204030204" pitchFamily="34" charset="0"/>
                <a:ea typeface="DengXian" panose="02010600030101010101" pitchFamily="2" charset="-122"/>
                <a:cs typeface="Arial" panose="020B0604020202020204" pitchFamily="34" charset="0"/>
              </a:rPr>
              <a:t> de la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capacité</a:t>
            </a:r>
            <a:r>
              <a:rPr lang="en-GB" sz="1200" b="1" i="1" dirty="0">
                <a:effectLst/>
                <a:latin typeface="Calibri" panose="020F0502020204030204" pitchFamily="34" charset="0"/>
                <a:ea typeface="DengXian" panose="02010600030101010101" pitchFamily="2" charset="-122"/>
                <a:cs typeface="Arial" panose="020B0604020202020204" pitchFamily="34" charset="0"/>
              </a:rPr>
              <a:t> de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réponse</a:t>
            </a:r>
            <a:r>
              <a:rPr lang="en-GB" sz="1200" b="1"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a:effectLst/>
                <a:latin typeface="Calibri" panose="020F0502020204030204" pitchFamily="34" charset="0"/>
                <a:ea typeface="DengXian" panose="02010600030101010101" pitchFamily="2" charset="-122"/>
                <a:cs typeface="Arial" panose="020B0604020202020204" pitchFamily="34" charset="0"/>
              </a:rPr>
              <a:t>qui </a:t>
            </a:r>
            <a:r>
              <a:rPr lang="en-GB" sz="1200" i="1" dirty="0" err="1">
                <a:effectLst/>
                <a:latin typeface="Calibri" panose="020F0502020204030204" pitchFamily="34" charset="0"/>
                <a:ea typeface="DengXian" panose="02010600030101010101" pitchFamily="2" charset="-122"/>
                <a:cs typeface="Arial" panose="020B0604020202020204" pitchFamily="34" charset="0"/>
              </a:rPr>
              <a:t>peut</a:t>
            </a:r>
            <a:r>
              <a:rPr lang="en-GB" sz="1200" i="1" dirty="0">
                <a:effectLst/>
                <a:latin typeface="Calibri" panose="020F0502020204030204" pitchFamily="34" charset="0"/>
                <a:ea typeface="DengXian" panose="02010600030101010101" pitchFamily="2" charset="-122"/>
                <a:cs typeface="Arial" panose="020B0604020202020204" pitchFamily="34" charset="0"/>
              </a:rPr>
              <a:t> faire quoi: la </a:t>
            </a:r>
            <a:r>
              <a:rPr lang="en-GB" sz="1200" i="1" dirty="0" err="1">
                <a:effectLst/>
                <a:latin typeface="Calibri" panose="020F0502020204030204" pitchFamily="34" charset="0"/>
                <a:ea typeface="DengXian" panose="02010600030101010101" pitchFamily="2" charset="-122"/>
                <a:cs typeface="Arial" panose="020B0604020202020204" pitchFamily="34" charset="0"/>
              </a:rPr>
              <a:t>présence</a:t>
            </a:r>
            <a:r>
              <a:rPr lang="en-GB" sz="1200" i="1" dirty="0">
                <a:effectLst/>
                <a:latin typeface="Calibri" panose="020F0502020204030204" pitchFamily="34" charset="0"/>
                <a:ea typeface="DengXian" panose="02010600030101010101" pitchFamily="2" charset="-122"/>
                <a:cs typeface="Arial" panose="020B0604020202020204" pitchFamily="34" charset="0"/>
              </a:rPr>
              <a:t>, effective </a:t>
            </a:r>
            <a:r>
              <a:rPr lang="en-GB" sz="1200" i="1" dirty="0" err="1">
                <a:effectLst/>
                <a:latin typeface="Calibri" panose="020F0502020204030204" pitchFamily="34" charset="0"/>
                <a:ea typeface="DengXian" panose="02010600030101010101" pitchFamily="2" charset="-122"/>
                <a:cs typeface="Arial" panose="020B0604020202020204" pitchFamily="34" charset="0"/>
              </a:rPr>
              <a:t>ou</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planifiée</a:t>
            </a:r>
            <a:r>
              <a:rPr lang="en-GB" sz="1200" i="1" dirty="0">
                <a:effectLst/>
                <a:latin typeface="Calibri" panose="020F0502020204030204" pitchFamily="34" charset="0"/>
                <a:ea typeface="DengXian" panose="02010600030101010101" pitchFamily="2" charset="-122"/>
                <a:cs typeface="Arial" panose="020B0604020202020204" pitchFamily="34" charset="0"/>
              </a:rPr>
              <a:t>, des </a:t>
            </a:r>
            <a:r>
              <a:rPr lang="en-GB" sz="1200" i="1" dirty="0" err="1">
                <a:effectLst/>
                <a:latin typeface="Calibri" panose="020F0502020204030204" pitchFamily="34" charset="0"/>
                <a:ea typeface="DengXian" panose="02010600030101010101" pitchFamily="2" charset="-122"/>
                <a:cs typeface="Arial" panose="020B0604020202020204" pitchFamily="34" charset="0"/>
              </a:rPr>
              <a:t>acteurs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humanitaires</a:t>
            </a:r>
            <a:r>
              <a:rPr lang="en-GB" sz="1200" i="1" dirty="0">
                <a:effectLst/>
                <a:latin typeface="Calibri" panose="020F0502020204030204" pitchFamily="34" charset="0"/>
                <a:ea typeface="DengXian" panose="02010600030101010101" pitchFamily="2" charset="-122"/>
                <a:cs typeface="Arial" panose="020B0604020202020204" pitchFamily="34" charset="0"/>
              </a:rPr>
              <a:t>; les actions </a:t>
            </a:r>
            <a:r>
              <a:rPr lang="en-GB" sz="1200" i="1" dirty="0" err="1">
                <a:effectLst/>
                <a:latin typeface="Calibri" panose="020F0502020204030204" pitchFamily="34" charset="0"/>
                <a:ea typeface="DengXian" panose="02010600030101010101" pitchFamily="2" charset="-122"/>
                <a:cs typeface="Arial" panose="020B0604020202020204" pitchFamily="34" charset="0"/>
              </a:rPr>
              <a:t>prévues</a:t>
            </a:r>
            <a:r>
              <a:rPr lang="en-GB" sz="1200" i="1" dirty="0">
                <a:effectLst/>
                <a:latin typeface="Calibri" panose="020F0502020204030204" pitchFamily="34" charset="0"/>
                <a:ea typeface="DengXian" panose="02010600030101010101" pitchFamily="2" charset="-122"/>
                <a:cs typeface="Arial" panose="020B0604020202020204" pitchFamily="34" charset="0"/>
              </a:rPr>
              <a:t>, les </a:t>
            </a:r>
            <a:r>
              <a:rPr lang="en-GB" sz="1200" i="1" dirty="0" err="1">
                <a:effectLst/>
                <a:latin typeface="Calibri" panose="020F0502020204030204" pitchFamily="34" charset="0"/>
                <a:ea typeface="DengXian" panose="02010600030101010101" pitchFamily="2" charset="-122"/>
                <a:cs typeface="Arial" panose="020B0604020202020204" pitchFamily="34" charset="0"/>
              </a:rPr>
              <a:t>projets</a:t>
            </a:r>
            <a:r>
              <a:rPr lang="en-GB" sz="1200" i="1" dirty="0">
                <a:effectLst/>
                <a:latin typeface="Calibri" panose="020F0502020204030204" pitchFamily="34" charset="0"/>
                <a:ea typeface="DengXian" panose="02010600030101010101" pitchFamily="2" charset="-122"/>
                <a:cs typeface="Arial" panose="020B0604020202020204" pitchFamily="34" charset="0"/>
              </a:rPr>
              <a:t>; les </a:t>
            </a:r>
            <a:r>
              <a:rPr lang="en-GB" sz="1200" i="1" dirty="0" err="1">
                <a:effectLst/>
                <a:latin typeface="Calibri" panose="020F0502020204030204" pitchFamily="34" charset="0"/>
                <a:ea typeface="DengXian" panose="02010600030101010101" pitchFamily="2" charset="-122"/>
                <a:cs typeface="Arial" panose="020B0604020202020204" pitchFamily="34" charset="0"/>
              </a:rPr>
              <a:t>ressources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humaines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matérielles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financières</a:t>
            </a:r>
            <a:r>
              <a:rPr lang="en-GB" sz="1200" i="1" dirty="0">
                <a:effectLst/>
                <a:latin typeface="Calibri" panose="020F0502020204030204" pitchFamily="34" charset="0"/>
                <a:ea typeface="DengXian" panose="02010600030101010101" pitchFamily="2" charset="-122"/>
                <a:cs typeface="Arial" panose="020B0604020202020204" pitchFamily="34" charset="0"/>
              </a:rPr>
              <a:t>, et la </a:t>
            </a:r>
            <a:r>
              <a:rPr lang="en-GB" sz="1200" i="1" dirty="0" err="1">
                <a:effectLst/>
                <a:latin typeface="Calibri" panose="020F0502020204030204" pitchFamily="34" charset="0"/>
                <a:ea typeface="DengXian" panose="02010600030101010101" pitchFamily="2" charset="-122"/>
                <a:cs typeface="Arial" panose="020B0604020202020204" pitchFamily="34" charset="0"/>
              </a:rPr>
              <a:t>capacité</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en</a:t>
            </a:r>
            <a:r>
              <a:rPr lang="en-GB" sz="1200" i="1" dirty="0">
                <a:effectLst/>
                <a:latin typeface="Calibri" panose="020F0502020204030204" pitchFamily="34" charset="0"/>
                <a:ea typeface="DengXian" panose="02010600030101010101" pitchFamily="2" charset="-122"/>
                <a:cs typeface="Arial" panose="020B0604020202020204" pitchFamily="34" charset="0"/>
              </a:rPr>
              <a:t> gestion de </a:t>
            </a:r>
            <a:r>
              <a:rPr lang="en-GB" sz="1200" i="1" dirty="0" err="1">
                <a:effectLst/>
                <a:latin typeface="Calibri" panose="020F0502020204030204" pitchFamily="34" charset="0"/>
                <a:ea typeface="DengXian" panose="02010600030101010101" pitchFamily="2" charset="-122"/>
                <a:cs typeface="Arial" panose="020B0604020202020204" pitchFamily="34" charset="0"/>
              </a:rPr>
              <a:t>l’information</a:t>
            </a:r>
            <a:r>
              <a:rPr lang="en-GB" sz="1200" i="1" dirty="0">
                <a:effectLst/>
                <a:latin typeface="Calibri" panose="020F0502020204030204" pitchFamily="34" charset="0"/>
                <a:ea typeface="DengXian" panose="02010600030101010101" pitchFamily="2" charset="-122"/>
                <a:cs typeface="Arial" panose="020B0604020202020204" pitchFamily="34" charset="0"/>
              </a:rPr>
              <a:t>; administration et </a:t>
            </a:r>
            <a:r>
              <a:rPr lang="en-GB" sz="1200" i="1" dirty="0" err="1">
                <a:effectLst/>
                <a:latin typeface="Calibri" panose="020F0502020204030204" pitchFamily="34" charset="0"/>
                <a:ea typeface="DengXian" panose="02010600030101010101" pitchFamily="2" charset="-122"/>
                <a:cs typeface="Arial" panose="020B0604020202020204" pitchFamily="34" charset="0"/>
              </a:rPr>
              <a:t>en</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approvisionnement</a:t>
            </a:r>
            <a:r>
              <a:rPr lang="en-GB" sz="1200" i="1" dirty="0">
                <a:effectLst/>
                <a:latin typeface="Calibri" panose="020F0502020204030204" pitchFamily="34" charset="0"/>
                <a:ea typeface="DengXian" panose="02010600030101010101" pitchFamily="2" charset="-122"/>
                <a:cs typeface="Arial" panose="020B0604020202020204" pitchFamily="34" charset="0"/>
              </a:rPr>
              <a:t>; </a:t>
            </a:r>
          </a:p>
          <a:p>
            <a:pPr>
              <a:lnSpc>
                <a:spcPct val="107000"/>
              </a:lnSpc>
              <a:spcAft>
                <a:spcPts val="800"/>
              </a:spcAft>
            </a:pP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b="1" i="1" dirty="0">
                <a:effectLst/>
                <a:latin typeface="Calibri" panose="020F0502020204030204" pitchFamily="34" charset="0"/>
                <a:ea typeface="DengXian" panose="02010600030101010101" pitchFamily="2" charset="-122"/>
                <a:cs typeface="Arial" panose="020B0604020202020204" pitchFamily="34" charset="0"/>
              </a:rPr>
              <a:t>3) </a:t>
            </a:r>
            <a:r>
              <a:rPr lang="en-GB" sz="1200" b="1" i="1" dirty="0"/>
              <a:t>CLICK </a:t>
            </a:r>
            <a:r>
              <a:rPr lang="en-GB" sz="1200" b="1" i="1" dirty="0">
                <a:effectLst/>
                <a:latin typeface="Calibri" panose="020F0502020204030204" pitchFamily="34" charset="0"/>
                <a:ea typeface="DengXian" panose="02010600030101010101" pitchFamily="2" charset="-122"/>
                <a:cs typeface="Arial" panose="020B0604020202020204" pitchFamily="34" charset="0"/>
              </a:rPr>
              <a:t>le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suivi</a:t>
            </a:r>
            <a:r>
              <a:rPr lang="en-GB" sz="1200" b="1" i="1" dirty="0">
                <a:effectLst/>
                <a:latin typeface="Calibri" panose="020F0502020204030204" pitchFamily="34" charset="0"/>
                <a:ea typeface="DengXian" panose="02010600030101010101" pitchFamily="2" charset="-122"/>
                <a:cs typeface="Arial" panose="020B0604020202020204" pitchFamily="34" charset="0"/>
              </a:rPr>
              <a:t> de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l’implémentation</a:t>
            </a:r>
            <a:r>
              <a:rPr lang="en-GB" sz="1200" b="1"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a:effectLst/>
                <a:latin typeface="Calibri" panose="020F0502020204030204" pitchFamily="34" charset="0"/>
                <a:ea typeface="DengXian" panose="02010600030101010101" pitchFamily="2" charset="-122"/>
                <a:cs typeface="Arial" panose="020B0604020202020204" pitchFamily="34" charset="0"/>
              </a:rPr>
              <a:t>Qui fait quoi </a:t>
            </a:r>
            <a:r>
              <a:rPr lang="en-US" sz="1200" i="1" dirty="0" err="1">
                <a:effectLst/>
                <a:latin typeface="Calibri" panose="020F0502020204030204" pitchFamily="34" charset="0"/>
                <a:ea typeface="DengXian" panose="02010600030101010101" pitchFamily="2" charset="-122"/>
                <a:cs typeface="Arial" panose="020B0604020202020204" pitchFamily="34" charset="0"/>
              </a:rPr>
              <a:t>où</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toutes</a:t>
            </a:r>
            <a:r>
              <a:rPr lang="en-US" sz="1200" i="1" dirty="0">
                <a:effectLst/>
                <a:latin typeface="Calibri" panose="020F0502020204030204" pitchFamily="34" charset="0"/>
                <a:ea typeface="DengXian" panose="02010600030101010101" pitchFamily="2" charset="-122"/>
                <a:cs typeface="Arial" panose="020B0604020202020204" pitchFamily="34" charset="0"/>
              </a:rPr>
              <a:t> les actions </a:t>
            </a:r>
            <a:r>
              <a:rPr lang="en-US" sz="1200" i="1" dirty="0" err="1">
                <a:effectLst/>
                <a:latin typeface="Calibri" panose="020F0502020204030204" pitchFamily="34" charset="0"/>
                <a:ea typeface="DengXian" panose="02010600030101010101" pitchFamily="2" charset="-122"/>
                <a:cs typeface="Arial" panose="020B0604020202020204" pitchFamily="34" charset="0"/>
              </a:rPr>
              <a:t>en</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cours</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est-ce</a:t>
            </a:r>
            <a:r>
              <a:rPr lang="en-US" sz="1200" i="1" dirty="0">
                <a:effectLst/>
                <a:latin typeface="Calibri" panose="020F0502020204030204" pitchFamily="34" charset="0"/>
                <a:ea typeface="DengXian" panose="02010600030101010101" pitchFamily="2" charset="-122"/>
                <a:cs typeface="Arial" panose="020B0604020202020204" pitchFamily="34" charset="0"/>
              </a:rPr>
              <a:t> que les choses se </a:t>
            </a:r>
            <a:r>
              <a:rPr lang="en-US" sz="1200" i="1" dirty="0" err="1">
                <a:effectLst/>
                <a:latin typeface="Calibri" panose="020F0502020204030204" pitchFamily="34" charset="0"/>
                <a:ea typeface="DengXian" panose="02010600030101010101" pitchFamily="2" charset="-122"/>
                <a:cs typeface="Arial" panose="020B0604020202020204" pitchFamily="34" charset="0"/>
              </a:rPr>
              <a:t>passent</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comme</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prévu</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quels</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sont</a:t>
            </a:r>
            <a:r>
              <a:rPr lang="en-US" sz="1200" i="1" dirty="0">
                <a:effectLst/>
                <a:latin typeface="Calibri" panose="020F0502020204030204" pitchFamily="34" charset="0"/>
                <a:ea typeface="DengXian" panose="02010600030101010101" pitchFamily="2" charset="-122"/>
                <a:cs typeface="Arial" panose="020B0604020202020204" pitchFamily="34" charset="0"/>
              </a:rPr>
              <a:t> les gaps. </a:t>
            </a:r>
          </a:p>
          <a:p>
            <a:pPr>
              <a:lnSpc>
                <a:spcPct val="107000"/>
              </a:lnSpc>
              <a:spcAft>
                <a:spcPts val="800"/>
              </a:spcAft>
            </a:pP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b="1" i="1" dirty="0">
                <a:effectLst/>
                <a:latin typeface="Calibri" panose="020F0502020204030204" pitchFamily="34" charset="0"/>
                <a:ea typeface="DengXian" panose="02010600030101010101" pitchFamily="2" charset="-122"/>
                <a:cs typeface="Arial" panose="020B0604020202020204" pitchFamily="34" charset="0"/>
              </a:rPr>
              <a:t>4) </a:t>
            </a:r>
            <a:r>
              <a:rPr lang="en-US" b="1" dirty="0"/>
              <a:t>CLICK </a:t>
            </a:r>
            <a:r>
              <a:rPr lang="en-GB" sz="1200" b="1" i="1" dirty="0">
                <a:effectLst/>
                <a:latin typeface="Calibri" panose="020F0502020204030204" pitchFamily="34" charset="0"/>
                <a:ea typeface="DengXian" panose="02010600030101010101" pitchFamily="2" charset="-122"/>
                <a:cs typeface="Arial" panose="020B0604020202020204" pitchFamily="34" charset="0"/>
              </a:rPr>
              <a:t>le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suivi</a:t>
            </a:r>
            <a:r>
              <a:rPr lang="en-GB" sz="1200" b="1" i="1" dirty="0">
                <a:effectLst/>
                <a:latin typeface="Calibri" panose="020F0502020204030204" pitchFamily="34" charset="0"/>
                <a:ea typeface="DengXian" panose="02010600030101010101" pitchFamily="2" charset="-122"/>
                <a:cs typeface="Arial" panose="020B0604020202020204" pitchFamily="34" charset="0"/>
              </a:rPr>
              <a:t> des Output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ou</a:t>
            </a:r>
            <a:r>
              <a:rPr lang="en-GB" sz="1200" b="1" i="1" dirty="0">
                <a:effectLst/>
                <a:latin typeface="Calibri" panose="020F0502020204030204" pitchFamily="34" charset="0"/>
                <a:ea typeface="DengXian" panose="02010600030101010101" pitchFamily="2" charset="-122"/>
                <a:cs typeface="Arial" panose="020B0604020202020204" pitchFamily="34" charset="0"/>
              </a:rPr>
              <a:t>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résultats</a:t>
            </a:r>
            <a:r>
              <a:rPr lang="en-GB" sz="1200" b="1" i="1" dirty="0">
                <a:effectLst/>
                <a:latin typeface="Calibri" panose="020F0502020204030204" pitchFamily="34" charset="0"/>
                <a:ea typeface="DengXian" panose="02010600030101010101" pitchFamily="2" charset="-122"/>
                <a:cs typeface="Arial" panose="020B0604020202020204" pitchFamily="34" charset="0"/>
              </a:rPr>
              <a:t> directs: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ce</a:t>
            </a:r>
            <a:r>
              <a:rPr lang="en-GB" sz="1200" i="1" dirty="0">
                <a:effectLst/>
                <a:latin typeface="Calibri" panose="020F0502020204030204" pitchFamily="34" charset="0"/>
                <a:ea typeface="DengXian" panose="02010600030101010101" pitchFamily="2" charset="-122"/>
                <a:cs typeface="Arial" panose="020B0604020202020204" pitchFamily="34" charset="0"/>
              </a:rPr>
              <a:t> qui a </a:t>
            </a:r>
            <a:r>
              <a:rPr lang="en-GB" sz="1200" i="1" dirty="0" err="1">
                <a:effectLst/>
                <a:latin typeface="Calibri" panose="020F0502020204030204" pitchFamily="34" charset="0"/>
                <a:ea typeface="DengXian" panose="02010600030101010101" pitchFamily="2" charset="-122"/>
                <a:cs typeface="Arial" panose="020B0604020202020204" pitchFamily="34" charset="0"/>
              </a:rPr>
              <a:t>été</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délivré</a:t>
            </a:r>
            <a:r>
              <a:rPr lang="en-GB" sz="1200" i="1" dirty="0">
                <a:effectLst/>
                <a:latin typeface="Calibri" panose="020F0502020204030204" pitchFamily="34" charset="0"/>
                <a:ea typeface="DengXian" panose="02010600030101010101" pitchFamily="2" charset="-122"/>
                <a:cs typeface="Arial" panose="020B0604020202020204" pitchFamily="34" charset="0"/>
              </a:rPr>
              <a:t>, les </a:t>
            </a:r>
            <a:r>
              <a:rPr lang="en-GB" sz="1200" i="1" dirty="0" err="1">
                <a:effectLst/>
                <a:latin typeface="Calibri" panose="020F0502020204030204" pitchFamily="34" charset="0"/>
                <a:ea typeface="DengXian" panose="02010600030101010101" pitchFamily="2" charset="-122"/>
                <a:cs typeface="Arial" panose="020B0604020202020204" pitchFamily="34" charset="0"/>
              </a:rPr>
              <a:t>effets</a:t>
            </a:r>
            <a:r>
              <a:rPr lang="en-GB" sz="1200" i="1" dirty="0">
                <a:effectLst/>
                <a:latin typeface="Calibri" panose="020F0502020204030204" pitchFamily="34" charset="0"/>
                <a:ea typeface="DengXian" panose="02010600030101010101" pitchFamily="2" charset="-122"/>
                <a:cs typeface="Arial" panose="020B0604020202020204" pitchFamily="34" charset="0"/>
              </a:rPr>
              <a:t> directs; </a:t>
            </a:r>
            <a:r>
              <a:rPr lang="en-GB" sz="1200" i="1" dirty="0" err="1">
                <a:effectLst/>
                <a:latin typeface="Calibri" panose="020F0502020204030204" pitchFamily="34" charset="0"/>
                <a:ea typeface="DengXian" panose="02010600030101010101" pitchFamily="2" charset="-122"/>
                <a:cs typeface="Arial" panose="020B0604020202020204" pitchFamily="34" charset="0"/>
              </a:rPr>
              <a:t>Exemples</a:t>
            </a:r>
            <a:r>
              <a:rPr lang="en-GB" sz="1200" i="1" dirty="0">
                <a:effectLst/>
                <a:latin typeface="Calibri" panose="020F0502020204030204" pitchFamily="34" charset="0"/>
                <a:ea typeface="DengXian" panose="02010600030101010101" pitchFamily="2" charset="-122"/>
                <a:cs typeface="Arial" panose="020B0604020202020204" pitchFamily="34" charset="0"/>
              </a:rPr>
              <a:t>: un centre de </a:t>
            </a:r>
            <a:r>
              <a:rPr lang="en-GB" sz="1200" i="1" dirty="0" err="1">
                <a:effectLst/>
                <a:latin typeface="Calibri" panose="020F0502020204030204" pitchFamily="34" charset="0"/>
                <a:ea typeface="DengXian" panose="02010600030101010101" pitchFamily="2" charset="-122"/>
                <a:cs typeface="Arial" panose="020B0604020202020204" pitchFamily="34" charset="0"/>
              </a:rPr>
              <a:t>santé</a:t>
            </a:r>
            <a:r>
              <a:rPr lang="en-GB" sz="1200" i="1" dirty="0">
                <a:effectLst/>
                <a:latin typeface="Calibri" panose="020F0502020204030204" pitchFamily="34" charset="0"/>
                <a:ea typeface="DengXian" panose="02010600030101010101" pitchFamily="2" charset="-122"/>
                <a:cs typeface="Arial" panose="020B0604020202020204" pitchFamily="34" charset="0"/>
              </a:rPr>
              <a:t> a </a:t>
            </a:r>
            <a:r>
              <a:rPr lang="en-GB" sz="1200" i="1" dirty="0" err="1">
                <a:effectLst/>
                <a:latin typeface="Calibri" panose="020F0502020204030204" pitchFamily="34" charset="0"/>
                <a:ea typeface="DengXian" panose="02010600030101010101" pitchFamily="2" charset="-122"/>
                <a:cs typeface="Arial" panose="020B0604020202020204" pitchFamily="34" charset="0"/>
              </a:rPr>
              <a:t>été</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construit</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une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quantité</a:t>
            </a:r>
            <a:r>
              <a:rPr lang="en-GB" sz="1200" i="1" dirty="0">
                <a:effectLst/>
                <a:latin typeface="Calibri" panose="020F0502020204030204" pitchFamily="34" charset="0"/>
                <a:ea typeface="DengXian" panose="02010600030101010101" pitchFamily="2" charset="-122"/>
                <a:cs typeface="Arial" panose="020B0604020202020204" pitchFamily="34" charset="0"/>
              </a:rPr>
              <a:t> de couvertures a </a:t>
            </a:r>
            <a:r>
              <a:rPr lang="en-GB" sz="1200" i="1" dirty="0" err="1">
                <a:effectLst/>
                <a:latin typeface="Calibri" panose="020F0502020204030204" pitchFamily="34" charset="0"/>
                <a:ea typeface="DengXian" panose="02010600030101010101" pitchFamily="2" charset="-122"/>
                <a:cs typeface="Arial" panose="020B0604020202020204" pitchFamily="34" charset="0"/>
              </a:rPr>
              <a:t>été</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distribuée</a:t>
            </a:r>
            <a:endParaRPr lang="en-GB" sz="1200" i="1"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b="1" i="1" dirty="0">
                <a:effectLst/>
                <a:latin typeface="Calibri" panose="020F0502020204030204" pitchFamily="34" charset="0"/>
                <a:ea typeface="DengXian" panose="02010600030101010101" pitchFamily="2" charset="-122"/>
                <a:cs typeface="Arial" panose="020B0604020202020204" pitchFamily="34" charset="0"/>
              </a:rPr>
              <a:t>5) </a:t>
            </a:r>
            <a:r>
              <a:rPr lang="en-US" b="1" dirty="0"/>
              <a:t>CLICK </a:t>
            </a:r>
            <a:r>
              <a:rPr lang="en-GB" sz="1200" b="1" i="1" dirty="0">
                <a:effectLst/>
                <a:latin typeface="Calibri" panose="020F0502020204030204" pitchFamily="34" charset="0"/>
                <a:ea typeface="DengXian" panose="02010600030101010101" pitchFamily="2" charset="-122"/>
                <a:cs typeface="Arial" panose="020B0604020202020204" pitchFamily="34" charset="0"/>
              </a:rPr>
              <a:t>le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suivi</a:t>
            </a:r>
            <a:r>
              <a:rPr lang="en-GB" sz="1200" b="1" i="1" dirty="0">
                <a:effectLst/>
                <a:latin typeface="Calibri" panose="020F0502020204030204" pitchFamily="34" charset="0"/>
                <a:ea typeface="DengXian" panose="02010600030101010101" pitchFamily="2" charset="-122"/>
                <a:cs typeface="Arial" panose="020B0604020202020204" pitchFamily="34" charset="0"/>
              </a:rPr>
              <a:t> des Outcome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ou</a:t>
            </a:r>
            <a:r>
              <a:rPr lang="en-GB" sz="1200" b="1" i="1" dirty="0">
                <a:effectLst/>
                <a:latin typeface="Calibri" panose="020F0502020204030204" pitchFamily="34" charset="0"/>
                <a:ea typeface="DengXian" panose="02010600030101010101" pitchFamily="2" charset="-122"/>
                <a:cs typeface="Arial" panose="020B0604020202020204" pitchFamily="34" charset="0"/>
              </a:rPr>
              <a:t>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effets</a:t>
            </a:r>
            <a:r>
              <a:rPr lang="en-GB" sz="1200" b="1" i="1" dirty="0">
                <a:effectLst/>
                <a:latin typeface="Calibri" panose="020F0502020204030204" pitchFamily="34" charset="0"/>
                <a:ea typeface="DengXian" panose="02010600030101010101" pitchFamily="2" charset="-122"/>
                <a:cs typeface="Arial" panose="020B0604020202020204" pitchFamily="34" charset="0"/>
              </a:rPr>
              <a:t>:</a:t>
            </a:r>
            <a:r>
              <a:rPr lang="en-GB" sz="1200" i="1" dirty="0">
                <a:effectLst/>
                <a:latin typeface="Calibri" panose="020F0502020204030204" pitchFamily="34" charset="0"/>
                <a:ea typeface="DengXian" panose="02010600030101010101" pitchFamily="2" charset="-122"/>
                <a:cs typeface="Arial" panose="020B0604020202020204" pitchFamily="34" charset="0"/>
              </a:rPr>
              <a:t> les </a:t>
            </a:r>
            <a:r>
              <a:rPr lang="en-GB" sz="1200" i="1" dirty="0" err="1">
                <a:effectLst/>
                <a:latin typeface="Calibri" panose="020F0502020204030204" pitchFamily="34" charset="0"/>
                <a:ea typeface="DengXian" panose="02010600030101010101" pitchFamily="2" charset="-122"/>
                <a:cs typeface="Arial" panose="020B0604020202020204" pitchFamily="34" charset="0"/>
              </a:rPr>
              <a:t>résultats</a:t>
            </a:r>
            <a:r>
              <a:rPr lang="en-GB" sz="1200" i="1" dirty="0">
                <a:effectLst/>
                <a:latin typeface="Calibri" panose="020F0502020204030204" pitchFamily="34" charset="0"/>
                <a:ea typeface="DengXian" panose="02010600030101010101" pitchFamily="2" charset="-122"/>
                <a:cs typeface="Arial" panose="020B0604020202020204" pitchFamily="34" charset="0"/>
              </a:rPr>
              <a:t> à </a:t>
            </a:r>
            <a:r>
              <a:rPr lang="en-GB" sz="1200" i="1" dirty="0" err="1">
                <a:effectLst/>
                <a:latin typeface="Calibri" panose="020F0502020204030204" pitchFamily="34" charset="0"/>
                <a:ea typeface="DengXian" panose="02010600030101010101" pitchFamily="2" charset="-122"/>
                <a:cs typeface="Arial" panose="020B0604020202020204" pitchFamily="34" charset="0"/>
              </a:rPr>
              <a:t>moyen</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terme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ce</a:t>
            </a:r>
            <a:r>
              <a:rPr lang="en-GB" sz="1200" i="1" dirty="0">
                <a:effectLst/>
                <a:latin typeface="Calibri" panose="020F0502020204030204" pitchFamily="34" charset="0"/>
                <a:ea typeface="DengXian" panose="02010600030101010101" pitchFamily="2" charset="-122"/>
                <a:cs typeface="Arial" panose="020B0604020202020204" pitchFamily="34" charset="0"/>
              </a:rPr>
              <a:t> qui a </a:t>
            </a:r>
            <a:r>
              <a:rPr lang="en-GB" sz="1200" i="1" dirty="0" err="1">
                <a:effectLst/>
                <a:latin typeface="Calibri" panose="020F0502020204030204" pitchFamily="34" charset="0"/>
                <a:ea typeface="DengXian" panose="02010600030101010101" pitchFamily="2" charset="-122"/>
                <a:cs typeface="Arial" panose="020B0604020202020204" pitchFamily="34" charset="0"/>
              </a:rPr>
              <a:t>changé</a:t>
            </a:r>
            <a:r>
              <a:rPr lang="en-GB" sz="1200" i="1" dirty="0">
                <a:effectLst/>
                <a:latin typeface="Calibri" panose="020F0502020204030204" pitchFamily="34" charset="0"/>
                <a:ea typeface="DengXian" panose="02010600030101010101" pitchFamily="2" charset="-122"/>
                <a:cs typeface="Arial" panose="020B0604020202020204" pitchFamily="34" charset="0"/>
              </a:rPr>
              <a:t> pour les </a:t>
            </a:r>
            <a:r>
              <a:rPr lang="en-GB" sz="1200" i="1" dirty="0" err="1">
                <a:effectLst/>
                <a:latin typeface="Calibri" panose="020F0502020204030204" pitchFamily="34" charset="0"/>
                <a:ea typeface="DengXian" panose="02010600030101010101" pitchFamily="2" charset="-122"/>
                <a:cs typeface="Arial" panose="020B0604020202020204" pitchFamily="34" charset="0"/>
              </a:rPr>
              <a:t>personnes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concernées</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Exemples</a:t>
            </a:r>
            <a:r>
              <a:rPr lang="en-US" sz="1200" i="1" dirty="0">
                <a:effectLst/>
                <a:latin typeface="Calibri" panose="020F0502020204030204" pitchFamily="34" charset="0"/>
                <a:ea typeface="DengXian" panose="02010600030101010101" pitchFamily="2" charset="-122"/>
                <a:cs typeface="Arial" panose="020B0604020202020204" pitchFamily="34" charset="0"/>
              </a:rPr>
              <a:t>: </a:t>
            </a:r>
            <a:r>
              <a:rPr lang="en-US" sz="1200" i="1" dirty="0" err="1">
                <a:effectLst/>
                <a:latin typeface="Calibri" panose="020F0502020204030204" pitchFamily="34" charset="0"/>
                <a:ea typeface="DengXian" panose="02010600030101010101" pitchFamily="2" charset="-122"/>
                <a:cs typeface="Arial" panose="020B0604020202020204" pitchFamily="34" charset="0"/>
              </a:rPr>
              <a:t>tous</a:t>
            </a:r>
            <a:r>
              <a:rPr lang="en-US" sz="1200" i="1" dirty="0">
                <a:effectLst/>
                <a:latin typeface="Calibri" panose="020F0502020204030204" pitchFamily="34" charset="0"/>
                <a:ea typeface="DengXian" panose="02010600030101010101" pitchFamily="2" charset="-122"/>
                <a:cs typeface="Arial" panose="020B0604020202020204" pitchFamily="34" charset="0"/>
              </a:rPr>
              <a:t> les ménages du camp </a:t>
            </a:r>
            <a:r>
              <a:rPr lang="en-US" sz="1200" i="1" dirty="0" err="1">
                <a:effectLst/>
                <a:latin typeface="Calibri" panose="020F0502020204030204" pitchFamily="34" charset="0"/>
                <a:ea typeface="DengXian" panose="02010600030101010101" pitchFamily="2" charset="-122"/>
                <a:cs typeface="Arial" panose="020B0604020202020204" pitchFamily="34" charset="0"/>
              </a:rPr>
              <a:t>ont</a:t>
            </a:r>
            <a:r>
              <a:rPr lang="en-US" sz="1200" i="1" dirty="0">
                <a:effectLst/>
                <a:latin typeface="Calibri" panose="020F0502020204030204" pitchFamily="34" charset="0"/>
                <a:ea typeface="DengXian" panose="02010600030101010101" pitchFamily="2" charset="-122"/>
                <a:cs typeface="Arial" panose="020B0604020202020204" pitchFamily="34" charset="0"/>
              </a:rPr>
              <a:t> un abri </a:t>
            </a:r>
            <a:r>
              <a:rPr lang="en-US" sz="1200" i="1" dirty="0" err="1">
                <a:effectLst/>
                <a:latin typeface="Calibri" panose="020F0502020204030204" pitchFamily="34" charset="0"/>
                <a:ea typeface="DengXian" panose="02010600030101010101" pitchFamily="2" charset="-122"/>
                <a:cs typeface="Arial" panose="020B0604020202020204" pitchFamily="34" charset="0"/>
              </a:rPr>
              <a:t>décent</a:t>
            </a:r>
            <a:endParaRPr lang="en-US" sz="1200" i="1"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i="1" dirty="0"/>
          </a:p>
          <a:p>
            <a:pPr>
              <a:lnSpc>
                <a:spcPct val="107000"/>
              </a:lnSpc>
              <a:spcAft>
                <a:spcPts val="800"/>
              </a:spcAft>
            </a:pPr>
            <a:r>
              <a:rPr lang="en-GB" sz="1200" b="1" i="1" dirty="0">
                <a:effectLst/>
                <a:latin typeface="Calibri" panose="020F0502020204030204" pitchFamily="34" charset="0"/>
                <a:ea typeface="DengXian" panose="02010600030101010101" pitchFamily="2" charset="-122"/>
                <a:cs typeface="Arial" panose="020B0604020202020204" pitchFamily="34" charset="0"/>
              </a:rPr>
              <a:t>6) </a:t>
            </a:r>
            <a:r>
              <a:rPr lang="en-US" b="1" dirty="0"/>
              <a:t>CLICK </a:t>
            </a:r>
            <a:r>
              <a:rPr lang="en-GB" sz="1200" b="1" i="1" dirty="0" err="1">
                <a:effectLst/>
                <a:latin typeface="Calibri" panose="020F0502020204030204" pitchFamily="34" charset="0"/>
                <a:ea typeface="DengXian" panose="02010600030101010101" pitchFamily="2" charset="-122"/>
                <a:cs typeface="Arial" panose="020B0604020202020204" pitchFamily="34" charset="0"/>
              </a:rPr>
              <a:t>Financements</a:t>
            </a:r>
            <a:r>
              <a:rPr lang="en-GB" sz="1200" b="1"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a:effectLst/>
                <a:latin typeface="Calibri" panose="020F0502020204030204" pitchFamily="34" charset="0"/>
                <a:ea typeface="DengXian" panose="02010600030101010101" pitchFamily="2" charset="-122"/>
                <a:cs typeface="Arial" panose="020B0604020202020204" pitchFamily="34" charset="0"/>
              </a:rPr>
              <a:t>comment tout </a:t>
            </a:r>
            <a:r>
              <a:rPr lang="en-GB" sz="1200" i="1" dirty="0" err="1">
                <a:effectLst/>
                <a:latin typeface="Calibri" panose="020F0502020204030204" pitchFamily="34" charset="0"/>
                <a:ea typeface="DengXian" panose="02010600030101010101" pitchFamily="2" charset="-122"/>
                <a:cs typeface="Arial" panose="020B0604020202020204" pitchFamily="34" charset="0"/>
              </a:rPr>
              <a:t>cela</a:t>
            </a:r>
            <a:r>
              <a:rPr lang="en-GB" sz="1200" i="1" dirty="0">
                <a:effectLst/>
                <a:latin typeface="Calibri" panose="020F0502020204030204" pitchFamily="34" charset="0"/>
                <a:ea typeface="DengXian" panose="02010600030101010101" pitchFamily="2" charset="-122"/>
                <a:cs typeface="Arial" panose="020B0604020202020204" pitchFamily="34" charset="0"/>
              </a:rPr>
              <a:t> a </a:t>
            </a:r>
            <a:r>
              <a:rPr lang="en-GB" sz="1200" i="1" dirty="0" err="1">
                <a:effectLst/>
                <a:latin typeface="Calibri" panose="020F0502020204030204" pitchFamily="34" charset="0"/>
                <a:ea typeface="DengXian" panose="02010600030101010101" pitchFamily="2" charset="-122"/>
                <a:cs typeface="Arial" panose="020B0604020202020204" pitchFamily="34" charset="0"/>
              </a:rPr>
              <a:t>été</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financé</a:t>
            </a:r>
            <a:r>
              <a:rPr lang="en-GB" sz="1200" i="1" dirty="0">
                <a:effectLst/>
                <a:latin typeface="Calibri" panose="020F0502020204030204" pitchFamily="34" charset="0"/>
                <a:ea typeface="DengXian" panose="02010600030101010101" pitchFamily="2" charset="-122"/>
                <a:cs typeface="Arial" panose="020B0604020202020204" pitchFamily="34" charset="0"/>
              </a:rPr>
              <a:t>, qui a </a:t>
            </a:r>
            <a:r>
              <a:rPr lang="en-GB" sz="1200" i="1" dirty="0" err="1">
                <a:effectLst/>
                <a:latin typeface="Calibri" panose="020F0502020204030204" pitchFamily="34" charset="0"/>
                <a:ea typeface="DengXian" panose="02010600030101010101" pitchFamily="2" charset="-122"/>
                <a:cs typeface="Arial" panose="020B0604020202020204" pitchFamily="34" charset="0"/>
              </a:rPr>
              <a:t>financé</a:t>
            </a:r>
            <a:r>
              <a:rPr lang="en-GB" sz="1200" i="1" dirty="0">
                <a:effectLst/>
                <a:latin typeface="Calibri" panose="020F0502020204030204" pitchFamily="34" charset="0"/>
                <a:ea typeface="DengXian" panose="02010600030101010101" pitchFamily="2" charset="-122"/>
                <a:cs typeface="Arial" panose="020B0604020202020204" pitchFamily="34" charset="0"/>
              </a:rPr>
              <a:t> qui </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US" sz="1200" b="1"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200" b="1" dirty="0" err="1">
                <a:effectLst/>
                <a:latin typeface="Calibri" panose="020F0502020204030204" pitchFamily="34" charset="0"/>
                <a:ea typeface="DengXian" panose="02010600030101010101" pitchFamily="2" charset="-122"/>
                <a:cs typeface="Arial" panose="020B0604020202020204" pitchFamily="34" charset="0"/>
              </a:rPr>
              <a:t>Idéalement</a:t>
            </a:r>
            <a:r>
              <a:rPr lang="en-US" sz="1200" b="1" dirty="0">
                <a:effectLst/>
                <a:latin typeface="Calibri" panose="020F0502020204030204" pitchFamily="34" charset="0"/>
                <a:ea typeface="DengXian" panose="02010600030101010101" pitchFamily="2" charset="-122"/>
                <a:cs typeface="Arial" panose="020B0604020202020204" pitchFamily="34" charset="0"/>
              </a:rPr>
              <a:t>, un plan de monitoring </a:t>
            </a:r>
            <a:r>
              <a:rPr lang="en-US" sz="1200" b="1" dirty="0" err="1">
                <a:effectLst/>
                <a:latin typeface="Calibri" panose="020F0502020204030204" pitchFamily="34" charset="0"/>
                <a:ea typeface="DengXian" panose="02010600030101010101" pitchFamily="2" charset="-122"/>
                <a:cs typeface="Arial" panose="020B0604020202020204" pitchFamily="34" charset="0"/>
              </a:rPr>
              <a:t>devrait</a:t>
            </a:r>
            <a:r>
              <a:rPr lang="en-US" sz="1200" b="1" dirty="0">
                <a:effectLst/>
                <a:latin typeface="Calibri" panose="020F0502020204030204" pitchFamily="34" charset="0"/>
                <a:ea typeface="DengXian" panose="02010600030101010101" pitchFamily="2" charset="-122"/>
                <a:cs typeface="Arial" panose="020B0604020202020204" pitchFamily="34" charset="0"/>
              </a:rPr>
              <a:t> </a:t>
            </a:r>
            <a:r>
              <a:rPr lang="en-US" sz="1200" b="1" dirty="0" err="1">
                <a:effectLst/>
                <a:latin typeface="Calibri" panose="020F0502020204030204" pitchFamily="34" charset="0"/>
                <a:ea typeface="DengXian" panose="02010600030101010101" pitchFamily="2" charset="-122"/>
                <a:cs typeface="Arial" panose="020B0604020202020204" pitchFamily="34" charset="0"/>
              </a:rPr>
              <a:t>intégrer</a:t>
            </a:r>
            <a:r>
              <a:rPr lang="en-US" sz="1200" b="1" dirty="0">
                <a:effectLst/>
                <a:latin typeface="Calibri" panose="020F0502020204030204" pitchFamily="34" charset="0"/>
                <a:ea typeface="DengXian" panose="02010600030101010101" pitchFamily="2" charset="-122"/>
                <a:cs typeface="Arial" panose="020B0604020202020204" pitchFamily="34" charset="0"/>
              </a:rPr>
              <a:t> </a:t>
            </a:r>
            <a:r>
              <a:rPr lang="en-US" sz="1200" b="1" dirty="0" err="1">
                <a:effectLst/>
                <a:latin typeface="Calibri" panose="020F0502020204030204" pitchFamily="34" charset="0"/>
                <a:ea typeface="DengXian" panose="02010600030101010101" pitchFamily="2" charset="-122"/>
                <a:cs typeface="Arial" panose="020B0604020202020204" pitchFamily="34" charset="0"/>
              </a:rPr>
              <a:t>tous</a:t>
            </a:r>
            <a:r>
              <a:rPr lang="en-US" sz="1200" b="1" dirty="0">
                <a:effectLst/>
                <a:latin typeface="Calibri" panose="020F0502020204030204" pitchFamily="34" charset="0"/>
                <a:ea typeface="DengXian" panose="02010600030101010101" pitchFamily="2" charset="-122"/>
                <a:cs typeface="Arial" panose="020B0604020202020204" pitchFamily="34" charset="0"/>
              </a:rPr>
              <a:t> </a:t>
            </a:r>
            <a:r>
              <a:rPr lang="en-US" sz="1200" b="1" dirty="0" err="1">
                <a:effectLst/>
                <a:latin typeface="Calibri" panose="020F0502020204030204" pitchFamily="34" charset="0"/>
                <a:ea typeface="DengXian" panose="02010600030101010101" pitchFamily="2" charset="-122"/>
                <a:cs typeface="Arial" panose="020B0604020202020204" pitchFamily="34" charset="0"/>
              </a:rPr>
              <a:t>ces</a:t>
            </a:r>
            <a:r>
              <a:rPr lang="en-US" sz="1200" b="1" dirty="0">
                <a:effectLst/>
                <a:latin typeface="Calibri" panose="020F0502020204030204" pitchFamily="34" charset="0"/>
                <a:ea typeface="DengXian" panose="02010600030101010101" pitchFamily="2" charset="-122"/>
                <a:cs typeface="Arial" panose="020B0604020202020204" pitchFamily="34" charset="0"/>
              </a:rPr>
              <a:t> aspects. </a:t>
            </a:r>
            <a:r>
              <a:rPr lang="en-US" sz="1200" b="1" dirty="0" err="1">
                <a:effectLst/>
                <a:latin typeface="Calibri" panose="020F0502020204030204" pitchFamily="34" charset="0"/>
                <a:ea typeface="DengXian" panose="02010600030101010101" pitchFamily="2" charset="-122"/>
                <a:cs typeface="Arial" panose="020B0604020202020204" pitchFamily="34" charset="0"/>
              </a:rPr>
              <a:t>Mais</a:t>
            </a:r>
            <a:r>
              <a:rPr lang="en-US" sz="1200" b="1" dirty="0">
                <a:effectLst/>
                <a:latin typeface="Calibri" panose="020F0502020204030204" pitchFamily="34" charset="0"/>
                <a:ea typeface="DengXian" panose="02010600030101010101" pitchFamily="2" charset="-122"/>
                <a:cs typeface="Arial" panose="020B0604020202020204" pitchFamily="34" charset="0"/>
              </a:rPr>
              <a:t> </a:t>
            </a:r>
            <a:r>
              <a:rPr lang="en-US" b="1" dirty="0"/>
              <a:t>CLICK </a:t>
            </a:r>
            <a:r>
              <a:rPr lang="en-US" sz="1200" b="1" dirty="0">
                <a:effectLst/>
                <a:latin typeface="Calibri" panose="020F0502020204030204" pitchFamily="34" charset="0"/>
                <a:ea typeface="DengXian" panose="02010600030101010101" pitchFamily="2" charset="-122"/>
                <a:cs typeface="Arial" panose="020B0604020202020204" pitchFamily="34" charset="0"/>
              </a:rPr>
              <a:t>on y </a:t>
            </a:r>
            <a:r>
              <a:rPr lang="en-US" sz="1200" b="1" dirty="0" err="1">
                <a:effectLst/>
                <a:latin typeface="Calibri" panose="020F0502020204030204" pitchFamily="34" charset="0"/>
                <a:ea typeface="DengXian" panose="02010600030101010101" pitchFamily="2" charset="-122"/>
                <a:cs typeface="Arial" panose="020B0604020202020204" pitchFamily="34" charset="0"/>
              </a:rPr>
              <a:t>est</a:t>
            </a:r>
            <a:r>
              <a:rPr lang="en-US" sz="1200" b="1" dirty="0">
                <a:effectLst/>
                <a:latin typeface="Calibri" panose="020F0502020204030204" pitchFamily="34" charset="0"/>
                <a:ea typeface="DengXian" panose="02010600030101010101" pitchFamily="2" charset="-122"/>
                <a:cs typeface="Arial" panose="020B0604020202020204" pitchFamily="34" charset="0"/>
              </a:rPr>
              <a:t> pas. </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b="1" dirty="0"/>
              <a:t>CLICK </a:t>
            </a:r>
            <a:r>
              <a:rPr lang="en-US" sz="1200" dirty="0">
                <a:effectLst/>
                <a:latin typeface="Calibri" panose="020F0502020204030204" pitchFamily="34" charset="0"/>
                <a:ea typeface="DengXian" panose="02010600030101010101" pitchFamily="2" charset="-122"/>
                <a:cs typeface="Arial" panose="020B0604020202020204" pitchFamily="34" charset="0"/>
              </a:rPr>
              <a:t>- Le </a:t>
            </a:r>
            <a:r>
              <a:rPr lang="en-US" sz="1200" dirty="0" err="1">
                <a:effectLst/>
                <a:latin typeface="Calibri" panose="020F0502020204030204" pitchFamily="34" charset="0"/>
                <a:ea typeface="DengXian" panose="02010600030101010101" pitchFamily="2" charset="-122"/>
                <a:cs typeface="Arial" panose="020B0604020202020204" pitchFamily="34" charset="0"/>
              </a:rPr>
              <a:t>suivi</a:t>
            </a:r>
            <a:r>
              <a:rPr lang="en-US" sz="1200" dirty="0">
                <a:effectLst/>
                <a:latin typeface="Calibri" panose="020F0502020204030204" pitchFamily="34" charset="0"/>
                <a:ea typeface="DengXian" panose="02010600030101010101" pitchFamily="2" charset="-122"/>
                <a:cs typeface="Arial" panose="020B0604020202020204" pitchFamily="34" charset="0"/>
              </a:rPr>
              <a:t> de la situation et des </a:t>
            </a:r>
            <a:r>
              <a:rPr lang="en-US" sz="1200" dirty="0" err="1">
                <a:effectLst/>
                <a:latin typeface="Calibri" panose="020F0502020204030204" pitchFamily="34" charset="0"/>
                <a:ea typeface="DengXian" panose="02010600030101010101" pitchFamily="2" charset="-122"/>
                <a:cs typeface="Arial" panose="020B0604020202020204" pitchFamily="34" charset="0"/>
              </a:rPr>
              <a:t>besoins</a:t>
            </a:r>
            <a:r>
              <a:rPr lang="en-US" sz="1200" dirty="0">
                <a:effectLst/>
                <a:latin typeface="Calibri" panose="020F0502020204030204" pitchFamily="34" charset="0"/>
                <a:ea typeface="DengXian" panose="02010600030101010101" pitchFamily="2" charset="-122"/>
                <a:cs typeface="Arial" panose="020B0604020202020204" pitchFamily="34" charset="0"/>
              </a:rPr>
              <a:t> </a:t>
            </a:r>
            <a:r>
              <a:rPr lang="en-US" sz="1200" dirty="0" err="1">
                <a:effectLst/>
                <a:latin typeface="Calibri" panose="020F0502020204030204" pitchFamily="34" charset="0"/>
                <a:ea typeface="DengXian" panose="02010600030101010101" pitchFamily="2" charset="-122"/>
                <a:cs typeface="Arial" panose="020B0604020202020204" pitchFamily="34" charset="0"/>
              </a:rPr>
              <a:t>est</a:t>
            </a:r>
            <a:r>
              <a:rPr lang="en-US" sz="1200" dirty="0">
                <a:effectLst/>
                <a:latin typeface="Calibri" panose="020F0502020204030204" pitchFamily="34" charset="0"/>
                <a:ea typeface="DengXian" panose="02010600030101010101" pitchFamily="2" charset="-122"/>
                <a:cs typeface="Arial" panose="020B0604020202020204" pitchFamily="34" charset="0"/>
              </a:rPr>
              <a:t> </a:t>
            </a:r>
            <a:r>
              <a:rPr lang="en-US" sz="1200" dirty="0" err="1">
                <a:effectLst/>
                <a:latin typeface="Calibri" panose="020F0502020204030204" pitchFamily="34" charset="0"/>
                <a:ea typeface="DengXian" panose="02010600030101010101" pitchFamily="2" charset="-122"/>
                <a:cs typeface="Arial" panose="020B0604020202020204" pitchFamily="34" charset="0"/>
              </a:rPr>
              <a:t>généralement</a:t>
            </a:r>
            <a:r>
              <a:rPr lang="en-US" sz="1200" dirty="0">
                <a:effectLst/>
                <a:latin typeface="Calibri" panose="020F0502020204030204" pitchFamily="34" charset="0"/>
                <a:ea typeface="DengXian" panose="02010600030101010101" pitchFamily="2" charset="-122"/>
                <a:cs typeface="Arial" panose="020B0604020202020204" pitchFamily="34" charset="0"/>
              </a:rPr>
              <a:t> </a:t>
            </a:r>
            <a:r>
              <a:rPr lang="en-US" sz="1200" dirty="0" err="1">
                <a:effectLst/>
                <a:latin typeface="Calibri" panose="020F0502020204030204" pitchFamily="34" charset="0"/>
                <a:ea typeface="DengXian" panose="02010600030101010101" pitchFamily="2" charset="-122"/>
                <a:cs typeface="Arial" panose="020B0604020202020204" pitchFamily="34" charset="0"/>
              </a:rPr>
              <a:t>effectué</a:t>
            </a:r>
            <a:r>
              <a:rPr lang="en-US" sz="1200" dirty="0">
                <a:effectLst/>
                <a:latin typeface="Calibri" panose="020F0502020204030204" pitchFamily="34" charset="0"/>
                <a:ea typeface="DengXian" panose="02010600030101010101" pitchFamily="2" charset="-122"/>
                <a:cs typeface="Arial" panose="020B0604020202020204" pitchFamily="34" charset="0"/>
              </a:rPr>
              <a:t> </a:t>
            </a:r>
            <a:r>
              <a:rPr lang="en-US" sz="1200" dirty="0" err="1">
                <a:effectLst/>
                <a:latin typeface="Calibri" panose="020F0502020204030204" pitchFamily="34" charset="0"/>
                <a:ea typeface="DengXian" panose="02010600030101010101" pitchFamily="2" charset="-122"/>
                <a:cs typeface="Arial" panose="020B0604020202020204" pitchFamily="34" charset="0"/>
              </a:rPr>
              <a:t>en</a:t>
            </a:r>
            <a:r>
              <a:rPr lang="en-US" sz="1200" dirty="0">
                <a:effectLst/>
                <a:latin typeface="Calibri" panose="020F0502020204030204" pitchFamily="34" charset="0"/>
                <a:ea typeface="DengXian" panose="02010600030101010101" pitchFamily="2" charset="-122"/>
                <a:cs typeface="Arial" panose="020B0604020202020204" pitchFamily="34" charset="0"/>
              </a:rPr>
              <a:t> tant que </a:t>
            </a:r>
            <a:r>
              <a:rPr lang="en-US" sz="1200" dirty="0" err="1">
                <a:effectLst/>
                <a:latin typeface="Calibri" panose="020F0502020204030204" pitchFamily="34" charset="0"/>
                <a:ea typeface="DengXian" panose="02010600030101010101" pitchFamily="2" charset="-122"/>
                <a:cs typeface="Arial" panose="020B0604020202020204" pitchFamily="34" charset="0"/>
              </a:rPr>
              <a:t>processus</a:t>
            </a:r>
            <a:r>
              <a:rPr lang="en-US" sz="1200" dirty="0">
                <a:effectLst/>
                <a:latin typeface="Calibri" panose="020F0502020204030204" pitchFamily="34" charset="0"/>
                <a:ea typeface="DengXian" panose="02010600030101010101" pitchFamily="2" charset="-122"/>
                <a:cs typeface="Arial" panose="020B0604020202020204" pitchFamily="34" charset="0"/>
              </a:rPr>
              <a:t> distinct</a:t>
            </a:r>
          </a:p>
          <a:p>
            <a:pPr>
              <a:lnSpc>
                <a:spcPct val="107000"/>
              </a:lnSpc>
              <a:spcAft>
                <a:spcPts val="800"/>
              </a:spcAft>
            </a:pPr>
            <a:r>
              <a:rPr lang="en-US" b="1" dirty="0"/>
              <a:t>CLICK </a:t>
            </a:r>
            <a:r>
              <a:rPr lang="en-US" sz="1200" dirty="0">
                <a:effectLst/>
                <a:latin typeface="Calibri" panose="020F0502020204030204" pitchFamily="34" charset="0"/>
                <a:ea typeface="DengXian" panose="02010600030101010101" pitchFamily="2" charset="-122"/>
                <a:cs typeface="Arial" panose="020B0604020202020204" pitchFamily="34" charset="0"/>
              </a:rPr>
              <a:t>- Le </a:t>
            </a:r>
            <a:r>
              <a:rPr lang="en-US" sz="1200" dirty="0" err="1">
                <a:effectLst/>
                <a:latin typeface="Calibri" panose="020F0502020204030204" pitchFamily="34" charset="0"/>
                <a:ea typeface="DengXian" panose="02010600030101010101" pitchFamily="2" charset="-122"/>
                <a:cs typeface="Arial" panose="020B0604020202020204" pitchFamily="34" charset="0"/>
              </a:rPr>
              <a:t>suivi</a:t>
            </a:r>
            <a:r>
              <a:rPr lang="en-US" sz="1200" dirty="0">
                <a:effectLst/>
                <a:latin typeface="Calibri" panose="020F0502020204030204" pitchFamily="34" charset="0"/>
                <a:ea typeface="DengXian" panose="02010600030101010101" pitchFamily="2" charset="-122"/>
                <a:cs typeface="Arial" panose="020B0604020202020204" pitchFamily="34" charset="0"/>
              </a:rPr>
              <a:t> de la </a:t>
            </a:r>
            <a:r>
              <a:rPr lang="en-US" sz="1200" dirty="0" err="1">
                <a:effectLst/>
                <a:latin typeface="Calibri" panose="020F0502020204030204" pitchFamily="34" charset="0"/>
                <a:ea typeface="DengXian" panose="02010600030101010101" pitchFamily="2" charset="-122"/>
                <a:cs typeface="Arial" panose="020B0604020202020204" pitchFamily="34" charset="0"/>
              </a:rPr>
              <a:t>capacité</a:t>
            </a:r>
            <a:r>
              <a:rPr lang="en-US" sz="1200" dirty="0">
                <a:effectLst/>
                <a:latin typeface="Calibri" panose="020F0502020204030204" pitchFamily="34" charset="0"/>
                <a:ea typeface="DengXian" panose="02010600030101010101" pitchFamily="2" charset="-122"/>
                <a:cs typeface="Arial" panose="020B0604020202020204" pitchFamily="34" charset="0"/>
              </a:rPr>
              <a:t> de </a:t>
            </a:r>
            <a:r>
              <a:rPr lang="en-US" sz="1200" dirty="0" err="1">
                <a:effectLst/>
                <a:latin typeface="Calibri" panose="020F0502020204030204" pitchFamily="34" charset="0"/>
                <a:ea typeface="DengXian" panose="02010600030101010101" pitchFamily="2" charset="-122"/>
                <a:cs typeface="Arial" panose="020B0604020202020204" pitchFamily="34" charset="0"/>
              </a:rPr>
              <a:t>réponse</a:t>
            </a:r>
            <a:r>
              <a:rPr lang="en-US" sz="1200" dirty="0">
                <a:effectLst/>
                <a:latin typeface="Calibri" panose="020F0502020204030204" pitchFamily="34" charset="0"/>
                <a:ea typeface="DengXian" panose="02010600030101010101" pitchFamily="2" charset="-122"/>
                <a:cs typeface="Arial" panose="020B0604020202020204" pitchFamily="34" charset="0"/>
              </a:rPr>
              <a:t>, de </a:t>
            </a:r>
            <a:r>
              <a:rPr lang="en-US" sz="1200" dirty="0" err="1">
                <a:effectLst/>
                <a:latin typeface="Calibri" panose="020F0502020204030204" pitchFamily="34" charset="0"/>
                <a:ea typeface="DengXian" panose="02010600030101010101" pitchFamily="2" charset="-122"/>
                <a:cs typeface="Arial" panose="020B0604020202020204" pitchFamily="34" charset="0"/>
              </a:rPr>
              <a:t>l’implémentation</a:t>
            </a:r>
            <a:r>
              <a:rPr lang="en-US" sz="1200" dirty="0">
                <a:effectLst/>
                <a:latin typeface="Calibri" panose="020F0502020204030204" pitchFamily="34" charset="0"/>
                <a:ea typeface="DengXian" panose="02010600030101010101" pitchFamily="2" charset="-122"/>
                <a:cs typeface="Arial" panose="020B0604020202020204" pitchFamily="34" charset="0"/>
              </a:rPr>
              <a:t>, et des outputs, </a:t>
            </a:r>
            <a:r>
              <a:rPr lang="en-US" sz="1200" dirty="0" err="1">
                <a:effectLst/>
                <a:latin typeface="Calibri" panose="020F0502020204030204" pitchFamily="34" charset="0"/>
                <a:ea typeface="DengXian" panose="02010600030101010101" pitchFamily="2" charset="-122"/>
                <a:cs typeface="Arial" panose="020B0604020202020204" pitchFamily="34" charset="0"/>
              </a:rPr>
              <a:t>est</a:t>
            </a:r>
            <a:r>
              <a:rPr lang="en-US" sz="1200" dirty="0">
                <a:effectLst/>
                <a:latin typeface="Calibri" panose="020F0502020204030204" pitchFamily="34" charset="0"/>
                <a:ea typeface="DengXian" panose="02010600030101010101" pitchFamily="2" charset="-122"/>
                <a:cs typeface="Arial" panose="020B0604020202020204" pitchFamily="34" charset="0"/>
              </a:rPr>
              <a:t> </a:t>
            </a:r>
            <a:r>
              <a:rPr lang="en-US" sz="1200" dirty="0" err="1">
                <a:effectLst/>
                <a:latin typeface="Calibri" panose="020F0502020204030204" pitchFamily="34" charset="0"/>
                <a:ea typeface="DengXian" panose="02010600030101010101" pitchFamily="2" charset="-122"/>
                <a:cs typeface="Arial" panose="020B0604020202020204" pitchFamily="34" charset="0"/>
              </a:rPr>
              <a:t>souvent</a:t>
            </a:r>
            <a:r>
              <a:rPr lang="en-US" sz="1200" dirty="0">
                <a:effectLst/>
                <a:latin typeface="Calibri" panose="020F0502020204030204" pitchFamily="34" charset="0"/>
                <a:ea typeface="DengXian" panose="02010600030101010101" pitchFamily="2" charset="-122"/>
                <a:cs typeface="Arial" panose="020B0604020202020204" pitchFamily="34" charset="0"/>
              </a:rPr>
              <a:t> </a:t>
            </a:r>
            <a:r>
              <a:rPr lang="en-US" sz="1200" dirty="0" err="1">
                <a:effectLst/>
                <a:latin typeface="Calibri" panose="020F0502020204030204" pitchFamily="34" charset="0"/>
                <a:ea typeface="DengXian" panose="02010600030101010101" pitchFamily="2" charset="-122"/>
                <a:cs typeface="Arial" panose="020B0604020202020204" pitchFamily="34" charset="0"/>
              </a:rPr>
              <a:t>appellé</a:t>
            </a:r>
            <a:r>
              <a:rPr lang="en-US" sz="1200" dirty="0">
                <a:effectLst/>
                <a:latin typeface="Calibri" panose="020F0502020204030204" pitchFamily="34" charset="0"/>
                <a:ea typeface="DengXian" panose="02010600030101010101" pitchFamily="2" charset="-122"/>
                <a:cs typeface="Arial" panose="020B0604020202020204" pitchFamily="34" charset="0"/>
              </a:rPr>
              <a:t> le “3W”, Who does What Where, qui fait quoi </a:t>
            </a:r>
            <a:r>
              <a:rPr lang="en-US" sz="1200" dirty="0" err="1">
                <a:effectLst/>
                <a:latin typeface="Calibri" panose="020F0502020204030204" pitchFamily="34" charset="0"/>
                <a:ea typeface="DengXian" panose="02010600030101010101" pitchFamily="2" charset="-122"/>
                <a:cs typeface="Arial" panose="020B0604020202020204" pitchFamily="34" charset="0"/>
              </a:rPr>
              <a:t>où</a:t>
            </a:r>
            <a:r>
              <a:rPr lang="en-US" sz="1200" dirty="0">
                <a:effectLst/>
                <a:latin typeface="Calibri" panose="020F0502020204030204" pitchFamily="34" charset="0"/>
                <a:ea typeface="DengXian" panose="02010600030101010101" pitchFamily="2" charset="-122"/>
                <a:cs typeface="Arial" panose="020B0604020202020204" pitchFamily="34" charset="0"/>
              </a:rPr>
              <a:t> ? </a:t>
            </a:r>
          </a:p>
          <a:p>
            <a:pPr>
              <a:lnSpc>
                <a:spcPct val="107000"/>
              </a:lnSpc>
              <a:spcAft>
                <a:spcPts val="800"/>
              </a:spcAft>
            </a:pPr>
            <a:r>
              <a:rPr lang="en-US" b="1" dirty="0"/>
              <a:t>CLICK </a:t>
            </a:r>
            <a:r>
              <a:rPr lang="en-US" sz="1200" dirty="0">
                <a:effectLst/>
                <a:latin typeface="Calibri" panose="020F0502020204030204" pitchFamily="34" charset="0"/>
                <a:ea typeface="DengXian" panose="02010600030101010101" pitchFamily="2" charset="-122"/>
                <a:cs typeface="Arial" panose="020B0604020202020204" pitchFamily="34" charset="0"/>
              </a:rPr>
              <a:t>- Le </a:t>
            </a:r>
            <a:r>
              <a:rPr lang="en-US" sz="1200" dirty="0" err="1">
                <a:effectLst/>
                <a:latin typeface="Calibri" panose="020F0502020204030204" pitchFamily="34" charset="0"/>
                <a:ea typeface="DengXian" panose="02010600030101010101" pitchFamily="2" charset="-122"/>
                <a:cs typeface="Arial" panose="020B0604020202020204" pitchFamily="34" charset="0"/>
              </a:rPr>
              <a:t>suivi</a:t>
            </a:r>
            <a:r>
              <a:rPr lang="en-US" sz="1200" dirty="0">
                <a:effectLst/>
                <a:latin typeface="Calibri" panose="020F0502020204030204" pitchFamily="34" charset="0"/>
                <a:ea typeface="DengXian" panose="02010600030101010101" pitchFamily="2" charset="-122"/>
                <a:cs typeface="Arial" panose="020B0604020202020204" pitchFamily="34" charset="0"/>
              </a:rPr>
              <a:t> de </a:t>
            </a:r>
            <a:r>
              <a:rPr lang="en-US" sz="1200" dirty="0" err="1">
                <a:effectLst/>
                <a:latin typeface="Calibri" panose="020F0502020204030204" pitchFamily="34" charset="0"/>
                <a:ea typeface="DengXian" panose="02010600030101010101" pitchFamily="2" charset="-122"/>
                <a:cs typeface="Arial" panose="020B0604020202020204" pitchFamily="34" charset="0"/>
              </a:rPr>
              <a:t>l’implémentation</a:t>
            </a:r>
            <a:r>
              <a:rPr lang="en-US" sz="1200" dirty="0">
                <a:effectLst/>
                <a:latin typeface="Calibri" panose="020F0502020204030204" pitchFamily="34" charset="0"/>
                <a:ea typeface="DengXian" panose="02010600030101010101" pitchFamily="2" charset="-122"/>
                <a:cs typeface="Arial" panose="020B0604020202020204" pitchFamily="34" charset="0"/>
              </a:rPr>
              <a:t>, des outputs, et des outcome </a:t>
            </a:r>
            <a:r>
              <a:rPr lang="en-US" sz="1200" dirty="0" err="1">
                <a:effectLst/>
                <a:latin typeface="Calibri" panose="020F0502020204030204" pitchFamily="34" charset="0"/>
                <a:ea typeface="DengXian" panose="02010600030101010101" pitchFamily="2" charset="-122"/>
                <a:cs typeface="Arial" panose="020B0604020202020204" pitchFamily="34" charset="0"/>
              </a:rPr>
              <a:t>est</a:t>
            </a:r>
            <a:r>
              <a:rPr lang="en-US" sz="1200" dirty="0">
                <a:effectLst/>
                <a:latin typeface="Calibri" panose="020F0502020204030204" pitchFamily="34" charset="0"/>
                <a:ea typeface="DengXian" panose="02010600030101010101" pitchFamily="2" charset="-122"/>
                <a:cs typeface="Arial" panose="020B0604020202020204" pitchFamily="34" charset="0"/>
              </a:rPr>
              <a:t> </a:t>
            </a:r>
            <a:r>
              <a:rPr lang="en-US" sz="1200" dirty="0" err="1">
                <a:effectLst/>
                <a:latin typeface="Calibri" panose="020F0502020204030204" pitchFamily="34" charset="0"/>
                <a:ea typeface="DengXian" panose="02010600030101010101" pitchFamily="2" charset="-122"/>
                <a:cs typeface="Arial" panose="020B0604020202020204" pitchFamily="34" charset="0"/>
              </a:rPr>
              <a:t>appellé</a:t>
            </a:r>
            <a:r>
              <a:rPr lang="en-US" sz="1200" dirty="0">
                <a:effectLst/>
                <a:latin typeface="Calibri" panose="020F0502020204030204" pitchFamily="34" charset="0"/>
                <a:ea typeface="DengXian" panose="02010600030101010101" pitchFamily="2" charset="-122"/>
                <a:cs typeface="Arial" panose="020B0604020202020204" pitchFamily="34" charset="0"/>
              </a:rPr>
              <a:t> le Monitoring de la </a:t>
            </a:r>
            <a:r>
              <a:rPr lang="en-US" sz="1200" dirty="0" err="1">
                <a:effectLst/>
                <a:latin typeface="Calibri" panose="020F0502020204030204" pitchFamily="34" charset="0"/>
                <a:ea typeface="DengXian" panose="02010600030101010101" pitchFamily="2" charset="-122"/>
                <a:cs typeface="Arial" panose="020B0604020202020204" pitchFamily="34" charset="0"/>
              </a:rPr>
              <a:t>réponse</a:t>
            </a:r>
            <a:r>
              <a:rPr lang="en-US" sz="1200" dirty="0">
                <a:effectLst/>
                <a:latin typeface="Calibri" panose="020F0502020204030204" pitchFamily="34" charset="0"/>
                <a:ea typeface="DengXian" panose="02010600030101010101" pitchFamily="2" charset="-122"/>
                <a:cs typeface="Arial" panose="020B0604020202020204" pitchFamily="34" charset="0"/>
              </a:rPr>
              <a:t> </a:t>
            </a:r>
          </a:p>
          <a:p>
            <a:pPr>
              <a:lnSpc>
                <a:spcPct val="107000"/>
              </a:lnSpc>
              <a:spcAft>
                <a:spcPts val="800"/>
              </a:spcAft>
            </a:pPr>
            <a:r>
              <a:rPr lang="en-US" b="1" dirty="0"/>
              <a:t>CLICK </a:t>
            </a:r>
            <a:r>
              <a:rPr lang="en-GB" sz="1200" dirty="0">
                <a:effectLst/>
                <a:latin typeface="Calibri" panose="020F0502020204030204" pitchFamily="34" charset="0"/>
                <a:ea typeface="DengXian" panose="02010600030101010101" pitchFamily="2" charset="-122"/>
                <a:cs typeface="Arial" panose="020B0604020202020204" pitchFamily="34" charset="0"/>
              </a:rPr>
              <a:t>- Le </a:t>
            </a:r>
            <a:r>
              <a:rPr lang="en-GB" sz="1200" dirty="0" err="1">
                <a:effectLst/>
                <a:latin typeface="Calibri" panose="020F0502020204030204" pitchFamily="34" charset="0"/>
                <a:ea typeface="DengXian" panose="02010600030101010101" pitchFamily="2" charset="-122"/>
                <a:cs typeface="Arial" panose="020B0604020202020204" pitchFamily="34" charset="0"/>
              </a:rPr>
              <a:t>suivi</a:t>
            </a:r>
            <a:r>
              <a:rPr lang="en-GB" sz="1200" dirty="0">
                <a:effectLst/>
                <a:latin typeface="Calibri" panose="020F0502020204030204" pitchFamily="34" charset="0"/>
                <a:ea typeface="DengXian" panose="02010600030101010101" pitchFamily="2" charset="-122"/>
                <a:cs typeface="Arial" panose="020B0604020202020204" pitchFamily="34" charset="0"/>
              </a:rPr>
              <a:t> des flux financiers </a:t>
            </a:r>
            <a:r>
              <a:rPr lang="en-GB" sz="1200" dirty="0" err="1">
                <a:effectLst/>
                <a:latin typeface="Calibri" panose="020F0502020204030204" pitchFamily="34" charset="0"/>
                <a:ea typeface="DengXian" panose="02010600030101010101" pitchFamily="2" charset="-122"/>
                <a:cs typeface="Arial" panose="020B0604020202020204" pitchFamily="34" charset="0"/>
              </a:rPr>
              <a:t>est</a:t>
            </a:r>
            <a:r>
              <a:rPr lang="en-GB" sz="1200" dirty="0">
                <a:effectLst/>
                <a:latin typeface="Calibri" panose="020F0502020204030204" pitchFamily="34" charset="0"/>
                <a:ea typeface="DengXian" panose="02010600030101010101" pitchFamily="2" charset="-122"/>
                <a:cs typeface="Arial" panose="020B0604020202020204" pitchFamily="34" charset="0"/>
              </a:rPr>
              <a:t> </a:t>
            </a:r>
            <a:r>
              <a:rPr lang="en-GB" sz="1200" dirty="0" err="1">
                <a:effectLst/>
                <a:latin typeface="Calibri" panose="020F0502020204030204" pitchFamily="34" charset="0"/>
                <a:ea typeface="DengXian" panose="02010600030101010101" pitchFamily="2" charset="-122"/>
                <a:cs typeface="Arial" panose="020B0604020202020204" pitchFamily="34" charset="0"/>
              </a:rPr>
              <a:t>appelé</a:t>
            </a:r>
            <a:r>
              <a:rPr lang="en-GB" sz="1200" dirty="0">
                <a:effectLst/>
                <a:latin typeface="Calibri" panose="020F0502020204030204" pitchFamily="34" charset="0"/>
                <a:ea typeface="DengXian" panose="02010600030101010101" pitchFamily="2" charset="-122"/>
                <a:cs typeface="Arial" panose="020B0604020202020204" pitchFamily="34" charset="0"/>
              </a:rPr>
              <a:t> le “financial tracking” et </a:t>
            </a:r>
            <a:r>
              <a:rPr lang="en-GB" sz="1200" dirty="0" err="1">
                <a:effectLst/>
                <a:latin typeface="Calibri" panose="020F0502020204030204" pitchFamily="34" charset="0"/>
                <a:ea typeface="DengXian" panose="02010600030101010101" pitchFamily="2" charset="-122"/>
                <a:cs typeface="Arial" panose="020B0604020202020204" pitchFamily="34" charset="0"/>
              </a:rPr>
              <a:t>est</a:t>
            </a:r>
            <a:r>
              <a:rPr lang="en-GB" sz="1200" dirty="0">
                <a:effectLst/>
                <a:latin typeface="Calibri" panose="020F0502020204030204" pitchFamily="34" charset="0"/>
                <a:ea typeface="DengXian" panose="02010600030101010101" pitchFamily="2" charset="-122"/>
                <a:cs typeface="Arial" panose="020B0604020202020204" pitchFamily="34" charset="0"/>
              </a:rPr>
              <a:t> fait </a:t>
            </a:r>
            <a:r>
              <a:rPr lang="en-GB" sz="1200" dirty="0" err="1">
                <a:effectLst/>
                <a:latin typeface="Calibri" panose="020F0502020204030204" pitchFamily="34" charset="0"/>
                <a:ea typeface="DengXian" panose="02010600030101010101" pitchFamily="2" charset="-122"/>
                <a:cs typeface="Arial" panose="020B0604020202020204" pitchFamily="34" charset="0"/>
              </a:rPr>
              <a:t>séparément</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US" sz="1200" b="1"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1200"/>
              </a:spcBef>
              <a:spcAft>
                <a:spcPts val="800"/>
              </a:spcAft>
              <a:buClrTx/>
              <a:buSzTx/>
              <a:buFontTx/>
              <a:buNone/>
              <a:tabLst/>
              <a:defRPr/>
            </a:pPr>
            <a:r>
              <a:rPr lang="en-US" b="0" dirty="0" err="1"/>
              <a:t>Cette</a:t>
            </a:r>
            <a:r>
              <a:rPr lang="en-US" b="0" dirty="0"/>
              <a:t> vision </a:t>
            </a:r>
            <a:r>
              <a:rPr lang="en-US" b="0" dirty="0" err="1"/>
              <a:t>intégrée</a:t>
            </a:r>
            <a:r>
              <a:rPr lang="en-US" b="0" dirty="0"/>
              <a:t> du monitoring </a:t>
            </a:r>
            <a:r>
              <a:rPr lang="en-US" b="0" dirty="0" err="1"/>
              <a:t>reste</a:t>
            </a:r>
            <a:r>
              <a:rPr lang="en-US" b="0" dirty="0"/>
              <a:t> </a:t>
            </a:r>
            <a:r>
              <a:rPr lang="en-US" b="0" dirty="0" err="1"/>
              <a:t>l’approche</a:t>
            </a:r>
            <a:r>
              <a:rPr lang="en-US" b="0" dirty="0"/>
              <a:t> </a:t>
            </a:r>
            <a:r>
              <a:rPr lang="en-US" b="0" dirty="0" err="1"/>
              <a:t>idéale</a:t>
            </a:r>
            <a:r>
              <a:rPr lang="en-US" b="0" dirty="0"/>
              <a:t>, </a:t>
            </a:r>
            <a:r>
              <a:rPr lang="en-US" b="0" dirty="0" err="1"/>
              <a:t>mais</a:t>
            </a:r>
            <a:r>
              <a:rPr lang="en-US" b="0" dirty="0"/>
              <a:t> </a:t>
            </a:r>
            <a:r>
              <a:rPr lang="en-US" sz="1200" b="1" dirty="0" err="1">
                <a:effectLst/>
                <a:latin typeface="Calibri" panose="020F0502020204030204" pitchFamily="34" charset="0"/>
                <a:ea typeface="DengXian" panose="02010600030101010101" pitchFamily="2" charset="-122"/>
                <a:cs typeface="Arial" panose="020B0604020202020204" pitchFamily="34" charset="0"/>
              </a:rPr>
              <a:t>cette</a:t>
            </a:r>
            <a:r>
              <a:rPr lang="en-US" sz="1200" b="1" dirty="0">
                <a:effectLst/>
                <a:latin typeface="Calibri" panose="020F0502020204030204" pitchFamily="34" charset="0"/>
                <a:ea typeface="DengXian" panose="02010600030101010101" pitchFamily="2" charset="-122"/>
                <a:cs typeface="Arial" panose="020B0604020202020204" pitchFamily="34" charset="0"/>
              </a:rPr>
              <a:t> </a:t>
            </a:r>
            <a:r>
              <a:rPr lang="en-US" sz="1200" b="1" dirty="0" err="1">
                <a:effectLst/>
                <a:latin typeface="Calibri" panose="020F0502020204030204" pitchFamily="34" charset="0"/>
                <a:ea typeface="DengXian" panose="02010600030101010101" pitchFamily="2" charset="-122"/>
                <a:cs typeface="Arial" panose="020B0604020202020204" pitchFamily="34" charset="0"/>
              </a:rPr>
              <a:t>présentation</a:t>
            </a:r>
            <a:r>
              <a:rPr lang="en-US" sz="1200" b="1" dirty="0">
                <a:effectLst/>
                <a:latin typeface="Calibri" panose="020F0502020204030204" pitchFamily="34" charset="0"/>
                <a:ea typeface="DengXian" panose="02010600030101010101" pitchFamily="2" charset="-122"/>
                <a:cs typeface="Arial" panose="020B0604020202020204" pitchFamily="34" charset="0"/>
              </a:rPr>
              <a:t> </a:t>
            </a:r>
            <a:r>
              <a:rPr lang="en-US" sz="1200" b="1" dirty="0" err="1">
                <a:effectLst/>
                <a:latin typeface="Calibri" panose="020F0502020204030204" pitchFamily="34" charset="0"/>
                <a:ea typeface="DengXian" panose="02010600030101010101" pitchFamily="2" charset="-122"/>
                <a:cs typeface="Arial" panose="020B0604020202020204" pitchFamily="34" charset="0"/>
              </a:rPr>
              <a:t>couvre</a:t>
            </a:r>
            <a:r>
              <a:rPr lang="en-US" sz="1200" b="1" dirty="0">
                <a:effectLst/>
                <a:latin typeface="Calibri" panose="020F0502020204030204" pitchFamily="34" charset="0"/>
                <a:ea typeface="DengXian" panose="02010600030101010101" pitchFamily="2" charset="-122"/>
                <a:cs typeface="Arial" panose="020B0604020202020204" pitchFamily="34" charset="0"/>
              </a:rPr>
              <a:t> </a:t>
            </a:r>
            <a:r>
              <a:rPr lang="en-US" sz="1200" b="1" dirty="0" err="1">
                <a:effectLst/>
                <a:latin typeface="Calibri" panose="020F0502020204030204" pitchFamily="34" charset="0"/>
                <a:ea typeface="DengXian" panose="02010600030101010101" pitchFamily="2" charset="-122"/>
                <a:cs typeface="Arial" panose="020B0604020202020204" pitchFamily="34" charset="0"/>
              </a:rPr>
              <a:t>uniquement</a:t>
            </a:r>
            <a:r>
              <a:rPr lang="en-US" sz="1200" b="1" dirty="0">
                <a:effectLst/>
                <a:latin typeface="Calibri" panose="020F0502020204030204" pitchFamily="34" charset="0"/>
                <a:ea typeface="DengXian" panose="02010600030101010101" pitchFamily="2" charset="-122"/>
                <a:cs typeface="Arial" panose="020B0604020202020204" pitchFamily="34" charset="0"/>
              </a:rPr>
              <a:t> le Monitoring de la </a:t>
            </a:r>
            <a:r>
              <a:rPr lang="en-US" sz="1200" b="1" dirty="0" err="1">
                <a:effectLst/>
                <a:latin typeface="Calibri" panose="020F0502020204030204" pitchFamily="34" charset="0"/>
                <a:ea typeface="DengXian" panose="02010600030101010101" pitchFamily="2" charset="-122"/>
                <a:cs typeface="Arial" panose="020B0604020202020204" pitchFamily="34" charset="0"/>
              </a:rPr>
              <a:t>Réponse</a:t>
            </a:r>
            <a:r>
              <a:rPr lang="en-US" sz="1200" b="1" dirty="0">
                <a:effectLst/>
                <a:latin typeface="Calibri" panose="020F0502020204030204" pitchFamily="34" charset="0"/>
                <a:ea typeface="DengXian" panose="02010600030101010101" pitchFamily="2" charset="-122"/>
                <a:cs typeface="Arial" panose="020B0604020202020204" pitchFamily="34" charset="0"/>
              </a:rPr>
              <a:t>:</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DengXian" panose="02010600030101010101" pitchFamily="2" charset="-122"/>
                <a:cs typeface="Arial" panose="020B0604020202020204" pitchFamily="34" charset="0"/>
              </a:rPr>
              <a:t>Durant </a:t>
            </a:r>
            <a:r>
              <a:rPr lang="en-GB" sz="1200" dirty="0" err="1">
                <a:effectLst/>
                <a:latin typeface="Calibri" panose="020F0502020204030204" pitchFamily="34" charset="0"/>
                <a:ea typeface="DengXian" panose="02010600030101010101" pitchFamily="2" charset="-122"/>
                <a:cs typeface="Arial" panose="020B0604020202020204" pitchFamily="34" charset="0"/>
              </a:rPr>
              <a:t>l’implementation</a:t>
            </a:r>
            <a:r>
              <a:rPr lang="en-GB" sz="1200" dirty="0">
                <a:effectLst/>
                <a:latin typeface="Calibri" panose="020F0502020204030204" pitchFamily="34" charset="0"/>
                <a:ea typeface="DengXian" panose="02010600030101010101" pitchFamily="2" charset="-122"/>
                <a:cs typeface="Arial" panose="020B0604020202020204" pitchFamily="34" charset="0"/>
              </a:rPr>
              <a:t>, tout </a:t>
            </a:r>
            <a:r>
              <a:rPr lang="en-GB" sz="1200" dirty="0" err="1">
                <a:effectLst/>
                <a:latin typeface="Calibri" panose="020F0502020204030204" pitchFamily="34" charset="0"/>
                <a:ea typeface="DengXian" panose="02010600030101010101" pitchFamily="2" charset="-122"/>
                <a:cs typeface="Arial" panose="020B0604020202020204" pitchFamily="34" charset="0"/>
              </a:rPr>
              <a:t>en</a:t>
            </a:r>
            <a:r>
              <a:rPr lang="en-GB" sz="1200" dirty="0">
                <a:effectLst/>
                <a:latin typeface="Calibri" panose="020F0502020204030204" pitchFamily="34" charset="0"/>
                <a:ea typeface="DengXian" panose="02010600030101010101" pitchFamily="2" charset="-122"/>
                <a:cs typeface="Arial" panose="020B0604020202020204" pitchFamily="34" charset="0"/>
              </a:rPr>
              <a:t> </a:t>
            </a:r>
            <a:r>
              <a:rPr lang="en-GB" sz="1200" dirty="0" err="1">
                <a:effectLst/>
                <a:latin typeface="Calibri" panose="020F0502020204030204" pitchFamily="34" charset="0"/>
                <a:ea typeface="DengXian" panose="02010600030101010101" pitchFamily="2" charset="-122"/>
                <a:cs typeface="Arial" panose="020B0604020202020204" pitchFamily="34" charset="0"/>
              </a:rPr>
              <a:t>délivrant</a:t>
            </a:r>
            <a:r>
              <a:rPr lang="en-GB" sz="1200" dirty="0">
                <a:effectLst/>
                <a:latin typeface="Calibri" panose="020F0502020204030204" pitchFamily="34" charset="0"/>
                <a:ea typeface="DengXian" panose="02010600030101010101" pitchFamily="2" charset="-122"/>
                <a:cs typeface="Arial" panose="020B0604020202020204" pitchFamily="34" charset="0"/>
              </a:rPr>
              <a:t> </a:t>
            </a:r>
            <a:r>
              <a:rPr lang="en-GB" sz="1200" dirty="0" err="1">
                <a:effectLst/>
                <a:latin typeface="Calibri" panose="020F0502020204030204" pitchFamily="34" charset="0"/>
                <a:ea typeface="DengXian" panose="02010600030101010101" pitchFamily="2" charset="-122"/>
                <a:cs typeface="Arial" panose="020B0604020202020204" pitchFamily="34" charset="0"/>
              </a:rPr>
              <a:t>l’aide</a:t>
            </a:r>
            <a:r>
              <a:rPr lang="en-GB" sz="1200" dirty="0">
                <a:effectLst/>
                <a:latin typeface="Calibri" panose="020F0502020204030204" pitchFamily="34" charset="0"/>
                <a:ea typeface="DengXian" panose="02010600030101010101" pitchFamily="2" charset="-122"/>
                <a:cs typeface="Arial" panose="020B0604020202020204" pitchFamily="34" charset="0"/>
              </a:rPr>
              <a:t>, les </a:t>
            </a:r>
            <a:r>
              <a:rPr lang="en-GB" sz="1200" dirty="0" err="1">
                <a:effectLst/>
                <a:latin typeface="Calibri" panose="020F0502020204030204" pitchFamily="34" charset="0"/>
                <a:ea typeface="DengXian" panose="02010600030101010101" pitchFamily="2" charset="-122"/>
                <a:cs typeface="Arial" panose="020B0604020202020204" pitchFamily="34" charset="0"/>
              </a:rPr>
              <a:t>acteurs</a:t>
            </a:r>
            <a:r>
              <a:rPr lang="en-GB" sz="1200" dirty="0">
                <a:effectLst/>
                <a:latin typeface="Calibri" panose="020F0502020204030204" pitchFamily="34" charset="0"/>
                <a:ea typeface="DengXian" panose="02010600030101010101" pitchFamily="2" charset="-122"/>
                <a:cs typeface="Arial" panose="020B0604020202020204" pitchFamily="34" charset="0"/>
              </a:rPr>
              <a:t> se </a:t>
            </a:r>
            <a:r>
              <a:rPr lang="en-GB" sz="1200" dirty="0" err="1">
                <a:effectLst/>
                <a:latin typeface="Calibri" panose="020F0502020204030204" pitchFamily="34" charset="0"/>
                <a:ea typeface="DengXian" panose="02010600030101010101" pitchFamily="2" charset="-122"/>
                <a:cs typeface="Arial" panose="020B0604020202020204" pitchFamily="34" charset="0"/>
              </a:rPr>
              <a:t>demandent</a:t>
            </a:r>
            <a:r>
              <a:rPr lang="en-GB" sz="1200" dirty="0">
                <a:effectLst/>
                <a:latin typeface="Calibri" panose="020F0502020204030204" pitchFamily="34" charset="0"/>
                <a:ea typeface="DengXian" panose="02010600030101010101" pitchFamily="2" charset="-122"/>
                <a:cs typeface="Arial" panose="020B0604020202020204" pitchFamily="34" charset="0"/>
              </a:rPr>
              <a:t> : </a:t>
            </a:r>
            <a:r>
              <a:rPr lang="en-GB" sz="1200" i="1" dirty="0" err="1">
                <a:effectLst/>
                <a:latin typeface="Calibri" panose="020F0502020204030204" pitchFamily="34" charset="0"/>
                <a:ea typeface="DengXian" panose="02010600030101010101" pitchFamily="2" charset="-122"/>
                <a:cs typeface="Arial" panose="020B0604020202020204" pitchFamily="34" charset="0"/>
              </a:rPr>
              <a:t>Ou</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en</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sommes</a:t>
            </a:r>
            <a:r>
              <a:rPr lang="en-GB" sz="1200" i="1" dirty="0">
                <a:effectLst/>
                <a:latin typeface="Calibri" panose="020F0502020204030204" pitchFamily="34" charset="0"/>
                <a:ea typeface="DengXian" panose="02010600030101010101" pitchFamily="2" charset="-122"/>
                <a:cs typeface="Arial" panose="020B0604020202020204" pitchFamily="34" charset="0"/>
              </a:rPr>
              <a:t>-nous ? Le planning </a:t>
            </a:r>
            <a:r>
              <a:rPr lang="en-GB" sz="1200" i="1" dirty="0" err="1">
                <a:effectLst/>
                <a:latin typeface="Calibri" panose="020F0502020204030204" pitchFamily="34" charset="0"/>
                <a:ea typeface="DengXian" panose="02010600030101010101" pitchFamily="2" charset="-122"/>
                <a:cs typeface="Arial" panose="020B0604020202020204" pitchFamily="34" charset="0"/>
              </a:rPr>
              <a:t>est</a:t>
            </a:r>
            <a:r>
              <a:rPr lang="en-GB" sz="1200" i="1" dirty="0">
                <a:effectLst/>
                <a:latin typeface="Calibri" panose="020F0502020204030204" pitchFamily="34" charset="0"/>
                <a:ea typeface="DengXian" panose="02010600030101010101" pitchFamily="2" charset="-122"/>
                <a:cs typeface="Arial" panose="020B0604020202020204" pitchFamily="34" charset="0"/>
              </a:rPr>
              <a:t>-il </a:t>
            </a:r>
            <a:r>
              <a:rPr lang="en-GB" sz="1200" i="1" dirty="0" err="1">
                <a:effectLst/>
                <a:latin typeface="Calibri" panose="020F0502020204030204" pitchFamily="34" charset="0"/>
                <a:ea typeface="DengXian" panose="02010600030101010101" pitchFamily="2" charset="-122"/>
                <a:cs typeface="Arial" panose="020B0604020202020204" pitchFamily="34" charset="0"/>
              </a:rPr>
              <a:t>respecté</a:t>
            </a:r>
            <a:r>
              <a:rPr lang="en-GB" sz="1200" i="1" dirty="0">
                <a:effectLst/>
                <a:latin typeface="Calibri" panose="020F0502020204030204" pitchFamily="34" charset="0"/>
                <a:ea typeface="DengXian" panose="02010600030101010101" pitchFamily="2" charset="-122"/>
                <a:cs typeface="Arial" panose="020B0604020202020204" pitchFamily="34" charset="0"/>
              </a:rPr>
              <a:t> ? Allons-nous </a:t>
            </a:r>
            <a:r>
              <a:rPr lang="en-GB" sz="1200" i="1" dirty="0" err="1">
                <a:effectLst/>
                <a:latin typeface="Calibri" panose="020F0502020204030204" pitchFamily="34" charset="0"/>
                <a:ea typeface="DengXian" panose="02010600030101010101" pitchFamily="2" charset="-122"/>
                <a:cs typeface="Arial" panose="020B0604020202020204" pitchFamily="34" charset="0"/>
              </a:rPr>
              <a:t>atteindre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nos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objectifs</a:t>
            </a:r>
            <a:r>
              <a:rPr lang="en-GB" sz="1200" i="1" dirty="0">
                <a:effectLst/>
                <a:latin typeface="Calibri" panose="020F0502020204030204" pitchFamily="34" charset="0"/>
                <a:ea typeface="DengXian" panose="02010600030101010101" pitchFamily="2" charset="-122"/>
                <a:cs typeface="Arial" panose="020B0604020202020204" pitchFamily="34" charset="0"/>
              </a:rPr>
              <a:t> ? </a:t>
            </a:r>
            <a:r>
              <a:rPr lang="en-GB" sz="1200" i="1" dirty="0" err="1">
                <a:effectLst/>
                <a:latin typeface="Calibri" panose="020F0502020204030204" pitchFamily="34" charset="0"/>
                <a:ea typeface="DengXian" panose="02010600030101010101" pitchFamily="2" charset="-122"/>
                <a:cs typeface="Arial" panose="020B0604020202020204" pitchFamily="34" charset="0"/>
              </a:rPr>
              <a:t>Devons</a:t>
            </a:r>
            <a:r>
              <a:rPr lang="en-GB" sz="1200" i="1" dirty="0">
                <a:effectLst/>
                <a:latin typeface="Calibri" panose="020F0502020204030204" pitchFamily="34" charset="0"/>
                <a:ea typeface="DengXian" panose="02010600030101010101" pitchFamily="2" charset="-122"/>
                <a:cs typeface="Arial" panose="020B0604020202020204" pitchFamily="34" charset="0"/>
              </a:rPr>
              <a:t>-nous changer </a:t>
            </a:r>
            <a:r>
              <a:rPr lang="en-GB" sz="1200" i="1" dirty="0" err="1">
                <a:effectLst/>
                <a:latin typeface="Calibri" panose="020F0502020204030204" pitchFamily="34" charset="0"/>
                <a:ea typeface="DengXian" panose="02010600030101010101" pitchFamily="2" charset="-122"/>
                <a:cs typeface="Arial" panose="020B0604020202020204" pitchFamily="34" charset="0"/>
              </a:rPr>
              <a:t>quelquechose</a:t>
            </a:r>
            <a:r>
              <a:rPr lang="en-GB" sz="1200" i="1" dirty="0">
                <a:effectLst/>
                <a:latin typeface="Calibri" panose="020F0502020204030204" pitchFamily="34" charset="0"/>
                <a:ea typeface="DengXian" panose="02010600030101010101" pitchFamily="2" charset="-122"/>
                <a:cs typeface="Arial" panose="020B0604020202020204" pitchFamily="34" charset="0"/>
              </a:rPr>
              <a:t> ? </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dirty="0" err="1">
                <a:effectLst/>
                <a:latin typeface="Calibri" panose="020F0502020204030204" pitchFamily="34" charset="0"/>
                <a:ea typeface="DengXian" panose="02010600030101010101" pitchFamily="2" charset="-122"/>
                <a:cs typeface="Arial" panose="020B0604020202020204" pitchFamily="34" charset="0"/>
              </a:rPr>
              <a:t>Lorsque</a:t>
            </a:r>
            <a:r>
              <a:rPr lang="en-GB" sz="1200" dirty="0">
                <a:effectLst/>
                <a:latin typeface="Calibri" panose="020F0502020204030204" pitchFamily="34" charset="0"/>
                <a:ea typeface="DengXian" panose="02010600030101010101" pitchFamily="2" charset="-122"/>
                <a:cs typeface="Arial" panose="020B0604020202020204" pitchFamily="34" charset="0"/>
              </a:rPr>
              <a:t> </a:t>
            </a:r>
            <a:r>
              <a:rPr lang="en-GB" sz="1200" dirty="0" err="1">
                <a:effectLst/>
                <a:latin typeface="Calibri" panose="020F0502020204030204" pitchFamily="34" charset="0"/>
                <a:ea typeface="DengXian" panose="02010600030101010101" pitchFamily="2" charset="-122"/>
                <a:cs typeface="Arial" panose="020B0604020202020204" pitchFamily="34" charset="0"/>
              </a:rPr>
              <a:t>une</a:t>
            </a:r>
            <a:r>
              <a:rPr lang="en-GB" sz="1200" dirty="0">
                <a:effectLst/>
                <a:latin typeface="Calibri" panose="020F0502020204030204" pitchFamily="34" charset="0"/>
                <a:ea typeface="DengXian" panose="02010600030101010101" pitchFamily="2" charset="-122"/>
                <a:cs typeface="Arial" panose="020B0604020202020204" pitchFamily="34" charset="0"/>
              </a:rPr>
              <a:t> intervention </a:t>
            </a:r>
            <a:r>
              <a:rPr lang="en-GB" sz="1200" dirty="0" err="1">
                <a:effectLst/>
                <a:latin typeface="Calibri" panose="020F0502020204030204" pitchFamily="34" charset="0"/>
                <a:ea typeface="DengXian" panose="02010600030101010101" pitchFamily="2" charset="-122"/>
                <a:cs typeface="Arial" panose="020B0604020202020204" pitchFamily="34" charset="0"/>
              </a:rPr>
              <a:t>est</a:t>
            </a:r>
            <a:r>
              <a:rPr lang="en-GB" sz="1200" dirty="0">
                <a:effectLst/>
                <a:latin typeface="Calibri" panose="020F0502020204030204" pitchFamily="34" charset="0"/>
                <a:ea typeface="DengXian" panose="02010600030101010101" pitchFamily="2" charset="-122"/>
                <a:cs typeface="Arial" panose="020B0604020202020204" pitchFamily="34" charset="0"/>
              </a:rPr>
              <a:t> </a:t>
            </a:r>
            <a:r>
              <a:rPr lang="en-GB" sz="1200" dirty="0" err="1">
                <a:effectLst/>
                <a:latin typeface="Calibri" panose="020F0502020204030204" pitchFamily="34" charset="0"/>
                <a:ea typeface="DengXian" panose="02010600030101010101" pitchFamily="2" charset="-122"/>
                <a:cs typeface="Arial" panose="020B0604020202020204" pitchFamily="34" charset="0"/>
              </a:rPr>
              <a:t>terminée</a:t>
            </a:r>
            <a:r>
              <a:rPr lang="en-GB" sz="1200"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a:effectLst/>
                <a:latin typeface="Calibri" panose="020F0502020204030204" pitchFamily="34" charset="0"/>
                <a:ea typeface="DengXian" panose="02010600030101010101" pitchFamily="2" charset="-122"/>
                <a:cs typeface="Arial" panose="020B0604020202020204" pitchFamily="34" charset="0"/>
              </a:rPr>
              <a:t>“</a:t>
            </a:r>
            <a:r>
              <a:rPr lang="en-GB" sz="1200" i="1" dirty="0" err="1">
                <a:effectLst/>
                <a:latin typeface="Calibri" panose="020F0502020204030204" pitchFamily="34" charset="0"/>
                <a:ea typeface="DengXian" panose="02010600030101010101" pitchFamily="2" charset="-122"/>
                <a:cs typeface="Arial" panose="020B0604020202020204" pitchFamily="34" charset="0"/>
              </a:rPr>
              <a:t>Quels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sont</a:t>
            </a:r>
            <a:r>
              <a:rPr lang="en-GB" sz="1200" i="1" dirty="0">
                <a:effectLst/>
                <a:latin typeface="Calibri" panose="020F0502020204030204" pitchFamily="34" charset="0"/>
                <a:ea typeface="DengXian" panose="02010600030101010101" pitchFamily="2" charset="-122"/>
                <a:cs typeface="Arial" panose="020B0604020202020204" pitchFamily="34" charset="0"/>
              </a:rPr>
              <a:t> les </a:t>
            </a:r>
            <a:r>
              <a:rPr lang="en-GB" sz="1200" i="1" dirty="0" err="1">
                <a:effectLst/>
                <a:latin typeface="Calibri" panose="020F0502020204030204" pitchFamily="34" charset="0"/>
                <a:ea typeface="DengXian" panose="02010600030101010101" pitchFamily="2" charset="-122"/>
                <a:cs typeface="Arial" panose="020B0604020202020204" pitchFamily="34" charset="0"/>
              </a:rPr>
              <a:t>résultats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obtenus</a:t>
            </a:r>
            <a:r>
              <a:rPr lang="en-GB" sz="1200" i="1" dirty="0">
                <a:effectLst/>
                <a:latin typeface="Calibri" panose="020F0502020204030204" pitchFamily="34" charset="0"/>
                <a:ea typeface="DengXian" panose="02010600030101010101" pitchFamily="2" charset="-122"/>
                <a:cs typeface="Arial" panose="020B0604020202020204" pitchFamily="34" charset="0"/>
              </a:rPr>
              <a:t> ?”, “Comment se </a:t>
            </a:r>
            <a:r>
              <a:rPr lang="en-GB" sz="1200" i="1" dirty="0" err="1">
                <a:effectLst/>
                <a:latin typeface="Calibri" panose="020F0502020204030204" pitchFamily="34" charset="0"/>
                <a:ea typeface="DengXian" panose="02010600030101010101" pitchFamily="2" charset="-122"/>
                <a:cs typeface="Arial" panose="020B0604020202020204" pitchFamily="34" charset="0"/>
              </a:rPr>
              <a:t>rapportent-ils</a:t>
            </a:r>
            <a:r>
              <a:rPr lang="en-GB" sz="1200" i="1" dirty="0">
                <a:effectLst/>
                <a:latin typeface="Calibri" panose="020F0502020204030204" pitchFamily="34" charset="0"/>
                <a:ea typeface="DengXian" panose="02010600030101010101" pitchFamily="2" charset="-122"/>
                <a:cs typeface="Arial" panose="020B0604020202020204" pitchFamily="34" charset="0"/>
              </a:rPr>
              <a:t> aux </a:t>
            </a:r>
            <a:r>
              <a:rPr lang="en-GB" sz="1200" i="1" dirty="0" err="1">
                <a:effectLst/>
                <a:latin typeface="Calibri" panose="020F0502020204030204" pitchFamily="34" charset="0"/>
                <a:ea typeface="DengXian" panose="02010600030101010101" pitchFamily="2" charset="-122"/>
                <a:cs typeface="Arial" panose="020B0604020202020204" pitchFamily="34" charset="0"/>
              </a:rPr>
              <a:t>objectifs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initiaux</a:t>
            </a:r>
            <a:r>
              <a:rPr lang="en-GB" sz="1200" i="1" dirty="0">
                <a:effectLst/>
                <a:latin typeface="Calibri" panose="020F0502020204030204" pitchFamily="34" charset="0"/>
                <a:ea typeface="DengXian" panose="02010600030101010101" pitchFamily="2" charset="-122"/>
                <a:cs typeface="Arial" panose="020B0604020202020204" pitchFamily="34" charset="0"/>
              </a:rPr>
              <a:t> ?”, “</a:t>
            </a:r>
            <a:r>
              <a:rPr lang="en-GB" sz="1200" i="1" dirty="0" err="1">
                <a:effectLst/>
                <a:latin typeface="Calibri" panose="020F0502020204030204" pitchFamily="34" charset="0"/>
                <a:ea typeface="DengXian" panose="02010600030101010101" pitchFamily="2" charset="-122"/>
                <a:cs typeface="Arial" panose="020B0604020202020204" pitchFamily="34" charset="0"/>
              </a:rPr>
              <a:t>Avons</a:t>
            </a:r>
            <a:r>
              <a:rPr lang="en-GB" sz="1200" i="1" dirty="0">
                <a:effectLst/>
                <a:latin typeface="Calibri" panose="020F0502020204030204" pitchFamily="34" charset="0"/>
                <a:ea typeface="DengXian" panose="02010600030101010101" pitchFamily="2" charset="-122"/>
                <a:cs typeface="Arial" panose="020B0604020202020204" pitchFamily="34" charset="0"/>
              </a:rPr>
              <a:t>-nous </a:t>
            </a:r>
            <a:r>
              <a:rPr lang="en-GB" sz="1200" i="1" dirty="0" err="1">
                <a:effectLst/>
                <a:latin typeface="Calibri" panose="020F0502020204030204" pitchFamily="34" charset="0"/>
                <a:ea typeface="DengXian" panose="02010600030101010101" pitchFamily="2" charset="-122"/>
                <a:cs typeface="Arial" panose="020B0604020202020204" pitchFamily="34" charset="0"/>
              </a:rPr>
              <a:t>atteints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nos</a:t>
            </a:r>
            <a:r>
              <a:rPr lang="en-GB" sz="1200" i="1" dirty="0">
                <a:effectLst/>
                <a:latin typeface="Calibri" panose="020F0502020204030204" pitchFamily="34" charset="0"/>
                <a:ea typeface="DengXian" panose="02010600030101010101" pitchFamily="2" charset="-122"/>
                <a:cs typeface="Arial" panose="020B0604020202020204" pitchFamily="34" charset="0"/>
              </a:rPr>
              <a:t> </a:t>
            </a:r>
            <a:r>
              <a:rPr lang="en-GB" sz="1200" i="1" dirty="0" err="1">
                <a:effectLst/>
                <a:latin typeface="Calibri" panose="020F0502020204030204" pitchFamily="34" charset="0"/>
                <a:ea typeface="DengXian" panose="02010600030101010101" pitchFamily="2" charset="-122"/>
                <a:cs typeface="Arial" panose="020B0604020202020204" pitchFamily="34" charset="0"/>
              </a:rPr>
              <a:t>objectifs</a:t>
            </a:r>
            <a:r>
              <a:rPr lang="en-GB" sz="1200" i="1" dirty="0">
                <a:effectLst/>
                <a:latin typeface="Calibri" panose="020F0502020204030204" pitchFamily="34" charset="0"/>
                <a:ea typeface="DengXian" panose="02010600030101010101" pitchFamily="2" charset="-122"/>
                <a:cs typeface="Arial" panose="020B0604020202020204" pitchFamily="34" charset="0"/>
              </a:rPr>
              <a:t> ?”, “Quelle difference </a:t>
            </a:r>
            <a:r>
              <a:rPr lang="en-GB" sz="1200" i="1" dirty="0" err="1">
                <a:effectLst/>
                <a:latin typeface="Calibri" panose="020F0502020204030204" pitchFamily="34" charset="0"/>
                <a:ea typeface="DengXian" panose="02010600030101010101" pitchFamily="2" charset="-122"/>
                <a:cs typeface="Arial" panose="020B0604020202020204" pitchFamily="34" charset="0"/>
              </a:rPr>
              <a:t>avons</a:t>
            </a:r>
            <a:r>
              <a:rPr lang="en-GB" sz="1200" i="1" dirty="0">
                <a:effectLst/>
                <a:latin typeface="Calibri" panose="020F0502020204030204" pitchFamily="34" charset="0"/>
                <a:ea typeface="DengXian" panose="02010600030101010101" pitchFamily="2" charset="-122"/>
                <a:cs typeface="Arial" panose="020B0604020202020204" pitchFamily="34" charset="0"/>
              </a:rPr>
              <a:t>-nous </a:t>
            </a:r>
            <a:r>
              <a:rPr lang="en-GB" sz="1200" i="1" dirty="0" err="1">
                <a:effectLst/>
                <a:latin typeface="Calibri" panose="020F0502020204030204" pitchFamily="34" charset="0"/>
                <a:ea typeface="DengXian" panose="02010600030101010101" pitchFamily="2" charset="-122"/>
                <a:cs typeface="Arial" panose="020B0604020202020204" pitchFamily="34" charset="0"/>
              </a:rPr>
              <a:t>apportée</a:t>
            </a:r>
            <a:r>
              <a:rPr lang="en-GB" sz="1200" i="1" dirty="0">
                <a:effectLst/>
                <a:latin typeface="Calibri" panose="020F0502020204030204" pitchFamily="34" charset="0"/>
                <a:ea typeface="DengXian" panose="02010600030101010101" pitchFamily="2" charset="-122"/>
                <a:cs typeface="Arial" panose="020B0604020202020204" pitchFamily="34" charset="0"/>
              </a:rPr>
              <a:t> ?”</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200" dirty="0" err="1">
                <a:effectLst/>
                <a:latin typeface="Calibri" panose="020F0502020204030204" pitchFamily="34" charset="0"/>
                <a:ea typeface="DengXian" panose="02010600030101010101" pitchFamily="2" charset="-122"/>
                <a:cs typeface="Arial" panose="020B0604020202020204" pitchFamily="34" charset="0"/>
              </a:rPr>
              <a:t>C’est</a:t>
            </a:r>
            <a:r>
              <a:rPr lang="en-GB" sz="1200" dirty="0">
                <a:effectLst/>
                <a:latin typeface="Calibri" panose="020F0502020204030204" pitchFamily="34" charset="0"/>
                <a:ea typeface="DengXian" panose="02010600030101010101" pitchFamily="2" charset="-122"/>
                <a:cs typeface="Arial" panose="020B0604020202020204" pitchFamily="34" charset="0"/>
              </a:rPr>
              <a:t> pour </a:t>
            </a:r>
            <a:r>
              <a:rPr lang="en-GB" sz="1200" dirty="0" err="1">
                <a:effectLst/>
                <a:latin typeface="Calibri" panose="020F0502020204030204" pitchFamily="34" charset="0"/>
                <a:ea typeface="DengXian" panose="02010600030101010101" pitchFamily="2" charset="-122"/>
                <a:cs typeface="Arial" panose="020B0604020202020204" pitchFamily="34" charset="0"/>
              </a:rPr>
              <a:t>répondre</a:t>
            </a:r>
            <a:r>
              <a:rPr lang="en-GB" sz="1200" dirty="0">
                <a:effectLst/>
                <a:latin typeface="Calibri" panose="020F0502020204030204" pitchFamily="34" charset="0"/>
                <a:ea typeface="DengXian" panose="02010600030101010101" pitchFamily="2" charset="-122"/>
                <a:cs typeface="Arial" panose="020B0604020202020204" pitchFamily="34" charset="0"/>
              </a:rPr>
              <a:t> à </a:t>
            </a:r>
            <a:r>
              <a:rPr lang="en-GB" sz="1200" dirty="0" err="1">
                <a:effectLst/>
                <a:latin typeface="Calibri" panose="020F0502020204030204" pitchFamily="34" charset="0"/>
                <a:ea typeface="DengXian" panose="02010600030101010101" pitchFamily="2" charset="-122"/>
                <a:cs typeface="Arial" panose="020B0604020202020204" pitchFamily="34" charset="0"/>
              </a:rPr>
              <a:t>ces</a:t>
            </a:r>
            <a:r>
              <a:rPr lang="en-GB" sz="1200" dirty="0">
                <a:effectLst/>
                <a:latin typeface="Calibri" panose="020F0502020204030204" pitchFamily="34" charset="0"/>
                <a:ea typeface="DengXian" panose="02010600030101010101" pitchFamily="2" charset="-122"/>
                <a:cs typeface="Arial" panose="020B0604020202020204" pitchFamily="34" charset="0"/>
              </a:rPr>
              <a:t> questions que </a:t>
            </a:r>
            <a:r>
              <a:rPr lang="en-GB" sz="1200" dirty="0" err="1">
                <a:effectLst/>
                <a:latin typeface="Calibri" panose="020F0502020204030204" pitchFamily="34" charset="0"/>
                <a:ea typeface="DengXian" panose="02010600030101010101" pitchFamily="2" charset="-122"/>
                <a:cs typeface="Arial" panose="020B0604020202020204" pitchFamily="34" charset="0"/>
              </a:rPr>
              <a:t>l’on</a:t>
            </a:r>
            <a:r>
              <a:rPr lang="en-GB" sz="1200" dirty="0">
                <a:effectLst/>
                <a:latin typeface="Calibri" panose="020F0502020204030204" pitchFamily="34" charset="0"/>
                <a:ea typeface="DengXian" panose="02010600030101010101" pitchFamily="2" charset="-122"/>
                <a:cs typeface="Arial" panose="020B0604020202020204" pitchFamily="34" charset="0"/>
              </a:rPr>
              <a:t> </a:t>
            </a:r>
            <a:r>
              <a:rPr lang="en-GB" sz="1200" dirty="0" err="1">
                <a:effectLst/>
                <a:latin typeface="Calibri" panose="020F0502020204030204" pitchFamily="34" charset="0"/>
                <a:ea typeface="DengXian" panose="02010600030101010101" pitchFamily="2" charset="-122"/>
                <a:cs typeface="Arial" panose="020B0604020202020204" pitchFamily="34" charset="0"/>
              </a:rPr>
              <a:t>fera</a:t>
            </a:r>
            <a:r>
              <a:rPr lang="en-GB" sz="1200" dirty="0">
                <a:effectLst/>
                <a:latin typeface="Calibri" panose="020F0502020204030204" pitchFamily="34" charset="0"/>
                <a:ea typeface="DengXian" panose="02010600030101010101" pitchFamily="2" charset="-122"/>
                <a:cs typeface="Arial" panose="020B0604020202020204" pitchFamily="34" charset="0"/>
              </a:rPr>
              <a:t> le </a:t>
            </a:r>
            <a:r>
              <a:rPr lang="en-GB" sz="1200" b="1" dirty="0">
                <a:effectLst/>
                <a:latin typeface="Calibri" panose="020F0502020204030204" pitchFamily="34" charset="0"/>
                <a:ea typeface="DengXian" panose="02010600030101010101" pitchFamily="2" charset="-122"/>
                <a:cs typeface="Arial" panose="020B0604020202020204" pitchFamily="34" charset="0"/>
              </a:rPr>
              <a:t>Monitoring de la </a:t>
            </a:r>
            <a:r>
              <a:rPr lang="en-GB" sz="1200" b="1" dirty="0" err="1">
                <a:effectLst/>
                <a:latin typeface="Calibri" panose="020F0502020204030204" pitchFamily="34" charset="0"/>
                <a:ea typeface="DengXian" panose="02010600030101010101" pitchFamily="2" charset="-122"/>
                <a:cs typeface="Arial" panose="020B0604020202020204" pitchFamily="34" charset="0"/>
              </a:rPr>
              <a:t>Réponse</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defTabSz="1756486">
              <a:spcBef>
                <a:spcPts val="2305"/>
              </a:spcBef>
              <a:defRPr/>
            </a:pPr>
            <a:endParaRPr lang="en-US" b="1" dirty="0"/>
          </a:p>
          <a:p>
            <a:endParaRPr lang="en-US" b="0" dirty="0"/>
          </a:p>
          <a:p>
            <a:endParaRPr lang="en-US" b="1" dirty="0"/>
          </a:p>
        </p:txBody>
      </p:sp>
    </p:spTree>
    <p:extLst>
      <p:ext uri="{BB962C8B-B14F-4D97-AF65-F5344CB8AC3E}">
        <p14:creationId xmlns:p14="http://schemas.microsoft.com/office/powerpoint/2010/main" val="59335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Le cadre de </a:t>
            </a:r>
            <a:r>
              <a:rPr lang="en-GB" dirty="0" err="1"/>
              <a:t>suivi</a:t>
            </a:r>
            <a:r>
              <a:rPr lang="en-GB" dirty="0"/>
              <a:t> (</a:t>
            </a:r>
            <a:r>
              <a:rPr lang="en-GB" dirty="0" err="1"/>
              <a:t>ou</a:t>
            </a:r>
            <a:r>
              <a:rPr lang="en-GB" dirty="0"/>
              <a:t> monitoring framework), la première </a:t>
            </a:r>
            <a:r>
              <a:rPr lang="en-GB" dirty="0" err="1"/>
              <a:t>partie</a:t>
            </a:r>
            <a:r>
              <a:rPr lang="en-GB" dirty="0"/>
              <a:t> de </a:t>
            </a:r>
            <a:r>
              <a:rPr lang="en-GB" dirty="0" err="1"/>
              <a:t>notre</a:t>
            </a:r>
            <a:r>
              <a:rPr lang="en-GB" dirty="0"/>
              <a:t> plan de </a:t>
            </a:r>
            <a:r>
              <a:rPr lang="en-GB" dirty="0" err="1"/>
              <a:t>suivi</a:t>
            </a:r>
            <a:r>
              <a:rPr lang="en-GB" dirty="0"/>
              <a:t>, </a:t>
            </a:r>
            <a:r>
              <a:rPr lang="en-GB" dirty="0" err="1"/>
              <a:t>est</a:t>
            </a:r>
            <a:r>
              <a:rPr lang="en-GB" dirty="0"/>
              <a:t> le </a:t>
            </a:r>
            <a:r>
              <a:rPr lang="en-GB" dirty="0" err="1"/>
              <a:t>rassemblement</a:t>
            </a:r>
            <a:r>
              <a:rPr lang="en-GB" dirty="0"/>
              <a:t> de </a:t>
            </a:r>
            <a:r>
              <a:rPr lang="en-GB" dirty="0" err="1"/>
              <a:t>tous</a:t>
            </a:r>
            <a:r>
              <a:rPr lang="en-GB" dirty="0"/>
              <a:t> les </a:t>
            </a:r>
            <a:r>
              <a:rPr lang="en-GB" dirty="0" err="1"/>
              <a:t>indicateurs</a:t>
            </a:r>
            <a:r>
              <a:rPr lang="en-GB" dirty="0"/>
              <a:t> </a:t>
            </a:r>
            <a:r>
              <a:rPr lang="en-GB" dirty="0" err="1"/>
              <a:t>sélectionnés</a:t>
            </a:r>
            <a:r>
              <a:rPr lang="en-GB" dirty="0"/>
              <a:t>, avec pour </a:t>
            </a:r>
            <a:r>
              <a:rPr lang="en-GB" dirty="0" err="1"/>
              <a:t>chacun</a:t>
            </a:r>
            <a:r>
              <a:rPr lang="en-GB" dirty="0"/>
              <a:t>, les </a:t>
            </a:r>
            <a:r>
              <a:rPr lang="en-GB" dirty="0" err="1"/>
              <a:t>paramètres</a:t>
            </a:r>
            <a:r>
              <a:rPr lang="en-GB" dirty="0"/>
              <a:t> qui </a:t>
            </a:r>
            <a:r>
              <a:rPr lang="en-GB" dirty="0" err="1"/>
              <a:t>déterminent</a:t>
            </a:r>
            <a:r>
              <a:rPr lang="en-GB" dirty="0"/>
              <a:t> comment </a:t>
            </a:r>
            <a:r>
              <a:rPr lang="en-GB" dirty="0" err="1"/>
              <a:t>l’indicateur</a:t>
            </a:r>
            <a:r>
              <a:rPr lang="en-GB" dirty="0"/>
              <a:t> sera </a:t>
            </a:r>
            <a:r>
              <a:rPr lang="en-GB" dirty="0" err="1"/>
              <a:t>utilisé</a:t>
            </a:r>
            <a:r>
              <a:rPr lang="en-GB" dirty="0"/>
              <a:t>.</a:t>
            </a:r>
          </a:p>
          <a:p>
            <a:endParaRPr lang="en-GB" dirty="0"/>
          </a:p>
          <a:p>
            <a:r>
              <a:rPr lang="en-GB" b="1" dirty="0"/>
              <a:t>CLICK</a:t>
            </a:r>
            <a:r>
              <a:rPr lang="en-GB" dirty="0"/>
              <a:t>* Le </a:t>
            </a:r>
            <a:r>
              <a:rPr lang="en-GB" dirty="0" err="1"/>
              <a:t>libellé</a:t>
            </a:r>
            <a:r>
              <a:rPr lang="en-GB" dirty="0"/>
              <a:t> de </a:t>
            </a:r>
            <a:r>
              <a:rPr lang="en-GB" dirty="0" err="1"/>
              <a:t>l’indicateur</a:t>
            </a:r>
            <a:r>
              <a:rPr lang="en-GB" dirty="0"/>
              <a:t>, qui </a:t>
            </a:r>
            <a:r>
              <a:rPr lang="en-GB" dirty="0" err="1"/>
              <a:t>décrit</a:t>
            </a:r>
            <a:r>
              <a:rPr lang="en-GB" dirty="0"/>
              <a:t> </a:t>
            </a:r>
            <a:r>
              <a:rPr lang="en-GB" dirty="0" err="1"/>
              <a:t>ce</a:t>
            </a:r>
            <a:r>
              <a:rPr lang="en-GB" dirty="0"/>
              <a:t> qui sera </a:t>
            </a:r>
            <a:r>
              <a:rPr lang="en-GB" dirty="0" err="1"/>
              <a:t>mesuré</a:t>
            </a:r>
            <a:endParaRPr lang="en-GB" dirty="0"/>
          </a:p>
          <a:p>
            <a:r>
              <a:rPr lang="en-GB" b="1" dirty="0"/>
              <a:t>CLICK</a:t>
            </a:r>
            <a:r>
              <a:rPr lang="en-GB" dirty="0"/>
              <a:t>* Le </a:t>
            </a:r>
            <a:r>
              <a:rPr lang="en-GB" dirty="0" err="1"/>
              <a:t>besoin</a:t>
            </a:r>
            <a:r>
              <a:rPr lang="en-GB" dirty="0"/>
              <a:t>, pour les </a:t>
            </a:r>
            <a:r>
              <a:rPr lang="en-GB" dirty="0" err="1"/>
              <a:t>indicateurs</a:t>
            </a:r>
            <a:r>
              <a:rPr lang="en-GB" dirty="0"/>
              <a:t> </a:t>
            </a:r>
            <a:r>
              <a:rPr lang="en-GB" dirty="0" err="1"/>
              <a:t>où</a:t>
            </a:r>
            <a:r>
              <a:rPr lang="en-GB" dirty="0"/>
              <a:t> </a:t>
            </a:r>
            <a:r>
              <a:rPr lang="en-GB" dirty="0" err="1"/>
              <a:t>c’est</a:t>
            </a:r>
            <a:r>
              <a:rPr lang="en-GB" dirty="0"/>
              <a:t> </a:t>
            </a:r>
            <a:r>
              <a:rPr lang="en-GB" dirty="0" err="1"/>
              <a:t>nécessaire</a:t>
            </a:r>
            <a:endParaRPr lang="en-GB" dirty="0"/>
          </a:p>
          <a:p>
            <a:r>
              <a:rPr lang="en-GB" b="1" dirty="0"/>
              <a:t>CLICK</a:t>
            </a:r>
            <a:r>
              <a:rPr lang="en-GB" dirty="0"/>
              <a:t>* La baseline, pour les </a:t>
            </a:r>
            <a:r>
              <a:rPr lang="en-GB" dirty="0" err="1"/>
              <a:t>indicateurs</a:t>
            </a:r>
            <a:r>
              <a:rPr lang="en-GB" dirty="0"/>
              <a:t> </a:t>
            </a:r>
            <a:r>
              <a:rPr lang="en-GB" dirty="0" err="1"/>
              <a:t>où</a:t>
            </a:r>
            <a:r>
              <a:rPr lang="en-GB" dirty="0"/>
              <a:t> </a:t>
            </a:r>
            <a:r>
              <a:rPr lang="en-GB" dirty="0" err="1"/>
              <a:t>c’est</a:t>
            </a:r>
            <a:r>
              <a:rPr lang="en-GB" dirty="0"/>
              <a:t> </a:t>
            </a:r>
            <a:r>
              <a:rPr lang="en-GB" dirty="0" err="1"/>
              <a:t>nécessaire</a:t>
            </a:r>
            <a:endParaRPr lang="en-GB" dirty="0"/>
          </a:p>
          <a:p>
            <a:r>
              <a:rPr lang="en-GB" b="1" dirty="0"/>
              <a:t>CLICK</a:t>
            </a:r>
            <a:r>
              <a:rPr lang="en-GB" dirty="0"/>
              <a:t>* La </a:t>
            </a:r>
            <a:r>
              <a:rPr lang="en-GB" dirty="0" err="1"/>
              <a:t>cible</a:t>
            </a:r>
            <a:r>
              <a:rPr lang="en-GB" dirty="0"/>
              <a:t>: la </a:t>
            </a:r>
            <a:r>
              <a:rPr lang="en-GB" dirty="0" err="1"/>
              <a:t>valeur</a:t>
            </a:r>
            <a:r>
              <a:rPr lang="en-GB" dirty="0"/>
              <a:t> de </a:t>
            </a:r>
            <a:r>
              <a:rPr lang="en-GB" dirty="0" err="1"/>
              <a:t>l’indicateur</a:t>
            </a:r>
            <a:r>
              <a:rPr lang="en-GB" dirty="0"/>
              <a:t> que </a:t>
            </a:r>
            <a:r>
              <a:rPr lang="en-GB" dirty="0" err="1"/>
              <a:t>l’on</a:t>
            </a:r>
            <a:r>
              <a:rPr lang="en-GB" dirty="0"/>
              <a:t> </a:t>
            </a:r>
            <a:r>
              <a:rPr lang="en-GB" dirty="0" err="1"/>
              <a:t>espère</a:t>
            </a:r>
            <a:r>
              <a:rPr lang="en-GB" dirty="0"/>
              <a:t> </a:t>
            </a:r>
            <a:r>
              <a:rPr lang="en-GB" dirty="0" err="1"/>
              <a:t>atteindre</a:t>
            </a:r>
            <a:r>
              <a:rPr lang="en-GB" dirty="0"/>
              <a:t> à la fin de </a:t>
            </a:r>
            <a:r>
              <a:rPr lang="en-GB" dirty="0" err="1"/>
              <a:t>l’action</a:t>
            </a:r>
            <a:endParaRPr lang="en-GB" dirty="0"/>
          </a:p>
          <a:p>
            <a:r>
              <a:rPr lang="en-GB" b="1" dirty="0"/>
              <a:t>CLICK</a:t>
            </a:r>
            <a:r>
              <a:rPr lang="en-GB" dirty="0"/>
              <a:t>* La </a:t>
            </a:r>
            <a:r>
              <a:rPr lang="en-GB" dirty="0" err="1"/>
              <a:t>désagrégation</a:t>
            </a:r>
            <a:r>
              <a:rPr lang="en-GB" dirty="0"/>
              <a:t> </a:t>
            </a:r>
            <a:r>
              <a:rPr lang="en-GB" dirty="0" err="1"/>
              <a:t>éventuelle</a:t>
            </a:r>
            <a:r>
              <a:rPr lang="en-GB" dirty="0"/>
              <a:t> qui sera </a:t>
            </a:r>
            <a:r>
              <a:rPr lang="en-GB" dirty="0" err="1"/>
              <a:t>appliquée</a:t>
            </a:r>
            <a:r>
              <a:rPr lang="en-GB" dirty="0"/>
              <a:t> à </a:t>
            </a:r>
            <a:r>
              <a:rPr lang="en-GB" dirty="0" err="1"/>
              <a:t>l’indicateur</a:t>
            </a:r>
            <a:endParaRPr lang="en-GB" dirty="0"/>
          </a:p>
          <a:p>
            <a:r>
              <a:rPr lang="en-GB" b="1" dirty="0"/>
              <a:t>CLICK</a:t>
            </a:r>
            <a:r>
              <a:rPr lang="en-GB" dirty="0"/>
              <a:t>* La source des </a:t>
            </a:r>
            <a:r>
              <a:rPr lang="en-GB" dirty="0" err="1"/>
              <a:t>données</a:t>
            </a:r>
            <a:r>
              <a:rPr lang="en-GB" dirty="0"/>
              <a:t>: la </a:t>
            </a:r>
            <a:r>
              <a:rPr lang="en-GB" dirty="0" err="1"/>
              <a:t>personne</a:t>
            </a:r>
            <a:r>
              <a:rPr lang="en-GB" dirty="0"/>
              <a:t>, </a:t>
            </a:r>
            <a:r>
              <a:rPr lang="en-GB" dirty="0" err="1"/>
              <a:t>l’autorité</a:t>
            </a:r>
            <a:r>
              <a:rPr lang="en-GB" dirty="0"/>
              <a:t>, le rapport, </a:t>
            </a:r>
            <a:r>
              <a:rPr lang="en-GB" dirty="0" err="1"/>
              <a:t>l’installation</a:t>
            </a:r>
            <a:r>
              <a:rPr lang="en-GB" dirty="0"/>
              <a:t>, qui </a:t>
            </a:r>
            <a:r>
              <a:rPr lang="en-GB" dirty="0" err="1"/>
              <a:t>fournira</a:t>
            </a:r>
            <a:r>
              <a:rPr lang="en-GB" dirty="0"/>
              <a:t> la </a:t>
            </a:r>
            <a:r>
              <a:rPr lang="en-GB" dirty="0" err="1"/>
              <a:t>mesure</a:t>
            </a:r>
            <a:r>
              <a:rPr lang="en-GB" dirty="0"/>
              <a:t> de </a:t>
            </a:r>
            <a:r>
              <a:rPr lang="en-GB" dirty="0" err="1"/>
              <a:t>l’indicateur</a:t>
            </a:r>
            <a:endParaRPr lang="en-GB" dirty="0"/>
          </a:p>
          <a:p>
            <a:r>
              <a:rPr lang="en-GB" b="1" dirty="0"/>
              <a:t>CLICK</a:t>
            </a:r>
            <a:r>
              <a:rPr lang="en-GB" dirty="0"/>
              <a:t>* La </a:t>
            </a:r>
            <a:r>
              <a:rPr lang="en-GB" dirty="0" err="1"/>
              <a:t>méthodologie</a:t>
            </a:r>
            <a:r>
              <a:rPr lang="en-GB" dirty="0"/>
              <a:t> </a:t>
            </a:r>
            <a:r>
              <a:rPr lang="en-GB" dirty="0" err="1"/>
              <a:t>utilisée</a:t>
            </a:r>
            <a:r>
              <a:rPr lang="en-GB" dirty="0"/>
              <a:t> pour </a:t>
            </a:r>
            <a:r>
              <a:rPr lang="en-GB" dirty="0" err="1"/>
              <a:t>mesurer</a:t>
            </a:r>
            <a:r>
              <a:rPr lang="en-GB" dirty="0"/>
              <a:t> </a:t>
            </a:r>
            <a:r>
              <a:rPr lang="en-GB" dirty="0" err="1"/>
              <a:t>l’indicateur</a:t>
            </a:r>
            <a:endParaRPr lang="en-GB"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a:t>
            </a:r>
            <a:r>
              <a:rPr lang="en-GB" dirty="0"/>
              <a:t>* La </a:t>
            </a:r>
            <a:r>
              <a:rPr lang="en-GB" dirty="0" err="1"/>
              <a:t>fréquence</a:t>
            </a:r>
            <a:r>
              <a:rPr lang="en-GB" dirty="0"/>
              <a:t> de </a:t>
            </a:r>
            <a:r>
              <a:rPr lang="en-GB" dirty="0" err="1"/>
              <a:t>mesure</a:t>
            </a:r>
            <a:r>
              <a:rPr lang="en-GB" dirty="0"/>
              <a:t>: </a:t>
            </a:r>
            <a:r>
              <a:rPr lang="en-GB" dirty="0" err="1"/>
              <a:t>chaque</a:t>
            </a:r>
            <a:r>
              <a:rPr lang="en-GB" dirty="0"/>
              <a:t> </a:t>
            </a:r>
            <a:r>
              <a:rPr lang="en-GB" dirty="0" err="1"/>
              <a:t>indicateur</a:t>
            </a:r>
            <a:r>
              <a:rPr lang="en-GB" dirty="0"/>
              <a:t> </a:t>
            </a:r>
            <a:r>
              <a:rPr lang="en-GB" dirty="0" err="1"/>
              <a:t>peut</a:t>
            </a:r>
            <a:r>
              <a:rPr lang="en-GB" dirty="0"/>
              <a:t> </a:t>
            </a:r>
            <a:r>
              <a:rPr lang="en-GB" dirty="0" err="1"/>
              <a:t>avoir</a:t>
            </a:r>
            <a:r>
              <a:rPr lang="en-GB" dirty="0"/>
              <a:t> </a:t>
            </a:r>
            <a:r>
              <a:rPr lang="en-GB" dirty="0" err="1"/>
              <a:t>sa</a:t>
            </a:r>
            <a:r>
              <a:rPr lang="en-GB" dirty="0"/>
              <a:t> propre </a:t>
            </a:r>
            <a:r>
              <a:rPr lang="en-GB" dirty="0" err="1"/>
              <a:t>fréquence</a:t>
            </a:r>
            <a:r>
              <a:rPr lang="en-GB" dirty="0"/>
              <a:t> de </a:t>
            </a:r>
            <a:r>
              <a:rPr lang="en-GB" dirty="0" err="1"/>
              <a:t>mesure</a:t>
            </a:r>
            <a:r>
              <a:rPr lang="en-GB" dirty="0"/>
              <a:t>: </a:t>
            </a:r>
            <a:r>
              <a:rPr lang="en-GB" dirty="0" err="1"/>
              <a:t>mensuelle</a:t>
            </a:r>
            <a:r>
              <a:rPr lang="en-GB" dirty="0"/>
              <a:t>, </a:t>
            </a:r>
            <a:r>
              <a:rPr lang="en-GB" dirty="0" err="1"/>
              <a:t>trimestrielle</a:t>
            </a:r>
            <a:r>
              <a:rPr lang="en-GB" dirty="0"/>
              <a:t>, </a:t>
            </a:r>
            <a:r>
              <a:rPr lang="en-GB" dirty="0" err="1"/>
              <a:t>annuelle</a:t>
            </a:r>
            <a:r>
              <a:rPr lang="en-GB" dirty="0"/>
              <a:t>, … </a:t>
            </a:r>
          </a:p>
          <a:p>
            <a:r>
              <a:rPr lang="en-GB" b="1" dirty="0"/>
              <a:t>CLICK</a:t>
            </a:r>
            <a:r>
              <a:rPr lang="en-GB" dirty="0"/>
              <a:t>* Les </a:t>
            </a:r>
            <a:r>
              <a:rPr lang="en-GB" dirty="0" err="1"/>
              <a:t>responsabilités</a:t>
            </a:r>
            <a:r>
              <a:rPr lang="en-GB" dirty="0"/>
              <a:t>: qui </a:t>
            </a:r>
            <a:r>
              <a:rPr lang="en-GB" dirty="0" err="1"/>
              <a:t>est</a:t>
            </a:r>
            <a:r>
              <a:rPr lang="en-GB" dirty="0"/>
              <a:t> </a:t>
            </a:r>
            <a:r>
              <a:rPr lang="en-GB" dirty="0" err="1"/>
              <a:t>en</a:t>
            </a:r>
            <a:r>
              <a:rPr lang="en-GB" dirty="0"/>
              <a:t> charge de quoi, pour la </a:t>
            </a:r>
            <a:r>
              <a:rPr lang="en-GB" dirty="0" err="1"/>
              <a:t>collecte</a:t>
            </a:r>
            <a:r>
              <a:rPr lang="en-GB" dirty="0"/>
              <a:t>, la validation, </a:t>
            </a:r>
            <a:r>
              <a:rPr lang="en-GB" dirty="0" err="1"/>
              <a:t>l’enregistrement</a:t>
            </a:r>
            <a:r>
              <a:rPr lang="en-GB" dirty="0"/>
              <a:t>, </a:t>
            </a:r>
            <a:r>
              <a:rPr lang="en-GB" dirty="0" err="1"/>
              <a:t>l’analyse</a:t>
            </a:r>
            <a:r>
              <a:rPr lang="en-GB" dirty="0"/>
              <a:t> des </a:t>
            </a:r>
            <a:r>
              <a:rPr lang="en-GB" dirty="0" err="1"/>
              <a:t>données</a:t>
            </a:r>
            <a:r>
              <a:rPr lang="en-GB" dirty="0"/>
              <a:t>.</a:t>
            </a:r>
          </a:p>
          <a:p>
            <a:r>
              <a:rPr lang="en-GB" b="1" dirty="0"/>
              <a:t>CLICK</a:t>
            </a:r>
            <a:r>
              <a:rPr lang="en-GB" dirty="0"/>
              <a:t>* Le stockage des </a:t>
            </a:r>
            <a:r>
              <a:rPr lang="en-GB" dirty="0" err="1"/>
              <a:t>données</a:t>
            </a:r>
            <a:r>
              <a:rPr lang="en-GB" dirty="0"/>
              <a:t> : </a:t>
            </a:r>
            <a:r>
              <a:rPr lang="en-GB" dirty="0" err="1"/>
              <a:t>ou</a:t>
            </a:r>
            <a:r>
              <a:rPr lang="en-GB" dirty="0"/>
              <a:t> les </a:t>
            </a:r>
            <a:r>
              <a:rPr lang="en-GB" dirty="0" err="1"/>
              <a:t>données</a:t>
            </a:r>
            <a:r>
              <a:rPr lang="en-GB" dirty="0"/>
              <a:t> </a:t>
            </a:r>
            <a:r>
              <a:rPr lang="en-GB" dirty="0" err="1"/>
              <a:t>seront-elles</a:t>
            </a:r>
            <a:r>
              <a:rPr lang="en-GB" dirty="0"/>
              <a:t> </a:t>
            </a:r>
            <a:r>
              <a:rPr lang="en-GB" dirty="0" err="1"/>
              <a:t>sauvées</a:t>
            </a:r>
            <a:r>
              <a:rPr lang="en-GB" dirty="0"/>
              <a:t> pour analyse, et pour utilisation sous </a:t>
            </a:r>
            <a:r>
              <a:rPr lang="en-GB" dirty="0" err="1"/>
              <a:t>différentes</a:t>
            </a:r>
            <a:r>
              <a:rPr lang="en-GB" dirty="0"/>
              <a:t> </a:t>
            </a:r>
            <a:r>
              <a:rPr lang="en-GB" dirty="0" err="1"/>
              <a:t>formes</a:t>
            </a:r>
            <a:r>
              <a:rPr lang="en-GB" dirty="0"/>
              <a:t> de partage </a:t>
            </a:r>
            <a:r>
              <a:rPr lang="en-GB" dirty="0" err="1"/>
              <a:t>d’information</a:t>
            </a:r>
            <a:endParaRPr lang="en-GB" dirty="0"/>
          </a:p>
          <a:p>
            <a:endParaRPr lang="en-GB" dirty="0"/>
          </a:p>
          <a:p>
            <a:r>
              <a:rPr lang="en-GB" dirty="0" err="1"/>
              <a:t>Tous</a:t>
            </a:r>
            <a:r>
              <a:rPr lang="en-GB" dirty="0"/>
              <a:t> </a:t>
            </a:r>
            <a:r>
              <a:rPr lang="en-GB" dirty="0" err="1"/>
              <a:t>ces</a:t>
            </a:r>
            <a:r>
              <a:rPr lang="en-GB" dirty="0"/>
              <a:t> </a:t>
            </a:r>
            <a:r>
              <a:rPr lang="en-GB" dirty="0" err="1"/>
              <a:t>paramètres</a:t>
            </a:r>
            <a:r>
              <a:rPr lang="en-GB" dirty="0"/>
              <a:t>, pour </a:t>
            </a:r>
            <a:r>
              <a:rPr lang="en-GB" dirty="0" err="1"/>
              <a:t>tous</a:t>
            </a:r>
            <a:r>
              <a:rPr lang="en-GB" dirty="0"/>
              <a:t> les </a:t>
            </a:r>
            <a:r>
              <a:rPr lang="en-GB" dirty="0" err="1"/>
              <a:t>indicateurs</a:t>
            </a:r>
            <a:r>
              <a:rPr lang="en-GB" dirty="0"/>
              <a:t>, voilà </a:t>
            </a:r>
            <a:r>
              <a:rPr lang="en-GB" dirty="0" err="1"/>
              <a:t>ce</a:t>
            </a:r>
            <a:r>
              <a:rPr lang="en-GB" dirty="0"/>
              <a:t> qui </a:t>
            </a:r>
            <a:r>
              <a:rPr lang="en-GB" dirty="0" err="1"/>
              <a:t>constitue</a:t>
            </a:r>
            <a:r>
              <a:rPr lang="en-GB" dirty="0"/>
              <a:t> le cadre de </a:t>
            </a:r>
            <a:r>
              <a:rPr lang="en-GB" dirty="0" err="1"/>
              <a:t>suivi</a:t>
            </a:r>
            <a:endParaRPr lang="en-GB" dirty="0"/>
          </a:p>
        </p:txBody>
      </p:sp>
    </p:spTree>
    <p:extLst>
      <p:ext uri="{BB962C8B-B14F-4D97-AF65-F5344CB8AC3E}">
        <p14:creationId xmlns:p14="http://schemas.microsoft.com/office/powerpoint/2010/main" val="3948368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err="1">
                <a:solidFill>
                  <a:schemeClr val="tx1"/>
                </a:solidFill>
                <a:effectLst/>
                <a:latin typeface="Arial" pitchFamily="34" charset="0"/>
                <a:ea typeface="+mn-ea"/>
                <a:cs typeface="Arial" pitchFamily="34" charset="0"/>
              </a:rPr>
              <a:t>Voyons</a:t>
            </a:r>
            <a:r>
              <a:rPr lang="en-GB" sz="1200" kern="1200" dirty="0">
                <a:solidFill>
                  <a:schemeClr val="tx1"/>
                </a:solidFill>
                <a:effectLst/>
                <a:latin typeface="Arial" pitchFamily="34" charset="0"/>
                <a:ea typeface="+mn-ea"/>
                <a:cs typeface="Arial" pitchFamily="34" charset="0"/>
              </a:rPr>
              <a:t> la </a:t>
            </a:r>
            <a:r>
              <a:rPr lang="en-GB" sz="1200" kern="1200" dirty="0" err="1">
                <a:solidFill>
                  <a:schemeClr val="tx1"/>
                </a:solidFill>
                <a:effectLst/>
                <a:latin typeface="Arial" pitchFamily="34" charset="0"/>
                <a:ea typeface="+mn-ea"/>
                <a:cs typeface="Arial" pitchFamily="34" charset="0"/>
              </a:rPr>
              <a:t>deuxième</a:t>
            </a:r>
            <a:r>
              <a:rPr lang="en-GB" sz="1200" kern="1200" dirty="0">
                <a:solidFill>
                  <a:schemeClr val="tx1"/>
                </a:solidFill>
                <a:effectLst/>
                <a:latin typeface="Arial" pitchFamily="34" charset="0"/>
                <a:ea typeface="+mn-ea"/>
                <a:cs typeface="Arial" pitchFamily="34" charset="0"/>
              </a:rPr>
              <a:t> étape de </a:t>
            </a:r>
            <a:r>
              <a:rPr lang="en-GB" sz="1200" kern="1200" dirty="0" err="1">
                <a:solidFill>
                  <a:schemeClr val="tx1"/>
                </a:solidFill>
                <a:effectLst/>
                <a:latin typeface="Arial" pitchFamily="34" charset="0"/>
                <a:ea typeface="+mn-ea"/>
                <a:cs typeface="Arial" pitchFamily="34" charset="0"/>
              </a:rPr>
              <a:t>notre</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séquence</a:t>
            </a:r>
            <a:r>
              <a:rPr lang="en-GB" sz="1200" kern="1200" dirty="0">
                <a:solidFill>
                  <a:schemeClr val="tx1"/>
                </a:solidFill>
                <a:effectLst/>
                <a:latin typeface="Arial" pitchFamily="34" charset="0"/>
                <a:ea typeface="+mn-ea"/>
                <a:cs typeface="Arial" pitchFamily="34" charset="0"/>
              </a:rPr>
              <a:t>: la </a:t>
            </a:r>
            <a:r>
              <a:rPr lang="en-GB" sz="1200" kern="1200" dirty="0" err="1">
                <a:solidFill>
                  <a:schemeClr val="tx1"/>
                </a:solidFill>
                <a:effectLst/>
                <a:latin typeface="Arial" pitchFamily="34" charset="0"/>
                <a:ea typeface="+mn-ea"/>
                <a:cs typeface="Arial" pitchFamily="34" charset="0"/>
              </a:rPr>
              <a:t>collecte</a:t>
            </a:r>
            <a:r>
              <a:rPr lang="en-GB" sz="1200" kern="1200" dirty="0">
                <a:solidFill>
                  <a:schemeClr val="tx1"/>
                </a:solidFill>
                <a:effectLst/>
                <a:latin typeface="Arial" pitchFamily="34" charset="0"/>
                <a:ea typeface="+mn-ea"/>
                <a:cs typeface="Arial" pitchFamily="34" charset="0"/>
              </a:rPr>
              <a:t> des </a:t>
            </a:r>
            <a:r>
              <a:rPr lang="en-GB" sz="1200" kern="1200" dirty="0" err="1">
                <a:solidFill>
                  <a:schemeClr val="tx1"/>
                </a:solidFill>
                <a:effectLst/>
                <a:latin typeface="Arial" pitchFamily="34" charset="0"/>
                <a:ea typeface="+mn-ea"/>
                <a:cs typeface="Arial" pitchFamily="34" charset="0"/>
              </a:rPr>
              <a:t>données</a:t>
            </a:r>
            <a:r>
              <a:rPr lang="en-GB" dirty="0">
                <a:latin typeface="Arial"/>
                <a:cs typeface="Arial"/>
              </a:rPr>
              <a:t>. </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endParaRPr lang="en-GB" b="1"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b="1" dirty="0">
                <a:latin typeface="Arial"/>
                <a:cs typeface="Arial"/>
              </a:rPr>
              <a:t>CLICK</a:t>
            </a:r>
            <a:r>
              <a:rPr lang="en-GB" b="0" dirty="0">
                <a:latin typeface="Arial"/>
                <a:cs typeface="Arial"/>
              </a:rPr>
              <a:t> La </a:t>
            </a:r>
            <a:r>
              <a:rPr lang="en-GB" b="0" dirty="0" err="1">
                <a:latin typeface="Arial"/>
                <a:cs typeface="Arial"/>
              </a:rPr>
              <a:t>collecte</a:t>
            </a:r>
            <a:r>
              <a:rPr lang="en-GB" b="0" dirty="0">
                <a:latin typeface="Arial"/>
                <a:cs typeface="Arial"/>
              </a:rPr>
              <a:t> des </a:t>
            </a:r>
            <a:r>
              <a:rPr lang="en-GB" b="0" dirty="0" err="1">
                <a:latin typeface="Arial"/>
                <a:cs typeface="Arial"/>
              </a:rPr>
              <a:t>données</a:t>
            </a:r>
            <a:r>
              <a:rPr lang="en-GB" b="0" dirty="0">
                <a:latin typeface="Arial"/>
                <a:cs typeface="Arial"/>
              </a:rPr>
              <a:t>, </a:t>
            </a:r>
            <a:r>
              <a:rPr lang="en-GB" b="0" dirty="0" err="1">
                <a:latin typeface="Arial"/>
                <a:cs typeface="Arial"/>
              </a:rPr>
              <a:t>ce</a:t>
            </a:r>
            <a:r>
              <a:rPr lang="en-GB" b="0" dirty="0">
                <a:latin typeface="Arial"/>
                <a:cs typeface="Arial"/>
              </a:rPr>
              <a:t> </a:t>
            </a:r>
            <a:r>
              <a:rPr lang="en-GB" b="0" dirty="0" err="1">
                <a:latin typeface="Arial"/>
                <a:cs typeface="Arial"/>
              </a:rPr>
              <a:t>n’est</a:t>
            </a:r>
            <a:r>
              <a:rPr lang="en-GB" b="0" dirty="0">
                <a:latin typeface="Arial"/>
                <a:cs typeface="Arial"/>
              </a:rPr>
              <a:t> pas </a:t>
            </a:r>
            <a:r>
              <a:rPr lang="en-GB" b="0" dirty="0" err="1">
                <a:latin typeface="Arial"/>
                <a:cs typeface="Arial"/>
              </a:rPr>
              <a:t>seulement</a:t>
            </a:r>
            <a:r>
              <a:rPr lang="en-GB" b="0" dirty="0">
                <a:latin typeface="Arial"/>
                <a:cs typeface="Arial"/>
              </a:rPr>
              <a:t> </a:t>
            </a:r>
            <a:r>
              <a:rPr lang="en-GB" b="0" dirty="0" err="1">
                <a:latin typeface="Arial"/>
                <a:cs typeface="Arial"/>
              </a:rPr>
              <a:t>mesurer</a:t>
            </a:r>
            <a:r>
              <a:rPr lang="en-GB" b="0" dirty="0">
                <a:latin typeface="Arial"/>
                <a:cs typeface="Arial"/>
              </a:rPr>
              <a:t> des </a:t>
            </a:r>
            <a:r>
              <a:rPr lang="en-GB" b="0" dirty="0" err="1">
                <a:latin typeface="Arial"/>
                <a:cs typeface="Arial"/>
              </a:rPr>
              <a:t>indicateurs</a:t>
            </a:r>
            <a:r>
              <a:rPr lang="en-GB" b="0" dirty="0">
                <a:latin typeface="Arial"/>
                <a:cs typeface="Arial"/>
              </a:rPr>
              <a:t> </a:t>
            </a:r>
            <a:r>
              <a:rPr lang="en-GB" dirty="0" err="1">
                <a:latin typeface="Arial"/>
                <a:cs typeface="Arial"/>
              </a:rPr>
              <a:t>quantitatifs</a:t>
            </a:r>
            <a:r>
              <a:rPr lang="en-GB" dirty="0">
                <a:latin typeface="Arial"/>
                <a:cs typeface="Arial"/>
              </a:rPr>
              <a:t>. Il y a </a:t>
            </a:r>
            <a:r>
              <a:rPr lang="en-GB" dirty="0" err="1">
                <a:latin typeface="Arial"/>
                <a:cs typeface="Arial"/>
              </a:rPr>
              <a:t>toutes</a:t>
            </a:r>
            <a:r>
              <a:rPr lang="en-GB" dirty="0">
                <a:latin typeface="Arial"/>
                <a:cs typeface="Arial"/>
              </a:rPr>
              <a:t> </a:t>
            </a:r>
            <a:r>
              <a:rPr lang="en-GB" dirty="0" err="1">
                <a:latin typeface="Arial"/>
                <a:cs typeface="Arial"/>
              </a:rPr>
              <a:t>sortes</a:t>
            </a:r>
            <a:r>
              <a:rPr lang="en-GB" dirty="0">
                <a:latin typeface="Arial"/>
                <a:cs typeface="Arial"/>
              </a:rPr>
              <a:t> de </a:t>
            </a:r>
            <a:r>
              <a:rPr lang="en-GB" dirty="0" err="1">
                <a:latin typeface="Arial"/>
                <a:cs typeface="Arial"/>
              </a:rPr>
              <a:t>données</a:t>
            </a:r>
            <a:r>
              <a:rPr lang="en-GB" dirty="0">
                <a:latin typeface="Arial"/>
                <a:cs typeface="Arial"/>
              </a:rPr>
              <a:t> qui se </a:t>
            </a:r>
            <a:r>
              <a:rPr lang="en-GB" dirty="0" err="1">
                <a:latin typeface="Arial"/>
                <a:cs typeface="Arial"/>
              </a:rPr>
              <a:t>collectent</a:t>
            </a:r>
            <a:r>
              <a:rPr lang="en-GB" dirty="0">
                <a:latin typeface="Arial"/>
                <a:cs typeface="Arial"/>
              </a:rPr>
              <a:t> de </a:t>
            </a:r>
            <a:r>
              <a:rPr lang="en-GB" dirty="0" err="1">
                <a:latin typeface="Arial"/>
                <a:cs typeface="Arial"/>
              </a:rPr>
              <a:t>différentes</a:t>
            </a:r>
            <a:r>
              <a:rPr lang="en-GB" dirty="0">
                <a:latin typeface="Arial"/>
                <a:cs typeface="Arial"/>
              </a:rPr>
              <a:t> manières : des </a:t>
            </a:r>
            <a:r>
              <a:rPr lang="en-GB" dirty="0" err="1">
                <a:latin typeface="Arial"/>
                <a:cs typeface="Arial"/>
              </a:rPr>
              <a:t>indicateurs</a:t>
            </a:r>
            <a:r>
              <a:rPr lang="en-GB" dirty="0">
                <a:latin typeface="Arial"/>
                <a:cs typeface="Arial"/>
              </a:rPr>
              <a:t> </a:t>
            </a:r>
            <a:r>
              <a:rPr lang="en-GB" dirty="0" err="1">
                <a:latin typeface="Arial"/>
                <a:cs typeface="Arial"/>
              </a:rPr>
              <a:t>quantitatifs</a:t>
            </a:r>
            <a:r>
              <a:rPr lang="en-GB" dirty="0">
                <a:latin typeface="Arial"/>
                <a:cs typeface="Arial"/>
              </a:rPr>
              <a:t> bien </a:t>
            </a:r>
            <a:r>
              <a:rPr lang="en-GB" dirty="0" err="1">
                <a:latin typeface="Arial"/>
                <a:cs typeface="Arial"/>
              </a:rPr>
              <a:t>sûr</a:t>
            </a:r>
            <a:r>
              <a:rPr lang="en-GB" dirty="0">
                <a:latin typeface="Arial"/>
                <a:cs typeface="Arial"/>
              </a:rPr>
              <a:t>, </a:t>
            </a:r>
            <a:r>
              <a:rPr lang="en-GB" dirty="0" err="1">
                <a:latin typeface="Arial"/>
                <a:cs typeface="Arial"/>
              </a:rPr>
              <a:t>mais</a:t>
            </a:r>
            <a:r>
              <a:rPr lang="en-GB" dirty="0">
                <a:latin typeface="Arial"/>
                <a:cs typeface="Arial"/>
              </a:rPr>
              <a:t> </a:t>
            </a:r>
            <a:r>
              <a:rPr lang="en-GB" dirty="0" err="1">
                <a:latin typeface="Arial"/>
                <a:cs typeface="Arial"/>
              </a:rPr>
              <a:t>aussi</a:t>
            </a:r>
            <a:r>
              <a:rPr lang="en-GB" dirty="0">
                <a:latin typeface="Arial"/>
                <a:cs typeface="Arial"/>
              </a:rPr>
              <a:t> des </a:t>
            </a:r>
            <a:r>
              <a:rPr lang="en-GB" dirty="0" err="1">
                <a:latin typeface="Arial"/>
                <a:cs typeface="Arial"/>
              </a:rPr>
              <a:t>narratifs</a:t>
            </a:r>
            <a:r>
              <a:rPr lang="en-GB" dirty="0">
                <a:latin typeface="Arial"/>
                <a:cs typeface="Arial"/>
              </a:rPr>
              <a:t> </a:t>
            </a:r>
            <a:r>
              <a:rPr lang="en-GB" dirty="0" err="1">
                <a:latin typeface="Arial"/>
                <a:cs typeface="Arial"/>
              </a:rPr>
              <a:t>qualitatifs</a:t>
            </a:r>
            <a:r>
              <a:rPr lang="en-GB" dirty="0">
                <a:latin typeface="Arial"/>
                <a:cs typeface="Arial"/>
              </a:rPr>
              <a:t>, des </a:t>
            </a:r>
            <a:r>
              <a:rPr lang="en-GB" dirty="0" err="1">
                <a:latin typeface="Arial"/>
                <a:cs typeface="Arial"/>
              </a:rPr>
              <a:t>cartes</a:t>
            </a:r>
            <a:r>
              <a:rPr lang="en-GB" dirty="0">
                <a:latin typeface="Arial"/>
                <a:cs typeface="Arial"/>
              </a:rPr>
              <a:t>, des </a:t>
            </a:r>
            <a:r>
              <a:rPr lang="en-GB" dirty="0" err="1">
                <a:latin typeface="Arial"/>
                <a:cs typeface="Arial"/>
              </a:rPr>
              <a:t>graphiques</a:t>
            </a:r>
            <a:r>
              <a:rPr lang="en-GB" dirty="0">
                <a:latin typeface="Arial"/>
                <a:cs typeface="Arial"/>
              </a:rPr>
              <a:t>, des  photos, des videos</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dirty="0">
                <a:latin typeface="Arial"/>
                <a:cs typeface="Arial"/>
              </a:rPr>
              <a:t>Tout </a:t>
            </a:r>
            <a:r>
              <a:rPr lang="en-GB" dirty="0" err="1">
                <a:latin typeface="Arial"/>
                <a:cs typeface="Arial"/>
              </a:rPr>
              <a:t>cela</a:t>
            </a:r>
            <a:r>
              <a:rPr lang="en-GB" dirty="0">
                <a:latin typeface="Arial"/>
                <a:cs typeface="Arial"/>
              </a:rPr>
              <a:t> </a:t>
            </a:r>
            <a:r>
              <a:rPr lang="en-GB" dirty="0" err="1">
                <a:latin typeface="Arial"/>
                <a:cs typeface="Arial"/>
              </a:rPr>
              <a:t>constitue</a:t>
            </a:r>
            <a:r>
              <a:rPr lang="en-GB" dirty="0">
                <a:latin typeface="Arial"/>
                <a:cs typeface="Arial"/>
              </a:rPr>
              <a:t> des </a:t>
            </a:r>
            <a:r>
              <a:rPr lang="en-GB" dirty="0" err="1">
                <a:latin typeface="Arial"/>
                <a:cs typeface="Arial"/>
              </a:rPr>
              <a:t>données</a:t>
            </a:r>
            <a:r>
              <a:rPr lang="en-GB" dirty="0">
                <a:latin typeface="Arial"/>
                <a:cs typeface="Arial"/>
              </a:rPr>
              <a:t> de monitoring.</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endParaRPr lang="en-GB"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b="1" dirty="0">
                <a:latin typeface="Arial"/>
                <a:cs typeface="Arial"/>
              </a:rPr>
              <a:t>CLICK </a:t>
            </a:r>
            <a:r>
              <a:rPr lang="en-GB" dirty="0" err="1">
                <a:latin typeface="Arial"/>
                <a:cs typeface="Arial"/>
              </a:rPr>
              <a:t>Ces</a:t>
            </a:r>
            <a:r>
              <a:rPr lang="en-GB" dirty="0">
                <a:latin typeface="Arial"/>
                <a:cs typeface="Arial"/>
              </a:rPr>
              <a:t> </a:t>
            </a:r>
            <a:r>
              <a:rPr lang="en-GB" dirty="0" err="1">
                <a:latin typeface="Arial"/>
                <a:cs typeface="Arial"/>
              </a:rPr>
              <a:t>données</a:t>
            </a:r>
            <a:r>
              <a:rPr lang="en-GB" dirty="0">
                <a:latin typeface="Arial"/>
                <a:cs typeface="Arial"/>
              </a:rPr>
              <a:t> </a:t>
            </a:r>
            <a:r>
              <a:rPr lang="en-GB" dirty="0" err="1">
                <a:latin typeface="Arial"/>
                <a:cs typeface="Arial"/>
              </a:rPr>
              <a:t>peuvent</a:t>
            </a:r>
            <a:r>
              <a:rPr lang="en-GB" dirty="0">
                <a:latin typeface="Arial"/>
                <a:cs typeface="Arial"/>
              </a:rPr>
              <a:t> </a:t>
            </a:r>
            <a:r>
              <a:rPr lang="en-GB" dirty="0" err="1">
                <a:latin typeface="Arial"/>
                <a:cs typeface="Arial"/>
              </a:rPr>
              <a:t>venir</a:t>
            </a:r>
            <a:r>
              <a:rPr lang="en-GB" dirty="0">
                <a:latin typeface="Arial"/>
                <a:cs typeface="Arial"/>
              </a:rPr>
              <a:t> de </a:t>
            </a:r>
            <a:r>
              <a:rPr lang="en-GB" dirty="0" err="1">
                <a:latin typeface="Arial"/>
                <a:cs typeface="Arial"/>
              </a:rPr>
              <a:t>différentes</a:t>
            </a:r>
            <a:r>
              <a:rPr lang="en-GB" dirty="0">
                <a:latin typeface="Arial"/>
                <a:cs typeface="Arial"/>
              </a:rPr>
              <a:t> sources:</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dirty="0">
                <a:latin typeface="Arial"/>
                <a:cs typeface="Arial"/>
              </a:rPr>
              <a:t>Très </a:t>
            </a:r>
            <a:r>
              <a:rPr lang="en-GB" dirty="0" err="1">
                <a:latin typeface="Arial"/>
                <a:cs typeface="Arial"/>
              </a:rPr>
              <a:t>souvent</a:t>
            </a:r>
            <a:r>
              <a:rPr lang="en-GB" dirty="0">
                <a:latin typeface="Arial"/>
                <a:cs typeface="Arial"/>
              </a:rPr>
              <a:t>, </a:t>
            </a:r>
            <a:r>
              <a:rPr lang="en-GB" dirty="0" err="1">
                <a:latin typeface="Arial"/>
                <a:cs typeface="Arial"/>
              </a:rPr>
              <a:t>l’acteur</a:t>
            </a:r>
            <a:r>
              <a:rPr lang="en-GB" dirty="0">
                <a:latin typeface="Arial"/>
                <a:cs typeface="Arial"/>
              </a:rPr>
              <a:t> qui </a:t>
            </a:r>
            <a:r>
              <a:rPr lang="en-GB" dirty="0" err="1">
                <a:latin typeface="Arial"/>
                <a:cs typeface="Arial"/>
              </a:rPr>
              <a:t>implémente</a:t>
            </a:r>
            <a:r>
              <a:rPr lang="en-GB" dirty="0">
                <a:latin typeface="Arial"/>
                <a:cs typeface="Arial"/>
              </a:rPr>
              <a:t> </a:t>
            </a:r>
            <a:r>
              <a:rPr lang="en-GB" dirty="0" err="1">
                <a:latin typeface="Arial"/>
                <a:cs typeface="Arial"/>
              </a:rPr>
              <a:t>l’action</a:t>
            </a:r>
            <a:r>
              <a:rPr lang="en-GB" dirty="0">
                <a:latin typeface="Arial"/>
                <a:cs typeface="Arial"/>
              </a:rPr>
              <a:t> </a:t>
            </a:r>
            <a:r>
              <a:rPr lang="en-GB" dirty="0" err="1">
                <a:latin typeface="Arial"/>
                <a:cs typeface="Arial"/>
              </a:rPr>
              <a:t>rapporte</a:t>
            </a:r>
            <a:r>
              <a:rPr lang="en-GB" dirty="0">
                <a:latin typeface="Arial"/>
                <a:cs typeface="Arial"/>
              </a:rPr>
              <a:t> </a:t>
            </a:r>
            <a:r>
              <a:rPr lang="en-GB" dirty="0" err="1">
                <a:latin typeface="Arial"/>
                <a:cs typeface="Arial"/>
              </a:rPr>
              <a:t>ses</a:t>
            </a:r>
            <a:r>
              <a:rPr lang="en-GB" dirty="0">
                <a:latin typeface="Arial"/>
                <a:cs typeface="Arial"/>
              </a:rPr>
              <a:t> </a:t>
            </a:r>
            <a:r>
              <a:rPr lang="en-GB" dirty="0" err="1">
                <a:latin typeface="Arial"/>
                <a:cs typeface="Arial"/>
              </a:rPr>
              <a:t>résultats</a:t>
            </a:r>
            <a:r>
              <a:rPr lang="en-GB" dirty="0">
                <a:latin typeface="Arial"/>
                <a:cs typeface="Arial"/>
              </a:rPr>
              <a:t>, </a:t>
            </a:r>
            <a:r>
              <a:rPr lang="en-GB" dirty="0" err="1">
                <a:latin typeface="Arial"/>
                <a:cs typeface="Arial"/>
              </a:rPr>
              <a:t>mais</a:t>
            </a:r>
            <a:r>
              <a:rPr lang="en-GB" dirty="0">
                <a:latin typeface="Arial"/>
                <a:cs typeface="Arial"/>
              </a:rPr>
              <a:t> on </a:t>
            </a:r>
            <a:r>
              <a:rPr lang="en-GB" dirty="0" err="1">
                <a:latin typeface="Arial"/>
                <a:cs typeface="Arial"/>
              </a:rPr>
              <a:t>peut</a:t>
            </a:r>
            <a:r>
              <a:rPr lang="en-GB" dirty="0">
                <a:latin typeface="Arial"/>
                <a:cs typeface="Arial"/>
              </a:rPr>
              <a:t> </a:t>
            </a:r>
            <a:r>
              <a:rPr lang="en-GB" dirty="0" err="1">
                <a:latin typeface="Arial"/>
                <a:cs typeface="Arial"/>
              </a:rPr>
              <a:t>aussi</a:t>
            </a:r>
            <a:r>
              <a:rPr lang="en-GB" dirty="0">
                <a:latin typeface="Arial"/>
                <a:cs typeface="Arial"/>
              </a:rPr>
              <a:t> utiliser des tiers (third -party monitoring), faire de </a:t>
            </a:r>
            <a:r>
              <a:rPr lang="en-GB" dirty="0" err="1">
                <a:latin typeface="Arial"/>
                <a:cs typeface="Arial"/>
              </a:rPr>
              <a:t>l’observation</a:t>
            </a:r>
            <a:r>
              <a:rPr lang="en-GB" dirty="0">
                <a:latin typeface="Arial"/>
                <a:cs typeface="Arial"/>
              </a:rPr>
              <a:t> </a:t>
            </a:r>
            <a:r>
              <a:rPr lang="en-GB" dirty="0" err="1">
                <a:latin typeface="Arial"/>
                <a:cs typeface="Arial"/>
              </a:rPr>
              <a:t>directe</a:t>
            </a:r>
            <a:r>
              <a:rPr lang="en-GB" dirty="0">
                <a:latin typeface="Arial"/>
                <a:cs typeface="Arial"/>
              </a:rPr>
              <a:t>, des analyse de </a:t>
            </a:r>
            <a:r>
              <a:rPr lang="en-GB" dirty="0" err="1">
                <a:latin typeface="Arial"/>
                <a:cs typeface="Arial"/>
              </a:rPr>
              <a:t>données</a:t>
            </a:r>
            <a:r>
              <a:rPr lang="en-GB" dirty="0">
                <a:latin typeface="Arial"/>
                <a:cs typeface="Arial"/>
              </a:rPr>
              <a:t> </a:t>
            </a:r>
            <a:r>
              <a:rPr lang="en-GB" dirty="0" err="1">
                <a:latin typeface="Arial"/>
                <a:cs typeface="Arial"/>
              </a:rPr>
              <a:t>secondaires</a:t>
            </a:r>
            <a:r>
              <a:rPr lang="en-GB" dirty="0">
                <a:latin typeface="Arial"/>
                <a:cs typeface="Arial"/>
              </a:rPr>
              <a:t>, du “remote sensing” (images satellite </a:t>
            </a:r>
            <a:r>
              <a:rPr lang="en-GB" dirty="0" err="1">
                <a:latin typeface="Arial"/>
                <a:cs typeface="Arial"/>
              </a:rPr>
              <a:t>ou</a:t>
            </a:r>
            <a:r>
              <a:rPr lang="en-GB" dirty="0">
                <a:latin typeface="Arial"/>
                <a:cs typeface="Arial"/>
              </a:rPr>
              <a:t> par drone), utiliser </a:t>
            </a:r>
            <a:r>
              <a:rPr lang="en-GB" dirty="0" err="1">
                <a:latin typeface="Arial"/>
                <a:cs typeface="Arial"/>
              </a:rPr>
              <a:t>l’internet</a:t>
            </a:r>
            <a:r>
              <a:rPr lang="en-GB" dirty="0">
                <a:latin typeface="Arial"/>
                <a:cs typeface="Arial"/>
              </a:rPr>
              <a:t> des </a:t>
            </a:r>
            <a:r>
              <a:rPr lang="en-GB" dirty="0" err="1">
                <a:latin typeface="Arial"/>
                <a:cs typeface="Arial"/>
              </a:rPr>
              <a:t>objets</a:t>
            </a:r>
            <a:r>
              <a:rPr lang="en-GB" dirty="0">
                <a:latin typeface="Arial"/>
                <a:cs typeface="Arial"/>
              </a:rPr>
              <a:t> (un </a:t>
            </a:r>
            <a:r>
              <a:rPr lang="en-GB" dirty="0" err="1">
                <a:latin typeface="Arial"/>
                <a:cs typeface="Arial"/>
              </a:rPr>
              <a:t>système</a:t>
            </a:r>
            <a:r>
              <a:rPr lang="en-GB" dirty="0">
                <a:latin typeface="Arial"/>
                <a:cs typeface="Arial"/>
              </a:rPr>
              <a:t> qui </a:t>
            </a:r>
            <a:r>
              <a:rPr lang="en-GB" dirty="0" err="1">
                <a:latin typeface="Arial"/>
                <a:cs typeface="Arial"/>
              </a:rPr>
              <a:t>fournit</a:t>
            </a:r>
            <a:r>
              <a:rPr lang="en-GB" dirty="0">
                <a:latin typeface="Arial"/>
                <a:cs typeface="Arial"/>
              </a:rPr>
              <a:t> des </a:t>
            </a:r>
            <a:r>
              <a:rPr lang="en-GB" dirty="0" err="1">
                <a:latin typeface="Arial"/>
                <a:cs typeface="Arial"/>
              </a:rPr>
              <a:t>données</a:t>
            </a:r>
            <a:r>
              <a:rPr lang="en-GB" dirty="0">
                <a:latin typeface="Arial"/>
                <a:cs typeface="Arial"/>
              </a:rPr>
              <a:t> sans intervention </a:t>
            </a:r>
            <a:r>
              <a:rPr lang="en-GB" dirty="0" err="1">
                <a:latin typeface="Arial"/>
                <a:cs typeface="Arial"/>
              </a:rPr>
              <a:t>humaines</a:t>
            </a:r>
            <a:r>
              <a:rPr lang="en-GB" dirty="0">
                <a:latin typeface="Arial"/>
                <a:cs typeface="Arial"/>
              </a:rPr>
              <a:t>), </a:t>
            </a:r>
            <a:r>
              <a:rPr lang="en-GB" dirty="0" err="1">
                <a:latin typeface="Arial"/>
                <a:cs typeface="Arial"/>
              </a:rPr>
              <a:t>enquêtes</a:t>
            </a:r>
            <a:r>
              <a:rPr lang="en-GB" dirty="0">
                <a:latin typeface="Arial"/>
                <a:cs typeface="Arial"/>
              </a:rPr>
              <a:t> de ménages, discussions de groups focus, </a:t>
            </a:r>
            <a:r>
              <a:rPr lang="en-GB" dirty="0" err="1">
                <a:latin typeface="Arial"/>
                <a:cs typeface="Arial"/>
              </a:rPr>
              <a:t>entrevues</a:t>
            </a:r>
            <a:r>
              <a:rPr lang="en-GB" dirty="0">
                <a:latin typeface="Arial"/>
                <a:cs typeface="Arial"/>
              </a:rPr>
              <a:t> avec </a:t>
            </a:r>
            <a:r>
              <a:rPr lang="en-GB" dirty="0" err="1">
                <a:latin typeface="Arial"/>
                <a:cs typeface="Arial"/>
              </a:rPr>
              <a:t>informateurs</a:t>
            </a:r>
            <a:r>
              <a:rPr lang="en-GB" dirty="0">
                <a:latin typeface="Arial"/>
                <a:cs typeface="Arial"/>
              </a:rPr>
              <a:t> </a:t>
            </a:r>
            <a:r>
              <a:rPr lang="en-GB" dirty="0" err="1">
                <a:latin typeface="Arial"/>
                <a:cs typeface="Arial"/>
              </a:rPr>
              <a:t>clés</a:t>
            </a:r>
            <a:r>
              <a:rPr lang="en-GB" dirty="0">
                <a:latin typeface="Arial"/>
                <a:cs typeface="Arial"/>
              </a:rPr>
              <a:t>, </a:t>
            </a:r>
            <a:r>
              <a:rPr lang="en-GB" dirty="0" err="1">
                <a:latin typeface="Arial"/>
                <a:cs typeface="Arial"/>
              </a:rPr>
              <a:t>mécanismes</a:t>
            </a:r>
            <a:r>
              <a:rPr lang="en-GB" dirty="0">
                <a:latin typeface="Arial"/>
                <a:cs typeface="Arial"/>
              </a:rPr>
              <a:t> de feedback, etc. </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endParaRPr lang="en-GB"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dirty="0">
                <a:latin typeface="Arial"/>
                <a:cs typeface="Arial"/>
              </a:rPr>
              <a:t>Tout </a:t>
            </a:r>
            <a:r>
              <a:rPr lang="en-GB" dirty="0" err="1">
                <a:latin typeface="Arial"/>
                <a:cs typeface="Arial"/>
              </a:rPr>
              <a:t>ceci</a:t>
            </a:r>
            <a:r>
              <a:rPr lang="en-GB" dirty="0">
                <a:latin typeface="Arial"/>
                <a:cs typeface="Arial"/>
              </a:rPr>
              <a:t> fait le travail de gestion de </a:t>
            </a:r>
            <a:r>
              <a:rPr lang="en-GB" dirty="0" err="1">
                <a:latin typeface="Arial"/>
                <a:cs typeface="Arial"/>
              </a:rPr>
              <a:t>l’information</a:t>
            </a:r>
            <a:r>
              <a:rPr lang="en-GB" dirty="0">
                <a:latin typeface="Arial"/>
                <a:cs typeface="Arial"/>
              </a:rPr>
              <a:t> (Information Management)</a:t>
            </a:r>
            <a:endParaRPr lang="en-US"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sz="1200" kern="1200" dirty="0">
                <a:solidFill>
                  <a:schemeClr val="tx1"/>
                </a:solidFill>
                <a:effectLst/>
                <a:latin typeface="Arial" pitchFamily="34" charset="0"/>
                <a:ea typeface="+mn-ea"/>
                <a:cs typeface="Arial" pitchFamily="34" charset="0"/>
              </a:rPr>
              <a:t>Le Monitoring </a:t>
            </a:r>
            <a:r>
              <a:rPr lang="en-GB" sz="1200" kern="1200" dirty="0" err="1">
                <a:solidFill>
                  <a:schemeClr val="tx1"/>
                </a:solidFill>
                <a:effectLst/>
                <a:latin typeface="Arial" pitchFamily="34" charset="0"/>
                <a:ea typeface="+mn-ea"/>
                <a:cs typeface="Arial" pitchFamily="34" charset="0"/>
              </a:rPr>
              <a:t>est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toujours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une</a:t>
            </a:r>
            <a:r>
              <a:rPr lang="en-GB" sz="1200" kern="1200" dirty="0">
                <a:solidFill>
                  <a:schemeClr val="tx1"/>
                </a:solidFill>
                <a:effectLst/>
                <a:latin typeface="Arial" pitchFamily="34" charset="0"/>
                <a:ea typeface="+mn-ea"/>
                <a:cs typeface="Arial" pitchFamily="34" charset="0"/>
              </a:rPr>
              <a:t> collaboration entre Humanitarian Affaires Officers, et Information Management Officers.</a:t>
            </a:r>
          </a:p>
          <a:p>
            <a:pPr defTabSz="1756486">
              <a:lnSpc>
                <a:spcPct val="113999"/>
              </a:lnSpc>
              <a:spcBef>
                <a:spcPts val="2305"/>
              </a:spcBef>
              <a:defRPr/>
            </a:pPr>
            <a:endParaRPr lang="en-GB" dirty="0">
              <a:latin typeface="Arial"/>
              <a:cs typeface="Arial"/>
            </a:endParaRPr>
          </a:p>
          <a:p>
            <a:pPr defTabSz="1756486">
              <a:lnSpc>
                <a:spcPct val="113999"/>
              </a:lnSpc>
              <a:spcBef>
                <a:spcPts val="2305"/>
              </a:spcBef>
              <a:defRPr/>
            </a:pPr>
            <a:r>
              <a:rPr lang="en-GB" dirty="0">
                <a:latin typeface="Arial"/>
                <a:cs typeface="Arial"/>
              </a:rPr>
              <a:t>-----------------------------------------------------</a:t>
            </a:r>
          </a:p>
          <a:p>
            <a:pPr defTabSz="1756486">
              <a:lnSpc>
                <a:spcPct val="113999"/>
              </a:lnSpc>
              <a:spcBef>
                <a:spcPts val="2305"/>
              </a:spcBef>
              <a:defRPr/>
            </a:pPr>
            <a:r>
              <a:rPr lang="en-GB" dirty="0">
                <a:latin typeface="Arial"/>
                <a:cs typeface="Arial"/>
              </a:rPr>
              <a:t>Pour la session live avec les IMO:</a:t>
            </a:r>
          </a:p>
          <a:p>
            <a:pPr defTabSz="1756486">
              <a:lnSpc>
                <a:spcPct val="113999"/>
              </a:lnSpc>
              <a:spcBef>
                <a:spcPts val="2305"/>
              </a:spcBef>
              <a:defRPr/>
            </a:pPr>
            <a:endParaRPr lang="en-GB" dirty="0">
              <a:latin typeface="Arial"/>
              <a:cs typeface="Arial"/>
            </a:endParaRPr>
          </a:p>
          <a:p>
            <a:pPr defTabSz="1756486">
              <a:lnSpc>
                <a:spcPct val="113999"/>
              </a:lnSpc>
              <a:spcBef>
                <a:spcPts val="2305"/>
              </a:spcBef>
              <a:defRPr/>
            </a:pPr>
            <a:r>
              <a:rPr lang="en-GB" dirty="0">
                <a:latin typeface="Arial"/>
                <a:cs typeface="Arial"/>
              </a:rPr>
              <a:t>La </a:t>
            </a:r>
            <a:r>
              <a:rPr lang="en-GB" dirty="0" err="1">
                <a:latin typeface="Arial"/>
                <a:cs typeface="Arial"/>
              </a:rPr>
              <a:t>collecte</a:t>
            </a:r>
            <a:r>
              <a:rPr lang="en-GB" dirty="0">
                <a:latin typeface="Arial"/>
                <a:cs typeface="Arial"/>
              </a:rPr>
              <a:t> des </a:t>
            </a:r>
            <a:r>
              <a:rPr lang="en-GB" dirty="0" err="1">
                <a:latin typeface="Arial"/>
                <a:cs typeface="Arial"/>
              </a:rPr>
              <a:t>données</a:t>
            </a:r>
            <a:r>
              <a:rPr lang="en-GB" dirty="0">
                <a:latin typeface="Arial"/>
                <a:cs typeface="Arial"/>
              </a:rPr>
              <a:t> pour le monitoring </a:t>
            </a:r>
            <a:r>
              <a:rPr lang="en-GB" dirty="0" err="1">
                <a:latin typeface="Arial"/>
                <a:cs typeface="Arial"/>
              </a:rPr>
              <a:t>n’est</a:t>
            </a:r>
            <a:r>
              <a:rPr lang="en-GB" dirty="0">
                <a:latin typeface="Arial"/>
                <a:cs typeface="Arial"/>
              </a:rPr>
              <a:t> pas </a:t>
            </a:r>
            <a:r>
              <a:rPr lang="en-GB" dirty="0" err="1">
                <a:latin typeface="Arial"/>
                <a:cs typeface="Arial"/>
              </a:rPr>
              <a:t>différente</a:t>
            </a:r>
            <a:r>
              <a:rPr lang="en-GB" dirty="0">
                <a:latin typeface="Arial"/>
                <a:cs typeface="Arial"/>
              </a:rPr>
              <a:t> que pour la situation et les </a:t>
            </a:r>
            <a:r>
              <a:rPr lang="en-GB" dirty="0" err="1">
                <a:latin typeface="Arial"/>
                <a:cs typeface="Arial"/>
              </a:rPr>
              <a:t>besoins</a:t>
            </a:r>
            <a:r>
              <a:rPr lang="en-GB" dirty="0">
                <a:latin typeface="Arial"/>
                <a:cs typeface="Arial"/>
              </a:rPr>
              <a:t>. Elle </a:t>
            </a:r>
            <a:r>
              <a:rPr lang="en-GB" dirty="0" err="1">
                <a:latin typeface="Arial"/>
                <a:cs typeface="Arial"/>
              </a:rPr>
              <a:t>s’appuie</a:t>
            </a:r>
            <a:r>
              <a:rPr lang="en-GB" dirty="0">
                <a:latin typeface="Arial"/>
                <a:cs typeface="Arial"/>
              </a:rPr>
              <a:t> sur les </a:t>
            </a:r>
            <a:r>
              <a:rPr lang="en-GB" dirty="0" err="1">
                <a:latin typeface="Arial"/>
                <a:cs typeface="Arial"/>
              </a:rPr>
              <a:t>mêmes</a:t>
            </a:r>
            <a:r>
              <a:rPr lang="en-GB" dirty="0">
                <a:latin typeface="Arial"/>
                <a:cs typeface="Arial"/>
              </a:rPr>
              <a:t> sources et </a:t>
            </a:r>
            <a:r>
              <a:rPr lang="en-GB" dirty="0" err="1">
                <a:latin typeface="Arial"/>
                <a:cs typeface="Arial"/>
              </a:rPr>
              <a:t>méthodes</a:t>
            </a:r>
            <a:r>
              <a:rPr lang="en-GB" dirty="0">
                <a:latin typeface="Arial"/>
                <a:cs typeface="Arial"/>
              </a:rPr>
              <a:t>. </a:t>
            </a:r>
          </a:p>
          <a:p>
            <a:pPr>
              <a:lnSpc>
                <a:spcPct val="113999"/>
              </a:lnSpc>
            </a:pPr>
            <a:endParaRPr lang="en-GB" dirty="0">
              <a:latin typeface="Arial"/>
              <a:cs typeface="Arial"/>
            </a:endParaRP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094530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 de question </a:t>
            </a:r>
            <a:r>
              <a:rPr lang="en-US" dirty="0" err="1"/>
              <a:t>ici</a:t>
            </a:r>
            <a:r>
              <a:rPr lang="en-US" dirty="0"/>
              <a:t>, </a:t>
            </a:r>
            <a:r>
              <a:rPr lang="en-US" dirty="0" err="1"/>
              <a:t>c’est</a:t>
            </a:r>
            <a:r>
              <a:rPr lang="en-US" dirty="0"/>
              <a:t> </a:t>
            </a:r>
            <a:r>
              <a:rPr lang="en-US" dirty="0" err="1"/>
              <a:t>juste</a:t>
            </a:r>
            <a:r>
              <a:rPr lang="en-US" dirty="0"/>
              <a:t> </a:t>
            </a:r>
            <a:r>
              <a:rPr lang="en-US" dirty="0" err="1"/>
              <a:t>une</a:t>
            </a:r>
            <a:r>
              <a:rPr lang="en-US" dirty="0"/>
              <a:t> blague sur le </a:t>
            </a:r>
            <a:r>
              <a:rPr lang="en-US" dirty="0" err="1"/>
              <a:t>traitement</a:t>
            </a:r>
            <a:r>
              <a:rPr lang="en-US" dirty="0"/>
              <a:t> des </a:t>
            </a:r>
            <a:r>
              <a:rPr lang="en-US" dirty="0" err="1"/>
              <a:t>données</a:t>
            </a:r>
            <a:endParaRPr lang="en-US" dirty="0"/>
          </a:p>
        </p:txBody>
      </p:sp>
    </p:spTree>
    <p:extLst>
      <p:ext uri="{BB962C8B-B14F-4D97-AF65-F5344CB8AC3E}">
        <p14:creationId xmlns:p14="http://schemas.microsoft.com/office/powerpoint/2010/main" val="145366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dirty="0"/>
              <a:t>Que nous </a:t>
            </a:r>
            <a:r>
              <a:rPr lang="en-US" dirty="0" err="1"/>
              <a:t>dit</a:t>
            </a:r>
            <a:r>
              <a:rPr lang="en-US" dirty="0"/>
              <a:t> </a:t>
            </a:r>
            <a:r>
              <a:rPr lang="en-US" dirty="0" err="1"/>
              <a:t>cette</a:t>
            </a:r>
            <a:r>
              <a:rPr lang="en-US" dirty="0"/>
              <a:t> </a:t>
            </a:r>
            <a:r>
              <a:rPr lang="en-US" dirty="0" err="1"/>
              <a:t>histoire</a:t>
            </a:r>
            <a:r>
              <a:rPr lang="en-US" dirty="0"/>
              <a:t> ?</a:t>
            </a:r>
          </a:p>
          <a:p>
            <a:endParaRPr lang="en-US" dirty="0"/>
          </a:p>
          <a:p>
            <a:r>
              <a:rPr lang="en-US" dirty="0"/>
              <a:t>Une </a:t>
            </a:r>
            <a:r>
              <a:rPr lang="en-US" dirty="0" err="1"/>
              <a:t>donnée</a:t>
            </a:r>
            <a:r>
              <a:rPr lang="en-US" dirty="0"/>
              <a:t> </a:t>
            </a:r>
            <a:r>
              <a:rPr lang="en-US" dirty="0" err="1"/>
              <a:t>peut</a:t>
            </a:r>
            <a:r>
              <a:rPr lang="en-US" dirty="0"/>
              <a:t> </a:t>
            </a:r>
            <a:r>
              <a:rPr lang="en-US" dirty="0" err="1"/>
              <a:t>être</a:t>
            </a:r>
            <a:r>
              <a:rPr lang="en-US" dirty="0"/>
              <a:t> </a:t>
            </a:r>
            <a:r>
              <a:rPr lang="en-US" dirty="0" err="1"/>
              <a:t>rapportée</a:t>
            </a:r>
            <a:r>
              <a:rPr lang="en-US" dirty="0"/>
              <a:t>, </a:t>
            </a:r>
            <a:r>
              <a:rPr lang="en-US" dirty="0" err="1"/>
              <a:t>ou</a:t>
            </a:r>
            <a:r>
              <a:rPr lang="en-US" dirty="0"/>
              <a:t> </a:t>
            </a:r>
            <a:r>
              <a:rPr lang="en-US" dirty="0" err="1"/>
              <a:t>enregistrée</a:t>
            </a:r>
            <a:r>
              <a:rPr lang="en-US" dirty="0"/>
              <a:t> dans le </a:t>
            </a:r>
            <a:r>
              <a:rPr lang="en-US" dirty="0" err="1"/>
              <a:t>système</a:t>
            </a:r>
            <a:r>
              <a:rPr lang="en-US" dirty="0"/>
              <a:t>, et </a:t>
            </a:r>
            <a:r>
              <a:rPr lang="en-US" dirty="0" err="1"/>
              <a:t>être</a:t>
            </a:r>
            <a:r>
              <a:rPr lang="en-US" dirty="0"/>
              <a:t> </a:t>
            </a:r>
            <a:r>
              <a:rPr lang="en-US" dirty="0" err="1"/>
              <a:t>fausse</a:t>
            </a:r>
            <a:r>
              <a:rPr lang="en-US" dirty="0"/>
              <a:t> !</a:t>
            </a:r>
          </a:p>
          <a:p>
            <a:r>
              <a:rPr lang="en-US" dirty="0"/>
              <a:t>Il </a:t>
            </a:r>
            <a:r>
              <a:rPr lang="en-US" dirty="0" err="1"/>
              <a:t>est</a:t>
            </a:r>
            <a:r>
              <a:rPr lang="en-US" dirty="0"/>
              <a:t> </a:t>
            </a:r>
            <a:r>
              <a:rPr lang="en-US" dirty="0" err="1"/>
              <a:t>nécessaire</a:t>
            </a:r>
            <a:r>
              <a:rPr lang="en-US" dirty="0"/>
              <a:t> de verifier / </a:t>
            </a:r>
            <a:r>
              <a:rPr lang="en-US" dirty="0" err="1"/>
              <a:t>valider</a:t>
            </a:r>
            <a:r>
              <a:rPr lang="en-US" dirty="0"/>
              <a:t> les </a:t>
            </a:r>
            <a:r>
              <a:rPr lang="en-US" dirty="0" err="1"/>
              <a:t>données</a:t>
            </a:r>
            <a:r>
              <a:rPr lang="en-US" dirty="0"/>
              <a:t> </a:t>
            </a:r>
          </a:p>
        </p:txBody>
      </p:sp>
    </p:spTree>
    <p:extLst>
      <p:ext uri="{BB962C8B-B14F-4D97-AF65-F5344CB8AC3E}">
        <p14:creationId xmlns:p14="http://schemas.microsoft.com/office/powerpoint/2010/main" val="111415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latin typeface="Arial"/>
                <a:cs typeface="Arial"/>
              </a:rPr>
              <a:t>Passons à la troisième étape : l'analyse. </a:t>
            </a:r>
          </a:p>
          <a:p>
            <a:endParaRPr lang="fr-FR" dirty="0">
              <a:latin typeface="Arial"/>
              <a:cs typeface="Arial"/>
            </a:endParaRPr>
          </a:p>
          <a:p>
            <a:r>
              <a:rPr lang="fr-FR" dirty="0">
                <a:latin typeface="Arial"/>
                <a:cs typeface="Arial"/>
              </a:rPr>
              <a:t>On considère parfois à tort que le monitoring se limite à mesurer des indicateurs. J'ai compté je mets le résultat à côté de la cible dans un rapport et voilà mon travail de monitoring est fini</a:t>
            </a:r>
          </a:p>
          <a:p>
            <a:r>
              <a:rPr lang="fr-FR" dirty="0">
                <a:latin typeface="Arial"/>
                <a:cs typeface="Arial"/>
              </a:rPr>
              <a:t>Mais non: si on se limite à faire ça, on ne pourra pas vraiment savoir ce qui s'est passé.</a:t>
            </a:r>
          </a:p>
          <a:p>
            <a:endParaRPr lang="fr-FR" dirty="0">
              <a:latin typeface="Arial"/>
              <a:cs typeface="Arial"/>
            </a:endParaRPr>
          </a:p>
          <a:p>
            <a:r>
              <a:rPr lang="fr-FR" dirty="0">
                <a:latin typeface="Arial"/>
                <a:cs typeface="Arial"/>
              </a:rPr>
              <a:t>Prenons un exemple</a:t>
            </a: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a:t>
            </a:r>
            <a:r>
              <a:rPr lang="en-US" sz="1200" kern="1200" dirty="0">
                <a:solidFill>
                  <a:schemeClr val="tx1"/>
                </a:solidFill>
                <a:effectLst/>
                <a:latin typeface="Arial" pitchFamily="34" charset="0"/>
                <a:ea typeface="+mn-ea"/>
                <a:cs typeface="Arial" pitchFamily="34" charset="0"/>
              </a:rPr>
              <a:t> 50.000 couvertures </a:t>
            </a:r>
            <a:r>
              <a:rPr lang="en-US" sz="1200" kern="1200" dirty="0" err="1">
                <a:solidFill>
                  <a:schemeClr val="tx1"/>
                </a:solidFill>
                <a:effectLst/>
                <a:latin typeface="Arial" pitchFamily="34" charset="0"/>
                <a:ea typeface="+mn-ea"/>
                <a:cs typeface="Arial" pitchFamily="34" charset="0"/>
              </a:rPr>
              <a:t>ont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été</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distribuées</a:t>
            </a:r>
            <a:r>
              <a:rPr lang="en-US" sz="1200" kern="1200" dirty="0">
                <a:solidFill>
                  <a:schemeClr val="tx1"/>
                </a:solidFill>
                <a:effectLst/>
                <a:latin typeface="Arial" pitchFamily="34" charset="0"/>
                <a:ea typeface="+mn-ea"/>
                <a:cs typeface="Arial" pitchFamily="34" charset="0"/>
              </a:rPr>
              <a:t> pour </a:t>
            </a:r>
            <a:r>
              <a:rPr lang="en-US" sz="1200" kern="1200" dirty="0" err="1">
                <a:solidFill>
                  <a:schemeClr val="tx1"/>
                </a:solidFill>
                <a:effectLst/>
                <a:latin typeface="Arial" pitchFamily="34" charset="0"/>
                <a:ea typeface="+mn-ea"/>
                <a:cs typeface="Arial" pitchFamily="34" charset="0"/>
              </a:rPr>
              <a:t>une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cible</a:t>
            </a:r>
            <a:r>
              <a:rPr lang="en-US" sz="1200" kern="1200" dirty="0">
                <a:solidFill>
                  <a:schemeClr val="tx1"/>
                </a:solidFill>
                <a:effectLst/>
                <a:latin typeface="Arial" pitchFamily="34" charset="0"/>
                <a:ea typeface="+mn-ea"/>
                <a:cs typeface="Arial" pitchFamily="34" charset="0"/>
              </a:rPr>
              <a:t> de 100.000.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a:t>
            </a:r>
            <a:r>
              <a:rPr lang="en-US" sz="1200" kern="1200" dirty="0">
                <a:solidFill>
                  <a:schemeClr val="tx1"/>
                </a:solidFill>
                <a:effectLst/>
                <a:latin typeface="Arial" pitchFamily="34" charset="0"/>
                <a:ea typeface="+mn-ea"/>
                <a:cs typeface="Arial" pitchFamily="34" charset="0"/>
              </a:rPr>
              <a:t> </a:t>
            </a:r>
            <a:r>
              <a:rPr lang="fr-FR" dirty="0">
                <a:latin typeface="Arial"/>
                <a:cs typeface="Arial"/>
              </a:rPr>
              <a:t>Est-ce que c’est un succès ou un échec ? C'est impossible à dire si on ne connaît pas l'histoire qui est derrière. Peut-être que le besoin avait diminué ou qu'une autre organisation a fait une distribution ou que la moitié des couvertures ont été détruites par une inondation ou que la route était bloquée, empêchant l'accès à certaines populations.</a:t>
            </a: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La </a:t>
            </a:r>
            <a:r>
              <a:rPr lang="en-US" sz="1200" kern="1200" dirty="0" err="1">
                <a:solidFill>
                  <a:schemeClr val="tx1"/>
                </a:solidFill>
                <a:effectLst/>
                <a:latin typeface="Arial" pitchFamily="34" charset="0"/>
                <a:ea typeface="+mn-ea"/>
                <a:cs typeface="Arial" pitchFamily="34" charset="0"/>
              </a:rPr>
              <a:t>seule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mesure</a:t>
            </a:r>
            <a:r>
              <a:rPr lang="en-US" sz="1200" kern="1200" dirty="0">
                <a:solidFill>
                  <a:schemeClr val="tx1"/>
                </a:solidFill>
                <a:effectLst/>
                <a:latin typeface="Arial" pitchFamily="34" charset="0"/>
                <a:ea typeface="+mn-ea"/>
                <a:cs typeface="Arial" pitchFamily="34" charset="0"/>
              </a:rPr>
              <a:t> de </a:t>
            </a:r>
            <a:r>
              <a:rPr lang="en-US" sz="1200" kern="1200" dirty="0" err="1">
                <a:solidFill>
                  <a:schemeClr val="tx1"/>
                </a:solidFill>
                <a:effectLst/>
                <a:latin typeface="Arial" pitchFamily="34" charset="0"/>
                <a:ea typeface="+mn-ea"/>
                <a:cs typeface="Arial" pitchFamily="34" charset="0"/>
              </a:rPr>
              <a:t>l’indicateur</a:t>
            </a:r>
            <a:r>
              <a:rPr lang="en-US" sz="1200" kern="1200" dirty="0">
                <a:solidFill>
                  <a:schemeClr val="tx1"/>
                </a:solidFill>
                <a:effectLst/>
                <a:latin typeface="Arial" pitchFamily="34" charset="0"/>
                <a:ea typeface="+mn-ea"/>
                <a:cs typeface="Arial" pitchFamily="34" charset="0"/>
              </a:rPr>
              <a:t> ne </a:t>
            </a:r>
            <a:r>
              <a:rPr lang="en-US" sz="1200" kern="1200" dirty="0" err="1">
                <a:solidFill>
                  <a:schemeClr val="tx1"/>
                </a:solidFill>
                <a:effectLst/>
                <a:latin typeface="Arial" pitchFamily="34" charset="0"/>
                <a:ea typeface="+mn-ea"/>
                <a:cs typeface="Arial" pitchFamily="34" charset="0"/>
              </a:rPr>
              <a:t>peut</a:t>
            </a:r>
            <a:r>
              <a:rPr lang="en-US" sz="1200" kern="1200" dirty="0">
                <a:solidFill>
                  <a:schemeClr val="tx1"/>
                </a:solidFill>
                <a:effectLst/>
                <a:latin typeface="Arial" pitchFamily="34" charset="0"/>
                <a:ea typeface="+mn-ea"/>
                <a:cs typeface="Arial" pitchFamily="34" charset="0"/>
              </a:rPr>
              <a:t> pas nous dire le succès de </a:t>
            </a:r>
            <a:r>
              <a:rPr lang="en-US" sz="1200" kern="1200" dirty="0" err="1">
                <a:solidFill>
                  <a:schemeClr val="tx1"/>
                </a:solidFill>
                <a:effectLst/>
                <a:latin typeface="Arial" pitchFamily="34" charset="0"/>
                <a:ea typeface="+mn-ea"/>
                <a:cs typeface="Arial" pitchFamily="34" charset="0"/>
              </a:rPr>
              <a:t>l’intervention</a:t>
            </a:r>
            <a:r>
              <a:rPr lang="en-US" sz="1200" kern="1200" dirty="0">
                <a:solidFill>
                  <a:schemeClr val="tx1"/>
                </a:solidFill>
                <a:effectLst/>
                <a:latin typeface="Arial" pitchFamily="34"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dirty="0">
                <a:latin typeface="Arial"/>
                <a:cs typeface="Arial"/>
              </a:rPr>
              <a:t>On résume ça par un slogan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 </a:t>
            </a:r>
            <a:r>
              <a:rPr lang="fr-FR" dirty="0">
                <a:latin typeface="Arial"/>
                <a:cs typeface="Arial"/>
              </a:rPr>
              <a:t>"les chiffres seul ne disent pas l'histoire". </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dirty="0">
                <a:latin typeface="Arial"/>
                <a:cs typeface="Arial"/>
              </a:rPr>
              <a:t>Il faut donc analyser</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fr-FR"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dirty="0">
                <a:latin typeface="Arial"/>
                <a:cs typeface="Arial"/>
              </a:rPr>
              <a:t>Et voici un autre slogan:</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 </a:t>
            </a:r>
            <a:r>
              <a:rPr lang="fr-FR" dirty="0">
                <a:latin typeface="Arial"/>
                <a:cs typeface="Arial"/>
              </a:rPr>
              <a:t>les données brutes plus l'analyse donnent l'information</a:t>
            </a: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1" kern="1200" dirty="0" err="1">
                <a:solidFill>
                  <a:schemeClr val="tx1"/>
                </a:solidFill>
                <a:effectLst/>
                <a:latin typeface="Arial" pitchFamily="34" charset="0"/>
                <a:ea typeface="+mn-ea"/>
                <a:cs typeface="Arial" pitchFamily="34" charset="0"/>
              </a:rPr>
              <a:t>L’a</a:t>
            </a:r>
            <a:r>
              <a:rPr lang="en-GB" sz="1200" b="1" kern="1200" dirty="0" err="1">
                <a:solidFill>
                  <a:schemeClr val="tx1"/>
                </a:solidFill>
                <a:effectLst/>
                <a:latin typeface="Arial" pitchFamily="34" charset="0"/>
                <a:ea typeface="+mn-ea"/>
                <a:cs typeface="Arial" pitchFamily="34" charset="0"/>
              </a:rPr>
              <a:t>nalyse</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n’est</a:t>
            </a:r>
            <a:r>
              <a:rPr lang="en-GB" sz="1200" b="1" kern="1200" dirty="0">
                <a:solidFill>
                  <a:schemeClr val="tx1"/>
                </a:solidFill>
                <a:effectLst/>
                <a:latin typeface="Arial" pitchFamily="34" charset="0"/>
                <a:ea typeface="+mn-ea"/>
                <a:cs typeface="Arial" pitchFamily="34" charset="0"/>
              </a:rPr>
              <a:t> pas </a:t>
            </a:r>
            <a:r>
              <a:rPr lang="en-GB" sz="1200" b="1" kern="1200" dirty="0" err="1">
                <a:solidFill>
                  <a:schemeClr val="tx1"/>
                </a:solidFill>
                <a:effectLst/>
                <a:latin typeface="Arial" pitchFamily="34" charset="0"/>
                <a:ea typeface="+mn-ea"/>
                <a:cs typeface="Arial" pitchFamily="34" charset="0"/>
              </a:rPr>
              <a:t>une</a:t>
            </a:r>
            <a:r>
              <a:rPr lang="en-GB" sz="1200" b="1" kern="1200" dirty="0">
                <a:solidFill>
                  <a:schemeClr val="tx1"/>
                </a:solidFill>
                <a:effectLst/>
                <a:latin typeface="Arial" pitchFamily="34" charset="0"/>
                <a:ea typeface="+mn-ea"/>
                <a:cs typeface="Arial" pitchFamily="34" charset="0"/>
              </a:rPr>
              <a:t> option, </a:t>
            </a:r>
            <a:r>
              <a:rPr lang="en-GB" sz="1200" b="1" kern="1200" dirty="0" err="1">
                <a:solidFill>
                  <a:schemeClr val="tx1"/>
                </a:solidFill>
                <a:effectLst/>
                <a:latin typeface="Arial" pitchFamily="34" charset="0"/>
                <a:ea typeface="+mn-ea"/>
                <a:cs typeface="Arial" pitchFamily="34" charset="0"/>
              </a:rPr>
              <a:t>elle</a:t>
            </a:r>
            <a:r>
              <a:rPr lang="en-GB" sz="1200" b="1" kern="1200" dirty="0">
                <a:solidFill>
                  <a:schemeClr val="tx1"/>
                </a:solidFill>
                <a:effectLst/>
                <a:latin typeface="Arial" pitchFamily="34" charset="0"/>
                <a:ea typeface="+mn-ea"/>
                <a:cs typeface="Arial" pitchFamily="34" charset="0"/>
              </a:rPr>
              <a:t> fait </a:t>
            </a:r>
            <a:r>
              <a:rPr lang="en-GB" sz="1200" b="1" kern="1200" dirty="0" err="1">
                <a:solidFill>
                  <a:schemeClr val="tx1"/>
                </a:solidFill>
                <a:effectLst/>
                <a:latin typeface="Arial" pitchFamily="34" charset="0"/>
                <a:ea typeface="+mn-ea"/>
                <a:cs typeface="Arial" pitchFamily="34" charset="0"/>
              </a:rPr>
              <a:t>partie</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intégrante</a:t>
            </a:r>
            <a:r>
              <a:rPr lang="en-GB" sz="1200" b="1" kern="1200" dirty="0">
                <a:solidFill>
                  <a:schemeClr val="tx1"/>
                </a:solidFill>
                <a:effectLst/>
                <a:latin typeface="Arial" pitchFamily="34" charset="0"/>
                <a:ea typeface="+mn-ea"/>
                <a:cs typeface="Arial" pitchFamily="34" charset="0"/>
              </a:rPr>
              <a:t> du travail de monitoring work. </a:t>
            </a:r>
            <a:endParaRPr lang="en-US" sz="1200" b="1"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a:p>
            <a:r>
              <a:rPr lang="en-US" sz="1200" u="sng" kern="1200" dirty="0">
                <a:solidFill>
                  <a:schemeClr val="tx1"/>
                </a:solidFill>
                <a:effectLst/>
                <a:latin typeface="Arial" pitchFamily="34" charset="0"/>
                <a:ea typeface="+mn-ea"/>
                <a:cs typeface="Arial" pitchFamily="34" charset="0"/>
              </a:rPr>
              <a:t>Comment </a:t>
            </a:r>
            <a:r>
              <a:rPr lang="en-US" sz="1200" u="sng" kern="1200" dirty="0" err="1">
                <a:solidFill>
                  <a:schemeClr val="tx1"/>
                </a:solidFill>
                <a:effectLst/>
                <a:latin typeface="Arial" pitchFamily="34" charset="0"/>
                <a:ea typeface="+mn-ea"/>
                <a:cs typeface="Arial" pitchFamily="34" charset="0"/>
              </a:rPr>
              <a:t>conduire</a:t>
            </a:r>
            <a:r>
              <a:rPr lang="en-US" sz="1200" u="sng" kern="1200" dirty="0">
                <a:solidFill>
                  <a:schemeClr val="tx1"/>
                </a:solidFill>
                <a:effectLst/>
                <a:latin typeface="Arial" pitchFamily="34" charset="0"/>
                <a:ea typeface="+mn-ea"/>
                <a:cs typeface="Arial" pitchFamily="34" charset="0"/>
              </a:rPr>
              <a:t> </a:t>
            </a:r>
            <a:r>
              <a:rPr lang="en-US" sz="1200" u="sng" kern="1200" dirty="0" err="1">
                <a:solidFill>
                  <a:schemeClr val="tx1"/>
                </a:solidFill>
                <a:effectLst/>
                <a:latin typeface="Arial" pitchFamily="34" charset="0"/>
                <a:ea typeface="+mn-ea"/>
                <a:cs typeface="Arial" pitchFamily="34" charset="0"/>
              </a:rPr>
              <a:t>une</a:t>
            </a:r>
            <a:r>
              <a:rPr lang="en-US" sz="1200" u="sng" kern="1200" dirty="0">
                <a:solidFill>
                  <a:schemeClr val="tx1"/>
                </a:solidFill>
                <a:effectLst/>
                <a:latin typeface="Arial" pitchFamily="34" charset="0"/>
                <a:ea typeface="+mn-ea"/>
                <a:cs typeface="Arial" pitchFamily="34" charset="0"/>
              </a:rPr>
              <a:t> </a:t>
            </a:r>
            <a:r>
              <a:rPr lang="en-US" sz="1200" u="sng" kern="1200" dirty="0" err="1">
                <a:solidFill>
                  <a:schemeClr val="tx1"/>
                </a:solidFill>
                <a:effectLst/>
                <a:latin typeface="Arial" pitchFamily="34" charset="0"/>
                <a:ea typeface="+mn-ea"/>
                <a:cs typeface="Arial" pitchFamily="34" charset="0"/>
              </a:rPr>
              <a:t>analyse</a:t>
            </a:r>
            <a:endParaRPr lang="en-US" sz="1200" u="sng"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There are many different ways, but all can be summarized like this: “Gather all available monitoring data and other relevant data and information (needs, weather, capacity, politics, …)  and inject it in some human brains (an expert, or a group of people like the </a:t>
            </a:r>
            <a:r>
              <a:rPr lang="en-US" sz="1200" kern="1200" dirty="0" err="1">
                <a:solidFill>
                  <a:schemeClr val="tx1"/>
                </a:solidFill>
                <a:effectLst/>
                <a:latin typeface="Arial" pitchFamily="34" charset="0"/>
                <a:ea typeface="+mn-ea"/>
                <a:cs typeface="Arial" pitchFamily="34" charset="0"/>
              </a:rPr>
              <a:t>Intercluster</a:t>
            </a:r>
            <a:r>
              <a:rPr lang="en-US" sz="1200" kern="1200" dirty="0">
                <a:solidFill>
                  <a:schemeClr val="tx1"/>
                </a:solidFill>
                <a:effectLst/>
                <a:latin typeface="Arial" pitchFamily="34" charset="0"/>
                <a:ea typeface="+mn-ea"/>
                <a:cs typeface="Arial" pitchFamily="34" charset="0"/>
              </a:rPr>
              <a:t> Coordination Group), to get the story, the findings out of the available data.” </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dirty="0">
                <a:latin typeface="Arial"/>
                <a:cs typeface="Arial"/>
              </a:rPr>
              <a:t>L'analyse peut-être conduite sous bien des méthodes différentes mais on peut toutes les résumer ainsi: « rassembler toutes les données disponibles, monitoring et autres (besoins, météo, capacité, politiques, …), les injecter dans un ou plusieurs cerveaux humains (un expert, un groupe comme l’</a:t>
            </a:r>
            <a:r>
              <a:rPr lang="fr-FR" dirty="0" err="1">
                <a:latin typeface="Arial"/>
                <a:cs typeface="Arial"/>
              </a:rPr>
              <a:t>Intercluster</a:t>
            </a:r>
            <a:r>
              <a:rPr lang="fr-FR" dirty="0">
                <a:latin typeface="Arial"/>
                <a:cs typeface="Arial"/>
              </a:rPr>
              <a:t>, ou le IMWG, …), qui devront analyser les données disponibles, et produire les informations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a:t>
            </a:r>
          </a:p>
          <a:p>
            <a:endParaRPr lang="en-GB" sz="1200"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GB" sz="1200" b="1" kern="1200" dirty="0">
                <a:solidFill>
                  <a:schemeClr val="tx1"/>
                </a:solidFill>
                <a:effectLst/>
                <a:latin typeface="Arial" pitchFamily="34" charset="0"/>
                <a:ea typeface="+mn-ea"/>
                <a:cs typeface="Arial" pitchFamily="34" charset="0"/>
              </a:rPr>
              <a:t>Monitoring without subsequent analysis </a:t>
            </a:r>
            <a:r>
              <a:rPr lang="en-GB" sz="1200" kern="1200" dirty="0">
                <a:solidFill>
                  <a:schemeClr val="tx1"/>
                </a:solidFill>
                <a:effectLst/>
                <a:latin typeface="Arial" pitchFamily="34" charset="0"/>
                <a:ea typeface="+mn-ea"/>
                <a:cs typeface="Arial" pitchFamily="34" charset="0"/>
              </a:rPr>
              <a:t>serves little purpose and wastes resources: without contextualisation or sense-making, data on its own is of little use to decision-makers and may in fact lead to the wrong conclusions being drawn.</a:t>
            </a: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GB" sz="1200" b="1" kern="1200" dirty="0">
                <a:solidFill>
                  <a:schemeClr val="tx1"/>
                </a:solidFill>
                <a:effectLst/>
                <a:latin typeface="Arial" pitchFamily="34" charset="0"/>
                <a:ea typeface="+mn-ea"/>
                <a:cs typeface="Arial" pitchFamily="34" charset="0"/>
              </a:rPr>
              <a:t>Analysis without monitoring</a:t>
            </a:r>
            <a:r>
              <a:rPr lang="en-GB" sz="1200" kern="1200" dirty="0">
                <a:solidFill>
                  <a:schemeClr val="tx1"/>
                </a:solidFill>
                <a:effectLst/>
                <a:latin typeface="Arial" pitchFamily="34" charset="0"/>
                <a:ea typeface="+mn-ea"/>
                <a:cs typeface="Arial" pitchFamily="34" charset="0"/>
              </a:rPr>
              <a:t> (and thus based purely on data and information that happens to be available), means we focus on the questions that we </a:t>
            </a:r>
            <a:r>
              <a:rPr lang="en-GB" sz="1200" i="1" kern="1200" dirty="0">
                <a:solidFill>
                  <a:schemeClr val="tx1"/>
                </a:solidFill>
                <a:effectLst/>
                <a:latin typeface="Arial" pitchFamily="34" charset="0"/>
                <a:ea typeface="+mn-ea"/>
                <a:cs typeface="Arial" pitchFamily="34" charset="0"/>
              </a:rPr>
              <a:t>can</a:t>
            </a:r>
            <a:r>
              <a:rPr lang="en-GB" sz="1200" kern="1200" dirty="0">
                <a:solidFill>
                  <a:schemeClr val="tx1"/>
                </a:solidFill>
                <a:effectLst/>
                <a:latin typeface="Arial" pitchFamily="34" charset="0"/>
                <a:ea typeface="+mn-ea"/>
                <a:cs typeface="Arial" pitchFamily="34" charset="0"/>
              </a:rPr>
              <a:t> answer, and not the questions that we </a:t>
            </a:r>
            <a:r>
              <a:rPr lang="en-GB" sz="1200" i="1" kern="1200" dirty="0">
                <a:solidFill>
                  <a:schemeClr val="tx1"/>
                </a:solidFill>
                <a:effectLst/>
                <a:latin typeface="Arial" pitchFamily="34" charset="0"/>
                <a:ea typeface="+mn-ea"/>
                <a:cs typeface="Arial" pitchFamily="34" charset="0"/>
              </a:rPr>
              <a:t>should</a:t>
            </a:r>
            <a:r>
              <a:rPr lang="en-GB" sz="1200" kern="1200" dirty="0">
                <a:solidFill>
                  <a:schemeClr val="tx1"/>
                </a:solidFill>
                <a:effectLst/>
                <a:latin typeface="Arial" pitchFamily="34" charset="0"/>
                <a:ea typeface="+mn-ea"/>
                <a:cs typeface="Arial" pitchFamily="34" charset="0"/>
              </a:rPr>
              <a:t> answer, reducing the scope and usefulness of that analysis.</a:t>
            </a: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384652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113999"/>
              </a:lnSpc>
            </a:pPr>
            <a:r>
              <a:rPr lang="fr-FR" dirty="0">
                <a:latin typeface="Arial"/>
                <a:cs typeface="Arial"/>
              </a:rPr>
              <a:t>Quand on conduit une analyse, on rencontre souvent un problème typique:</a:t>
            </a:r>
          </a:p>
          <a:p>
            <a:pPr>
              <a:lnSpc>
                <a:spcPct val="113999"/>
              </a:lnSpc>
            </a:pPr>
            <a:r>
              <a:rPr lang="fr-FR" dirty="0">
                <a:latin typeface="Arial"/>
                <a:cs typeface="Arial"/>
              </a:rPr>
              <a:t>Reprenons la chaîne des résultats qui montrait que l'action entraîner des résultats de 3 ordres: </a:t>
            </a:r>
            <a:r>
              <a:rPr lang="fr-FR" dirty="0" err="1">
                <a:latin typeface="Arial"/>
                <a:cs typeface="Arial"/>
              </a:rPr>
              <a:t>ouput</a:t>
            </a:r>
            <a:r>
              <a:rPr lang="fr-FR" dirty="0">
                <a:latin typeface="Arial"/>
                <a:cs typeface="Arial"/>
              </a:rPr>
              <a:t>, </a:t>
            </a:r>
            <a:r>
              <a:rPr lang="fr-FR" dirty="0" err="1">
                <a:latin typeface="Arial"/>
                <a:cs typeface="Arial"/>
              </a:rPr>
              <a:t>outcome</a:t>
            </a:r>
            <a:r>
              <a:rPr lang="fr-FR" dirty="0">
                <a:latin typeface="Arial"/>
                <a:cs typeface="Arial"/>
              </a:rPr>
              <a:t>, impact.</a:t>
            </a:r>
          </a:p>
          <a:p>
            <a:pPr>
              <a:lnSpc>
                <a:spcPct val="113999"/>
              </a:lnSpc>
            </a:pPr>
            <a:endParaRPr lang="fr-FR" dirty="0">
              <a:latin typeface="Arial"/>
              <a:cs typeface="Arial"/>
            </a:endParaRPr>
          </a:p>
          <a:p>
            <a:pPr>
              <a:lnSpc>
                <a:spcPct val="113999"/>
              </a:lnSpc>
            </a:pPr>
            <a:r>
              <a:rPr lang="fr-FR" dirty="0">
                <a:latin typeface="Arial"/>
                <a:cs typeface="Arial"/>
              </a:rPr>
              <a:t>En fait dans la réalité ce n'est pas si simple</a:t>
            </a:r>
          </a:p>
          <a:p>
            <a:pPr>
              <a:lnSpc>
                <a:spcPct val="113999"/>
              </a:lnSpc>
            </a:pPr>
            <a:endParaRPr lang="fr-FR" dirty="0">
              <a:latin typeface="Arial"/>
              <a:cs typeface="Arial"/>
            </a:endParaRPr>
          </a:p>
          <a:p>
            <a:pPr marL="0" marR="0" lvl="0" indent="0" algn="l" defTabSz="914400" rtl="0" eaLnBrk="1" fontAlgn="auto" latinLnBrk="0" hangingPunct="1">
              <a:lnSpc>
                <a:spcPct val="113999"/>
              </a:lnSpc>
              <a:spcBef>
                <a:spcPts val="1200"/>
              </a:spcBef>
              <a:spcAft>
                <a:spcPts val="0"/>
              </a:spcAft>
              <a:buClrTx/>
              <a:buSzTx/>
              <a:buFontTx/>
              <a:buNone/>
              <a:tabLst/>
              <a:defRPr/>
            </a:pPr>
            <a:r>
              <a:rPr lang="en-GB" b="1" dirty="0"/>
              <a:t>CLICK</a:t>
            </a:r>
            <a:r>
              <a:rPr lang="fr-FR" dirty="0"/>
              <a:t> </a:t>
            </a:r>
            <a:r>
              <a:rPr lang="en-GB" b="1" dirty="0"/>
              <a:t>CLICK</a:t>
            </a:r>
            <a:r>
              <a:rPr lang="fr-FR" dirty="0"/>
              <a:t>… les changements mesurés a</a:t>
            </a:r>
            <a:r>
              <a:rPr lang="fr-FR" dirty="0">
                <a:latin typeface="Arial"/>
                <a:cs typeface="Arial"/>
              </a:rPr>
              <a:t>u niveau </a:t>
            </a:r>
            <a:r>
              <a:rPr lang="fr-FR" dirty="0" err="1">
                <a:latin typeface="Arial"/>
                <a:cs typeface="Arial"/>
              </a:rPr>
              <a:t>outcome</a:t>
            </a:r>
            <a:r>
              <a:rPr lang="fr-FR" dirty="0">
                <a:latin typeface="Arial"/>
                <a:cs typeface="Arial"/>
              </a:rPr>
              <a:t> dépendent en fait aussi d'autres facteurs et pas seulement de notre action. </a:t>
            </a:r>
          </a:p>
          <a:p>
            <a:pPr>
              <a:lnSpc>
                <a:spcPct val="113999"/>
              </a:lnSpc>
            </a:pPr>
            <a:endParaRPr lang="fr-FR" dirty="0">
              <a:latin typeface="Arial"/>
              <a:cs typeface="Arial"/>
            </a:endParaRPr>
          </a:p>
          <a:p>
            <a:pPr>
              <a:lnSpc>
                <a:spcPct val="113999"/>
              </a:lnSpc>
            </a:pPr>
            <a:r>
              <a:rPr lang="en-GB" b="1" dirty="0"/>
              <a:t>CLICK</a:t>
            </a:r>
            <a:r>
              <a:rPr lang="fr-FR" dirty="0"/>
              <a:t> </a:t>
            </a:r>
            <a:r>
              <a:rPr lang="en-GB" b="1" dirty="0"/>
              <a:t>CLICK</a:t>
            </a:r>
            <a:r>
              <a:rPr lang="fr-FR" dirty="0"/>
              <a:t>…</a:t>
            </a:r>
            <a:r>
              <a:rPr lang="fr-FR" dirty="0">
                <a:latin typeface="Arial"/>
                <a:cs typeface="Arial"/>
              </a:rPr>
              <a:t> et la même chose se passe au niveau impact: bien des choses peuvent influer en bien ou en mal sur le sort des populations</a:t>
            </a:r>
          </a:p>
          <a:p>
            <a:pPr>
              <a:lnSpc>
                <a:spcPct val="113999"/>
              </a:lnSpc>
            </a:pPr>
            <a:endParaRPr lang="fr-FR" dirty="0">
              <a:latin typeface="Arial"/>
              <a:cs typeface="Arial"/>
            </a:endParaRPr>
          </a:p>
          <a:p>
            <a:pPr>
              <a:lnSpc>
                <a:spcPct val="113999"/>
              </a:lnSpc>
            </a:pPr>
            <a:r>
              <a:rPr lang="fr-FR" dirty="0">
                <a:latin typeface="Arial"/>
                <a:cs typeface="Arial"/>
              </a:rPr>
              <a:t>Par conséquent, lorsque nous voyons une situation qui s’améliore, nous devons nous demander: « dans quelle mesure cette amélioration est-elle l’effet de notre action ? »</a:t>
            </a:r>
          </a:p>
          <a:p>
            <a:pPr>
              <a:lnSpc>
                <a:spcPct val="113999"/>
              </a:lnSpc>
            </a:pPr>
            <a:r>
              <a:rPr lang="fr-FR" dirty="0">
                <a:latin typeface="Arial"/>
                <a:cs typeface="Arial"/>
              </a:rPr>
              <a:t>Cette question est ce qu’on appelle </a:t>
            </a:r>
            <a:r>
              <a:rPr lang="en-GB" b="1" dirty="0"/>
              <a:t>CLICK </a:t>
            </a:r>
            <a:r>
              <a:rPr lang="fr-FR" dirty="0">
                <a:latin typeface="Arial"/>
                <a:cs typeface="Arial"/>
              </a:rPr>
              <a:t>le problème de l'attribution</a:t>
            </a:r>
          </a:p>
          <a:p>
            <a:pPr>
              <a:lnSpc>
                <a:spcPct val="113999"/>
              </a:lnSpc>
            </a:pPr>
            <a:r>
              <a:rPr lang="fr-FR" dirty="0">
                <a:latin typeface="Arial"/>
                <a:cs typeface="Arial"/>
              </a:rPr>
              <a:t>Le travail d’analyse doit regarder cela, et essayer d'identifier dans quelle mesure l’amélioration est due aux actions que nous avons menées. </a:t>
            </a:r>
          </a:p>
          <a:p>
            <a:pPr>
              <a:lnSpc>
                <a:spcPct val="113999"/>
              </a:lnSpc>
            </a:pPr>
            <a:r>
              <a:rPr lang="fr-FR" dirty="0">
                <a:latin typeface="Arial"/>
                <a:cs typeface="Arial"/>
              </a:rPr>
              <a:t>Cette question fait aussi partie du travail d’une évaluation.</a:t>
            </a:r>
            <a:endParaRPr lang="fr-FR" dirty="0"/>
          </a:p>
          <a:p>
            <a:pPr>
              <a:lnSpc>
                <a:spcPct val="113999"/>
              </a:lnSpc>
            </a:pPr>
            <a:endParaRPr lang="fr-FR" dirty="0">
              <a:latin typeface="Arial"/>
              <a:cs typeface="Arial"/>
            </a:endParaRPr>
          </a:p>
          <a:p>
            <a:endParaRPr lang="en-US" dirty="0"/>
          </a:p>
          <a:p>
            <a:endParaRPr lang="en-US" dirty="0"/>
          </a:p>
        </p:txBody>
      </p:sp>
    </p:spTree>
    <p:extLst>
      <p:ext uri="{BB962C8B-B14F-4D97-AF65-F5344CB8AC3E}">
        <p14:creationId xmlns:p14="http://schemas.microsoft.com/office/powerpoint/2010/main" val="830253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err="1">
                <a:solidFill>
                  <a:schemeClr val="tx1"/>
                </a:solidFill>
                <a:effectLst/>
                <a:latin typeface="Arial" pitchFamily="34" charset="0"/>
                <a:ea typeface="+mn-ea"/>
                <a:cs typeface="Arial" pitchFamily="34" charset="0"/>
              </a:rPr>
              <a:t>Voici</a:t>
            </a:r>
            <a:r>
              <a:rPr lang="en-GB" sz="1200" b="1" kern="1200" dirty="0">
                <a:solidFill>
                  <a:schemeClr val="tx1"/>
                </a:solidFill>
                <a:effectLst/>
                <a:latin typeface="Arial" pitchFamily="34" charset="0"/>
                <a:ea typeface="+mn-ea"/>
                <a:cs typeface="Arial" pitchFamily="34" charset="0"/>
              </a:rPr>
              <a:t> la 4ème étape de </a:t>
            </a:r>
            <a:r>
              <a:rPr lang="en-GB" sz="1200" b="1" kern="1200" dirty="0" err="1">
                <a:solidFill>
                  <a:schemeClr val="tx1"/>
                </a:solidFill>
                <a:effectLst/>
                <a:latin typeface="Arial" pitchFamily="34" charset="0"/>
                <a:ea typeface="+mn-ea"/>
                <a:cs typeface="Arial" pitchFamily="34" charset="0"/>
              </a:rPr>
              <a:t>notre</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séquence</a:t>
            </a:r>
            <a:r>
              <a:rPr lang="en-GB" sz="1200" b="1" kern="1200" dirty="0">
                <a:solidFill>
                  <a:schemeClr val="tx1"/>
                </a:solidFill>
                <a:effectLst/>
                <a:latin typeface="Arial" pitchFamily="34" charset="0"/>
                <a:ea typeface="+mn-ea"/>
                <a:cs typeface="Arial" pitchFamily="34" charset="0"/>
              </a:rPr>
              <a:t> : les actions </a:t>
            </a:r>
            <a:r>
              <a:rPr lang="en-GB" sz="1200" b="1" kern="1200" dirty="0" err="1">
                <a:solidFill>
                  <a:schemeClr val="tx1"/>
                </a:solidFill>
                <a:effectLst/>
                <a:latin typeface="Arial" pitchFamily="34" charset="0"/>
                <a:ea typeface="+mn-ea"/>
                <a:cs typeface="Arial" pitchFamily="34" charset="0"/>
              </a:rPr>
              <a:t>basées</a:t>
            </a:r>
            <a:r>
              <a:rPr lang="en-GB" sz="1200" b="1" kern="1200" dirty="0">
                <a:solidFill>
                  <a:schemeClr val="tx1"/>
                </a:solidFill>
                <a:effectLst/>
                <a:latin typeface="Arial" pitchFamily="34" charset="0"/>
                <a:ea typeface="+mn-ea"/>
                <a:cs typeface="Arial" pitchFamily="34" charset="0"/>
              </a:rPr>
              <a:t> sur le Monitoring</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dirty="0">
                <a:latin typeface="Arial"/>
                <a:cs typeface="Arial"/>
              </a:rPr>
              <a:t>Nous ne sommes plus dans le monitoring lui-même mais nous regardons </a:t>
            </a:r>
            <a:r>
              <a:rPr lang="fr-FR" i="1" dirty="0">
                <a:latin typeface="Arial"/>
                <a:cs typeface="Arial"/>
              </a:rPr>
              <a:t>« ce que le monitoring a rendu possible »</a:t>
            </a:r>
            <a:r>
              <a:rPr lang="fr-FR" dirty="0">
                <a:latin typeface="Arial"/>
                <a:cs typeface="Arial"/>
              </a:rPr>
              <a:t>.</a:t>
            </a: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Grâce à la </a:t>
            </a:r>
            <a:r>
              <a:rPr lang="en-GB" sz="1200" b="1" kern="1200" dirty="0" err="1">
                <a:solidFill>
                  <a:schemeClr val="tx1"/>
                </a:solidFill>
                <a:effectLst/>
                <a:latin typeface="Arial" pitchFamily="34" charset="0"/>
                <a:ea typeface="+mn-ea"/>
                <a:cs typeface="Arial" pitchFamily="34" charset="0"/>
              </a:rPr>
              <a:t>collecte</a:t>
            </a:r>
            <a:r>
              <a:rPr lang="en-GB" sz="1200" b="1" kern="1200" dirty="0">
                <a:solidFill>
                  <a:schemeClr val="tx1"/>
                </a:solidFill>
                <a:effectLst/>
                <a:latin typeface="Arial" pitchFamily="34" charset="0"/>
                <a:ea typeface="+mn-ea"/>
                <a:cs typeface="Arial" pitchFamily="34" charset="0"/>
              </a:rPr>
              <a:t> de </a:t>
            </a:r>
            <a:r>
              <a:rPr lang="en-GB" sz="1200" b="1" kern="1200" dirty="0" err="1">
                <a:solidFill>
                  <a:schemeClr val="tx1"/>
                </a:solidFill>
                <a:effectLst/>
                <a:latin typeface="Arial" pitchFamily="34" charset="0"/>
                <a:ea typeface="+mn-ea"/>
                <a:cs typeface="Arial" pitchFamily="34" charset="0"/>
              </a:rPr>
              <a:t>données</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suivie</a:t>
            </a:r>
            <a:r>
              <a:rPr lang="en-GB" sz="1200" b="1" kern="1200" dirty="0">
                <a:solidFill>
                  <a:schemeClr val="tx1"/>
                </a:solidFill>
                <a:effectLst/>
                <a:latin typeface="Arial" pitchFamily="34" charset="0"/>
                <a:ea typeface="+mn-ea"/>
                <a:cs typeface="Arial" pitchFamily="34" charset="0"/>
              </a:rPr>
              <a:t> de </a:t>
            </a:r>
            <a:r>
              <a:rPr lang="en-GB" sz="1200" b="1" kern="1200" dirty="0" err="1">
                <a:solidFill>
                  <a:schemeClr val="tx1"/>
                </a:solidFill>
                <a:effectLst/>
                <a:latin typeface="Arial" pitchFamily="34" charset="0"/>
                <a:ea typeface="+mn-ea"/>
                <a:cs typeface="Arial" pitchFamily="34" charset="0"/>
              </a:rPr>
              <a:t>l’analyse</a:t>
            </a:r>
            <a:r>
              <a:rPr lang="en-GB" sz="1200" b="1" kern="1200" dirty="0">
                <a:solidFill>
                  <a:schemeClr val="tx1"/>
                </a:solidFill>
                <a:effectLst/>
                <a:latin typeface="Arial" pitchFamily="34" charset="0"/>
                <a:ea typeface="+mn-ea"/>
                <a:cs typeface="Arial" pitchFamily="34" charset="0"/>
              </a:rPr>
              <a:t>, nous </a:t>
            </a:r>
            <a:r>
              <a:rPr lang="en-GB" sz="1200" b="1" kern="1200" dirty="0" err="1">
                <a:solidFill>
                  <a:schemeClr val="tx1"/>
                </a:solidFill>
                <a:effectLst/>
                <a:latin typeface="Arial" pitchFamily="34" charset="0"/>
                <a:ea typeface="+mn-ea"/>
                <a:cs typeface="Arial" pitchFamily="34" charset="0"/>
              </a:rPr>
              <a:t>avons</a:t>
            </a:r>
            <a:r>
              <a:rPr lang="en-GB" sz="1200" b="1" kern="1200" dirty="0">
                <a:solidFill>
                  <a:schemeClr val="tx1"/>
                </a:solidFill>
                <a:effectLst/>
                <a:latin typeface="Arial" pitchFamily="34" charset="0"/>
                <a:ea typeface="+mn-ea"/>
                <a:cs typeface="Arial" pitchFamily="34" charset="0"/>
              </a:rPr>
              <a:t> des </a:t>
            </a:r>
            <a:r>
              <a:rPr lang="en-GB" sz="1200" b="1" kern="1200" dirty="0" err="1">
                <a:solidFill>
                  <a:schemeClr val="tx1"/>
                </a:solidFill>
                <a:effectLst/>
                <a:latin typeface="Arial" pitchFamily="34" charset="0"/>
                <a:ea typeface="+mn-ea"/>
                <a:cs typeface="Arial" pitchFamily="34" charset="0"/>
              </a:rPr>
              <a:t>informations</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Celles</a:t>
            </a:r>
            <a:r>
              <a:rPr lang="en-GB" sz="1200" b="1" kern="1200" dirty="0">
                <a:solidFill>
                  <a:schemeClr val="tx1"/>
                </a:solidFill>
                <a:effectLst/>
                <a:latin typeface="Arial" pitchFamily="34" charset="0"/>
                <a:ea typeface="+mn-ea"/>
                <a:cs typeface="Arial" pitchFamily="34" charset="0"/>
              </a:rPr>
              <a:t>-ci </a:t>
            </a:r>
            <a:r>
              <a:rPr lang="en-GB" sz="1200" b="1" kern="1200" dirty="0" err="1">
                <a:solidFill>
                  <a:schemeClr val="tx1"/>
                </a:solidFill>
                <a:effectLst/>
                <a:latin typeface="Arial" pitchFamily="34" charset="0"/>
                <a:ea typeface="+mn-ea"/>
                <a:cs typeface="Arial" pitchFamily="34" charset="0"/>
              </a:rPr>
              <a:t>doivent</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être</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utilisées</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comme</a:t>
            </a:r>
            <a:r>
              <a:rPr lang="en-GB" sz="1200" b="1" kern="1200" dirty="0">
                <a:solidFill>
                  <a:schemeClr val="tx1"/>
                </a:solidFill>
                <a:effectLst/>
                <a:latin typeface="Arial" pitchFamily="34" charset="0"/>
                <a:ea typeface="+mn-ea"/>
                <a:cs typeface="Arial" pitchFamily="34" charset="0"/>
              </a:rPr>
              <a:t> base pour la prise de decision, dans le but </a:t>
            </a:r>
            <a:r>
              <a:rPr lang="en-GB" sz="1200" b="1" kern="1200" dirty="0" err="1">
                <a:solidFill>
                  <a:schemeClr val="tx1"/>
                </a:solidFill>
                <a:effectLst/>
                <a:latin typeface="Arial" pitchFamily="34" charset="0"/>
                <a:ea typeface="+mn-ea"/>
                <a:cs typeface="Arial" pitchFamily="34" charset="0"/>
              </a:rPr>
              <a:t>d’améliorer</a:t>
            </a:r>
            <a:r>
              <a:rPr lang="en-GB" sz="1200" b="1" kern="1200" dirty="0">
                <a:solidFill>
                  <a:schemeClr val="tx1"/>
                </a:solidFill>
                <a:effectLst/>
                <a:latin typeface="Arial" pitchFamily="34" charset="0"/>
                <a:ea typeface="+mn-ea"/>
                <a:cs typeface="Arial" pitchFamily="34" charset="0"/>
              </a:rPr>
              <a:t> la </a:t>
            </a:r>
            <a:r>
              <a:rPr lang="en-GB" sz="1200" b="1" kern="1200" dirty="0" err="1">
                <a:solidFill>
                  <a:schemeClr val="tx1"/>
                </a:solidFill>
                <a:effectLst/>
                <a:latin typeface="Arial" pitchFamily="34" charset="0"/>
                <a:ea typeface="+mn-ea"/>
                <a:cs typeface="Arial" pitchFamily="34" charset="0"/>
              </a:rPr>
              <a:t>réponse</a:t>
            </a:r>
            <a:r>
              <a:rPr lang="en-GB" sz="1200" b="1" kern="1200" dirty="0">
                <a:solidFill>
                  <a:schemeClr val="tx1"/>
                </a:solidFill>
                <a:effectLst/>
                <a:latin typeface="Arial" pitchFamily="34"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Les </a:t>
            </a:r>
            <a:r>
              <a:rPr lang="en-GB" sz="1200" b="0" kern="1200" dirty="0" err="1">
                <a:solidFill>
                  <a:schemeClr val="tx1"/>
                </a:solidFill>
                <a:effectLst/>
                <a:latin typeface="Arial" pitchFamily="34" charset="0"/>
                <a:ea typeface="+mn-ea"/>
                <a:cs typeface="Arial" pitchFamily="34" charset="0"/>
              </a:rPr>
              <a:t>décisions</a:t>
            </a:r>
            <a:r>
              <a:rPr lang="en-GB" sz="1200" b="0" kern="1200" dirty="0">
                <a:solidFill>
                  <a:schemeClr val="tx1"/>
                </a:solidFill>
                <a:effectLst/>
                <a:latin typeface="Arial" pitchFamily="34" charset="0"/>
                <a:ea typeface="+mn-ea"/>
                <a:cs typeface="Arial" pitchFamily="34" charset="0"/>
              </a:rPr>
              <a:t> </a:t>
            </a:r>
            <a:r>
              <a:rPr lang="en-GB" sz="1200" b="0" kern="1200" dirty="0" err="1">
                <a:solidFill>
                  <a:schemeClr val="tx1"/>
                </a:solidFill>
                <a:effectLst/>
                <a:latin typeface="Arial" pitchFamily="34" charset="0"/>
                <a:ea typeface="+mn-ea"/>
                <a:cs typeface="Arial" pitchFamily="34" charset="0"/>
              </a:rPr>
              <a:t>peuvent</a:t>
            </a:r>
            <a:r>
              <a:rPr lang="en-GB" sz="1200" b="0" kern="1200" dirty="0">
                <a:solidFill>
                  <a:schemeClr val="tx1"/>
                </a:solidFill>
                <a:effectLst/>
                <a:latin typeface="Arial" pitchFamily="34" charset="0"/>
                <a:ea typeface="+mn-ea"/>
                <a:cs typeface="Arial" pitchFamily="34" charset="0"/>
              </a:rPr>
              <a:t> toucher aux orientations </a:t>
            </a:r>
            <a:r>
              <a:rPr lang="en-GB" sz="1200" b="0" kern="1200" dirty="0" err="1">
                <a:solidFill>
                  <a:schemeClr val="tx1"/>
                </a:solidFill>
                <a:effectLst/>
                <a:latin typeface="Arial" pitchFamily="34" charset="0"/>
                <a:ea typeface="+mn-ea"/>
                <a:cs typeface="Arial" pitchFamily="34" charset="0"/>
              </a:rPr>
              <a:t>stratégiques</a:t>
            </a:r>
            <a:r>
              <a:rPr lang="en-GB" sz="1200" b="0" kern="1200" dirty="0">
                <a:solidFill>
                  <a:schemeClr val="tx1"/>
                </a:solidFill>
                <a:effectLst/>
                <a:latin typeface="Arial" pitchFamily="34" charset="0"/>
                <a:ea typeface="+mn-ea"/>
                <a:cs typeface="Arial" pitchFamily="34" charset="0"/>
              </a:rPr>
              <a:t>, aux </a:t>
            </a:r>
            <a:r>
              <a:rPr lang="en-GB" sz="1200" b="0" kern="1200" dirty="0" err="1">
                <a:solidFill>
                  <a:schemeClr val="tx1"/>
                </a:solidFill>
                <a:effectLst/>
                <a:latin typeface="Arial" pitchFamily="34" charset="0"/>
                <a:ea typeface="+mn-ea"/>
                <a:cs typeface="Arial" pitchFamily="34" charset="0"/>
              </a:rPr>
              <a:t>priorités</a:t>
            </a:r>
            <a:r>
              <a:rPr lang="en-GB" sz="1200" b="0" kern="1200" dirty="0">
                <a:solidFill>
                  <a:schemeClr val="tx1"/>
                </a:solidFill>
                <a:effectLst/>
                <a:latin typeface="Arial" pitchFamily="34" charset="0"/>
                <a:ea typeface="+mn-ea"/>
                <a:cs typeface="Arial" pitchFamily="34" charset="0"/>
              </a:rPr>
              <a:t>, à </a:t>
            </a:r>
            <a:r>
              <a:rPr lang="en-GB" sz="1200" b="0" kern="1200" dirty="0" err="1">
                <a:solidFill>
                  <a:schemeClr val="tx1"/>
                </a:solidFill>
                <a:effectLst/>
                <a:latin typeface="Arial" pitchFamily="34" charset="0"/>
                <a:ea typeface="+mn-ea"/>
                <a:cs typeface="Arial" pitchFamily="34" charset="0"/>
              </a:rPr>
              <a:t>l’allocation</a:t>
            </a:r>
            <a:r>
              <a:rPr lang="en-GB" sz="1200" b="0" kern="1200" dirty="0">
                <a:solidFill>
                  <a:schemeClr val="tx1"/>
                </a:solidFill>
                <a:effectLst/>
                <a:latin typeface="Arial" pitchFamily="34" charset="0"/>
                <a:ea typeface="+mn-ea"/>
                <a:cs typeface="Arial" pitchFamily="34" charset="0"/>
              </a:rPr>
              <a:t> des </a:t>
            </a:r>
            <a:r>
              <a:rPr lang="en-GB" sz="1200" b="0" kern="1200" dirty="0" err="1">
                <a:solidFill>
                  <a:schemeClr val="tx1"/>
                </a:solidFill>
                <a:effectLst/>
                <a:latin typeface="Arial" pitchFamily="34" charset="0"/>
                <a:ea typeface="+mn-ea"/>
                <a:cs typeface="Arial" pitchFamily="34" charset="0"/>
              </a:rPr>
              <a:t>ressources</a:t>
            </a:r>
            <a:r>
              <a:rPr lang="en-GB" sz="1200" b="0" kern="1200" dirty="0">
                <a:solidFill>
                  <a:schemeClr val="tx1"/>
                </a:solidFill>
                <a:effectLst/>
                <a:latin typeface="Arial" pitchFamily="34" charset="0"/>
                <a:ea typeface="+mn-ea"/>
                <a:cs typeface="Arial" pitchFamily="34" charset="0"/>
              </a:rPr>
              <a:t>, au travail </a:t>
            </a:r>
            <a:r>
              <a:rPr lang="en-GB" sz="1200" b="0" kern="1200" dirty="0" err="1">
                <a:solidFill>
                  <a:schemeClr val="tx1"/>
                </a:solidFill>
                <a:effectLst/>
                <a:latin typeface="Arial" pitchFamily="34" charset="0"/>
                <a:ea typeface="+mn-ea"/>
                <a:cs typeface="Arial" pitchFamily="34" charset="0"/>
              </a:rPr>
              <a:t>d’advocacy</a:t>
            </a:r>
            <a:r>
              <a:rPr lang="en-GB" sz="1200" b="0" kern="1200" dirty="0">
                <a:solidFill>
                  <a:schemeClr val="tx1"/>
                </a:solidFill>
                <a:effectLst/>
                <a:latin typeface="Arial" pitchFamily="34"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dirty="0">
                <a:latin typeface="Arial"/>
                <a:cs typeface="Arial"/>
              </a:rPr>
              <a:t>On aura deux cas de figures:</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indent="0">
              <a:buFont typeface="Wingdings" panose="05000000000000000000" pitchFamily="2" charset="2"/>
              <a:buNone/>
            </a:pPr>
            <a:r>
              <a:rPr lang="en-GB" sz="1200" b="1" u="none" kern="1200" dirty="0">
                <a:solidFill>
                  <a:schemeClr val="tx1"/>
                </a:solidFill>
                <a:effectLst/>
                <a:latin typeface="Arial" pitchFamily="34" charset="0"/>
                <a:ea typeface="+mn-ea"/>
                <a:cs typeface="Arial" pitchFamily="34" charset="0"/>
              </a:rPr>
              <a:t>CLICK</a:t>
            </a:r>
            <a:r>
              <a:rPr lang="en-GB" sz="1200" b="0" u="none" kern="1200" dirty="0">
                <a:solidFill>
                  <a:schemeClr val="tx1"/>
                </a:solidFill>
                <a:effectLst/>
                <a:latin typeface="Arial" pitchFamily="34" charset="0"/>
                <a:ea typeface="+mn-ea"/>
                <a:cs typeface="Arial" pitchFamily="34" charset="0"/>
              </a:rPr>
              <a:t> C</a:t>
            </a:r>
            <a:r>
              <a:rPr lang="fr-FR" dirty="0">
                <a:latin typeface="Arial"/>
                <a:cs typeface="Arial"/>
              </a:rPr>
              <a:t>eux qui ont conduit le travail de monitoring </a:t>
            </a:r>
            <a:r>
              <a:rPr lang="fr-FR" b="1" u="sng" dirty="0">
                <a:latin typeface="Arial"/>
                <a:cs typeface="Arial"/>
              </a:rPr>
              <a:t>ont</a:t>
            </a:r>
            <a:r>
              <a:rPr lang="fr-FR" dirty="0">
                <a:latin typeface="Arial"/>
                <a:cs typeface="Arial"/>
              </a:rPr>
              <a:t> le pouvoir de décision sur ce qu'il faut changer.</a:t>
            </a:r>
          </a:p>
          <a:p>
            <a:pPr marL="171450" indent="-171450">
              <a:buFont typeface="Wingdings" panose="05000000000000000000" pitchFamily="2" charset="2"/>
              <a:buChar char="à"/>
            </a:pPr>
            <a:r>
              <a:rPr lang="fr-FR" dirty="0">
                <a:latin typeface="Arial"/>
                <a:cs typeface="Arial"/>
                <a:sym typeface="Wingdings" panose="05000000000000000000" pitchFamily="2" charset="2"/>
              </a:rPr>
              <a:t>I</a:t>
            </a:r>
            <a:r>
              <a:rPr lang="fr-FR" dirty="0">
                <a:latin typeface="Arial"/>
                <a:cs typeface="Arial"/>
              </a:rPr>
              <a:t>ls peuvent décider et implémenter l’action corrective</a:t>
            </a:r>
          </a:p>
          <a:p>
            <a:pPr marL="0" indent="0">
              <a:buFont typeface="Wingdings" panose="05000000000000000000" pitchFamily="2" charset="2"/>
              <a:buNone/>
            </a:pPr>
            <a:r>
              <a:rPr lang="fr-FR" i="1" dirty="0">
                <a:latin typeface="Arial"/>
                <a:cs typeface="Arial"/>
              </a:rPr>
              <a:t>Exemple: le comité de gestion du camp décide de donner la priorité à la distribution de l'eau sur toutes les activités</a:t>
            </a:r>
            <a:endParaRPr lang="en-US" sz="1200" b="0" i="1" kern="1200" dirty="0">
              <a:solidFill>
                <a:schemeClr val="tx1"/>
              </a:solidFill>
              <a:effectLst/>
              <a:latin typeface="Arial" pitchFamily="34" charset="0"/>
              <a:ea typeface="+mn-ea"/>
              <a:cs typeface="Arial" pitchFamily="34" charset="0"/>
            </a:endParaRPr>
          </a:p>
          <a:p>
            <a:pPr marL="0" indent="0">
              <a:buFont typeface="Wingdings" panose="05000000000000000000" pitchFamily="2" charset="2"/>
              <a:buNone/>
            </a:pPr>
            <a:endParaRPr lang="en-US" sz="1200" b="0" i="1" kern="1200" dirty="0">
              <a:solidFill>
                <a:schemeClr val="tx1"/>
              </a:solidFill>
              <a:effectLst/>
              <a:latin typeface="Arial" pitchFamily="34" charset="0"/>
              <a:ea typeface="+mn-ea"/>
              <a:cs typeface="Arial" pitchFamily="34" charset="0"/>
            </a:endParaRPr>
          </a:p>
          <a:p>
            <a:r>
              <a:rPr lang="en-GB" sz="1200" b="1" u="none" kern="1200" dirty="0">
                <a:solidFill>
                  <a:schemeClr val="tx1"/>
                </a:solidFill>
                <a:effectLst/>
                <a:latin typeface="Arial" pitchFamily="34" charset="0"/>
                <a:ea typeface="+mn-ea"/>
                <a:cs typeface="Arial" pitchFamily="34" charset="0"/>
              </a:rPr>
              <a:t>CLICK</a:t>
            </a:r>
            <a:r>
              <a:rPr lang="en-GB" sz="1200" b="0" u="none" kern="1200" dirty="0">
                <a:solidFill>
                  <a:schemeClr val="tx1"/>
                </a:solidFill>
                <a:effectLst/>
                <a:latin typeface="Arial" pitchFamily="34" charset="0"/>
                <a:ea typeface="+mn-ea"/>
                <a:cs typeface="Arial" pitchFamily="34" charset="0"/>
              </a:rPr>
              <a:t> C</a:t>
            </a:r>
            <a:r>
              <a:rPr lang="fr-FR" dirty="0">
                <a:latin typeface="Arial"/>
                <a:cs typeface="Arial"/>
              </a:rPr>
              <a:t>eux qui ont conduit le travail de monitoring </a:t>
            </a:r>
            <a:r>
              <a:rPr lang="fr-FR" b="1" dirty="0">
                <a:latin typeface="Arial"/>
                <a:cs typeface="Arial"/>
              </a:rPr>
              <a:t>n’</a:t>
            </a:r>
            <a:r>
              <a:rPr lang="fr-FR" b="1" u="sng" dirty="0">
                <a:latin typeface="Arial"/>
                <a:cs typeface="Arial"/>
              </a:rPr>
              <a:t>ont</a:t>
            </a:r>
            <a:r>
              <a:rPr lang="fr-FR" b="1" dirty="0">
                <a:latin typeface="Arial"/>
                <a:cs typeface="Arial"/>
              </a:rPr>
              <a:t> pas </a:t>
            </a:r>
            <a:r>
              <a:rPr lang="fr-FR" dirty="0">
                <a:latin typeface="Arial"/>
                <a:cs typeface="Arial"/>
              </a:rPr>
              <a:t>le pouvoir de décision sur ce qu'il faut changer</a:t>
            </a:r>
            <a:r>
              <a:rPr lang="en-GB" sz="1200" u="none" kern="1200" dirty="0">
                <a:solidFill>
                  <a:schemeClr val="tx1"/>
                </a:solidFill>
                <a:effectLst/>
                <a:latin typeface="Arial" pitchFamily="34" charset="0"/>
                <a:ea typeface="+mn-ea"/>
                <a:cs typeface="Arial" pitchFamily="34" charset="0"/>
              </a:rPr>
              <a:t>.</a:t>
            </a:r>
            <a:endParaRPr lang="en-US" sz="1200" u="none" kern="1200" dirty="0">
              <a:solidFill>
                <a:schemeClr val="tx1"/>
              </a:solidFill>
              <a:effectLst/>
              <a:latin typeface="Arial" pitchFamily="34" charset="0"/>
              <a:ea typeface="+mn-ea"/>
              <a:cs typeface="Arial" pitchFamily="34" charset="0"/>
            </a:endParaRPr>
          </a:p>
          <a:p>
            <a:r>
              <a:rPr lang="en-GB" sz="1200" kern="1200" dirty="0">
                <a:solidFill>
                  <a:schemeClr val="tx1"/>
                </a:solidFill>
                <a:effectLst/>
                <a:latin typeface="Arial" pitchFamily="34" charset="0"/>
                <a:ea typeface="+mn-ea"/>
                <a:cs typeface="Arial" pitchFamily="34" charset="0"/>
                <a:sym typeface="Wingdings" panose="05000000000000000000" pitchFamily="2" charset="2"/>
              </a:rPr>
              <a: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Ils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vont</a:t>
            </a:r>
            <a:r>
              <a:rPr lang="en-GB" sz="1200" kern="1200" dirty="0">
                <a:solidFill>
                  <a:schemeClr val="tx1"/>
                </a:solidFill>
                <a:effectLst/>
                <a:latin typeface="Arial" pitchFamily="34" charset="0"/>
                <a:ea typeface="+mn-ea"/>
                <a:cs typeface="Arial" pitchFamily="34" charset="0"/>
              </a:rPr>
              <a:t> faire </a:t>
            </a:r>
            <a:r>
              <a:rPr lang="en-GB" sz="1200" kern="1200" dirty="0" err="1">
                <a:solidFill>
                  <a:schemeClr val="tx1"/>
                </a:solidFill>
                <a:effectLst/>
                <a:latin typeface="Arial" pitchFamily="34" charset="0"/>
                <a:ea typeface="+mn-ea"/>
                <a:cs typeface="Arial" pitchFamily="34" charset="0"/>
              </a:rPr>
              <a:t>une</a:t>
            </a:r>
            <a:r>
              <a:rPr lang="en-GB" sz="1200" kern="1200" dirty="0">
                <a:solidFill>
                  <a:schemeClr val="tx1"/>
                </a:solidFill>
                <a:effectLst/>
                <a:latin typeface="Arial" pitchFamily="34" charset="0"/>
                <a:ea typeface="+mn-ea"/>
                <a:cs typeface="Arial" pitchFamily="34" charset="0"/>
              </a:rPr>
              <a:t> recommendation </a:t>
            </a:r>
            <a:r>
              <a:rPr lang="en-GB" sz="1200" kern="1200" dirty="0" err="1">
                <a:solidFill>
                  <a:schemeClr val="tx1"/>
                </a:solidFill>
                <a:effectLst/>
                <a:latin typeface="Arial" pitchFamily="34" charset="0"/>
                <a:ea typeface="+mn-ea"/>
                <a:cs typeface="Arial" pitchFamily="34" charset="0"/>
              </a:rPr>
              <a:t>d’action</a:t>
            </a:r>
            <a:r>
              <a:rPr lang="en-GB" sz="1200" kern="1200" dirty="0">
                <a:solidFill>
                  <a:schemeClr val="tx1"/>
                </a:solidFill>
                <a:effectLst/>
                <a:latin typeface="Arial" pitchFamily="34" charset="0"/>
                <a:ea typeface="+mn-ea"/>
                <a:cs typeface="Arial" pitchFamily="34" charset="0"/>
              </a:rPr>
              <a:t> corrective et la presenter aux </a:t>
            </a:r>
            <a:r>
              <a:rPr lang="en-GB" sz="1200" kern="1200" dirty="0" err="1">
                <a:solidFill>
                  <a:schemeClr val="tx1"/>
                </a:solidFill>
                <a:effectLst/>
                <a:latin typeface="Arial" pitchFamily="34" charset="0"/>
                <a:ea typeface="+mn-ea"/>
                <a:cs typeface="Arial" pitchFamily="34" charset="0"/>
              </a:rPr>
              <a:t>personnes</a:t>
            </a:r>
            <a:r>
              <a:rPr lang="en-GB" sz="1200" kern="1200" dirty="0">
                <a:solidFill>
                  <a:schemeClr val="tx1"/>
                </a:solidFill>
                <a:effectLst/>
                <a:latin typeface="Arial" pitchFamily="34" charset="0"/>
                <a:ea typeface="+mn-ea"/>
                <a:cs typeface="Arial" pitchFamily="34" charset="0"/>
              </a:rPr>
              <a:t> qui </a:t>
            </a:r>
            <a:r>
              <a:rPr lang="en-GB" sz="1200" kern="1200" dirty="0" err="1">
                <a:solidFill>
                  <a:schemeClr val="tx1"/>
                </a:solidFill>
                <a:effectLst/>
                <a:latin typeface="Arial" pitchFamily="34" charset="0"/>
                <a:ea typeface="+mn-ea"/>
                <a:cs typeface="Arial" pitchFamily="34" charset="0"/>
              </a:rPr>
              <a:t>peuvent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décider</a:t>
            </a:r>
            <a:r>
              <a:rPr lang="en-GB" sz="1200" kern="1200" dirty="0">
                <a:solidFill>
                  <a:schemeClr val="tx1"/>
                </a:solidFill>
                <a:effectLst/>
                <a:latin typeface="Arial" pitchFamily="34" charset="0"/>
                <a:ea typeface="+mn-ea"/>
                <a:cs typeface="Arial" pitchFamily="34" charset="0"/>
              </a:rPr>
              <a:t>.</a:t>
            </a: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sz="1200" i="1" kern="1200" dirty="0" err="1">
                <a:solidFill>
                  <a:schemeClr val="tx1"/>
                </a:solidFill>
                <a:effectLst/>
                <a:latin typeface="Arial" pitchFamily="34" charset="0"/>
                <a:ea typeface="+mn-ea"/>
                <a:cs typeface="Arial" pitchFamily="34" charset="0"/>
              </a:rPr>
              <a:t>Exemple</a:t>
            </a:r>
            <a:r>
              <a:rPr lang="en-GB" sz="1200" i="1" kern="1200" dirty="0">
                <a:solidFill>
                  <a:schemeClr val="tx1"/>
                </a:solidFill>
                <a:effectLst/>
                <a:latin typeface="Arial" pitchFamily="34" charset="0"/>
                <a:ea typeface="+mn-ea"/>
                <a:cs typeface="Arial" pitchFamily="34" charset="0"/>
              </a:rPr>
              <a:t>: </a:t>
            </a:r>
            <a:r>
              <a:rPr lang="fr-FR" i="1" dirty="0">
                <a:latin typeface="Arial"/>
                <a:cs typeface="Arial"/>
              </a:rPr>
              <a:t>L’</a:t>
            </a:r>
            <a:r>
              <a:rPr lang="fr-FR" i="1" dirty="0" err="1">
                <a:latin typeface="Arial"/>
                <a:cs typeface="Arial"/>
              </a:rPr>
              <a:t>Intercluster</a:t>
            </a:r>
            <a:r>
              <a:rPr lang="fr-FR" i="1" dirty="0">
                <a:latin typeface="Arial"/>
                <a:cs typeface="Arial"/>
              </a:rPr>
              <a:t> recommande au HCT d’intervenir auprès du gouvernement afin d'améliorer l'accès humanitaire à la population d'une certaine région. </a:t>
            </a:r>
          </a:p>
          <a:p>
            <a:pPr marL="0" lvl="0" indent="0">
              <a:buFont typeface="Arial" panose="020B0604020202020204" pitchFamily="34" charset="0"/>
              <a:buNone/>
            </a:pPr>
            <a:endParaRPr lang="en-GB" sz="1200" i="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sz="1200" i="0" kern="1200" dirty="0">
                <a:solidFill>
                  <a:schemeClr val="tx1"/>
                </a:solidFill>
                <a:effectLst/>
                <a:latin typeface="Arial" pitchFamily="34" charset="0"/>
                <a:ea typeface="+mn-ea"/>
                <a:cs typeface="Arial" pitchFamily="34" charset="0"/>
              </a:rPr>
              <a:t>Voilà les 2 manières </a:t>
            </a:r>
            <a:r>
              <a:rPr lang="en-GB" sz="1200" i="0" kern="1200" dirty="0" err="1">
                <a:solidFill>
                  <a:schemeClr val="tx1"/>
                </a:solidFill>
                <a:effectLst/>
                <a:latin typeface="Arial" pitchFamily="34" charset="0"/>
                <a:ea typeface="+mn-ea"/>
                <a:cs typeface="Arial" pitchFamily="34" charset="0"/>
              </a:rPr>
              <a:t>suivant</a:t>
            </a:r>
            <a:r>
              <a:rPr lang="en-GB" sz="1200" i="0" kern="1200" dirty="0">
                <a:solidFill>
                  <a:schemeClr val="tx1"/>
                </a:solidFill>
                <a:effectLst/>
                <a:latin typeface="Arial" pitchFamily="34" charset="0"/>
                <a:ea typeface="+mn-ea"/>
                <a:cs typeface="Arial" pitchFamily="34" charset="0"/>
              </a:rPr>
              <a:t> </a:t>
            </a:r>
            <a:r>
              <a:rPr lang="en-GB" sz="1200" i="0" kern="1200" dirty="0" err="1">
                <a:solidFill>
                  <a:schemeClr val="tx1"/>
                </a:solidFill>
                <a:effectLst/>
                <a:latin typeface="Arial" pitchFamily="34" charset="0"/>
                <a:ea typeface="+mn-ea"/>
                <a:cs typeface="Arial" pitchFamily="34" charset="0"/>
              </a:rPr>
              <a:t>lesquelles</a:t>
            </a:r>
            <a:r>
              <a:rPr lang="en-GB" sz="1200" i="0" kern="1200" dirty="0">
                <a:solidFill>
                  <a:schemeClr val="tx1"/>
                </a:solidFill>
                <a:effectLst/>
                <a:latin typeface="Arial" pitchFamily="34" charset="0"/>
                <a:ea typeface="+mn-ea"/>
                <a:cs typeface="Arial" pitchFamily="34" charset="0"/>
              </a:rPr>
              <a:t> des actions </a:t>
            </a:r>
            <a:r>
              <a:rPr lang="en-GB" sz="1200" i="0" kern="1200" dirty="0" err="1">
                <a:solidFill>
                  <a:schemeClr val="tx1"/>
                </a:solidFill>
                <a:effectLst/>
                <a:latin typeface="Arial" pitchFamily="34" charset="0"/>
                <a:ea typeface="+mn-ea"/>
                <a:cs typeface="Arial" pitchFamily="34" charset="0"/>
              </a:rPr>
              <a:t>seront</a:t>
            </a:r>
            <a:r>
              <a:rPr lang="en-GB" sz="1200" i="0" kern="1200" dirty="0">
                <a:solidFill>
                  <a:schemeClr val="tx1"/>
                </a:solidFill>
                <a:effectLst/>
                <a:latin typeface="Arial" pitchFamily="34" charset="0"/>
                <a:ea typeface="+mn-ea"/>
                <a:cs typeface="Arial" pitchFamily="34" charset="0"/>
              </a:rPr>
              <a:t> conduits sur base des </a:t>
            </a:r>
            <a:r>
              <a:rPr lang="fr-FR" dirty="0">
                <a:latin typeface="Arial"/>
                <a:cs typeface="Arial"/>
              </a:rPr>
              <a:t>informations issues du travail de monitoring</a:t>
            </a:r>
            <a:endParaRPr lang="fr-FR" b="1" dirty="0"/>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For the live sessions:</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Monitoring and Analysis without subsequent decision-making</a:t>
            </a:r>
            <a:r>
              <a:rPr lang="en-GB" sz="1200" b="0" kern="1200" dirty="0">
                <a:solidFill>
                  <a:schemeClr val="tx1"/>
                </a:solidFill>
                <a:effectLst/>
                <a:latin typeface="Arial" pitchFamily="34" charset="0"/>
                <a:ea typeface="+mn-ea"/>
                <a:cs typeface="Arial" pitchFamily="34" charset="0"/>
              </a:rPr>
              <a:t> would </a:t>
            </a:r>
            <a:r>
              <a:rPr lang="en-GB" sz="1200" kern="1200" dirty="0">
                <a:solidFill>
                  <a:schemeClr val="tx1"/>
                </a:solidFill>
                <a:effectLst/>
                <a:latin typeface="Arial" pitchFamily="34" charset="0"/>
                <a:ea typeface="+mn-ea"/>
                <a:cs typeface="Arial" pitchFamily="34" charset="0"/>
              </a:rPr>
              <a:t>serve little purpose;</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Conversely, </a:t>
            </a:r>
            <a:r>
              <a:rPr lang="en-GB" sz="1200" b="1" kern="1200" dirty="0">
                <a:solidFill>
                  <a:schemeClr val="tx1"/>
                </a:solidFill>
                <a:effectLst/>
                <a:latin typeface="Arial" pitchFamily="34" charset="0"/>
                <a:ea typeface="+mn-ea"/>
                <a:cs typeface="Arial" pitchFamily="34" charset="0"/>
              </a:rPr>
              <a:t>decision-making without monitoring and analysis</a:t>
            </a:r>
            <a:r>
              <a:rPr lang="en-GB" sz="1200" b="0" kern="1200" dirty="0">
                <a:solidFill>
                  <a:schemeClr val="tx1"/>
                </a:solidFill>
                <a:effectLst/>
                <a:latin typeface="Arial" pitchFamily="34" charset="0"/>
                <a:ea typeface="+mn-ea"/>
                <a:cs typeface="Arial" pitchFamily="34" charset="0"/>
              </a:rPr>
              <a:t> might l</a:t>
            </a:r>
            <a:r>
              <a:rPr lang="en-GB" sz="1200" kern="1200" dirty="0">
                <a:solidFill>
                  <a:schemeClr val="tx1"/>
                </a:solidFill>
                <a:effectLst/>
                <a:latin typeface="Arial" pitchFamily="34" charset="0"/>
                <a:ea typeface="+mn-ea"/>
                <a:cs typeface="Arial" pitchFamily="34" charset="0"/>
              </a:rPr>
              <a:t>ead to wrong decisions, possibly reducing the efficiency of response;</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i="1"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555344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0" dirty="0">
                <a:latin typeface="Arial"/>
                <a:cs typeface="Arial"/>
              </a:rPr>
              <a:t>Voyons la 5e étape: les rapports. </a:t>
            </a:r>
          </a:p>
          <a:p>
            <a:endParaRPr lang="fr-FR" i="1" dirty="0">
              <a:latin typeface="Arial"/>
              <a:cs typeface="Arial"/>
            </a:endParaRPr>
          </a:p>
          <a:p>
            <a:r>
              <a:rPr lang="fr-FR" i="1" dirty="0">
                <a:latin typeface="Arial"/>
                <a:cs typeface="Arial"/>
              </a:rPr>
              <a:t>Il s'agit de communiquer les données, informations et décisions issues du travail de monitoring à ceux qui en ont besoin. En fait ceci peut passer par des rapports mais pas seulement, donc plutôt que de parler de rapports, il est mieux de dire "</a:t>
            </a:r>
            <a:r>
              <a:rPr lang="fr-FR" b="1" i="1" dirty="0">
                <a:latin typeface="Arial"/>
                <a:cs typeface="Arial"/>
              </a:rPr>
              <a:t>partage d'informations</a:t>
            </a:r>
            <a:r>
              <a:rPr lang="fr-FR" i="1" dirty="0">
                <a:latin typeface="Arial"/>
                <a:cs typeface="Arial"/>
              </a:rPr>
              <a:t>" qui a un sens plus large.</a:t>
            </a:r>
          </a:p>
          <a:p>
            <a:endParaRPr lang="fr-FR" dirty="0">
              <a:latin typeface="Arial"/>
              <a:cs typeface="Arial"/>
            </a:endParaRPr>
          </a:p>
          <a:p>
            <a:r>
              <a:rPr lang="fr-FR" b="1" dirty="0">
                <a:latin typeface="Arial"/>
                <a:cs typeface="Arial"/>
              </a:rPr>
              <a:t>CLICK Ce partage d’information peut prendre différentes formes…</a:t>
            </a:r>
          </a:p>
          <a:p>
            <a:pPr lvl="1"/>
            <a:r>
              <a:rPr lang="fr-FR" dirty="0">
                <a:latin typeface="Arial"/>
                <a:cs typeface="Arial"/>
              </a:rPr>
              <a:t>- Des rapports, documents narratif, produits à certaines moments, comme le Rapport Périodique de Monitoring</a:t>
            </a:r>
          </a:p>
          <a:p>
            <a:pPr lvl="1"/>
            <a:r>
              <a:rPr lang="fr-FR" dirty="0">
                <a:latin typeface="Arial"/>
                <a:cs typeface="Arial"/>
              </a:rPr>
              <a:t>- Des infographies comme le </a:t>
            </a:r>
            <a:r>
              <a:rPr lang="fr-FR" dirty="0" err="1">
                <a:latin typeface="Arial"/>
                <a:cs typeface="Arial"/>
              </a:rPr>
              <a:t>Humanitarian</a:t>
            </a:r>
            <a:r>
              <a:rPr lang="fr-FR" dirty="0">
                <a:latin typeface="Arial"/>
                <a:cs typeface="Arial"/>
              </a:rPr>
              <a:t> Dashboard</a:t>
            </a:r>
          </a:p>
          <a:p>
            <a:pPr lvl="1"/>
            <a:r>
              <a:rPr lang="fr-FR" dirty="0">
                <a:latin typeface="Arial"/>
                <a:cs typeface="Arial"/>
              </a:rPr>
              <a:t>- Des sites web qui permettent de présenter l'information plus en temps réel comme </a:t>
            </a:r>
            <a:r>
              <a:rPr lang="fr-FR" dirty="0" err="1">
                <a:latin typeface="Arial"/>
                <a:cs typeface="Arial"/>
              </a:rPr>
              <a:t>Humanitarian</a:t>
            </a:r>
            <a:r>
              <a:rPr lang="fr-FR" dirty="0">
                <a:latin typeface="Arial"/>
                <a:cs typeface="Arial"/>
              </a:rPr>
              <a:t> Action</a:t>
            </a:r>
          </a:p>
          <a:p>
            <a:pPr lvl="1"/>
            <a:r>
              <a:rPr lang="fr-FR" dirty="0">
                <a:latin typeface="Arial"/>
                <a:cs typeface="Arial"/>
              </a:rPr>
              <a:t>- des affiches publiques pour informer les personnes concernées dans un camp</a:t>
            </a:r>
          </a:p>
          <a:p>
            <a:pPr lvl="1"/>
            <a:r>
              <a:rPr lang="fr-FR" dirty="0">
                <a:latin typeface="Arial"/>
                <a:cs typeface="Arial"/>
              </a:rPr>
              <a:t>- des émissions de radio ou de télévision, et cetera. </a:t>
            </a:r>
          </a:p>
          <a:p>
            <a:endParaRPr lang="fr-FR" dirty="0">
              <a:latin typeface="Arial"/>
              <a:cs typeface="Arial"/>
            </a:endParaRPr>
          </a:p>
          <a:p>
            <a:r>
              <a:rPr lang="fr-FR" b="1" dirty="0">
                <a:latin typeface="Arial"/>
                <a:cs typeface="Arial"/>
              </a:rPr>
              <a:t>CLICK … et va s'adresser à différents publics: </a:t>
            </a:r>
          </a:p>
          <a:p>
            <a:pPr marL="628650" lvl="1" indent="-171450">
              <a:buFontTx/>
              <a:buChar char="-"/>
            </a:pPr>
            <a:r>
              <a:rPr lang="fr-FR" dirty="0">
                <a:latin typeface="Arial"/>
                <a:cs typeface="Arial"/>
              </a:rPr>
              <a:t>la communauté humanitaire elle-même </a:t>
            </a:r>
          </a:p>
          <a:p>
            <a:pPr marL="628650" lvl="1" indent="-171450">
              <a:buFontTx/>
              <a:buChar char="-"/>
            </a:pPr>
            <a:r>
              <a:rPr lang="fr-FR" dirty="0">
                <a:latin typeface="Arial"/>
                <a:cs typeface="Arial"/>
              </a:rPr>
              <a:t>les personnes concernées</a:t>
            </a:r>
          </a:p>
          <a:p>
            <a:pPr marL="628650" lvl="1" indent="-171450">
              <a:buFontTx/>
              <a:buChar char="-"/>
            </a:pPr>
            <a:r>
              <a:rPr lang="fr-FR" dirty="0">
                <a:latin typeface="Arial"/>
                <a:cs typeface="Arial"/>
              </a:rPr>
              <a:t>le gouvernement, les autorités locales </a:t>
            </a:r>
          </a:p>
          <a:p>
            <a:pPr marL="628650" lvl="1" indent="-171450">
              <a:buFontTx/>
              <a:buChar char="-"/>
            </a:pPr>
            <a:r>
              <a:rPr lang="fr-FR" dirty="0">
                <a:latin typeface="Arial"/>
                <a:cs typeface="Arial"/>
              </a:rPr>
              <a:t>les bailleurs de fonds</a:t>
            </a:r>
          </a:p>
          <a:p>
            <a:pPr marL="628650" lvl="1" indent="-171450">
              <a:buFontTx/>
              <a:buChar char="-"/>
            </a:pPr>
            <a:r>
              <a:rPr lang="fr-FR" dirty="0">
                <a:latin typeface="Arial"/>
                <a:cs typeface="Arial"/>
              </a:rPr>
              <a:t>le grand public, à travers les médias. </a:t>
            </a:r>
          </a:p>
          <a:p>
            <a:pPr marL="0" indent="0">
              <a:buFontTx/>
              <a:buNone/>
            </a:pPr>
            <a:endParaRPr lang="fr-FR" dirty="0">
              <a:latin typeface="Arial"/>
              <a:cs typeface="Arial"/>
            </a:endParaRPr>
          </a:p>
          <a:p>
            <a:pPr>
              <a:lnSpc>
                <a:spcPct val="107000"/>
              </a:lnSpc>
              <a:spcAft>
                <a:spcPts val="800"/>
              </a:spcAft>
            </a:pPr>
            <a:r>
              <a:rPr lang="en-US" sz="1800" i="0" dirty="0" err="1">
                <a:effectLst/>
                <a:latin typeface="Calibri" panose="020F0502020204030204" pitchFamily="34" charset="0"/>
                <a:ea typeface="DengXian" panose="02010600030101010101" pitchFamily="2" charset="-122"/>
                <a:cs typeface="Arial" panose="020B0604020202020204" pitchFamily="34" charset="0"/>
              </a:rPr>
              <a:t>Cela</a:t>
            </a:r>
            <a:r>
              <a:rPr lang="en-US" sz="1800" i="0" dirty="0">
                <a:effectLst/>
                <a:latin typeface="Calibri" panose="020F0502020204030204" pitchFamily="34" charset="0"/>
                <a:ea typeface="DengXian" panose="02010600030101010101" pitchFamily="2" charset="-122"/>
                <a:cs typeface="Arial" panose="020B0604020202020204" pitchFamily="34" charset="0"/>
              </a:rPr>
              <a:t> fait </a:t>
            </a:r>
            <a:r>
              <a:rPr lang="en-US" sz="1800" i="0" dirty="0" err="1">
                <a:effectLst/>
                <a:latin typeface="Calibri" panose="020F0502020204030204" pitchFamily="34" charset="0"/>
                <a:ea typeface="DengXian" panose="02010600030101010101" pitchFamily="2" charset="-122"/>
                <a:cs typeface="Arial" panose="020B0604020202020204" pitchFamily="34" charset="0"/>
              </a:rPr>
              <a:t>partie</a:t>
            </a:r>
            <a:r>
              <a:rPr lang="en-US" sz="1800" i="0" dirty="0">
                <a:effectLst/>
                <a:latin typeface="Calibri" panose="020F0502020204030204" pitchFamily="34" charset="0"/>
                <a:ea typeface="DengXian" panose="02010600030101010101" pitchFamily="2" charset="-122"/>
                <a:cs typeface="Arial" panose="020B0604020202020204" pitchFamily="34" charset="0"/>
              </a:rPr>
              <a:t> du travail de preparation du monitoring, de </a:t>
            </a:r>
            <a:r>
              <a:rPr lang="en-US" sz="1800" i="0" dirty="0" err="1">
                <a:effectLst/>
                <a:latin typeface="Calibri" panose="020F0502020204030204" pitchFamily="34" charset="0"/>
                <a:ea typeface="DengXian" panose="02010600030101010101" pitchFamily="2" charset="-122"/>
                <a:cs typeface="Arial" panose="020B0604020202020204" pitchFamily="34" charset="0"/>
              </a:rPr>
              <a:t>prévoir</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ce</a:t>
            </a:r>
            <a:r>
              <a:rPr lang="en-US" sz="1800" i="0" dirty="0">
                <a:effectLst/>
                <a:latin typeface="Calibri" panose="020F0502020204030204" pitchFamily="34" charset="0"/>
                <a:ea typeface="DengXian" panose="02010600030101010101" pitchFamily="2" charset="-122"/>
                <a:cs typeface="Arial" panose="020B0604020202020204" pitchFamily="34" charset="0"/>
              </a:rPr>
              <a:t> qui </a:t>
            </a:r>
            <a:r>
              <a:rPr lang="en-US" sz="1800" i="0" dirty="0" err="1">
                <a:effectLst/>
                <a:latin typeface="Calibri" panose="020F0502020204030204" pitchFamily="34" charset="0"/>
                <a:ea typeface="DengXian" panose="02010600030101010101" pitchFamily="2" charset="-122"/>
                <a:cs typeface="Arial" panose="020B0604020202020204" pitchFamily="34" charset="0"/>
              </a:rPr>
              <a:t>va</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être</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partagé</a:t>
            </a:r>
            <a:r>
              <a:rPr lang="en-US" sz="1800" i="0" dirty="0">
                <a:effectLst/>
                <a:latin typeface="Calibri" panose="020F0502020204030204" pitchFamily="34" charset="0"/>
                <a:ea typeface="DengXian" panose="02010600030101010101" pitchFamily="2" charset="-122"/>
                <a:cs typeface="Arial" panose="020B0604020202020204" pitchFamily="34" charset="0"/>
              </a:rPr>
              <a:t>, à </a:t>
            </a:r>
            <a:r>
              <a:rPr lang="en-US" sz="1800" i="0" dirty="0" err="1">
                <a:effectLst/>
                <a:latin typeface="Calibri" panose="020F0502020204030204" pitchFamily="34" charset="0"/>
                <a:ea typeface="DengXian" panose="02010600030101010101" pitchFamily="2" charset="-122"/>
                <a:cs typeface="Arial" panose="020B0604020202020204" pitchFamily="34" charset="0"/>
              </a:rPr>
              <a:t>quel</a:t>
            </a:r>
            <a:r>
              <a:rPr lang="en-US" sz="1800" i="0" dirty="0">
                <a:effectLst/>
                <a:latin typeface="Calibri" panose="020F0502020204030204" pitchFamily="34" charset="0"/>
                <a:ea typeface="DengXian" panose="02010600030101010101" pitchFamily="2" charset="-122"/>
                <a:cs typeface="Arial" panose="020B0604020202020204" pitchFamily="34" charset="0"/>
              </a:rPr>
              <a:t> moment, via </a:t>
            </a:r>
            <a:r>
              <a:rPr lang="en-US" sz="1800" i="0" dirty="0" err="1">
                <a:effectLst/>
                <a:latin typeface="Calibri" panose="020F0502020204030204" pitchFamily="34" charset="0"/>
                <a:ea typeface="DengXian" panose="02010600030101010101" pitchFamily="2" charset="-122"/>
                <a:cs typeface="Arial" panose="020B0604020202020204" pitchFamily="34" charset="0"/>
              </a:rPr>
              <a:t>quel</a:t>
            </a:r>
            <a:r>
              <a:rPr lang="en-US" sz="1800" i="0" dirty="0">
                <a:effectLst/>
                <a:latin typeface="Calibri" panose="020F0502020204030204" pitchFamily="34" charset="0"/>
                <a:ea typeface="DengXian" panose="02010600030101010101" pitchFamily="2" charset="-122"/>
                <a:cs typeface="Arial" panose="020B0604020202020204" pitchFamily="34" charset="0"/>
              </a:rPr>
              <a:t> canal. </a:t>
            </a:r>
            <a:r>
              <a:rPr lang="en-US" sz="1800" i="0" dirty="0" err="1">
                <a:effectLst/>
                <a:latin typeface="Calibri" panose="020F0502020204030204" pitchFamily="34" charset="0"/>
                <a:ea typeface="DengXian" panose="02010600030101010101" pitchFamily="2" charset="-122"/>
                <a:cs typeface="Arial" panose="020B0604020202020204" pitchFamily="34" charset="0"/>
              </a:rPr>
              <a:t>Rappelez-vous</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ceci</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était</a:t>
            </a:r>
            <a:r>
              <a:rPr lang="en-US" sz="1800" i="0" dirty="0">
                <a:effectLst/>
                <a:latin typeface="Calibri" panose="020F0502020204030204" pitchFamily="34" charset="0"/>
                <a:ea typeface="DengXian" panose="02010600030101010101" pitchFamily="2" charset="-122"/>
                <a:cs typeface="Arial" panose="020B0604020202020204" pitchFamily="34" charset="0"/>
              </a:rPr>
              <a:t> la 3ème </a:t>
            </a:r>
            <a:r>
              <a:rPr lang="en-US" sz="1800" i="0" dirty="0" err="1">
                <a:effectLst/>
                <a:latin typeface="Calibri" panose="020F0502020204030204" pitchFamily="34" charset="0"/>
                <a:ea typeface="DengXian" panose="02010600030101010101" pitchFamily="2" charset="-122"/>
                <a:cs typeface="Arial" panose="020B0604020202020204" pitchFamily="34" charset="0"/>
              </a:rPr>
              <a:t>partie</a:t>
            </a:r>
            <a:r>
              <a:rPr lang="en-US" sz="1800" i="0" dirty="0">
                <a:effectLst/>
                <a:latin typeface="Calibri" panose="020F0502020204030204" pitchFamily="34" charset="0"/>
                <a:ea typeface="DengXian" panose="02010600030101010101" pitchFamily="2" charset="-122"/>
                <a:cs typeface="Arial" panose="020B0604020202020204" pitchFamily="34" charset="0"/>
              </a:rPr>
              <a:t> d’un plan de monitoring.</a:t>
            </a:r>
          </a:p>
          <a:p>
            <a:pPr>
              <a:lnSpc>
                <a:spcPct val="107000"/>
              </a:lnSpc>
              <a:spcAft>
                <a:spcPts val="800"/>
              </a:spcAft>
            </a:pPr>
            <a:endParaRPr lang="en-US" sz="1800" i="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800" i="0" dirty="0">
                <a:effectLst/>
                <a:latin typeface="Calibri" panose="020F0502020204030204" pitchFamily="34" charset="0"/>
                <a:ea typeface="DengXian" panose="02010600030101010101" pitchFamily="2" charset="-122"/>
                <a:cs typeface="Arial" panose="020B0604020202020204" pitchFamily="34" charset="0"/>
              </a:rPr>
              <a:t>Le HAO et le IMO </a:t>
            </a:r>
            <a:r>
              <a:rPr lang="en-US" sz="1800" i="0" dirty="0" err="1">
                <a:effectLst/>
                <a:latin typeface="Calibri" panose="020F0502020204030204" pitchFamily="34" charset="0"/>
                <a:ea typeface="DengXian" panose="02010600030101010101" pitchFamily="2" charset="-122"/>
                <a:cs typeface="Arial" panose="020B0604020202020204" pitchFamily="34" charset="0"/>
              </a:rPr>
              <a:t>devront</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travailler</a:t>
            </a:r>
            <a:r>
              <a:rPr lang="en-US" sz="1800" i="0" dirty="0">
                <a:effectLst/>
                <a:latin typeface="Calibri" panose="020F0502020204030204" pitchFamily="34" charset="0"/>
                <a:ea typeface="DengXian" panose="02010600030101010101" pitchFamily="2" charset="-122"/>
                <a:cs typeface="Arial" panose="020B0604020202020204" pitchFamily="34" charset="0"/>
              </a:rPr>
              <a:t> ensembles pour org</a:t>
            </a:r>
            <a:r>
              <a:rPr lang="fr-CH" sz="1800" i="0" dirty="0">
                <a:effectLst/>
                <a:latin typeface="Calibri" panose="020F0502020204030204" pitchFamily="34" charset="0"/>
                <a:ea typeface="DengXian" panose="02010600030101010101" pitchFamily="2" charset="-122"/>
                <a:cs typeface="Arial" panose="020B0604020202020204" pitchFamily="34" charset="0"/>
              </a:rPr>
              <a:t>aniser ce plan de partage d’information, à travers différents canaux. </a:t>
            </a:r>
            <a:endParaRPr lang="en-US" sz="1800" i="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US" sz="1800" i="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800" i="0" dirty="0" err="1">
                <a:effectLst/>
                <a:latin typeface="Calibri" panose="020F0502020204030204" pitchFamily="34" charset="0"/>
                <a:ea typeface="DengXian" panose="02010600030101010101" pitchFamily="2" charset="-122"/>
                <a:cs typeface="Arial" panose="020B0604020202020204" pitchFamily="34" charset="0"/>
              </a:rPr>
              <a:t>Lorsque</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vous</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ferez</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cela</a:t>
            </a:r>
            <a:r>
              <a:rPr lang="en-US" sz="1800" i="0" dirty="0">
                <a:effectLst/>
                <a:latin typeface="Calibri" panose="020F0502020204030204" pitchFamily="34" charset="0"/>
                <a:ea typeface="DengXian" panose="02010600030101010101" pitchFamily="2" charset="-122"/>
                <a:cs typeface="Arial" panose="020B0604020202020204" pitchFamily="34" charset="0"/>
              </a:rPr>
              <a:t>, </a:t>
            </a:r>
            <a:r>
              <a:rPr lang="en-US" sz="1800" i="0" dirty="0" err="1">
                <a:effectLst/>
                <a:latin typeface="Calibri" panose="020F0502020204030204" pitchFamily="34" charset="0"/>
                <a:ea typeface="DengXian" panose="02010600030101010101" pitchFamily="2" charset="-122"/>
                <a:cs typeface="Arial" panose="020B0604020202020204" pitchFamily="34" charset="0"/>
              </a:rPr>
              <a:t>voici</a:t>
            </a:r>
            <a:r>
              <a:rPr lang="en-US" sz="1800" i="0" dirty="0">
                <a:effectLst/>
                <a:latin typeface="Calibri" panose="020F0502020204030204" pitchFamily="34" charset="0"/>
                <a:ea typeface="DengXian" panose="02010600030101010101" pitchFamily="2" charset="-122"/>
                <a:cs typeface="Arial" panose="020B0604020202020204" pitchFamily="34" charset="0"/>
              </a:rPr>
              <a:t> un </a:t>
            </a:r>
            <a:r>
              <a:rPr lang="en-US" sz="1800" i="0" dirty="0" err="1">
                <a:effectLst/>
                <a:latin typeface="Calibri" panose="020F0502020204030204" pitchFamily="34" charset="0"/>
                <a:ea typeface="DengXian" panose="02010600030101010101" pitchFamily="2" charset="-122"/>
                <a:cs typeface="Arial" panose="020B0604020202020204" pitchFamily="34" charset="0"/>
              </a:rPr>
              <a:t>autre</a:t>
            </a:r>
            <a:r>
              <a:rPr lang="en-US" sz="1800" i="0" dirty="0">
                <a:effectLst/>
                <a:latin typeface="Calibri" panose="020F0502020204030204" pitchFamily="34" charset="0"/>
                <a:ea typeface="DengXian" panose="02010600030101010101" pitchFamily="2" charset="-122"/>
                <a:cs typeface="Arial" panose="020B0604020202020204" pitchFamily="34" charset="0"/>
              </a:rPr>
              <a:t> slogan pour </a:t>
            </a:r>
            <a:r>
              <a:rPr lang="en-US" sz="1800" i="0" dirty="0" err="1">
                <a:effectLst/>
                <a:latin typeface="Calibri" panose="020F0502020204030204" pitchFamily="34" charset="0"/>
                <a:ea typeface="DengXian" panose="02010600030101010101" pitchFamily="2" charset="-122"/>
                <a:cs typeface="Arial" panose="020B0604020202020204" pitchFamily="34" charset="0"/>
              </a:rPr>
              <a:t>vous</a:t>
            </a:r>
            <a:r>
              <a:rPr lang="en-US" sz="1800" i="0" dirty="0">
                <a:effectLst/>
                <a:latin typeface="Calibri" panose="020F0502020204030204" pitchFamily="34" charset="0"/>
                <a:ea typeface="DengXian" panose="02010600030101010101" pitchFamily="2" charset="-122"/>
                <a:cs typeface="Arial" panose="020B0604020202020204" pitchFamily="34" charset="0"/>
              </a:rPr>
              <a:t>:</a:t>
            </a:r>
            <a:r>
              <a:rPr lang="en-US" sz="1800" b="1" i="0" dirty="0">
                <a:effectLst/>
                <a:latin typeface="Calibri" panose="020F0502020204030204" pitchFamily="34" charset="0"/>
                <a:ea typeface="DengXian" panose="02010600030101010101" pitchFamily="2" charset="-122"/>
                <a:cs typeface="Arial" panose="020B0604020202020204" pitchFamily="34" charset="0"/>
              </a:rPr>
              <a:t> </a:t>
            </a:r>
          </a:p>
          <a:p>
            <a:pPr>
              <a:lnSpc>
                <a:spcPct val="107000"/>
              </a:lnSpc>
              <a:spcAft>
                <a:spcPts val="800"/>
              </a:spcAft>
            </a:pPr>
            <a:r>
              <a:rPr lang="fr-FR" sz="1800" b="1" dirty="0">
                <a:latin typeface="Arial"/>
                <a:cs typeface="Arial"/>
              </a:rPr>
              <a:t>CLICK </a:t>
            </a:r>
            <a:r>
              <a:rPr lang="en-US" sz="1800" b="1" i="0" dirty="0">
                <a:effectLst/>
                <a:latin typeface="Calibri" panose="020F0502020204030204" pitchFamily="34" charset="0"/>
                <a:ea typeface="DengXian" panose="02010600030101010101" pitchFamily="2" charset="-122"/>
                <a:cs typeface="Arial" panose="020B0604020202020204" pitchFamily="34" charset="0"/>
              </a:rPr>
              <a:t>“</a:t>
            </a:r>
            <a:r>
              <a:rPr lang="en-US" sz="1800" b="1" i="0" dirty="0" err="1">
                <a:effectLst/>
                <a:latin typeface="Calibri" panose="020F0502020204030204" pitchFamily="34" charset="0"/>
                <a:ea typeface="DengXian" panose="02010600030101010101" pitchFamily="2" charset="-122"/>
                <a:cs typeface="Arial" panose="020B0604020202020204" pitchFamily="34" charset="0"/>
              </a:rPr>
              <a:t>Collecter</a:t>
            </a:r>
            <a:r>
              <a:rPr lang="en-US" sz="1800" b="1" i="0" dirty="0">
                <a:effectLst/>
                <a:latin typeface="Calibri" panose="020F0502020204030204" pitchFamily="34" charset="0"/>
                <a:ea typeface="DengXian" panose="02010600030101010101" pitchFamily="2" charset="-122"/>
                <a:cs typeface="Arial" panose="020B0604020202020204" pitchFamily="34" charset="0"/>
              </a:rPr>
              <a:t> </a:t>
            </a:r>
            <a:r>
              <a:rPr lang="en-US" sz="1800" b="1" i="0" dirty="0" err="1">
                <a:effectLst/>
                <a:latin typeface="Calibri" panose="020F0502020204030204" pitchFamily="34" charset="0"/>
                <a:ea typeface="DengXian" panose="02010600030101010101" pitchFamily="2" charset="-122"/>
                <a:cs typeface="Arial" panose="020B0604020202020204" pitchFamily="34" charset="0"/>
              </a:rPr>
              <a:t>une</a:t>
            </a:r>
            <a:r>
              <a:rPr lang="en-US" sz="1800" b="1" i="0" dirty="0">
                <a:effectLst/>
                <a:latin typeface="Calibri" panose="020F0502020204030204" pitchFamily="34" charset="0"/>
                <a:ea typeface="DengXian" panose="02010600030101010101" pitchFamily="2" charset="-122"/>
                <a:cs typeface="Arial" panose="020B0604020202020204" pitchFamily="34" charset="0"/>
              </a:rPr>
              <a:t> </a:t>
            </a:r>
            <a:r>
              <a:rPr lang="en-US" sz="1800" b="1" i="0" dirty="0" err="1">
                <a:effectLst/>
                <a:latin typeface="Calibri" panose="020F0502020204030204" pitchFamily="34" charset="0"/>
                <a:ea typeface="DengXian" panose="02010600030101010101" pitchFamily="2" charset="-122"/>
                <a:cs typeface="Arial" panose="020B0604020202020204" pitchFamily="34" charset="0"/>
              </a:rPr>
              <a:t>fois</a:t>
            </a:r>
            <a:r>
              <a:rPr lang="en-US" sz="1800" b="1" i="0" dirty="0">
                <a:effectLst/>
                <a:latin typeface="Calibri" panose="020F0502020204030204" pitchFamily="34" charset="0"/>
                <a:ea typeface="DengXian" panose="02010600030101010101" pitchFamily="2" charset="-122"/>
                <a:cs typeface="Arial" panose="020B0604020202020204" pitchFamily="34" charset="0"/>
              </a:rPr>
              <a:t>, </a:t>
            </a:r>
            <a:r>
              <a:rPr lang="en-US" sz="1800" b="1" i="0" dirty="0" err="1">
                <a:effectLst/>
                <a:latin typeface="Calibri" panose="020F0502020204030204" pitchFamily="34" charset="0"/>
                <a:ea typeface="DengXian" panose="02010600030101010101" pitchFamily="2" charset="-122"/>
                <a:cs typeface="Arial" panose="020B0604020202020204" pitchFamily="34" charset="0"/>
              </a:rPr>
              <a:t>rapporter</a:t>
            </a:r>
            <a:r>
              <a:rPr lang="en-US" sz="1800" b="1" i="0" dirty="0">
                <a:effectLst/>
                <a:latin typeface="Calibri" panose="020F0502020204030204" pitchFamily="34" charset="0"/>
                <a:ea typeface="DengXian" panose="02010600030101010101" pitchFamily="2" charset="-122"/>
                <a:cs typeface="Arial" panose="020B0604020202020204" pitchFamily="34" charset="0"/>
              </a:rPr>
              <a:t> </a:t>
            </a:r>
            <a:r>
              <a:rPr lang="en-US" sz="1800" b="1" i="0" dirty="0" err="1">
                <a:effectLst/>
                <a:latin typeface="Calibri" panose="020F0502020204030204" pitchFamily="34" charset="0"/>
                <a:ea typeface="DengXian" panose="02010600030101010101" pitchFamily="2" charset="-122"/>
                <a:cs typeface="Arial" panose="020B0604020202020204" pitchFamily="34" charset="0"/>
              </a:rPr>
              <a:t>plusieurs</a:t>
            </a:r>
            <a:r>
              <a:rPr lang="en-US" sz="1800" b="1" i="0" dirty="0">
                <a:effectLst/>
                <a:latin typeface="Calibri" panose="020F0502020204030204" pitchFamily="34" charset="0"/>
                <a:ea typeface="DengXian" panose="02010600030101010101" pitchFamily="2" charset="-122"/>
                <a:cs typeface="Arial" panose="020B0604020202020204" pitchFamily="34" charset="0"/>
              </a:rPr>
              <a:t> </a:t>
            </a:r>
            <a:r>
              <a:rPr lang="en-US" sz="1800" b="1" i="0" dirty="0" err="1">
                <a:effectLst/>
                <a:latin typeface="Calibri" panose="020F0502020204030204" pitchFamily="34" charset="0"/>
                <a:ea typeface="DengXian" panose="02010600030101010101" pitchFamily="2" charset="-122"/>
                <a:cs typeface="Arial" panose="020B0604020202020204" pitchFamily="34" charset="0"/>
              </a:rPr>
              <a:t>fois</a:t>
            </a:r>
            <a:r>
              <a:rPr lang="en-US" sz="1800" b="1" i="0" dirty="0">
                <a:effectLst/>
                <a:latin typeface="Calibri" panose="020F0502020204030204" pitchFamily="34" charset="0"/>
                <a:ea typeface="DengXian" panose="02010600030101010101" pitchFamily="2" charset="-122"/>
                <a:cs typeface="Arial" panose="020B0604020202020204" pitchFamily="34" charset="0"/>
              </a:rPr>
              <a:t>”</a:t>
            </a:r>
            <a:endParaRPr lang="en-US" sz="1800" i="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 </a:t>
            </a:r>
          </a:p>
          <a:p>
            <a:pPr>
              <a:lnSpc>
                <a:spcPct val="113999"/>
              </a:lnSpc>
            </a:pPr>
            <a:endParaRPr lang="en-US" i="1" dirty="0">
              <a:latin typeface="Arial"/>
              <a:cs typeface="Arial"/>
            </a:endParaRPr>
          </a:p>
        </p:txBody>
      </p:sp>
    </p:spTree>
    <p:extLst>
      <p:ext uri="{BB962C8B-B14F-4D97-AF65-F5344CB8AC3E}">
        <p14:creationId xmlns:p14="http://schemas.microsoft.com/office/powerpoint/2010/main" val="4104719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La première forme de partage d’information: les rapports, documents statiques</a:t>
            </a:r>
          </a:p>
          <a:p>
            <a:endParaRPr lang="fr-BE" dirty="0"/>
          </a:p>
          <a:p>
            <a:r>
              <a:rPr lang="fr-BE" dirty="0"/>
              <a:t>Nous voyons ici toute une série de rapports différents, produits par OCHA, qui suivent des modèles (</a:t>
            </a:r>
            <a:r>
              <a:rPr lang="fr-BE" dirty="0" err="1"/>
              <a:t>templates</a:t>
            </a:r>
            <a:r>
              <a:rPr lang="fr-BE" dirty="0"/>
              <a:t>) différents. </a:t>
            </a:r>
          </a:p>
          <a:p>
            <a:pPr marL="1251642" lvl="1" indent="-341357">
              <a:buFontTx/>
              <a:buChar char="-"/>
            </a:pPr>
            <a:r>
              <a:rPr lang="en-GB" b="1" dirty="0"/>
              <a:t>CLICK</a:t>
            </a:r>
            <a:r>
              <a:rPr lang="en-GB" sz="1200" b="1" u="none" dirty="0"/>
              <a:t> </a:t>
            </a:r>
            <a:r>
              <a:rPr lang="fr-BE" u="none" dirty="0" err="1"/>
              <a:t>Humanitarian</a:t>
            </a:r>
            <a:r>
              <a:rPr lang="fr-BE" u="none" dirty="0"/>
              <a:t> Update</a:t>
            </a:r>
          </a:p>
          <a:p>
            <a:pPr marL="1251642" lvl="1" indent="-341357" defTabSz="1820570">
              <a:spcBef>
                <a:spcPts val="2389"/>
              </a:spcBef>
              <a:buFontTx/>
              <a:buChar char="-"/>
            </a:pPr>
            <a:r>
              <a:rPr lang="en-GB" b="1" dirty="0"/>
              <a:t>CLICK</a:t>
            </a:r>
            <a:r>
              <a:rPr lang="en-GB" sz="1200" b="1" u="none" dirty="0"/>
              <a:t> </a:t>
            </a:r>
            <a:r>
              <a:rPr lang="fr-BE" u="none" dirty="0" err="1"/>
              <a:t>Humanitarian</a:t>
            </a:r>
            <a:r>
              <a:rPr lang="fr-BE" u="none" dirty="0"/>
              <a:t> Snapshot</a:t>
            </a:r>
          </a:p>
          <a:p>
            <a:pPr marL="1251642" lvl="1" indent="-341357">
              <a:buFontTx/>
              <a:buChar char="-"/>
            </a:pPr>
            <a:r>
              <a:rPr lang="en-GB" b="1" dirty="0"/>
              <a:t>CLICK</a:t>
            </a:r>
            <a:r>
              <a:rPr lang="en-GB" sz="1200" b="1" u="none" dirty="0"/>
              <a:t> </a:t>
            </a:r>
            <a:r>
              <a:rPr lang="fr-BE" u="none" dirty="0"/>
              <a:t>Situation Report</a:t>
            </a:r>
          </a:p>
          <a:p>
            <a:pPr marL="1251642" lvl="1" indent="-341357">
              <a:buFontTx/>
              <a:buChar char="-"/>
            </a:pPr>
            <a:r>
              <a:rPr lang="en-GB" b="1" dirty="0"/>
              <a:t>CLICK</a:t>
            </a:r>
            <a:r>
              <a:rPr lang="en-GB" sz="1200" b="1" u="none" dirty="0"/>
              <a:t> </a:t>
            </a:r>
            <a:r>
              <a:rPr lang="fr-BE" u="none" dirty="0" err="1"/>
              <a:t>Periodic</a:t>
            </a:r>
            <a:r>
              <a:rPr lang="fr-BE" u="none" dirty="0"/>
              <a:t> Monitoring Report</a:t>
            </a:r>
          </a:p>
          <a:p>
            <a:pPr marL="1251642" lvl="1" indent="-341357">
              <a:buFontTx/>
              <a:buChar char="-"/>
            </a:pPr>
            <a:r>
              <a:rPr lang="en-GB" b="1" dirty="0"/>
              <a:t>CLICK</a:t>
            </a:r>
            <a:r>
              <a:rPr lang="en-GB" sz="1200" b="1" u="none" dirty="0"/>
              <a:t> </a:t>
            </a:r>
            <a:r>
              <a:rPr lang="fr-BE" u="none" dirty="0" err="1"/>
              <a:t>Humanitarian</a:t>
            </a:r>
            <a:r>
              <a:rPr lang="fr-BE" u="none" dirty="0"/>
              <a:t> Bulletin</a:t>
            </a:r>
          </a:p>
          <a:p>
            <a:pPr marL="1251642" lvl="1" indent="-341357">
              <a:buFontTx/>
              <a:buChar char="-"/>
            </a:pPr>
            <a:r>
              <a:rPr lang="en-GB" b="1" dirty="0"/>
              <a:t>CLICK</a:t>
            </a:r>
            <a:r>
              <a:rPr lang="en-GB" sz="1200" b="1" u="none" dirty="0"/>
              <a:t> </a:t>
            </a:r>
            <a:r>
              <a:rPr lang="fr-BE" u="none" dirty="0"/>
              <a:t>3W</a:t>
            </a:r>
          </a:p>
          <a:p>
            <a:pPr marL="1251642" lvl="1" indent="-341357">
              <a:buFontTx/>
              <a:buChar char="-"/>
            </a:pPr>
            <a:r>
              <a:rPr lang="en-GB" b="1" dirty="0"/>
              <a:t>CLICK</a:t>
            </a:r>
            <a:r>
              <a:rPr lang="en-GB" sz="1200" b="1" u="none" dirty="0"/>
              <a:t> </a:t>
            </a:r>
            <a:r>
              <a:rPr lang="fr-BE" u="none" dirty="0" err="1"/>
              <a:t>Humanitarian</a:t>
            </a:r>
            <a:r>
              <a:rPr lang="fr-BE" u="none" dirty="0"/>
              <a:t> Dashboard</a:t>
            </a:r>
          </a:p>
          <a:p>
            <a:pPr marL="1251642" marR="0" lvl="1" indent="-341357" algn="l" defTabSz="914400" rtl="0" eaLnBrk="1" fontAlgn="auto" latinLnBrk="0" hangingPunct="1">
              <a:lnSpc>
                <a:spcPct val="114000"/>
              </a:lnSpc>
              <a:spcBef>
                <a:spcPts val="1200"/>
              </a:spcBef>
              <a:spcAft>
                <a:spcPts val="0"/>
              </a:spcAft>
              <a:buClrTx/>
              <a:buSzTx/>
              <a:buFontTx/>
              <a:buChar char="-"/>
              <a:tabLst/>
              <a:defRPr/>
            </a:pPr>
            <a:r>
              <a:rPr lang="en-GB" b="1" dirty="0"/>
              <a:t>CLICK</a:t>
            </a:r>
            <a:r>
              <a:rPr lang="en-GB" sz="1200" b="0" u="none" dirty="0"/>
              <a:t> Mid-Year Review</a:t>
            </a:r>
            <a:endParaRPr lang="fr-BE" b="0" u="none" dirty="0"/>
          </a:p>
          <a:p>
            <a:pPr marL="1251642" lvl="1" indent="-341357">
              <a:buFontTx/>
              <a:buChar char="-"/>
            </a:pPr>
            <a:r>
              <a:rPr lang="en-GB" b="1" dirty="0"/>
              <a:t>CLICK</a:t>
            </a:r>
            <a:r>
              <a:rPr lang="en-GB" sz="1200" b="1" u="none" dirty="0"/>
              <a:t> </a:t>
            </a:r>
            <a:r>
              <a:rPr lang="fr-BE" u="none" dirty="0"/>
              <a:t>End of </a:t>
            </a:r>
            <a:r>
              <a:rPr lang="fr-BE" u="none" dirty="0" err="1"/>
              <a:t>Year</a:t>
            </a:r>
            <a:r>
              <a:rPr lang="fr-BE" u="none" dirty="0"/>
              <a:t> Report</a:t>
            </a:r>
          </a:p>
          <a:p>
            <a:endParaRPr lang="fr-BE" dirty="0"/>
          </a:p>
          <a:p>
            <a:r>
              <a:rPr lang="fr-BE" dirty="0"/>
              <a:t>Pour tous ces rapports, il existe du matériel de support : modèles (</a:t>
            </a:r>
            <a:r>
              <a:rPr lang="fr-BE" dirty="0" err="1"/>
              <a:t>templates</a:t>
            </a:r>
            <a:r>
              <a:rPr lang="fr-BE" dirty="0"/>
              <a:t>) et guidances, que l’on peut trouver dans le IM </a:t>
            </a:r>
            <a:r>
              <a:rPr lang="fr-BE" dirty="0" err="1"/>
              <a:t>toolbox</a:t>
            </a:r>
            <a:endParaRPr lang="fr-BE" dirty="0"/>
          </a:p>
          <a:p>
            <a:endParaRPr lang="fr-BE" dirty="0"/>
          </a:p>
          <a:p>
            <a:r>
              <a:rPr lang="fr-BE" dirty="0"/>
              <a:t>Pour les rapports externes sur la réponse humanitaire collective, il n’y a pas de format ni de fréquence obligatoires. Chaque pays peut décider au niveau HCT, quels rapports devront être produits, pour quel public, et à quelle fréquence.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D1CF7-524F-44E0-A189-DE865D5A874F}" type="slidenum">
              <a:rPr kumimoji="0" lang="en-AU" sz="2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2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14211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r>
              <a:rPr lang="fr-BE" dirty="0"/>
              <a:t>More and more countries go for </a:t>
            </a:r>
            <a:r>
              <a:rPr lang="fr-BE" dirty="0" err="1"/>
              <a:t>dynamic</a:t>
            </a:r>
            <a:r>
              <a:rPr lang="fr-BE" dirty="0"/>
              <a:t> information sharing online:</a:t>
            </a:r>
          </a:p>
          <a:p>
            <a:endParaRPr lang="fr-BE" dirty="0"/>
          </a:p>
          <a:p>
            <a:r>
              <a:rPr lang="fr-BE" dirty="0"/>
              <a:t>The main </a:t>
            </a:r>
            <a:r>
              <a:rPr lang="fr-BE" dirty="0" err="1"/>
              <a:t>channel</a:t>
            </a:r>
            <a:r>
              <a:rPr lang="fr-BE" dirty="0"/>
              <a:t> for </a:t>
            </a:r>
            <a:r>
              <a:rPr lang="fr-BE" dirty="0" err="1"/>
              <a:t>this</a:t>
            </a:r>
            <a:r>
              <a:rPr lang="fr-BE" dirty="0"/>
              <a:t> </a:t>
            </a:r>
            <a:r>
              <a:rPr lang="fr-BE" dirty="0" err="1"/>
              <a:t>is</a:t>
            </a:r>
            <a:r>
              <a:rPr lang="fr-BE" dirty="0"/>
              <a:t> </a:t>
            </a:r>
            <a:r>
              <a:rPr lang="fr-BE" dirty="0" err="1"/>
              <a:t>Humanitarian</a:t>
            </a:r>
            <a:r>
              <a:rPr lang="fr-BE" dirty="0"/>
              <a:t> Action </a:t>
            </a:r>
          </a:p>
          <a:p>
            <a:endParaRPr lang="fr-BE" dirty="0"/>
          </a:p>
          <a:p>
            <a:r>
              <a:rPr lang="fr-BE" dirty="0"/>
              <a:t>This site </a:t>
            </a:r>
            <a:r>
              <a:rPr lang="fr-BE" dirty="0" err="1"/>
              <a:t>presents</a:t>
            </a:r>
            <a:r>
              <a:rPr lang="fr-BE" dirty="0"/>
              <a:t> all the collective </a:t>
            </a:r>
            <a:r>
              <a:rPr lang="fr-BE" dirty="0" err="1"/>
              <a:t>response</a:t>
            </a:r>
            <a:r>
              <a:rPr lang="fr-BE" dirty="0"/>
              <a:t> plans, </a:t>
            </a:r>
            <a:r>
              <a:rPr lang="fr-BE" dirty="0" err="1"/>
              <a:t>coordinated</a:t>
            </a:r>
            <a:r>
              <a:rPr lang="fr-BE" dirty="0"/>
              <a:t> by OCHA (HRP, FA) or by UNHCR or IOM (</a:t>
            </a:r>
            <a:r>
              <a:rPr lang="fr-BE" dirty="0" err="1"/>
              <a:t>Regional</a:t>
            </a:r>
            <a:r>
              <a:rPr lang="fr-BE" dirty="0"/>
              <a:t> </a:t>
            </a:r>
            <a:r>
              <a:rPr lang="fr-BE" dirty="0" err="1"/>
              <a:t>Response</a:t>
            </a:r>
            <a:r>
              <a:rPr lang="fr-BE" dirty="0"/>
              <a:t> Plans)</a:t>
            </a:r>
          </a:p>
          <a:p>
            <a:r>
              <a:rPr lang="fr-BE" dirty="0"/>
              <a:t>It </a:t>
            </a:r>
            <a:r>
              <a:rPr lang="fr-BE" dirty="0" err="1"/>
              <a:t>is</a:t>
            </a:r>
            <a:r>
              <a:rPr lang="fr-BE" dirty="0"/>
              <a:t> </a:t>
            </a:r>
            <a:r>
              <a:rPr lang="fr-BE" dirty="0" err="1"/>
              <a:t>meant</a:t>
            </a:r>
            <a:r>
              <a:rPr lang="fr-BE" dirty="0"/>
              <a:t> for all audiences</a:t>
            </a:r>
          </a:p>
          <a:p>
            <a:r>
              <a:rPr lang="fr-BE" dirty="0"/>
              <a:t>It </a:t>
            </a:r>
            <a:r>
              <a:rPr lang="fr-BE" dirty="0" err="1"/>
              <a:t>gives</a:t>
            </a:r>
            <a:r>
              <a:rPr lang="fr-BE" dirty="0"/>
              <a:t> an </a:t>
            </a:r>
            <a:r>
              <a:rPr lang="fr-BE" dirty="0" err="1"/>
              <a:t>overview</a:t>
            </a:r>
            <a:r>
              <a:rPr lang="fr-BE" dirty="0"/>
              <a:t> for </a:t>
            </a:r>
            <a:r>
              <a:rPr lang="fr-BE" dirty="0" err="1"/>
              <a:t>each</a:t>
            </a:r>
            <a:r>
              <a:rPr lang="fr-BE" dirty="0"/>
              <a:t> country, of the situation, the </a:t>
            </a:r>
            <a:r>
              <a:rPr lang="fr-BE" dirty="0" err="1"/>
              <a:t>response</a:t>
            </a:r>
            <a:r>
              <a:rPr lang="fr-BE" dirty="0"/>
              <a:t> plan, </a:t>
            </a:r>
            <a:r>
              <a:rPr lang="fr-BE" dirty="0" err="1"/>
              <a:t>financial</a:t>
            </a:r>
            <a:r>
              <a:rPr lang="fr-BE" dirty="0"/>
              <a:t> </a:t>
            </a:r>
            <a:r>
              <a:rPr lang="fr-BE" dirty="0" err="1"/>
              <a:t>requirements</a:t>
            </a:r>
            <a:r>
              <a:rPr lang="fr-BE" dirty="0"/>
              <a:t> and </a:t>
            </a:r>
            <a:r>
              <a:rPr lang="fr-BE" dirty="0" err="1"/>
              <a:t>funding</a:t>
            </a:r>
            <a:r>
              <a:rPr lang="fr-BE" dirty="0"/>
              <a:t> updates, and the </a:t>
            </a:r>
            <a:r>
              <a:rPr lang="fr-BE" dirty="0" err="1"/>
              <a:t>results</a:t>
            </a:r>
            <a:r>
              <a:rPr lang="fr-BE" dirty="0"/>
              <a:t> </a:t>
            </a:r>
            <a:r>
              <a:rPr lang="fr-BE" dirty="0" err="1"/>
              <a:t>along</a:t>
            </a:r>
            <a:r>
              <a:rPr lang="fr-BE" dirty="0"/>
              <a:t> the </a:t>
            </a:r>
            <a:r>
              <a:rPr lang="fr-BE" dirty="0" err="1"/>
              <a:t>year</a:t>
            </a:r>
            <a:r>
              <a:rPr lang="fr-BE" dirty="0"/>
              <a:t>.</a:t>
            </a:r>
          </a:p>
          <a:p>
            <a:endParaRPr lang="fr-BE" dirty="0"/>
          </a:p>
          <a:p>
            <a:r>
              <a:rPr lang="fr-BE" dirty="0" err="1"/>
              <a:t>What</a:t>
            </a:r>
            <a:r>
              <a:rPr lang="fr-BE" dirty="0"/>
              <a:t> are the </a:t>
            </a:r>
            <a:r>
              <a:rPr lang="fr-BE" dirty="0" err="1"/>
              <a:t>advantages</a:t>
            </a:r>
            <a:r>
              <a:rPr lang="fr-BE" dirty="0"/>
              <a:t> of online </a:t>
            </a:r>
            <a:r>
              <a:rPr lang="fr-BE" dirty="0" err="1"/>
              <a:t>reporting</a:t>
            </a:r>
            <a:r>
              <a:rPr lang="fr-BE" dirty="0"/>
              <a:t> ?</a:t>
            </a:r>
          </a:p>
          <a:p>
            <a:r>
              <a:rPr lang="fr-BE" dirty="0"/>
              <a:t>- I can </a:t>
            </a:r>
            <a:r>
              <a:rPr lang="fr-BE" dirty="0" err="1"/>
              <a:t>share</a:t>
            </a:r>
            <a:r>
              <a:rPr lang="fr-BE" dirty="0"/>
              <a:t> </a:t>
            </a:r>
            <a:r>
              <a:rPr lang="fr-BE" dirty="0" err="1"/>
              <a:t>this</a:t>
            </a:r>
            <a:r>
              <a:rPr lang="fr-BE" dirty="0"/>
              <a:t> monitoring data </a:t>
            </a:r>
            <a:r>
              <a:rPr lang="fr-BE" dirty="0" err="1"/>
              <a:t>without</a:t>
            </a:r>
            <a:r>
              <a:rPr lang="fr-BE" dirty="0"/>
              <a:t> </a:t>
            </a:r>
            <a:r>
              <a:rPr lang="fr-BE" dirty="0" err="1"/>
              <a:t>waiting</a:t>
            </a:r>
            <a:r>
              <a:rPr lang="fr-BE" dirty="0"/>
              <a:t> for the </a:t>
            </a:r>
            <a:r>
              <a:rPr lang="fr-BE" dirty="0" err="1"/>
              <a:t>other</a:t>
            </a:r>
            <a:r>
              <a:rPr lang="fr-BE" dirty="0"/>
              <a:t> bits</a:t>
            </a:r>
          </a:p>
          <a:p>
            <a:r>
              <a:rPr lang="fr-BE" dirty="0"/>
              <a:t>- </a:t>
            </a:r>
            <a:r>
              <a:rPr lang="fr-BE" dirty="0" err="1"/>
              <a:t>We</a:t>
            </a:r>
            <a:r>
              <a:rPr lang="fr-BE" dirty="0"/>
              <a:t> are </a:t>
            </a:r>
            <a:r>
              <a:rPr lang="fr-BE" dirty="0" err="1"/>
              <a:t>closer</a:t>
            </a:r>
            <a:r>
              <a:rPr lang="fr-BE" dirty="0"/>
              <a:t> to real time.</a:t>
            </a:r>
          </a:p>
          <a:p>
            <a:endParaRPr lang="fr-BE" dirty="0"/>
          </a:p>
          <a:p>
            <a:endParaRPr lang="fr-BE" dirty="0"/>
          </a:p>
          <a:p>
            <a:endParaRPr lang="fr-BE"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D1CF7-524F-44E0-A189-DE865D5A874F}" type="slidenum">
              <a:rPr kumimoji="0" lang="en-AU" sz="2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2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2382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a:solidFill>
                  <a:schemeClr val="tx1"/>
                </a:solidFill>
                <a:effectLst/>
                <a:latin typeface="Arial" pitchFamily="34" charset="0"/>
                <a:ea typeface="+mn-ea"/>
                <a:cs typeface="Arial" pitchFamily="34" charset="0"/>
              </a:rPr>
              <a:t>À quoi sert le monitoring? Le travail du monitoring de la réponse humanitaire va suivre un double objectif: </a:t>
            </a:r>
          </a:p>
          <a:p>
            <a:endParaRPr lang="fr-FR" sz="1200" b="0" i="0" u="none" strike="noStrike" kern="1200" dirty="0">
              <a:solidFill>
                <a:schemeClr val="tx1"/>
              </a:solidFill>
              <a:effectLst/>
              <a:latin typeface="Arial" pitchFamily="34" charset="0"/>
              <a:ea typeface="+mn-ea"/>
              <a:cs typeface="Arial" pitchFamily="34" charset="0"/>
            </a:endParaRPr>
          </a:p>
          <a:p>
            <a:pPr marL="228600" indent="-228600">
              <a:buAutoNum type="arabicParenR"/>
            </a:pPr>
            <a:r>
              <a:rPr lang="fr-FR" sz="1200" b="0" i="0" u="none" strike="noStrike" kern="1200" dirty="0">
                <a:solidFill>
                  <a:schemeClr val="tx1"/>
                </a:solidFill>
                <a:effectLst/>
                <a:latin typeface="Arial" pitchFamily="34" charset="0"/>
                <a:ea typeface="+mn-ea"/>
                <a:cs typeface="Arial" pitchFamily="34" charset="0"/>
              </a:rPr>
              <a:t>Interne: pour les acteurs humanitaires eux-mêmes, le travail du monitoring doit leur permettre de savoir si ils sont sur la bonne voie, si ils vont attendre les résultats prévus, et va donner la base de données nécessaires pour prendre les décisions correctives en cours d'action, ou ajuster le PRH afin d’améliorer la réponse.  </a:t>
            </a:r>
          </a:p>
          <a:p>
            <a:pPr marL="228600" indent="-228600">
              <a:buAutoNum type="arabicParenR"/>
            </a:pPr>
            <a:endParaRPr lang="fr-FR" sz="1200" b="0" i="0" u="none" strike="noStrike" kern="1200" dirty="0">
              <a:solidFill>
                <a:schemeClr val="tx1"/>
              </a:solidFill>
              <a:effectLst/>
              <a:latin typeface="Arial" pitchFamily="34" charset="0"/>
              <a:ea typeface="+mn-ea"/>
              <a:cs typeface="Arial" pitchFamily="34" charset="0"/>
            </a:endParaRPr>
          </a:p>
          <a:p>
            <a:pPr marL="228600" indent="-228600">
              <a:buAutoNum type="arabicParenR"/>
            </a:pPr>
            <a:r>
              <a:rPr lang="fr-FR" sz="1200" b="0" i="0" u="none" strike="noStrike" kern="1200" dirty="0">
                <a:solidFill>
                  <a:schemeClr val="tx1"/>
                </a:solidFill>
                <a:effectLst/>
                <a:latin typeface="Arial" pitchFamily="34" charset="0"/>
                <a:ea typeface="+mn-ea"/>
                <a:cs typeface="Arial" pitchFamily="34" charset="0"/>
              </a:rPr>
              <a:t>De manière externe, le monitoring doit permettre d’améliorer la redevabilité (</a:t>
            </a:r>
            <a:r>
              <a:rPr lang="fr-FR" sz="1200" b="0" i="0" u="none" strike="noStrike" kern="1200" dirty="0" err="1">
                <a:solidFill>
                  <a:schemeClr val="tx1"/>
                </a:solidFill>
                <a:effectLst/>
                <a:latin typeface="Arial" pitchFamily="34" charset="0"/>
                <a:ea typeface="+mn-ea"/>
                <a:cs typeface="Arial" pitchFamily="34" charset="0"/>
              </a:rPr>
              <a:t>accountability</a:t>
            </a:r>
            <a:r>
              <a:rPr lang="fr-FR" sz="1200" b="0" i="0" u="none" strike="noStrike" kern="1200" dirty="0">
                <a:solidFill>
                  <a:schemeClr val="tx1"/>
                </a:solidFill>
                <a:effectLst/>
                <a:latin typeface="Arial" pitchFamily="34" charset="0"/>
                <a:ea typeface="+mn-ea"/>
                <a:cs typeface="Arial" pitchFamily="34" charset="0"/>
              </a:rPr>
              <a:t>) de la communauté humanitaire envers les personnes concernées par l'aide, les gouvernements locaux, les donateurs et le grand public, et aussi va permettre de faire du plaidoyer, envers les bailleurs et les décideurs politiques.</a:t>
            </a:r>
            <a:endParaRPr lang="en-US" dirty="0"/>
          </a:p>
          <a:p>
            <a:endParaRPr lang="en-US" dirty="0"/>
          </a:p>
        </p:txBody>
      </p:sp>
    </p:spTree>
    <p:extLst>
      <p:ext uri="{BB962C8B-B14F-4D97-AF65-F5344CB8AC3E}">
        <p14:creationId xmlns:p14="http://schemas.microsoft.com/office/powerpoint/2010/main" val="3905405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 de question </a:t>
            </a:r>
            <a:r>
              <a:rPr lang="en-US" dirty="0" err="1"/>
              <a:t>ici</a:t>
            </a:r>
            <a:r>
              <a:rPr lang="en-US" dirty="0"/>
              <a:t>, </a:t>
            </a:r>
            <a:r>
              <a:rPr lang="en-US" dirty="0" err="1"/>
              <a:t>c’est</a:t>
            </a:r>
            <a:r>
              <a:rPr lang="en-US" dirty="0"/>
              <a:t> </a:t>
            </a:r>
            <a:r>
              <a:rPr lang="en-US" dirty="0" err="1"/>
              <a:t>juste</a:t>
            </a:r>
            <a:r>
              <a:rPr lang="en-US" dirty="0"/>
              <a:t> </a:t>
            </a:r>
            <a:r>
              <a:rPr lang="en-US" dirty="0" err="1"/>
              <a:t>une</a:t>
            </a:r>
            <a:r>
              <a:rPr lang="en-US" dirty="0"/>
              <a:t> blague sur le </a:t>
            </a:r>
            <a:r>
              <a:rPr lang="en-US" dirty="0" err="1"/>
              <a:t>traitement</a:t>
            </a:r>
            <a:r>
              <a:rPr lang="en-US" dirty="0"/>
              <a:t> </a:t>
            </a:r>
            <a:r>
              <a:rPr lang="en-US" dirty="0" err="1"/>
              <a:t>en</a:t>
            </a:r>
            <a:r>
              <a:rPr lang="en-US" dirty="0"/>
              <a:t> temps </a:t>
            </a:r>
            <a:r>
              <a:rPr lang="en-US" dirty="0" err="1"/>
              <a:t>réel</a:t>
            </a:r>
            <a:endParaRPr lang="en-US" dirty="0"/>
          </a:p>
        </p:txBody>
      </p:sp>
    </p:spTree>
    <p:extLst>
      <p:ext uri="{BB962C8B-B14F-4D97-AF65-F5344CB8AC3E}">
        <p14:creationId xmlns:p14="http://schemas.microsoft.com/office/powerpoint/2010/main" val="799979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Arial" pitchFamily="34" charset="0"/>
                <a:ea typeface="+mn-ea"/>
                <a:cs typeface="Arial" pitchFamily="34" charset="0"/>
              </a:rPr>
              <a:t>Puisque</a:t>
            </a:r>
            <a:r>
              <a:rPr lang="en-US" sz="1200" kern="1200" dirty="0">
                <a:solidFill>
                  <a:schemeClr val="tx1"/>
                </a:solidFill>
                <a:effectLst/>
                <a:latin typeface="Arial" pitchFamily="34" charset="0"/>
                <a:ea typeface="+mn-ea"/>
                <a:cs typeface="Arial" pitchFamily="34" charset="0"/>
              </a:rPr>
              <a:t> les </a:t>
            </a:r>
            <a:r>
              <a:rPr lang="en-US" sz="1200" kern="1200" dirty="0" err="1">
                <a:solidFill>
                  <a:schemeClr val="tx1"/>
                </a:solidFill>
                <a:effectLst/>
                <a:latin typeface="Arial" pitchFamily="34" charset="0"/>
                <a:ea typeface="+mn-ea"/>
                <a:cs typeface="Arial" pitchFamily="34" charset="0"/>
              </a:rPr>
              <a:t>informations</a:t>
            </a:r>
            <a:r>
              <a:rPr lang="en-US" sz="1200" kern="1200" dirty="0">
                <a:solidFill>
                  <a:schemeClr val="tx1"/>
                </a:solidFill>
                <a:effectLst/>
                <a:latin typeface="Arial" pitchFamily="34" charset="0"/>
                <a:ea typeface="+mn-ea"/>
                <a:cs typeface="Arial" pitchFamily="34" charset="0"/>
              </a:rPr>
              <a:t> issues du monitoring </a:t>
            </a:r>
            <a:r>
              <a:rPr lang="en-US" sz="1200" kern="1200" dirty="0" err="1">
                <a:solidFill>
                  <a:schemeClr val="tx1"/>
                </a:solidFill>
                <a:effectLst/>
                <a:latin typeface="Arial" pitchFamily="34" charset="0"/>
                <a:ea typeface="+mn-ea"/>
                <a:cs typeface="Arial" pitchFamily="34" charset="0"/>
              </a:rPr>
              <a:t>seront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partagées</a:t>
            </a:r>
            <a:r>
              <a:rPr lang="en-US" sz="1200" kern="1200" dirty="0">
                <a:solidFill>
                  <a:schemeClr val="tx1"/>
                </a:solidFill>
                <a:effectLst/>
                <a:latin typeface="Arial" pitchFamily="34" charset="0"/>
                <a:ea typeface="+mn-ea"/>
                <a:cs typeface="Arial" pitchFamily="34" charset="0"/>
              </a:rPr>
              <a:t> par </a:t>
            </a:r>
            <a:r>
              <a:rPr lang="en-US" sz="1200" kern="1200" dirty="0" err="1">
                <a:solidFill>
                  <a:schemeClr val="tx1"/>
                </a:solidFill>
                <a:effectLst/>
                <a:latin typeface="Arial" pitchFamily="34" charset="0"/>
                <a:ea typeface="+mn-ea"/>
                <a:cs typeface="Arial" pitchFamily="34" charset="0"/>
              </a:rPr>
              <a:t>différents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canaux</a:t>
            </a:r>
            <a:r>
              <a:rPr lang="en-US" sz="1200" kern="1200" dirty="0">
                <a:solidFill>
                  <a:schemeClr val="tx1"/>
                </a:solidFill>
                <a:effectLst/>
                <a:latin typeface="Arial" pitchFamily="34" charset="0"/>
                <a:ea typeface="+mn-ea"/>
                <a:cs typeface="Arial" pitchFamily="34" charset="0"/>
              </a:rPr>
              <a:t> à </a:t>
            </a:r>
            <a:r>
              <a:rPr lang="en-US" sz="1200" kern="1200" dirty="0" err="1">
                <a:solidFill>
                  <a:schemeClr val="tx1"/>
                </a:solidFill>
                <a:effectLst/>
                <a:latin typeface="Arial" pitchFamily="34" charset="0"/>
                <a:ea typeface="+mn-ea"/>
                <a:cs typeface="Arial" pitchFamily="34" charset="0"/>
              </a:rPr>
              <a:t>différents</a:t>
            </a:r>
            <a:r>
              <a:rPr lang="en-US" sz="1200" kern="1200" dirty="0">
                <a:solidFill>
                  <a:schemeClr val="tx1"/>
                </a:solidFill>
                <a:effectLst/>
                <a:latin typeface="Arial" pitchFamily="34" charset="0"/>
                <a:ea typeface="+mn-ea"/>
                <a:cs typeface="Arial" pitchFamily="34" charset="0"/>
              </a:rPr>
              <a:t> moments, pour </a:t>
            </a:r>
            <a:r>
              <a:rPr lang="en-US" sz="1200" kern="1200" dirty="0" err="1">
                <a:solidFill>
                  <a:schemeClr val="tx1"/>
                </a:solidFill>
                <a:effectLst/>
                <a:latin typeface="Arial" pitchFamily="34" charset="0"/>
                <a:ea typeface="+mn-ea"/>
                <a:cs typeface="Arial" pitchFamily="34" charset="0"/>
              </a:rPr>
              <a:t>différents</a:t>
            </a:r>
            <a:r>
              <a:rPr lang="en-US" sz="1200" kern="1200" dirty="0">
                <a:solidFill>
                  <a:schemeClr val="tx1"/>
                </a:solidFill>
                <a:effectLst/>
                <a:latin typeface="Arial" pitchFamily="34" charset="0"/>
                <a:ea typeface="+mn-ea"/>
                <a:cs typeface="Arial" pitchFamily="34" charset="0"/>
              </a:rPr>
              <a:t> publics, il sera utile de faire un </a:t>
            </a:r>
            <a:r>
              <a:rPr lang="en-US" sz="1200" kern="1200" dirty="0" err="1">
                <a:solidFill>
                  <a:schemeClr val="tx1"/>
                </a:solidFill>
                <a:effectLst/>
                <a:latin typeface="Arial" pitchFamily="34" charset="0"/>
                <a:ea typeface="+mn-ea"/>
                <a:cs typeface="Arial" pitchFamily="34" charset="0"/>
              </a:rPr>
              <a:t>calendrier</a:t>
            </a:r>
            <a:r>
              <a:rPr lang="en-US" sz="1200" kern="1200" dirty="0">
                <a:solidFill>
                  <a:schemeClr val="tx1"/>
                </a:solidFill>
                <a:effectLst/>
                <a:latin typeface="Arial" pitchFamily="34" charset="0"/>
                <a:ea typeface="+mn-ea"/>
                <a:cs typeface="Arial" pitchFamily="34" charset="0"/>
              </a:rPr>
              <a:t> qui </a:t>
            </a:r>
            <a:r>
              <a:rPr lang="en-US" sz="1200" kern="1200" dirty="0" err="1">
                <a:solidFill>
                  <a:schemeClr val="tx1"/>
                </a:solidFill>
                <a:effectLst/>
                <a:latin typeface="Arial" pitchFamily="34" charset="0"/>
                <a:ea typeface="+mn-ea"/>
                <a:cs typeface="Arial" pitchFamily="34" charset="0"/>
              </a:rPr>
              <a:t>montre</a:t>
            </a:r>
            <a:r>
              <a:rPr lang="en-US" sz="1200" kern="1200" dirty="0">
                <a:solidFill>
                  <a:schemeClr val="tx1"/>
                </a:solidFill>
                <a:effectLst/>
                <a:latin typeface="Arial" pitchFamily="34" charset="0"/>
                <a:ea typeface="+mn-ea"/>
                <a:cs typeface="Arial" pitchFamily="34" charset="0"/>
              </a:rPr>
              <a:t> comment </a:t>
            </a:r>
            <a:r>
              <a:rPr lang="en-US" sz="1200" kern="1200" dirty="0" err="1">
                <a:solidFill>
                  <a:schemeClr val="tx1"/>
                </a:solidFill>
                <a:effectLst/>
                <a:latin typeface="Arial" pitchFamily="34" charset="0"/>
                <a:ea typeface="+mn-ea"/>
                <a:cs typeface="Arial" pitchFamily="34" charset="0"/>
              </a:rPr>
              <a:t>cela</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va</a:t>
            </a:r>
            <a:r>
              <a:rPr lang="en-US" sz="1200" kern="1200" dirty="0">
                <a:solidFill>
                  <a:schemeClr val="tx1"/>
                </a:solidFill>
                <a:effectLst/>
                <a:latin typeface="Arial" pitchFamily="34" charset="0"/>
                <a:ea typeface="+mn-ea"/>
                <a:cs typeface="Arial" pitchFamily="34" charset="0"/>
              </a:rPr>
              <a:t> se passer tout au long de </a:t>
            </a:r>
            <a:r>
              <a:rPr lang="en-US" sz="1200" kern="1200" dirty="0" err="1">
                <a:solidFill>
                  <a:schemeClr val="tx1"/>
                </a:solidFill>
                <a:effectLst/>
                <a:latin typeface="Arial" pitchFamily="34" charset="0"/>
                <a:ea typeface="+mn-ea"/>
                <a:cs typeface="Arial" pitchFamily="34" charset="0"/>
              </a:rPr>
              <a:t>l’année</a:t>
            </a:r>
            <a:r>
              <a:rPr lang="en-US" sz="1200" kern="1200" dirty="0">
                <a:solidFill>
                  <a:schemeClr val="tx1"/>
                </a:solidFill>
                <a:effectLst/>
                <a:latin typeface="Arial" pitchFamily="34"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Nous </a:t>
            </a:r>
            <a:r>
              <a:rPr lang="en-US" sz="1200" kern="1200" dirty="0" err="1">
                <a:solidFill>
                  <a:schemeClr val="tx1"/>
                </a:solidFill>
                <a:effectLst/>
                <a:latin typeface="Arial" pitchFamily="34" charset="0"/>
                <a:ea typeface="+mn-ea"/>
                <a:cs typeface="Arial" pitchFamily="34" charset="0"/>
              </a:rPr>
              <a:t>avons</a:t>
            </a:r>
            <a:r>
              <a:rPr lang="en-US" sz="1200" kern="1200" dirty="0">
                <a:solidFill>
                  <a:schemeClr val="tx1"/>
                </a:solidFill>
                <a:effectLst/>
                <a:latin typeface="Arial" pitchFamily="34" charset="0"/>
                <a:ea typeface="+mn-ea"/>
                <a:cs typeface="Arial" pitchFamily="34" charset="0"/>
              </a:rPr>
              <a:t> vu </a:t>
            </a:r>
            <a:r>
              <a:rPr lang="en-US" sz="1200" kern="1200" dirty="0" err="1">
                <a:solidFill>
                  <a:schemeClr val="tx1"/>
                </a:solidFill>
                <a:effectLst/>
                <a:latin typeface="Arial" pitchFamily="34" charset="0"/>
                <a:ea typeface="+mn-ea"/>
                <a:cs typeface="Arial" pitchFamily="34" charset="0"/>
              </a:rPr>
              <a:t>qu’un</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tel</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calendrier</a:t>
            </a:r>
            <a:r>
              <a:rPr lang="en-US" sz="1200" kern="1200" dirty="0">
                <a:solidFill>
                  <a:schemeClr val="tx1"/>
                </a:solidFill>
                <a:effectLst/>
                <a:latin typeface="Arial" pitchFamily="34" charset="0"/>
                <a:ea typeface="+mn-ea"/>
                <a:cs typeface="Arial" pitchFamily="34" charset="0"/>
              </a:rPr>
              <a:t> fait </a:t>
            </a:r>
            <a:r>
              <a:rPr lang="en-US" sz="1200" kern="1200" dirty="0" err="1">
                <a:solidFill>
                  <a:schemeClr val="tx1"/>
                </a:solidFill>
                <a:effectLst/>
                <a:latin typeface="Arial" pitchFamily="34" charset="0"/>
                <a:ea typeface="+mn-ea"/>
                <a:cs typeface="Arial" pitchFamily="34" charset="0"/>
              </a:rPr>
              <a:t>partie</a:t>
            </a:r>
            <a:r>
              <a:rPr lang="en-US" sz="1200" kern="1200" dirty="0">
                <a:solidFill>
                  <a:schemeClr val="tx1"/>
                </a:solidFill>
                <a:effectLst/>
                <a:latin typeface="Arial" pitchFamily="34" charset="0"/>
                <a:ea typeface="+mn-ea"/>
                <a:cs typeface="Arial" pitchFamily="34" charset="0"/>
              </a:rPr>
              <a:t> du Plan de </a:t>
            </a:r>
            <a:r>
              <a:rPr lang="en-US" sz="1200" kern="1200" dirty="0" err="1">
                <a:solidFill>
                  <a:schemeClr val="tx1"/>
                </a:solidFill>
                <a:effectLst/>
                <a:latin typeface="Arial" pitchFamily="34" charset="0"/>
                <a:ea typeface="+mn-ea"/>
                <a:cs typeface="Arial" pitchFamily="34" charset="0"/>
              </a:rPr>
              <a:t>suivi</a:t>
            </a:r>
            <a:r>
              <a:rPr lang="en-US" sz="1200" kern="1200" dirty="0">
                <a:solidFill>
                  <a:schemeClr val="tx1"/>
                </a:solidFill>
                <a:effectLst/>
                <a:latin typeface="Arial" pitchFamily="34" charset="0"/>
                <a:ea typeface="+mn-ea"/>
                <a:cs typeface="Arial" pitchFamily="34" charset="0"/>
              </a:rPr>
              <a:t>. </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Dans </a:t>
            </a:r>
            <a:r>
              <a:rPr lang="en-US" sz="1200" kern="1200" dirty="0" err="1">
                <a:solidFill>
                  <a:schemeClr val="tx1"/>
                </a:solidFill>
                <a:effectLst/>
                <a:latin typeface="Arial" pitchFamily="34" charset="0"/>
                <a:ea typeface="+mn-ea"/>
                <a:cs typeface="Arial" pitchFamily="34" charset="0"/>
              </a:rPr>
              <a:t>l’exemple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ici</a:t>
            </a:r>
            <a:r>
              <a:rPr lang="en-US" sz="1200" kern="1200" dirty="0">
                <a:solidFill>
                  <a:schemeClr val="tx1"/>
                </a:solidFill>
                <a:effectLst/>
                <a:latin typeface="Arial" pitchFamily="34" charset="0"/>
                <a:ea typeface="+mn-ea"/>
                <a:cs typeface="Arial" pitchFamily="34" charset="0"/>
              </a:rPr>
              <a:t>, nous </a:t>
            </a:r>
            <a:r>
              <a:rPr lang="en-US" sz="1200" kern="1200" dirty="0" err="1">
                <a:solidFill>
                  <a:schemeClr val="tx1"/>
                </a:solidFill>
                <a:effectLst/>
                <a:latin typeface="Arial" pitchFamily="34" charset="0"/>
                <a:ea typeface="+mn-ea"/>
                <a:cs typeface="Arial" pitchFamily="34" charset="0"/>
              </a:rPr>
              <a:t>voyons</a:t>
            </a:r>
            <a:r>
              <a:rPr lang="en-US" sz="1200" kern="1200" dirty="0">
                <a:solidFill>
                  <a:schemeClr val="tx1"/>
                </a:solidFill>
                <a:effectLst/>
                <a:latin typeface="Arial" pitchFamily="34" charset="0"/>
                <a:ea typeface="+mn-ea"/>
                <a:cs typeface="Arial" pitchFamily="34" charset="0"/>
              </a:rPr>
              <a:t> un pays qui </a:t>
            </a:r>
            <a:r>
              <a:rPr lang="en-US" sz="1200" kern="1200" dirty="0" err="1">
                <a:solidFill>
                  <a:schemeClr val="tx1"/>
                </a:solidFill>
                <a:effectLst/>
                <a:latin typeface="Arial" pitchFamily="34" charset="0"/>
                <a:ea typeface="+mn-ea"/>
                <a:cs typeface="Arial" pitchFamily="34" charset="0"/>
              </a:rPr>
              <a:t>compte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partager</a:t>
            </a:r>
            <a:r>
              <a:rPr lang="en-US" sz="1200" kern="1200" dirty="0">
                <a:solidFill>
                  <a:schemeClr val="tx1"/>
                </a:solidFill>
                <a:effectLst/>
                <a:latin typeface="Arial" pitchFamily="34" charset="0"/>
                <a:ea typeface="+mn-ea"/>
                <a:cs typeface="Arial" pitchFamily="34" charset="0"/>
              </a:rPr>
              <a:t> les </a:t>
            </a:r>
            <a:r>
              <a:rPr lang="en-US" sz="1200" kern="1200" dirty="0" err="1">
                <a:solidFill>
                  <a:schemeClr val="tx1"/>
                </a:solidFill>
                <a:effectLst/>
                <a:latin typeface="Arial" pitchFamily="34" charset="0"/>
                <a:ea typeface="+mn-ea"/>
                <a:cs typeface="Arial" pitchFamily="34" charset="0"/>
              </a:rPr>
              <a:t>informations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en</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ligne</a:t>
            </a:r>
            <a:r>
              <a:rPr lang="en-US" sz="1200" kern="1200" dirty="0">
                <a:solidFill>
                  <a:schemeClr val="tx1"/>
                </a:solidFill>
                <a:effectLst/>
                <a:latin typeface="Arial" pitchFamily="34" charset="0"/>
                <a:ea typeface="+mn-ea"/>
                <a:cs typeface="Arial" pitchFamily="34" charset="0"/>
              </a:rPr>
              <a:t> de manière continue, sur Humanitarian Action, et </a:t>
            </a:r>
            <a:r>
              <a:rPr lang="en-US" sz="1200" kern="1200" dirty="0" err="1">
                <a:solidFill>
                  <a:schemeClr val="tx1"/>
                </a:solidFill>
                <a:effectLst/>
                <a:latin typeface="Arial" pitchFamily="34" charset="0"/>
                <a:ea typeface="+mn-ea"/>
                <a:cs typeface="Arial" pitchFamily="34" charset="0"/>
              </a:rPr>
              <a:t>aussi</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produire</a:t>
            </a:r>
            <a:r>
              <a:rPr lang="en-US" sz="1200" kern="1200" dirty="0">
                <a:solidFill>
                  <a:schemeClr val="tx1"/>
                </a:solidFill>
                <a:effectLst/>
                <a:latin typeface="Arial" pitchFamily="34" charset="0"/>
                <a:ea typeface="+mn-ea"/>
                <a:cs typeface="Arial" pitchFamily="34" charset="0"/>
              </a:rPr>
              <a:t> un dashboard </a:t>
            </a:r>
            <a:r>
              <a:rPr lang="en-US" sz="1200" kern="1200" dirty="0" err="1">
                <a:solidFill>
                  <a:schemeClr val="tx1"/>
                </a:solidFill>
                <a:effectLst/>
                <a:latin typeface="Arial" pitchFamily="34" charset="0"/>
                <a:ea typeface="+mn-ea"/>
                <a:cs typeface="Arial" pitchFamily="34" charset="0"/>
              </a:rPr>
              <a:t>tous</a:t>
            </a:r>
            <a:r>
              <a:rPr lang="en-US" sz="1200" kern="1200" dirty="0">
                <a:solidFill>
                  <a:schemeClr val="tx1"/>
                </a:solidFill>
                <a:effectLst/>
                <a:latin typeface="Arial" pitchFamily="34" charset="0"/>
                <a:ea typeface="+mn-ea"/>
                <a:cs typeface="Arial" pitchFamily="34" charset="0"/>
              </a:rPr>
              <a:t> les 3 </a:t>
            </a:r>
            <a:r>
              <a:rPr lang="en-US" sz="1200" kern="1200" dirty="0" err="1">
                <a:solidFill>
                  <a:schemeClr val="tx1"/>
                </a:solidFill>
                <a:effectLst/>
                <a:latin typeface="Arial" pitchFamily="34" charset="0"/>
                <a:ea typeface="+mn-ea"/>
                <a:cs typeface="Arial" pitchFamily="34" charset="0"/>
              </a:rPr>
              <a:t>mois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ainsi</a:t>
            </a:r>
            <a:r>
              <a:rPr lang="en-US" sz="1200" kern="1200" dirty="0">
                <a:solidFill>
                  <a:schemeClr val="tx1"/>
                </a:solidFill>
                <a:effectLst/>
                <a:latin typeface="Arial" pitchFamily="34" charset="0"/>
                <a:ea typeface="+mn-ea"/>
                <a:cs typeface="Arial" pitchFamily="34" charset="0"/>
              </a:rPr>
              <a:t> que 2 rapports </a:t>
            </a:r>
            <a:r>
              <a:rPr lang="en-US" sz="1200" kern="1200" dirty="0" err="1">
                <a:solidFill>
                  <a:schemeClr val="tx1"/>
                </a:solidFill>
                <a:effectLst/>
                <a:latin typeface="Arial" pitchFamily="34" charset="0"/>
                <a:ea typeface="+mn-ea"/>
                <a:cs typeface="Arial" pitchFamily="34" charset="0"/>
              </a:rPr>
              <a:t>intermédiaires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durant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l’année</a:t>
            </a:r>
            <a:r>
              <a:rPr lang="en-US" sz="1200" kern="1200" dirty="0">
                <a:solidFill>
                  <a:schemeClr val="tx1"/>
                </a:solidFill>
                <a:effectLst/>
                <a:latin typeface="Arial" pitchFamily="34" charset="0"/>
                <a:ea typeface="+mn-ea"/>
                <a:cs typeface="Arial" pitchFamily="34" charset="0"/>
              </a:rPr>
              <a:t>, et un rapport final après la fin de </a:t>
            </a:r>
            <a:r>
              <a:rPr lang="en-US" sz="1200" kern="1200" dirty="0" err="1">
                <a:solidFill>
                  <a:schemeClr val="tx1"/>
                </a:solidFill>
                <a:effectLst/>
                <a:latin typeface="Arial" pitchFamily="34" charset="0"/>
                <a:ea typeface="+mn-ea"/>
                <a:cs typeface="Arial" pitchFamily="34" charset="0"/>
              </a:rPr>
              <a:t>l’année</a:t>
            </a:r>
            <a:r>
              <a:rPr lang="en-US" sz="1200" kern="1200" dirty="0">
                <a:solidFill>
                  <a:schemeClr val="tx1"/>
                </a:solidFill>
                <a:effectLst/>
                <a:latin typeface="Arial" pitchFamily="34" charset="0"/>
                <a:ea typeface="+mn-ea"/>
                <a:cs typeface="Arial" pitchFamily="34" charset="0"/>
              </a:rPr>
              <a:t>. </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Il </a:t>
            </a:r>
            <a:r>
              <a:rPr lang="en-US" sz="1200" kern="1200" dirty="0" err="1">
                <a:solidFill>
                  <a:schemeClr val="tx1"/>
                </a:solidFill>
                <a:effectLst/>
                <a:latin typeface="Arial" pitchFamily="34" charset="0"/>
                <a:ea typeface="+mn-ea"/>
                <a:cs typeface="Arial" pitchFamily="34" charset="0"/>
              </a:rPr>
              <a:t>n’y</a:t>
            </a:r>
            <a:r>
              <a:rPr lang="en-US" sz="1200" kern="1200" dirty="0">
                <a:solidFill>
                  <a:schemeClr val="tx1"/>
                </a:solidFill>
                <a:effectLst/>
                <a:latin typeface="Arial" pitchFamily="34" charset="0"/>
                <a:ea typeface="+mn-ea"/>
                <a:cs typeface="Arial" pitchFamily="34" charset="0"/>
              </a:rPr>
              <a:t> a </a:t>
            </a:r>
            <a:r>
              <a:rPr lang="en-US" sz="1200" kern="1200" dirty="0" err="1">
                <a:solidFill>
                  <a:schemeClr val="tx1"/>
                </a:solidFill>
                <a:effectLst/>
                <a:latin typeface="Arial" pitchFamily="34" charset="0"/>
                <a:ea typeface="+mn-ea"/>
                <a:cs typeface="Arial" pitchFamily="34" charset="0"/>
              </a:rPr>
              <a:t>rien</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d’obligatoire</a:t>
            </a:r>
            <a:r>
              <a:rPr lang="en-US" sz="1200" kern="1200" dirty="0">
                <a:solidFill>
                  <a:schemeClr val="tx1"/>
                </a:solidFill>
                <a:effectLst/>
                <a:latin typeface="Arial" pitchFamily="34" charset="0"/>
                <a:ea typeface="+mn-ea"/>
                <a:cs typeface="Arial" pitchFamily="34" charset="0"/>
              </a:rPr>
              <a:t> dans tout </a:t>
            </a:r>
            <a:r>
              <a:rPr lang="en-US" sz="1200" kern="1200" dirty="0" err="1">
                <a:solidFill>
                  <a:schemeClr val="tx1"/>
                </a:solidFill>
                <a:effectLst/>
                <a:latin typeface="Arial" pitchFamily="34" charset="0"/>
                <a:ea typeface="+mn-ea"/>
                <a:cs typeface="Arial" pitchFamily="34" charset="0"/>
              </a:rPr>
              <a:t>cela</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c’est</a:t>
            </a:r>
            <a:r>
              <a:rPr lang="en-US" sz="1200" kern="1200" dirty="0">
                <a:solidFill>
                  <a:schemeClr val="tx1"/>
                </a:solidFill>
                <a:effectLst/>
                <a:latin typeface="Arial" pitchFamily="34" charset="0"/>
                <a:ea typeface="+mn-ea"/>
                <a:cs typeface="Arial" pitchFamily="34" charset="0"/>
              </a:rPr>
              <a:t> le pays qui </a:t>
            </a:r>
            <a:r>
              <a:rPr lang="en-US" sz="1200" kern="1200" dirty="0" err="1">
                <a:solidFill>
                  <a:schemeClr val="tx1"/>
                </a:solidFill>
                <a:effectLst/>
                <a:latin typeface="Arial" pitchFamily="34" charset="0"/>
                <a:ea typeface="+mn-ea"/>
                <a:cs typeface="Arial" pitchFamily="34" charset="0"/>
              </a:rPr>
              <a:t>décide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quel</a:t>
            </a:r>
            <a:r>
              <a:rPr lang="en-US" sz="1200" kern="1200" dirty="0">
                <a:solidFill>
                  <a:schemeClr val="tx1"/>
                </a:solidFill>
                <a:effectLst/>
                <a:latin typeface="Arial" pitchFamily="34" charset="0"/>
                <a:ea typeface="+mn-ea"/>
                <a:cs typeface="Arial" pitchFamily="34" charset="0"/>
              </a:rPr>
              <a:t> canal de partage </a:t>
            </a:r>
            <a:r>
              <a:rPr lang="en-US" sz="1200" kern="1200" dirty="0" err="1">
                <a:solidFill>
                  <a:schemeClr val="tx1"/>
                </a:solidFill>
                <a:effectLst/>
                <a:latin typeface="Arial" pitchFamily="34" charset="0"/>
                <a:ea typeface="+mn-ea"/>
                <a:cs typeface="Arial" pitchFamily="34" charset="0"/>
              </a:rPr>
              <a:t>d’information</a:t>
            </a:r>
            <a:r>
              <a:rPr lang="en-US" sz="1200" kern="1200" dirty="0">
                <a:solidFill>
                  <a:schemeClr val="tx1"/>
                </a:solidFill>
                <a:effectLst/>
                <a:latin typeface="Arial" pitchFamily="34" charset="0"/>
                <a:ea typeface="+mn-ea"/>
                <a:cs typeface="Arial" pitchFamily="34" charset="0"/>
              </a:rPr>
              <a:t> sera </a:t>
            </a:r>
            <a:r>
              <a:rPr lang="en-US" sz="1200" kern="1200" dirty="0" err="1">
                <a:solidFill>
                  <a:schemeClr val="tx1"/>
                </a:solidFill>
                <a:effectLst/>
                <a:latin typeface="Arial" pitchFamily="34" charset="0"/>
                <a:ea typeface="+mn-ea"/>
                <a:cs typeface="Arial" pitchFamily="34" charset="0"/>
              </a:rPr>
              <a:t>utilisé</a:t>
            </a:r>
            <a:r>
              <a:rPr lang="en-US" sz="1200" kern="1200" dirty="0">
                <a:solidFill>
                  <a:schemeClr val="tx1"/>
                </a:solidFill>
                <a:effectLst/>
                <a:latin typeface="Arial" pitchFamily="34" charset="0"/>
                <a:ea typeface="+mn-ea"/>
                <a:cs typeface="Arial" pitchFamily="34" charset="0"/>
              </a:rPr>
              <a:t>, et qui </a:t>
            </a:r>
            <a:r>
              <a:rPr lang="en-US" sz="1200" kern="1200" dirty="0" err="1">
                <a:solidFill>
                  <a:schemeClr val="tx1"/>
                </a:solidFill>
                <a:effectLst/>
                <a:latin typeface="Arial" pitchFamily="34" charset="0"/>
                <a:ea typeface="+mn-ea"/>
                <a:cs typeface="Arial" pitchFamily="34" charset="0"/>
              </a:rPr>
              <a:t>prépare</a:t>
            </a:r>
            <a:r>
              <a:rPr lang="en-US" sz="1200" kern="1200" dirty="0">
                <a:solidFill>
                  <a:schemeClr val="tx1"/>
                </a:solidFill>
                <a:effectLst/>
                <a:latin typeface="Arial" pitchFamily="34" charset="0"/>
                <a:ea typeface="+mn-ea"/>
                <a:cs typeface="Arial" pitchFamily="34" charset="0"/>
              </a:rPr>
              <a:t> son </a:t>
            </a:r>
            <a:r>
              <a:rPr lang="en-US" sz="1200" kern="1200" dirty="0" err="1">
                <a:solidFill>
                  <a:schemeClr val="tx1"/>
                </a:solidFill>
                <a:effectLst/>
                <a:latin typeface="Arial" pitchFamily="34" charset="0"/>
                <a:ea typeface="+mn-ea"/>
                <a:cs typeface="Arial" pitchFamily="34" charset="0"/>
              </a:rPr>
              <a:t>calendrier</a:t>
            </a:r>
            <a:r>
              <a:rPr lang="en-US" sz="1200" kern="1200" dirty="0">
                <a:solidFill>
                  <a:schemeClr val="tx1"/>
                </a:solidFill>
                <a:effectLst/>
                <a:latin typeface="Arial" pitchFamily="34" charset="0"/>
                <a:ea typeface="+mn-ea"/>
                <a:cs typeface="Arial" pitchFamily="34" charset="0"/>
              </a:rPr>
              <a:t>.</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solidFill>
                  <a:srgbClr val="FF0000"/>
                </a:solidFill>
                <a:latin typeface="Arial"/>
                <a:cs typeface="Arial"/>
              </a:rPr>
              <a:t>CLICK-</a:t>
            </a:r>
            <a:r>
              <a:rPr lang="en-GB" dirty="0">
                <a:latin typeface="Arial"/>
                <a:cs typeface="Arial"/>
              </a:rPr>
              <a:t> </a:t>
            </a:r>
            <a:r>
              <a:rPr lang="en-GB" dirty="0" err="1">
                <a:latin typeface="Arial"/>
                <a:cs typeface="Arial"/>
              </a:rPr>
              <a:t>Ceci</a:t>
            </a:r>
            <a:r>
              <a:rPr lang="en-GB" dirty="0">
                <a:latin typeface="Arial"/>
                <a:cs typeface="Arial"/>
              </a:rPr>
              <a:t> </a:t>
            </a:r>
            <a:r>
              <a:rPr lang="en-GB" dirty="0" err="1">
                <a:latin typeface="Arial"/>
                <a:cs typeface="Arial"/>
              </a:rPr>
              <a:t>permet</a:t>
            </a:r>
            <a:r>
              <a:rPr lang="en-GB" dirty="0">
                <a:latin typeface="Arial"/>
                <a:cs typeface="Arial"/>
              </a:rPr>
              <a:t> de </a:t>
            </a:r>
            <a:r>
              <a:rPr lang="en-GB" dirty="0" err="1">
                <a:latin typeface="Arial"/>
                <a:cs typeface="Arial"/>
              </a:rPr>
              <a:t>définir</a:t>
            </a:r>
            <a:r>
              <a:rPr lang="en-GB" dirty="0">
                <a:latin typeface="Arial"/>
                <a:cs typeface="Arial"/>
              </a:rPr>
              <a:t> les étapes </a:t>
            </a:r>
            <a:r>
              <a:rPr lang="en-GB" dirty="0" err="1">
                <a:latin typeface="Arial"/>
                <a:cs typeface="Arial"/>
              </a:rPr>
              <a:t>en</a:t>
            </a:r>
            <a:r>
              <a:rPr lang="en-GB" dirty="0">
                <a:latin typeface="Arial"/>
                <a:cs typeface="Arial"/>
              </a:rPr>
              <a:t> </a:t>
            </a:r>
            <a:r>
              <a:rPr lang="en-GB" dirty="0" err="1">
                <a:latin typeface="Arial"/>
                <a:cs typeface="Arial"/>
              </a:rPr>
              <a:t>amont</a:t>
            </a:r>
            <a:r>
              <a:rPr lang="en-GB" dirty="0">
                <a:latin typeface="Arial"/>
                <a:cs typeface="Arial"/>
              </a:rPr>
              <a:t> de la sortie du rapport: collected de </a:t>
            </a:r>
            <a:r>
              <a:rPr lang="en-GB" dirty="0" err="1">
                <a:latin typeface="Arial"/>
                <a:cs typeface="Arial"/>
              </a:rPr>
              <a:t>données</a:t>
            </a:r>
            <a:r>
              <a:rPr lang="en-GB" dirty="0">
                <a:latin typeface="Arial"/>
                <a:cs typeface="Arial"/>
              </a:rPr>
              <a:t> et analyse</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Il </a:t>
            </a:r>
            <a:r>
              <a:rPr lang="en-US" sz="1200" kern="1200" dirty="0" err="1">
                <a:solidFill>
                  <a:schemeClr val="tx1"/>
                </a:solidFill>
                <a:effectLst/>
                <a:latin typeface="Arial" pitchFamily="34" charset="0"/>
                <a:ea typeface="+mn-ea"/>
                <a:cs typeface="Arial" pitchFamily="34" charset="0"/>
              </a:rPr>
              <a:t>est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essentiel</a:t>
            </a:r>
            <a:r>
              <a:rPr lang="en-US" sz="1200" kern="1200" dirty="0">
                <a:solidFill>
                  <a:schemeClr val="tx1"/>
                </a:solidFill>
                <a:effectLst/>
                <a:latin typeface="Arial" pitchFamily="34" charset="0"/>
                <a:ea typeface="+mn-ea"/>
                <a:cs typeface="Arial" pitchFamily="34" charset="0"/>
              </a:rPr>
              <a:t> de clarifier pour tout le monde </a:t>
            </a:r>
            <a:r>
              <a:rPr lang="en-US" sz="1200" kern="1200" dirty="0" err="1">
                <a:solidFill>
                  <a:schemeClr val="tx1"/>
                </a:solidFill>
                <a:effectLst/>
                <a:latin typeface="Arial" pitchFamily="34" charset="0"/>
                <a:ea typeface="+mn-ea"/>
                <a:cs typeface="Arial" pitchFamily="34" charset="0"/>
              </a:rPr>
              <a:t>quel</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produit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peut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être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attendu</a:t>
            </a:r>
            <a:r>
              <a:rPr lang="en-US" sz="1200" kern="1200" dirty="0">
                <a:solidFill>
                  <a:schemeClr val="tx1"/>
                </a:solidFill>
                <a:effectLst/>
                <a:latin typeface="Arial" pitchFamily="34" charset="0"/>
                <a:ea typeface="+mn-ea"/>
                <a:cs typeface="Arial" pitchFamily="34" charset="0"/>
              </a:rPr>
              <a:t> à </a:t>
            </a:r>
            <a:r>
              <a:rPr lang="en-US" sz="1200" kern="1200" dirty="0" err="1">
                <a:solidFill>
                  <a:schemeClr val="tx1"/>
                </a:solidFill>
                <a:effectLst/>
                <a:latin typeface="Arial" pitchFamily="34" charset="0"/>
                <a:ea typeface="+mn-ea"/>
                <a:cs typeface="Arial" pitchFamily="34" charset="0"/>
              </a:rPr>
              <a:t>quel</a:t>
            </a:r>
            <a:r>
              <a:rPr lang="en-US" sz="1200" kern="1200" dirty="0">
                <a:solidFill>
                  <a:schemeClr val="tx1"/>
                </a:solidFill>
                <a:effectLst/>
                <a:latin typeface="Arial" pitchFamily="34" charset="0"/>
                <a:ea typeface="+mn-ea"/>
                <a:cs typeface="Arial" pitchFamily="34" charset="0"/>
              </a:rPr>
              <a:t> moment.</a:t>
            </a:r>
          </a:p>
          <a:p>
            <a:pPr marL="171450" indent="-171450">
              <a:buFontTx/>
              <a:buChar char="-"/>
            </a:pPr>
            <a:r>
              <a:rPr lang="en-US" sz="1200" kern="1200" dirty="0" err="1">
                <a:solidFill>
                  <a:schemeClr val="tx1"/>
                </a:solidFill>
                <a:effectLst/>
                <a:latin typeface="Arial" pitchFamily="34" charset="0"/>
                <a:ea typeface="+mn-ea"/>
                <a:cs typeface="Arial" pitchFamily="34" charset="0"/>
              </a:rPr>
              <a:t>c’est</a:t>
            </a:r>
            <a:r>
              <a:rPr lang="en-US" sz="1200" kern="1200" dirty="0">
                <a:solidFill>
                  <a:schemeClr val="tx1"/>
                </a:solidFill>
                <a:effectLst/>
                <a:latin typeface="Arial" pitchFamily="34" charset="0"/>
                <a:ea typeface="+mn-ea"/>
                <a:cs typeface="Arial" pitchFamily="34" charset="0"/>
              </a:rPr>
              <a:t> un engagement </a:t>
            </a:r>
            <a:r>
              <a:rPr lang="en-US" sz="1200" kern="1200" dirty="0" err="1">
                <a:solidFill>
                  <a:schemeClr val="tx1"/>
                </a:solidFill>
                <a:effectLst/>
                <a:latin typeface="Arial" pitchFamily="34" charset="0"/>
                <a:ea typeface="+mn-ea"/>
                <a:cs typeface="Arial" pitchFamily="34" charset="0"/>
              </a:rPr>
              <a:t>envers</a:t>
            </a:r>
            <a:r>
              <a:rPr lang="en-US" sz="1200" kern="1200" dirty="0">
                <a:solidFill>
                  <a:schemeClr val="tx1"/>
                </a:solidFill>
                <a:effectLst/>
                <a:latin typeface="Arial" pitchFamily="34" charset="0"/>
                <a:ea typeface="+mn-ea"/>
                <a:cs typeface="Arial" pitchFamily="34" charset="0"/>
              </a:rPr>
              <a:t> les </a:t>
            </a:r>
            <a:r>
              <a:rPr lang="en-US" sz="1200" kern="1200" dirty="0" err="1">
                <a:solidFill>
                  <a:schemeClr val="tx1"/>
                </a:solidFill>
                <a:effectLst/>
                <a:latin typeface="Arial" pitchFamily="34" charset="0"/>
                <a:ea typeface="+mn-ea"/>
                <a:cs typeface="Arial" pitchFamily="34" charset="0"/>
              </a:rPr>
              <a:t>personnes</a:t>
            </a:r>
            <a:r>
              <a:rPr lang="en-US" sz="1200" kern="1200" dirty="0">
                <a:solidFill>
                  <a:schemeClr val="tx1"/>
                </a:solidFill>
                <a:effectLst/>
                <a:latin typeface="Arial" pitchFamily="34" charset="0"/>
                <a:ea typeface="+mn-ea"/>
                <a:cs typeface="Arial" pitchFamily="34" charset="0"/>
              </a:rPr>
              <a:t> qui </a:t>
            </a:r>
            <a:r>
              <a:rPr lang="en-US" sz="1200" kern="1200" dirty="0" err="1">
                <a:solidFill>
                  <a:schemeClr val="tx1"/>
                </a:solidFill>
                <a:effectLst/>
                <a:latin typeface="Arial" pitchFamily="34" charset="0"/>
                <a:ea typeface="+mn-ea"/>
                <a:cs typeface="Arial" pitchFamily="34" charset="0"/>
              </a:rPr>
              <a:t>auront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besoin</a:t>
            </a:r>
            <a:r>
              <a:rPr lang="en-US" sz="1200" kern="1200" dirty="0">
                <a:solidFill>
                  <a:schemeClr val="tx1"/>
                </a:solidFill>
                <a:effectLst/>
                <a:latin typeface="Arial" pitchFamily="34" charset="0"/>
                <a:ea typeface="+mn-ea"/>
                <a:cs typeface="Arial" pitchFamily="34" charset="0"/>
              </a:rPr>
              <a:t> de </a:t>
            </a:r>
            <a:r>
              <a:rPr lang="en-US" sz="1200" kern="1200" dirty="0" err="1">
                <a:solidFill>
                  <a:schemeClr val="tx1"/>
                </a:solidFill>
                <a:effectLst/>
                <a:latin typeface="Arial" pitchFamily="34" charset="0"/>
                <a:ea typeface="+mn-ea"/>
                <a:cs typeface="Arial" pitchFamily="34" charset="0"/>
              </a:rPr>
              <a:t>ces</a:t>
            </a:r>
            <a:r>
              <a:rPr lang="en-US" sz="1200" kern="1200" dirty="0">
                <a:solidFill>
                  <a:schemeClr val="tx1"/>
                </a:solidFill>
                <a:effectLst/>
                <a:latin typeface="Arial" pitchFamily="34" charset="0"/>
                <a:ea typeface="+mn-ea"/>
                <a:cs typeface="Arial" pitchFamily="34" charset="0"/>
              </a:rPr>
              <a:t> rapports</a:t>
            </a:r>
          </a:p>
          <a:p>
            <a:pPr marL="171450" indent="-171450">
              <a:buFontTx/>
              <a:buChar char="-"/>
            </a:pPr>
            <a:r>
              <a:rPr lang="en-US" sz="1200" kern="1200" dirty="0">
                <a:solidFill>
                  <a:schemeClr val="tx1"/>
                </a:solidFill>
                <a:effectLst/>
                <a:latin typeface="Arial" pitchFamily="34" charset="0"/>
                <a:ea typeface="+mn-ea"/>
                <a:cs typeface="Arial" pitchFamily="34" charset="0"/>
              </a:rPr>
              <a:t>Et </a:t>
            </a:r>
            <a:r>
              <a:rPr lang="en-US" sz="1200" kern="1200" dirty="0" err="1">
                <a:solidFill>
                  <a:schemeClr val="tx1"/>
                </a:solidFill>
                <a:effectLst/>
                <a:latin typeface="Arial" pitchFamily="34" charset="0"/>
                <a:ea typeface="+mn-ea"/>
                <a:cs typeface="Arial" pitchFamily="34" charset="0"/>
              </a:rPr>
              <a:t>c’est</a:t>
            </a:r>
            <a:r>
              <a:rPr lang="en-US" sz="1200" kern="1200" dirty="0">
                <a:solidFill>
                  <a:schemeClr val="tx1"/>
                </a:solidFill>
                <a:effectLst/>
                <a:latin typeface="Arial" pitchFamily="34" charset="0"/>
                <a:ea typeface="+mn-ea"/>
                <a:cs typeface="Arial" pitchFamily="34" charset="0"/>
              </a:rPr>
              <a:t> un engagement de </a:t>
            </a:r>
            <a:r>
              <a:rPr lang="en-US" sz="1200" kern="1200" dirty="0" err="1">
                <a:solidFill>
                  <a:schemeClr val="tx1"/>
                </a:solidFill>
                <a:effectLst/>
                <a:latin typeface="Arial" pitchFamily="34" charset="0"/>
                <a:ea typeface="+mn-ea"/>
                <a:cs typeface="Arial" pitchFamily="34" charset="0"/>
              </a:rPr>
              <a:t>tous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ceux</a:t>
            </a:r>
            <a:r>
              <a:rPr lang="en-US" sz="1200" kern="1200" dirty="0">
                <a:solidFill>
                  <a:schemeClr val="tx1"/>
                </a:solidFill>
                <a:effectLst/>
                <a:latin typeface="Arial" pitchFamily="34" charset="0"/>
                <a:ea typeface="+mn-ea"/>
                <a:cs typeface="Arial" pitchFamily="34" charset="0"/>
              </a:rPr>
              <a:t> qui </a:t>
            </a:r>
            <a:r>
              <a:rPr lang="en-US" sz="1200" kern="1200" dirty="0" err="1">
                <a:solidFill>
                  <a:schemeClr val="tx1"/>
                </a:solidFill>
                <a:effectLst/>
                <a:latin typeface="Arial" pitchFamily="34" charset="0"/>
                <a:ea typeface="+mn-ea"/>
                <a:cs typeface="Arial" pitchFamily="34" charset="0"/>
              </a:rPr>
              <a:t>devront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participer</a:t>
            </a:r>
            <a:r>
              <a:rPr lang="en-US" sz="1200" kern="1200" dirty="0">
                <a:solidFill>
                  <a:schemeClr val="tx1"/>
                </a:solidFill>
                <a:effectLst/>
                <a:latin typeface="Arial" pitchFamily="34" charset="0"/>
                <a:ea typeface="+mn-ea"/>
                <a:cs typeface="Arial" pitchFamily="34" charset="0"/>
              </a:rPr>
              <a:t> à la preparation de </a:t>
            </a:r>
            <a:r>
              <a:rPr lang="en-US" sz="1200" kern="1200" dirty="0" err="1">
                <a:solidFill>
                  <a:schemeClr val="tx1"/>
                </a:solidFill>
                <a:effectLst/>
                <a:latin typeface="Arial" pitchFamily="34" charset="0"/>
                <a:ea typeface="+mn-ea"/>
                <a:cs typeface="Arial" pitchFamily="34" charset="0"/>
              </a:rPr>
              <a:t>ces</a:t>
            </a:r>
            <a:r>
              <a:rPr lang="en-US" sz="1200" kern="1200" dirty="0">
                <a:solidFill>
                  <a:schemeClr val="tx1"/>
                </a:solidFill>
                <a:effectLst/>
                <a:latin typeface="Arial" pitchFamily="34" charset="0"/>
                <a:ea typeface="+mn-ea"/>
                <a:cs typeface="Arial" pitchFamily="34" charset="0"/>
              </a:rPr>
              <a:t> rapports. Une </a:t>
            </a:r>
            <a:r>
              <a:rPr lang="en-US" sz="1200" kern="1200" dirty="0" err="1">
                <a:solidFill>
                  <a:schemeClr val="tx1"/>
                </a:solidFill>
                <a:effectLst/>
                <a:latin typeface="Arial" pitchFamily="34" charset="0"/>
                <a:ea typeface="+mn-ea"/>
                <a:cs typeface="Arial" pitchFamily="34" charset="0"/>
              </a:rPr>
              <a:t>fois</a:t>
            </a:r>
            <a:r>
              <a:rPr lang="en-US" sz="1200" kern="1200" dirty="0">
                <a:solidFill>
                  <a:schemeClr val="tx1"/>
                </a:solidFill>
                <a:effectLst/>
                <a:latin typeface="Arial" pitchFamily="34" charset="0"/>
                <a:ea typeface="+mn-ea"/>
                <a:cs typeface="Arial" pitchFamily="34" charset="0"/>
              </a:rPr>
              <a:t> que le planning </a:t>
            </a:r>
            <a:r>
              <a:rPr lang="en-US" sz="1200" kern="1200" dirty="0" err="1">
                <a:solidFill>
                  <a:schemeClr val="tx1"/>
                </a:solidFill>
                <a:effectLst/>
                <a:latin typeface="Arial" pitchFamily="34" charset="0"/>
                <a:ea typeface="+mn-ea"/>
                <a:cs typeface="Arial" pitchFamily="34" charset="0"/>
              </a:rPr>
              <a:t>est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convenu</a:t>
            </a:r>
            <a:r>
              <a:rPr lang="en-US" sz="1200" kern="1200" dirty="0">
                <a:solidFill>
                  <a:schemeClr val="tx1"/>
                </a:solidFill>
                <a:effectLst/>
                <a:latin typeface="Arial" pitchFamily="34" charset="0"/>
                <a:ea typeface="+mn-ea"/>
                <a:cs typeface="Arial" pitchFamily="34" charset="0"/>
              </a:rPr>
              <a:t> entre </a:t>
            </a:r>
            <a:r>
              <a:rPr lang="en-US" sz="1200" kern="1200" dirty="0" err="1">
                <a:solidFill>
                  <a:schemeClr val="tx1"/>
                </a:solidFill>
                <a:effectLst/>
                <a:latin typeface="Arial" pitchFamily="34" charset="0"/>
                <a:ea typeface="+mn-ea"/>
                <a:cs typeface="Arial" pitchFamily="34" charset="0"/>
              </a:rPr>
              <a:t>tous</a:t>
            </a:r>
            <a:r>
              <a:rPr lang="en-US" sz="1200" kern="1200" dirty="0">
                <a:solidFill>
                  <a:schemeClr val="tx1"/>
                </a:solidFill>
                <a:effectLst/>
                <a:latin typeface="Arial" pitchFamily="34" charset="0"/>
                <a:ea typeface="+mn-ea"/>
                <a:cs typeface="Arial" pitchFamily="34" charset="0"/>
              </a:rPr>
              <a:t>, OCHA </a:t>
            </a:r>
            <a:r>
              <a:rPr lang="en-US" sz="1200" kern="1200" dirty="0" err="1">
                <a:solidFill>
                  <a:schemeClr val="tx1"/>
                </a:solidFill>
                <a:effectLst/>
                <a:latin typeface="Arial" pitchFamily="34" charset="0"/>
                <a:ea typeface="+mn-ea"/>
                <a:cs typeface="Arial" pitchFamily="34" charset="0"/>
              </a:rPr>
              <a:t>peut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relancer</a:t>
            </a:r>
            <a:r>
              <a:rPr lang="en-US" sz="1200" kern="1200" dirty="0">
                <a:solidFill>
                  <a:schemeClr val="tx1"/>
                </a:solidFill>
                <a:effectLst/>
                <a:latin typeface="Arial" pitchFamily="34" charset="0"/>
                <a:ea typeface="+mn-ea"/>
                <a:cs typeface="Arial" pitchFamily="34" charset="0"/>
              </a:rPr>
              <a:t> un cluster </a:t>
            </a:r>
            <a:r>
              <a:rPr lang="en-US" sz="1200" kern="1200" dirty="0" err="1">
                <a:solidFill>
                  <a:schemeClr val="tx1"/>
                </a:solidFill>
                <a:effectLst/>
                <a:latin typeface="Arial" pitchFamily="34" charset="0"/>
                <a:ea typeface="+mn-ea"/>
                <a:cs typeface="Arial" pitchFamily="34" charset="0"/>
              </a:rPr>
              <a:t>en</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disant</a:t>
            </a:r>
            <a:r>
              <a:rPr lang="en-US" sz="1200" kern="1200" dirty="0">
                <a:solidFill>
                  <a:schemeClr val="tx1"/>
                </a:solidFill>
                <a:effectLst/>
                <a:latin typeface="Arial" pitchFamily="34" charset="0"/>
                <a:ea typeface="+mn-ea"/>
                <a:cs typeface="Arial" pitchFamily="34" charset="0"/>
              </a:rPr>
              <a:t> </a:t>
            </a:r>
            <a:r>
              <a:rPr lang="en-US" sz="1200" i="1" kern="1200" dirty="0">
                <a:solidFill>
                  <a:schemeClr val="tx1"/>
                </a:solidFill>
                <a:effectLst/>
                <a:latin typeface="Arial" pitchFamily="34" charset="0"/>
                <a:ea typeface="+mn-ea"/>
                <a:cs typeface="Arial" pitchFamily="34" charset="0"/>
              </a:rPr>
              <a:t>“</a:t>
            </a:r>
            <a:r>
              <a:rPr lang="en-US" sz="1200" i="1" kern="1200" dirty="0" err="1">
                <a:solidFill>
                  <a:schemeClr val="tx1"/>
                </a:solidFill>
                <a:effectLst/>
                <a:latin typeface="Arial" pitchFamily="34" charset="0"/>
                <a:ea typeface="+mn-ea"/>
                <a:cs typeface="Arial" pitchFamily="34" charset="0"/>
              </a:rPr>
              <a:t>n’oublie</a:t>
            </a:r>
            <a:r>
              <a:rPr lang="en-US" sz="1200" i="1" kern="1200" dirty="0">
                <a:solidFill>
                  <a:schemeClr val="tx1"/>
                </a:solidFill>
                <a:effectLst/>
                <a:latin typeface="Arial" pitchFamily="34" charset="0"/>
                <a:ea typeface="+mn-ea"/>
                <a:cs typeface="Arial" pitchFamily="34" charset="0"/>
              </a:rPr>
              <a:t> pas de me </a:t>
            </a:r>
            <a:r>
              <a:rPr lang="en-US" sz="1200" i="1" kern="1200" dirty="0" err="1">
                <a:solidFill>
                  <a:schemeClr val="tx1"/>
                </a:solidFill>
                <a:effectLst/>
                <a:latin typeface="Arial" pitchFamily="34" charset="0"/>
                <a:ea typeface="+mn-ea"/>
                <a:cs typeface="Arial" pitchFamily="34" charset="0"/>
              </a:rPr>
              <a:t>fournir</a:t>
            </a:r>
            <a:r>
              <a:rPr lang="en-US" sz="1200" i="1" kern="1200" dirty="0">
                <a:solidFill>
                  <a:schemeClr val="tx1"/>
                </a:solidFill>
                <a:effectLst/>
                <a:latin typeface="Arial" pitchFamily="34" charset="0"/>
                <a:ea typeface="+mn-ea"/>
                <a:cs typeface="Arial" pitchFamily="34" charset="0"/>
              </a:rPr>
              <a:t> </a:t>
            </a:r>
            <a:r>
              <a:rPr lang="en-US" sz="1200" i="1" kern="1200" dirty="0" err="1">
                <a:solidFill>
                  <a:schemeClr val="tx1"/>
                </a:solidFill>
                <a:effectLst/>
                <a:latin typeface="Arial" pitchFamily="34" charset="0"/>
                <a:ea typeface="+mn-ea"/>
                <a:cs typeface="Arial" pitchFamily="34" charset="0"/>
              </a:rPr>
              <a:t>tes</a:t>
            </a:r>
            <a:r>
              <a:rPr lang="en-US" sz="1200" i="1" kern="1200" dirty="0">
                <a:solidFill>
                  <a:schemeClr val="tx1"/>
                </a:solidFill>
                <a:effectLst/>
                <a:latin typeface="Arial" pitchFamily="34" charset="0"/>
                <a:ea typeface="+mn-ea"/>
                <a:cs typeface="Arial" pitchFamily="34" charset="0"/>
              </a:rPr>
              <a:t> </a:t>
            </a:r>
            <a:r>
              <a:rPr lang="en-US" sz="1200" i="1" kern="1200" dirty="0" err="1">
                <a:solidFill>
                  <a:schemeClr val="tx1"/>
                </a:solidFill>
                <a:effectLst/>
                <a:latin typeface="Arial" pitchFamily="34" charset="0"/>
                <a:ea typeface="+mn-ea"/>
                <a:cs typeface="Arial" pitchFamily="34" charset="0"/>
              </a:rPr>
              <a:t>données</a:t>
            </a:r>
            <a:r>
              <a:rPr lang="en-US" sz="1200" i="1" kern="1200" dirty="0">
                <a:solidFill>
                  <a:schemeClr val="tx1"/>
                </a:solidFill>
                <a:effectLst/>
                <a:latin typeface="Arial" pitchFamily="34" charset="0"/>
                <a:ea typeface="+mn-ea"/>
                <a:cs typeface="Arial" pitchFamily="34" charset="0"/>
              </a:rPr>
              <a:t> pour </a:t>
            </a:r>
            <a:r>
              <a:rPr lang="en-US" sz="1200" i="1" kern="1200" dirty="0" err="1">
                <a:solidFill>
                  <a:schemeClr val="tx1"/>
                </a:solidFill>
                <a:effectLst/>
                <a:latin typeface="Arial" pitchFamily="34" charset="0"/>
                <a:ea typeface="+mn-ea"/>
                <a:cs typeface="Arial" pitchFamily="34" charset="0"/>
              </a:rPr>
              <a:t>telle</a:t>
            </a:r>
            <a:r>
              <a:rPr lang="en-US" sz="1200" i="1" kern="1200" dirty="0">
                <a:solidFill>
                  <a:schemeClr val="tx1"/>
                </a:solidFill>
                <a:effectLst/>
                <a:latin typeface="Arial" pitchFamily="34" charset="0"/>
                <a:ea typeface="+mn-ea"/>
                <a:cs typeface="Arial" pitchFamily="34" charset="0"/>
              </a:rPr>
              <a:t> date, pour le rapport”</a:t>
            </a:r>
            <a:r>
              <a:rPr lang="en-US" sz="1200" kern="1200" dirty="0">
                <a:solidFill>
                  <a:schemeClr val="tx1"/>
                </a:solidFill>
                <a:effectLst/>
                <a:latin typeface="Arial" pitchFamily="34" charset="0"/>
                <a:ea typeface="+mn-ea"/>
                <a:cs typeface="Arial" pitchFamily="34" charset="0"/>
              </a:rPr>
              <a:t>.</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b="1" dirty="0">
              <a:solidFill>
                <a:srgbClr val="FF0000"/>
              </a:solidFill>
              <a:latin typeface="Arial"/>
              <a:cs typeface="Arial"/>
            </a:endParaRPr>
          </a:p>
          <a:p>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586720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itchFamily="34" charset="0"/>
              <a:ea typeface="+mn-ea"/>
              <a:cs typeface="Arial" pitchFamily="34" charset="0"/>
            </a:endParaRPr>
          </a:p>
          <a:p>
            <a:r>
              <a:rPr lang="fr-FR" dirty="0">
                <a:latin typeface="Arial"/>
                <a:cs typeface="Arial"/>
              </a:rPr>
              <a:t>Supposons maintenant que le travail de monitoring à détecté une série de problèmes: retards, objectifs non atteints, plaintes. </a:t>
            </a:r>
          </a:p>
          <a:p>
            <a:endParaRPr lang="fr-FR" dirty="0">
              <a:latin typeface="Arial"/>
              <a:cs typeface="Arial"/>
            </a:endParaRPr>
          </a:p>
          <a:p>
            <a:r>
              <a:rPr lang="fr-FR" dirty="0">
                <a:latin typeface="Arial"/>
                <a:cs typeface="Arial"/>
              </a:rPr>
              <a:t>Qu’allons-nous faire avec cette information ? </a:t>
            </a:r>
          </a:p>
          <a:p>
            <a:endParaRPr lang="fr-FR" dirty="0">
              <a:latin typeface="Arial"/>
              <a:cs typeface="Arial"/>
            </a:endParaRPr>
          </a:p>
          <a:p>
            <a:r>
              <a:rPr lang="en-US" sz="1200" b="1" kern="1200" dirty="0">
                <a:solidFill>
                  <a:schemeClr val="tx1"/>
                </a:solidFill>
                <a:effectLst/>
                <a:latin typeface="Arial" pitchFamily="34" charset="0"/>
                <a:ea typeface="+mn-ea"/>
                <a:cs typeface="Arial" pitchFamily="34" charset="0"/>
              </a:rPr>
              <a:t>CLICK: On </a:t>
            </a:r>
            <a:r>
              <a:rPr lang="en-US" sz="1200" b="1" kern="1200" dirty="0" err="1">
                <a:solidFill>
                  <a:schemeClr val="tx1"/>
                </a:solidFill>
                <a:effectLst/>
                <a:latin typeface="Arial" pitchFamily="34" charset="0"/>
                <a:ea typeface="+mn-ea"/>
                <a:cs typeface="Arial" pitchFamily="34" charset="0"/>
              </a:rPr>
              <a:t>pourrait</a:t>
            </a:r>
            <a:r>
              <a:rPr lang="en-US" sz="1200" b="1" kern="1200" dirty="0">
                <a:solidFill>
                  <a:schemeClr val="tx1"/>
                </a:solidFill>
                <a:effectLst/>
                <a:latin typeface="Arial" pitchFamily="34" charset="0"/>
                <a:ea typeface="+mn-ea"/>
                <a:cs typeface="Arial" pitchFamily="34" charset="0"/>
              </a:rPr>
              <a:t> se dire </a:t>
            </a:r>
            <a:r>
              <a:rPr lang="en-US" sz="1200" u="sng" kern="1200" dirty="0">
                <a:solidFill>
                  <a:schemeClr val="tx1"/>
                </a:solidFill>
                <a:effectLst/>
                <a:latin typeface="Arial" pitchFamily="34" charset="0"/>
                <a:ea typeface="+mn-ea"/>
                <a:cs typeface="Arial" pitchFamily="34" charset="0"/>
              </a:rPr>
              <a:t>“Il ne faut pas </a:t>
            </a:r>
            <a:r>
              <a:rPr lang="en-US" sz="1200" u="sng" kern="1200" dirty="0" err="1">
                <a:solidFill>
                  <a:schemeClr val="tx1"/>
                </a:solidFill>
                <a:effectLst/>
                <a:latin typeface="Arial" pitchFamily="34" charset="0"/>
                <a:ea typeface="+mn-ea"/>
                <a:cs typeface="Arial" pitchFamily="34" charset="0"/>
              </a:rPr>
              <a:t>en</a:t>
            </a:r>
            <a:r>
              <a:rPr lang="en-US" sz="1200" u="sng" kern="1200" dirty="0">
                <a:solidFill>
                  <a:schemeClr val="tx1"/>
                </a:solidFill>
                <a:effectLst/>
                <a:latin typeface="Arial" pitchFamily="34" charset="0"/>
                <a:ea typeface="+mn-ea"/>
                <a:cs typeface="Arial" pitchFamily="34" charset="0"/>
              </a:rPr>
              <a:t> </a:t>
            </a:r>
            <a:r>
              <a:rPr lang="en-US" sz="1200" u="sng" kern="1200" dirty="0" err="1">
                <a:solidFill>
                  <a:schemeClr val="tx1"/>
                </a:solidFill>
                <a:effectLst/>
                <a:latin typeface="Arial" pitchFamily="34" charset="0"/>
                <a:ea typeface="+mn-ea"/>
                <a:cs typeface="Arial" pitchFamily="34" charset="0"/>
              </a:rPr>
              <a:t>parler</a:t>
            </a:r>
            <a:r>
              <a:rPr lang="en-US" sz="1200" u="sng" kern="1200" dirty="0">
                <a:solidFill>
                  <a:schemeClr val="tx1"/>
                </a:solidFill>
                <a:effectLst/>
                <a:latin typeface="Arial" pitchFamily="34" charset="0"/>
                <a:ea typeface="+mn-ea"/>
                <a:cs typeface="Arial" pitchFamily="34" charset="0"/>
              </a:rPr>
              <a:t>”.</a:t>
            </a:r>
          </a:p>
          <a:p>
            <a:r>
              <a:rPr lang="en-US" sz="1200" kern="1200" dirty="0">
                <a:solidFill>
                  <a:schemeClr val="tx1"/>
                </a:solidFill>
                <a:effectLst/>
                <a:latin typeface="Arial" pitchFamily="34" charset="0"/>
                <a:ea typeface="+mn-ea"/>
                <a:cs typeface="Arial" pitchFamily="34" charset="0"/>
              </a:rPr>
              <a:t>Le Monitoring ne doit pas mentioner de </a:t>
            </a:r>
            <a:r>
              <a:rPr lang="en-US" sz="1200" kern="1200" dirty="0" err="1">
                <a:solidFill>
                  <a:schemeClr val="tx1"/>
                </a:solidFill>
                <a:effectLst/>
                <a:latin typeface="Arial" pitchFamily="34" charset="0"/>
                <a:ea typeface="+mn-ea"/>
                <a:cs typeface="Arial" pitchFamily="34" charset="0"/>
              </a:rPr>
              <a:t>problèmes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ou</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d’erreurs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vers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l’extérieur</a:t>
            </a:r>
            <a:r>
              <a:rPr lang="en-US" sz="1200" kern="1200" dirty="0">
                <a:solidFill>
                  <a:schemeClr val="tx1"/>
                </a:solidFill>
                <a:effectLst/>
                <a:latin typeface="Arial" pitchFamily="34" charset="0"/>
                <a:ea typeface="+mn-ea"/>
                <a:cs typeface="Arial" pitchFamily="34" charset="0"/>
              </a:rPr>
              <a:t>, car </a:t>
            </a:r>
            <a:r>
              <a:rPr lang="en-US" sz="1200" kern="1200" dirty="0" err="1">
                <a:solidFill>
                  <a:schemeClr val="tx1"/>
                </a:solidFill>
                <a:effectLst/>
                <a:latin typeface="Arial" pitchFamily="34" charset="0"/>
                <a:ea typeface="+mn-ea"/>
                <a:cs typeface="Arial" pitchFamily="34" charset="0"/>
              </a:rPr>
              <a:t>cela</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serait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mauvais</a:t>
            </a:r>
            <a:r>
              <a:rPr lang="en-US" sz="1200" kern="1200" dirty="0">
                <a:solidFill>
                  <a:schemeClr val="tx1"/>
                </a:solidFill>
                <a:effectLst/>
                <a:latin typeface="Arial" pitchFamily="34" charset="0"/>
                <a:ea typeface="+mn-ea"/>
                <a:cs typeface="Arial" pitchFamily="34" charset="0"/>
              </a:rPr>
              <a:t> pour </a:t>
            </a:r>
            <a:r>
              <a:rPr lang="en-US" sz="1200" kern="1200" dirty="0" err="1">
                <a:solidFill>
                  <a:schemeClr val="tx1"/>
                </a:solidFill>
                <a:effectLst/>
                <a:latin typeface="Arial" pitchFamily="34" charset="0"/>
                <a:ea typeface="+mn-ea"/>
                <a:cs typeface="Arial" pitchFamily="34" charset="0"/>
              </a:rPr>
              <a:t>l’image</a:t>
            </a:r>
            <a:r>
              <a:rPr lang="en-US" sz="1200" kern="1200" dirty="0">
                <a:solidFill>
                  <a:schemeClr val="tx1"/>
                </a:solidFill>
                <a:effectLst/>
                <a:latin typeface="Arial" pitchFamily="34" charset="0"/>
                <a:ea typeface="+mn-ea"/>
                <a:cs typeface="Arial" pitchFamily="34" charset="0"/>
              </a:rPr>
              <a:t> de la </a:t>
            </a:r>
            <a:r>
              <a:rPr lang="en-US" sz="1200" kern="1200" dirty="0" err="1">
                <a:solidFill>
                  <a:schemeClr val="tx1"/>
                </a:solidFill>
                <a:effectLst/>
                <a:latin typeface="Arial" pitchFamily="34" charset="0"/>
                <a:ea typeface="+mn-ea"/>
                <a:cs typeface="Arial" pitchFamily="34" charset="0"/>
              </a:rPr>
              <a:t>communauté</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humanitaire</a:t>
            </a:r>
            <a:r>
              <a:rPr lang="en-US" sz="1200" b="0" i="0" u="none" strike="noStrike" kern="1200" baseline="0" dirty="0">
                <a:solidFill>
                  <a:schemeClr val="tx1"/>
                </a:solidFill>
                <a:latin typeface="Arial" pitchFamily="34" charset="0"/>
                <a:ea typeface="+mn-ea"/>
                <a:cs typeface="Arial" pitchFamily="34" charset="0"/>
              </a:rPr>
              <a:t>, et </a:t>
            </a:r>
            <a:r>
              <a:rPr lang="en-US" sz="1200" b="0" i="0" u="none" strike="noStrike" kern="1200" baseline="0" dirty="0" err="1">
                <a:solidFill>
                  <a:schemeClr val="tx1"/>
                </a:solidFill>
                <a:latin typeface="Arial" pitchFamily="34" charset="0"/>
                <a:ea typeface="+mn-ea"/>
                <a:cs typeface="Arial" pitchFamily="34" charset="0"/>
              </a:rPr>
              <a:t>pourrait</a:t>
            </a:r>
            <a:r>
              <a:rPr lang="en-US" sz="1200" b="0" i="0" u="none" strike="noStrike" kern="1200" baseline="0" dirty="0">
                <a:solidFill>
                  <a:schemeClr val="tx1"/>
                </a:solidFill>
                <a:latin typeface="Arial" pitchFamily="34" charset="0"/>
                <a:ea typeface="+mn-ea"/>
                <a:cs typeface="Arial" pitchFamily="34" charset="0"/>
              </a:rPr>
              <a:t> </a:t>
            </a:r>
            <a:r>
              <a:rPr lang="en-US" sz="1200" b="0" i="0" u="none" strike="noStrike" kern="1200" baseline="0" dirty="0" err="1">
                <a:solidFill>
                  <a:schemeClr val="tx1"/>
                </a:solidFill>
                <a:latin typeface="Arial" pitchFamily="34" charset="0"/>
                <a:ea typeface="+mn-ea"/>
                <a:cs typeface="Arial" pitchFamily="34" charset="0"/>
              </a:rPr>
              <a:t>diminuer</a:t>
            </a:r>
            <a:r>
              <a:rPr lang="en-US" sz="1200" b="0" i="0" u="none" strike="noStrike" kern="1200" baseline="0" dirty="0">
                <a:solidFill>
                  <a:schemeClr val="tx1"/>
                </a:solidFill>
                <a:latin typeface="Arial" pitchFamily="34" charset="0"/>
                <a:ea typeface="+mn-ea"/>
                <a:cs typeface="Arial" pitchFamily="34" charset="0"/>
              </a:rPr>
              <a:t> les contributions </a:t>
            </a:r>
            <a:r>
              <a:rPr lang="en-US" sz="1200" b="0" i="0" u="none" strike="noStrike" kern="1200" baseline="0" dirty="0" err="1">
                <a:solidFill>
                  <a:schemeClr val="tx1"/>
                </a:solidFill>
                <a:latin typeface="Arial" pitchFamily="34" charset="0"/>
                <a:ea typeface="+mn-ea"/>
                <a:cs typeface="Arial" pitchFamily="34" charset="0"/>
              </a:rPr>
              <a:t>financières</a:t>
            </a:r>
            <a:r>
              <a:rPr lang="en-US" sz="1200" b="0" i="0" u="none" strike="noStrike" kern="1200" baseline="0" dirty="0">
                <a:solidFill>
                  <a:schemeClr val="tx1"/>
                </a:solidFill>
                <a:latin typeface="Arial" pitchFamily="34" charset="0"/>
                <a:ea typeface="+mn-ea"/>
                <a:cs typeface="Arial" pitchFamily="34" charset="0"/>
              </a:rPr>
              <a:t> futures.</a:t>
            </a:r>
            <a:r>
              <a:rPr lang="en-US" sz="1200" kern="1200" dirty="0">
                <a:solidFill>
                  <a:schemeClr val="tx1"/>
                </a:solidFill>
                <a:effectLst/>
                <a:latin typeface="Arial" pitchFamily="34" charset="0"/>
                <a:ea typeface="+mn-ea"/>
                <a:cs typeface="Arial" pitchFamily="34" charset="0"/>
              </a:rPr>
              <a:t> Il </a:t>
            </a:r>
            <a:r>
              <a:rPr lang="en-US" sz="1200" kern="1200" dirty="0" err="1">
                <a:solidFill>
                  <a:schemeClr val="tx1"/>
                </a:solidFill>
                <a:effectLst/>
                <a:latin typeface="Arial" pitchFamily="34" charset="0"/>
                <a:ea typeface="+mn-ea"/>
                <a:cs typeface="Arial" pitchFamily="34" charset="0"/>
              </a:rPr>
              <a:t>vaut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mieux</a:t>
            </a:r>
            <a:r>
              <a:rPr lang="en-US" sz="1200" kern="1200" dirty="0">
                <a:solidFill>
                  <a:schemeClr val="tx1"/>
                </a:solidFill>
                <a:effectLst/>
                <a:latin typeface="Arial" pitchFamily="34" charset="0"/>
                <a:ea typeface="+mn-ea"/>
                <a:cs typeface="Arial" pitchFamily="34" charset="0"/>
              </a:rPr>
              <a:t> presenter </a:t>
            </a:r>
            <a:r>
              <a:rPr lang="en-US" sz="1200" kern="1200" dirty="0" err="1">
                <a:solidFill>
                  <a:schemeClr val="tx1"/>
                </a:solidFill>
                <a:effectLst/>
                <a:latin typeface="Arial" pitchFamily="34" charset="0"/>
                <a:ea typeface="+mn-ea"/>
                <a:cs typeface="Arial" pitchFamily="34" charset="0"/>
              </a:rPr>
              <a:t>seulement</a:t>
            </a:r>
            <a:r>
              <a:rPr lang="en-US" sz="1200" kern="1200" dirty="0">
                <a:solidFill>
                  <a:schemeClr val="tx1"/>
                </a:solidFill>
                <a:effectLst/>
                <a:latin typeface="Arial" pitchFamily="34" charset="0"/>
                <a:ea typeface="+mn-ea"/>
                <a:cs typeface="Arial" pitchFamily="34" charset="0"/>
              </a:rPr>
              <a:t> les </a:t>
            </a:r>
            <a:r>
              <a:rPr lang="en-US" sz="1200" kern="1200" dirty="0" err="1">
                <a:solidFill>
                  <a:schemeClr val="tx1"/>
                </a:solidFill>
                <a:effectLst/>
                <a:latin typeface="Arial" pitchFamily="34" charset="0"/>
                <a:ea typeface="+mn-ea"/>
                <a:cs typeface="Arial" pitchFamily="34" charset="0"/>
              </a:rPr>
              <a:t>bonnes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nouvelles</a:t>
            </a:r>
            <a:r>
              <a:rPr lang="en-US" sz="1200" kern="1200" dirty="0">
                <a:solidFill>
                  <a:schemeClr val="tx1"/>
                </a:solidFill>
                <a:effectLst/>
                <a:latin typeface="Arial" pitchFamily="34" charset="0"/>
                <a:ea typeface="+mn-ea"/>
                <a:cs typeface="Arial" pitchFamily="34" charset="0"/>
              </a:rPr>
              <a:t>, et </a:t>
            </a:r>
            <a:r>
              <a:rPr lang="en-US" sz="1200" kern="1200" dirty="0" err="1">
                <a:solidFill>
                  <a:schemeClr val="tx1"/>
                </a:solidFill>
                <a:effectLst/>
                <a:latin typeface="Arial" pitchFamily="34" charset="0"/>
                <a:ea typeface="+mn-ea"/>
                <a:cs typeface="Arial" pitchFamily="34" charset="0"/>
              </a:rPr>
              <a:t>cacher</a:t>
            </a:r>
            <a:r>
              <a:rPr lang="en-US" sz="1200" kern="1200" dirty="0">
                <a:solidFill>
                  <a:schemeClr val="tx1"/>
                </a:solidFill>
                <a:effectLst/>
                <a:latin typeface="Arial" pitchFamily="34" charset="0"/>
                <a:ea typeface="+mn-ea"/>
                <a:cs typeface="Arial" pitchFamily="34" charset="0"/>
              </a:rPr>
              <a:t> les points </a:t>
            </a:r>
            <a:r>
              <a:rPr lang="en-US" sz="1200" kern="1200" dirty="0" err="1">
                <a:solidFill>
                  <a:schemeClr val="tx1"/>
                </a:solidFill>
                <a:effectLst/>
                <a:latin typeface="Arial" pitchFamily="34" charset="0"/>
                <a:ea typeface="+mn-ea"/>
                <a:cs typeface="Arial" pitchFamily="34" charset="0"/>
              </a:rPr>
              <a:t>négatifs</a:t>
            </a:r>
            <a:r>
              <a:rPr lang="en-US" sz="1200" kern="1200" dirty="0">
                <a:solidFill>
                  <a:schemeClr val="tx1"/>
                </a:solidFill>
                <a:effectLst/>
                <a:latin typeface="Arial" pitchFamily="34" charset="0"/>
                <a:ea typeface="+mn-ea"/>
                <a:cs typeface="Arial" pitchFamily="34" charset="0"/>
              </a:rPr>
              <a:t>. On </a:t>
            </a:r>
            <a:r>
              <a:rPr lang="en-US" sz="1200" kern="1200" dirty="0" err="1">
                <a:solidFill>
                  <a:schemeClr val="tx1"/>
                </a:solidFill>
                <a:effectLst/>
                <a:latin typeface="Arial" pitchFamily="34" charset="0"/>
                <a:ea typeface="+mn-ea"/>
                <a:cs typeface="Arial" pitchFamily="34" charset="0"/>
              </a:rPr>
              <a:t>pourrait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même</a:t>
            </a:r>
            <a:r>
              <a:rPr lang="en-US" sz="1200" kern="1200" dirty="0">
                <a:solidFill>
                  <a:schemeClr val="tx1"/>
                </a:solidFill>
                <a:effectLst/>
                <a:latin typeface="Arial" pitchFamily="34" charset="0"/>
                <a:ea typeface="+mn-ea"/>
                <a:cs typeface="Arial" pitchFamily="34" charset="0"/>
              </a:rPr>
              <a:t> ne </a:t>
            </a:r>
            <a:r>
              <a:rPr lang="en-US" sz="1200" kern="1200" dirty="0" err="1">
                <a:solidFill>
                  <a:schemeClr val="tx1"/>
                </a:solidFill>
                <a:effectLst/>
                <a:latin typeface="Arial" pitchFamily="34" charset="0"/>
                <a:ea typeface="+mn-ea"/>
                <a:cs typeface="Arial" pitchFamily="34" charset="0"/>
              </a:rPr>
              <a:t>collecter</a:t>
            </a:r>
            <a:r>
              <a:rPr lang="en-US" sz="1200" kern="1200" dirty="0">
                <a:solidFill>
                  <a:schemeClr val="tx1"/>
                </a:solidFill>
                <a:effectLst/>
                <a:latin typeface="Arial" pitchFamily="34" charset="0"/>
                <a:ea typeface="+mn-ea"/>
                <a:cs typeface="Arial" pitchFamily="34" charset="0"/>
              </a:rPr>
              <a:t> que les </a:t>
            </a:r>
            <a:r>
              <a:rPr lang="en-US" sz="1200" kern="1200" dirty="0" err="1">
                <a:solidFill>
                  <a:schemeClr val="tx1"/>
                </a:solidFill>
                <a:effectLst/>
                <a:latin typeface="Arial" pitchFamily="34" charset="0"/>
                <a:ea typeface="+mn-ea"/>
                <a:cs typeface="Arial" pitchFamily="34" charset="0"/>
              </a:rPr>
              <a:t>bonnes</a:t>
            </a:r>
            <a:r>
              <a:rPr lang="en-US" sz="1200" kern="1200" dirty="0">
                <a:solidFill>
                  <a:schemeClr val="tx1"/>
                </a:solidFill>
                <a:effectLst/>
                <a:latin typeface="Arial" pitchFamily="34" charset="0"/>
                <a:ea typeface="+mn-ea"/>
                <a:cs typeface="Arial" pitchFamily="34" charset="0"/>
              </a:rPr>
              <a:t> Nouvelles, et changer les </a:t>
            </a:r>
            <a:r>
              <a:rPr lang="en-US" sz="1200" kern="1200" dirty="0" err="1">
                <a:solidFill>
                  <a:schemeClr val="tx1"/>
                </a:solidFill>
                <a:effectLst/>
                <a:latin typeface="Arial" pitchFamily="34" charset="0"/>
                <a:ea typeface="+mn-ea"/>
                <a:cs typeface="Arial" pitchFamily="34" charset="0"/>
              </a:rPr>
              <a:t>mauvaises</a:t>
            </a:r>
            <a:r>
              <a:rPr lang="en-US" sz="1200" kern="1200" dirty="0">
                <a:solidFill>
                  <a:schemeClr val="tx1"/>
                </a:solidFill>
                <a:effectLst/>
                <a:latin typeface="Arial" pitchFamily="34" charset="0"/>
                <a:ea typeface="+mn-ea"/>
                <a:cs typeface="Arial" pitchFamily="34" charset="0"/>
              </a:rPr>
              <a:t> Nouvelles </a:t>
            </a:r>
            <a:r>
              <a:rPr lang="en-US" sz="1200" kern="1200" dirty="0" err="1">
                <a:solidFill>
                  <a:schemeClr val="tx1"/>
                </a:solidFill>
                <a:effectLst/>
                <a:latin typeface="Arial" pitchFamily="34" charset="0"/>
                <a:ea typeface="+mn-ea"/>
                <a:cs typeface="Arial" pitchFamily="34" charset="0"/>
              </a:rPr>
              <a:t>en</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bonnes</a:t>
            </a:r>
            <a:r>
              <a:rPr lang="en-US" sz="1200" kern="1200" dirty="0">
                <a:solidFill>
                  <a:schemeClr val="tx1"/>
                </a:solidFill>
                <a:effectLst/>
                <a:latin typeface="Arial" pitchFamily="34" charset="0"/>
                <a:ea typeface="+mn-ea"/>
                <a:cs typeface="Arial" pitchFamily="34" charset="0"/>
              </a:rPr>
              <a:t> Nouvelles.</a:t>
            </a:r>
            <a:endParaRPr lang="fr-FR" dirty="0">
              <a:latin typeface="Arial"/>
              <a:cs typeface="Arial"/>
            </a:endParaRPr>
          </a:p>
          <a:p>
            <a:endParaRPr lang="fr-FR" dirty="0">
              <a:latin typeface="Arial"/>
              <a:cs typeface="Arial"/>
            </a:endParaRPr>
          </a:p>
          <a:p>
            <a:r>
              <a:rPr lang="en-US" sz="1200" b="1" kern="1200" dirty="0">
                <a:solidFill>
                  <a:schemeClr val="tx1"/>
                </a:solidFill>
                <a:effectLst/>
                <a:latin typeface="Arial" pitchFamily="34" charset="0"/>
                <a:ea typeface="+mn-ea"/>
                <a:cs typeface="Arial" pitchFamily="34" charset="0"/>
              </a:rPr>
              <a:t>CLICK:</a:t>
            </a:r>
            <a:r>
              <a:rPr lang="en-US" sz="1200" b="0" kern="1200" dirty="0">
                <a:solidFill>
                  <a:schemeClr val="tx1"/>
                </a:solidFill>
                <a:effectLst/>
                <a:latin typeface="Arial" pitchFamily="34" charset="0"/>
                <a:ea typeface="+mn-ea"/>
                <a:cs typeface="Arial" pitchFamily="34" charset="0"/>
              </a:rPr>
              <a:t> </a:t>
            </a:r>
            <a:r>
              <a:rPr lang="en-US" sz="1200" b="0" kern="1200" dirty="0" err="1">
                <a:solidFill>
                  <a:schemeClr val="tx1"/>
                </a:solidFill>
                <a:effectLst/>
                <a:latin typeface="Arial" pitchFamily="34" charset="0"/>
                <a:ea typeface="+mn-ea"/>
                <a:cs typeface="Arial" pitchFamily="34" charset="0"/>
              </a:rPr>
              <a:t>Mais</a:t>
            </a:r>
            <a:r>
              <a:rPr lang="en-US" sz="1200" b="0" kern="1200" dirty="0">
                <a:solidFill>
                  <a:schemeClr val="tx1"/>
                </a:solidFill>
                <a:effectLst/>
                <a:latin typeface="Arial" pitchFamily="34" charset="0"/>
                <a:ea typeface="+mn-ea"/>
                <a:cs typeface="Arial" pitchFamily="34" charset="0"/>
              </a:rPr>
              <a:t> </a:t>
            </a:r>
            <a:r>
              <a:rPr lang="en-US" sz="1200" b="0" kern="1200" dirty="0" err="1">
                <a:solidFill>
                  <a:schemeClr val="tx1"/>
                </a:solidFill>
                <a:effectLst/>
                <a:latin typeface="Arial" pitchFamily="34" charset="0"/>
                <a:ea typeface="+mn-ea"/>
                <a:cs typeface="Arial" pitchFamily="34" charset="0"/>
              </a:rPr>
              <a:t>ceci</a:t>
            </a:r>
            <a:r>
              <a:rPr lang="en-US" sz="1200" b="0" kern="1200" dirty="0">
                <a:solidFill>
                  <a:schemeClr val="tx1"/>
                </a:solidFill>
                <a:effectLst/>
                <a:latin typeface="Arial" pitchFamily="34" charset="0"/>
                <a:ea typeface="+mn-ea"/>
                <a:cs typeface="Arial" pitchFamily="34" charset="0"/>
              </a:rPr>
              <a:t> </a:t>
            </a:r>
            <a:r>
              <a:rPr lang="fr-FR" dirty="0">
                <a:latin typeface="Arial"/>
                <a:cs typeface="Arial"/>
              </a:rPr>
              <a:t>n'est pas une bonne attitude. </a:t>
            </a:r>
          </a:p>
          <a:p>
            <a:endParaRPr lang="fr-FR" dirty="0">
              <a:latin typeface="Arial"/>
              <a:cs typeface="Arial"/>
            </a:endParaRPr>
          </a:p>
          <a:p>
            <a:r>
              <a:rPr lang="en-US" sz="1200" b="1" kern="1200" dirty="0">
                <a:solidFill>
                  <a:schemeClr val="tx1"/>
                </a:solidFill>
                <a:effectLst/>
                <a:latin typeface="Arial" pitchFamily="34" charset="0"/>
                <a:ea typeface="+mn-ea"/>
                <a:cs typeface="Arial" pitchFamily="34" charset="0"/>
              </a:rPr>
              <a:t>CLICK: Il </a:t>
            </a:r>
            <a:r>
              <a:rPr lang="en-US" sz="1200" b="1" kern="1200" dirty="0" err="1">
                <a:solidFill>
                  <a:schemeClr val="tx1"/>
                </a:solidFill>
                <a:effectLst/>
                <a:latin typeface="Arial" pitchFamily="34" charset="0"/>
                <a:ea typeface="+mn-ea"/>
                <a:cs typeface="Arial" pitchFamily="34" charset="0"/>
              </a:rPr>
              <a:t>vaut</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mieux</a:t>
            </a:r>
            <a:r>
              <a:rPr lang="en-US" sz="1200" b="1" kern="1200" dirty="0">
                <a:solidFill>
                  <a:schemeClr val="tx1"/>
                </a:solidFill>
                <a:effectLst/>
                <a:latin typeface="Arial" pitchFamily="34" charset="0"/>
                <a:ea typeface="+mn-ea"/>
                <a:cs typeface="Arial" pitchFamily="34" charset="0"/>
              </a:rPr>
              <a:t> prendre les choses </a:t>
            </a:r>
            <a:r>
              <a:rPr lang="en-US" sz="1200" b="1" kern="1200" dirty="0" err="1">
                <a:solidFill>
                  <a:schemeClr val="tx1"/>
                </a:solidFill>
                <a:effectLst/>
                <a:latin typeface="Arial" pitchFamily="34" charset="0"/>
                <a:ea typeface="+mn-ea"/>
                <a:cs typeface="Arial" pitchFamily="34" charset="0"/>
              </a:rPr>
              <a:t>autrement</a:t>
            </a:r>
            <a:r>
              <a:rPr lang="en-US" sz="1200" b="1" kern="1200" dirty="0">
                <a:solidFill>
                  <a:schemeClr val="tx1"/>
                </a:solidFill>
                <a:effectLst/>
                <a:latin typeface="Arial" pitchFamily="34" charset="0"/>
                <a:ea typeface="+mn-ea"/>
                <a:cs typeface="Arial" pitchFamily="34" charset="0"/>
              </a:rPr>
              <a:t>:</a:t>
            </a:r>
            <a:r>
              <a:rPr lang="en-US" sz="1200" kern="1200" dirty="0">
                <a:solidFill>
                  <a:schemeClr val="tx1"/>
                </a:solidFill>
                <a:effectLst/>
                <a:latin typeface="Arial" pitchFamily="34" charset="0"/>
                <a:ea typeface="+mn-ea"/>
                <a:cs typeface="Arial" pitchFamily="34" charset="0"/>
              </a:rPr>
              <a:t> ”</a:t>
            </a:r>
            <a:r>
              <a:rPr lang="en-US" sz="1200" u="sng" kern="1200" dirty="0">
                <a:solidFill>
                  <a:schemeClr val="tx1"/>
                </a:solidFill>
                <a:effectLst/>
                <a:latin typeface="Arial" pitchFamily="34" charset="0"/>
                <a:ea typeface="+mn-ea"/>
                <a:cs typeface="Arial" pitchFamily="34" charset="0"/>
              </a:rPr>
              <a:t>Ne </a:t>
            </a:r>
            <a:r>
              <a:rPr lang="en-US" sz="1200" u="sng" kern="1200" dirty="0" err="1">
                <a:solidFill>
                  <a:schemeClr val="tx1"/>
                </a:solidFill>
                <a:effectLst/>
                <a:latin typeface="Arial" pitchFamily="34" charset="0"/>
                <a:ea typeface="+mn-ea"/>
                <a:cs typeface="Arial" pitchFamily="34" charset="0"/>
              </a:rPr>
              <a:t>fermons</a:t>
            </a:r>
            <a:r>
              <a:rPr lang="en-US" sz="1200" u="sng" kern="1200" dirty="0">
                <a:solidFill>
                  <a:schemeClr val="tx1"/>
                </a:solidFill>
                <a:effectLst/>
                <a:latin typeface="Arial" pitchFamily="34" charset="0"/>
                <a:ea typeface="+mn-ea"/>
                <a:cs typeface="Arial" pitchFamily="34" charset="0"/>
              </a:rPr>
              <a:t> pas les </a:t>
            </a:r>
            <a:r>
              <a:rPr lang="en-US" sz="1200" u="sng" kern="1200" dirty="0" err="1">
                <a:solidFill>
                  <a:schemeClr val="tx1"/>
                </a:solidFill>
                <a:effectLst/>
                <a:latin typeface="Arial" pitchFamily="34" charset="0"/>
                <a:ea typeface="+mn-ea"/>
                <a:cs typeface="Arial" pitchFamily="34" charset="0"/>
              </a:rPr>
              <a:t>yeux</a:t>
            </a:r>
            <a:r>
              <a:rPr lang="en-US" sz="1200" u="sng" kern="1200" dirty="0">
                <a:solidFill>
                  <a:schemeClr val="tx1"/>
                </a:solidFill>
                <a:effectLst/>
                <a:latin typeface="Arial" pitchFamily="34" charset="0"/>
                <a:ea typeface="+mn-ea"/>
                <a:cs typeface="Arial" pitchFamily="34" charset="0"/>
              </a:rPr>
              <a:t>”</a:t>
            </a:r>
            <a:endParaRPr lang="en-US" sz="1200" kern="1200" dirty="0">
              <a:solidFill>
                <a:schemeClr val="tx1"/>
              </a:solidFill>
              <a:effectLst/>
              <a:latin typeface="Arial" pitchFamily="34" charset="0"/>
              <a:ea typeface="+mn-ea"/>
              <a:cs typeface="Arial" pitchFamily="34" charset="0"/>
            </a:endParaRPr>
          </a:p>
          <a:p>
            <a:pPr marL="171450" indent="-171450">
              <a:buFontTx/>
              <a:buChar char="-"/>
            </a:pPr>
            <a:r>
              <a:rPr lang="en-US" sz="1200" kern="1200" dirty="0">
                <a:solidFill>
                  <a:schemeClr val="tx1"/>
                </a:solidFill>
                <a:effectLst/>
                <a:latin typeface="Arial" pitchFamily="34" charset="0"/>
                <a:ea typeface="+mn-ea"/>
                <a:cs typeface="Arial" pitchFamily="34" charset="0"/>
              </a:rPr>
              <a:t>Le M</a:t>
            </a:r>
            <a:r>
              <a:rPr lang="en-US" sz="1200" b="0" i="0" u="none" strike="noStrike" kern="1200" baseline="0" dirty="0">
                <a:solidFill>
                  <a:schemeClr val="tx1"/>
                </a:solidFill>
                <a:latin typeface="Arial" pitchFamily="34" charset="0"/>
                <a:ea typeface="+mn-ea"/>
                <a:cs typeface="Arial" pitchFamily="34" charset="0"/>
              </a:rPr>
              <a:t>onitoring </a:t>
            </a:r>
            <a:r>
              <a:rPr lang="en-US" sz="1200" b="0" i="0" u="none" strike="noStrike" kern="1200" baseline="0" dirty="0" err="1">
                <a:solidFill>
                  <a:schemeClr val="tx1"/>
                </a:solidFill>
                <a:latin typeface="Arial" pitchFamily="34" charset="0"/>
                <a:ea typeface="+mn-ea"/>
                <a:cs typeface="Arial" pitchFamily="34" charset="0"/>
              </a:rPr>
              <a:t>n’est</a:t>
            </a:r>
            <a:r>
              <a:rPr lang="en-US" sz="1200" b="0" i="0" u="none" strike="noStrike" kern="1200" baseline="0" dirty="0">
                <a:solidFill>
                  <a:schemeClr val="tx1"/>
                </a:solidFill>
                <a:latin typeface="Arial" pitchFamily="34" charset="0"/>
                <a:ea typeface="+mn-ea"/>
                <a:cs typeface="Arial" pitchFamily="34" charset="0"/>
              </a:rPr>
              <a:t> pas un travail de relations </a:t>
            </a:r>
            <a:r>
              <a:rPr lang="en-US" sz="1200" b="0" i="0" u="none" strike="noStrike" kern="1200" baseline="0" dirty="0" err="1">
                <a:solidFill>
                  <a:schemeClr val="tx1"/>
                </a:solidFill>
                <a:latin typeface="Arial" pitchFamily="34" charset="0"/>
                <a:ea typeface="+mn-ea"/>
                <a:cs typeface="Arial" pitchFamily="34" charset="0"/>
              </a:rPr>
              <a:t>publiques</a:t>
            </a:r>
            <a:r>
              <a:rPr lang="en-US" sz="1200" b="0" i="0" u="none" strike="noStrike" kern="1200" baseline="0" dirty="0">
                <a:solidFill>
                  <a:schemeClr val="tx1"/>
                </a:solidFill>
                <a:latin typeface="Arial" pitchFamily="34" charset="0"/>
                <a:ea typeface="+mn-ea"/>
                <a:cs typeface="Arial" pitchFamily="34" charset="0"/>
              </a:rPr>
              <a:t>. Son premier but </a:t>
            </a:r>
            <a:r>
              <a:rPr lang="en-US" sz="1200" b="0" i="0" u="none" strike="noStrike" kern="1200" baseline="0" dirty="0" err="1">
                <a:solidFill>
                  <a:schemeClr val="tx1"/>
                </a:solidFill>
                <a:latin typeface="Arial" pitchFamily="34" charset="0"/>
                <a:ea typeface="+mn-ea"/>
                <a:cs typeface="Arial" pitchFamily="34" charset="0"/>
              </a:rPr>
              <a:t>est</a:t>
            </a:r>
            <a:r>
              <a:rPr lang="en-US" sz="1200" b="0" i="0" u="none" strike="noStrike" kern="1200" baseline="0" dirty="0">
                <a:solidFill>
                  <a:schemeClr val="tx1"/>
                </a:solidFill>
                <a:latin typeface="Arial" pitchFamily="34" charset="0"/>
                <a:ea typeface="+mn-ea"/>
                <a:cs typeface="Arial" pitchFamily="34" charset="0"/>
              </a:rPr>
              <a:t> de </a:t>
            </a:r>
            <a:r>
              <a:rPr lang="en-US" sz="1200" b="0" i="0" u="none" strike="noStrike" kern="1200" baseline="0" dirty="0" err="1">
                <a:solidFill>
                  <a:schemeClr val="tx1"/>
                </a:solidFill>
                <a:latin typeface="Arial" pitchFamily="34" charset="0"/>
                <a:ea typeface="+mn-ea"/>
                <a:cs typeface="Arial" pitchFamily="34" charset="0"/>
              </a:rPr>
              <a:t>permettre</a:t>
            </a:r>
            <a:r>
              <a:rPr lang="en-US" sz="1200" b="0" i="0" u="none" strike="noStrike" kern="1200" baseline="0" dirty="0">
                <a:solidFill>
                  <a:schemeClr val="tx1"/>
                </a:solidFill>
                <a:latin typeface="Arial" pitchFamily="34" charset="0"/>
                <a:ea typeface="+mn-ea"/>
                <a:cs typeface="Arial" pitchFamily="34" charset="0"/>
              </a:rPr>
              <a:t> </a:t>
            </a:r>
            <a:r>
              <a:rPr lang="en-US" sz="1200" b="0" i="0" u="none" strike="noStrike" kern="1200" baseline="0" dirty="0" err="1">
                <a:solidFill>
                  <a:schemeClr val="tx1"/>
                </a:solidFill>
                <a:latin typeface="Arial" pitchFamily="34" charset="0"/>
                <a:ea typeface="+mn-ea"/>
                <a:cs typeface="Arial" pitchFamily="34" charset="0"/>
              </a:rPr>
              <a:t>l’action</a:t>
            </a:r>
            <a:r>
              <a:rPr lang="en-US" sz="1200" b="0" i="0" u="none" strike="noStrike" kern="1200" baseline="0" dirty="0">
                <a:solidFill>
                  <a:schemeClr val="tx1"/>
                </a:solidFill>
                <a:latin typeface="Arial" pitchFamily="34" charset="0"/>
                <a:ea typeface="+mn-ea"/>
                <a:cs typeface="Arial" pitchFamily="34" charset="0"/>
              </a:rPr>
              <a:t> corrective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Mais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si</a:t>
            </a:r>
            <a:r>
              <a:rPr lang="en-US" sz="1200" kern="1200" dirty="0">
                <a:solidFill>
                  <a:schemeClr val="tx1"/>
                </a:solidFill>
                <a:effectLst/>
                <a:latin typeface="Arial" pitchFamily="34" charset="0"/>
                <a:ea typeface="+mn-ea"/>
                <a:cs typeface="Arial" pitchFamily="34" charset="0"/>
              </a:rPr>
              <a:t> on ne </a:t>
            </a:r>
            <a:r>
              <a:rPr lang="en-US" sz="1200" kern="1200" dirty="0" err="1">
                <a:solidFill>
                  <a:schemeClr val="tx1"/>
                </a:solidFill>
                <a:effectLst/>
                <a:latin typeface="Arial" pitchFamily="34" charset="0"/>
                <a:ea typeface="+mn-ea"/>
                <a:cs typeface="Arial" pitchFamily="34" charset="0"/>
              </a:rPr>
              <a:t>reconnaît</a:t>
            </a:r>
            <a:r>
              <a:rPr lang="en-US" sz="1200" kern="1200" dirty="0">
                <a:solidFill>
                  <a:schemeClr val="tx1"/>
                </a:solidFill>
                <a:effectLst/>
                <a:latin typeface="Arial" pitchFamily="34" charset="0"/>
                <a:ea typeface="+mn-ea"/>
                <a:cs typeface="Arial" pitchFamily="34" charset="0"/>
              </a:rPr>
              <a:t> pas les problems, comment </a:t>
            </a:r>
            <a:r>
              <a:rPr lang="en-US" sz="1200" kern="1200" dirty="0" err="1">
                <a:solidFill>
                  <a:schemeClr val="tx1"/>
                </a:solidFill>
                <a:effectLst/>
                <a:latin typeface="Arial" pitchFamily="34" charset="0"/>
                <a:ea typeface="+mn-ea"/>
                <a:cs typeface="Arial" pitchFamily="34" charset="0"/>
              </a:rPr>
              <a:t>pourrions</a:t>
            </a:r>
            <a:r>
              <a:rPr lang="en-US" sz="1200" kern="1200" dirty="0">
                <a:solidFill>
                  <a:schemeClr val="tx1"/>
                </a:solidFill>
                <a:effectLst/>
                <a:latin typeface="Arial" pitchFamily="34" charset="0"/>
                <a:ea typeface="+mn-ea"/>
                <a:cs typeface="Arial" pitchFamily="34" charset="0"/>
              </a:rPr>
              <a:t>-nous les </a:t>
            </a:r>
            <a:r>
              <a:rPr lang="en-US" sz="1200" kern="1200" dirty="0" err="1">
                <a:solidFill>
                  <a:schemeClr val="tx1"/>
                </a:solidFill>
                <a:effectLst/>
                <a:latin typeface="Arial" pitchFamily="34" charset="0"/>
                <a:ea typeface="+mn-ea"/>
                <a:cs typeface="Arial" pitchFamily="34" charset="0"/>
              </a:rPr>
              <a:t>résoudre</a:t>
            </a:r>
            <a:r>
              <a:rPr lang="en-US" sz="1200" kern="1200" dirty="0">
                <a:solidFill>
                  <a:schemeClr val="tx1"/>
                </a:solidFill>
                <a:effectLst/>
                <a:latin typeface="Arial" pitchFamily="34" charset="0"/>
                <a:ea typeface="+mn-ea"/>
                <a:cs typeface="Arial" pitchFamily="34" charset="0"/>
              </a:rPr>
              <a:t> ? </a:t>
            </a:r>
            <a:r>
              <a:rPr lang="en-US" sz="1200" kern="1200" dirty="0" err="1">
                <a:solidFill>
                  <a:schemeClr val="tx1"/>
                </a:solidFill>
                <a:effectLst/>
                <a:latin typeface="Arial" pitchFamily="34" charset="0"/>
                <a:ea typeface="+mn-ea"/>
                <a:cs typeface="Arial" pitchFamily="34" charset="0"/>
              </a:rPr>
              <a:t>Faisons</a:t>
            </a:r>
            <a:r>
              <a:rPr lang="en-US" sz="1200" kern="1200" dirty="0">
                <a:solidFill>
                  <a:schemeClr val="tx1"/>
                </a:solidFill>
                <a:effectLst/>
                <a:latin typeface="Arial" pitchFamily="34" charset="0"/>
                <a:ea typeface="+mn-ea"/>
                <a:cs typeface="Arial" pitchFamily="34" charset="0"/>
              </a:rPr>
              <a:t> un monitoring qui </a:t>
            </a:r>
            <a:r>
              <a:rPr lang="en-US" sz="1200" kern="1200" dirty="0" err="1">
                <a:solidFill>
                  <a:schemeClr val="tx1"/>
                </a:solidFill>
                <a:effectLst/>
                <a:latin typeface="Arial" pitchFamily="34" charset="0"/>
                <a:ea typeface="+mn-ea"/>
                <a:cs typeface="Arial" pitchFamily="34" charset="0"/>
              </a:rPr>
              <a:t>fournit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l’information</a:t>
            </a:r>
            <a:r>
              <a:rPr lang="en-US" sz="1200" kern="1200" dirty="0">
                <a:solidFill>
                  <a:schemeClr val="tx1"/>
                </a:solidFill>
                <a:effectLst/>
                <a:latin typeface="Arial" pitchFamily="34" charset="0"/>
                <a:ea typeface="+mn-ea"/>
                <a:cs typeface="Arial" pitchFamily="34" charset="0"/>
              </a:rPr>
              <a:t> la plus objective, </a:t>
            </a:r>
            <a:r>
              <a:rPr lang="en-US" sz="1200" kern="1200" dirty="0" err="1">
                <a:solidFill>
                  <a:schemeClr val="tx1"/>
                </a:solidFill>
                <a:effectLst/>
                <a:latin typeface="Arial" pitchFamily="34" charset="0"/>
                <a:ea typeface="+mn-ea"/>
                <a:cs typeface="Arial" pitchFamily="34" charset="0"/>
              </a:rPr>
              <a:t>qu’elle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soit</a:t>
            </a:r>
            <a:r>
              <a:rPr lang="en-US" sz="1200" kern="1200" dirty="0">
                <a:solidFill>
                  <a:schemeClr val="tx1"/>
                </a:solidFill>
                <a:effectLst/>
                <a:latin typeface="Arial" pitchFamily="34" charset="0"/>
                <a:ea typeface="+mn-ea"/>
                <a:cs typeface="Arial" pitchFamily="34" charset="0"/>
              </a:rPr>
              <a:t> bonne </a:t>
            </a:r>
            <a:r>
              <a:rPr lang="en-US" sz="1200" kern="1200" dirty="0" err="1">
                <a:solidFill>
                  <a:schemeClr val="tx1"/>
                </a:solidFill>
                <a:effectLst/>
                <a:latin typeface="Arial" pitchFamily="34" charset="0"/>
                <a:ea typeface="+mn-ea"/>
                <a:cs typeface="Arial" pitchFamily="34" charset="0"/>
              </a:rPr>
              <a:t>ou</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mauvaise</a:t>
            </a:r>
            <a:r>
              <a:rPr lang="en-US" sz="1200" kern="1200" dirty="0">
                <a:solidFill>
                  <a:schemeClr val="tx1"/>
                </a:solidFill>
                <a:effectLst/>
                <a:latin typeface="Arial" pitchFamily="34" charset="0"/>
                <a:ea typeface="+mn-ea"/>
                <a:cs typeface="Arial" pitchFamily="34" charset="0"/>
              </a:rPr>
              <a:t>. Comme un </a:t>
            </a:r>
            <a:r>
              <a:rPr lang="fr-FR" dirty="0">
                <a:latin typeface="Arial"/>
                <a:cs typeface="Arial"/>
              </a:rPr>
              <a:t>appareil photo. </a:t>
            </a:r>
          </a:p>
          <a:p>
            <a:pPr marL="171450" indent="-171450">
              <a:buFontTx/>
              <a:buChar char="-"/>
            </a:pPr>
            <a:r>
              <a:rPr lang="fr-FR" dirty="0">
                <a:latin typeface="Arial"/>
                <a:cs typeface="Arial"/>
              </a:rPr>
              <a:t>À partir de ça on peut toujours voir ce qui peut être communiqué, et sous quelle forme, vers l'extérieur. Même là, il ne faut pas avoir peur de reconnaître les échecs. La transparence assure la crédibilité des rapports produits par la communauté humanitaire.</a:t>
            </a:r>
            <a:endParaRPr lang="en-US" sz="1200" b="0" i="0" u="none" strike="noStrike" kern="1200" baseline="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030482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itchFamily="34" charset="0"/>
                <a:ea typeface="+mn-ea"/>
                <a:cs typeface="Arial" pitchFamily="34" charset="0"/>
              </a:rPr>
              <a:t>Toute l’action humanitaire est orientée vers des gens. </a:t>
            </a:r>
          </a:p>
          <a:p>
            <a:r>
              <a:rPr lang="fr-FR" sz="1200" kern="1200" dirty="0">
                <a:solidFill>
                  <a:schemeClr val="tx1"/>
                </a:solidFill>
                <a:effectLst/>
                <a:latin typeface="Arial" pitchFamily="34" charset="0"/>
                <a:ea typeface="+mn-ea"/>
                <a:cs typeface="Arial" pitchFamily="34" charset="0"/>
              </a:rPr>
              <a:t>Pour préparer, implémenter et suivre ce travail, nous avons souvent besoin de catégoriser et de compter les gens.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kern="1200" dirty="0" err="1">
                <a:solidFill>
                  <a:schemeClr val="tx1"/>
                </a:solidFill>
                <a:effectLst/>
                <a:latin typeface="Arial" pitchFamily="34" charset="0"/>
                <a:ea typeface="+mn-ea"/>
                <a:cs typeface="Arial" pitchFamily="34" charset="0"/>
              </a:rPr>
              <a:t>En</a:t>
            </a:r>
            <a:r>
              <a:rPr lang="en-GB" sz="1200" kern="1200" dirty="0">
                <a:solidFill>
                  <a:schemeClr val="tx1"/>
                </a:solidFill>
                <a:effectLst/>
                <a:latin typeface="Arial" pitchFamily="34" charset="0"/>
                <a:ea typeface="+mn-ea"/>
                <a:cs typeface="Arial" pitchFamily="34" charset="0"/>
              </a:rPr>
              <a:t> fait, </a:t>
            </a:r>
            <a:r>
              <a:rPr lang="en-GB" sz="1200" kern="1200" dirty="0" err="1">
                <a:solidFill>
                  <a:schemeClr val="tx1"/>
                </a:solidFill>
                <a:effectLst/>
                <a:latin typeface="Arial" pitchFamily="34" charset="0"/>
                <a:ea typeface="+mn-ea"/>
                <a:cs typeface="Arial" pitchFamily="34" charset="0"/>
              </a:rPr>
              <a:t>compter</a:t>
            </a:r>
            <a:r>
              <a:rPr lang="en-GB" sz="1200" kern="1200" dirty="0">
                <a:solidFill>
                  <a:schemeClr val="tx1"/>
                </a:solidFill>
                <a:effectLst/>
                <a:latin typeface="Arial" pitchFamily="34" charset="0"/>
                <a:ea typeface="+mn-ea"/>
                <a:cs typeface="Arial" pitchFamily="34" charset="0"/>
              </a:rPr>
              <a:t> les gens, … </a:t>
            </a:r>
            <a:r>
              <a:rPr lang="en-GB" sz="1200" kern="1200" dirty="0" err="1">
                <a:solidFill>
                  <a:schemeClr val="tx1"/>
                </a:solidFill>
                <a:effectLst/>
                <a:latin typeface="Arial" pitchFamily="34" charset="0"/>
                <a:ea typeface="+mn-ea"/>
                <a:cs typeface="Arial" pitchFamily="34" charset="0"/>
              </a:rPr>
              <a:t>c’est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très</a:t>
            </a:r>
            <a:r>
              <a:rPr lang="en-GB" sz="1200" kern="1200" dirty="0">
                <a:solidFill>
                  <a:schemeClr val="tx1"/>
                </a:solidFill>
                <a:effectLst/>
                <a:latin typeface="Arial" pitchFamily="34" charset="0"/>
                <a:ea typeface="+mn-ea"/>
                <a:cs typeface="Arial" pitchFamily="34" charset="0"/>
              </a:rPr>
              <a:t> difficile. On </a:t>
            </a:r>
            <a:r>
              <a:rPr lang="en-GB" sz="1200" kern="1200" dirty="0" err="1">
                <a:solidFill>
                  <a:schemeClr val="tx1"/>
                </a:solidFill>
                <a:effectLst/>
                <a:latin typeface="Arial" pitchFamily="34" charset="0"/>
                <a:ea typeface="+mn-ea"/>
                <a:cs typeface="Arial" pitchFamily="34" charset="0"/>
              </a:rPr>
              <a:t>devrait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plutôt</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parler</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d’estimation</a:t>
            </a:r>
            <a:r>
              <a:rPr lang="en-GB" sz="1200" kern="1200" dirty="0">
                <a:solidFill>
                  <a:schemeClr val="tx1"/>
                </a:solidFill>
                <a:effectLst/>
                <a:latin typeface="Arial" pitchFamily="34" charset="0"/>
                <a:ea typeface="+mn-ea"/>
                <a:cs typeface="Arial" pitchFamily="34" charset="0"/>
              </a:rPr>
              <a:t>.</a:t>
            </a:r>
            <a:endParaRPr lang="en-US"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Pour catégoriser les gens en vue d’une intervention humanitaire, nous utilisons ce graphe : </a:t>
            </a:r>
            <a:endParaRPr lang="en-US" sz="1200" kern="1200" dirty="0">
              <a:solidFill>
                <a:schemeClr val="tx1"/>
              </a:solidFill>
              <a:effectLst/>
              <a:latin typeface="Arial" pitchFamily="34" charset="0"/>
              <a:ea typeface="+mn-ea"/>
              <a:cs typeface="Arial" pitchFamily="34" charset="0"/>
            </a:endParaRPr>
          </a:p>
          <a:p>
            <a:endParaRPr lang="fr-FR"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kern="1200" dirty="0">
                <a:solidFill>
                  <a:schemeClr val="tx1"/>
                </a:solidFill>
                <a:effectLst/>
                <a:latin typeface="Arial" pitchFamily="34" charset="0"/>
                <a:ea typeface="+mn-ea"/>
                <a:cs typeface="Arial" pitchFamily="34" charset="0"/>
              </a:rPr>
              <a:t>A l’intérieur d’une certaine zone géographique, nous considérons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fr-FR" sz="1200" kern="1200" dirty="0">
              <a:solidFill>
                <a:schemeClr val="tx1"/>
              </a:solidFill>
              <a:effectLst/>
              <a:latin typeface="Arial" pitchFamily="34" charset="0"/>
              <a:ea typeface="+mn-ea"/>
              <a:cs typeface="Arial" pitchFamily="34" charset="0"/>
            </a:endParaRPr>
          </a:p>
          <a:p>
            <a:r>
              <a:rPr lang="en-GB" b="1" dirty="0"/>
              <a:t>CLICK</a:t>
            </a:r>
            <a:r>
              <a:rPr lang="fr-FR" sz="1200" kern="1200" dirty="0">
                <a:solidFill>
                  <a:schemeClr val="tx1"/>
                </a:solidFill>
                <a:effectLst/>
                <a:latin typeface="Arial" pitchFamily="34" charset="0"/>
                <a:ea typeface="+mn-ea"/>
                <a:cs typeface="Arial" pitchFamily="34" charset="0"/>
              </a:rPr>
              <a:t> * Population totale de la zone</a:t>
            </a:r>
          </a:p>
          <a:p>
            <a:r>
              <a:rPr lang="en-GB" b="1" dirty="0"/>
              <a:t>CLICK</a:t>
            </a:r>
            <a:r>
              <a:rPr lang="fr-FR" sz="1200" kern="1200" dirty="0">
                <a:solidFill>
                  <a:schemeClr val="tx1"/>
                </a:solidFill>
                <a:effectLst/>
                <a:latin typeface="Arial" pitchFamily="34" charset="0"/>
                <a:ea typeface="+mn-ea"/>
                <a:cs typeface="Arial" pitchFamily="34" charset="0"/>
              </a:rPr>
              <a:t> * Population affectée par la crise</a:t>
            </a:r>
          </a:p>
          <a:p>
            <a:r>
              <a:rPr lang="en-GB" b="1" dirty="0"/>
              <a:t>CLICK</a:t>
            </a:r>
            <a:r>
              <a:rPr lang="fr-FR" sz="1200" kern="1200" dirty="0">
                <a:solidFill>
                  <a:schemeClr val="tx1"/>
                </a:solidFill>
                <a:effectLst/>
                <a:latin typeface="Arial" pitchFamily="34" charset="0"/>
                <a:ea typeface="+mn-ea"/>
                <a:cs typeface="Arial" pitchFamily="34" charset="0"/>
              </a:rPr>
              <a:t> * Population dans le besoin </a:t>
            </a:r>
          </a:p>
          <a:p>
            <a:r>
              <a:rPr lang="en-GB" b="1" dirty="0"/>
              <a:t>CLICK</a:t>
            </a:r>
            <a:r>
              <a:rPr lang="fr-FR" sz="1200" kern="1200" dirty="0">
                <a:solidFill>
                  <a:schemeClr val="tx1"/>
                </a:solidFill>
                <a:effectLst/>
                <a:latin typeface="Arial" pitchFamily="34" charset="0"/>
                <a:ea typeface="+mn-ea"/>
                <a:cs typeface="Arial" pitchFamily="34" charset="0"/>
              </a:rPr>
              <a:t> * Population ciblée par l’action prévue</a:t>
            </a:r>
          </a:p>
          <a:p>
            <a:r>
              <a:rPr lang="en-GB" b="1" dirty="0"/>
              <a:t>CLICK</a:t>
            </a:r>
            <a:r>
              <a:rPr lang="fr-FR" sz="1200" kern="1200" dirty="0">
                <a:solidFill>
                  <a:schemeClr val="tx1"/>
                </a:solidFill>
                <a:effectLst/>
                <a:latin typeface="Arial" pitchFamily="34" charset="0"/>
                <a:ea typeface="+mn-ea"/>
                <a:cs typeface="Arial" pitchFamily="34" charset="0"/>
              </a:rPr>
              <a:t> * Population atteinte / couverte, par l’assistance qui a été effectivement délivrée. </a:t>
            </a:r>
          </a:p>
          <a:p>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Ce joli graphe s’appelle le « modèle de l’oignon ». </a:t>
            </a:r>
            <a:endParaRPr lang="en-US"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Il nous donne une terminologie  bien claire pour les différentes étapes: </a:t>
            </a:r>
            <a:r>
              <a:rPr lang="en-GB" b="1" dirty="0"/>
              <a:t>CLICK</a:t>
            </a:r>
            <a:r>
              <a:rPr lang="fr-FR" sz="1200" kern="1200" dirty="0">
                <a:solidFill>
                  <a:schemeClr val="tx1"/>
                </a:solidFill>
                <a:effectLst/>
                <a:latin typeface="Arial" pitchFamily="34" charset="0"/>
                <a:ea typeface="+mn-ea"/>
                <a:cs typeface="Arial" pitchFamily="34" charset="0"/>
              </a:rPr>
              <a:t> 1) Analyse de la situation et des besoins, </a:t>
            </a:r>
            <a:r>
              <a:rPr lang="en-GB" b="1" dirty="0"/>
              <a:t>CLICK</a:t>
            </a:r>
            <a:r>
              <a:rPr lang="fr-FR" sz="1200" kern="1200" dirty="0">
                <a:solidFill>
                  <a:schemeClr val="tx1"/>
                </a:solidFill>
                <a:effectLst/>
                <a:latin typeface="Arial" pitchFamily="34" charset="0"/>
                <a:ea typeface="+mn-ea"/>
                <a:cs typeface="Arial" pitchFamily="34" charset="0"/>
              </a:rPr>
              <a:t> 2) planning, et </a:t>
            </a:r>
            <a:r>
              <a:rPr lang="en-GB" b="1" dirty="0"/>
              <a:t>CLICK</a:t>
            </a:r>
            <a:r>
              <a:rPr lang="fr-FR" sz="1200" kern="1200" dirty="0">
                <a:solidFill>
                  <a:schemeClr val="tx1"/>
                </a:solidFill>
                <a:effectLst/>
                <a:latin typeface="Arial" pitchFamily="34" charset="0"/>
                <a:ea typeface="+mn-ea"/>
                <a:cs typeface="Arial" pitchFamily="34" charset="0"/>
              </a:rPr>
              <a:t> 3) suivi et partage d’information. </a:t>
            </a:r>
            <a:endParaRPr lang="en-US" sz="1200"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kern="1200" dirty="0">
                <a:solidFill>
                  <a:schemeClr val="tx1"/>
                </a:solidFill>
                <a:effectLst/>
                <a:latin typeface="Arial" pitchFamily="34" charset="0"/>
                <a:ea typeface="+mn-ea"/>
                <a:cs typeface="Arial" pitchFamily="34" charset="0"/>
              </a:rPr>
              <a:t>Quand on utilise des indicateurs qui comptent les personnes dans le besoin, on emploie souvent le terme « </a:t>
            </a:r>
            <a:r>
              <a:rPr lang="fr-FR" sz="1200" kern="1200" dirty="0" err="1">
                <a:solidFill>
                  <a:schemeClr val="tx1"/>
                </a:solidFill>
                <a:effectLst/>
                <a:latin typeface="Arial" pitchFamily="34" charset="0"/>
                <a:ea typeface="+mn-ea"/>
                <a:cs typeface="Arial" pitchFamily="34" charset="0"/>
              </a:rPr>
              <a:t>caseload</a:t>
            </a:r>
            <a:r>
              <a:rPr lang="fr-FR" sz="1200" kern="1200" dirty="0">
                <a:solidFill>
                  <a:schemeClr val="tx1"/>
                </a:solidFill>
                <a:effectLst/>
                <a:latin typeface="Arial" pitchFamily="34" charset="0"/>
                <a:ea typeface="+mn-ea"/>
                <a:cs typeface="Arial" pitchFamily="34" charset="0"/>
              </a:rPr>
              <a:t> », et on utilise surtout les concepts de </a:t>
            </a:r>
            <a:r>
              <a:rPr lang="en-GB" sz="1200" kern="1200" dirty="0">
                <a:solidFill>
                  <a:schemeClr val="tx1"/>
                </a:solidFill>
                <a:effectLst/>
                <a:latin typeface="Arial" pitchFamily="34" charset="0"/>
                <a:ea typeface="+mn-ea"/>
                <a:cs typeface="Arial" pitchFamily="34" charset="0"/>
              </a:rPr>
              <a:t>PIN (People In Need) / Population </a:t>
            </a:r>
            <a:r>
              <a:rPr lang="en-GB" sz="1200" kern="1200" dirty="0" err="1">
                <a:solidFill>
                  <a:schemeClr val="tx1"/>
                </a:solidFill>
                <a:effectLst/>
                <a:latin typeface="Arial" pitchFamily="34" charset="0"/>
                <a:ea typeface="+mn-ea"/>
                <a:cs typeface="Arial" pitchFamily="34" charset="0"/>
              </a:rPr>
              <a:t>cible</a:t>
            </a:r>
            <a:r>
              <a:rPr lang="en-GB" sz="1200" kern="1200" dirty="0">
                <a:solidFill>
                  <a:schemeClr val="tx1"/>
                </a:solidFill>
                <a:effectLst/>
                <a:latin typeface="Arial" pitchFamily="34" charset="0"/>
                <a:ea typeface="+mn-ea"/>
                <a:cs typeface="Arial" pitchFamily="34" charset="0"/>
              </a:rPr>
              <a:t> (People Targeted) / Population </a:t>
            </a:r>
            <a:r>
              <a:rPr lang="en-GB" sz="1200" kern="1200" dirty="0" err="1">
                <a:solidFill>
                  <a:schemeClr val="tx1"/>
                </a:solidFill>
                <a:effectLst/>
                <a:latin typeface="Arial" pitchFamily="34" charset="0"/>
                <a:ea typeface="+mn-ea"/>
                <a:cs typeface="Arial" pitchFamily="34" charset="0"/>
              </a:rPr>
              <a:t>atteinte</a:t>
            </a:r>
            <a:r>
              <a:rPr lang="en-GB" sz="1200" kern="1200" dirty="0">
                <a:solidFill>
                  <a:schemeClr val="tx1"/>
                </a:solidFill>
                <a:effectLst/>
                <a:latin typeface="Arial" pitchFamily="34" charset="0"/>
                <a:ea typeface="+mn-ea"/>
                <a:cs typeface="Arial" pitchFamily="34" charset="0"/>
              </a:rPr>
              <a:t> (People Reached)</a:t>
            </a:r>
            <a:r>
              <a:rPr lang="fr-FR" sz="1200" kern="1200" dirty="0">
                <a:solidFill>
                  <a:schemeClr val="tx1"/>
                </a:solidFill>
                <a:effectLst/>
                <a:latin typeface="Arial" pitchFamily="34" charset="0"/>
                <a:ea typeface="+mn-ea"/>
                <a:cs typeface="Arial" pitchFamily="34" charset="0"/>
              </a:rPr>
              <a:t>.</a:t>
            </a:r>
          </a:p>
          <a:p>
            <a:r>
              <a:rPr lang="en-GB" sz="1200" kern="1200" dirty="0">
                <a:solidFill>
                  <a:schemeClr val="tx1"/>
                </a:solidFill>
                <a:effectLst/>
                <a:latin typeface="Arial" pitchFamily="34" charset="0"/>
                <a:ea typeface="+mn-ea"/>
                <a:cs typeface="Arial" pitchFamily="34" charset="0"/>
              </a:rPr>
              <a:t>On utilise un </a:t>
            </a:r>
            <a:r>
              <a:rPr lang="en-GB" sz="1200" kern="1200" dirty="0" err="1">
                <a:solidFill>
                  <a:schemeClr val="tx1"/>
                </a:solidFill>
                <a:effectLst/>
                <a:latin typeface="Arial" pitchFamily="34" charset="0"/>
                <a:ea typeface="+mn-ea"/>
                <a:cs typeface="Arial" pitchFamily="34" charset="0"/>
              </a:rPr>
              <a:t>tel</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indicateur</a:t>
            </a:r>
            <a:r>
              <a:rPr lang="en-GB" sz="1200" kern="1200" dirty="0">
                <a:solidFill>
                  <a:schemeClr val="tx1"/>
                </a:solidFill>
                <a:effectLst/>
                <a:latin typeface="Arial" pitchFamily="34" charset="0"/>
                <a:ea typeface="+mn-ea"/>
                <a:cs typeface="Arial" pitchFamily="34" charset="0"/>
              </a:rPr>
              <a:t> de population avec </a:t>
            </a:r>
            <a:r>
              <a:rPr lang="en-GB" sz="1200" kern="1200" dirty="0" err="1">
                <a:solidFill>
                  <a:schemeClr val="tx1"/>
                </a:solidFill>
                <a:effectLst/>
                <a:latin typeface="Arial" pitchFamily="34" charset="0"/>
                <a:ea typeface="+mn-ea"/>
                <a:cs typeface="Arial" pitchFamily="34" charset="0"/>
              </a:rPr>
              <a:t>ces</a:t>
            </a:r>
            <a:r>
              <a:rPr lang="en-GB" sz="1200" kern="1200" dirty="0">
                <a:solidFill>
                  <a:schemeClr val="tx1"/>
                </a:solidFill>
                <a:effectLst/>
                <a:latin typeface="Arial" pitchFamily="34" charset="0"/>
                <a:ea typeface="+mn-ea"/>
                <a:cs typeface="Arial" pitchFamily="34" charset="0"/>
              </a:rPr>
              <a:t> 3 </a:t>
            </a:r>
            <a:r>
              <a:rPr lang="en-GB" sz="1200" kern="1200" dirty="0" err="1">
                <a:solidFill>
                  <a:schemeClr val="tx1"/>
                </a:solidFill>
                <a:effectLst/>
                <a:latin typeface="Arial" pitchFamily="34" charset="0"/>
                <a:ea typeface="+mn-ea"/>
                <a:cs typeface="Arial" pitchFamily="34" charset="0"/>
              </a:rPr>
              <a:t>paramètres</a:t>
            </a:r>
            <a:r>
              <a:rPr lang="en-GB" sz="1200" kern="1200" dirty="0">
                <a:solidFill>
                  <a:schemeClr val="tx1"/>
                </a:solidFill>
                <a:effectLst/>
                <a:latin typeface="Arial" pitchFamily="34" charset="0"/>
                <a:ea typeface="+mn-ea"/>
                <a:cs typeface="Arial" pitchFamily="34" charset="0"/>
              </a:rPr>
              <a:t> à </a:t>
            </a:r>
            <a:r>
              <a:rPr lang="en-GB" sz="1200" kern="1200" dirty="0" err="1">
                <a:solidFill>
                  <a:schemeClr val="tx1"/>
                </a:solidFill>
                <a:effectLst/>
                <a:latin typeface="Arial" pitchFamily="34" charset="0"/>
                <a:ea typeface="+mn-ea"/>
                <a:cs typeface="Arial" pitchFamily="34" charset="0"/>
              </a:rPr>
              <a:t>tous</a:t>
            </a:r>
            <a:r>
              <a:rPr lang="en-GB" sz="1200" kern="1200" dirty="0">
                <a:solidFill>
                  <a:schemeClr val="tx1"/>
                </a:solidFill>
                <a:effectLst/>
                <a:latin typeface="Arial" pitchFamily="34" charset="0"/>
                <a:ea typeface="+mn-ea"/>
                <a:cs typeface="Arial" pitchFamily="34" charset="0"/>
              </a:rPr>
              <a:t> les </a:t>
            </a:r>
            <a:r>
              <a:rPr lang="en-GB" sz="1200" kern="1200" dirty="0" err="1">
                <a:solidFill>
                  <a:schemeClr val="tx1"/>
                </a:solidFill>
                <a:effectLst/>
                <a:latin typeface="Arial" pitchFamily="34" charset="0"/>
                <a:ea typeface="+mn-ea"/>
                <a:cs typeface="Arial" pitchFamily="34" charset="0"/>
              </a:rPr>
              <a:t>niveaux</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activités</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projet</a:t>
            </a:r>
            <a:r>
              <a:rPr lang="en-GB" sz="1200" kern="1200" dirty="0">
                <a:solidFill>
                  <a:schemeClr val="tx1"/>
                </a:solidFill>
                <a:effectLst/>
                <a:latin typeface="Arial" pitchFamily="34" charset="0"/>
                <a:ea typeface="+mn-ea"/>
                <a:cs typeface="Arial" pitchFamily="34" charset="0"/>
              </a:rPr>
              <a:t>, cluster, </a:t>
            </a:r>
            <a:r>
              <a:rPr lang="en-GB" sz="1200" kern="1200" dirty="0" err="1">
                <a:solidFill>
                  <a:schemeClr val="tx1"/>
                </a:solidFill>
                <a:effectLst/>
                <a:latin typeface="Arial" pitchFamily="34" charset="0"/>
                <a:ea typeface="+mn-ea"/>
                <a:cs typeface="Arial" pitchFamily="34" charset="0"/>
              </a:rPr>
              <a:t>ou</a:t>
            </a:r>
            <a:r>
              <a:rPr lang="en-GB" sz="1200" kern="1200" dirty="0">
                <a:solidFill>
                  <a:schemeClr val="tx1"/>
                </a:solidFill>
                <a:effectLst/>
                <a:latin typeface="Arial" pitchFamily="34" charset="0"/>
                <a:ea typeface="+mn-ea"/>
                <a:cs typeface="Arial" pitchFamily="34" charset="0"/>
              </a:rPr>
              <a:t> pour tout le plan de </a:t>
            </a:r>
            <a:r>
              <a:rPr lang="en-GB" sz="1200" kern="1200" dirty="0" err="1">
                <a:solidFill>
                  <a:schemeClr val="tx1"/>
                </a:solidFill>
                <a:effectLst/>
                <a:latin typeface="Arial" pitchFamily="34" charset="0"/>
                <a:ea typeface="+mn-ea"/>
                <a:cs typeface="Arial" pitchFamily="34" charset="0"/>
              </a:rPr>
              <a:t>réponse</a:t>
            </a:r>
            <a:r>
              <a:rPr lang="en-GB" sz="1200" kern="1200" dirty="0">
                <a:solidFill>
                  <a:schemeClr val="tx1"/>
                </a:solidFill>
                <a:effectLst/>
                <a:latin typeface="Arial" pitchFamily="34" charset="0"/>
                <a:ea typeface="+mn-ea"/>
                <a:cs typeface="Arial" pitchFamily="34" charset="0"/>
              </a:rPr>
              <a:t> </a:t>
            </a:r>
            <a:r>
              <a:rPr lang="en-GB" sz="1200" kern="1200" dirty="0" err="1">
                <a:solidFill>
                  <a:schemeClr val="tx1"/>
                </a:solidFill>
                <a:effectLst/>
                <a:latin typeface="Arial" pitchFamily="34" charset="0"/>
                <a:ea typeface="+mn-ea"/>
                <a:cs typeface="Arial" pitchFamily="34" charset="0"/>
              </a:rPr>
              <a:t>collectif</a:t>
            </a:r>
            <a:r>
              <a:rPr lang="en-GB" sz="1200"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endParaRPr lang="fr-FR" sz="1200" kern="1200" dirty="0">
              <a:solidFill>
                <a:schemeClr val="tx1"/>
              </a:solidFill>
              <a:effectLst/>
              <a:latin typeface="Arial" pitchFamily="34" charset="0"/>
              <a:ea typeface="+mn-ea"/>
              <a:cs typeface="Arial" pitchFamily="34" charset="0"/>
            </a:endParaRPr>
          </a:p>
          <a:p>
            <a:r>
              <a:rPr lang="en-US" sz="1200" b="1" kern="1200" dirty="0">
                <a:solidFill>
                  <a:schemeClr val="tx1"/>
                </a:solidFill>
                <a:effectLst/>
                <a:latin typeface="Arial" pitchFamily="34" charset="0"/>
                <a:ea typeface="+mn-ea"/>
                <a:cs typeface="Arial" pitchFamily="34" charset="0"/>
              </a:rPr>
              <a:t>Pour </a:t>
            </a:r>
            <a:r>
              <a:rPr lang="en-US" sz="1200" b="1" kern="1200" dirty="0" err="1">
                <a:solidFill>
                  <a:schemeClr val="tx1"/>
                </a:solidFill>
                <a:effectLst/>
                <a:latin typeface="Arial" pitchFamily="34" charset="0"/>
                <a:ea typeface="+mn-ea"/>
                <a:cs typeface="Arial" pitchFamily="34" charset="0"/>
              </a:rPr>
              <a:t>tous</a:t>
            </a:r>
            <a:r>
              <a:rPr lang="en-US" sz="1200" b="1" kern="1200" dirty="0">
                <a:solidFill>
                  <a:schemeClr val="tx1"/>
                </a:solidFill>
                <a:effectLst/>
                <a:latin typeface="Arial" pitchFamily="34" charset="0"/>
                <a:ea typeface="+mn-ea"/>
                <a:cs typeface="Arial" pitchFamily="34" charset="0"/>
              </a:rPr>
              <a:t> les pays qui </a:t>
            </a:r>
            <a:r>
              <a:rPr lang="en-US" sz="1200" b="1" kern="1200" dirty="0" err="1">
                <a:solidFill>
                  <a:schemeClr val="tx1"/>
                </a:solidFill>
                <a:effectLst/>
                <a:latin typeface="Arial" pitchFamily="34" charset="0"/>
                <a:ea typeface="+mn-ea"/>
                <a:cs typeface="Arial" pitchFamily="34" charset="0"/>
              </a:rPr>
              <a:t>ont</a:t>
            </a:r>
            <a:r>
              <a:rPr lang="en-US" sz="1200" b="1" kern="1200" dirty="0">
                <a:solidFill>
                  <a:schemeClr val="tx1"/>
                </a:solidFill>
                <a:effectLst/>
                <a:latin typeface="Arial" pitchFamily="34" charset="0"/>
                <a:ea typeface="+mn-ea"/>
                <a:cs typeface="Arial" pitchFamily="34" charset="0"/>
              </a:rPr>
              <a:t> un plan de </a:t>
            </a:r>
            <a:r>
              <a:rPr lang="en-US" sz="1200" b="1" kern="1200" dirty="0" err="1">
                <a:solidFill>
                  <a:schemeClr val="tx1"/>
                </a:solidFill>
                <a:effectLst/>
                <a:latin typeface="Arial" pitchFamily="34" charset="0"/>
                <a:ea typeface="+mn-ea"/>
                <a:cs typeface="Arial" pitchFamily="34" charset="0"/>
              </a:rPr>
              <a:t>réponse</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collectif</a:t>
            </a:r>
            <a:r>
              <a:rPr lang="en-US" sz="1200" b="1" kern="1200" dirty="0">
                <a:solidFill>
                  <a:schemeClr val="tx1"/>
                </a:solidFill>
                <a:effectLst/>
                <a:latin typeface="Arial" pitchFamily="34" charset="0"/>
                <a:ea typeface="+mn-ea"/>
                <a:cs typeface="Arial" pitchFamily="34" charset="0"/>
              </a:rPr>
              <a:t>, il y a </a:t>
            </a:r>
            <a:r>
              <a:rPr lang="en-US" sz="1200" b="1" kern="1200" dirty="0" err="1">
                <a:solidFill>
                  <a:schemeClr val="tx1"/>
                </a:solidFill>
                <a:effectLst/>
                <a:latin typeface="Arial" pitchFamily="34" charset="0"/>
                <a:ea typeface="+mn-ea"/>
                <a:cs typeface="Arial" pitchFamily="34" charset="0"/>
              </a:rPr>
              <a:t>une</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mesure</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obligatoire</a:t>
            </a:r>
            <a:r>
              <a:rPr lang="en-US" sz="1200" b="1" kern="1200" dirty="0">
                <a:solidFill>
                  <a:schemeClr val="tx1"/>
                </a:solidFill>
                <a:effectLst/>
                <a:latin typeface="Arial" pitchFamily="34" charset="0"/>
                <a:ea typeface="+mn-ea"/>
                <a:cs typeface="Arial" pitchFamily="34" charset="0"/>
              </a:rPr>
              <a:t> : </a:t>
            </a:r>
            <a:r>
              <a:rPr lang="en-US" sz="1200" b="1" kern="1200" dirty="0" err="1">
                <a:solidFill>
                  <a:schemeClr val="tx1"/>
                </a:solidFill>
                <a:effectLst/>
                <a:latin typeface="Arial" pitchFamily="34" charset="0"/>
                <a:ea typeface="+mn-ea"/>
                <a:cs typeface="Arial" pitchFamily="34" charset="0"/>
              </a:rPr>
              <a:t>estimer</a:t>
            </a:r>
            <a:r>
              <a:rPr lang="en-US" sz="1200" b="1" kern="1200" dirty="0">
                <a:solidFill>
                  <a:schemeClr val="tx1"/>
                </a:solidFill>
                <a:effectLst/>
                <a:latin typeface="Arial" pitchFamily="34" charset="0"/>
                <a:ea typeface="+mn-ea"/>
                <a:cs typeface="Arial" pitchFamily="34" charset="0"/>
              </a:rPr>
              <a:t> la population dans le </a:t>
            </a:r>
            <a:r>
              <a:rPr lang="en-US" sz="1200" b="1" kern="1200" dirty="0" err="1">
                <a:solidFill>
                  <a:schemeClr val="tx1"/>
                </a:solidFill>
                <a:effectLst/>
                <a:latin typeface="Arial" pitchFamily="34" charset="0"/>
                <a:ea typeface="+mn-ea"/>
                <a:cs typeface="Arial" pitchFamily="34" charset="0"/>
              </a:rPr>
              <a:t>besoin</a:t>
            </a:r>
            <a:r>
              <a:rPr lang="en-US" sz="1200" b="1" kern="1200" dirty="0">
                <a:solidFill>
                  <a:schemeClr val="tx1"/>
                </a:solidFill>
                <a:effectLst/>
                <a:latin typeface="Arial" pitchFamily="34" charset="0"/>
                <a:ea typeface="+mn-ea"/>
                <a:cs typeface="Arial" pitchFamily="34" charset="0"/>
              </a:rPr>
              <a:t>, la population </a:t>
            </a:r>
            <a:r>
              <a:rPr lang="en-US" sz="1200" b="1" kern="1200" dirty="0" err="1">
                <a:solidFill>
                  <a:schemeClr val="tx1"/>
                </a:solidFill>
                <a:effectLst/>
                <a:latin typeface="Arial" pitchFamily="34" charset="0"/>
                <a:ea typeface="+mn-ea"/>
                <a:cs typeface="Arial" pitchFamily="34" charset="0"/>
              </a:rPr>
              <a:t>ciblée</a:t>
            </a:r>
            <a:r>
              <a:rPr lang="en-US" sz="1200" b="1" kern="1200" dirty="0">
                <a:solidFill>
                  <a:schemeClr val="tx1"/>
                </a:solidFill>
                <a:effectLst/>
                <a:latin typeface="Arial" pitchFamily="34" charset="0"/>
                <a:ea typeface="+mn-ea"/>
                <a:cs typeface="Arial" pitchFamily="34" charset="0"/>
              </a:rPr>
              <a:t> et la population </a:t>
            </a:r>
            <a:r>
              <a:rPr lang="en-US" sz="1200" b="1" kern="1200" dirty="0" err="1">
                <a:solidFill>
                  <a:schemeClr val="tx1"/>
                </a:solidFill>
                <a:effectLst/>
                <a:latin typeface="Arial" pitchFamily="34" charset="0"/>
                <a:ea typeface="+mn-ea"/>
                <a:cs typeface="Arial" pitchFamily="34" charset="0"/>
              </a:rPr>
              <a:t>atteinte</a:t>
            </a:r>
            <a:r>
              <a:rPr lang="en-US" sz="1200" b="1" kern="1200" dirty="0">
                <a:solidFill>
                  <a:schemeClr val="tx1"/>
                </a:solidFill>
                <a:effectLst/>
                <a:latin typeface="Arial" pitchFamily="34" charset="0"/>
                <a:ea typeface="+mn-ea"/>
                <a:cs typeface="Arial" pitchFamily="34" charset="0"/>
              </a:rPr>
              <a:t>, par </a:t>
            </a:r>
            <a:r>
              <a:rPr lang="en-US" sz="1200" b="1" kern="1200" dirty="0" err="1">
                <a:solidFill>
                  <a:schemeClr val="tx1"/>
                </a:solidFill>
                <a:effectLst/>
                <a:latin typeface="Arial" pitchFamily="34" charset="0"/>
                <a:ea typeface="+mn-ea"/>
                <a:cs typeface="Arial" pitchFamily="34" charset="0"/>
              </a:rPr>
              <a:t>l’ensemble</a:t>
            </a:r>
            <a:r>
              <a:rPr lang="en-US" sz="1200" b="1" kern="1200" dirty="0">
                <a:solidFill>
                  <a:schemeClr val="tx1"/>
                </a:solidFill>
                <a:effectLst/>
                <a:latin typeface="Arial" pitchFamily="34" charset="0"/>
                <a:ea typeface="+mn-ea"/>
                <a:cs typeface="Arial" pitchFamily="34" charset="0"/>
              </a:rPr>
              <a:t> du plan. </a:t>
            </a:r>
            <a:r>
              <a:rPr lang="en-US" sz="1200" b="1" kern="1200" dirty="0" err="1">
                <a:solidFill>
                  <a:schemeClr val="tx1"/>
                </a:solidFill>
                <a:effectLst/>
                <a:latin typeface="Arial" pitchFamily="34" charset="0"/>
                <a:ea typeface="+mn-ea"/>
                <a:cs typeface="Arial" pitchFamily="34" charset="0"/>
              </a:rPr>
              <a:t>Ces</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valeurs</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sont</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présentées</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chaque</a:t>
            </a:r>
            <a:r>
              <a:rPr lang="en-US" sz="1200" b="1" kern="1200" dirty="0">
                <a:solidFill>
                  <a:schemeClr val="tx1"/>
                </a:solidFill>
                <a:effectLst/>
                <a:latin typeface="Arial" pitchFamily="34" charset="0"/>
                <a:ea typeface="+mn-ea"/>
                <a:cs typeface="Arial" pitchFamily="34" charset="0"/>
              </a:rPr>
              <a:t> </a:t>
            </a:r>
            <a:r>
              <a:rPr lang="en-US" sz="1200" b="1" kern="1200" dirty="0" err="1">
                <a:solidFill>
                  <a:schemeClr val="tx1"/>
                </a:solidFill>
                <a:effectLst/>
                <a:latin typeface="Arial" pitchFamily="34" charset="0"/>
                <a:ea typeface="+mn-ea"/>
                <a:cs typeface="Arial" pitchFamily="34" charset="0"/>
              </a:rPr>
              <a:t>année</a:t>
            </a:r>
            <a:r>
              <a:rPr lang="en-US" sz="1200" b="1" kern="1200" dirty="0">
                <a:solidFill>
                  <a:schemeClr val="tx1"/>
                </a:solidFill>
                <a:effectLst/>
                <a:latin typeface="Arial" pitchFamily="34" charset="0"/>
                <a:ea typeface="+mn-ea"/>
                <a:cs typeface="Arial" pitchFamily="34" charset="0"/>
              </a:rPr>
              <a:t>, dans le Global Humanitarian Overview.</a:t>
            </a:r>
          </a:p>
        </p:txBody>
      </p:sp>
    </p:spTree>
    <p:extLst>
      <p:ext uri="{BB962C8B-B14F-4D97-AF65-F5344CB8AC3E}">
        <p14:creationId xmlns:p14="http://schemas.microsoft.com/office/powerpoint/2010/main" val="394817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dirty="0"/>
              <a:t>Pour </a:t>
            </a:r>
            <a:r>
              <a:rPr lang="en-US" dirty="0" err="1"/>
              <a:t>aller</a:t>
            </a:r>
            <a:r>
              <a:rPr lang="en-US" dirty="0"/>
              <a:t> plus loin sur </a:t>
            </a:r>
            <a:r>
              <a:rPr lang="en-US" dirty="0" err="1"/>
              <a:t>ce</a:t>
            </a:r>
            <a:r>
              <a:rPr lang="en-US" dirty="0"/>
              <a:t> </a:t>
            </a:r>
            <a:r>
              <a:rPr lang="en-US" dirty="0" err="1"/>
              <a:t>sujet</a:t>
            </a:r>
            <a:r>
              <a:rPr lang="en-US" dirty="0"/>
              <a:t> </a:t>
            </a:r>
            <a:r>
              <a:rPr lang="en-US" dirty="0" err="1"/>
              <a:t>passionant</a:t>
            </a:r>
            <a:r>
              <a:rPr lang="en-US" dirty="0"/>
              <a:t>, </a:t>
            </a:r>
            <a:r>
              <a:rPr lang="en-US" dirty="0" err="1"/>
              <a:t>voici</a:t>
            </a:r>
            <a:r>
              <a:rPr lang="en-US" dirty="0"/>
              <a:t> </a:t>
            </a:r>
            <a:r>
              <a:rPr lang="en-US" dirty="0" err="1"/>
              <a:t>une</a:t>
            </a:r>
            <a:r>
              <a:rPr lang="en-US" dirty="0"/>
              <a:t> </a:t>
            </a:r>
            <a:r>
              <a:rPr lang="en-US" dirty="0" err="1"/>
              <a:t>liste</a:t>
            </a:r>
            <a:r>
              <a:rPr lang="en-US" dirty="0"/>
              <a:t> de </a:t>
            </a:r>
            <a:r>
              <a:rPr lang="en-US" dirty="0" err="1"/>
              <a:t>ressources</a:t>
            </a:r>
            <a:r>
              <a:rPr lang="en-US" dirty="0"/>
              <a:t> qui </a:t>
            </a:r>
            <a:r>
              <a:rPr lang="en-US" dirty="0" err="1"/>
              <a:t>pourront</a:t>
            </a:r>
            <a:r>
              <a:rPr lang="en-US" dirty="0"/>
              <a:t> aider sur </a:t>
            </a:r>
            <a:r>
              <a:rPr lang="en-US" dirty="0" err="1"/>
              <a:t>différents</a:t>
            </a:r>
            <a:r>
              <a:rPr lang="en-US" dirty="0"/>
              <a:t> </a:t>
            </a:r>
            <a:r>
              <a:rPr lang="en-US" dirty="0" err="1"/>
              <a:t>sujets</a:t>
            </a:r>
            <a:r>
              <a:rPr lang="en-US" dirty="0"/>
              <a:t>. Un guide </a:t>
            </a:r>
            <a:r>
              <a:rPr lang="en-US" dirty="0" err="1"/>
              <a:t>complet</a:t>
            </a:r>
            <a:r>
              <a:rPr lang="en-US" dirty="0"/>
              <a:t> sur le monitoring de la </a:t>
            </a:r>
            <a:r>
              <a:rPr lang="en-US" dirty="0" err="1"/>
              <a:t>réponse</a:t>
            </a:r>
            <a:r>
              <a:rPr lang="en-US" dirty="0"/>
              <a:t> </a:t>
            </a:r>
            <a:r>
              <a:rPr lang="en-US" dirty="0" err="1"/>
              <a:t>humanitaire</a:t>
            </a:r>
            <a:r>
              <a:rPr lang="en-US" dirty="0"/>
              <a:t> et </a:t>
            </a:r>
            <a:r>
              <a:rPr lang="en-US" dirty="0" err="1"/>
              <a:t>en</a:t>
            </a:r>
            <a:r>
              <a:rPr lang="en-US" dirty="0"/>
              <a:t> particulier des PRH, </a:t>
            </a:r>
            <a:r>
              <a:rPr lang="en-US" dirty="0" err="1"/>
              <a:t>n’existe</a:t>
            </a:r>
            <a:r>
              <a:rPr lang="en-US" dirty="0"/>
              <a:t> pas. </a:t>
            </a:r>
            <a:r>
              <a:rPr lang="en-US" dirty="0" err="1"/>
              <a:t>Cela</a:t>
            </a:r>
            <a:r>
              <a:rPr lang="en-US" dirty="0"/>
              <a:t> </a:t>
            </a:r>
            <a:r>
              <a:rPr lang="en-US" dirty="0" err="1"/>
              <a:t>devrait</a:t>
            </a:r>
            <a:r>
              <a:rPr lang="en-US" dirty="0"/>
              <a:t> </a:t>
            </a:r>
            <a:r>
              <a:rPr lang="en-US" dirty="0" err="1"/>
              <a:t>exister</a:t>
            </a:r>
            <a:r>
              <a:rPr lang="en-US" dirty="0"/>
              <a:t>, et on y </a:t>
            </a:r>
            <a:r>
              <a:rPr lang="en-US" dirty="0" err="1"/>
              <a:t>travaille</a:t>
            </a:r>
            <a:r>
              <a:rPr lang="en-US" dirty="0"/>
              <a:t>. Merci pour </a:t>
            </a:r>
            <a:r>
              <a:rPr lang="en-US" dirty="0" err="1"/>
              <a:t>votre</a:t>
            </a:r>
            <a:r>
              <a:rPr lang="en-US" dirty="0"/>
              <a:t> attention.</a:t>
            </a:r>
          </a:p>
        </p:txBody>
      </p:sp>
    </p:spTree>
    <p:extLst>
      <p:ext uri="{BB962C8B-B14F-4D97-AF65-F5344CB8AC3E}">
        <p14:creationId xmlns:p14="http://schemas.microsoft.com/office/powerpoint/2010/main" val="2810727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09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Parmi les concepts fondamentaux qu'il faut connaître, voyons maintenant la chaîne des résultats: CLICK</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fr-FR" sz="1200" b="0" i="0" u="none" strike="noStrike"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C'est un concept utilisé dans beaucoup des domaines, pas seulement la réponse humanitaire. Il s'agit d’une séquence qui commence par les intrants d’une action, et termine par l’impact de cette action.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fr-FR" sz="1200" b="0" i="0" u="none" strike="noStrike"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CLICK Voici la première étape les inputs – ces sont les moyens qui sont utilisés pour conduire l'action. </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 La deuxième étape, l'action elle-même …</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 La troisième étape, les outputs : ce sont les résultats directs de l'action …</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 La quatrième étape, les </a:t>
            </a:r>
            <a:r>
              <a:rPr lang="fr-FR" sz="1200" b="0" i="0" u="none" strike="noStrike" kern="1200" dirty="0" err="1">
                <a:solidFill>
                  <a:schemeClr val="tx1"/>
                </a:solidFill>
                <a:effectLst/>
                <a:latin typeface="Arial" pitchFamily="34" charset="0"/>
                <a:ea typeface="+mn-ea"/>
                <a:cs typeface="Arial" pitchFamily="34" charset="0"/>
              </a:rPr>
              <a:t>outcomes</a:t>
            </a:r>
            <a:r>
              <a:rPr lang="fr-FR" sz="1200" b="0" i="0" u="none" strike="noStrike" kern="1200" dirty="0">
                <a:solidFill>
                  <a:schemeClr val="tx1"/>
                </a:solidFill>
                <a:effectLst/>
                <a:latin typeface="Arial" pitchFamily="34" charset="0"/>
                <a:ea typeface="+mn-ea"/>
                <a:cs typeface="Arial" pitchFamily="34" charset="0"/>
              </a:rPr>
              <a:t> : ce sont les effets à moyen terme … </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 Et enfin l'impact, c'est-à-dire les effets à long terme.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fr-FR" sz="1200" b="0" i="0" u="none" strike="noStrike"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On voit ici un exemple, avec une distribution de kits de traitement de l’eau.</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b="0" i="0" u="none" strike="noStrike" kern="1200" dirty="0">
                <a:solidFill>
                  <a:schemeClr val="tx1"/>
                </a:solidFill>
                <a:effectLst/>
                <a:latin typeface="Arial" pitchFamily="34" charset="0"/>
                <a:ea typeface="+mn-ea"/>
                <a:cs typeface="Arial" pitchFamily="34" charset="0"/>
              </a:rPr>
              <a:t>Ce concept est fondamental dans le travail du monitoring, on peut suivre chacune de ces étapes </a:t>
            </a:r>
            <a:r>
              <a:rPr lang="fr-FR" sz="1200" b="0" i="0" kern="1200" dirty="0">
                <a:solidFill>
                  <a:schemeClr val="tx1"/>
                </a:solidFill>
                <a:effectLst/>
                <a:latin typeface="Arial" pitchFamily="34" charset="0"/>
                <a:ea typeface="+mn-ea"/>
                <a:cs typeface="Arial" pitchFamily="34" charset="0"/>
              </a:rPr>
              <a:t>​</a:t>
            </a:r>
            <a:endParaRPr lang="en-GB" dirty="0"/>
          </a:p>
          <a:p>
            <a:endParaRPr lang="en-GB" dirty="0"/>
          </a:p>
          <a:p>
            <a:endParaRPr lang="en-GB" dirty="0"/>
          </a:p>
        </p:txBody>
      </p:sp>
    </p:spTree>
    <p:extLst>
      <p:ext uri="{BB962C8B-B14F-4D97-AF65-F5344CB8AC3E}">
        <p14:creationId xmlns:p14="http://schemas.microsoft.com/office/powerpoint/2010/main" val="97804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b="0" i="0" dirty="0" err="1">
                <a:latin typeface="Arial"/>
                <a:cs typeface="Arial"/>
              </a:rPr>
              <a:t>Voyons</a:t>
            </a:r>
            <a:r>
              <a:rPr lang="en-GB" b="0" i="0" dirty="0">
                <a:latin typeface="Arial"/>
                <a:cs typeface="Arial"/>
              </a:rPr>
              <a:t> plus </a:t>
            </a:r>
            <a:r>
              <a:rPr lang="en-GB" b="0" i="0" dirty="0" err="1">
                <a:latin typeface="Arial"/>
                <a:cs typeface="Arial"/>
              </a:rPr>
              <a:t>en</a:t>
            </a:r>
            <a:r>
              <a:rPr lang="en-GB" b="0" i="0" dirty="0">
                <a:latin typeface="Arial"/>
                <a:cs typeface="Arial"/>
              </a:rPr>
              <a:t> detail la definition de </a:t>
            </a:r>
            <a:r>
              <a:rPr lang="en-GB" b="0" i="0" dirty="0" err="1">
                <a:latin typeface="Arial"/>
                <a:cs typeface="Arial"/>
              </a:rPr>
              <a:t>chaque</a:t>
            </a:r>
            <a:r>
              <a:rPr lang="en-GB" b="0" i="0" dirty="0">
                <a:latin typeface="Arial"/>
                <a:cs typeface="Arial"/>
              </a:rPr>
              <a:t> étape:</a:t>
            </a:r>
          </a:p>
          <a:p>
            <a:endParaRPr lang="en-GB"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 Les inputs (</a:t>
            </a:r>
            <a:r>
              <a:rPr lang="en-GB" b="1" dirty="0" err="1"/>
              <a:t>ou</a:t>
            </a:r>
            <a:r>
              <a:rPr lang="en-GB" b="1" dirty="0"/>
              <a:t> intrants) </a:t>
            </a:r>
            <a:r>
              <a:rPr lang="fr-FR" noProof="0" dirty="0">
                <a:latin typeface="Arial"/>
                <a:cs typeface="Arial"/>
              </a:rPr>
              <a:t>c'est la réponse à la question: qu'avons-nous investi ?</a:t>
            </a:r>
            <a:r>
              <a:rPr lang="fr-FR" dirty="0">
                <a:latin typeface="Arial"/>
                <a:cs typeface="Arial"/>
              </a:rPr>
              <a:t> </a:t>
            </a:r>
            <a:r>
              <a:rPr lang="fr-FR" noProof="0" dirty="0">
                <a:latin typeface="Arial"/>
                <a:cs typeface="Arial"/>
              </a:rPr>
              <a:t>Ce sont les moyens financiers, les ressources humaines et en matériel mis dans l’intervention</a:t>
            </a:r>
            <a:r>
              <a:rPr lang="fr-FR" dirty="0">
                <a:latin typeface="Arial"/>
                <a:cs typeface="Arial"/>
              </a:rPr>
              <a:t>.</a:t>
            </a:r>
            <a:r>
              <a:rPr lang="fr-FR" noProof="0" dirty="0">
                <a:latin typeface="Arial"/>
                <a:cs typeface="Arial"/>
              </a:rPr>
              <a:t> </a:t>
            </a:r>
          </a:p>
          <a:p>
            <a:endParaRPr lang="en-GB" dirty="0"/>
          </a:p>
          <a:p>
            <a:r>
              <a:rPr lang="en-GB" b="1" dirty="0"/>
              <a:t>CLICK </a:t>
            </a:r>
            <a:r>
              <a:rPr lang="en-GB" b="1" dirty="0" err="1"/>
              <a:t>L’action</a:t>
            </a:r>
            <a:r>
              <a:rPr lang="en-GB" dirty="0"/>
              <a:t>, </a:t>
            </a:r>
            <a:r>
              <a:rPr lang="en-GB" dirty="0" err="1"/>
              <a:t>aussi</a:t>
            </a:r>
            <a:r>
              <a:rPr lang="en-GB" dirty="0"/>
              <a:t> </a:t>
            </a:r>
            <a:r>
              <a:rPr lang="en-GB" dirty="0" err="1"/>
              <a:t>appellée</a:t>
            </a:r>
            <a:r>
              <a:rPr lang="en-GB" dirty="0"/>
              <a:t> </a:t>
            </a:r>
            <a:r>
              <a:rPr lang="en-GB" dirty="0" err="1"/>
              <a:t>activités</a:t>
            </a:r>
            <a:r>
              <a:rPr lang="en-GB" dirty="0"/>
              <a:t>, </a:t>
            </a:r>
            <a:r>
              <a:rPr lang="en-GB" dirty="0" err="1"/>
              <a:t>ou</a:t>
            </a:r>
            <a:r>
              <a:rPr lang="en-GB" dirty="0"/>
              <a:t> </a:t>
            </a:r>
            <a:r>
              <a:rPr lang="en-GB" dirty="0" err="1"/>
              <a:t>projets</a:t>
            </a:r>
            <a:r>
              <a:rPr lang="en-GB" dirty="0"/>
              <a:t>, </a:t>
            </a:r>
            <a:r>
              <a:rPr lang="en-GB" dirty="0" err="1"/>
              <a:t>ou</a:t>
            </a:r>
            <a:r>
              <a:rPr lang="en-GB" dirty="0"/>
              <a:t> interventions, c</a:t>
            </a:r>
            <a:r>
              <a:rPr lang="fr-FR" dirty="0">
                <a:latin typeface="Arial"/>
                <a:cs typeface="Arial"/>
              </a:rPr>
              <a:t>’est</a:t>
            </a:r>
            <a:r>
              <a:rPr lang="fr-FR" noProof="0" dirty="0">
                <a:latin typeface="Arial"/>
                <a:cs typeface="Arial"/>
              </a:rPr>
              <a:t> la réponse à la question </a:t>
            </a:r>
            <a:r>
              <a:rPr lang="fr-FR" dirty="0">
                <a:latin typeface="Arial"/>
                <a:cs typeface="Arial"/>
              </a:rPr>
              <a:t>qu'avons</a:t>
            </a:r>
            <a:r>
              <a:rPr lang="fr-FR" noProof="0" dirty="0">
                <a:latin typeface="Arial"/>
                <a:cs typeface="Arial"/>
              </a:rPr>
              <a:t> nous fait</a:t>
            </a:r>
            <a:r>
              <a:rPr lang="fr-FR" dirty="0">
                <a:latin typeface="Arial"/>
                <a:cs typeface="Arial"/>
              </a:rPr>
              <a:t>?</a:t>
            </a:r>
            <a:r>
              <a:rPr lang="fr-FR" noProof="0" dirty="0">
                <a:latin typeface="Arial"/>
                <a:cs typeface="Arial"/>
              </a:rPr>
              <a:t> </a:t>
            </a:r>
            <a:r>
              <a:rPr lang="fr-FR" dirty="0">
                <a:latin typeface="Arial"/>
                <a:cs typeface="Arial"/>
              </a:rPr>
              <a:t>Quelle</a:t>
            </a:r>
            <a:r>
              <a:rPr lang="fr-FR" noProof="0" dirty="0">
                <a:latin typeface="Arial"/>
                <a:cs typeface="Arial"/>
              </a:rPr>
              <a:t> a été le travail effectué avec les input en vue de produire les résultats</a:t>
            </a:r>
            <a:r>
              <a:rPr lang="fr-FR" dirty="0">
                <a:latin typeface="Arial"/>
                <a:cs typeface="Arial"/>
              </a:rPr>
              <a:t>.</a:t>
            </a:r>
            <a:endParaRPr lang="en-GB" sz="1200" kern="1200" dirty="0">
              <a:latin typeface="Arial" pitchFamily="34" charset="0"/>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dirty="0"/>
              <a:t>Dans </a:t>
            </a:r>
            <a:r>
              <a:rPr lang="en-GB" dirty="0" err="1"/>
              <a:t>notre</a:t>
            </a:r>
            <a:r>
              <a:rPr lang="en-GB" dirty="0"/>
              <a:t> </a:t>
            </a:r>
            <a:r>
              <a:rPr lang="en-GB" dirty="0" err="1"/>
              <a:t>exemple</a:t>
            </a:r>
            <a:r>
              <a:rPr lang="en-GB" dirty="0"/>
              <a:t>, </a:t>
            </a:r>
            <a:r>
              <a:rPr lang="en-GB" dirty="0" err="1"/>
              <a:t>c’était</a:t>
            </a:r>
            <a:r>
              <a:rPr lang="en-GB" dirty="0"/>
              <a:t> la distribution.</a:t>
            </a:r>
          </a:p>
          <a:p>
            <a:endParaRPr lang="en-GB" dirty="0"/>
          </a:p>
          <a:p>
            <a:r>
              <a:rPr lang="en-GB" b="1" dirty="0"/>
              <a:t>CLICK les outputs</a:t>
            </a:r>
            <a:r>
              <a:rPr lang="en-GB" dirty="0"/>
              <a:t> (</a:t>
            </a:r>
            <a:r>
              <a:rPr lang="fr-FR" dirty="0">
                <a:latin typeface="Arial"/>
                <a:cs typeface="Arial"/>
              </a:rPr>
              <a:t>en</a:t>
            </a:r>
            <a:r>
              <a:rPr lang="fr-FR" noProof="0" dirty="0">
                <a:latin typeface="Arial"/>
                <a:cs typeface="Arial"/>
              </a:rPr>
              <a:t> français on peut dire les effets directs) c'est « ce qui a été délivré</a:t>
            </a:r>
            <a:r>
              <a:rPr lang="en-GB" dirty="0"/>
              <a:t>”, </a:t>
            </a:r>
            <a:r>
              <a:rPr lang="en-GB" dirty="0" err="1"/>
              <a:t>c’est</a:t>
            </a:r>
            <a:r>
              <a:rPr lang="en-GB" dirty="0"/>
              <a:t> </a:t>
            </a:r>
            <a:r>
              <a:rPr lang="en-GB" dirty="0" err="1"/>
              <a:t>donc</a:t>
            </a:r>
            <a:r>
              <a:rPr lang="en-GB" dirty="0"/>
              <a:t> </a:t>
            </a:r>
            <a:r>
              <a:rPr lang="en-GB" dirty="0" err="1"/>
              <a:t>l’effet</a:t>
            </a:r>
            <a:r>
              <a:rPr lang="en-GB" dirty="0"/>
              <a:t> direct de </a:t>
            </a:r>
            <a:r>
              <a:rPr lang="en-GB" dirty="0" err="1"/>
              <a:t>l’action</a:t>
            </a:r>
            <a:r>
              <a:rPr lang="en-GB" dirty="0"/>
              <a:t>.</a:t>
            </a:r>
          </a:p>
          <a:p>
            <a:r>
              <a:rPr lang="fr-FR" dirty="0">
                <a:latin typeface="Arial"/>
                <a:cs typeface="Arial"/>
              </a:rPr>
              <a:t>Par</a:t>
            </a:r>
            <a:r>
              <a:rPr lang="fr-FR" noProof="0" dirty="0">
                <a:latin typeface="Arial"/>
                <a:cs typeface="Arial"/>
              </a:rPr>
              <a:t> exemple</a:t>
            </a:r>
            <a:r>
              <a:rPr lang="fr-FR" dirty="0">
                <a:latin typeface="Arial"/>
                <a:cs typeface="Arial"/>
              </a:rPr>
              <a:t>,</a:t>
            </a:r>
            <a:r>
              <a:rPr lang="fr-FR" noProof="0" dirty="0">
                <a:latin typeface="Arial"/>
                <a:cs typeface="Arial"/>
              </a:rPr>
              <a:t> pour une distribution de couverture c'est le nombre de </a:t>
            </a:r>
            <a:r>
              <a:rPr lang="fr-FR" dirty="0">
                <a:latin typeface="Arial"/>
                <a:cs typeface="Arial"/>
              </a:rPr>
              <a:t>couvertures</a:t>
            </a:r>
            <a:r>
              <a:rPr lang="fr-FR" noProof="0" dirty="0">
                <a:latin typeface="Arial"/>
                <a:cs typeface="Arial"/>
              </a:rPr>
              <a:t> </a:t>
            </a:r>
            <a:r>
              <a:rPr lang="fr-FR" dirty="0">
                <a:latin typeface="Arial"/>
                <a:cs typeface="Arial"/>
              </a:rPr>
              <a:t>distribuées. Si il s’agit d’un service, ça peut être « combien de consultations médicales »</a:t>
            </a:r>
          </a:p>
          <a:p>
            <a:r>
              <a:rPr lang="en-GB" dirty="0" err="1"/>
              <a:t>C’est</a:t>
            </a:r>
            <a:r>
              <a:rPr lang="en-GB" dirty="0"/>
              <a:t> </a:t>
            </a:r>
            <a:r>
              <a:rPr lang="en-GB" dirty="0" err="1"/>
              <a:t>une</a:t>
            </a:r>
            <a:r>
              <a:rPr lang="en-GB" dirty="0"/>
              <a:t> chose que </a:t>
            </a:r>
            <a:r>
              <a:rPr lang="en-GB" dirty="0" err="1"/>
              <a:t>l’on</a:t>
            </a:r>
            <a:r>
              <a:rPr lang="en-GB" dirty="0"/>
              <a:t> </a:t>
            </a:r>
            <a:r>
              <a:rPr lang="en-GB" dirty="0" err="1"/>
              <a:t>peut</a:t>
            </a:r>
            <a:r>
              <a:rPr lang="en-GB" dirty="0"/>
              <a:t> </a:t>
            </a:r>
            <a:r>
              <a:rPr lang="en-GB" dirty="0" err="1"/>
              <a:t>compter</a:t>
            </a:r>
            <a:r>
              <a:rPr lang="en-GB" dirty="0"/>
              <a:t>, et qui </a:t>
            </a:r>
            <a:r>
              <a:rPr lang="en-GB" dirty="0" err="1"/>
              <a:t>est</a:t>
            </a:r>
            <a:r>
              <a:rPr lang="en-GB" dirty="0"/>
              <a:t> </a:t>
            </a:r>
            <a:r>
              <a:rPr lang="en-GB" dirty="0" err="1"/>
              <a:t>l’effet</a:t>
            </a:r>
            <a:r>
              <a:rPr lang="en-GB" dirty="0"/>
              <a:t> direct de </a:t>
            </a:r>
            <a:r>
              <a:rPr lang="en-GB" dirty="0" err="1"/>
              <a:t>l’action</a:t>
            </a:r>
            <a:r>
              <a:rPr lang="en-GB" dirty="0"/>
              <a:t> </a:t>
            </a:r>
            <a:r>
              <a:rPr lang="en-GB" dirty="0" err="1"/>
              <a:t>conduite</a:t>
            </a:r>
            <a:r>
              <a:rPr lang="en-GB" dirty="0"/>
              <a:t>.</a:t>
            </a:r>
          </a:p>
          <a:p>
            <a:endParaRPr lang="en-GB" dirty="0"/>
          </a:p>
          <a:p>
            <a:r>
              <a:rPr lang="en-GB" b="1" dirty="0"/>
              <a:t>CLICK Le outcome</a:t>
            </a:r>
            <a:r>
              <a:rPr lang="en-GB" dirty="0"/>
              <a:t> (</a:t>
            </a:r>
            <a:r>
              <a:rPr lang="fr-FR" dirty="0">
                <a:latin typeface="Arial"/>
                <a:cs typeface="Arial"/>
              </a:rPr>
              <a:t>en</a:t>
            </a:r>
            <a:r>
              <a:rPr lang="fr-FR" noProof="0" dirty="0">
                <a:latin typeface="Arial"/>
                <a:cs typeface="Arial"/>
              </a:rPr>
              <a:t> français on peut dire les effets) c’est « ce qui a changé pour les personnes bénéficiaires ». C’est l’effet à moyen terme pour les personnes concernées.</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noProof="0" dirty="0">
                <a:latin typeface="Arial"/>
                <a:cs typeface="Arial"/>
              </a:rPr>
              <a:t>Dans notre exemple de kits de traitement d’eau, </a:t>
            </a:r>
            <a:r>
              <a:rPr lang="fr-FR" dirty="0">
                <a:latin typeface="Arial"/>
                <a:cs typeface="Arial"/>
              </a:rPr>
              <a:t>on devrait</a:t>
            </a:r>
            <a:r>
              <a:rPr lang="fr-FR" noProof="0" dirty="0">
                <a:latin typeface="Arial"/>
                <a:cs typeface="Arial"/>
              </a:rPr>
              <a:t> mesurer une amélioration de la qualité de l'eau pour les familles concernées </a:t>
            </a:r>
          </a:p>
          <a:p>
            <a:endParaRPr lang="en-GB" dirty="0"/>
          </a:p>
          <a:p>
            <a:r>
              <a:rPr lang="en-GB" b="1" dirty="0"/>
              <a:t>CLICK </a:t>
            </a:r>
            <a:r>
              <a:rPr lang="en-GB" b="1" dirty="0" err="1"/>
              <a:t>L’impact</a:t>
            </a:r>
            <a:r>
              <a:rPr lang="en-GB" dirty="0"/>
              <a:t> </a:t>
            </a:r>
            <a:r>
              <a:rPr lang="en-GB" dirty="0" err="1"/>
              <a:t>c’est</a:t>
            </a:r>
            <a:r>
              <a:rPr lang="en-GB" dirty="0"/>
              <a:t> “</a:t>
            </a:r>
            <a:r>
              <a:rPr lang="en-GB" dirty="0" err="1"/>
              <a:t>ce</a:t>
            </a:r>
            <a:r>
              <a:rPr lang="en-GB" dirty="0"/>
              <a:t> qui a change à long </a:t>
            </a:r>
            <a:r>
              <a:rPr lang="en-GB" dirty="0" err="1"/>
              <a:t>terme</a:t>
            </a:r>
            <a:r>
              <a:rPr lang="en-GB" dirty="0"/>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noProof="0" dirty="0">
                <a:latin typeface="Arial"/>
                <a:cs typeface="Arial"/>
              </a:rPr>
              <a:t>Dans notre exemple de kits de traitement d’eau, </a:t>
            </a:r>
            <a:r>
              <a:rPr lang="fr-FR" dirty="0">
                <a:latin typeface="Arial"/>
                <a:cs typeface="Arial"/>
              </a:rPr>
              <a:t>on devrait</a:t>
            </a:r>
            <a:r>
              <a:rPr lang="fr-FR" noProof="0" dirty="0">
                <a:latin typeface="Arial"/>
                <a:cs typeface="Arial"/>
              </a:rPr>
              <a:t> mesurer une diminution des maladies liées à la mauvaise qualité de l'eau</a:t>
            </a:r>
            <a:r>
              <a:rPr lang="fr-FR" dirty="0">
                <a:latin typeface="Arial"/>
                <a:cs typeface="Arial"/>
              </a:rPr>
              <a:t>.</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fr-FR" noProof="0" dirty="0">
              <a:latin typeface="Arial"/>
              <a:cs typeface="Arial"/>
            </a:endParaRPr>
          </a:p>
          <a:p>
            <a:endParaRPr lang="en-GB" dirty="0"/>
          </a:p>
        </p:txBody>
      </p:sp>
    </p:spTree>
    <p:extLst>
      <p:ext uri="{BB962C8B-B14F-4D97-AF65-F5344CB8AC3E}">
        <p14:creationId xmlns:p14="http://schemas.microsoft.com/office/powerpoint/2010/main" val="346516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Tx/>
              <a:buNone/>
            </a:pPr>
            <a:r>
              <a:rPr lang="fr-FR" sz="2000" i="1" kern="0" dirty="0">
                <a:latin typeface="Arial"/>
                <a:cs typeface="Arial"/>
              </a:rPr>
              <a:t>Souvenez-vous que notre définition du monitoring de la réponse humanitaire comprenait trois parties: l'implémentation, les résultats au niveau </a:t>
            </a:r>
            <a:r>
              <a:rPr lang="fr-FR" sz="2000" i="1" kern="0" dirty="0" err="1">
                <a:latin typeface="Arial"/>
                <a:cs typeface="Arial"/>
              </a:rPr>
              <a:t>ouput</a:t>
            </a:r>
            <a:r>
              <a:rPr lang="fr-FR" sz="2000" i="1" kern="0" dirty="0">
                <a:latin typeface="Arial"/>
                <a:cs typeface="Arial"/>
              </a:rPr>
              <a:t>, les résultats au niveau </a:t>
            </a:r>
            <a:r>
              <a:rPr lang="fr-FR" sz="2000" i="1" kern="0" dirty="0" err="1">
                <a:latin typeface="Arial"/>
                <a:cs typeface="Arial"/>
              </a:rPr>
              <a:t>outcome</a:t>
            </a:r>
            <a:r>
              <a:rPr lang="fr-FR" sz="2000" i="1" kern="0" dirty="0">
                <a:latin typeface="Arial"/>
                <a:cs typeface="Arial"/>
              </a:rPr>
              <a:t>. </a:t>
            </a:r>
          </a:p>
          <a:p>
            <a:pPr marL="0" lvl="0" indent="0" algn="l">
              <a:buFontTx/>
              <a:buNone/>
            </a:pPr>
            <a:r>
              <a:rPr lang="fr-FR" sz="2000" i="1" kern="0" dirty="0">
                <a:latin typeface="Arial"/>
                <a:cs typeface="Arial"/>
              </a:rPr>
              <a:t>On peut voir ça avec la chaîne de résultats. </a:t>
            </a:r>
            <a:endParaRPr lang="en-US" sz="2000" i="1" kern="0" dirty="0"/>
          </a:p>
          <a:p>
            <a:pPr marL="0" lvl="0" indent="0" algn="l">
              <a:buFontTx/>
              <a:buNone/>
            </a:pPr>
            <a:endParaRPr lang="en-US" sz="2000" i="1" kern="0" dirty="0"/>
          </a:p>
          <a:p>
            <a:pPr marL="0" lvl="0" indent="0" algn="l">
              <a:buFontTx/>
              <a:buNone/>
            </a:pPr>
            <a:r>
              <a:rPr lang="en-US" sz="1200" i="0" kern="0" dirty="0"/>
              <a:t>1) </a:t>
            </a:r>
            <a:r>
              <a:rPr lang="en-US" sz="1200" b="1" i="0" kern="0" dirty="0"/>
              <a:t>CLICK</a:t>
            </a:r>
            <a:r>
              <a:rPr lang="en-US" sz="1200" b="0" i="0" kern="0" dirty="0"/>
              <a:t> </a:t>
            </a:r>
            <a:r>
              <a:rPr lang="en-US" sz="1200" b="0" i="0" kern="0" dirty="0" err="1"/>
              <a:t>Quand</a:t>
            </a:r>
            <a:r>
              <a:rPr lang="en-US" sz="1200" b="0" i="0" kern="0" dirty="0"/>
              <a:t> on suit les in</a:t>
            </a:r>
            <a:r>
              <a:rPr lang="en-US" sz="1200" i="0" kern="0" dirty="0"/>
              <a:t>puts, les actions, et </a:t>
            </a:r>
            <a:r>
              <a:rPr lang="en-US" sz="1200" i="0" kern="0" dirty="0" err="1"/>
              <a:t>une</a:t>
            </a:r>
            <a:r>
              <a:rPr lang="en-US" sz="1200" i="0" kern="0" dirty="0"/>
              <a:t> </a:t>
            </a:r>
            <a:r>
              <a:rPr lang="en-US" sz="1200" i="0" kern="0" dirty="0" err="1"/>
              <a:t>partie</a:t>
            </a:r>
            <a:r>
              <a:rPr lang="en-US" sz="1200" i="0" kern="0" dirty="0"/>
              <a:t> des outputs, on fait le monitoring de </a:t>
            </a:r>
            <a:r>
              <a:rPr lang="en-US" sz="1200" i="0" kern="0" dirty="0" err="1"/>
              <a:t>l’implémentation</a:t>
            </a:r>
            <a:r>
              <a:rPr lang="en-US" sz="1200" i="0" kern="0" dirty="0"/>
              <a:t>: </a:t>
            </a:r>
            <a:r>
              <a:rPr lang="en-US" sz="1200" i="0" kern="0" dirty="0" err="1"/>
              <a:t>ce</a:t>
            </a:r>
            <a:r>
              <a:rPr lang="en-US" sz="1200" i="0" kern="0" dirty="0"/>
              <a:t> qui </a:t>
            </a:r>
            <a:r>
              <a:rPr lang="en-US" sz="1200" i="0" kern="0" dirty="0" err="1"/>
              <a:t>est</a:t>
            </a:r>
            <a:r>
              <a:rPr lang="en-US" sz="1200" i="0" kern="0" dirty="0"/>
              <a:t> fait pour </a:t>
            </a:r>
            <a:r>
              <a:rPr lang="en-US" sz="1200" i="0" kern="0" dirty="0" err="1"/>
              <a:t>délivrer</a:t>
            </a:r>
            <a:r>
              <a:rPr lang="en-US" sz="1200" i="0" kern="0" dirty="0"/>
              <a:t> </a:t>
            </a:r>
            <a:r>
              <a:rPr lang="en-US" sz="1200" i="0" kern="0" dirty="0" err="1"/>
              <a:t>l’aide</a:t>
            </a:r>
            <a:endParaRPr lang="en-US" sz="1200" i="0" kern="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err="1">
                <a:solidFill>
                  <a:schemeClr val="tx1"/>
                </a:solidFill>
                <a:effectLst/>
                <a:latin typeface="Arial" pitchFamily="34" charset="0"/>
                <a:ea typeface="+mn-ea"/>
                <a:cs typeface="Arial" pitchFamily="34" charset="0"/>
              </a:rPr>
              <a:t>Exemples</a:t>
            </a:r>
            <a:r>
              <a:rPr lang="en-US" sz="1200" kern="1200" dirty="0">
                <a:solidFill>
                  <a:schemeClr val="tx1"/>
                </a:solidFill>
                <a:effectLst/>
                <a:latin typeface="Arial" pitchFamily="34" charset="0"/>
                <a:ea typeface="+mn-ea"/>
                <a:cs typeface="Arial" pitchFamily="34" charset="0"/>
              </a:rPr>
              <a:t>: on a </a:t>
            </a:r>
            <a:r>
              <a:rPr lang="fr-FR" kern="0" dirty="0">
                <a:latin typeface="Arial"/>
                <a:cs typeface="Arial"/>
              </a:rPr>
              <a:t>construit des latrines </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formé</a:t>
            </a:r>
            <a:r>
              <a:rPr lang="en-US" sz="1200" kern="1200" dirty="0">
                <a:solidFill>
                  <a:schemeClr val="tx1"/>
                </a:solidFill>
                <a:effectLst/>
                <a:latin typeface="Arial" pitchFamily="34" charset="0"/>
                <a:ea typeface="+mn-ea"/>
                <a:cs typeface="Arial" pitchFamily="34" charset="0"/>
              </a:rPr>
              <a:t> des </a:t>
            </a:r>
            <a:r>
              <a:rPr lang="en-US" sz="1200" kern="1200" dirty="0" err="1">
                <a:solidFill>
                  <a:schemeClr val="tx1"/>
                </a:solidFill>
                <a:effectLst/>
                <a:latin typeface="Arial" pitchFamily="34" charset="0"/>
                <a:ea typeface="+mn-ea"/>
                <a:cs typeface="Arial" pitchFamily="34" charset="0"/>
              </a:rPr>
              <a:t>travailleurs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communautaires</a:t>
            </a:r>
            <a:r>
              <a:rPr lang="en-US" sz="1200" kern="1200" dirty="0">
                <a:solidFill>
                  <a:schemeClr val="tx1"/>
                </a:solidFill>
                <a:effectLst/>
                <a:latin typeface="Arial" pitchFamily="34" charset="0"/>
                <a:ea typeface="+mn-ea"/>
                <a:cs typeface="Arial" pitchFamily="34" charset="0"/>
              </a:rPr>
              <a:t> / mis </a:t>
            </a:r>
            <a:r>
              <a:rPr lang="en-US" sz="1200" kern="1200" dirty="0" err="1">
                <a:solidFill>
                  <a:schemeClr val="tx1"/>
                </a:solidFill>
                <a:effectLst/>
                <a:latin typeface="Arial" pitchFamily="34" charset="0"/>
                <a:ea typeface="+mn-ea"/>
                <a:cs typeface="Arial" pitchFamily="34" charset="0"/>
              </a:rPr>
              <a:t>en</a:t>
            </a:r>
            <a:r>
              <a:rPr lang="en-US" sz="1200" kern="1200" dirty="0">
                <a:solidFill>
                  <a:schemeClr val="tx1"/>
                </a:solidFill>
                <a:effectLst/>
                <a:latin typeface="Arial" pitchFamily="34" charset="0"/>
                <a:ea typeface="+mn-ea"/>
                <a:cs typeface="Arial" pitchFamily="34" charset="0"/>
              </a:rPr>
              <a:t> place un “feed back - complain mechanism” / </a:t>
            </a:r>
            <a:r>
              <a:rPr lang="en-US" sz="1200" kern="1200" dirty="0" err="1">
                <a:solidFill>
                  <a:schemeClr val="tx1"/>
                </a:solidFill>
                <a:effectLst/>
                <a:latin typeface="Arial" pitchFamily="34" charset="0"/>
                <a:ea typeface="+mn-ea"/>
                <a:cs typeface="Arial" pitchFamily="34" charset="0"/>
              </a:rPr>
              <a:t>ouvert</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une</a:t>
            </a:r>
            <a:r>
              <a:rPr lang="en-US" sz="1200" kern="1200" dirty="0">
                <a:solidFill>
                  <a:schemeClr val="tx1"/>
                </a:solidFill>
                <a:effectLst/>
                <a:latin typeface="Arial" pitchFamily="34" charset="0"/>
                <a:ea typeface="+mn-ea"/>
                <a:cs typeface="Arial" pitchFamily="34" charset="0"/>
              </a:rPr>
              <a:t> consultation </a:t>
            </a:r>
            <a:r>
              <a:rPr lang="en-US" sz="1200" kern="1200" dirty="0" err="1">
                <a:solidFill>
                  <a:schemeClr val="tx1"/>
                </a:solidFill>
                <a:effectLst/>
                <a:latin typeface="Arial" pitchFamily="34" charset="0"/>
                <a:ea typeface="+mn-ea"/>
                <a:cs typeface="Arial" pitchFamily="34" charset="0"/>
              </a:rPr>
              <a:t>médicale</a:t>
            </a:r>
            <a:r>
              <a:rPr lang="en-US" sz="1200" kern="1200" dirty="0">
                <a:solidFill>
                  <a:schemeClr val="tx1"/>
                </a:solidFill>
                <a:effectLst/>
                <a:latin typeface="Arial" pitchFamily="34" charset="0"/>
                <a:ea typeface="+mn-ea"/>
                <a:cs typeface="Arial" pitchFamily="34" charset="0"/>
              </a:rPr>
              <a:t> / fait du monitoring de protection / </a:t>
            </a:r>
            <a:r>
              <a:rPr lang="en-US" sz="1200" kern="1200" dirty="0" err="1">
                <a:solidFill>
                  <a:schemeClr val="tx1"/>
                </a:solidFill>
                <a:effectLst/>
                <a:latin typeface="Arial" pitchFamily="34" charset="0"/>
                <a:ea typeface="+mn-ea"/>
                <a:cs typeface="Arial" pitchFamily="34" charset="0"/>
              </a:rPr>
              <a:t>acheté</a:t>
            </a:r>
            <a:r>
              <a:rPr lang="en-US" sz="1200" kern="1200" dirty="0">
                <a:solidFill>
                  <a:schemeClr val="tx1"/>
                </a:solidFill>
                <a:effectLst/>
                <a:latin typeface="Arial" pitchFamily="34" charset="0"/>
                <a:ea typeface="+mn-ea"/>
                <a:cs typeface="Arial" pitchFamily="34" charset="0"/>
              </a:rPr>
              <a:t> et </a:t>
            </a:r>
            <a:r>
              <a:rPr lang="en-US" sz="1200" kern="1200" dirty="0" err="1">
                <a:solidFill>
                  <a:schemeClr val="tx1"/>
                </a:solidFill>
                <a:effectLst/>
                <a:latin typeface="Arial" pitchFamily="34" charset="0"/>
                <a:ea typeface="+mn-ea"/>
                <a:cs typeface="Arial" pitchFamily="34" charset="0"/>
              </a:rPr>
              <a:t>transporté</a:t>
            </a:r>
            <a:r>
              <a:rPr lang="en-US" sz="1200" kern="1200" dirty="0">
                <a:solidFill>
                  <a:schemeClr val="tx1"/>
                </a:solidFill>
                <a:effectLst/>
                <a:latin typeface="Arial" pitchFamily="34" charset="0"/>
                <a:ea typeface="+mn-ea"/>
                <a:cs typeface="Arial" pitchFamily="34" charset="0"/>
              </a:rPr>
              <a:t> du materiel / </a:t>
            </a:r>
            <a:r>
              <a:rPr lang="en-US" sz="1200" kern="1200" dirty="0" err="1">
                <a:solidFill>
                  <a:schemeClr val="tx1"/>
                </a:solidFill>
                <a:effectLst/>
                <a:latin typeface="Arial" pitchFamily="34" charset="0"/>
                <a:ea typeface="+mn-ea"/>
                <a:cs typeface="Arial" pitchFamily="34" charset="0"/>
              </a:rPr>
              <a:t>organisé</a:t>
            </a:r>
            <a:r>
              <a:rPr lang="en-US" sz="1200" kern="1200" dirty="0">
                <a:solidFill>
                  <a:schemeClr val="tx1"/>
                </a:solidFill>
                <a:effectLst/>
                <a:latin typeface="Arial" pitchFamily="34" charset="0"/>
                <a:ea typeface="+mn-ea"/>
                <a:cs typeface="Arial" pitchFamily="34" charset="0"/>
              </a:rPr>
              <a:t> un “Focus Group Discussion” / </a:t>
            </a:r>
            <a:r>
              <a:rPr lang="en-US" sz="1200" kern="1200" dirty="0" err="1">
                <a:solidFill>
                  <a:schemeClr val="tx1"/>
                </a:solidFill>
                <a:effectLst/>
                <a:latin typeface="Arial" pitchFamily="34" charset="0"/>
                <a:ea typeface="+mn-ea"/>
                <a:cs typeface="Arial" pitchFamily="34" charset="0"/>
              </a:rPr>
              <a:t>etc</a:t>
            </a:r>
            <a:r>
              <a:rPr lang="en-US" sz="1200" kern="1200" dirty="0">
                <a:solidFill>
                  <a:schemeClr val="tx1"/>
                </a:solidFill>
                <a:effectLst/>
                <a:latin typeface="Arial" pitchFamily="34"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Le </a:t>
            </a:r>
            <a:r>
              <a:rPr lang="en-US" sz="1200" i="0" kern="0" dirty="0"/>
              <a:t>3W </a:t>
            </a:r>
            <a:r>
              <a:rPr lang="en-US" sz="1200" i="0" kern="0" dirty="0" err="1"/>
              <a:t>est</a:t>
            </a:r>
            <a:r>
              <a:rPr lang="en-US" sz="1200" i="0" kern="0" dirty="0"/>
              <a:t> un </a:t>
            </a:r>
            <a:r>
              <a:rPr lang="en-US" sz="1200" i="0" kern="0" dirty="0" err="1"/>
              <a:t>outil</a:t>
            </a:r>
            <a:r>
              <a:rPr lang="en-US" sz="1200" i="0" kern="0" dirty="0"/>
              <a:t> pour </a:t>
            </a:r>
            <a:r>
              <a:rPr lang="en-US" sz="1200" i="0" kern="0" dirty="0" err="1"/>
              <a:t>suivre</a:t>
            </a:r>
            <a:r>
              <a:rPr lang="en-US" sz="1200" i="0" kern="0" dirty="0"/>
              <a:t> </a:t>
            </a:r>
            <a:r>
              <a:rPr lang="en-US" sz="1200" i="0" kern="0" dirty="0" err="1"/>
              <a:t>l’implémentation</a:t>
            </a:r>
            <a:r>
              <a:rPr lang="en-US" sz="1200" i="0" kern="0" dirty="0"/>
              <a:t>.</a:t>
            </a:r>
          </a:p>
          <a:p>
            <a:endParaRPr lang="en-US" sz="1200" i="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0" i="0" kern="0" dirty="0"/>
              <a:t>2) </a:t>
            </a:r>
            <a:r>
              <a:rPr lang="en-US" sz="1200" b="1" i="0" kern="0" dirty="0"/>
              <a:t>CLICK</a:t>
            </a:r>
            <a:r>
              <a:rPr lang="en-US" sz="1200" b="0" i="0" kern="0" dirty="0"/>
              <a:t> </a:t>
            </a:r>
            <a:r>
              <a:rPr lang="en-US" sz="1200" b="0" i="0" kern="0" dirty="0" err="1"/>
              <a:t>Quand</a:t>
            </a:r>
            <a:r>
              <a:rPr lang="en-US" sz="1200" b="0" i="0" kern="0" dirty="0"/>
              <a:t> on suit </a:t>
            </a:r>
            <a:r>
              <a:rPr lang="en-US" sz="1200" b="0" i="0" kern="0" dirty="0" err="1"/>
              <a:t>d’autres</a:t>
            </a:r>
            <a:r>
              <a:rPr lang="en-US" sz="1200" b="0" i="0" kern="0" dirty="0"/>
              <a:t> </a:t>
            </a:r>
            <a:r>
              <a:rPr lang="en-GB" sz="1200" b="0" i="0" kern="1200" dirty="0">
                <a:latin typeface="Arial" pitchFamily="34" charset="0"/>
                <a:cs typeface="Arial" pitchFamily="34" charset="0"/>
              </a:rPr>
              <a:t>outputs (</a:t>
            </a:r>
            <a:r>
              <a:rPr lang="en-GB" sz="1200" b="0" i="0" kern="1200" dirty="0" err="1">
                <a:latin typeface="Arial" pitchFamily="34" charset="0"/>
                <a:cs typeface="Arial" pitchFamily="34" charset="0"/>
              </a:rPr>
              <a:t>ce</a:t>
            </a:r>
            <a:r>
              <a:rPr lang="en-GB" sz="1200" b="0" i="0" kern="1200" dirty="0">
                <a:latin typeface="Arial" pitchFamily="34" charset="0"/>
                <a:cs typeface="Arial" pitchFamily="34" charset="0"/>
              </a:rPr>
              <a:t> qui a </a:t>
            </a:r>
            <a:r>
              <a:rPr lang="en-GB" sz="1200" b="0" i="0" kern="1200" dirty="0" err="1">
                <a:latin typeface="Arial" pitchFamily="34" charset="0"/>
                <a:cs typeface="Arial" pitchFamily="34" charset="0"/>
              </a:rPr>
              <a:t>été</a:t>
            </a:r>
            <a:r>
              <a:rPr lang="en-GB" sz="1200" b="0" i="0" kern="1200" dirty="0">
                <a:latin typeface="Arial" pitchFamily="34" charset="0"/>
                <a:cs typeface="Arial" pitchFamily="34" charset="0"/>
              </a:rPr>
              <a:t> </a:t>
            </a:r>
            <a:r>
              <a:rPr lang="en-GB" sz="1200" b="0" i="0" kern="1200" dirty="0" err="1">
                <a:latin typeface="Arial" pitchFamily="34" charset="0"/>
                <a:cs typeface="Arial" pitchFamily="34" charset="0"/>
              </a:rPr>
              <a:t>délivré</a:t>
            </a:r>
            <a:r>
              <a:rPr lang="en-GB" sz="1200" b="0" i="0" kern="1200" dirty="0">
                <a:latin typeface="Arial" pitchFamily="34" charset="0"/>
                <a:cs typeface="Arial" pitchFamily="34" charset="0"/>
              </a:rPr>
              <a:t> aux </a:t>
            </a:r>
            <a:r>
              <a:rPr lang="en-GB" sz="1200" b="0" i="0" kern="1200" dirty="0" err="1">
                <a:latin typeface="Arial" pitchFamily="34" charset="0"/>
                <a:cs typeface="Arial" pitchFamily="34" charset="0"/>
              </a:rPr>
              <a:t>bénéficiaires</a:t>
            </a:r>
            <a:r>
              <a:rPr lang="en-GB" sz="1200" b="0" i="0" kern="1200" dirty="0">
                <a:latin typeface="Arial" pitchFamily="34" charset="0"/>
                <a:cs typeface="Arial" pitchFamily="34" charset="0"/>
              </a:rPr>
              <a:t>), et les outcomes, et </a:t>
            </a:r>
            <a:r>
              <a:rPr lang="en-GB" sz="1200" b="0" i="0" kern="1200" dirty="0" err="1">
                <a:latin typeface="Arial" pitchFamily="34" charset="0"/>
                <a:cs typeface="Arial" pitchFamily="34" charset="0"/>
              </a:rPr>
              <a:t>l’impact</a:t>
            </a:r>
            <a:r>
              <a:rPr lang="en-GB" sz="1200" b="0" i="0" kern="1200" dirty="0">
                <a:latin typeface="Arial" pitchFamily="34" charset="0"/>
                <a:cs typeface="Arial" pitchFamily="34" charset="0"/>
              </a:rPr>
              <a:t>, on fait le monitoring des </a:t>
            </a:r>
            <a:r>
              <a:rPr lang="en-GB" sz="1200" b="0" i="0" kern="1200" dirty="0" err="1">
                <a:latin typeface="Arial" pitchFamily="34" charset="0"/>
                <a:cs typeface="Arial" pitchFamily="34" charset="0"/>
              </a:rPr>
              <a:t>résultats</a:t>
            </a:r>
            <a:r>
              <a:rPr lang="en-GB" sz="1200" b="0" i="0" kern="1200" dirty="0">
                <a:latin typeface="Arial" pitchFamily="34" charset="0"/>
                <a:cs typeface="Arial" pitchFamily="34" charset="0"/>
              </a:rPr>
              <a:t> (</a:t>
            </a:r>
            <a:r>
              <a:rPr lang="en-GB" sz="1200" b="0" i="0" kern="1200" dirty="0" err="1">
                <a:latin typeface="Arial" pitchFamily="34" charset="0"/>
                <a:cs typeface="Arial" pitchFamily="34" charset="0"/>
              </a:rPr>
              <a:t>ou</a:t>
            </a:r>
            <a:r>
              <a:rPr lang="en-GB" sz="1200" b="0" i="0" kern="1200" dirty="0">
                <a:latin typeface="Arial" pitchFamily="34" charset="0"/>
                <a:cs typeface="Arial" pitchFamily="34" charset="0"/>
              </a:rPr>
              <a:t> e</a:t>
            </a:r>
            <a:r>
              <a:rPr lang="en-US" sz="1200" i="0" kern="0" dirty="0" err="1"/>
              <a:t>ffets</a:t>
            </a:r>
            <a:r>
              <a:rPr lang="en-GB" sz="1200" b="0" i="0" kern="1200" dirty="0">
                <a:latin typeface="Arial" pitchFamily="34" charset="0"/>
                <a:cs typeface="Arial" pitchFamily="34" charset="0"/>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0" i="0" kern="1200" dirty="0">
                <a:solidFill>
                  <a:schemeClr val="tx1"/>
                </a:solidFill>
                <a:effectLst/>
                <a:latin typeface="Arial" pitchFamily="34" charset="0"/>
                <a:ea typeface="+mn-ea"/>
                <a:cs typeface="Arial" pitchFamily="34" charset="0"/>
              </a:rPr>
              <a:t>On </a:t>
            </a:r>
            <a:r>
              <a:rPr lang="en-US" sz="1200" b="0" i="0" kern="1200" dirty="0" err="1">
                <a:solidFill>
                  <a:schemeClr val="tx1"/>
                </a:solidFill>
                <a:effectLst/>
                <a:latin typeface="Arial" pitchFamily="34" charset="0"/>
                <a:ea typeface="+mn-ea"/>
                <a:cs typeface="Arial" pitchFamily="34" charset="0"/>
              </a:rPr>
              <a:t>mesure</a:t>
            </a:r>
            <a:r>
              <a:rPr lang="en-US" sz="1200" b="0" i="0" kern="1200" dirty="0">
                <a:solidFill>
                  <a:schemeClr val="tx1"/>
                </a:solidFill>
                <a:effectLst/>
                <a:latin typeface="Arial" pitchFamily="34" charset="0"/>
                <a:ea typeface="+mn-ea"/>
                <a:cs typeface="Arial" pitchFamily="34" charset="0"/>
              </a:rPr>
              <a:t> </a:t>
            </a:r>
            <a:r>
              <a:rPr lang="en-US" sz="1200" b="0" i="0" kern="1200" dirty="0" err="1">
                <a:solidFill>
                  <a:schemeClr val="tx1"/>
                </a:solidFill>
                <a:effectLst/>
                <a:latin typeface="Arial" pitchFamily="34" charset="0"/>
                <a:ea typeface="+mn-ea"/>
                <a:cs typeface="Arial" pitchFamily="34" charset="0"/>
              </a:rPr>
              <a:t>ici</a:t>
            </a:r>
            <a:r>
              <a:rPr lang="en-US" sz="1200" b="0" i="0" kern="1200" dirty="0">
                <a:solidFill>
                  <a:schemeClr val="tx1"/>
                </a:solidFill>
                <a:effectLst/>
                <a:latin typeface="Arial" pitchFamily="34" charset="0"/>
                <a:ea typeface="+mn-ea"/>
                <a:cs typeface="Arial" pitchFamily="34" charset="0"/>
              </a:rPr>
              <a:t> le but reel: </a:t>
            </a:r>
            <a:r>
              <a:rPr lang="en-US" sz="1200" b="0" i="0" kern="1200" dirty="0" err="1">
                <a:solidFill>
                  <a:schemeClr val="tx1"/>
                </a:solidFill>
                <a:effectLst/>
                <a:latin typeface="Arial" pitchFamily="34" charset="0"/>
                <a:ea typeface="+mn-ea"/>
                <a:cs typeface="Arial" pitchFamily="34" charset="0"/>
              </a:rPr>
              <a:t>l’aide</a:t>
            </a:r>
            <a:r>
              <a:rPr lang="en-US" sz="1200" b="0" i="0" kern="1200" dirty="0">
                <a:solidFill>
                  <a:schemeClr val="tx1"/>
                </a:solidFill>
                <a:effectLst/>
                <a:latin typeface="Arial" pitchFamily="34" charset="0"/>
                <a:ea typeface="+mn-ea"/>
                <a:cs typeface="Arial" pitchFamily="34" charset="0"/>
              </a:rPr>
              <a:t>  qui a </a:t>
            </a:r>
            <a:r>
              <a:rPr lang="en-US" sz="1200" b="0" i="0" kern="1200" dirty="0" err="1">
                <a:solidFill>
                  <a:schemeClr val="tx1"/>
                </a:solidFill>
                <a:effectLst/>
                <a:latin typeface="Arial" pitchFamily="34" charset="0"/>
                <a:ea typeface="+mn-ea"/>
                <a:cs typeface="Arial" pitchFamily="34" charset="0"/>
              </a:rPr>
              <a:t>été</a:t>
            </a:r>
            <a:r>
              <a:rPr lang="en-US" sz="1200" b="0" i="0" kern="1200" dirty="0">
                <a:solidFill>
                  <a:schemeClr val="tx1"/>
                </a:solidFill>
                <a:effectLst/>
                <a:latin typeface="Arial" pitchFamily="34" charset="0"/>
                <a:ea typeface="+mn-ea"/>
                <a:cs typeface="Arial" pitchFamily="34" charset="0"/>
              </a:rPr>
              <a:t> </a:t>
            </a:r>
            <a:r>
              <a:rPr lang="en-US" sz="1200" b="0" i="0" kern="1200" dirty="0" err="1">
                <a:solidFill>
                  <a:schemeClr val="tx1"/>
                </a:solidFill>
                <a:effectLst/>
                <a:latin typeface="Arial" pitchFamily="34" charset="0"/>
                <a:ea typeface="+mn-ea"/>
                <a:cs typeface="Arial" pitchFamily="34" charset="0"/>
              </a:rPr>
              <a:t>délivrée</a:t>
            </a:r>
            <a:r>
              <a:rPr lang="en-US" sz="1200" b="0" i="0" kern="1200" dirty="0">
                <a:solidFill>
                  <a:schemeClr val="tx1"/>
                </a:solidFill>
                <a:effectLst/>
                <a:latin typeface="Arial" pitchFamily="34" charset="0"/>
                <a:ea typeface="+mn-ea"/>
                <a:cs typeface="Arial" pitchFamily="34" charset="0"/>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i="0" kern="1200" dirty="0" err="1">
                <a:solidFill>
                  <a:schemeClr val="tx1"/>
                </a:solidFill>
                <a:effectLst/>
                <a:latin typeface="Arial" pitchFamily="34" charset="0"/>
                <a:ea typeface="+mn-ea"/>
                <a:cs typeface="Arial" pitchFamily="34" charset="0"/>
              </a:rPr>
              <a:t>Exemples</a:t>
            </a:r>
            <a:r>
              <a:rPr lang="en-US" sz="1200" i="0" kern="1200" dirty="0">
                <a:solidFill>
                  <a:schemeClr val="tx1"/>
                </a:solidFill>
                <a:effectLst/>
                <a:latin typeface="Arial" pitchFamily="34" charset="0"/>
                <a:ea typeface="+mn-ea"/>
                <a:cs typeface="Arial" pitchFamily="34" charset="0"/>
              </a:rPr>
              <a:t>: consultations </a:t>
            </a:r>
            <a:r>
              <a:rPr lang="en-US" sz="1200" i="0" kern="1200" dirty="0" err="1">
                <a:solidFill>
                  <a:schemeClr val="tx1"/>
                </a:solidFill>
                <a:effectLst/>
                <a:latin typeface="Arial" pitchFamily="34" charset="0"/>
                <a:ea typeface="+mn-ea"/>
                <a:cs typeface="Arial" pitchFamily="34" charset="0"/>
              </a:rPr>
              <a:t>médicales</a:t>
            </a:r>
            <a:r>
              <a:rPr lang="en-US" sz="1200" i="0" kern="1200" dirty="0">
                <a:solidFill>
                  <a:schemeClr val="tx1"/>
                </a:solidFill>
                <a:effectLst/>
                <a:latin typeface="Arial" pitchFamily="34" charset="0"/>
                <a:ea typeface="+mn-ea"/>
                <a:cs typeface="Arial" pitchFamily="34" charset="0"/>
              </a:rPr>
              <a:t> </a:t>
            </a:r>
            <a:r>
              <a:rPr lang="en-US" sz="1200" i="0" kern="1200" dirty="0" err="1">
                <a:solidFill>
                  <a:schemeClr val="tx1"/>
                </a:solidFill>
                <a:effectLst/>
                <a:latin typeface="Arial" pitchFamily="34" charset="0"/>
                <a:ea typeface="+mn-ea"/>
                <a:cs typeface="Arial" pitchFamily="34" charset="0"/>
              </a:rPr>
              <a:t>effectuées</a:t>
            </a:r>
            <a:r>
              <a:rPr lang="en-US" sz="1200" i="0" kern="1200" dirty="0">
                <a:solidFill>
                  <a:schemeClr val="tx1"/>
                </a:solidFill>
                <a:effectLst/>
                <a:latin typeface="Arial" pitchFamily="34" charset="0"/>
                <a:ea typeface="+mn-ea"/>
                <a:cs typeface="Arial" pitchFamily="34" charset="0"/>
              </a:rPr>
              <a:t> / </a:t>
            </a:r>
            <a:r>
              <a:rPr lang="en-US" sz="1200" i="0" kern="1200" dirty="0" err="1">
                <a:solidFill>
                  <a:schemeClr val="tx1"/>
                </a:solidFill>
                <a:effectLst/>
                <a:latin typeface="Arial" pitchFamily="34" charset="0"/>
                <a:ea typeface="+mn-ea"/>
                <a:cs typeface="Arial" pitchFamily="34" charset="0"/>
              </a:rPr>
              <a:t>litres</a:t>
            </a:r>
            <a:r>
              <a:rPr lang="en-US" sz="1200" i="0" kern="1200" dirty="0">
                <a:solidFill>
                  <a:schemeClr val="tx1"/>
                </a:solidFill>
                <a:effectLst/>
                <a:latin typeface="Arial" pitchFamily="34" charset="0"/>
                <a:ea typeface="+mn-ea"/>
                <a:cs typeface="Arial" pitchFamily="34" charset="0"/>
              </a:rPr>
              <a:t> </a:t>
            </a:r>
            <a:r>
              <a:rPr lang="en-US" sz="1200" i="0" kern="1200" dirty="0" err="1">
                <a:solidFill>
                  <a:schemeClr val="tx1"/>
                </a:solidFill>
                <a:effectLst/>
                <a:latin typeface="Arial" pitchFamily="34" charset="0"/>
                <a:ea typeface="+mn-ea"/>
                <a:cs typeface="Arial" pitchFamily="34" charset="0"/>
              </a:rPr>
              <a:t>d’eau</a:t>
            </a:r>
            <a:r>
              <a:rPr lang="en-US" sz="1200" i="0" kern="1200" dirty="0">
                <a:solidFill>
                  <a:schemeClr val="tx1"/>
                </a:solidFill>
                <a:effectLst/>
                <a:latin typeface="Arial" pitchFamily="34" charset="0"/>
                <a:ea typeface="+mn-ea"/>
                <a:cs typeface="Arial" pitchFamily="34" charset="0"/>
              </a:rPr>
              <a:t> </a:t>
            </a:r>
            <a:r>
              <a:rPr lang="en-US" sz="1200" i="0" kern="1200" dirty="0" err="1">
                <a:solidFill>
                  <a:schemeClr val="tx1"/>
                </a:solidFill>
                <a:effectLst/>
                <a:latin typeface="Arial" pitchFamily="34" charset="0"/>
                <a:ea typeface="+mn-ea"/>
                <a:cs typeface="Arial" pitchFamily="34" charset="0"/>
              </a:rPr>
              <a:t>fournis</a:t>
            </a:r>
            <a:r>
              <a:rPr lang="en-US" sz="1200" i="0" kern="1200" dirty="0">
                <a:solidFill>
                  <a:schemeClr val="tx1"/>
                </a:solidFill>
                <a:effectLst/>
                <a:latin typeface="Arial" pitchFamily="34" charset="0"/>
                <a:ea typeface="+mn-ea"/>
                <a:cs typeface="Arial" pitchFamily="34" charset="0"/>
              </a:rPr>
              <a:t> / couvertures </a:t>
            </a:r>
            <a:r>
              <a:rPr lang="en-US" sz="1200" i="0" kern="1200" dirty="0" err="1">
                <a:solidFill>
                  <a:schemeClr val="tx1"/>
                </a:solidFill>
                <a:effectLst/>
                <a:latin typeface="Arial" pitchFamily="34" charset="0"/>
                <a:ea typeface="+mn-ea"/>
                <a:cs typeface="Arial" pitchFamily="34" charset="0"/>
              </a:rPr>
              <a:t>distribuées</a:t>
            </a:r>
            <a:r>
              <a:rPr lang="en-US" sz="1200" i="0" kern="1200" dirty="0">
                <a:solidFill>
                  <a:schemeClr val="tx1"/>
                </a:solidFill>
                <a:effectLst/>
                <a:latin typeface="Arial" pitchFamily="34" charset="0"/>
                <a:ea typeface="+mn-ea"/>
                <a:cs typeface="Arial" pitchFamily="34" charset="0"/>
              </a:rPr>
              <a:t> / amelioration des scores de </a:t>
            </a:r>
            <a:r>
              <a:rPr lang="en-US" sz="1200" i="0" kern="1200" dirty="0" err="1">
                <a:solidFill>
                  <a:schemeClr val="tx1"/>
                </a:solidFill>
                <a:effectLst/>
                <a:latin typeface="Arial" pitchFamily="34" charset="0"/>
                <a:ea typeface="+mn-ea"/>
                <a:cs typeface="Arial" pitchFamily="34" charset="0"/>
              </a:rPr>
              <a:t>consommation</a:t>
            </a:r>
            <a:r>
              <a:rPr lang="en-US" sz="1200" i="0" kern="1200" dirty="0">
                <a:solidFill>
                  <a:schemeClr val="tx1"/>
                </a:solidFill>
                <a:effectLst/>
                <a:latin typeface="Arial" pitchFamily="34" charset="0"/>
                <a:ea typeface="+mn-ea"/>
                <a:cs typeface="Arial" pitchFamily="34" charset="0"/>
              </a:rPr>
              <a:t> de </a:t>
            </a:r>
            <a:r>
              <a:rPr lang="en-US" sz="1200" i="0" kern="1200" dirty="0" err="1">
                <a:solidFill>
                  <a:schemeClr val="tx1"/>
                </a:solidFill>
                <a:effectLst/>
                <a:latin typeface="Arial" pitchFamily="34" charset="0"/>
                <a:ea typeface="+mn-ea"/>
                <a:cs typeface="Arial" pitchFamily="34" charset="0"/>
              </a:rPr>
              <a:t>nourriture</a:t>
            </a:r>
            <a:r>
              <a:rPr lang="en-US" sz="1200" i="0" kern="1200" dirty="0">
                <a:solidFill>
                  <a:schemeClr val="tx1"/>
                </a:solidFill>
                <a:effectLst/>
                <a:latin typeface="Arial" pitchFamily="34" charset="0"/>
                <a:ea typeface="+mn-ea"/>
                <a:cs typeface="Arial" pitchFamily="34" charset="0"/>
              </a:rPr>
              <a:t> / </a:t>
            </a:r>
            <a:r>
              <a:rPr lang="en-US" sz="1200" i="0" kern="1200" dirty="0" err="1">
                <a:solidFill>
                  <a:schemeClr val="tx1"/>
                </a:solidFill>
                <a:effectLst/>
                <a:latin typeface="Arial" pitchFamily="34" charset="0"/>
                <a:ea typeface="+mn-ea"/>
                <a:cs typeface="Arial" pitchFamily="34" charset="0"/>
              </a:rPr>
              <a:t>meilleure</a:t>
            </a:r>
            <a:r>
              <a:rPr lang="en-US" sz="1200" i="0" kern="1200" dirty="0">
                <a:solidFill>
                  <a:schemeClr val="tx1"/>
                </a:solidFill>
                <a:effectLst/>
                <a:latin typeface="Arial" pitchFamily="34" charset="0"/>
                <a:ea typeface="+mn-ea"/>
                <a:cs typeface="Arial" pitchFamily="34" charset="0"/>
              </a:rPr>
              <a:t> acceptation </a:t>
            </a:r>
            <a:r>
              <a:rPr lang="en-US" sz="1200" i="0" kern="1200" dirty="0" err="1">
                <a:solidFill>
                  <a:schemeClr val="tx1"/>
                </a:solidFill>
                <a:effectLst/>
                <a:latin typeface="Arial" pitchFamily="34" charset="0"/>
                <a:ea typeface="+mn-ea"/>
                <a:cs typeface="Arial" pitchFamily="34" charset="0"/>
              </a:rPr>
              <a:t>sociale</a:t>
            </a:r>
            <a:r>
              <a:rPr lang="en-US" sz="1200" i="0" kern="1200" dirty="0">
                <a:solidFill>
                  <a:schemeClr val="tx1"/>
                </a:solidFill>
                <a:effectLst/>
                <a:latin typeface="Arial" pitchFamily="34" charset="0"/>
                <a:ea typeface="+mn-ea"/>
                <a:cs typeface="Arial" pitchFamily="34" charset="0"/>
              </a:rPr>
              <a:t> des </a:t>
            </a:r>
            <a:r>
              <a:rPr lang="en-US" sz="1200" i="0" kern="1200" dirty="0" err="1">
                <a:solidFill>
                  <a:schemeClr val="tx1"/>
                </a:solidFill>
                <a:effectLst/>
                <a:latin typeface="Arial" pitchFamily="34" charset="0"/>
                <a:ea typeface="+mn-ea"/>
                <a:cs typeface="Arial" pitchFamily="34" charset="0"/>
              </a:rPr>
              <a:t>réfugiés</a:t>
            </a:r>
            <a:r>
              <a:rPr lang="en-US" sz="1200" i="0" kern="1200" dirty="0">
                <a:solidFill>
                  <a:schemeClr val="tx1"/>
                </a:solidFill>
                <a:effectLst/>
                <a:latin typeface="Arial" pitchFamily="34" charset="0"/>
                <a:ea typeface="+mn-ea"/>
                <a:cs typeface="Arial" pitchFamily="34" charset="0"/>
              </a:rPr>
              <a:t> / </a:t>
            </a:r>
            <a:r>
              <a:rPr lang="en-US" sz="1200" i="0" kern="1200" dirty="0" err="1">
                <a:solidFill>
                  <a:schemeClr val="tx1"/>
                </a:solidFill>
                <a:effectLst/>
                <a:latin typeface="Arial" pitchFamily="34" charset="0"/>
                <a:ea typeface="+mn-ea"/>
                <a:cs typeface="Arial" pitchFamily="34" charset="0"/>
              </a:rPr>
              <a:t>etc</a:t>
            </a:r>
            <a:r>
              <a:rPr lang="en-US" sz="1200" i="0" kern="1200" dirty="0">
                <a:solidFill>
                  <a:schemeClr val="tx1"/>
                </a:solidFill>
                <a:effectLst/>
                <a:latin typeface="Arial" pitchFamily="34" charset="0"/>
                <a:ea typeface="+mn-ea"/>
                <a:cs typeface="Arial" pitchFamily="34" charset="0"/>
              </a:rPr>
              <a:t>… </a:t>
            </a:r>
          </a:p>
          <a:p>
            <a:pPr lvl="0" algn="l">
              <a:buFontTx/>
              <a:buNone/>
            </a:pPr>
            <a:endParaRPr lang="en-US" sz="2000" i="1" kern="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Le </a:t>
            </a:r>
            <a:r>
              <a:rPr lang="en-GB" sz="1200" b="1" kern="1200" dirty="0" err="1">
                <a:solidFill>
                  <a:schemeClr val="tx1"/>
                </a:solidFill>
                <a:effectLst/>
                <a:latin typeface="Arial" pitchFamily="34" charset="0"/>
                <a:ea typeface="+mn-ea"/>
                <a:cs typeface="Arial" pitchFamily="34" charset="0"/>
              </a:rPr>
              <a:t>suivi</a:t>
            </a:r>
            <a:r>
              <a:rPr lang="en-GB" sz="1200" b="1" kern="1200" dirty="0">
                <a:solidFill>
                  <a:schemeClr val="tx1"/>
                </a:solidFill>
                <a:effectLst/>
                <a:latin typeface="Arial" pitchFamily="34" charset="0"/>
                <a:ea typeface="+mn-ea"/>
                <a:cs typeface="Arial" pitchFamily="34" charset="0"/>
              </a:rPr>
              <a:t> de la </a:t>
            </a:r>
            <a:r>
              <a:rPr lang="en-GB" sz="1200" b="1" kern="1200" dirty="0" err="1">
                <a:solidFill>
                  <a:schemeClr val="tx1"/>
                </a:solidFill>
                <a:effectLst/>
                <a:latin typeface="Arial" pitchFamily="34" charset="0"/>
                <a:ea typeface="+mn-ea"/>
                <a:cs typeface="Arial" pitchFamily="34" charset="0"/>
              </a:rPr>
              <a:t>réponse</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humanitaire</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considère</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ces</a:t>
            </a:r>
            <a:r>
              <a:rPr lang="en-GB" sz="1200" b="1" kern="1200" dirty="0">
                <a:solidFill>
                  <a:schemeClr val="tx1"/>
                </a:solidFill>
                <a:effectLst/>
                <a:latin typeface="Arial" pitchFamily="34" charset="0"/>
                <a:ea typeface="+mn-ea"/>
                <a:cs typeface="Arial" pitchFamily="34" charset="0"/>
              </a:rPr>
              <a:t> deux dimensions : implementation et </a:t>
            </a:r>
            <a:r>
              <a:rPr lang="en-GB" sz="1200" b="1" kern="1200" dirty="0" err="1">
                <a:solidFill>
                  <a:schemeClr val="tx1"/>
                </a:solidFill>
                <a:effectLst/>
                <a:latin typeface="Arial" pitchFamily="34" charset="0"/>
                <a:ea typeface="+mn-ea"/>
                <a:cs typeface="Arial" pitchFamily="34" charset="0"/>
              </a:rPr>
              <a:t>résultats</a:t>
            </a: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err="1">
                <a:solidFill>
                  <a:schemeClr val="tx1"/>
                </a:solidFill>
                <a:effectLst/>
                <a:latin typeface="Arial" pitchFamily="34" charset="0"/>
                <a:ea typeface="+mn-ea"/>
                <a:cs typeface="Arial" pitchFamily="34" charset="0"/>
              </a:rPr>
              <a:t>Mais</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essayons</a:t>
            </a:r>
            <a:r>
              <a:rPr lang="en-US" sz="1200" kern="1200" dirty="0">
                <a:solidFill>
                  <a:schemeClr val="tx1"/>
                </a:solidFill>
                <a:effectLst/>
                <a:latin typeface="Arial" pitchFamily="34" charset="0"/>
                <a:ea typeface="+mn-ea"/>
                <a:cs typeface="Arial" pitchFamily="34" charset="0"/>
              </a:rPr>
              <a:t> de ne pas les </a:t>
            </a:r>
            <a:r>
              <a:rPr lang="en-US" sz="1200" kern="1200" dirty="0" err="1">
                <a:solidFill>
                  <a:schemeClr val="tx1"/>
                </a:solidFill>
                <a:effectLst/>
                <a:latin typeface="Arial" pitchFamily="34" charset="0"/>
                <a:ea typeface="+mn-ea"/>
                <a:cs typeface="Arial" pitchFamily="34" charset="0"/>
              </a:rPr>
              <a:t>mélanger</a:t>
            </a:r>
            <a:r>
              <a:rPr lang="en-US" sz="1200" kern="1200" dirty="0">
                <a:solidFill>
                  <a:schemeClr val="tx1"/>
                </a:solidFill>
                <a:effectLst/>
                <a:latin typeface="Arial" pitchFamily="34"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b="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err="1">
                <a:solidFill>
                  <a:schemeClr val="tx1"/>
                </a:solidFill>
                <a:effectLst/>
                <a:latin typeface="Arial" pitchFamily="34" charset="0"/>
                <a:ea typeface="+mn-ea"/>
                <a:cs typeface="Arial" pitchFamily="34" charset="0"/>
              </a:rPr>
              <a:t>Pourquoi</a:t>
            </a:r>
            <a:r>
              <a:rPr lang="en-GB" sz="1200" b="1" kern="1200" dirty="0">
                <a:solidFill>
                  <a:schemeClr val="tx1"/>
                </a:solidFill>
                <a:effectLst/>
                <a:latin typeface="Arial" pitchFamily="34" charset="0"/>
                <a:ea typeface="+mn-ea"/>
                <a:cs typeface="Arial" pitchFamily="34" charset="0"/>
              </a:rPr>
              <a:t> </a:t>
            </a:r>
            <a:r>
              <a:rPr lang="en-GB" sz="1200" b="1" kern="1200" dirty="0" err="1">
                <a:solidFill>
                  <a:schemeClr val="tx1"/>
                </a:solidFill>
                <a:effectLst/>
                <a:latin typeface="Arial" pitchFamily="34" charset="0"/>
                <a:ea typeface="+mn-ea"/>
                <a:cs typeface="Arial" pitchFamily="34" charset="0"/>
              </a:rPr>
              <a:t>suivre</a:t>
            </a:r>
            <a:r>
              <a:rPr lang="en-GB" sz="1200" b="1" kern="1200" dirty="0">
                <a:solidFill>
                  <a:schemeClr val="tx1"/>
                </a:solidFill>
                <a:effectLst/>
                <a:latin typeface="Arial" pitchFamily="34" charset="0"/>
                <a:ea typeface="+mn-ea"/>
                <a:cs typeface="Arial" pitchFamily="34" charset="0"/>
              </a:rPr>
              <a:t> le </a:t>
            </a:r>
            <a:r>
              <a:rPr lang="en-GB" sz="1200" b="1" kern="1200" dirty="0" err="1">
                <a:solidFill>
                  <a:schemeClr val="tx1"/>
                </a:solidFill>
                <a:effectLst/>
                <a:latin typeface="Arial" pitchFamily="34" charset="0"/>
                <a:ea typeface="+mn-ea"/>
                <a:cs typeface="Arial" pitchFamily="34" charset="0"/>
              </a:rPr>
              <a:t>niveau</a:t>
            </a:r>
            <a:r>
              <a:rPr lang="en-GB" sz="1200" b="1" kern="1200" dirty="0">
                <a:solidFill>
                  <a:schemeClr val="tx1"/>
                </a:solidFill>
                <a:effectLst/>
                <a:latin typeface="Arial" pitchFamily="34" charset="0"/>
                <a:ea typeface="+mn-ea"/>
                <a:cs typeface="Arial" pitchFamily="34" charset="0"/>
              </a:rPr>
              <a:t> outcome ? </a:t>
            </a:r>
            <a:endParaRPr lang="en-GB" sz="1200" dirty="0">
              <a:effectLst/>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dirty="0" err="1">
                <a:effectLst/>
              </a:rPr>
              <a:t>L’implémentation</a:t>
            </a:r>
            <a:r>
              <a:rPr lang="en-GB" sz="1200" dirty="0">
                <a:effectLst/>
              </a:rPr>
              <a:t> et le </a:t>
            </a:r>
            <a:r>
              <a:rPr lang="en-GB" sz="1200" dirty="0" err="1">
                <a:effectLst/>
              </a:rPr>
              <a:t>suivi</a:t>
            </a:r>
            <a:r>
              <a:rPr lang="en-GB" sz="1200" dirty="0">
                <a:effectLst/>
              </a:rPr>
              <a:t> des outputs </a:t>
            </a:r>
            <a:r>
              <a:rPr lang="en-GB" sz="1200" dirty="0" err="1">
                <a:effectLst/>
              </a:rPr>
              <a:t>est</a:t>
            </a:r>
            <a:r>
              <a:rPr lang="en-GB" sz="1200" dirty="0">
                <a:effectLst/>
              </a:rPr>
              <a:t> </a:t>
            </a:r>
            <a:r>
              <a:rPr lang="en-GB" sz="1200" dirty="0" err="1">
                <a:effectLst/>
              </a:rPr>
              <a:t>nécessaire</a:t>
            </a:r>
            <a:r>
              <a:rPr lang="en-GB" sz="1200" dirty="0">
                <a:effectLst/>
              </a:rPr>
              <a:t>, </a:t>
            </a:r>
            <a:r>
              <a:rPr lang="en-GB" sz="1200" dirty="0" err="1">
                <a:effectLst/>
              </a:rPr>
              <a:t>mais</a:t>
            </a:r>
            <a:r>
              <a:rPr lang="en-GB" sz="1200" dirty="0">
                <a:effectLst/>
              </a:rPr>
              <a:t> pas </a:t>
            </a:r>
            <a:r>
              <a:rPr lang="en-GB" sz="1200" dirty="0" err="1">
                <a:effectLst/>
              </a:rPr>
              <a:t>suffisant</a:t>
            </a:r>
            <a:r>
              <a:rPr lang="en-GB" sz="1200" dirty="0">
                <a:effectLst/>
              </a:rPr>
              <a:t>, </a:t>
            </a:r>
            <a:r>
              <a:rPr lang="en-GB" sz="1200" dirty="0" err="1">
                <a:effectLst/>
              </a:rPr>
              <a:t>ça</a:t>
            </a:r>
            <a:r>
              <a:rPr lang="en-GB" sz="1200" dirty="0">
                <a:effectLst/>
              </a:rPr>
              <a:t> ne nous </a:t>
            </a:r>
            <a:r>
              <a:rPr lang="en-GB" sz="1200" dirty="0" err="1">
                <a:effectLst/>
              </a:rPr>
              <a:t>dit</a:t>
            </a:r>
            <a:r>
              <a:rPr lang="en-GB" sz="1200" dirty="0">
                <a:effectLst/>
              </a:rPr>
              <a:t> pas la fin de </a:t>
            </a:r>
            <a:r>
              <a:rPr lang="en-GB" sz="1200" dirty="0" err="1">
                <a:effectLst/>
              </a:rPr>
              <a:t>l’histoire</a:t>
            </a:r>
            <a:r>
              <a:rPr lang="en-GB" sz="1200" dirty="0">
                <a:effectLst/>
              </a:rPr>
              <a:t>.</a:t>
            </a:r>
            <a:r>
              <a:rPr lang="en-US" sz="1200" kern="1200" dirty="0">
                <a:solidFill>
                  <a:schemeClr val="tx1"/>
                </a:solidFill>
                <a:effectLst/>
                <a:latin typeface="Arial" pitchFamily="34" charset="0"/>
                <a:ea typeface="+mn-ea"/>
                <a:cs typeface="Arial" pitchFamily="34" charset="0"/>
              </a:rPr>
              <a:t> Nous ne </a:t>
            </a:r>
            <a:r>
              <a:rPr lang="en-US" sz="1200" kern="1200" dirty="0" err="1">
                <a:solidFill>
                  <a:schemeClr val="tx1"/>
                </a:solidFill>
                <a:effectLst/>
                <a:latin typeface="Arial" pitchFamily="34" charset="0"/>
                <a:ea typeface="+mn-ea"/>
                <a:cs typeface="Arial" pitchFamily="34" charset="0"/>
              </a:rPr>
              <a:t>pouvons</a:t>
            </a:r>
            <a:r>
              <a:rPr lang="en-US" sz="1200" kern="1200" dirty="0">
                <a:solidFill>
                  <a:schemeClr val="tx1"/>
                </a:solidFill>
                <a:effectLst/>
                <a:latin typeface="Arial" pitchFamily="34" charset="0"/>
                <a:ea typeface="+mn-ea"/>
                <a:cs typeface="Arial" pitchFamily="34" charset="0"/>
              </a:rPr>
              <a:t> pas </a:t>
            </a:r>
            <a:r>
              <a:rPr lang="en-US" sz="1200" kern="1200" dirty="0" err="1">
                <a:solidFill>
                  <a:schemeClr val="tx1"/>
                </a:solidFill>
                <a:effectLst/>
                <a:latin typeface="Arial" pitchFamily="34" charset="0"/>
                <a:ea typeface="+mn-ea"/>
                <a:cs typeface="Arial" pitchFamily="34" charset="0"/>
              </a:rPr>
              <a:t>suivre</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l’implementation</a:t>
            </a:r>
            <a:r>
              <a:rPr lang="en-US" sz="1200" kern="1200" dirty="0">
                <a:solidFill>
                  <a:schemeClr val="tx1"/>
                </a:solidFill>
                <a:effectLst/>
                <a:latin typeface="Arial" pitchFamily="34" charset="0"/>
                <a:ea typeface="+mn-ea"/>
                <a:cs typeface="Arial" pitchFamily="34" charset="0"/>
              </a:rPr>
              <a:t> et les </a:t>
            </a:r>
            <a:r>
              <a:rPr lang="en-US" sz="1200" kern="1200" dirty="0" err="1">
                <a:solidFill>
                  <a:schemeClr val="tx1"/>
                </a:solidFill>
                <a:effectLst/>
                <a:latin typeface="Arial" pitchFamily="34" charset="0"/>
                <a:ea typeface="+mn-ea"/>
                <a:cs typeface="Arial" pitchFamily="34" charset="0"/>
              </a:rPr>
              <a:t>effets</a:t>
            </a:r>
            <a:r>
              <a:rPr lang="en-US" sz="1200" kern="1200" dirty="0">
                <a:solidFill>
                  <a:schemeClr val="tx1"/>
                </a:solidFill>
                <a:effectLst/>
                <a:latin typeface="Arial" pitchFamily="34" charset="0"/>
                <a:ea typeface="+mn-ea"/>
                <a:cs typeface="Arial" pitchFamily="34" charset="0"/>
              </a:rPr>
              <a:t> directs sans </a:t>
            </a:r>
            <a:r>
              <a:rPr lang="en-US" sz="1200" kern="1200" dirty="0" err="1">
                <a:solidFill>
                  <a:schemeClr val="tx1"/>
                </a:solidFill>
                <a:effectLst/>
                <a:latin typeface="Arial" pitchFamily="34" charset="0"/>
                <a:ea typeface="+mn-ea"/>
                <a:cs typeface="Arial" pitchFamily="34" charset="0"/>
              </a:rPr>
              <a:t>regarder</a:t>
            </a:r>
            <a:r>
              <a:rPr lang="en-US" sz="1200" kern="1200" dirty="0">
                <a:solidFill>
                  <a:schemeClr val="tx1"/>
                </a:solidFill>
                <a:effectLst/>
                <a:latin typeface="Arial" pitchFamily="34" charset="0"/>
                <a:ea typeface="+mn-ea"/>
                <a:cs typeface="Arial" pitchFamily="34" charset="0"/>
              </a:rPr>
              <a:t> les </a:t>
            </a:r>
            <a:r>
              <a:rPr lang="en-US" sz="1200" kern="1200" dirty="0" err="1">
                <a:solidFill>
                  <a:schemeClr val="tx1"/>
                </a:solidFill>
                <a:effectLst/>
                <a:latin typeface="Arial" pitchFamily="34" charset="0"/>
                <a:ea typeface="+mn-ea"/>
                <a:cs typeface="Arial" pitchFamily="34" charset="0"/>
              </a:rPr>
              <a:t>effets</a:t>
            </a:r>
            <a:r>
              <a:rPr lang="en-US" sz="1200" kern="1200" dirty="0">
                <a:solidFill>
                  <a:schemeClr val="tx1"/>
                </a:solidFill>
                <a:effectLst/>
                <a:latin typeface="Arial" pitchFamily="34" charset="0"/>
                <a:ea typeface="+mn-ea"/>
                <a:cs typeface="Arial" pitchFamily="34" charset="0"/>
              </a:rPr>
              <a:t> outcome.</a:t>
            </a:r>
          </a:p>
          <a:p>
            <a:pPr rtl="0"/>
            <a:r>
              <a:rPr lang="en-GB" sz="1200" dirty="0">
                <a:effectLst/>
              </a:rPr>
              <a:t>Par </a:t>
            </a:r>
            <a:r>
              <a:rPr lang="en-GB" sz="1200" dirty="0" err="1">
                <a:effectLst/>
              </a:rPr>
              <a:t>exemple</a:t>
            </a:r>
            <a:r>
              <a:rPr lang="en-GB" sz="1200" dirty="0">
                <a:effectLst/>
              </a:rPr>
              <a:t>: </a:t>
            </a:r>
            <a:r>
              <a:rPr lang="en-GB" sz="1200" dirty="0" err="1">
                <a:effectLst/>
              </a:rPr>
              <a:t>l’école</a:t>
            </a:r>
            <a:r>
              <a:rPr lang="en-GB" sz="1200" dirty="0">
                <a:effectLst/>
              </a:rPr>
              <a:t> a </a:t>
            </a:r>
            <a:r>
              <a:rPr lang="en-GB" sz="1200" dirty="0" err="1">
                <a:effectLst/>
              </a:rPr>
              <a:t>été</a:t>
            </a:r>
            <a:r>
              <a:rPr lang="en-GB" sz="1200" dirty="0">
                <a:effectLst/>
              </a:rPr>
              <a:t> </a:t>
            </a:r>
            <a:r>
              <a:rPr lang="en-GB" sz="1200" dirty="0" err="1">
                <a:effectLst/>
              </a:rPr>
              <a:t>construite</a:t>
            </a:r>
            <a:r>
              <a:rPr lang="en-GB" sz="1200" dirty="0">
                <a:effectLst/>
              </a:rPr>
              <a:t>. Bien. </a:t>
            </a:r>
            <a:r>
              <a:rPr lang="en-GB" sz="1200" dirty="0" err="1">
                <a:effectLst/>
              </a:rPr>
              <a:t>Mais</a:t>
            </a:r>
            <a:r>
              <a:rPr lang="en-GB" sz="1200" dirty="0">
                <a:effectLst/>
              </a:rPr>
              <a:t> </a:t>
            </a:r>
            <a:r>
              <a:rPr lang="en-GB" sz="1200" dirty="0" err="1">
                <a:effectLst/>
              </a:rPr>
              <a:t>est-ce</a:t>
            </a:r>
            <a:r>
              <a:rPr lang="en-GB" sz="1200" dirty="0">
                <a:effectLst/>
              </a:rPr>
              <a:t> </a:t>
            </a:r>
            <a:r>
              <a:rPr lang="en-GB" sz="1200" dirty="0" err="1">
                <a:effectLst/>
              </a:rPr>
              <a:t>qu’elle</a:t>
            </a:r>
            <a:r>
              <a:rPr lang="en-GB" sz="1200" dirty="0">
                <a:effectLst/>
              </a:rPr>
              <a:t> </a:t>
            </a:r>
            <a:r>
              <a:rPr lang="en-GB" sz="1200" dirty="0" err="1">
                <a:effectLst/>
              </a:rPr>
              <a:t>fonctionne</a:t>
            </a:r>
            <a:r>
              <a:rPr lang="en-GB" sz="1200" dirty="0">
                <a:effectLst/>
              </a:rPr>
              <a:t>, avec des enfants dans les classes ? Les </a:t>
            </a:r>
            <a:r>
              <a:rPr lang="en-GB" sz="1200" dirty="0" err="1">
                <a:effectLst/>
              </a:rPr>
              <a:t>puits</a:t>
            </a:r>
            <a:r>
              <a:rPr lang="en-GB" sz="1200" dirty="0">
                <a:effectLst/>
              </a:rPr>
              <a:t> </a:t>
            </a:r>
            <a:r>
              <a:rPr lang="en-GB" sz="1200" dirty="0" err="1">
                <a:effectLst/>
              </a:rPr>
              <a:t>ont</a:t>
            </a:r>
            <a:r>
              <a:rPr lang="en-GB" sz="1200" dirty="0">
                <a:effectLst/>
              </a:rPr>
              <a:t> </a:t>
            </a:r>
            <a:r>
              <a:rPr lang="en-GB" sz="1200" dirty="0" err="1">
                <a:effectLst/>
              </a:rPr>
              <a:t>été</a:t>
            </a:r>
            <a:r>
              <a:rPr lang="en-GB" sz="1200" dirty="0">
                <a:effectLst/>
              </a:rPr>
              <a:t> </a:t>
            </a:r>
            <a:r>
              <a:rPr lang="en-GB" sz="1200" dirty="0" err="1">
                <a:effectLst/>
              </a:rPr>
              <a:t>creusés</a:t>
            </a:r>
            <a:r>
              <a:rPr lang="en-GB" sz="1200" dirty="0">
                <a:effectLst/>
              </a:rPr>
              <a:t>: </a:t>
            </a:r>
            <a:r>
              <a:rPr lang="en-GB" sz="1200" dirty="0" err="1">
                <a:effectLst/>
              </a:rPr>
              <a:t>est-ce</a:t>
            </a:r>
            <a:r>
              <a:rPr lang="en-GB" sz="1200" dirty="0">
                <a:effectLst/>
              </a:rPr>
              <a:t> que les gens </a:t>
            </a:r>
            <a:r>
              <a:rPr lang="en-GB" sz="1200" dirty="0" err="1">
                <a:effectLst/>
              </a:rPr>
              <a:t>ont</a:t>
            </a:r>
            <a:r>
              <a:rPr lang="en-GB" sz="1200" dirty="0">
                <a:effectLst/>
              </a:rPr>
              <a:t> plus </a:t>
            </a:r>
            <a:r>
              <a:rPr lang="en-GB" sz="1200" dirty="0" err="1">
                <a:effectLst/>
              </a:rPr>
              <a:t>d’eau</a:t>
            </a:r>
            <a:r>
              <a:rPr lang="en-GB" sz="1200" dirty="0">
                <a:effectLst/>
              </a:rPr>
              <a:t> ? Les latrines </a:t>
            </a:r>
            <a:r>
              <a:rPr lang="en-GB" sz="1200" dirty="0" err="1">
                <a:effectLst/>
              </a:rPr>
              <a:t>ont</a:t>
            </a:r>
            <a:r>
              <a:rPr lang="en-GB" sz="1200" dirty="0">
                <a:effectLst/>
              </a:rPr>
              <a:t> </a:t>
            </a:r>
            <a:r>
              <a:rPr lang="en-GB" sz="1200" dirty="0" err="1">
                <a:effectLst/>
              </a:rPr>
              <a:t>été</a:t>
            </a:r>
            <a:r>
              <a:rPr lang="en-GB" sz="1200" dirty="0">
                <a:effectLst/>
              </a:rPr>
              <a:t> </a:t>
            </a:r>
            <a:r>
              <a:rPr lang="en-GB" sz="1200" dirty="0" err="1">
                <a:effectLst/>
              </a:rPr>
              <a:t>construites</a:t>
            </a:r>
            <a:r>
              <a:rPr lang="en-GB" sz="1200" dirty="0">
                <a:effectLst/>
              </a:rPr>
              <a:t>: </a:t>
            </a:r>
            <a:r>
              <a:rPr lang="en-GB" sz="1200" dirty="0" err="1">
                <a:effectLst/>
              </a:rPr>
              <a:t>est-ce</a:t>
            </a:r>
            <a:r>
              <a:rPr lang="en-GB" sz="1200" dirty="0">
                <a:effectLst/>
              </a:rPr>
              <a:t> </a:t>
            </a:r>
            <a:r>
              <a:rPr lang="en-GB" sz="1200" dirty="0" err="1">
                <a:effectLst/>
              </a:rPr>
              <a:t>qu’on</a:t>
            </a:r>
            <a:r>
              <a:rPr lang="en-GB" sz="1200" dirty="0">
                <a:effectLst/>
              </a:rPr>
              <a:t> constate </a:t>
            </a:r>
            <a:r>
              <a:rPr lang="en-GB" sz="1200" dirty="0" err="1">
                <a:effectLst/>
              </a:rPr>
              <a:t>une</a:t>
            </a:r>
            <a:r>
              <a:rPr lang="en-GB" sz="1200" dirty="0">
                <a:effectLst/>
              </a:rPr>
              <a:t> diminution des maladies </a:t>
            </a:r>
            <a:r>
              <a:rPr lang="en-GB" sz="1200" dirty="0" err="1">
                <a:effectLst/>
              </a:rPr>
              <a:t>liées</a:t>
            </a:r>
            <a:r>
              <a:rPr lang="en-GB" sz="1200" dirty="0">
                <a:effectLst/>
              </a:rPr>
              <a:t> à </a:t>
            </a:r>
            <a:r>
              <a:rPr lang="en-GB" sz="1200" dirty="0" err="1">
                <a:effectLst/>
              </a:rPr>
              <a:t>l’hygiene</a:t>
            </a:r>
            <a:r>
              <a:rPr lang="en-GB" sz="1200" dirty="0">
                <a:effectLst/>
              </a:rPr>
              <a:t> ?</a:t>
            </a:r>
          </a:p>
          <a:p>
            <a:r>
              <a:rPr lang="en-US" sz="1200" kern="1200" dirty="0">
                <a:solidFill>
                  <a:schemeClr val="tx1"/>
                </a:solidFill>
                <a:effectLst/>
                <a:latin typeface="Arial" pitchFamily="34" charset="0"/>
                <a:ea typeface="+mn-ea"/>
                <a:cs typeface="Arial" pitchFamily="34" charset="0"/>
              </a:rPr>
              <a:t>Le travail de monitoring ne </a:t>
            </a:r>
            <a:r>
              <a:rPr lang="en-US" sz="1200" kern="1200" dirty="0" err="1">
                <a:solidFill>
                  <a:schemeClr val="tx1"/>
                </a:solidFill>
                <a:effectLst/>
                <a:latin typeface="Arial" pitchFamily="34" charset="0"/>
                <a:ea typeface="+mn-ea"/>
                <a:cs typeface="Arial" pitchFamily="34" charset="0"/>
              </a:rPr>
              <a:t>peut</a:t>
            </a:r>
            <a:r>
              <a:rPr lang="en-US" sz="1200" kern="1200" dirty="0">
                <a:solidFill>
                  <a:schemeClr val="tx1"/>
                </a:solidFill>
                <a:effectLst/>
                <a:latin typeface="Arial" pitchFamily="34" charset="0"/>
                <a:ea typeface="+mn-ea"/>
                <a:cs typeface="Arial" pitchFamily="34" charset="0"/>
              </a:rPr>
              <a:t> pas se limiter à </a:t>
            </a:r>
            <a:r>
              <a:rPr lang="en-US" sz="1200" kern="1200" dirty="0" err="1">
                <a:solidFill>
                  <a:schemeClr val="tx1"/>
                </a:solidFill>
                <a:effectLst/>
                <a:latin typeface="Arial" pitchFamily="34" charset="0"/>
                <a:ea typeface="+mn-ea"/>
                <a:cs typeface="Arial" pitchFamily="34" charset="0"/>
              </a:rPr>
              <a:t>compter</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ce</a:t>
            </a:r>
            <a:r>
              <a:rPr lang="en-US" sz="1200" kern="1200" dirty="0">
                <a:solidFill>
                  <a:schemeClr val="tx1"/>
                </a:solidFill>
                <a:effectLst/>
                <a:latin typeface="Arial" pitchFamily="34" charset="0"/>
                <a:ea typeface="+mn-ea"/>
                <a:cs typeface="Arial" pitchFamily="34" charset="0"/>
              </a:rPr>
              <a:t> qui a </a:t>
            </a:r>
            <a:r>
              <a:rPr lang="en-US" sz="1200" kern="1200" dirty="0" err="1">
                <a:solidFill>
                  <a:schemeClr val="tx1"/>
                </a:solidFill>
                <a:effectLst/>
                <a:latin typeface="Arial" pitchFamily="34" charset="0"/>
                <a:ea typeface="+mn-ea"/>
                <a:cs typeface="Arial" pitchFamily="34" charset="0"/>
              </a:rPr>
              <a:t>été</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délivré</a:t>
            </a:r>
            <a:r>
              <a:rPr lang="en-US" sz="1200" kern="1200" dirty="0">
                <a:solidFill>
                  <a:schemeClr val="tx1"/>
                </a:solidFill>
                <a:effectLst/>
                <a:latin typeface="Arial" pitchFamily="34" charset="0"/>
                <a:ea typeface="+mn-ea"/>
                <a:cs typeface="Arial" pitchFamily="34" charset="0"/>
              </a:rPr>
              <a:t>, sans se demander : </a:t>
            </a:r>
            <a:r>
              <a:rPr lang="en-US" sz="1200" kern="1200" dirty="0" err="1">
                <a:solidFill>
                  <a:schemeClr val="tx1"/>
                </a:solidFill>
                <a:effectLst/>
                <a:latin typeface="Arial" pitchFamily="34" charset="0"/>
                <a:ea typeface="+mn-ea"/>
                <a:cs typeface="Arial" pitchFamily="34" charset="0"/>
              </a:rPr>
              <a:t>est-ce</a:t>
            </a:r>
            <a:r>
              <a:rPr lang="en-US" sz="1200" kern="1200" dirty="0">
                <a:solidFill>
                  <a:schemeClr val="tx1"/>
                </a:solidFill>
                <a:effectLst/>
                <a:latin typeface="Arial" pitchFamily="34" charset="0"/>
                <a:ea typeface="+mn-ea"/>
                <a:cs typeface="Arial" pitchFamily="34" charset="0"/>
              </a:rPr>
              <a:t> que le but a </a:t>
            </a:r>
            <a:r>
              <a:rPr lang="en-US" sz="1200" kern="1200" dirty="0" err="1">
                <a:solidFill>
                  <a:schemeClr val="tx1"/>
                </a:solidFill>
                <a:effectLst/>
                <a:latin typeface="Arial" pitchFamily="34" charset="0"/>
                <a:ea typeface="+mn-ea"/>
                <a:cs typeface="Arial" pitchFamily="34" charset="0"/>
              </a:rPr>
              <a:t>été</a:t>
            </a:r>
            <a:r>
              <a:rPr lang="en-US" sz="1200" kern="1200" dirty="0">
                <a:solidFill>
                  <a:schemeClr val="tx1"/>
                </a:solidFill>
                <a:effectLst/>
                <a:latin typeface="Arial" pitchFamily="34" charset="0"/>
                <a:ea typeface="+mn-ea"/>
                <a:cs typeface="Arial" pitchFamily="34" charset="0"/>
              </a:rPr>
              <a:t> </a:t>
            </a:r>
            <a:r>
              <a:rPr lang="en-US" sz="1200" kern="1200" dirty="0" err="1">
                <a:solidFill>
                  <a:schemeClr val="tx1"/>
                </a:solidFill>
                <a:effectLst/>
                <a:latin typeface="Arial" pitchFamily="34" charset="0"/>
                <a:ea typeface="+mn-ea"/>
                <a:cs typeface="Arial" pitchFamily="34" charset="0"/>
              </a:rPr>
              <a:t>atteint</a:t>
            </a:r>
            <a:r>
              <a:rPr lang="en-US" sz="1200" kern="1200" dirty="0">
                <a:solidFill>
                  <a:schemeClr val="tx1"/>
                </a:solidFill>
                <a:effectLst/>
                <a:latin typeface="Arial" pitchFamily="34" charset="0"/>
                <a:ea typeface="+mn-ea"/>
                <a:cs typeface="Arial" pitchFamily="34" charset="0"/>
              </a:rPr>
              <a:t> ?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latin typeface="Arial" pitchFamily="34" charset="0"/>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latin typeface="Arial" pitchFamily="34" charset="0"/>
                <a:cs typeface="Arial" pitchFamily="34" charset="0"/>
              </a:rPr>
              <a:t>Note: Pour le travail </a:t>
            </a:r>
            <a:r>
              <a:rPr lang="en-GB" sz="1200" b="1" kern="1200" dirty="0" err="1">
                <a:latin typeface="Arial" pitchFamily="34" charset="0"/>
                <a:cs typeface="Arial" pitchFamily="34" charset="0"/>
              </a:rPr>
              <a:t>humanitaire</a:t>
            </a:r>
            <a:r>
              <a:rPr lang="en-GB" sz="1200" b="1" kern="1200" dirty="0">
                <a:latin typeface="Arial" pitchFamily="34" charset="0"/>
                <a:cs typeface="Arial" pitchFamily="34" charset="0"/>
              </a:rPr>
              <a:t>, on ne </a:t>
            </a:r>
            <a:r>
              <a:rPr lang="en-GB" sz="1200" b="1" kern="1200" dirty="0" err="1">
                <a:latin typeface="Arial" pitchFamily="34" charset="0"/>
                <a:cs typeface="Arial" pitchFamily="34" charset="0"/>
              </a:rPr>
              <a:t>considère</a:t>
            </a:r>
            <a:r>
              <a:rPr lang="en-GB" sz="1200" b="1" kern="1200" dirty="0">
                <a:latin typeface="Arial" pitchFamily="34" charset="0"/>
                <a:cs typeface="Arial" pitchFamily="34" charset="0"/>
              </a:rPr>
              <a:t> pas </a:t>
            </a:r>
            <a:r>
              <a:rPr lang="en-GB" sz="1200" b="1" kern="1200" dirty="0" err="1">
                <a:latin typeface="Arial" pitchFamily="34" charset="0"/>
                <a:cs typeface="Arial" pitchFamily="34" charset="0"/>
              </a:rPr>
              <a:t>l’impact</a:t>
            </a:r>
            <a:endParaRPr lang="en-GB" sz="1200" b="1" kern="1200" dirty="0">
              <a:latin typeface="Arial" pitchFamily="34" charset="0"/>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kern="0" dirty="0">
                <a:latin typeface="Arial"/>
                <a:cs typeface="Arial"/>
              </a:rPr>
              <a:t>L'impact se mesure dans la durée, à travers les années. Ceci ne peut se faire que si on est dans un contexte relativement stable, pour que les données soient comparables d'une année à l'autre. C'est rarement le cas dans les contextes d'intervention humanitaire et donc en général on n’utilise pas la notion d'impact dans le monitoring de l'aide humanitaire.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b="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0" kern="1200" dirty="0">
                <a:solidFill>
                  <a:schemeClr val="tx1"/>
                </a:solidFill>
                <a:effectLst/>
                <a:latin typeface="Arial" pitchFamily="34" charset="0"/>
                <a:ea typeface="+mn-ea"/>
                <a:cs typeface="Arial" pitchFamily="34" charset="0"/>
              </a:rPr>
              <a:t>La </a:t>
            </a:r>
            <a:r>
              <a:rPr lang="en-US" sz="1200" b="0" kern="1200" dirty="0" err="1">
                <a:solidFill>
                  <a:schemeClr val="tx1"/>
                </a:solidFill>
                <a:effectLst/>
                <a:latin typeface="Arial" pitchFamily="34" charset="0"/>
                <a:ea typeface="+mn-ea"/>
                <a:cs typeface="Arial" pitchFamily="34" charset="0"/>
              </a:rPr>
              <a:t>chaîne</a:t>
            </a:r>
            <a:r>
              <a:rPr lang="en-US" sz="1200" b="0" kern="1200" dirty="0">
                <a:solidFill>
                  <a:schemeClr val="tx1"/>
                </a:solidFill>
                <a:effectLst/>
                <a:latin typeface="Arial" pitchFamily="34" charset="0"/>
                <a:ea typeface="+mn-ea"/>
                <a:cs typeface="Arial" pitchFamily="34" charset="0"/>
              </a:rPr>
              <a:t> de </a:t>
            </a:r>
            <a:r>
              <a:rPr lang="en-US" sz="1200" b="0" kern="1200" dirty="0" err="1">
                <a:solidFill>
                  <a:schemeClr val="tx1"/>
                </a:solidFill>
                <a:effectLst/>
                <a:latin typeface="Arial" pitchFamily="34" charset="0"/>
                <a:ea typeface="+mn-ea"/>
                <a:cs typeface="Arial" pitchFamily="34" charset="0"/>
              </a:rPr>
              <a:t>résultats</a:t>
            </a:r>
            <a:r>
              <a:rPr lang="en-US" sz="1200" b="0" kern="1200" dirty="0">
                <a:solidFill>
                  <a:schemeClr val="tx1"/>
                </a:solidFill>
                <a:effectLst/>
                <a:latin typeface="Arial" pitchFamily="34" charset="0"/>
                <a:ea typeface="+mn-ea"/>
                <a:cs typeface="Arial" pitchFamily="34" charset="0"/>
              </a:rPr>
              <a:t> </a:t>
            </a:r>
            <a:r>
              <a:rPr lang="en-US" sz="1200" b="0" kern="1200" dirty="0" err="1">
                <a:solidFill>
                  <a:schemeClr val="tx1"/>
                </a:solidFill>
                <a:effectLst/>
                <a:latin typeface="Arial" pitchFamily="34" charset="0"/>
                <a:ea typeface="+mn-ea"/>
                <a:cs typeface="Arial" pitchFamily="34" charset="0"/>
              </a:rPr>
              <a:t>permet</a:t>
            </a:r>
            <a:r>
              <a:rPr lang="en-US" sz="1200" b="0" kern="1200" dirty="0">
                <a:solidFill>
                  <a:schemeClr val="tx1"/>
                </a:solidFill>
                <a:effectLst/>
                <a:latin typeface="Arial" pitchFamily="34" charset="0"/>
                <a:ea typeface="+mn-ea"/>
                <a:cs typeface="Arial" pitchFamily="34" charset="0"/>
              </a:rPr>
              <a:t> </a:t>
            </a:r>
            <a:r>
              <a:rPr lang="en-US" sz="1200" b="0" kern="1200" dirty="0" err="1">
                <a:solidFill>
                  <a:schemeClr val="tx1"/>
                </a:solidFill>
                <a:effectLst/>
                <a:latin typeface="Arial" pitchFamily="34" charset="0"/>
                <a:ea typeface="+mn-ea"/>
                <a:cs typeface="Arial" pitchFamily="34" charset="0"/>
              </a:rPr>
              <a:t>aussi</a:t>
            </a:r>
            <a:r>
              <a:rPr lang="en-US" sz="1200" b="0" kern="1200" dirty="0">
                <a:solidFill>
                  <a:schemeClr val="tx1"/>
                </a:solidFill>
                <a:effectLst/>
                <a:latin typeface="Arial" pitchFamily="34" charset="0"/>
                <a:ea typeface="+mn-ea"/>
                <a:cs typeface="Arial" pitchFamily="34" charset="0"/>
              </a:rPr>
              <a:t> </a:t>
            </a:r>
            <a:r>
              <a:rPr lang="en-US" sz="1200" b="0" kern="1200" dirty="0" err="1">
                <a:solidFill>
                  <a:schemeClr val="tx1"/>
                </a:solidFill>
                <a:effectLst/>
                <a:latin typeface="Arial" pitchFamily="34" charset="0"/>
                <a:ea typeface="+mn-ea"/>
                <a:cs typeface="Arial" pitchFamily="34" charset="0"/>
              </a:rPr>
              <a:t>d’illustrer</a:t>
            </a:r>
            <a:r>
              <a:rPr lang="en-US" sz="1200" b="0" kern="1200" dirty="0">
                <a:solidFill>
                  <a:schemeClr val="tx1"/>
                </a:solidFill>
                <a:effectLst/>
                <a:latin typeface="Arial" pitchFamily="34" charset="0"/>
                <a:ea typeface="+mn-ea"/>
                <a:cs typeface="Arial" pitchFamily="34" charset="0"/>
              </a:rPr>
              <a:t> que le monitoring se conduit à 3 </a:t>
            </a:r>
            <a:r>
              <a:rPr lang="en-US" sz="1200" b="0" kern="1200" dirty="0" err="1">
                <a:solidFill>
                  <a:schemeClr val="tx1"/>
                </a:solidFill>
                <a:effectLst/>
                <a:latin typeface="Arial" pitchFamily="34" charset="0"/>
                <a:ea typeface="+mn-ea"/>
                <a:cs typeface="Arial" pitchFamily="34" charset="0"/>
              </a:rPr>
              <a:t>niveaux</a:t>
            </a:r>
            <a:r>
              <a:rPr lang="en-US" sz="1200" b="0" kern="1200" dirty="0">
                <a:solidFill>
                  <a:schemeClr val="tx1"/>
                </a:solidFill>
                <a:effectLst/>
                <a:latin typeface="Arial" pitchFamily="34" charset="0"/>
                <a:ea typeface="+mn-ea"/>
                <a:cs typeface="Arial" pitchFamily="34" charset="0"/>
              </a:rPr>
              <a:t>: </a:t>
            </a:r>
          </a:p>
          <a:p>
            <a:pPr marL="171450" marR="0" lvl="0" indent="-171450" algn="l" defTabSz="914400" rtl="0" eaLnBrk="1" fontAlgn="auto" latinLnBrk="0" hangingPunct="1">
              <a:lnSpc>
                <a:spcPct val="114000"/>
              </a:lnSpc>
              <a:spcBef>
                <a:spcPts val="1200"/>
              </a:spcBef>
              <a:spcAft>
                <a:spcPts val="0"/>
              </a:spcAft>
              <a:buClrTx/>
              <a:buSzTx/>
              <a:buFontTx/>
              <a:buChar char="-"/>
              <a:tabLst/>
              <a:defRPr/>
            </a:pPr>
            <a:r>
              <a:rPr lang="en-US" sz="1200" b="1" i="0" kern="0" dirty="0"/>
              <a:t>CLICK</a:t>
            </a:r>
            <a:r>
              <a:rPr lang="en-US" sz="1200" b="0" i="0" kern="0" dirty="0"/>
              <a:t> au </a:t>
            </a:r>
            <a:r>
              <a:rPr lang="en-US" sz="1200" b="0" i="0" kern="0" dirty="0" err="1"/>
              <a:t>niveau</a:t>
            </a:r>
            <a:r>
              <a:rPr lang="en-US" sz="1200" b="0" i="0" kern="0" dirty="0"/>
              <a:t> </a:t>
            </a:r>
            <a:r>
              <a:rPr lang="en-US" sz="1200" b="0" kern="1200" dirty="0" err="1">
                <a:solidFill>
                  <a:schemeClr val="tx1"/>
                </a:solidFill>
                <a:effectLst/>
                <a:latin typeface="Arial" pitchFamily="34" charset="0"/>
                <a:ea typeface="+mn-ea"/>
                <a:cs typeface="Arial" pitchFamily="34" charset="0"/>
              </a:rPr>
              <a:t>Projet</a:t>
            </a:r>
            <a:r>
              <a:rPr lang="en-US" sz="1200" b="0" kern="1200" dirty="0">
                <a:solidFill>
                  <a:schemeClr val="tx1"/>
                </a:solidFill>
                <a:effectLst/>
                <a:latin typeface="Arial" pitchFamily="34" charset="0"/>
                <a:ea typeface="+mn-ea"/>
                <a:cs typeface="Arial" pitchFamily="34" charset="0"/>
              </a:rPr>
              <a:t>, on </a:t>
            </a:r>
            <a:r>
              <a:rPr lang="en-US" sz="1200" b="0" kern="1200" dirty="0" err="1">
                <a:solidFill>
                  <a:schemeClr val="tx1"/>
                </a:solidFill>
                <a:effectLst/>
                <a:latin typeface="Arial" pitchFamily="34" charset="0"/>
                <a:ea typeface="+mn-ea"/>
                <a:cs typeface="Arial" pitchFamily="34" charset="0"/>
              </a:rPr>
              <a:t>mesure</a:t>
            </a:r>
            <a:r>
              <a:rPr lang="en-US" sz="1200" b="0" kern="1200" dirty="0">
                <a:solidFill>
                  <a:schemeClr val="tx1"/>
                </a:solidFill>
                <a:effectLst/>
                <a:latin typeface="Arial" pitchFamily="34" charset="0"/>
                <a:ea typeface="+mn-ea"/>
                <a:cs typeface="Arial" pitchFamily="34" charset="0"/>
              </a:rPr>
              <a:t> les outputs</a:t>
            </a:r>
          </a:p>
          <a:p>
            <a:pPr marL="171450" marR="0" lvl="0" indent="-171450" algn="l" defTabSz="914400" rtl="0" eaLnBrk="1" fontAlgn="auto" latinLnBrk="0" hangingPunct="1">
              <a:lnSpc>
                <a:spcPct val="114000"/>
              </a:lnSpc>
              <a:spcBef>
                <a:spcPts val="1200"/>
              </a:spcBef>
              <a:spcAft>
                <a:spcPts val="0"/>
              </a:spcAft>
              <a:buClrTx/>
              <a:buSzTx/>
              <a:buFontTx/>
              <a:buChar char="-"/>
              <a:tabLst/>
              <a:defRPr/>
            </a:pPr>
            <a:r>
              <a:rPr lang="en-US" sz="1200" b="1" i="0" kern="0" dirty="0"/>
              <a:t>CLICK </a:t>
            </a:r>
            <a:r>
              <a:rPr lang="en-US" sz="1200" b="0" i="0" kern="1200" dirty="0">
                <a:solidFill>
                  <a:schemeClr val="tx1"/>
                </a:solidFill>
                <a:effectLst/>
                <a:latin typeface="Arial" pitchFamily="34" charset="0"/>
                <a:ea typeface="+mn-ea"/>
                <a:cs typeface="Arial" pitchFamily="34" charset="0"/>
              </a:rPr>
              <a:t>au </a:t>
            </a:r>
            <a:r>
              <a:rPr lang="en-US" sz="1200" b="0" i="0" kern="1200" dirty="0" err="1">
                <a:solidFill>
                  <a:schemeClr val="tx1"/>
                </a:solidFill>
                <a:effectLst/>
                <a:latin typeface="Arial" pitchFamily="34" charset="0"/>
                <a:ea typeface="+mn-ea"/>
                <a:cs typeface="Arial" pitchFamily="34" charset="0"/>
              </a:rPr>
              <a:t>niveau</a:t>
            </a:r>
            <a:r>
              <a:rPr lang="en-US" sz="1200" b="0" i="0" kern="1200" dirty="0">
                <a:solidFill>
                  <a:schemeClr val="tx1"/>
                </a:solidFill>
                <a:effectLst/>
                <a:latin typeface="Arial" pitchFamily="34" charset="0"/>
                <a:ea typeface="+mn-ea"/>
                <a:cs typeface="Arial" pitchFamily="34" charset="0"/>
              </a:rPr>
              <a:t> C</a:t>
            </a:r>
            <a:r>
              <a:rPr lang="en-US" sz="1200" b="0" kern="1200" dirty="0">
                <a:solidFill>
                  <a:schemeClr val="tx1"/>
                </a:solidFill>
                <a:effectLst/>
                <a:latin typeface="Arial" pitchFamily="34" charset="0"/>
                <a:ea typeface="+mn-ea"/>
                <a:cs typeface="Arial" pitchFamily="34" charset="0"/>
              </a:rPr>
              <a:t>luster, on </a:t>
            </a:r>
            <a:r>
              <a:rPr lang="en-US" sz="1200" b="0" kern="1200" dirty="0" err="1">
                <a:solidFill>
                  <a:schemeClr val="tx1"/>
                </a:solidFill>
                <a:effectLst/>
                <a:latin typeface="Arial" pitchFamily="34" charset="0"/>
                <a:ea typeface="+mn-ea"/>
                <a:cs typeface="Arial" pitchFamily="34" charset="0"/>
              </a:rPr>
              <a:t>mesure</a:t>
            </a:r>
            <a:r>
              <a:rPr lang="en-US" sz="1200" b="0" kern="1200" dirty="0">
                <a:solidFill>
                  <a:schemeClr val="tx1"/>
                </a:solidFill>
                <a:effectLst/>
                <a:latin typeface="Arial" pitchFamily="34" charset="0"/>
                <a:ea typeface="+mn-ea"/>
                <a:cs typeface="Arial" pitchFamily="34" charset="0"/>
              </a:rPr>
              <a:t> les output et outcome</a:t>
            </a:r>
          </a:p>
          <a:p>
            <a:pPr marL="171450" marR="0" lvl="0" indent="-171450" algn="l" defTabSz="914400" rtl="0" eaLnBrk="1" fontAlgn="auto" latinLnBrk="0" hangingPunct="1">
              <a:lnSpc>
                <a:spcPct val="114000"/>
              </a:lnSpc>
              <a:spcBef>
                <a:spcPts val="1200"/>
              </a:spcBef>
              <a:spcAft>
                <a:spcPts val="0"/>
              </a:spcAft>
              <a:buClrTx/>
              <a:buSzTx/>
              <a:buFontTx/>
              <a:buChar char="-"/>
              <a:tabLst/>
              <a:defRPr/>
            </a:pPr>
            <a:r>
              <a:rPr lang="en-US" sz="1200" b="1" i="0" kern="0" dirty="0"/>
              <a:t>CLICK </a:t>
            </a:r>
            <a:r>
              <a:rPr lang="en-US" sz="1200" b="0" i="0" kern="1200" dirty="0">
                <a:solidFill>
                  <a:schemeClr val="tx1"/>
                </a:solidFill>
                <a:effectLst/>
                <a:latin typeface="Arial" pitchFamily="34" charset="0"/>
                <a:ea typeface="+mn-ea"/>
                <a:cs typeface="Arial" pitchFamily="34" charset="0"/>
              </a:rPr>
              <a:t>au </a:t>
            </a:r>
            <a:r>
              <a:rPr lang="en-US" sz="1200" b="0" i="0" kern="1200" dirty="0" err="1">
                <a:solidFill>
                  <a:schemeClr val="tx1"/>
                </a:solidFill>
                <a:effectLst/>
                <a:latin typeface="Arial" pitchFamily="34" charset="0"/>
                <a:ea typeface="+mn-ea"/>
                <a:cs typeface="Arial" pitchFamily="34" charset="0"/>
              </a:rPr>
              <a:t>niveau</a:t>
            </a:r>
            <a:r>
              <a:rPr lang="en-US" sz="1200" b="0" i="0" kern="1200" dirty="0">
                <a:solidFill>
                  <a:schemeClr val="tx1"/>
                </a:solidFill>
                <a:effectLst/>
                <a:latin typeface="Arial" pitchFamily="34" charset="0"/>
                <a:ea typeface="+mn-ea"/>
                <a:cs typeface="Arial" pitchFamily="34" charset="0"/>
              </a:rPr>
              <a:t> </a:t>
            </a:r>
            <a:r>
              <a:rPr lang="en-US" sz="1200" b="0" i="0" kern="1200" dirty="0" err="1">
                <a:solidFill>
                  <a:schemeClr val="tx1"/>
                </a:solidFill>
                <a:effectLst/>
                <a:latin typeface="Arial" pitchFamily="34" charset="0"/>
                <a:ea typeface="+mn-ea"/>
                <a:cs typeface="Arial" pitchFamily="34" charset="0"/>
              </a:rPr>
              <a:t>S</a:t>
            </a:r>
            <a:r>
              <a:rPr lang="en-US" sz="1200" b="0" kern="1200" dirty="0" err="1">
                <a:solidFill>
                  <a:schemeClr val="tx1"/>
                </a:solidFill>
                <a:effectLst/>
                <a:latin typeface="Arial" pitchFamily="34" charset="0"/>
                <a:ea typeface="+mn-ea"/>
                <a:cs typeface="Arial" pitchFamily="34" charset="0"/>
              </a:rPr>
              <a:t>trategique</a:t>
            </a:r>
            <a:r>
              <a:rPr lang="en-US" sz="1200" b="0" kern="1200" dirty="0">
                <a:solidFill>
                  <a:schemeClr val="tx1"/>
                </a:solidFill>
                <a:effectLst/>
                <a:latin typeface="Arial" pitchFamily="34" charset="0"/>
                <a:ea typeface="+mn-ea"/>
                <a:cs typeface="Arial" pitchFamily="34" charset="0"/>
              </a:rPr>
              <a:t>, on </a:t>
            </a:r>
            <a:r>
              <a:rPr lang="en-US" sz="1200" b="0" kern="1200" dirty="0" err="1">
                <a:solidFill>
                  <a:schemeClr val="tx1"/>
                </a:solidFill>
                <a:effectLst/>
                <a:latin typeface="Arial" pitchFamily="34" charset="0"/>
                <a:ea typeface="+mn-ea"/>
                <a:cs typeface="Arial" pitchFamily="34" charset="0"/>
              </a:rPr>
              <a:t>mesure</a:t>
            </a:r>
            <a:r>
              <a:rPr lang="en-US" sz="1200" b="0" kern="1200" dirty="0">
                <a:solidFill>
                  <a:schemeClr val="tx1"/>
                </a:solidFill>
                <a:effectLst/>
                <a:latin typeface="Arial" pitchFamily="34" charset="0"/>
                <a:ea typeface="+mn-ea"/>
                <a:cs typeface="Arial" pitchFamily="34" charset="0"/>
              </a:rPr>
              <a:t> les outcome</a:t>
            </a:r>
          </a:p>
          <a:p>
            <a:pPr rtl="0"/>
            <a:endParaRPr lang="en-GB" dirty="0">
              <a:effectLst/>
            </a:endParaRPr>
          </a:p>
          <a:p>
            <a:pPr rtl="0"/>
            <a:r>
              <a:rPr lang="en-GB" dirty="0">
                <a:effectLst/>
              </a:rPr>
              <a:t>-------------------------</a:t>
            </a:r>
          </a:p>
          <a:p>
            <a:pPr rtl="0"/>
            <a:endParaRPr lang="en-GB" dirty="0">
              <a:effectLst/>
            </a:endParaRPr>
          </a:p>
          <a:p>
            <a:pPr rtl="0"/>
            <a:endParaRPr lang="en-GB" dirty="0">
              <a:effectLst/>
            </a:endParaRPr>
          </a:p>
          <a:p>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1886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dirty="0"/>
              <a:t>Que nous </a:t>
            </a:r>
            <a:r>
              <a:rPr lang="en-US" dirty="0" err="1"/>
              <a:t>dit</a:t>
            </a:r>
            <a:r>
              <a:rPr lang="en-US" dirty="0"/>
              <a:t> </a:t>
            </a:r>
            <a:r>
              <a:rPr lang="en-US" dirty="0" err="1"/>
              <a:t>cette</a:t>
            </a:r>
            <a:r>
              <a:rPr lang="en-US" dirty="0"/>
              <a:t> </a:t>
            </a:r>
            <a:r>
              <a:rPr lang="en-US" dirty="0" err="1"/>
              <a:t>histoire</a:t>
            </a:r>
            <a:r>
              <a:rPr lang="en-US" dirty="0"/>
              <a:t> ?</a:t>
            </a:r>
          </a:p>
          <a:p>
            <a:endParaRPr lang="en-US" dirty="0"/>
          </a:p>
          <a:p>
            <a:r>
              <a:rPr lang="en-US" dirty="0" err="1"/>
              <a:t>Qu’il</a:t>
            </a:r>
            <a:r>
              <a:rPr lang="en-US" dirty="0"/>
              <a:t> ne </a:t>
            </a:r>
            <a:r>
              <a:rPr lang="en-US" dirty="0" err="1"/>
              <a:t>suffit</a:t>
            </a:r>
            <a:r>
              <a:rPr lang="en-US" dirty="0"/>
              <a:t> pas de </a:t>
            </a:r>
            <a:r>
              <a:rPr lang="en-US" dirty="0" err="1"/>
              <a:t>mesurer</a:t>
            </a:r>
            <a:r>
              <a:rPr lang="en-US" dirty="0"/>
              <a:t> les </a:t>
            </a:r>
            <a:r>
              <a:rPr lang="en-US" dirty="0" err="1"/>
              <a:t>processus</a:t>
            </a:r>
            <a:r>
              <a:rPr lang="en-US" dirty="0"/>
              <a:t>, les étapes, </a:t>
            </a:r>
            <a:r>
              <a:rPr lang="en-US" dirty="0" err="1"/>
              <a:t>ou</a:t>
            </a:r>
            <a:r>
              <a:rPr lang="en-US" dirty="0"/>
              <a:t> les efforts </a:t>
            </a:r>
            <a:r>
              <a:rPr lang="en-US" dirty="0" err="1"/>
              <a:t>entrepris</a:t>
            </a:r>
            <a:r>
              <a:rPr lang="en-US" dirty="0"/>
              <a:t>, il </a:t>
            </a:r>
            <a:r>
              <a:rPr lang="en-US" dirty="0" err="1"/>
              <a:t>est</a:t>
            </a:r>
            <a:r>
              <a:rPr lang="en-US" dirty="0"/>
              <a:t> necessaire de </a:t>
            </a:r>
            <a:r>
              <a:rPr lang="en-US" dirty="0" err="1"/>
              <a:t>mesurer</a:t>
            </a:r>
            <a:r>
              <a:rPr lang="en-US" dirty="0"/>
              <a:t> </a:t>
            </a:r>
            <a:r>
              <a:rPr lang="en-US" dirty="0" err="1"/>
              <a:t>aussi</a:t>
            </a:r>
            <a:r>
              <a:rPr lang="en-US" dirty="0"/>
              <a:t> </a:t>
            </a:r>
            <a:r>
              <a:rPr lang="en-US" dirty="0" err="1"/>
              <a:t>si</a:t>
            </a:r>
            <a:r>
              <a:rPr lang="en-US" dirty="0"/>
              <a:t> le but </a:t>
            </a:r>
            <a:r>
              <a:rPr lang="en-US" dirty="0" err="1"/>
              <a:t>lui-même</a:t>
            </a:r>
            <a:r>
              <a:rPr lang="en-US" dirty="0"/>
              <a:t> </a:t>
            </a:r>
            <a:r>
              <a:rPr lang="en-US" dirty="0" err="1"/>
              <a:t>est</a:t>
            </a:r>
            <a:r>
              <a:rPr lang="en-US" dirty="0"/>
              <a:t> </a:t>
            </a:r>
            <a:r>
              <a:rPr lang="en-US" dirty="0" err="1"/>
              <a:t>atteint</a:t>
            </a:r>
            <a:r>
              <a:rPr lang="en-US" dirty="0"/>
              <a:t>.</a:t>
            </a:r>
          </a:p>
        </p:txBody>
      </p:sp>
    </p:spTree>
    <p:extLst>
      <p:ext uri="{BB962C8B-B14F-4D97-AF65-F5344CB8AC3E}">
        <p14:creationId xmlns:p14="http://schemas.microsoft.com/office/powerpoint/2010/main" val="306295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kern="1200" dirty="0">
                <a:solidFill>
                  <a:schemeClr val="tx1"/>
                </a:solidFill>
                <a:effectLst/>
                <a:latin typeface="+mn-lt"/>
                <a:ea typeface="+mn-ea"/>
                <a:cs typeface="+mn-cs"/>
              </a:rPr>
              <a:t>Le travail de monitoring se fait à 3 </a:t>
            </a:r>
            <a:r>
              <a:rPr lang="en-GB" sz="1200" kern="1200" dirty="0" err="1">
                <a:solidFill>
                  <a:schemeClr val="tx1"/>
                </a:solidFill>
                <a:effectLst/>
                <a:latin typeface="+mn-lt"/>
                <a:ea typeface="+mn-ea"/>
                <a:cs typeface="+mn-cs"/>
              </a:rPr>
              <a:t>niveaux</a:t>
            </a:r>
            <a:r>
              <a:rPr lang="en-GB" sz="1200" kern="1200" dirty="0">
                <a:solidFill>
                  <a:schemeClr val="tx1"/>
                </a:solidFill>
                <a:effectLst/>
                <a:latin typeface="+mn-lt"/>
                <a:ea typeface="+mn-ea"/>
                <a:cs typeface="+mn-cs"/>
              </a:rPr>
              <a:t> qui correspondent aux 3 </a:t>
            </a:r>
            <a:r>
              <a:rPr lang="en-GB" sz="1200" kern="1200" dirty="0" err="1">
                <a:solidFill>
                  <a:schemeClr val="tx1"/>
                </a:solidFill>
                <a:effectLst/>
                <a:latin typeface="+mn-lt"/>
                <a:ea typeface="+mn-ea"/>
                <a:cs typeface="+mn-cs"/>
              </a:rPr>
              <a:t>niveaux</a:t>
            </a:r>
            <a:r>
              <a:rPr lang="en-GB" sz="1200" kern="1200" dirty="0">
                <a:solidFill>
                  <a:schemeClr val="tx1"/>
                </a:solidFill>
                <a:effectLst/>
                <a:latin typeface="+mn-lt"/>
                <a:ea typeface="+mn-ea"/>
                <a:cs typeface="+mn-cs"/>
              </a:rPr>
              <a:t> de la planification</a:t>
            </a:r>
          </a:p>
          <a:p>
            <a:pPr>
              <a:lnSpc>
                <a:spcPct val="100000"/>
              </a:lnSpc>
            </a:pPr>
            <a:endParaRPr lang="en-GB" sz="1200" kern="1200" dirty="0">
              <a:solidFill>
                <a:schemeClr val="tx1"/>
              </a:solidFill>
              <a:effectLst/>
              <a:latin typeface="+mn-lt"/>
              <a:ea typeface="+mn-ea"/>
              <a:cs typeface="+mn-cs"/>
            </a:endParaRPr>
          </a:p>
          <a:p>
            <a:pPr>
              <a:lnSpc>
                <a:spcPct val="100000"/>
              </a:lnSpc>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Un plan de </a:t>
            </a:r>
            <a:r>
              <a:rPr lang="en-GB" sz="1200" kern="1200" dirty="0" err="1">
                <a:solidFill>
                  <a:schemeClr val="tx1"/>
                </a:solidFill>
                <a:effectLst/>
                <a:latin typeface="+mn-lt"/>
                <a:ea typeface="+mn-ea"/>
                <a:cs typeface="+mn-cs"/>
              </a:rPr>
              <a:t>réponse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humanitaire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présente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l’action</a:t>
            </a:r>
            <a:r>
              <a:rPr lang="en-GB" sz="1200" kern="1200" dirty="0">
                <a:solidFill>
                  <a:schemeClr val="tx1"/>
                </a:solidFill>
                <a:effectLst/>
                <a:latin typeface="+mn-lt"/>
                <a:ea typeface="+mn-ea"/>
                <a:cs typeface="+mn-cs"/>
              </a:rPr>
              <a:t> et les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a:t>
            </a:r>
          </a:p>
          <a:p>
            <a:pPr marL="0" indent="0">
              <a:lnSpc>
                <a:spcPct val="100000"/>
              </a:lnSpc>
              <a:buNone/>
            </a:pPr>
            <a:endParaRPr lang="en-GB" sz="1200" kern="1200" dirty="0">
              <a:solidFill>
                <a:schemeClr val="tx1"/>
              </a:solidFill>
              <a:effectLst/>
              <a:latin typeface="+mn-lt"/>
              <a:ea typeface="+mn-ea"/>
              <a:cs typeface="+mn-cs"/>
            </a:endParaRPr>
          </a:p>
          <a:p>
            <a:pPr marL="0" indent="0">
              <a:lnSpc>
                <a:spcPct val="100000"/>
              </a:lnSpc>
              <a:buNone/>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Au </a:t>
            </a:r>
            <a:r>
              <a:rPr lang="en-GB" sz="1200" kern="1200" dirty="0" err="1">
                <a:solidFill>
                  <a:schemeClr val="tx1"/>
                </a:solidFill>
                <a:effectLst/>
                <a:latin typeface="+mn-lt"/>
                <a:ea typeface="+mn-ea"/>
                <a:cs typeface="+mn-cs"/>
              </a:rPr>
              <a:t>niveau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stratégique</a:t>
            </a:r>
            <a:r>
              <a:rPr lang="en-GB" sz="1200" kern="1200" dirty="0">
                <a:solidFill>
                  <a:schemeClr val="tx1"/>
                </a:solidFill>
                <a:effectLst/>
                <a:latin typeface="+mn-lt"/>
                <a:ea typeface="+mn-ea"/>
                <a:cs typeface="+mn-cs"/>
              </a:rPr>
              <a:t>: la planification collective </a:t>
            </a:r>
            <a:r>
              <a:rPr lang="en-GB" sz="1200" kern="1200" dirty="0" err="1">
                <a:solidFill>
                  <a:schemeClr val="tx1"/>
                </a:solidFill>
                <a:effectLst/>
                <a:latin typeface="+mn-lt"/>
                <a:ea typeface="+mn-ea"/>
                <a:cs typeface="+mn-cs"/>
              </a:rPr>
              <a:t>détermine</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stratégiques</a:t>
            </a:r>
            <a:r>
              <a:rPr lang="en-GB" sz="1200" kern="1200" dirty="0">
                <a:solidFill>
                  <a:schemeClr val="tx1"/>
                </a:solidFill>
                <a:effectLst/>
                <a:latin typeface="+mn-lt"/>
                <a:ea typeface="+mn-ea"/>
                <a:cs typeface="+mn-cs"/>
              </a:rPr>
              <a:t> et les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spécifiques</a:t>
            </a:r>
            <a:r>
              <a:rPr lang="en-GB" sz="1200" kern="1200" dirty="0">
                <a:solidFill>
                  <a:schemeClr val="tx1"/>
                </a:solidFill>
                <a:effectLst/>
                <a:latin typeface="+mn-lt"/>
                <a:ea typeface="+mn-ea"/>
                <a:cs typeface="+mn-cs"/>
              </a:rPr>
              <a:t>, avec </a:t>
            </a:r>
            <a:r>
              <a:rPr lang="en-GB" sz="1200" kern="1200" dirty="0" err="1">
                <a:solidFill>
                  <a:schemeClr val="tx1"/>
                </a:solidFill>
                <a:effectLst/>
                <a:latin typeface="+mn-lt"/>
                <a:ea typeface="+mn-ea"/>
                <a:cs typeface="+mn-cs"/>
              </a:rPr>
              <a:t>indicateurs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cibles</a:t>
            </a:r>
            <a:endParaRPr lang="en-GB" sz="1200" kern="1200" dirty="0">
              <a:solidFill>
                <a:schemeClr val="tx1"/>
              </a:solidFill>
              <a:effectLst/>
              <a:latin typeface="+mn-lt"/>
              <a:ea typeface="+mn-ea"/>
              <a:cs typeface="+mn-cs"/>
            </a:endParaRPr>
          </a:p>
          <a:p>
            <a:pPr marL="0" indent="0">
              <a:lnSpc>
                <a:spcPct val="100000"/>
              </a:lnSpc>
              <a:buNone/>
            </a:pPr>
            <a:endParaRPr lang="en-GB" sz="1200" kern="1200" dirty="0">
              <a:solidFill>
                <a:schemeClr val="tx1"/>
              </a:solidFill>
              <a:effectLst/>
              <a:latin typeface="+mn-lt"/>
              <a:ea typeface="+mn-ea"/>
              <a:cs typeface="+mn-cs"/>
            </a:endParaRPr>
          </a:p>
          <a:p>
            <a:pPr marL="0" indent="0">
              <a:lnSpc>
                <a:spcPct val="100000"/>
              </a:lnSpc>
              <a:buNone/>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Au </a:t>
            </a:r>
            <a:r>
              <a:rPr lang="en-GB" sz="1200" kern="1200" dirty="0" err="1">
                <a:solidFill>
                  <a:schemeClr val="tx1"/>
                </a:solidFill>
                <a:effectLst/>
                <a:latin typeface="+mn-lt"/>
                <a:ea typeface="+mn-ea"/>
                <a:cs typeface="+mn-cs"/>
              </a:rPr>
              <a:t>niveau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secteur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cluster: le cluster </a:t>
            </a:r>
            <a:r>
              <a:rPr lang="en-GB" sz="1200" kern="1200" dirty="0" err="1">
                <a:solidFill>
                  <a:schemeClr val="tx1"/>
                </a:solidFill>
                <a:effectLst/>
                <a:latin typeface="+mn-lt"/>
                <a:ea typeface="+mn-ea"/>
                <a:cs typeface="+mn-cs"/>
              </a:rPr>
              <a:t>détermine</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du cluster et les </a:t>
            </a:r>
            <a:r>
              <a:rPr lang="en-GB" sz="1200" kern="1200" dirty="0" err="1">
                <a:solidFill>
                  <a:schemeClr val="tx1"/>
                </a:solidFill>
                <a:effectLst/>
                <a:latin typeface="+mn-lt"/>
                <a:ea typeface="+mn-ea"/>
                <a:cs typeface="+mn-cs"/>
              </a:rPr>
              <a:t>activités</a:t>
            </a:r>
            <a:r>
              <a:rPr lang="en-GB" sz="1200" kern="1200" dirty="0">
                <a:solidFill>
                  <a:schemeClr val="tx1"/>
                </a:solidFill>
                <a:effectLst/>
                <a:latin typeface="+mn-lt"/>
                <a:ea typeface="+mn-ea"/>
                <a:cs typeface="+mn-cs"/>
              </a:rPr>
              <a:t> du cluster, avec </a:t>
            </a:r>
            <a:r>
              <a:rPr lang="en-GB" sz="1200" kern="1200" dirty="0" err="1">
                <a:solidFill>
                  <a:schemeClr val="tx1"/>
                </a:solidFill>
                <a:effectLst/>
                <a:latin typeface="+mn-lt"/>
                <a:ea typeface="+mn-ea"/>
                <a:cs typeface="+mn-cs"/>
              </a:rPr>
              <a:t>indicateurs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cibles</a:t>
            </a:r>
            <a:endParaRPr lang="en-GB" sz="1200" kern="1200" dirty="0">
              <a:solidFill>
                <a:schemeClr val="tx1"/>
              </a:solidFill>
              <a:effectLst/>
              <a:latin typeface="+mn-lt"/>
              <a:ea typeface="+mn-ea"/>
              <a:cs typeface="+mn-cs"/>
            </a:endParaRPr>
          </a:p>
          <a:p>
            <a:pPr marL="0" indent="0">
              <a:lnSpc>
                <a:spcPct val="100000"/>
              </a:lnSpc>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Au </a:t>
            </a:r>
            <a:r>
              <a:rPr lang="en-GB" sz="1200" kern="1200" dirty="0" err="1">
                <a:solidFill>
                  <a:schemeClr val="tx1"/>
                </a:solidFill>
                <a:effectLst/>
                <a:latin typeface="+mn-lt"/>
                <a:ea typeface="+mn-ea"/>
                <a:cs typeface="+mn-cs"/>
              </a:rPr>
              <a:t>niveau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projet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activité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chaque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acteur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détermine</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activités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ses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projets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indicateurs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cibles</a:t>
            </a:r>
            <a:endParaRPr lang="en-GB" sz="1200" kern="1200" dirty="0">
              <a:solidFill>
                <a:schemeClr val="tx1"/>
              </a:solidFill>
              <a:effectLst/>
              <a:latin typeface="+mn-lt"/>
              <a:ea typeface="+mn-ea"/>
              <a:cs typeface="+mn-cs"/>
            </a:endParaRPr>
          </a:p>
          <a:p>
            <a:pPr marL="0" indent="0">
              <a:lnSpc>
                <a:spcPct val="100000"/>
              </a:lnSpc>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kern="1200" dirty="0">
                <a:solidFill>
                  <a:schemeClr val="tx1"/>
                </a:solidFill>
                <a:effectLst/>
                <a:latin typeface="+mn-lt"/>
                <a:ea typeface="+mn-ea"/>
                <a:cs typeface="+mn-cs"/>
              </a:rPr>
              <a:t>Le Monitoring de la </a:t>
            </a:r>
            <a:r>
              <a:rPr lang="en-GB" sz="1200" kern="1200" dirty="0" err="1">
                <a:solidFill>
                  <a:schemeClr val="tx1"/>
                </a:solidFill>
                <a:effectLst/>
                <a:latin typeface="+mn-lt"/>
                <a:ea typeface="+mn-ea"/>
                <a:cs typeface="+mn-cs"/>
              </a:rPr>
              <a:t>réponse</a:t>
            </a:r>
            <a:r>
              <a:rPr lang="en-GB" sz="1200" kern="1200" dirty="0">
                <a:solidFill>
                  <a:schemeClr val="tx1"/>
                </a:solidFill>
                <a:effectLst/>
                <a:latin typeface="+mn-lt"/>
                <a:ea typeface="+mn-ea"/>
                <a:cs typeface="+mn-cs"/>
              </a:rPr>
              <a:t> sera </a:t>
            </a:r>
            <a:r>
              <a:rPr lang="en-GB" sz="1200" kern="1200" dirty="0" err="1">
                <a:solidFill>
                  <a:schemeClr val="tx1"/>
                </a:solidFill>
                <a:effectLst/>
                <a:latin typeface="+mn-lt"/>
                <a:ea typeface="+mn-ea"/>
                <a:cs typeface="+mn-cs"/>
              </a:rPr>
              <a:t>donc</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organisé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à </a:t>
            </a:r>
            <a:r>
              <a:rPr lang="en-GB" sz="1200" kern="1200" dirty="0" err="1">
                <a:solidFill>
                  <a:schemeClr val="tx1"/>
                </a:solidFill>
                <a:effectLst/>
                <a:latin typeface="+mn-lt"/>
                <a:ea typeface="+mn-ea"/>
                <a:cs typeface="+mn-cs"/>
              </a:rPr>
              <a:t>ces</a:t>
            </a:r>
            <a:r>
              <a:rPr lang="en-GB" sz="1200" kern="1200" dirty="0">
                <a:solidFill>
                  <a:schemeClr val="tx1"/>
                </a:solidFill>
                <a:effectLst/>
                <a:latin typeface="+mn-lt"/>
                <a:ea typeface="+mn-ea"/>
                <a:cs typeface="+mn-cs"/>
              </a:rPr>
              <a:t> 3 </a:t>
            </a:r>
            <a:r>
              <a:rPr lang="en-GB" sz="1200" kern="1200" dirty="0" err="1">
                <a:solidFill>
                  <a:schemeClr val="tx1"/>
                </a:solidFill>
                <a:effectLst/>
                <a:latin typeface="+mn-lt"/>
                <a:ea typeface="+mn-ea"/>
                <a:cs typeface="+mn-cs"/>
              </a:rPr>
              <a:t>niveaux</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GB" sz="1200" kern="1200" dirty="0">
              <a:solidFill>
                <a:schemeClr val="tx1"/>
              </a:solidFill>
              <a:effectLst/>
              <a:latin typeface="+mn-lt"/>
              <a:ea typeface="+mn-ea"/>
              <a:cs typeface="+mn-cs"/>
            </a:endParaRPr>
          </a:p>
          <a:p>
            <a:pPr>
              <a:lnSpc>
                <a:spcPct val="100000"/>
              </a:lnSpc>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t>
            </a:r>
          </a:p>
          <a:p>
            <a:pPr>
              <a:lnSpc>
                <a:spcPct val="100000"/>
              </a:lnSpc>
            </a:pPr>
            <a:endParaRPr lang="en-GB" sz="1200" kern="1200" dirty="0">
              <a:solidFill>
                <a:schemeClr val="tx1"/>
              </a:solidFill>
              <a:effectLst/>
              <a:latin typeface="+mn-lt"/>
              <a:ea typeface="+mn-ea"/>
              <a:cs typeface="+mn-cs"/>
            </a:endParaRPr>
          </a:p>
          <a:p>
            <a:pPr>
              <a:lnSpc>
                <a:spcPct val="100000"/>
              </a:lnSpc>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chaque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projet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l’organisation</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l’implémente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mesurera</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indicateurs</a:t>
            </a:r>
            <a:r>
              <a:rPr lang="en-GB" sz="1200" kern="1200" dirty="0">
                <a:solidFill>
                  <a:schemeClr val="tx1"/>
                </a:solidFill>
                <a:effectLst/>
                <a:latin typeface="+mn-lt"/>
                <a:ea typeface="+mn-ea"/>
                <a:cs typeface="+mn-cs"/>
              </a:rPr>
              <a:t> attachés aux </a:t>
            </a:r>
            <a:r>
              <a:rPr lang="en-GB" sz="1200" kern="1200" dirty="0" err="1">
                <a:solidFill>
                  <a:schemeClr val="tx1"/>
                </a:solidFill>
                <a:effectLst/>
                <a:latin typeface="+mn-lt"/>
                <a:ea typeface="+mn-ea"/>
                <a:cs typeface="+mn-cs"/>
              </a:rPr>
              <a:t>activités</a:t>
            </a:r>
            <a:r>
              <a:rPr lang="en-GB" sz="1200" kern="1200" dirty="0">
                <a:solidFill>
                  <a:schemeClr val="tx1"/>
                </a:solidFill>
                <a:effectLst/>
                <a:latin typeface="+mn-lt"/>
                <a:ea typeface="+mn-ea"/>
                <a:cs typeface="+mn-cs"/>
              </a:rPr>
              <a:t> et au </a:t>
            </a:r>
            <a:r>
              <a:rPr lang="en-GB" sz="1200" kern="1200" dirty="0" err="1">
                <a:solidFill>
                  <a:schemeClr val="tx1"/>
                </a:solidFill>
                <a:effectLst/>
                <a:latin typeface="+mn-lt"/>
                <a:ea typeface="+mn-ea"/>
                <a:cs typeface="+mn-cs"/>
              </a:rPr>
              <a:t>projet</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s’agit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général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d’indicateurs</a:t>
            </a:r>
            <a:r>
              <a:rPr lang="en-GB" sz="1200" kern="1200" dirty="0">
                <a:solidFill>
                  <a:schemeClr val="tx1"/>
                </a:solidFill>
                <a:effectLst/>
                <a:latin typeface="+mn-lt"/>
                <a:ea typeface="+mn-ea"/>
                <a:cs typeface="+mn-cs"/>
              </a:rPr>
              <a:t> output, on </a:t>
            </a:r>
            <a:r>
              <a:rPr lang="en-GB" sz="1200" kern="1200" dirty="0" err="1">
                <a:solidFill>
                  <a:schemeClr val="tx1"/>
                </a:solidFill>
                <a:effectLst/>
                <a:latin typeface="+mn-lt"/>
                <a:ea typeface="+mn-ea"/>
                <a:cs typeface="+mn-cs"/>
              </a:rPr>
              <a:t>compte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qui a </a:t>
            </a:r>
            <a:r>
              <a:rPr lang="en-GB" sz="1200" kern="1200" dirty="0" err="1">
                <a:solidFill>
                  <a:schemeClr val="tx1"/>
                </a:solidFill>
                <a:effectLst/>
                <a:latin typeface="+mn-lt"/>
                <a:ea typeface="+mn-ea"/>
                <a:cs typeface="+mn-cs"/>
              </a:rPr>
              <a:t>été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délivré</a:t>
            </a:r>
            <a:r>
              <a:rPr lang="en-GB" sz="1200" kern="1200" dirty="0">
                <a:solidFill>
                  <a:schemeClr val="tx1"/>
                </a:solidFill>
                <a:effectLst/>
                <a:latin typeface="+mn-lt"/>
                <a:ea typeface="+mn-ea"/>
                <a:cs typeface="+mn-cs"/>
              </a:rPr>
              <a:t>.</a:t>
            </a:r>
          </a:p>
          <a:p>
            <a:pPr marL="0" indent="0">
              <a:lnSpc>
                <a:spcPct val="100000"/>
              </a:lnSpc>
              <a:buFont typeface="+mj-lt"/>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Au </a:t>
            </a:r>
            <a:r>
              <a:rPr lang="en-GB" sz="1200" kern="1200" dirty="0" err="1">
                <a:solidFill>
                  <a:schemeClr val="tx1"/>
                </a:solidFill>
                <a:effectLst/>
                <a:latin typeface="+mn-lt"/>
                <a:ea typeface="+mn-ea"/>
                <a:cs typeface="+mn-cs"/>
              </a:rPr>
              <a:t>niveau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sectoriel</a:t>
            </a:r>
            <a:r>
              <a:rPr lang="en-GB" sz="1200" kern="1200" dirty="0">
                <a:solidFill>
                  <a:schemeClr val="tx1"/>
                </a:solidFill>
                <a:effectLst/>
                <a:latin typeface="+mn-lt"/>
                <a:ea typeface="+mn-ea"/>
                <a:cs typeface="+mn-cs"/>
              </a:rPr>
              <a:t>, le cluster </a:t>
            </a:r>
            <a:r>
              <a:rPr lang="en-GB" sz="1200" kern="1200" dirty="0" err="1">
                <a:solidFill>
                  <a:schemeClr val="tx1"/>
                </a:solidFill>
                <a:effectLst/>
                <a:latin typeface="+mn-lt"/>
                <a:ea typeface="+mn-ea"/>
                <a:cs typeface="+mn-cs"/>
              </a:rPr>
              <a:t>mesurera</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indicateurs</a:t>
            </a:r>
            <a:r>
              <a:rPr lang="en-GB" sz="1200" kern="1200" dirty="0">
                <a:solidFill>
                  <a:schemeClr val="tx1"/>
                </a:solidFill>
                <a:effectLst/>
                <a:latin typeface="+mn-lt"/>
                <a:ea typeface="+mn-ea"/>
                <a:cs typeface="+mn-cs"/>
              </a:rPr>
              <a:t> attachés aux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activités</a:t>
            </a:r>
            <a:r>
              <a:rPr lang="en-GB" sz="1200" kern="1200" dirty="0">
                <a:solidFill>
                  <a:schemeClr val="tx1"/>
                </a:solidFill>
                <a:effectLst/>
                <a:latin typeface="+mn-lt"/>
                <a:ea typeface="+mn-ea"/>
                <a:cs typeface="+mn-cs"/>
              </a:rPr>
              <a:t> du cluster. </a:t>
            </a:r>
            <a:r>
              <a:rPr lang="en-GB" sz="1200" kern="1200" dirty="0" err="1">
                <a:solidFill>
                  <a:schemeClr val="tx1"/>
                </a:solidFill>
                <a:effectLst/>
                <a:latin typeface="+mn-lt"/>
                <a:ea typeface="+mn-ea"/>
                <a:cs typeface="+mn-cs"/>
              </a:rPr>
              <a:t>Cela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indicateurs</a:t>
            </a:r>
            <a:r>
              <a:rPr lang="en-GB" sz="1200" kern="1200" dirty="0">
                <a:solidFill>
                  <a:schemeClr val="tx1"/>
                </a:solidFill>
                <a:effectLst/>
                <a:latin typeface="+mn-lt"/>
                <a:ea typeface="+mn-ea"/>
                <a:cs typeface="+mn-cs"/>
              </a:rPr>
              <a:t> output, </a:t>
            </a:r>
            <a:r>
              <a:rPr lang="en-GB" sz="1200" kern="1200" dirty="0" err="1">
                <a:solidFill>
                  <a:schemeClr val="tx1"/>
                </a:solidFill>
                <a:effectLst/>
                <a:latin typeface="+mn-lt"/>
                <a:ea typeface="+mn-ea"/>
                <a:cs typeface="+mn-cs"/>
              </a:rPr>
              <a:t>calculés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aggrégeant</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valeurs</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différents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projets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Exemple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nombre</a:t>
            </a:r>
            <a:r>
              <a:rPr lang="en-GB" sz="1200" kern="1200" dirty="0">
                <a:solidFill>
                  <a:schemeClr val="tx1"/>
                </a:solidFill>
                <a:effectLst/>
                <a:latin typeface="+mn-lt"/>
                <a:ea typeface="+mn-ea"/>
                <a:cs typeface="+mn-cs"/>
              </a:rPr>
              <a:t> total </a:t>
            </a:r>
            <a:r>
              <a:rPr lang="en-GB" sz="1200" kern="1200" dirty="0" err="1">
                <a:solidFill>
                  <a:schemeClr val="tx1"/>
                </a:solidFill>
                <a:effectLst/>
                <a:latin typeface="+mn-lt"/>
                <a:ea typeface="+mn-ea"/>
                <a:cs typeface="+mn-cs"/>
              </a:rPr>
              <a:t>d’enfants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vaccinés</a:t>
            </a:r>
            <a:r>
              <a:rPr lang="en-GB" sz="1200" kern="1200" dirty="0">
                <a:solidFill>
                  <a:schemeClr val="tx1"/>
                </a:solidFill>
                <a:effectLst/>
                <a:latin typeface="+mn-lt"/>
                <a:ea typeface="+mn-ea"/>
                <a:cs typeface="+mn-cs"/>
              </a:rPr>
              <a:t>, à travers 5 </a:t>
            </a:r>
            <a:r>
              <a:rPr lang="en-GB" sz="1200" kern="1200" dirty="0" err="1">
                <a:solidFill>
                  <a:schemeClr val="tx1"/>
                </a:solidFill>
                <a:effectLst/>
                <a:latin typeface="+mn-lt"/>
                <a:ea typeface="+mn-ea"/>
                <a:cs typeface="+mn-cs"/>
              </a:rPr>
              <a:t>projets</a:t>
            </a:r>
            <a:r>
              <a:rPr lang="en-GB" sz="1200" kern="1200" dirty="0">
                <a:solidFill>
                  <a:schemeClr val="tx1"/>
                </a:solidFill>
                <a:effectLst/>
                <a:latin typeface="+mn-lt"/>
                <a:ea typeface="+mn-ea"/>
                <a:cs typeface="+mn-cs"/>
              </a:rPr>
              <a:t>. Le cluster aura </a:t>
            </a:r>
            <a:r>
              <a:rPr lang="en-GB" sz="1200" kern="1200" dirty="0" err="1">
                <a:solidFill>
                  <a:schemeClr val="tx1"/>
                </a:solidFill>
                <a:effectLst/>
                <a:latin typeface="+mn-lt"/>
                <a:ea typeface="+mn-ea"/>
                <a:cs typeface="+mn-cs"/>
              </a:rPr>
              <a:t>aussi</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indicateurs</a:t>
            </a:r>
            <a:r>
              <a:rPr lang="en-GB" sz="1200" kern="1200" dirty="0">
                <a:solidFill>
                  <a:schemeClr val="tx1"/>
                </a:solidFill>
                <a:effectLst/>
                <a:latin typeface="+mn-lt"/>
                <a:ea typeface="+mn-ea"/>
                <a:cs typeface="+mn-cs"/>
              </a:rPr>
              <a:t> outcome, </a:t>
            </a:r>
            <a:r>
              <a:rPr lang="en-GB" sz="1200" kern="1200" dirty="0" err="1">
                <a:solidFill>
                  <a:schemeClr val="tx1"/>
                </a:solidFill>
                <a:effectLst/>
                <a:latin typeface="+mn-lt"/>
                <a:ea typeface="+mn-ea"/>
                <a:cs typeface="+mn-cs"/>
              </a:rPr>
              <a:t>mesurés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d’emblée</a:t>
            </a:r>
            <a:r>
              <a:rPr lang="en-GB" sz="1200" kern="1200" dirty="0">
                <a:solidFill>
                  <a:schemeClr val="tx1"/>
                </a:solidFill>
                <a:effectLst/>
                <a:latin typeface="+mn-lt"/>
                <a:ea typeface="+mn-ea"/>
                <a:cs typeface="+mn-cs"/>
              </a:rPr>
              <a:t> au </a:t>
            </a:r>
            <a:r>
              <a:rPr lang="en-GB" sz="1200" kern="1200" dirty="0" err="1">
                <a:solidFill>
                  <a:schemeClr val="tx1"/>
                </a:solidFill>
                <a:effectLst/>
                <a:latin typeface="+mn-lt"/>
                <a:ea typeface="+mn-ea"/>
                <a:cs typeface="+mn-cs"/>
              </a:rPr>
              <a:t>niveau</a:t>
            </a:r>
            <a:r>
              <a:rPr lang="en-GB" sz="1200" kern="1200" dirty="0">
                <a:solidFill>
                  <a:schemeClr val="tx1"/>
                </a:solidFill>
                <a:effectLst/>
                <a:latin typeface="+mn-lt"/>
                <a:ea typeface="+mn-ea"/>
                <a:cs typeface="+mn-cs"/>
              </a:rPr>
              <a:t> du cluster. </a:t>
            </a:r>
            <a:r>
              <a:rPr lang="en-GB" sz="1200" kern="1200" dirty="0" err="1">
                <a:solidFill>
                  <a:schemeClr val="tx1"/>
                </a:solidFill>
                <a:effectLst/>
                <a:latin typeface="+mn-lt"/>
                <a:ea typeface="+mn-ea"/>
                <a:cs typeface="+mn-cs"/>
              </a:rPr>
              <a:t>Exemple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accès</a:t>
            </a:r>
            <a:r>
              <a:rPr lang="en-GB" sz="1200" kern="1200" dirty="0">
                <a:solidFill>
                  <a:schemeClr val="tx1"/>
                </a:solidFill>
                <a:effectLst/>
                <a:latin typeface="+mn-lt"/>
                <a:ea typeface="+mn-ea"/>
                <a:cs typeface="+mn-cs"/>
              </a:rPr>
              <a:t> à </a:t>
            </a:r>
            <a:r>
              <a:rPr lang="en-GB" sz="1200" kern="1200" dirty="0" err="1">
                <a:solidFill>
                  <a:schemeClr val="tx1"/>
                </a:solidFill>
                <a:effectLst/>
                <a:latin typeface="+mn-lt"/>
                <a:ea typeface="+mn-ea"/>
                <a:cs typeface="+mn-cs"/>
              </a:rPr>
              <a:t>l’école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bien: </a:t>
            </a:r>
            <a:r>
              <a:rPr lang="en-GB" sz="1200" kern="1200" dirty="0" err="1">
                <a:solidFill>
                  <a:schemeClr val="tx1"/>
                </a:solidFill>
                <a:effectLst/>
                <a:latin typeface="+mn-lt"/>
                <a:ea typeface="+mn-ea"/>
                <a:cs typeface="+mn-cs"/>
              </a:rPr>
              <a:t>l’incidence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maladie</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diminué</a:t>
            </a:r>
            <a:r>
              <a:rPr lang="en-GB" sz="1200" kern="1200" dirty="0">
                <a:solidFill>
                  <a:schemeClr val="tx1"/>
                </a:solidFill>
                <a:effectLst/>
                <a:latin typeface="+mn-lt"/>
                <a:ea typeface="+mn-ea"/>
                <a:cs typeface="+mn-cs"/>
              </a:rPr>
              <a:t>.</a:t>
            </a:r>
          </a:p>
          <a:p>
            <a:pPr marL="0" indent="0">
              <a:lnSpc>
                <a:spcPct val="100000"/>
              </a:lnSpc>
              <a:buFont typeface="+mj-lt"/>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Au </a:t>
            </a:r>
            <a:r>
              <a:rPr lang="en-GB" sz="1200" kern="1200" dirty="0" err="1">
                <a:solidFill>
                  <a:schemeClr val="tx1"/>
                </a:solidFill>
                <a:effectLst/>
                <a:latin typeface="+mn-lt"/>
                <a:ea typeface="+mn-ea"/>
                <a:cs typeface="+mn-cs"/>
              </a:rPr>
              <a:t>niveau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stratégique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communauté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humanitaire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devra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mesurer</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indicateurs</a:t>
            </a:r>
            <a:r>
              <a:rPr lang="en-GB" sz="1200" kern="1200" dirty="0">
                <a:solidFill>
                  <a:schemeClr val="tx1"/>
                </a:solidFill>
                <a:effectLst/>
                <a:latin typeface="+mn-lt"/>
                <a:ea typeface="+mn-ea"/>
                <a:cs typeface="+mn-cs"/>
              </a:rPr>
              <a:t> attachés aux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stratégiques</a:t>
            </a:r>
            <a:r>
              <a:rPr lang="en-GB" sz="1200" kern="1200" dirty="0">
                <a:solidFill>
                  <a:schemeClr val="tx1"/>
                </a:solidFill>
                <a:effectLst/>
                <a:latin typeface="+mn-lt"/>
                <a:ea typeface="+mn-ea"/>
                <a:cs typeface="+mn-cs"/>
              </a:rPr>
              <a:t> et aux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spécifiques</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niveau</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s’agit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d’indicateurs</a:t>
            </a:r>
            <a:r>
              <a:rPr lang="en-GB" sz="1200" kern="1200" dirty="0">
                <a:solidFill>
                  <a:schemeClr val="tx1"/>
                </a:solidFill>
                <a:effectLst/>
                <a:latin typeface="+mn-lt"/>
                <a:ea typeface="+mn-ea"/>
                <a:cs typeface="+mn-cs"/>
              </a:rPr>
              <a:t> de type outcome, </a:t>
            </a:r>
            <a:r>
              <a:rPr lang="en-GB" sz="1200" kern="1200" dirty="0" err="1">
                <a:solidFill>
                  <a:schemeClr val="tx1"/>
                </a:solidFill>
                <a:effectLst/>
                <a:latin typeface="+mn-lt"/>
                <a:ea typeface="+mn-ea"/>
                <a:cs typeface="+mn-cs"/>
              </a:rPr>
              <a:t>qualitatifs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mesurant</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progrès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envers</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objectifs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stratégiques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dus</a:t>
            </a:r>
            <a:r>
              <a:rPr lang="en-GB" sz="1200" kern="1200" dirty="0">
                <a:solidFill>
                  <a:schemeClr val="tx1"/>
                </a:solidFill>
                <a:effectLst/>
                <a:latin typeface="+mn-lt"/>
                <a:ea typeface="+mn-ea"/>
                <a:cs typeface="+mn-cs"/>
              </a:rPr>
              <a:t> à  </a:t>
            </a:r>
            <a:r>
              <a:rPr lang="en-GB" sz="1200" kern="1200" dirty="0" err="1">
                <a:solidFill>
                  <a:schemeClr val="tx1"/>
                </a:solidFill>
                <a:effectLst/>
                <a:latin typeface="+mn-lt"/>
                <a:ea typeface="+mn-ea"/>
                <a:cs typeface="+mn-cs"/>
              </a:rPr>
              <a:t>l’ensemble</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acteurs</a:t>
            </a:r>
            <a:r>
              <a:rPr lang="en-GB" sz="1200" kern="1200" dirty="0">
                <a:solidFill>
                  <a:schemeClr val="tx1"/>
                </a:solidFill>
                <a:effectLst/>
                <a:latin typeface="+mn-lt"/>
                <a:ea typeface="+mn-ea"/>
                <a:cs typeface="+mn-cs"/>
              </a:rPr>
              <a:t> participant au plan de </a:t>
            </a:r>
            <a:r>
              <a:rPr lang="en-GB" sz="1200" kern="1200" dirty="0" err="1">
                <a:solidFill>
                  <a:schemeClr val="tx1"/>
                </a:solidFill>
                <a:effectLst/>
                <a:latin typeface="+mn-lt"/>
                <a:ea typeface="+mn-ea"/>
                <a:cs typeface="+mn-cs"/>
              </a:rPr>
              <a:t>réponse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769C0-D44A-4CB2-941E-54BB26C8995B}" type="slidenum">
              <a:rPr lang="en-GB" smtClean="0"/>
              <a:pPr/>
              <a:t>8</a:t>
            </a:fld>
            <a:endParaRPr lang="en-GB" dirty="0"/>
          </a:p>
        </p:txBody>
      </p:sp>
    </p:spTree>
    <p:extLst>
      <p:ext uri="{BB962C8B-B14F-4D97-AF65-F5344CB8AC3E}">
        <p14:creationId xmlns:p14="http://schemas.microsoft.com/office/powerpoint/2010/main" val="272106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fr-FR" dirty="0"/>
              <a:t>Pour faire le suivi de la chaîne de résultat, nous allons utiliser des indicateurs.</a:t>
            </a:r>
          </a:p>
          <a:p>
            <a:pPr>
              <a:lnSpc>
                <a:spcPct val="100000"/>
              </a:lnSpc>
            </a:pPr>
            <a:r>
              <a:rPr lang="fr-FR" dirty="0"/>
              <a:t>De manière simplifiée, voyons les notions de base pour l’utilisation des indicateurs:</a:t>
            </a:r>
            <a:endParaRPr lang="fr-FR" b="1" dirty="0"/>
          </a:p>
          <a:p>
            <a:pPr marL="0" indent="0">
              <a:lnSpc>
                <a:spcPct val="100000"/>
              </a:lnSpc>
              <a:buFontTx/>
              <a:buNone/>
            </a:pPr>
            <a:r>
              <a:rPr lang="fr-FR" b="1" dirty="0"/>
              <a:t>CLICK </a:t>
            </a:r>
            <a:r>
              <a:rPr lang="fr-FR" dirty="0"/>
              <a:t>Un indicateur est décrit dans son label, qui doit dire précisément ce qui est mesuré.</a:t>
            </a:r>
          </a:p>
          <a:p>
            <a:pPr>
              <a:lnSpc>
                <a:spcPct val="100000"/>
              </a:lnSpc>
            </a:pPr>
            <a:r>
              <a:rPr lang="fr-FR" b="1" dirty="0"/>
              <a:t>CLICK </a:t>
            </a:r>
            <a:r>
              <a:rPr lang="fr-FR" dirty="0"/>
              <a:t>On y attachera une valeur cible, et par après on mesurera une valeur résultat  </a:t>
            </a:r>
            <a:r>
              <a:rPr lang="fr-FR" b="1" dirty="0"/>
              <a:t>CLICK </a:t>
            </a:r>
            <a:endParaRPr lang="fr-FR" dirty="0"/>
          </a:p>
          <a:p>
            <a:pPr>
              <a:lnSpc>
                <a:spcPct val="100000"/>
              </a:lnSpc>
            </a:pPr>
            <a:r>
              <a:rPr lang="fr-FR" dirty="0"/>
              <a:t>MAIS: dans cet exemple, nous fixons une cible de 5.000, mais quel était le besoin ? Peut-être que c’était 20.000 </a:t>
            </a:r>
            <a:r>
              <a:rPr lang="fr-FR" b="1" dirty="0"/>
              <a:t>CLICK</a:t>
            </a:r>
            <a:r>
              <a:rPr lang="fr-FR" dirty="0"/>
              <a:t>, et c’est une information intéressante. Nous devons fournir cette information, et on l’appellera le </a:t>
            </a:r>
            <a:r>
              <a:rPr lang="fr-FR" b="1" dirty="0"/>
              <a:t>CLICK </a:t>
            </a:r>
            <a:r>
              <a:rPr lang="fr-FR" dirty="0"/>
              <a:t>besoin (</a:t>
            </a:r>
            <a:r>
              <a:rPr lang="fr-FR" dirty="0" err="1"/>
              <a:t>need</a:t>
            </a:r>
            <a:r>
              <a:rPr lang="fr-FR" dirty="0"/>
              <a:t>).</a:t>
            </a:r>
          </a:p>
          <a:p>
            <a:pPr marL="0" indent="0">
              <a:lnSpc>
                <a:spcPct val="100000"/>
              </a:lnSpc>
              <a:buFontTx/>
              <a:buNone/>
            </a:pPr>
            <a:r>
              <a:rPr lang="fr-FR" b="1" dirty="0"/>
              <a:t>Pour les indicateurs qui mesurent une quantité délivrée, il est utile de mentionner le besoin: la cible idéale, si tout était possible.</a:t>
            </a:r>
          </a:p>
          <a:p>
            <a:pPr marL="0" indent="0">
              <a:lnSpc>
                <a:spcPct val="100000"/>
              </a:lnSpc>
              <a:buFontTx/>
              <a:buNone/>
            </a:pPr>
            <a:endParaRPr lang="fr-FR" b="1" dirty="0"/>
          </a:p>
          <a:p>
            <a:pPr>
              <a:lnSpc>
                <a:spcPct val="100000"/>
              </a:lnSpc>
            </a:pPr>
            <a:r>
              <a:rPr lang="fr-FR" dirty="0"/>
              <a:t>Voyons maintenant un autre type d’indicateur: </a:t>
            </a:r>
            <a:r>
              <a:rPr lang="fr-FR" b="1" dirty="0"/>
              <a:t>CLICK </a:t>
            </a:r>
            <a:endParaRPr lang="fr-FR" dirty="0"/>
          </a:p>
          <a:p>
            <a:pPr marL="0" indent="0">
              <a:lnSpc>
                <a:spcPct val="100000"/>
              </a:lnSpc>
              <a:buFontTx/>
              <a:buNone/>
            </a:pPr>
            <a:r>
              <a:rPr lang="fr-FR" dirty="0"/>
              <a:t>Nous avons à nouveau une cible, et plus tard on mesurera un résultat. </a:t>
            </a:r>
          </a:p>
          <a:p>
            <a:pPr marL="0" indent="0">
              <a:lnSpc>
                <a:spcPct val="100000"/>
              </a:lnSpc>
              <a:buFontTx/>
              <a:buNone/>
            </a:pPr>
            <a:r>
              <a:rPr lang="fr-FR" b="1" dirty="0"/>
              <a:t>CLICK</a:t>
            </a:r>
            <a:r>
              <a:rPr lang="fr-FR" b="0" dirty="0"/>
              <a:t> dans cet exemple</a:t>
            </a:r>
            <a:r>
              <a:rPr lang="fr-FR" dirty="0"/>
              <a:t>, on fixe une cible à 90%, mais quelle était la valeur avant qu’on commence la vaccination ? </a:t>
            </a:r>
          </a:p>
          <a:p>
            <a:pPr marL="0" indent="0">
              <a:lnSpc>
                <a:spcPct val="100000"/>
              </a:lnSpc>
              <a:buFontTx/>
              <a:buNone/>
            </a:pPr>
            <a:r>
              <a:rPr lang="fr-FR" dirty="0"/>
              <a:t>Ce n’était pas zéro, peut-être était-ce </a:t>
            </a:r>
            <a:r>
              <a:rPr lang="fr-FR" b="1" dirty="0"/>
              <a:t>CLICK </a:t>
            </a:r>
            <a:r>
              <a:rPr lang="fr-FR" dirty="0"/>
              <a:t>50%, et c’est une information intéressante aussi. Nous devons donc fournir cette information, et la nommer </a:t>
            </a:r>
            <a:r>
              <a:rPr lang="fr-FR" b="1" dirty="0"/>
              <a:t>CLICK  </a:t>
            </a:r>
            <a:r>
              <a:rPr lang="fr-FR" dirty="0"/>
              <a:t>« </a:t>
            </a:r>
            <a:r>
              <a:rPr lang="fr-FR" dirty="0" err="1"/>
              <a:t>baseline</a:t>
            </a:r>
            <a:r>
              <a:rPr lang="fr-FR" dirty="0"/>
              <a:t> ». </a:t>
            </a:r>
          </a:p>
          <a:p>
            <a:pPr marL="0" marR="0" lvl="0" indent="0" algn="l" defTabSz="914400" rtl="0" eaLnBrk="1" fontAlgn="auto" latinLnBrk="0" hangingPunct="1">
              <a:lnSpc>
                <a:spcPct val="100000"/>
              </a:lnSpc>
              <a:spcBef>
                <a:spcPts val="1200"/>
              </a:spcBef>
              <a:spcAft>
                <a:spcPts val="0"/>
              </a:spcAft>
              <a:buClrTx/>
              <a:buSzTx/>
              <a:buFontTx/>
              <a:buNone/>
              <a:tabLst/>
              <a:defRPr/>
            </a:pPr>
            <a:r>
              <a:rPr lang="fr-FR" b="1" dirty="0"/>
              <a:t>Pour les indicateurs qui mesurent une situation qui évolue, il est </a:t>
            </a:r>
            <a:r>
              <a:rPr lang="fr-FR" b="1" dirty="0" err="1"/>
              <a:t>utilse</a:t>
            </a:r>
            <a:r>
              <a:rPr lang="fr-FR" b="1" dirty="0"/>
              <a:t> de mentionner le « </a:t>
            </a:r>
            <a:r>
              <a:rPr lang="fr-FR" b="1" dirty="0" err="1"/>
              <a:t>baseline</a:t>
            </a:r>
            <a:r>
              <a:rPr lang="fr-FR" b="1" dirty="0"/>
              <a:t> » : la valeur avant que l’action démarre.</a:t>
            </a:r>
          </a:p>
        </p:txBody>
      </p:sp>
    </p:spTree>
    <p:extLst>
      <p:ext uri="{BB962C8B-B14F-4D97-AF65-F5344CB8AC3E}">
        <p14:creationId xmlns:p14="http://schemas.microsoft.com/office/powerpoint/2010/main" val="416530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a:prstGeom prst="rect">
            <a:avLst/>
          </a:prstGeo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a:prstGeom prst="rect">
            <a:avLst/>
          </a:prstGeo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a:xfrm>
            <a:off x="428625" y="6565900"/>
            <a:ext cx="1296988" cy="260350"/>
          </a:xfrm>
          <a:prstGeom prst="rect">
            <a:avLst/>
          </a:prstGeom>
        </p:spPr>
        <p:txBody>
          <a:bodyPr/>
          <a:lstStyle>
            <a:lvl1pPr>
              <a:defRPr/>
            </a:lvl1p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a:xfrm>
            <a:off x="7569200" y="6527800"/>
            <a:ext cx="1165225" cy="333375"/>
          </a:xfrm>
          <a:prstGeom prst="rect">
            <a:avLst/>
          </a:prstGeom>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54E3-4876-4375-B322-879B321D0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88AFE2-9B3C-44A1-8D3C-D42E98F74D1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0BF32F-42B3-4EA3-A71E-5CB5F64BF14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7E8DD4-0EF6-4B6F-A06F-0BBA12A00970}"/>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6" name="Footer Placeholder 5">
            <a:extLst>
              <a:ext uri="{FF2B5EF4-FFF2-40B4-BE49-F238E27FC236}">
                <a16:creationId xmlns:a16="http://schemas.microsoft.com/office/drawing/2014/main" id="{9CF5D410-0EB9-45B8-8843-C7D48632B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6F29C-8B58-4825-A56E-1044E99CA274}"/>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303116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E3C0-4AB1-40BA-B67B-AEAC41220B3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096BB9-B2EC-40E8-ABB2-15A7A8B326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A0347-7E67-4E80-BE22-35D245CF25E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FE355C-219C-4A46-A4C6-5A941FFF64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FFBE6B5-13B0-4463-8483-14D9A6984C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C5B77B-BDA0-4094-A23D-B9EFF416B694}"/>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8" name="Footer Placeholder 7">
            <a:extLst>
              <a:ext uri="{FF2B5EF4-FFF2-40B4-BE49-F238E27FC236}">
                <a16:creationId xmlns:a16="http://schemas.microsoft.com/office/drawing/2014/main" id="{C747E8E9-1CCA-467B-A7A6-7467FD66F8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A8F689-A919-4362-81C1-E3AA1E052683}"/>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9790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D18F-711A-420D-8761-F6657EEDFA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A4275A-473B-400A-9E67-D4FF4D0BC553}"/>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4" name="Footer Placeholder 3">
            <a:extLst>
              <a:ext uri="{FF2B5EF4-FFF2-40B4-BE49-F238E27FC236}">
                <a16:creationId xmlns:a16="http://schemas.microsoft.com/office/drawing/2014/main" id="{E400D53F-CF17-48D6-83E2-C2439E2050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5A6D09-06F2-475C-BB7E-56A292306271}"/>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271801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A1A48-5325-4B4F-B50A-72973793F77F}"/>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3" name="Footer Placeholder 2">
            <a:extLst>
              <a:ext uri="{FF2B5EF4-FFF2-40B4-BE49-F238E27FC236}">
                <a16:creationId xmlns:a16="http://schemas.microsoft.com/office/drawing/2014/main" id="{11D89682-905C-40EF-B06D-8294BD8FDE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8A83A1-37AC-4C86-8E95-C9F285DA54F6}"/>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392669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D01D-4038-4632-9465-1643CCA179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4A83E85-BCBD-469A-A929-8353F3CEFA4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F24BEA-1FB3-4B0B-9B6F-3E5691B767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174099-A7CA-47FF-AEB1-0C90A9CF3C07}"/>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6" name="Footer Placeholder 5">
            <a:extLst>
              <a:ext uri="{FF2B5EF4-FFF2-40B4-BE49-F238E27FC236}">
                <a16:creationId xmlns:a16="http://schemas.microsoft.com/office/drawing/2014/main" id="{F97EFF89-DBC4-4440-91A1-ED1E79805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9CBDB-08FF-4AF9-983D-BFE2855F3DEA}"/>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06177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F10-59D0-43FC-A997-471DFD241BE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D488764-0169-4FD1-AB13-284E5CC8A7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DFB9DBC-F437-49C5-A9F4-1C6223E5EE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3B31A7-539A-48EE-A732-3203F909D437}"/>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6" name="Footer Placeholder 5">
            <a:extLst>
              <a:ext uri="{FF2B5EF4-FFF2-40B4-BE49-F238E27FC236}">
                <a16:creationId xmlns:a16="http://schemas.microsoft.com/office/drawing/2014/main" id="{7C5A4561-9B9B-4DA7-98F0-2846E51F7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AFB95-A22A-4528-9845-552EA7C87E13}"/>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525465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81D5-DCE6-4765-AD87-AC81418063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34581-F23D-402B-8311-4FB119CC1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61D3C-82F8-498C-8FE0-3608C235BB98}"/>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4F551445-9A47-4BE6-AB3A-2E78E37B6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58BD5-BB90-48BA-AF4E-666F382AB35B}"/>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500598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49D53-64B4-4162-A384-0AD061A4C11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692555-86B3-4E87-B07C-9AB0E4BD7B6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21ED6-CDEF-4A47-905C-D14C1B194EDB}"/>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13E54142-CEB1-4C9C-AB61-9145AC32A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4FE6B-AFAE-424F-8AAB-504E551E0A2D}"/>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833884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0" y="0"/>
            <a:ext cx="9142914" cy="6855696"/>
          </a:xfrm>
          <a:custGeom>
            <a:avLst/>
            <a:gdLst/>
            <a:ahLst/>
            <a:cxnLst/>
            <a:rect l="l" t="t" r="r" b="b"/>
            <a:pathLst>
              <a:path w="10692130" h="7560309" extrusionOk="0">
                <a:moveTo>
                  <a:pt x="0" y="7560005"/>
                </a:moveTo>
                <a:lnTo>
                  <a:pt x="10692003" y="7560005"/>
                </a:lnTo>
                <a:lnTo>
                  <a:pt x="10692003" y="0"/>
                </a:lnTo>
                <a:lnTo>
                  <a:pt x="0" y="0"/>
                </a:lnTo>
                <a:lnTo>
                  <a:pt x="0" y="7560005"/>
                </a:lnTo>
                <a:close/>
              </a:path>
            </a:pathLst>
          </a:custGeom>
          <a:solidFill>
            <a:srgbClr val="418FD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24" b="0" i="0" u="none" strike="noStrike" cap="none">
                <a:solidFill>
                  <a:schemeClr val="dk1"/>
                </a:solidFill>
                <a:latin typeface="Calibri"/>
                <a:ea typeface="Calibri"/>
                <a:cs typeface="Calibri"/>
                <a:sym typeface="Calibri"/>
              </a:rPr>
              <a:t> </a:t>
            </a:r>
            <a:endParaRPr sz="1224">
              <a:solidFill>
                <a:schemeClr val="dk1"/>
              </a:solidFill>
              <a:latin typeface="Calibri"/>
              <a:ea typeface="Calibri"/>
              <a:cs typeface="Calibri"/>
              <a:sym typeface="Calibri"/>
            </a:endParaRPr>
          </a:p>
        </p:txBody>
      </p:sp>
      <p:sp>
        <p:nvSpPr>
          <p:cNvPr id="12" name="Google Shape;12;p2"/>
          <p:cNvSpPr/>
          <p:nvPr/>
        </p:nvSpPr>
        <p:spPr>
          <a:xfrm rot="10800000" flipH="1">
            <a:off x="3415425" y="3905779"/>
            <a:ext cx="2313150" cy="41458"/>
          </a:xfrm>
          <a:custGeom>
            <a:avLst/>
            <a:gdLst/>
            <a:ahLst/>
            <a:cxnLst/>
            <a:rect l="l" t="t" r="r" b="b"/>
            <a:pathLst>
              <a:path w="1287145" h="120000" extrusionOk="0">
                <a:moveTo>
                  <a:pt x="0" y="0"/>
                </a:moveTo>
                <a:lnTo>
                  <a:pt x="1287005" y="0"/>
                </a:lnTo>
              </a:path>
            </a:pathLst>
          </a:custGeom>
          <a:noFill/>
          <a:ln w="76200" cap="flat" cmpd="sng">
            <a:solidFill>
              <a:srgbClr val="14437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224">
              <a:solidFill>
                <a:schemeClr val="dk1"/>
              </a:solidFill>
              <a:latin typeface="Calibri"/>
              <a:ea typeface="Calibri"/>
              <a:cs typeface="Calibri"/>
              <a:sym typeface="Calibri"/>
            </a:endParaRPr>
          </a:p>
        </p:txBody>
      </p:sp>
      <p:pic>
        <p:nvPicPr>
          <p:cNvPr id="13" name="Google Shape;13;p2"/>
          <p:cNvPicPr preferRelativeResize="0"/>
          <p:nvPr/>
        </p:nvPicPr>
        <p:blipFill rotWithShape="1">
          <a:blip r:embed="rId2">
            <a:alphaModFix/>
          </a:blip>
          <a:srcRect/>
          <a:stretch/>
        </p:blipFill>
        <p:spPr>
          <a:xfrm>
            <a:off x="4267200" y="552473"/>
            <a:ext cx="768756" cy="1218485"/>
          </a:xfrm>
          <a:prstGeom prst="rect">
            <a:avLst/>
          </a:prstGeom>
          <a:noFill/>
          <a:ln>
            <a:noFill/>
          </a:ln>
        </p:spPr>
      </p:pic>
      <p:sp>
        <p:nvSpPr>
          <p:cNvPr id="14" name="Google Shape;14;p2"/>
          <p:cNvSpPr txBox="1">
            <a:spLocks noGrp="1"/>
          </p:cNvSpPr>
          <p:nvPr>
            <p:ph type="body" idx="1"/>
          </p:nvPr>
        </p:nvSpPr>
        <p:spPr>
          <a:xfrm>
            <a:off x="1248884" y="2012487"/>
            <a:ext cx="6483335" cy="1278317"/>
          </a:xfrm>
          <a:prstGeom prst="rect">
            <a:avLst/>
          </a:prstGeom>
          <a:noFill/>
          <a:ln>
            <a:noFill/>
          </a:ln>
        </p:spPr>
        <p:txBody>
          <a:bodyPr spcFirstLastPara="1" wrap="square" lIns="91425" tIns="45700" rIns="91425" bIns="45700" anchor="t" anchorCtr="0"/>
          <a:lstStyle>
            <a:lvl1pPr marL="310942" marR="0" lvl="0" indent="-155471" algn="ctr" rtl="0">
              <a:spcBef>
                <a:spcPts val="0"/>
              </a:spcBef>
              <a:spcAft>
                <a:spcPts val="0"/>
              </a:spcAft>
              <a:buSzPts val="1400"/>
              <a:buNone/>
              <a:defRPr sz="2720" b="1" i="0" u="none" strike="noStrike" cap="none">
                <a:solidFill>
                  <a:schemeClr val="lt1"/>
                </a:solidFill>
                <a:latin typeface="Roboto Slab"/>
                <a:ea typeface="Roboto Slab"/>
                <a:cs typeface="Roboto Slab"/>
                <a:sym typeface="Roboto Slab"/>
              </a:defRPr>
            </a:lvl1pPr>
            <a:lvl2pPr marL="621884" marR="0" lvl="1" indent="-155471" algn="l" rtl="0">
              <a:spcBef>
                <a:spcPts val="0"/>
              </a:spcBef>
              <a:spcAft>
                <a:spcPts val="0"/>
              </a:spcAft>
              <a:buSzPts val="1400"/>
              <a:buNone/>
              <a:defRPr sz="3673" b="0" i="0" u="none" strike="noStrike" cap="none">
                <a:latin typeface="Roboto Slab"/>
                <a:ea typeface="Roboto Slab"/>
                <a:cs typeface="Roboto Slab"/>
                <a:sym typeface="Roboto Slab"/>
              </a:defRPr>
            </a:lvl2pPr>
            <a:lvl3pPr marL="932825" marR="0" lvl="2" indent="-155471" algn="l" rtl="0">
              <a:spcBef>
                <a:spcPts val="0"/>
              </a:spcBef>
              <a:spcAft>
                <a:spcPts val="0"/>
              </a:spcAft>
              <a:buSzPts val="1400"/>
              <a:buNone/>
              <a:defRPr sz="3673" b="0" i="0" u="none" strike="noStrike" cap="none">
                <a:latin typeface="Roboto Slab"/>
                <a:ea typeface="Roboto Slab"/>
                <a:cs typeface="Roboto Slab"/>
                <a:sym typeface="Roboto Slab"/>
              </a:defRPr>
            </a:lvl3pPr>
            <a:lvl4pPr marL="1243767" marR="0" lvl="3" indent="-155471" algn="l" rtl="0">
              <a:spcBef>
                <a:spcPts val="0"/>
              </a:spcBef>
              <a:spcAft>
                <a:spcPts val="0"/>
              </a:spcAft>
              <a:buSzPts val="1400"/>
              <a:buNone/>
              <a:defRPr sz="3673" b="0" i="0" u="none" strike="noStrike" cap="none">
                <a:latin typeface="Roboto Slab"/>
                <a:ea typeface="Roboto Slab"/>
                <a:cs typeface="Roboto Slab"/>
                <a:sym typeface="Roboto Slab"/>
              </a:defRPr>
            </a:lvl4pPr>
            <a:lvl5pPr marL="1554709" marR="0" lvl="4" indent="-155471" algn="l" rtl="0">
              <a:spcBef>
                <a:spcPts val="0"/>
              </a:spcBef>
              <a:spcAft>
                <a:spcPts val="0"/>
              </a:spcAft>
              <a:buSzPts val="1400"/>
              <a:buNone/>
              <a:defRPr sz="3673" b="0" i="0" u="none" strike="noStrike" cap="none">
                <a:latin typeface="Roboto Slab"/>
                <a:ea typeface="Roboto Slab"/>
                <a:cs typeface="Roboto Slab"/>
                <a:sym typeface="Roboto Slab"/>
              </a:defRPr>
            </a:lvl5pPr>
            <a:lvl6pPr marL="1865651" marR="0" lvl="5" indent="-155471" algn="l" rtl="0">
              <a:spcBef>
                <a:spcPts val="0"/>
              </a:spcBef>
              <a:spcAft>
                <a:spcPts val="0"/>
              </a:spcAft>
              <a:buSzPts val="1400"/>
              <a:buNone/>
              <a:defRPr sz="1224" b="0" i="0" u="none" strike="noStrike" cap="none">
                <a:latin typeface="Calibri"/>
                <a:ea typeface="Calibri"/>
                <a:cs typeface="Calibri"/>
                <a:sym typeface="Calibri"/>
              </a:defRPr>
            </a:lvl6pPr>
            <a:lvl7pPr marL="2176592" marR="0" lvl="6" indent="-155471" algn="l" rtl="0">
              <a:spcBef>
                <a:spcPts val="0"/>
              </a:spcBef>
              <a:spcAft>
                <a:spcPts val="0"/>
              </a:spcAft>
              <a:buSzPts val="1400"/>
              <a:buNone/>
              <a:defRPr sz="1224" b="0" i="0" u="none" strike="noStrike" cap="none">
                <a:latin typeface="Calibri"/>
                <a:ea typeface="Calibri"/>
                <a:cs typeface="Calibri"/>
                <a:sym typeface="Calibri"/>
              </a:defRPr>
            </a:lvl7pPr>
            <a:lvl8pPr marL="2487534" marR="0" lvl="7" indent="-155471" algn="l" rtl="0">
              <a:spcBef>
                <a:spcPts val="0"/>
              </a:spcBef>
              <a:spcAft>
                <a:spcPts val="0"/>
              </a:spcAft>
              <a:buSzPts val="1400"/>
              <a:buNone/>
              <a:defRPr sz="1224" b="0" i="0" u="none" strike="noStrike" cap="none">
                <a:latin typeface="Calibri"/>
                <a:ea typeface="Calibri"/>
                <a:cs typeface="Calibri"/>
                <a:sym typeface="Calibri"/>
              </a:defRPr>
            </a:lvl8pPr>
            <a:lvl9pPr marL="2798476" marR="0" lvl="8" indent="-155471" algn="l" rtl="0">
              <a:spcBef>
                <a:spcPts val="0"/>
              </a:spcBef>
              <a:spcAft>
                <a:spcPts val="0"/>
              </a:spcAft>
              <a:buSzPts val="1400"/>
              <a:buNone/>
              <a:defRPr sz="1224" b="0" i="0" u="none" strike="noStrike" cap="none">
                <a:latin typeface="Calibri"/>
                <a:ea typeface="Calibri"/>
                <a:cs typeface="Calibri"/>
                <a:sym typeface="Calibri"/>
              </a:defRPr>
            </a:lvl9pPr>
          </a:lstStyle>
          <a:p>
            <a:endParaRPr/>
          </a:p>
        </p:txBody>
      </p:sp>
      <p:sp>
        <p:nvSpPr>
          <p:cNvPr id="15" name="Google Shape;15;p2"/>
          <p:cNvSpPr txBox="1">
            <a:spLocks noGrp="1"/>
          </p:cNvSpPr>
          <p:nvPr>
            <p:ph type="body" idx="2"/>
          </p:nvPr>
        </p:nvSpPr>
        <p:spPr>
          <a:xfrm>
            <a:off x="1933055" y="4396377"/>
            <a:ext cx="5245311" cy="1278317"/>
          </a:xfrm>
          <a:prstGeom prst="rect">
            <a:avLst/>
          </a:prstGeom>
          <a:noFill/>
          <a:ln>
            <a:noFill/>
          </a:ln>
        </p:spPr>
        <p:txBody>
          <a:bodyPr spcFirstLastPara="1" wrap="square" lIns="91425" tIns="45700" rIns="91425" bIns="45700" anchor="t" anchorCtr="0"/>
          <a:lstStyle>
            <a:lvl1pPr marL="310942" marR="0" lvl="0" indent="-155471" algn="ctr" rtl="0">
              <a:spcBef>
                <a:spcPts val="0"/>
              </a:spcBef>
              <a:spcAft>
                <a:spcPts val="0"/>
              </a:spcAft>
              <a:buSzPts val="1400"/>
              <a:buNone/>
              <a:defRPr sz="1224" b="0" i="0" u="none" strike="noStrike" cap="none">
                <a:solidFill>
                  <a:schemeClr val="lt1"/>
                </a:solidFill>
                <a:latin typeface="Roboto"/>
                <a:ea typeface="Roboto"/>
                <a:cs typeface="Roboto"/>
                <a:sym typeface="Roboto"/>
              </a:defRPr>
            </a:lvl1pPr>
            <a:lvl2pPr marL="621884" marR="0" lvl="1" indent="-155471" algn="l" rtl="0">
              <a:spcBef>
                <a:spcPts val="0"/>
              </a:spcBef>
              <a:spcAft>
                <a:spcPts val="0"/>
              </a:spcAft>
              <a:buSzPts val="1400"/>
              <a:buNone/>
              <a:defRPr sz="1224" b="0" i="0" u="none" strike="noStrike" cap="none">
                <a:solidFill>
                  <a:schemeClr val="lt1"/>
                </a:solidFill>
                <a:latin typeface="Roboto"/>
                <a:ea typeface="Roboto"/>
                <a:cs typeface="Roboto"/>
                <a:sym typeface="Roboto"/>
              </a:defRPr>
            </a:lvl2pPr>
            <a:lvl3pPr marL="932825" marR="0" lvl="2" indent="-155471" algn="l" rtl="0">
              <a:spcBef>
                <a:spcPts val="0"/>
              </a:spcBef>
              <a:spcAft>
                <a:spcPts val="0"/>
              </a:spcAft>
              <a:buSzPts val="1400"/>
              <a:buNone/>
              <a:defRPr sz="1224" b="0" i="0" u="none" strike="noStrike" cap="none">
                <a:solidFill>
                  <a:schemeClr val="lt1"/>
                </a:solidFill>
                <a:latin typeface="Roboto"/>
                <a:ea typeface="Roboto"/>
                <a:cs typeface="Roboto"/>
                <a:sym typeface="Roboto"/>
              </a:defRPr>
            </a:lvl3pPr>
            <a:lvl4pPr marL="1243767" marR="0" lvl="3" indent="-155471" algn="l" rtl="0">
              <a:spcBef>
                <a:spcPts val="0"/>
              </a:spcBef>
              <a:spcAft>
                <a:spcPts val="0"/>
              </a:spcAft>
              <a:buSzPts val="1400"/>
              <a:buNone/>
              <a:defRPr sz="1224" b="0" i="0" u="none" strike="noStrike" cap="none">
                <a:solidFill>
                  <a:schemeClr val="lt1"/>
                </a:solidFill>
                <a:latin typeface="Roboto"/>
                <a:ea typeface="Roboto"/>
                <a:cs typeface="Roboto"/>
                <a:sym typeface="Roboto"/>
              </a:defRPr>
            </a:lvl4pPr>
            <a:lvl5pPr marL="1554709" marR="0" lvl="4" indent="-155471" algn="l" rtl="0">
              <a:spcBef>
                <a:spcPts val="0"/>
              </a:spcBef>
              <a:spcAft>
                <a:spcPts val="0"/>
              </a:spcAft>
              <a:buSzPts val="1400"/>
              <a:buNone/>
              <a:defRPr sz="1224" b="0" i="0" u="none" strike="noStrike" cap="none">
                <a:solidFill>
                  <a:schemeClr val="lt1"/>
                </a:solidFill>
                <a:latin typeface="Roboto"/>
                <a:ea typeface="Roboto"/>
                <a:cs typeface="Roboto"/>
                <a:sym typeface="Roboto"/>
              </a:defRPr>
            </a:lvl5pPr>
            <a:lvl6pPr marL="1865651" marR="0" lvl="5" indent="-155471" algn="l" rtl="0">
              <a:spcBef>
                <a:spcPts val="0"/>
              </a:spcBef>
              <a:spcAft>
                <a:spcPts val="0"/>
              </a:spcAft>
              <a:buSzPts val="1400"/>
              <a:buNone/>
              <a:defRPr sz="1224" b="0" i="0" u="none" strike="noStrike" cap="none">
                <a:latin typeface="Calibri"/>
                <a:ea typeface="Calibri"/>
                <a:cs typeface="Calibri"/>
                <a:sym typeface="Calibri"/>
              </a:defRPr>
            </a:lvl6pPr>
            <a:lvl7pPr marL="2176592" marR="0" lvl="6" indent="-155471" algn="l" rtl="0">
              <a:spcBef>
                <a:spcPts val="0"/>
              </a:spcBef>
              <a:spcAft>
                <a:spcPts val="0"/>
              </a:spcAft>
              <a:buSzPts val="1400"/>
              <a:buNone/>
              <a:defRPr sz="1224" b="0" i="0" u="none" strike="noStrike" cap="none">
                <a:latin typeface="Calibri"/>
                <a:ea typeface="Calibri"/>
                <a:cs typeface="Calibri"/>
                <a:sym typeface="Calibri"/>
              </a:defRPr>
            </a:lvl7pPr>
            <a:lvl8pPr marL="2487534" marR="0" lvl="7" indent="-155471" algn="l" rtl="0">
              <a:spcBef>
                <a:spcPts val="0"/>
              </a:spcBef>
              <a:spcAft>
                <a:spcPts val="0"/>
              </a:spcAft>
              <a:buSzPts val="1400"/>
              <a:buNone/>
              <a:defRPr sz="1224" b="0" i="0" u="none" strike="noStrike" cap="none">
                <a:latin typeface="Calibri"/>
                <a:ea typeface="Calibri"/>
                <a:cs typeface="Calibri"/>
                <a:sym typeface="Calibri"/>
              </a:defRPr>
            </a:lvl8pPr>
            <a:lvl9pPr marL="2798476" marR="0" lvl="8" indent="-155471" algn="l" rtl="0">
              <a:spcBef>
                <a:spcPts val="0"/>
              </a:spcBef>
              <a:spcAft>
                <a:spcPts val="0"/>
              </a:spcAft>
              <a:buSzPts val="1400"/>
              <a:buNone/>
              <a:defRPr sz="1224"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259908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a:prstGeom prst="rect">
            <a:avLst/>
          </a:prstGeo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a:prstGeom prst="rect">
            <a:avLst/>
          </a:prstGeo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a:xfrm>
            <a:off x="428625" y="6565900"/>
            <a:ext cx="1296988" cy="260350"/>
          </a:xfrm>
          <a:prstGeom prst="rect">
            <a:avLst/>
          </a:prstGeom>
        </p:spPr>
        <p:txBody>
          <a:bodyPr/>
          <a:lstStyle>
            <a:lvl1pPr>
              <a:defRPr/>
            </a:lvl1p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1381768112"/>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19112"/>
          </a:xfrm>
          <a:prstGeom prst="rect">
            <a:avLst/>
          </a:prstGeom>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4"/>
          </p:nvPr>
        </p:nvSpPr>
        <p:spPr>
          <a:xfrm>
            <a:off x="428625" y="6565900"/>
            <a:ext cx="1296988" cy="260350"/>
          </a:xfrm>
          <a:prstGeom prst="rect">
            <a:avLst/>
          </a:prstGeom>
        </p:spPr>
        <p:txBody>
          <a:body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a:xfrm>
            <a:off x="7569200" y="6527800"/>
            <a:ext cx="1165225" cy="333375"/>
          </a:xfrm>
          <a:prstGeom prst="rect">
            <a:avLst/>
          </a:prstGeom>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19112"/>
          </a:xfrm>
          <a:prstGeom prst="rect">
            <a:avLst/>
          </a:prstGeom>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4"/>
          </p:nvPr>
        </p:nvSpPr>
        <p:spPr>
          <a:xfrm>
            <a:off x="428625" y="6565900"/>
            <a:ext cx="1296988" cy="260350"/>
          </a:xfrm>
          <a:prstGeom prst="rect">
            <a:avLst/>
          </a:prstGeom>
        </p:spPr>
        <p:txBody>
          <a:body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472977642"/>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a:prstGeom prst="rect">
            <a:avLst/>
          </a:prstGeo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a:xfrm>
            <a:off x="417513" y="963613"/>
            <a:ext cx="8231187" cy="519112"/>
          </a:xfrm>
          <a:prstGeom prst="rect">
            <a:avLst/>
          </a:prstGeom>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a:xfrm>
            <a:off x="428625" y="6565900"/>
            <a:ext cx="1296988" cy="260350"/>
          </a:xfrm>
          <a:prstGeom prst="rect">
            <a:avLst/>
          </a:prstGeom>
        </p:spPr>
        <p:txBody>
          <a:body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2420540088"/>
      </p:ext>
    </p:extLst>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prstGeom prst="rect">
            <a:avLst/>
          </a:prstGeo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a:xfrm>
            <a:off x="428625" y="6565900"/>
            <a:ext cx="1296988" cy="260350"/>
          </a:xfrm>
          <a:prstGeom prst="rect">
            <a:avLst/>
          </a:prstGeom>
        </p:spPr>
        <p:txBody>
          <a:bodyPr/>
          <a:lstStyle>
            <a:lvl1pPr>
              <a:defRPr>
                <a:solidFill>
                  <a:schemeClr val="tx1"/>
                </a:solidFill>
              </a:defRPr>
            </a:lvl1pPr>
          </a:lstStyle>
          <a:p>
            <a:pPr fontAlgn="base">
              <a:spcBef>
                <a:spcPct val="0"/>
              </a:spcBef>
              <a:spcAft>
                <a:spcPct val="0"/>
              </a:spcAft>
              <a:defRPr/>
            </a:pPr>
            <a:r>
              <a:rPr lang="en-US"/>
              <a:t>Jun-2019</a:t>
            </a:r>
            <a:endParaRPr lang="en-GB"/>
          </a:p>
        </p:txBody>
      </p:sp>
    </p:spTree>
    <p:extLst>
      <p:ext uri="{BB962C8B-B14F-4D97-AF65-F5344CB8AC3E}">
        <p14:creationId xmlns:p14="http://schemas.microsoft.com/office/powerpoint/2010/main" val="3703547510"/>
      </p:ext>
    </p:extLst>
  </p:cSld>
  <p:clrMapOvr>
    <a:overrideClrMapping bg1="dk1" tx1="lt1" bg2="dk2" tx2="lt2" accent1="accent1" accent2="accent2" accent3="accent3" accent4="accent4" accent5="accent5" accent6="accent6" hlink="hlink" folHlink="folHlink"/>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a:prstGeom prst="rect">
            <a:avLst/>
          </a:prstGeo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a:xfrm>
            <a:off x="417513" y="963613"/>
            <a:ext cx="8231187" cy="519112"/>
          </a:xfrm>
          <a:prstGeom prst="rect">
            <a:avLst/>
          </a:prstGeom>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a:xfrm>
            <a:off x="428625" y="6565900"/>
            <a:ext cx="1296988" cy="260350"/>
          </a:xfrm>
          <a:prstGeom prst="rect">
            <a:avLst/>
          </a:prstGeom>
        </p:spPr>
        <p:txBody>
          <a:body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a:xfrm>
            <a:off x="7569200" y="6527800"/>
            <a:ext cx="1165225" cy="333375"/>
          </a:xfrm>
          <a:prstGeom prst="rect">
            <a:avLst/>
          </a:prstGeom>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prstGeom prst="rect">
            <a:avLst/>
          </a:prstGeo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a:xfrm>
            <a:off x="7569200" y="6527800"/>
            <a:ext cx="1165225" cy="333375"/>
          </a:xfrm>
          <a:prstGeom prst="rect">
            <a:avLst/>
          </a:prstGeom>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a:xfrm>
            <a:off x="428625" y="6565900"/>
            <a:ext cx="1296988" cy="260350"/>
          </a:xfrm>
          <a:prstGeom prst="rect">
            <a:avLst/>
          </a:prstGeom>
        </p:spPr>
        <p:txBody>
          <a:bodyPr/>
          <a:lstStyle>
            <a:lvl1pPr>
              <a:defRPr>
                <a:solidFill>
                  <a:schemeClr val="tx1"/>
                </a:solidFill>
              </a:defRPr>
            </a:lvl1pPr>
          </a:lstStyle>
          <a:p>
            <a:pPr fontAlgn="base">
              <a:spcBef>
                <a:spcPct val="0"/>
              </a:spcBef>
              <a:spcAft>
                <a:spcPct val="0"/>
              </a:spcAft>
              <a:defRPr/>
            </a:pPr>
            <a:r>
              <a:rPr lang="en-US"/>
              <a:t>Jun-2019</a:t>
            </a:r>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8625" y="6565900"/>
            <a:ext cx="1296988" cy="260350"/>
          </a:xfrm>
          <a:prstGeom prst="rect">
            <a:avLst/>
          </a:prstGeom>
        </p:spPr>
        <p:txBody>
          <a:bodyPr/>
          <a:lstStyle/>
          <a:p>
            <a:r>
              <a:rPr lang="en-US"/>
              <a:t>Jun-2019</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569200" y="6527800"/>
            <a:ext cx="1165225" cy="333375"/>
          </a:xfrm>
          <a:prstGeom prst="rect">
            <a:avLst/>
          </a:prstGeom>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242023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19112"/>
          </a:xfrm>
          <a:prstGeom prst="rect">
            <a:avLst/>
          </a:prstGeom>
        </p:spPr>
        <p:txBody>
          <a:bodyPr>
            <a:noAutofit/>
          </a:bodyPr>
          <a:lstStyle>
            <a:lvl1pPr algn="l">
              <a:defRPr sz="3200" b="1" i="0" cap="all" baseline="0">
                <a:solidFill>
                  <a:srgbClr val="026CB6"/>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22275" y="2320925"/>
            <a:ext cx="8226425" cy="998538"/>
          </a:xfrm>
          <a:prstGeom prst="rect">
            <a:avLst/>
          </a:prstGeom>
        </p:spPr>
        <p:txBody>
          <a:bodyPr>
            <a:normAutofit/>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28625" y="6565900"/>
            <a:ext cx="1296988" cy="260350"/>
          </a:xfrm>
          <a:prstGeom prst="rect">
            <a:avLst/>
          </a:prstGeom>
        </p:spPr>
        <p:txBody>
          <a:bodyPr/>
          <a:lstStyle/>
          <a:p>
            <a:fld id="{D258403A-AC2B-4BD2-A51C-2D873B98F6DE}" type="datetimeFigureOut">
              <a:rPr lang="en-GB" smtClean="0"/>
              <a:pPr/>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569200" y="6527800"/>
            <a:ext cx="1165225" cy="333375"/>
          </a:xfrm>
          <a:prstGeom prst="rect">
            <a:avLst/>
          </a:prstGeom>
        </p:spPr>
        <p:txBody>
          <a:bodyPr/>
          <a:lstStyle/>
          <a:p>
            <a:fld id="{8406C84C-3772-4A67-9747-310264376584}" type="slidenum">
              <a:rPr lang="en-GB" smtClean="0"/>
              <a:pPr/>
              <a:t>‹#›</a:t>
            </a:fld>
            <a:endParaRPr lang="en-GB"/>
          </a:p>
        </p:txBody>
      </p:sp>
      <p:sp>
        <p:nvSpPr>
          <p:cNvPr id="7" name="Title 1"/>
          <p:cNvSpPr txBox="1">
            <a:spLocks/>
          </p:cNvSpPr>
          <p:nvPr userDrawn="1"/>
        </p:nvSpPr>
        <p:spPr>
          <a:xfrm>
            <a:off x="539552" y="1160748"/>
            <a:ext cx="1008112" cy="108012"/>
          </a:xfrm>
          <a:prstGeom prst="rect">
            <a:avLst/>
          </a:prstGeom>
          <a:solidFill>
            <a:schemeClr val="accent3">
              <a:lumMod val="75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93763" algn="l">
              <a:lnSpc>
                <a:spcPts val="4200"/>
              </a:lnSpc>
              <a:spcBef>
                <a:spcPts val="1200"/>
              </a:spcBef>
            </a:pPr>
            <a:endParaRPr lang="en-GB"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93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1186-F28C-4BD8-8568-69188EB0217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18F003B-ED93-4AC5-BB6F-5EAA86EF3C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0353B9C-C316-427A-941D-B6A91F8E5AEA}"/>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A67D2DC6-CCCD-4848-A812-DD4C25700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CF13C-736D-4E6D-8924-2F8D17FBD519}"/>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07673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B238-97A0-4C79-9B67-5188D5E0C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01EA4-6330-41F9-AAB1-0066C0CF5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7AB8A-1BAA-4C6A-A92F-45C93E9645AF}"/>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1C60180B-55E8-4FB2-B2F8-91C7A1025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6FC94-A24D-445B-B100-60EA07A1909F}"/>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87887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1EF-3AB6-4511-BAFD-845E1D01A8F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24D28A-AA43-42D1-B025-F293CD697ED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95DA2-E78E-4937-9809-CF75FCC57650}"/>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CBD7D919-083C-4970-8D01-2D6859D50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F0312-D3C3-4A6A-BE05-3B5BF9CCC68B}"/>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3308472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 id="2147483671" r:id="rId5"/>
    <p:sldLayoutId id="2147483685" r:id="rId6"/>
  </p:sldLayoutIdLst>
  <p:transition>
    <p:randomBar/>
  </p:transition>
  <p:hf sldNum="0"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427929-FCD9-428F-AF6A-EF921AE9EA4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EC6A15-CF6A-42CA-A177-B6667DF21E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10048-2FE2-48B4-8603-F9C082DAC8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C5FD5ECF-5107-47D3-8A6E-F8EE63A4C8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27A53F-EB36-4E89-AF5D-E380C7E7400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B1F34A-EB72-4ADA-8362-0F2CD7A11C43}" type="slidenum">
              <a:rPr lang="en-US" smtClean="0"/>
              <a:t>‹#›</a:t>
            </a:fld>
            <a:endParaRPr lang="en-US"/>
          </a:p>
        </p:txBody>
      </p:sp>
    </p:spTree>
    <p:extLst>
      <p:ext uri="{BB962C8B-B14F-4D97-AF65-F5344CB8AC3E}">
        <p14:creationId xmlns:p14="http://schemas.microsoft.com/office/powerpoint/2010/main" val="4015325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48211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ransition>
    <p:randomBar/>
  </p:transition>
  <p:hf sldNum="0"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hyperlink" Target="https://ir.hpc.too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hyperlink" Target="https://kmp.hpc.tools/content/hpc-monitor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Google Shape;61;p10">
            <a:extLst>
              <a:ext uri="{FF2B5EF4-FFF2-40B4-BE49-F238E27FC236}">
                <a16:creationId xmlns:a16="http://schemas.microsoft.com/office/drawing/2014/main" id="{DAC57824-C31C-4397-8A8C-4973898B70A6}"/>
              </a:ext>
            </a:extLst>
          </p:cNvPr>
          <p:cNvSpPr txBox="1">
            <a:spLocks noGrp="1"/>
          </p:cNvSpPr>
          <p:nvPr>
            <p:ph type="body" idx="1"/>
          </p:nvPr>
        </p:nvSpPr>
        <p:spPr>
          <a:xfrm>
            <a:off x="503238" y="1912330"/>
            <a:ext cx="8145462" cy="1198340"/>
          </a:xfrm>
          <a:prstGeom prst="rect">
            <a:avLst/>
          </a:prstGeom>
          <a:noFill/>
          <a:ln>
            <a:noFill/>
          </a:ln>
        </p:spPr>
        <p:txBody>
          <a:bodyPr spcFirstLastPara="1" vert="horz" wrap="square" lIns="62178" tIns="31081" rIns="62178" bIns="31081" rtlCol="0" anchor="t" anchorCtr="0">
            <a:noAutofit/>
          </a:bodyPr>
          <a:lstStyle/>
          <a:p>
            <a:endParaRPr lang="en-US" dirty="0"/>
          </a:p>
          <a:p>
            <a:r>
              <a:rPr lang="fr-FR" sz="2800" dirty="0">
                <a:latin typeface="Arial" panose="020B0604020202020204" pitchFamily="34" charset="0"/>
                <a:cs typeface="Arial" panose="020B0604020202020204" pitchFamily="34" charset="0"/>
              </a:rPr>
              <a:t>Suivi (monitoring) de la Réponse Humanitaire</a:t>
            </a:r>
          </a:p>
          <a:p>
            <a:r>
              <a:rPr lang="fr-FR" sz="2800" dirty="0">
                <a:latin typeface="Arial" panose="020B0604020202020204" pitchFamily="34" charset="0"/>
                <a:cs typeface="Arial" panose="020B0604020202020204" pitchFamily="34" charset="0"/>
              </a:rPr>
              <a:t>Présentation des concepts de base</a:t>
            </a:r>
          </a:p>
          <a:p>
            <a:r>
              <a:rPr lang="fr-FR" sz="2800" dirty="0">
                <a:latin typeface="Arial" panose="020B0604020202020204" pitchFamily="34" charset="0"/>
                <a:cs typeface="Arial" panose="020B0604020202020204" pitchFamily="34" charset="0"/>
              </a:rPr>
              <a:t>Formation IMPACT</a:t>
            </a:r>
            <a:r>
              <a:rPr lang="fr-FR" dirty="0"/>
              <a:t>
</a:t>
            </a:r>
            <a:endParaRPr lang="en-US" dirty="0"/>
          </a:p>
        </p:txBody>
      </p:sp>
      <p:sp>
        <p:nvSpPr>
          <p:cNvPr id="10" name="Google Shape;62;p10">
            <a:extLst>
              <a:ext uri="{FF2B5EF4-FFF2-40B4-BE49-F238E27FC236}">
                <a16:creationId xmlns:a16="http://schemas.microsoft.com/office/drawing/2014/main" id="{8FF2863F-7D2D-451C-A06A-D242C77887AB}"/>
              </a:ext>
            </a:extLst>
          </p:cNvPr>
          <p:cNvSpPr txBox="1">
            <a:spLocks noGrp="1"/>
          </p:cNvSpPr>
          <p:nvPr>
            <p:ph type="body" idx="2"/>
          </p:nvPr>
        </p:nvSpPr>
        <p:spPr>
          <a:xfrm>
            <a:off x="2294769" y="4189209"/>
            <a:ext cx="4554461" cy="958738"/>
          </a:xfrm>
          <a:prstGeom prst="rect">
            <a:avLst/>
          </a:prstGeom>
          <a:noFill/>
          <a:ln>
            <a:noFill/>
          </a:ln>
        </p:spPr>
        <p:txBody>
          <a:bodyPr spcFirstLastPara="1" vert="horz" wrap="square" lIns="62178" tIns="31081" rIns="62178" bIns="31081" rtlCol="0" anchor="t" anchorCtr="0">
            <a:noAutofit/>
          </a:bodyPr>
          <a:lstStyle/>
          <a:p>
            <a:pPr marL="0" indent="0"/>
            <a:r>
              <a:rPr lang="en-US" sz="1500" dirty="0"/>
              <a:t>David Goetghebuer</a:t>
            </a:r>
          </a:p>
          <a:p>
            <a:pPr marL="0" indent="0"/>
            <a:r>
              <a:rPr lang="en-US" sz="1500" dirty="0"/>
              <a:t>(OCHA/APMB/MATS)</a:t>
            </a:r>
            <a:endParaRPr sz="1500" dirty="0"/>
          </a:p>
        </p:txBody>
      </p:sp>
      <p:sp>
        <p:nvSpPr>
          <p:cNvPr id="8" name="Google Shape;62;p10">
            <a:extLst>
              <a:ext uri="{FF2B5EF4-FFF2-40B4-BE49-F238E27FC236}">
                <a16:creationId xmlns:a16="http://schemas.microsoft.com/office/drawing/2014/main" id="{6A1E2FD3-1DF1-4058-9761-2C5B5D4D4F6A}"/>
              </a:ext>
            </a:extLst>
          </p:cNvPr>
          <p:cNvSpPr txBox="1">
            <a:spLocks/>
          </p:cNvSpPr>
          <p:nvPr/>
        </p:nvSpPr>
        <p:spPr>
          <a:xfrm>
            <a:off x="319886" y="190500"/>
            <a:ext cx="2989691" cy="532642"/>
          </a:xfrm>
          <a:prstGeom prst="rect">
            <a:avLst/>
          </a:prstGeom>
          <a:noFill/>
          <a:ln>
            <a:noFill/>
          </a:ln>
        </p:spPr>
        <p:txBody>
          <a:bodyPr spcFirstLastPara="1" vert="horz" wrap="square" lIns="62178" tIns="31081" rIns="62178" bIns="31081"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lumMod val="95000"/>
                  </a:schemeClr>
                </a:solidFill>
                <a:latin typeface="Arial" panose="020B0604020202020204" pitchFamily="34" charset="0"/>
                <a:cs typeface="Arial" panose="020B0604020202020204" pitchFamily="34" charset="0"/>
              </a:rPr>
              <a:t>DOCUMENT INTERNE OCHA</a:t>
            </a:r>
          </a:p>
          <a:p>
            <a:r>
              <a:rPr lang="en-US" sz="1400" b="1">
                <a:solidFill>
                  <a:schemeClr val="bg1">
                    <a:lumMod val="95000"/>
                  </a:schemeClr>
                </a:solidFill>
                <a:latin typeface="Arial" panose="020B0604020202020204" pitchFamily="34" charset="0"/>
                <a:cs typeface="Arial" panose="020B0604020202020204" pitchFamily="34" charset="0"/>
              </a:rPr>
              <a:t>Version 19/05/2023</a:t>
            </a:r>
            <a:endParaRPr lang="en-US" sz="1400" b="1" dirty="0">
              <a:solidFill>
                <a:schemeClr val="bg1">
                  <a:lumMod val="9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F3D20AF-C106-4C57-B797-EDCD5C6A0EAD}"/>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45419938"/>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704" y="1484784"/>
            <a:ext cx="5071293" cy="5071293"/>
          </a:xfrm>
        </p:spPr>
      </p:pic>
      <p:sp>
        <p:nvSpPr>
          <p:cNvPr id="5" name="Title 1"/>
          <p:cNvSpPr txBox="1">
            <a:spLocks/>
          </p:cNvSpPr>
          <p:nvPr/>
        </p:nvSpPr>
        <p:spPr>
          <a:xfrm>
            <a:off x="209035" y="116632"/>
            <a:ext cx="8754311" cy="9721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800" b="1" dirty="0">
                <a:latin typeface="Arial" panose="020B0604020202020204" pitchFamily="34" charset="0"/>
                <a:cs typeface="Arial" panose="020B0604020202020204" pitchFamily="34" charset="0"/>
              </a:rPr>
              <a:t>Besoin – Cible – Résultat :</a:t>
            </a:r>
          </a:p>
          <a:p>
            <a:pPr marL="0" marR="0" lvl="0" indent="0" defTabSz="914400" rtl="0" eaLnBrk="1" fontAlgn="auto" latinLnBrk="0" hangingPunct="1">
              <a:lnSpc>
                <a:spcPct val="100000"/>
              </a:lnSpc>
              <a:spcBef>
                <a:spcPct val="0"/>
              </a:spcBef>
              <a:spcAft>
                <a:spcPts val="0"/>
              </a:spcAft>
              <a:buClrTx/>
              <a:buSzTx/>
              <a:buFontTx/>
              <a:buNone/>
              <a:tabLst/>
              <a:defRPr/>
            </a:pPr>
            <a:r>
              <a:rPr lang="fr-FR" sz="2800" b="1" dirty="0">
                <a:latin typeface="Arial" panose="020B0604020202020204" pitchFamily="34" charset="0"/>
                <a:cs typeface="Arial" panose="020B0604020202020204" pitchFamily="34" charset="0"/>
              </a:rPr>
              <a:t>Le suivi de la performance</a:t>
            </a:r>
          </a:p>
        </p:txBody>
      </p:sp>
      <p:sp>
        <p:nvSpPr>
          <p:cNvPr id="6" name="Freeform 5"/>
          <p:cNvSpPr/>
          <p:nvPr/>
        </p:nvSpPr>
        <p:spPr>
          <a:xfrm>
            <a:off x="2973936" y="2538101"/>
            <a:ext cx="991313" cy="1136591"/>
          </a:xfrm>
          <a:custGeom>
            <a:avLst/>
            <a:gdLst>
              <a:gd name="connsiteX0" fmla="*/ 461473 w 991313"/>
              <a:gd name="connsiteY0" fmla="*/ 0 h 1136591"/>
              <a:gd name="connsiteX1" fmla="*/ 0 w 991313"/>
              <a:gd name="connsiteY1" fmla="*/ 487110 h 1136591"/>
              <a:gd name="connsiteX2" fmla="*/ 136733 w 991313"/>
              <a:gd name="connsiteY2" fmla="*/ 1008404 h 1136591"/>
              <a:gd name="connsiteX3" fmla="*/ 504202 w 991313"/>
              <a:gd name="connsiteY3" fmla="*/ 1136591 h 1136591"/>
              <a:gd name="connsiteX4" fmla="*/ 760576 w 991313"/>
              <a:gd name="connsiteY4" fmla="*/ 880217 h 1136591"/>
              <a:gd name="connsiteX5" fmla="*/ 991313 w 991313"/>
              <a:gd name="connsiteY5" fmla="*/ 512748 h 1136591"/>
              <a:gd name="connsiteX6" fmla="*/ 880217 w 991313"/>
              <a:gd name="connsiteY6" fmla="*/ 145278 h 1136591"/>
              <a:gd name="connsiteX7" fmla="*/ 461473 w 991313"/>
              <a:gd name="connsiteY7" fmla="*/ 0 h 113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313" h="1136591">
                <a:moveTo>
                  <a:pt x="461473" y="0"/>
                </a:moveTo>
                <a:lnTo>
                  <a:pt x="0" y="487110"/>
                </a:lnTo>
                <a:lnTo>
                  <a:pt x="136733" y="1008404"/>
                </a:lnTo>
                <a:lnTo>
                  <a:pt x="504202" y="1136591"/>
                </a:lnTo>
                <a:lnTo>
                  <a:pt x="760576" y="880217"/>
                </a:lnTo>
                <a:lnTo>
                  <a:pt x="991313" y="512748"/>
                </a:lnTo>
                <a:lnTo>
                  <a:pt x="880217" y="145278"/>
                </a:lnTo>
                <a:lnTo>
                  <a:pt x="46147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Freeform 6"/>
          <p:cNvSpPr/>
          <p:nvPr/>
        </p:nvSpPr>
        <p:spPr>
          <a:xfrm>
            <a:off x="4563454" y="2307364"/>
            <a:ext cx="1392965" cy="1478423"/>
          </a:xfrm>
          <a:custGeom>
            <a:avLst/>
            <a:gdLst>
              <a:gd name="connsiteX0" fmla="*/ 743484 w 1392965"/>
              <a:gd name="connsiteY0" fmla="*/ 0 h 1478423"/>
              <a:gd name="connsiteX1" fmla="*/ 170916 w 1392965"/>
              <a:gd name="connsiteY1" fmla="*/ 239283 h 1478423"/>
              <a:gd name="connsiteX2" fmla="*/ 0 w 1392965"/>
              <a:gd name="connsiteY2" fmla="*/ 675118 h 1478423"/>
              <a:gd name="connsiteX3" fmla="*/ 59821 w 1392965"/>
              <a:gd name="connsiteY3" fmla="*/ 1222049 h 1478423"/>
              <a:gd name="connsiteX4" fmla="*/ 683664 w 1392965"/>
              <a:gd name="connsiteY4" fmla="*/ 1478423 h 1478423"/>
              <a:gd name="connsiteX5" fmla="*/ 1128045 w 1392965"/>
              <a:gd name="connsiteY5" fmla="*/ 1452786 h 1478423"/>
              <a:gd name="connsiteX6" fmla="*/ 1375873 w 1392965"/>
              <a:gd name="connsiteY6" fmla="*/ 1008404 h 1478423"/>
              <a:gd name="connsiteX7" fmla="*/ 1392965 w 1392965"/>
              <a:gd name="connsiteY7" fmla="*/ 538386 h 1478423"/>
              <a:gd name="connsiteX8" fmla="*/ 1196411 w 1392965"/>
              <a:gd name="connsiteY8" fmla="*/ 188008 h 1478423"/>
              <a:gd name="connsiteX9" fmla="*/ 743484 w 1392965"/>
              <a:gd name="connsiteY9" fmla="*/ 0 h 147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965" h="1478423">
                <a:moveTo>
                  <a:pt x="743484" y="0"/>
                </a:moveTo>
                <a:lnTo>
                  <a:pt x="170916" y="239283"/>
                </a:lnTo>
                <a:lnTo>
                  <a:pt x="0" y="675118"/>
                </a:lnTo>
                <a:lnTo>
                  <a:pt x="59821" y="1222049"/>
                </a:lnTo>
                <a:lnTo>
                  <a:pt x="683664" y="1478423"/>
                </a:lnTo>
                <a:lnTo>
                  <a:pt x="1128045" y="1452786"/>
                </a:lnTo>
                <a:lnTo>
                  <a:pt x="1375873" y="1008404"/>
                </a:lnTo>
                <a:lnTo>
                  <a:pt x="1392965" y="538386"/>
                </a:lnTo>
                <a:lnTo>
                  <a:pt x="1196411" y="188008"/>
                </a:lnTo>
                <a:lnTo>
                  <a:pt x="7434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Freeform 7"/>
          <p:cNvSpPr/>
          <p:nvPr/>
        </p:nvSpPr>
        <p:spPr>
          <a:xfrm>
            <a:off x="5537675" y="4580546"/>
            <a:ext cx="521293" cy="452927"/>
          </a:xfrm>
          <a:custGeom>
            <a:avLst/>
            <a:gdLst>
              <a:gd name="connsiteX0" fmla="*/ 307648 w 521293"/>
              <a:gd name="connsiteY0" fmla="*/ 0 h 452927"/>
              <a:gd name="connsiteX1" fmla="*/ 85458 w 521293"/>
              <a:gd name="connsiteY1" fmla="*/ 34183 h 452927"/>
              <a:gd name="connsiteX2" fmla="*/ 0 w 521293"/>
              <a:gd name="connsiteY2" fmla="*/ 350377 h 452927"/>
              <a:gd name="connsiteX3" fmla="*/ 205099 w 521293"/>
              <a:gd name="connsiteY3" fmla="*/ 452927 h 452927"/>
              <a:gd name="connsiteX4" fmla="*/ 461473 w 521293"/>
              <a:gd name="connsiteY4" fmla="*/ 384561 h 452927"/>
              <a:gd name="connsiteX5" fmla="*/ 521293 w 521293"/>
              <a:gd name="connsiteY5" fmla="*/ 153824 h 452927"/>
              <a:gd name="connsiteX6" fmla="*/ 307648 w 521293"/>
              <a:gd name="connsiteY6" fmla="*/ 0 h 45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293" h="452927">
                <a:moveTo>
                  <a:pt x="307648" y="0"/>
                </a:moveTo>
                <a:lnTo>
                  <a:pt x="85458" y="34183"/>
                </a:lnTo>
                <a:lnTo>
                  <a:pt x="0" y="350377"/>
                </a:lnTo>
                <a:lnTo>
                  <a:pt x="205099" y="452927"/>
                </a:lnTo>
                <a:lnTo>
                  <a:pt x="461473" y="384561"/>
                </a:lnTo>
                <a:lnTo>
                  <a:pt x="521293" y="153824"/>
                </a:lnTo>
                <a:lnTo>
                  <a:pt x="30764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le 1"/>
          <p:cNvSpPr txBox="1">
            <a:spLocks/>
          </p:cNvSpPr>
          <p:nvPr/>
        </p:nvSpPr>
        <p:spPr>
          <a:xfrm>
            <a:off x="2784432" y="2596803"/>
            <a:ext cx="1392965" cy="107788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Calibri"/>
                <a:ea typeface="+mj-ea"/>
                <a:cs typeface="+mj-cs"/>
              </a:rPr>
              <a:t>L’année</a:t>
            </a:r>
            <a:r>
              <a:rPr kumimoji="0" lang="en-US" sz="1500" b="0" i="0" u="none" strike="noStrike" kern="1200" cap="none" spc="0" normalizeH="0" baseline="0" noProof="0" dirty="0">
                <a:ln>
                  <a:noFill/>
                </a:ln>
                <a:solidFill>
                  <a:prstClr val="black"/>
                </a:solidFill>
                <a:effectLst/>
                <a:uLnTx/>
                <a:uFillTx/>
                <a:latin typeface="Calibri"/>
                <a:ea typeface="+mj-ea"/>
                <a:cs typeface="+mj-cs"/>
              </a:rPr>
              <a:t> </a:t>
            </a:r>
            <a:r>
              <a:rPr kumimoji="0" lang="en-US" sz="1500" b="0" i="0" u="none" strike="noStrike" kern="1200" cap="none" spc="0" normalizeH="0" baseline="0" noProof="0" dirty="0" err="1">
                <a:ln>
                  <a:noFill/>
                </a:ln>
                <a:solidFill>
                  <a:prstClr val="black"/>
                </a:solidFill>
                <a:effectLst/>
                <a:uLnTx/>
                <a:uFillTx/>
                <a:latin typeface="Calibri"/>
                <a:ea typeface="+mj-ea"/>
                <a:cs typeface="+mj-cs"/>
              </a:rPr>
              <a:t>dernière</a:t>
            </a:r>
            <a:r>
              <a:rPr kumimoji="0" lang="en-US" sz="1500" b="0" i="0" u="none" strike="noStrike" kern="1200" cap="none" spc="0" normalizeH="0" baseline="0" noProof="0" dirty="0">
                <a:ln>
                  <a:noFill/>
                </a:ln>
                <a:solidFill>
                  <a:prstClr val="black"/>
                </a:solidFill>
                <a:effectLst/>
                <a:uLnTx/>
                <a:uFillTx/>
                <a:latin typeface="Calibri"/>
                <a:ea typeface="+mj-ea"/>
                <a:cs typeface="+mj-cs"/>
              </a:rPr>
              <a:t> 1.790 </a:t>
            </a:r>
            <a:r>
              <a:rPr kumimoji="0" lang="en-US" sz="1500" b="0" i="0" u="none" strike="noStrike" kern="1200" cap="none" spc="0" normalizeH="0" baseline="0" noProof="0" dirty="0" err="1">
                <a:ln>
                  <a:noFill/>
                </a:ln>
                <a:solidFill>
                  <a:prstClr val="black"/>
                </a:solidFill>
                <a:effectLst/>
                <a:uLnTx/>
                <a:uFillTx/>
                <a:latin typeface="Calibri"/>
                <a:ea typeface="+mj-ea"/>
                <a:cs typeface="+mj-cs"/>
              </a:rPr>
              <a:t>personnes</a:t>
            </a:r>
            <a:r>
              <a:rPr kumimoji="0" lang="en-US" sz="1500" b="0" i="0" u="none" strike="noStrike" kern="1200" cap="none" spc="0" normalizeH="0" baseline="0" noProof="0" dirty="0">
                <a:ln>
                  <a:noFill/>
                </a:ln>
                <a:solidFill>
                  <a:prstClr val="black"/>
                </a:solidFill>
                <a:effectLst/>
                <a:uLnTx/>
                <a:uFillTx/>
                <a:latin typeface="Calibri"/>
                <a:ea typeface="+mj-ea"/>
                <a:cs typeface="+mj-cs"/>
              </a:rPr>
              <a:t> </a:t>
            </a:r>
            <a:r>
              <a:rPr kumimoji="0" lang="en-US" sz="1500" b="0" i="0" u="none" strike="noStrike" kern="1200" cap="none" spc="0" normalizeH="0" baseline="0" noProof="0" dirty="0" err="1">
                <a:ln>
                  <a:noFill/>
                </a:ln>
                <a:solidFill>
                  <a:prstClr val="black"/>
                </a:solidFill>
                <a:effectLst/>
                <a:uLnTx/>
                <a:uFillTx/>
                <a:latin typeface="Calibri"/>
                <a:ea typeface="+mj-ea"/>
                <a:cs typeface="+mj-cs"/>
              </a:rPr>
              <a:t>ont</a:t>
            </a:r>
            <a:r>
              <a:rPr kumimoji="0" lang="en-US" sz="1500" b="0" i="0" u="none" strike="noStrike" kern="1200" cap="none" spc="0" normalizeH="0" baseline="0" noProof="0" dirty="0">
                <a:ln>
                  <a:noFill/>
                </a:ln>
                <a:solidFill>
                  <a:prstClr val="black"/>
                </a:solidFill>
                <a:effectLst/>
                <a:uLnTx/>
                <a:uFillTx/>
                <a:latin typeface="Calibri"/>
                <a:ea typeface="+mj-ea"/>
                <a:cs typeface="+mj-cs"/>
              </a:rPr>
              <a:t> </a:t>
            </a:r>
            <a:r>
              <a:rPr kumimoji="0" lang="en-US" sz="1500" b="0" i="0" u="none" strike="noStrike" kern="1200" cap="none" spc="0" normalizeH="0" baseline="0" noProof="0" dirty="0" err="1">
                <a:ln>
                  <a:noFill/>
                </a:ln>
                <a:solidFill>
                  <a:prstClr val="black"/>
                </a:solidFill>
                <a:effectLst/>
                <a:uLnTx/>
                <a:uFillTx/>
                <a:latin typeface="Calibri"/>
                <a:ea typeface="+mj-ea"/>
                <a:cs typeface="+mj-cs"/>
              </a:rPr>
              <a:t>sollicité</a:t>
            </a:r>
            <a:r>
              <a:rPr kumimoji="0" lang="en-US" sz="1500" b="0" i="0" u="none" strike="noStrike" kern="1200" cap="none" spc="0" normalizeH="0" baseline="0" noProof="0" dirty="0">
                <a:ln>
                  <a:noFill/>
                </a:ln>
                <a:solidFill>
                  <a:prstClr val="black"/>
                </a:solidFill>
                <a:effectLst/>
                <a:uLnTx/>
                <a:uFillTx/>
                <a:latin typeface="Calibri"/>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j-ea"/>
                <a:cs typeface="+mj-cs"/>
              </a:rPr>
              <a:t>mon aide</a:t>
            </a:r>
            <a:endParaRPr kumimoji="0" lang="fr-FR" sz="1500" b="0" i="0" u="none" strike="noStrike" kern="1200" cap="none" spc="0" normalizeH="0" baseline="0" noProof="0" dirty="0">
              <a:ln>
                <a:noFill/>
              </a:ln>
              <a:solidFill>
                <a:prstClr val="black"/>
              </a:solidFill>
              <a:effectLst/>
              <a:uLnTx/>
              <a:uFillTx/>
              <a:latin typeface="Calibri"/>
              <a:ea typeface="+mj-ea"/>
              <a:cs typeface="+mj-cs"/>
            </a:endParaRPr>
          </a:p>
        </p:txBody>
      </p:sp>
      <p:sp>
        <p:nvSpPr>
          <p:cNvPr id="11" name="Title 1"/>
          <p:cNvSpPr txBox="1">
            <a:spLocks/>
          </p:cNvSpPr>
          <p:nvPr/>
        </p:nvSpPr>
        <p:spPr>
          <a:xfrm>
            <a:off x="4396931" y="2663322"/>
            <a:ext cx="1726009" cy="96577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Calibri"/>
                <a:ea typeface="+mj-ea"/>
                <a:cs typeface="+mj-cs"/>
              </a:rPr>
              <a:t>J’avais</a:t>
            </a:r>
            <a:r>
              <a:rPr kumimoji="0" lang="en-US" sz="1500" b="0" i="0" u="none" strike="noStrike" kern="1200" cap="none" spc="0" normalizeH="0" baseline="0" noProof="0" dirty="0">
                <a:ln>
                  <a:noFill/>
                </a:ln>
                <a:solidFill>
                  <a:prstClr val="black"/>
                </a:solidFill>
                <a:effectLst/>
                <a:uLnTx/>
                <a:uFillTx/>
                <a:latin typeface="Calibri"/>
                <a:ea typeface="+mj-ea"/>
                <a:cs typeface="+mj-cs"/>
              </a:rPr>
              <a:t> </a:t>
            </a:r>
            <a:r>
              <a:rPr kumimoji="0" lang="en-US" sz="1500" b="0" i="0" u="none" strike="noStrike" kern="1200" cap="none" spc="0" normalizeH="0" baseline="0" noProof="0" dirty="0" err="1">
                <a:ln>
                  <a:noFill/>
                </a:ln>
                <a:solidFill>
                  <a:prstClr val="black"/>
                </a:solidFill>
                <a:effectLst/>
                <a:uLnTx/>
                <a:uFillTx/>
                <a:latin typeface="Calibri"/>
                <a:ea typeface="+mj-ea"/>
                <a:cs typeface="+mj-cs"/>
              </a:rPr>
              <a:t>prévu</a:t>
            </a:r>
            <a:r>
              <a:rPr kumimoji="0" lang="en-US" sz="1500" b="0" i="0" u="none" strike="noStrike" kern="1200" cap="none" spc="0" normalizeH="0" baseline="0" noProof="0" dirty="0">
                <a:ln>
                  <a:noFill/>
                </a:ln>
                <a:solidFill>
                  <a:prstClr val="black"/>
                </a:solidFill>
                <a:effectLst/>
                <a:uLnTx/>
                <a:uFillTx/>
                <a:latin typeface="Calibri"/>
                <a:ea typeface="+mj-ea"/>
                <a:cs typeface="+mj-cs"/>
              </a:rPr>
              <a:t> </a:t>
            </a:r>
            <a:r>
              <a:rPr kumimoji="0" lang="en-US" sz="1500" b="0" i="0" u="none" strike="noStrike" kern="1200" cap="none" spc="0" normalizeH="0" baseline="0" noProof="0" dirty="0" err="1">
                <a:ln>
                  <a:noFill/>
                </a:ln>
                <a:solidFill>
                  <a:prstClr val="black"/>
                </a:solidFill>
                <a:effectLst/>
                <a:uLnTx/>
                <a:uFillTx/>
                <a:latin typeface="Calibri"/>
                <a:ea typeface="+mj-ea"/>
                <a:cs typeface="+mj-cs"/>
              </a:rPr>
              <a:t>d’en</a:t>
            </a:r>
            <a:r>
              <a:rPr kumimoji="0" lang="en-US" sz="1500" b="0" i="0" u="none" strike="noStrike" kern="1200" cap="none" spc="0" normalizeH="0" baseline="0" noProof="0" dirty="0">
                <a:ln>
                  <a:noFill/>
                </a:ln>
                <a:solidFill>
                  <a:prstClr val="black"/>
                </a:solidFill>
                <a:effectLst/>
                <a:uLnTx/>
                <a:uFillTx/>
                <a:latin typeface="Calibri"/>
                <a:ea typeface="+mj-ea"/>
                <a:cs typeface="+mj-cs"/>
              </a:rPr>
              <a:t> aider </a:t>
            </a:r>
            <a:r>
              <a:rPr kumimoji="0" lang="en-US" sz="1500" b="0" i="0" u="none" strike="noStrike" kern="1200" cap="none" spc="0" normalizeH="0" baseline="0" noProof="0" dirty="0" err="1">
                <a:ln>
                  <a:noFill/>
                </a:ln>
                <a:solidFill>
                  <a:prstClr val="black"/>
                </a:solidFill>
                <a:effectLst/>
                <a:uLnTx/>
                <a:uFillTx/>
                <a:latin typeface="Calibri"/>
                <a:ea typeface="+mj-ea"/>
                <a:cs typeface="+mj-cs"/>
              </a:rPr>
              <a:t>une</a:t>
            </a:r>
            <a:r>
              <a:rPr kumimoji="0" lang="en-US" sz="1500" b="0" i="0" u="none" strike="noStrike" kern="1200" cap="none" spc="0" normalizeH="0" baseline="0" noProof="0" dirty="0">
                <a:ln>
                  <a:noFill/>
                </a:ln>
                <a:solidFill>
                  <a:prstClr val="black"/>
                </a:solidFill>
                <a:effectLst/>
                <a:uLnTx/>
                <a:uFillTx/>
                <a:latin typeface="Calibri"/>
                <a:ea typeface="+mj-ea"/>
                <a:cs typeface="+mj-cs"/>
              </a:rPr>
              <a:t>, et je </a:t>
            </a:r>
            <a:r>
              <a:rPr kumimoji="0" lang="en-US" sz="1500" b="0" i="0" u="none" strike="noStrike" kern="1200" cap="none" spc="0" normalizeH="0" baseline="0" noProof="0" dirty="0" err="1">
                <a:ln>
                  <a:noFill/>
                </a:ln>
                <a:solidFill>
                  <a:prstClr val="black"/>
                </a:solidFill>
                <a:effectLst/>
                <a:uLnTx/>
                <a:uFillTx/>
                <a:latin typeface="Calibri"/>
                <a:ea typeface="+mj-ea"/>
                <a:cs typeface="+mj-cs"/>
              </a:rPr>
              <a:t>l’ai</a:t>
            </a:r>
            <a:r>
              <a:rPr kumimoji="0" lang="en-US" sz="1500" b="0" i="0" u="none" strike="noStrike" kern="1200" cap="none" spc="0" normalizeH="0" baseline="0" noProof="0" dirty="0">
                <a:ln>
                  <a:noFill/>
                </a:ln>
                <a:solidFill>
                  <a:prstClr val="black"/>
                </a:solidFill>
                <a:effectLst/>
                <a:uLnTx/>
                <a:uFillTx/>
                <a:latin typeface="Calibri"/>
                <a:ea typeface="+mj-ea"/>
                <a:cs typeface="+mj-cs"/>
              </a:rPr>
              <a:t> fait.</a:t>
            </a:r>
          </a:p>
          <a:p>
            <a:pPr marL="0" marR="0" lvl="0" indent="0" defTabSz="914400" rtl="0" eaLnBrk="1" fontAlgn="auto" latinLnBrk="0" hangingPunct="1">
              <a:lnSpc>
                <a:spcPct val="100000"/>
              </a:lnSpc>
              <a:spcBef>
                <a:spcPct val="0"/>
              </a:spcBef>
              <a:spcAft>
                <a:spcPts val="0"/>
              </a:spcAft>
              <a:buClrTx/>
              <a:buSzTx/>
              <a:buFontTx/>
              <a:buNone/>
              <a:tabLst/>
              <a:defRPr/>
            </a:pPr>
            <a:r>
              <a:rPr lang="en-US" sz="1500" dirty="0">
                <a:solidFill>
                  <a:prstClr val="black"/>
                </a:solidFill>
                <a:latin typeface="Calibri"/>
              </a:rPr>
              <a:t>Ma performance </a:t>
            </a:r>
            <a:r>
              <a:rPr lang="en-US" sz="1500" dirty="0" err="1">
                <a:solidFill>
                  <a:prstClr val="black"/>
                </a:solidFill>
                <a:latin typeface="Calibri"/>
              </a:rPr>
              <a:t>est</a:t>
            </a:r>
            <a:r>
              <a:rPr lang="en-US" sz="1500" dirty="0">
                <a:solidFill>
                  <a:prstClr val="black"/>
                </a:solidFill>
                <a:latin typeface="Calibri"/>
              </a:rPr>
              <a:t> </a:t>
            </a:r>
            <a:r>
              <a:rPr lang="en-US" sz="1500" dirty="0" err="1">
                <a:solidFill>
                  <a:prstClr val="black"/>
                </a:solidFill>
                <a:latin typeface="Calibri"/>
              </a:rPr>
              <a:t>donc</a:t>
            </a:r>
            <a:r>
              <a:rPr lang="en-US" sz="1500" dirty="0">
                <a:solidFill>
                  <a:prstClr val="black"/>
                </a:solidFill>
                <a:latin typeface="Calibri"/>
              </a:rPr>
              <a:t> de…</a:t>
            </a:r>
            <a:endParaRPr kumimoji="0" lang="en-US" sz="1500" b="0" i="0" u="none" strike="noStrike" kern="1200" cap="none" spc="0" normalizeH="0" baseline="0" noProof="0" dirty="0">
              <a:ln>
                <a:noFill/>
              </a:ln>
              <a:solidFill>
                <a:prstClr val="black"/>
              </a:solidFill>
              <a:effectLst/>
              <a:uLnTx/>
              <a:uFillTx/>
              <a:latin typeface="Calibri"/>
              <a:ea typeface="+mj-ea"/>
              <a:cs typeface="+mj-cs"/>
            </a:endParaRPr>
          </a:p>
        </p:txBody>
      </p:sp>
      <p:sp>
        <p:nvSpPr>
          <p:cNvPr id="12" name="Title 1"/>
          <p:cNvSpPr txBox="1">
            <a:spLocks/>
          </p:cNvSpPr>
          <p:nvPr/>
        </p:nvSpPr>
        <p:spPr>
          <a:xfrm>
            <a:off x="5489263" y="4547465"/>
            <a:ext cx="660108" cy="48600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j-ea"/>
                <a:cs typeface="+mj-cs"/>
              </a:rPr>
              <a:t>100%</a:t>
            </a:r>
            <a:endParaRPr kumimoji="0" lang="fr-FR"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14" name="Rectangle 13">
            <a:extLst>
              <a:ext uri="{FF2B5EF4-FFF2-40B4-BE49-F238E27FC236}">
                <a16:creationId xmlns:a16="http://schemas.microsoft.com/office/drawing/2014/main" id="{B3AC22E3-803B-48A9-8846-5CFD8C8D0C11}"/>
              </a:ext>
            </a:extLst>
          </p:cNvPr>
          <p:cNvSpPr/>
          <p:nvPr/>
        </p:nvSpPr>
        <p:spPr bwMode="auto">
          <a:xfrm>
            <a:off x="395416" y="1075179"/>
            <a:ext cx="1235676" cy="2837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99F2BAF-B791-418C-B51A-BBCF0D58B3F2}"/>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241566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5EBA-265D-41F1-9E1B-330923C0A387}"/>
              </a:ext>
            </a:extLst>
          </p:cNvPr>
          <p:cNvSpPr>
            <a:spLocks noGrp="1"/>
          </p:cNvSpPr>
          <p:nvPr>
            <p:ph type="title"/>
          </p:nvPr>
        </p:nvSpPr>
        <p:spPr>
          <a:xfrm>
            <a:off x="417513" y="1144832"/>
            <a:ext cx="8231187" cy="867464"/>
          </a:xfrm>
        </p:spPr>
        <p:txBody>
          <a:bodyPr lIns="91440" tIns="45720" rIns="91440" bIns="45720" anchor="t"/>
          <a:lstStyle/>
          <a:p>
            <a:r>
              <a:rPr lang="fr-FR" sz="2400" dirty="0"/>
              <a:t>Différents types d’indicateurs quantitatifs : </a:t>
            </a:r>
            <a:br>
              <a:rPr lang="fr-FR" sz="2400" dirty="0"/>
            </a:br>
            <a:r>
              <a:rPr lang="fr-FR" sz="2400" dirty="0"/>
              <a:t>Il n'y a pas que les # et les % !!</a:t>
            </a:r>
            <a:endParaRPr lang="en-US" sz="2400" dirty="0"/>
          </a:p>
        </p:txBody>
      </p:sp>
      <p:sp>
        <p:nvSpPr>
          <p:cNvPr id="3" name="Text Placeholder 2">
            <a:extLst>
              <a:ext uri="{FF2B5EF4-FFF2-40B4-BE49-F238E27FC236}">
                <a16:creationId xmlns:a16="http://schemas.microsoft.com/office/drawing/2014/main" id="{11563036-8308-4840-BED3-9A175C4E014D}"/>
              </a:ext>
            </a:extLst>
          </p:cNvPr>
          <p:cNvSpPr>
            <a:spLocks noGrp="1"/>
          </p:cNvSpPr>
          <p:nvPr>
            <p:ph type="body" sz="quarter" idx="13"/>
          </p:nvPr>
        </p:nvSpPr>
        <p:spPr>
          <a:xfrm>
            <a:off x="291389" y="2790409"/>
            <a:ext cx="9010650" cy="377411"/>
          </a:xfrm>
        </p:spPr>
        <p:txBody>
          <a:bodyPr/>
          <a:lstStyle/>
          <a:p>
            <a:pPr marL="0" indent="0">
              <a:buNone/>
            </a:pPr>
            <a:r>
              <a:rPr lang="fr-FR" sz="1700" dirty="0"/>
              <a:t># - items                      Nombre de kits foyer distribués                     5.000           4.500</a:t>
            </a:r>
            <a:endParaRPr lang="en-US" sz="1700" dirty="0"/>
          </a:p>
        </p:txBody>
      </p:sp>
      <p:sp>
        <p:nvSpPr>
          <p:cNvPr id="6" name="Title 1">
            <a:extLst>
              <a:ext uri="{FF2B5EF4-FFF2-40B4-BE49-F238E27FC236}">
                <a16:creationId xmlns:a16="http://schemas.microsoft.com/office/drawing/2014/main" id="{313339EC-68EF-45F5-A905-20FA206F4AA2}"/>
              </a:ext>
            </a:extLst>
          </p:cNvPr>
          <p:cNvSpPr txBox="1">
            <a:spLocks/>
          </p:cNvSpPr>
          <p:nvPr/>
        </p:nvSpPr>
        <p:spPr bwMode="auto">
          <a:xfrm>
            <a:off x="263607" y="2237276"/>
            <a:ext cx="901065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Arial"/>
                <a:ea typeface="+mj-ea"/>
                <a:cs typeface="+mj-cs"/>
              </a:rPr>
              <a:t>Type                    Exemple                               Cible    Résultat</a:t>
            </a:r>
            <a:endParaRPr kumimoji="0" lang="en-US" sz="2400" b="1" i="0" u="none" strike="noStrike" kern="0" cap="none" spc="0" normalizeH="0" baseline="0" noProof="0" dirty="0">
              <a:ln>
                <a:noFill/>
              </a:ln>
              <a:solidFill>
                <a:prstClr val="black"/>
              </a:solidFill>
              <a:effectLst/>
              <a:uLnTx/>
              <a:uFillTx/>
              <a:latin typeface="Arial"/>
              <a:ea typeface="+mj-ea"/>
              <a:cs typeface="+mj-cs"/>
            </a:endParaRPr>
          </a:p>
        </p:txBody>
      </p:sp>
      <p:sp>
        <p:nvSpPr>
          <p:cNvPr id="7" name="Text Placeholder 2">
            <a:extLst>
              <a:ext uri="{FF2B5EF4-FFF2-40B4-BE49-F238E27FC236}">
                <a16:creationId xmlns:a16="http://schemas.microsoft.com/office/drawing/2014/main" id="{A55FFC5F-6689-4B1E-A3FF-1B59479A3464}"/>
              </a:ext>
            </a:extLst>
          </p:cNvPr>
          <p:cNvSpPr txBox="1">
            <a:spLocks/>
          </p:cNvSpPr>
          <p:nvPr/>
        </p:nvSpPr>
        <p:spPr bwMode="auto">
          <a:xfrm>
            <a:off x="291389" y="4750737"/>
            <a:ext cx="9010650" cy="377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700" b="0" i="0" u="none" strike="noStrike" kern="0" cap="none" spc="0" normalizeH="0" baseline="0" noProof="0" dirty="0">
                <a:ln>
                  <a:noFill/>
                </a:ln>
                <a:solidFill>
                  <a:prstClr val="black"/>
                </a:solidFill>
                <a:effectLst/>
                <a:uLnTx/>
                <a:uFillTx/>
                <a:latin typeface="Arial"/>
                <a:ea typeface="+mn-ea"/>
                <a:cs typeface="+mn-cs"/>
              </a:rPr>
              <a:t>% - </a:t>
            </a:r>
            <a:r>
              <a:rPr kumimoji="0" lang="en-US" sz="1700" b="0" i="0" u="none" strike="noStrike" kern="0" cap="none" spc="0" normalizeH="0" baseline="0" noProof="0" dirty="0" err="1">
                <a:ln>
                  <a:noFill/>
                </a:ln>
                <a:solidFill>
                  <a:prstClr val="black"/>
                </a:solidFill>
                <a:effectLst/>
                <a:uLnTx/>
                <a:uFillTx/>
                <a:latin typeface="Arial"/>
                <a:ea typeface="+mn-ea"/>
                <a:cs typeface="+mn-cs"/>
              </a:rPr>
              <a:t>pourcentage</a:t>
            </a:r>
            <a:r>
              <a:rPr kumimoji="0" lang="en-US" sz="1700" b="0" i="0" u="none" strike="noStrike" kern="0" cap="none" spc="0" normalizeH="0" baseline="0" noProof="0" dirty="0">
                <a:ln>
                  <a:noFill/>
                </a:ln>
                <a:solidFill>
                  <a:prstClr val="black"/>
                </a:solidFill>
                <a:effectLst/>
                <a:uLnTx/>
                <a:uFillTx/>
                <a:latin typeface="Arial"/>
                <a:ea typeface="+mn-ea"/>
                <a:cs typeface="+mn-cs"/>
              </a:rPr>
              <a:t>         </a:t>
            </a:r>
            <a:r>
              <a:rPr kumimoji="0" lang="fr-FR" sz="1700" b="0" i="0" u="none" strike="noStrike" kern="0" cap="none" spc="0" normalizeH="0" baseline="0" noProof="0" dirty="0">
                <a:ln>
                  <a:noFill/>
                </a:ln>
                <a:solidFill>
                  <a:prstClr val="black"/>
                </a:solidFill>
                <a:effectLst/>
                <a:uLnTx/>
                <a:uFillTx/>
                <a:latin typeface="Arial"/>
                <a:ea typeface="+mn-ea"/>
                <a:cs typeface="+mn-cs"/>
              </a:rPr>
              <a:t>Couverture vaccinale contre la rougeole</a:t>
            </a:r>
            <a:r>
              <a:rPr kumimoji="0" lang="en-US" sz="1700" b="0" i="0" u="none" strike="noStrike" kern="0" cap="none" spc="0" normalizeH="0" baseline="0" noProof="0" dirty="0">
                <a:ln>
                  <a:noFill/>
                </a:ln>
                <a:solidFill>
                  <a:prstClr val="black"/>
                </a:solidFill>
                <a:effectLst/>
                <a:uLnTx/>
                <a:uFillTx/>
                <a:latin typeface="Arial"/>
                <a:ea typeface="+mn-ea"/>
                <a:cs typeface="+mn-cs"/>
              </a:rPr>
              <a:t>         90%           85% </a:t>
            </a:r>
          </a:p>
        </p:txBody>
      </p:sp>
      <p:sp>
        <p:nvSpPr>
          <p:cNvPr id="19" name="Text Placeholder 2">
            <a:extLst>
              <a:ext uri="{FF2B5EF4-FFF2-40B4-BE49-F238E27FC236}">
                <a16:creationId xmlns:a16="http://schemas.microsoft.com/office/drawing/2014/main" id="{93BDC823-BE1F-4D0C-A4DC-6FED6E991789}"/>
              </a:ext>
            </a:extLst>
          </p:cNvPr>
          <p:cNvSpPr txBox="1">
            <a:spLocks/>
          </p:cNvSpPr>
          <p:nvPr/>
        </p:nvSpPr>
        <p:spPr bwMode="auto">
          <a:xfrm>
            <a:off x="291389" y="3742573"/>
            <a:ext cx="9010650" cy="377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700" b="0" i="0" u="none" strike="noStrike" kern="0" cap="none" spc="0" normalizeH="0" baseline="0" noProof="0" dirty="0">
                <a:ln>
                  <a:noFill/>
                </a:ln>
                <a:solidFill>
                  <a:prstClr val="black"/>
                </a:solidFill>
                <a:effectLst/>
                <a:uLnTx/>
                <a:uFillTx/>
                <a:latin typeface="Arial"/>
                <a:ea typeface="+mn-ea"/>
                <a:cs typeface="+mn-cs"/>
              </a:rPr>
              <a:t># - </a:t>
            </a:r>
            <a:r>
              <a:rPr kumimoji="0" lang="en-US" sz="1700" b="0" i="0" u="none" strike="noStrike" kern="0" cap="none" spc="0" normalizeH="0" baseline="0" noProof="0" dirty="0" err="1">
                <a:ln>
                  <a:noFill/>
                </a:ln>
                <a:solidFill>
                  <a:prstClr val="black"/>
                </a:solidFill>
                <a:effectLst/>
                <a:uLnTx/>
                <a:uFillTx/>
                <a:latin typeface="Arial"/>
                <a:ea typeface="+mn-ea"/>
                <a:cs typeface="+mn-cs"/>
              </a:rPr>
              <a:t>échelle</a:t>
            </a:r>
            <a:r>
              <a:rPr kumimoji="0" lang="en-US" sz="1700" b="0" i="0" u="none" strike="noStrike" kern="0" cap="none" spc="0" normalizeH="0" baseline="0" noProof="0" dirty="0">
                <a:ln>
                  <a:noFill/>
                </a:ln>
                <a:solidFill>
                  <a:prstClr val="black"/>
                </a:solidFill>
                <a:effectLst/>
                <a:uLnTx/>
                <a:uFillTx/>
                <a:latin typeface="Arial"/>
                <a:ea typeface="+mn-ea"/>
                <a:cs typeface="+mn-cs"/>
              </a:rPr>
              <a:t> de Likert    </a:t>
            </a:r>
            <a:r>
              <a:rPr kumimoji="0" lang="en-US" sz="1700" b="0" i="0" u="none" strike="noStrike" kern="0" cap="none" spc="0" normalizeH="0" baseline="0" noProof="0" dirty="0" err="1">
                <a:ln>
                  <a:noFill/>
                </a:ln>
                <a:solidFill>
                  <a:prstClr val="black"/>
                </a:solidFill>
                <a:effectLst/>
                <a:uLnTx/>
                <a:uFillTx/>
                <a:latin typeface="Arial"/>
                <a:ea typeface="+mn-ea"/>
                <a:cs typeface="+mn-cs"/>
              </a:rPr>
              <a:t>Niveau</a:t>
            </a:r>
            <a:r>
              <a:rPr kumimoji="0" lang="en-US" sz="1700" b="0" i="0" u="none" strike="noStrike" kern="0" cap="none" spc="0" normalizeH="0" baseline="0" noProof="0" dirty="0">
                <a:ln>
                  <a:noFill/>
                </a:ln>
                <a:solidFill>
                  <a:prstClr val="black"/>
                </a:solidFill>
                <a:effectLst/>
                <a:uLnTx/>
                <a:uFillTx/>
                <a:latin typeface="Arial"/>
                <a:ea typeface="+mn-ea"/>
                <a:cs typeface="+mn-cs"/>
              </a:rPr>
              <a:t> de satisfaction </a:t>
            </a:r>
            <a:r>
              <a:rPr kumimoji="0" lang="en-US" sz="1700" b="0" i="0" u="none" strike="noStrike" kern="0" cap="none" spc="0" normalizeH="0" baseline="0" noProof="0" dirty="0" err="1">
                <a:ln>
                  <a:noFill/>
                </a:ln>
                <a:solidFill>
                  <a:prstClr val="black"/>
                </a:solidFill>
                <a:effectLst/>
                <a:uLnTx/>
                <a:uFillTx/>
                <a:latin typeface="Arial"/>
                <a:ea typeface="+mn-ea"/>
                <a:cs typeface="+mn-cs"/>
              </a:rPr>
              <a:t>envers</a:t>
            </a:r>
            <a:r>
              <a:rPr kumimoji="0" lang="en-US" sz="1700" b="0" i="0" u="none" strike="noStrike" kern="0" cap="none" spc="0" normalizeH="0" baseline="0" noProof="0" dirty="0">
                <a:ln>
                  <a:noFill/>
                </a:ln>
                <a:solidFill>
                  <a:prstClr val="black"/>
                </a:solidFill>
                <a:effectLst/>
                <a:uLnTx/>
                <a:uFillTx/>
                <a:latin typeface="Arial"/>
                <a:ea typeface="+mn-ea"/>
                <a:cs typeface="+mn-cs"/>
              </a:rPr>
              <a:t> …                     &gt;3                 4 </a:t>
            </a:r>
          </a:p>
        </p:txBody>
      </p:sp>
      <p:sp>
        <p:nvSpPr>
          <p:cNvPr id="20" name="Text Placeholder 2">
            <a:extLst>
              <a:ext uri="{FF2B5EF4-FFF2-40B4-BE49-F238E27FC236}">
                <a16:creationId xmlns:a16="http://schemas.microsoft.com/office/drawing/2014/main" id="{2E186C2B-6016-4A4E-98B4-4D4FAC67214B}"/>
              </a:ext>
            </a:extLst>
          </p:cNvPr>
          <p:cNvSpPr txBox="1">
            <a:spLocks/>
          </p:cNvSpPr>
          <p:nvPr/>
        </p:nvSpPr>
        <p:spPr bwMode="auto">
          <a:xfrm>
            <a:off x="291389" y="5231757"/>
            <a:ext cx="9010650" cy="377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700" b="0" i="0" u="none" strike="noStrike" kern="0" cap="none" spc="0" normalizeH="0" baseline="0" noProof="0" dirty="0">
                <a:ln>
                  <a:noFill/>
                </a:ln>
                <a:solidFill>
                  <a:prstClr val="black"/>
                </a:solidFill>
                <a:effectLst/>
                <a:uLnTx/>
                <a:uFillTx/>
                <a:latin typeface="Arial"/>
                <a:ea typeface="+mn-ea"/>
                <a:cs typeface="+mn-cs"/>
              </a:rPr>
              <a:t>% - composite             </a:t>
            </a:r>
            <a:r>
              <a:rPr kumimoji="0" lang="en-US" sz="1700" b="0" i="0" u="none" strike="noStrike" kern="0" cap="none" spc="0" normalizeH="0" baseline="0" noProof="0" dirty="0" err="1">
                <a:ln>
                  <a:noFill/>
                </a:ln>
                <a:solidFill>
                  <a:prstClr val="black"/>
                </a:solidFill>
                <a:effectLst/>
                <a:uLnTx/>
                <a:uFillTx/>
                <a:latin typeface="Arial"/>
                <a:ea typeface="+mn-ea"/>
                <a:cs typeface="+mn-cs"/>
              </a:rPr>
              <a:t>Degré</a:t>
            </a:r>
            <a:r>
              <a:rPr kumimoji="0" lang="en-US" sz="1700" b="0" i="0" u="none" strike="noStrike" kern="0" cap="none" spc="0" normalizeH="0" baseline="0" noProof="0" dirty="0">
                <a:ln>
                  <a:noFill/>
                </a:ln>
                <a:solidFill>
                  <a:prstClr val="black"/>
                </a:solidFill>
                <a:effectLst/>
                <a:uLnTx/>
                <a:uFillTx/>
                <a:latin typeface="Arial"/>
                <a:ea typeface="+mn-ea"/>
                <a:cs typeface="+mn-cs"/>
              </a:rPr>
              <a:t> de </a:t>
            </a:r>
            <a:r>
              <a:rPr kumimoji="0" lang="en-US" sz="1700" b="0" i="0" u="none" strike="noStrike" kern="0" cap="none" spc="0" normalizeH="0" baseline="0" noProof="0" dirty="0" err="1">
                <a:ln>
                  <a:noFill/>
                </a:ln>
                <a:solidFill>
                  <a:prstClr val="black"/>
                </a:solidFill>
                <a:effectLst/>
                <a:uLnTx/>
                <a:uFillTx/>
                <a:latin typeface="Arial"/>
                <a:ea typeface="+mn-ea"/>
                <a:cs typeface="+mn-cs"/>
              </a:rPr>
              <a:t>conformité</a:t>
            </a:r>
            <a:r>
              <a:rPr kumimoji="0" lang="en-US" sz="1700" b="0" i="0" u="none" strike="noStrike" kern="0" cap="none" spc="0" normalizeH="0" baseline="0" noProof="0" dirty="0">
                <a:ln>
                  <a:noFill/>
                </a:ln>
                <a:solidFill>
                  <a:prstClr val="black"/>
                </a:solidFill>
                <a:effectLst/>
                <a:uLnTx/>
                <a:uFillTx/>
                <a:latin typeface="Arial"/>
                <a:ea typeface="+mn-ea"/>
                <a:cs typeface="+mn-cs"/>
              </a:rPr>
              <a:t> à …                              100%           85% </a:t>
            </a:r>
          </a:p>
        </p:txBody>
      </p:sp>
      <p:sp>
        <p:nvSpPr>
          <p:cNvPr id="21" name="Text Placeholder 2">
            <a:extLst>
              <a:ext uri="{FF2B5EF4-FFF2-40B4-BE49-F238E27FC236}">
                <a16:creationId xmlns:a16="http://schemas.microsoft.com/office/drawing/2014/main" id="{7819358D-3350-49DD-9950-00B71438BB20}"/>
              </a:ext>
            </a:extLst>
          </p:cNvPr>
          <p:cNvSpPr txBox="1">
            <a:spLocks/>
          </p:cNvSpPr>
          <p:nvPr/>
        </p:nvSpPr>
        <p:spPr bwMode="auto">
          <a:xfrm>
            <a:off x="291389" y="4249965"/>
            <a:ext cx="9010650" cy="377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700" b="0" i="0" u="none" strike="noStrike" kern="0" cap="none" spc="0" normalizeH="0" baseline="0" noProof="0" dirty="0">
                <a:ln>
                  <a:noFill/>
                </a:ln>
                <a:solidFill>
                  <a:prstClr val="black"/>
                </a:solidFill>
                <a:effectLst/>
                <a:uLnTx/>
                <a:uFillTx/>
                <a:latin typeface="Arial"/>
                <a:ea typeface="+mn-ea"/>
                <a:cs typeface="+mn-cs"/>
              </a:rPr>
              <a:t># - </a:t>
            </a:r>
            <a:r>
              <a:rPr kumimoji="0" lang="en-US" sz="1700" b="0" i="0" u="none" strike="noStrike" kern="0" cap="none" spc="0" normalizeH="0" baseline="0" noProof="0" dirty="0" err="1">
                <a:ln>
                  <a:noFill/>
                </a:ln>
                <a:solidFill>
                  <a:prstClr val="black"/>
                </a:solidFill>
                <a:effectLst/>
                <a:uLnTx/>
                <a:uFillTx/>
                <a:latin typeface="Arial"/>
                <a:ea typeface="+mn-ea"/>
                <a:cs typeface="+mn-cs"/>
              </a:rPr>
              <a:t>taux</a:t>
            </a:r>
            <a:r>
              <a:rPr kumimoji="0" lang="en-US" sz="1700" b="0" i="0" u="none" strike="noStrike" kern="0" cap="none" spc="0" normalizeH="0" baseline="0" noProof="0" dirty="0">
                <a:ln>
                  <a:noFill/>
                </a:ln>
                <a:solidFill>
                  <a:prstClr val="black"/>
                </a:solidFill>
                <a:effectLst/>
                <a:uLnTx/>
                <a:uFillTx/>
                <a:latin typeface="Arial"/>
                <a:ea typeface="+mn-ea"/>
                <a:cs typeface="+mn-cs"/>
              </a:rPr>
              <a:t>                       </a:t>
            </a:r>
            <a:r>
              <a:rPr kumimoji="0" lang="fr-FR" sz="1700" b="0" i="0" u="none" strike="noStrike" kern="0" cap="none" spc="0" normalizeH="0" baseline="0" noProof="0" dirty="0">
                <a:ln>
                  <a:noFill/>
                </a:ln>
                <a:solidFill>
                  <a:prstClr val="black"/>
                </a:solidFill>
                <a:effectLst/>
                <a:uLnTx/>
                <a:uFillTx/>
                <a:latin typeface="Arial"/>
                <a:ea typeface="+mn-ea"/>
                <a:cs typeface="+mn-cs"/>
              </a:rPr>
              <a:t>Nombre d'habitants par centre de santé</a:t>
            </a:r>
            <a:r>
              <a:rPr kumimoji="0" lang="en-GB" sz="1700" b="0" i="0" u="none" strike="noStrike" kern="1200" cap="none" spc="0" normalizeH="0" baseline="0" noProof="0" dirty="0">
                <a:ln>
                  <a:noFill/>
                </a:ln>
                <a:solidFill>
                  <a:prstClr val="black"/>
                </a:solidFill>
                <a:effectLst/>
                <a:uLnTx/>
                <a:uFillTx/>
                <a:latin typeface="Arial"/>
                <a:ea typeface="+mn-ea"/>
                <a:cs typeface="+mn-cs"/>
              </a:rPr>
              <a:t>      10.000        12.000</a:t>
            </a:r>
            <a:endParaRPr kumimoji="0" lang="en-US" sz="1700" b="0" i="0" u="none" strike="noStrike" kern="0" cap="none" spc="0" normalizeH="0" baseline="0" noProof="0" dirty="0">
              <a:ln>
                <a:noFill/>
              </a:ln>
              <a:solidFill>
                <a:prstClr val="black"/>
              </a:solidFill>
              <a:effectLst/>
              <a:uLnTx/>
              <a:uFillTx/>
              <a:latin typeface="Arial"/>
              <a:ea typeface="+mn-ea"/>
              <a:cs typeface="+mn-cs"/>
            </a:endParaRPr>
          </a:p>
        </p:txBody>
      </p:sp>
      <p:sp>
        <p:nvSpPr>
          <p:cNvPr id="25" name="Text Placeholder 2">
            <a:extLst>
              <a:ext uri="{FF2B5EF4-FFF2-40B4-BE49-F238E27FC236}">
                <a16:creationId xmlns:a16="http://schemas.microsoft.com/office/drawing/2014/main" id="{F177D7E6-9225-40D3-935A-33A849CC6840}"/>
              </a:ext>
            </a:extLst>
          </p:cNvPr>
          <p:cNvSpPr txBox="1">
            <a:spLocks/>
          </p:cNvSpPr>
          <p:nvPr/>
        </p:nvSpPr>
        <p:spPr bwMode="auto">
          <a:xfrm>
            <a:off x="291389" y="5712777"/>
            <a:ext cx="9010650" cy="377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700" b="0" i="0" u="none" strike="noStrike" kern="0" cap="none" spc="0" normalizeH="0" baseline="0" noProof="0" dirty="0" err="1">
                <a:ln>
                  <a:noFill/>
                </a:ln>
                <a:solidFill>
                  <a:prstClr val="black"/>
                </a:solidFill>
                <a:effectLst/>
                <a:uLnTx/>
                <a:uFillTx/>
                <a:latin typeface="Arial"/>
                <a:ea typeface="+mn-ea"/>
                <a:cs typeface="+mn-cs"/>
              </a:rPr>
              <a:t>Oui</a:t>
            </a:r>
            <a:r>
              <a:rPr kumimoji="0" lang="en-US" sz="1700" b="0" i="0" u="none" strike="noStrike" kern="0" cap="none" spc="0" normalizeH="0" baseline="0" noProof="0" dirty="0">
                <a:ln>
                  <a:noFill/>
                </a:ln>
                <a:solidFill>
                  <a:prstClr val="black"/>
                </a:solidFill>
                <a:effectLst/>
                <a:uLnTx/>
                <a:uFillTx/>
                <a:latin typeface="Arial"/>
                <a:ea typeface="+mn-ea"/>
                <a:cs typeface="+mn-cs"/>
              </a:rPr>
              <a:t>-Non                      Adoption </a:t>
            </a:r>
            <a:r>
              <a:rPr kumimoji="0" lang="en-US" sz="1700" b="0" i="0" u="none" strike="noStrike" kern="0" cap="none" spc="0" normalizeH="0" baseline="0" noProof="0" dirty="0" err="1">
                <a:ln>
                  <a:noFill/>
                </a:ln>
                <a:solidFill>
                  <a:prstClr val="black"/>
                </a:solidFill>
                <a:effectLst/>
                <a:uLnTx/>
                <a:uFillTx/>
                <a:latin typeface="Arial"/>
                <a:ea typeface="+mn-ea"/>
                <a:cs typeface="+mn-cs"/>
              </a:rPr>
              <a:t>d’une</a:t>
            </a:r>
            <a:r>
              <a:rPr kumimoji="0" lang="en-US" sz="1700" b="0" i="0" u="none" strike="noStrike" kern="0" cap="none" spc="0" normalizeH="0" baseline="0" noProof="0" dirty="0">
                <a:ln>
                  <a:noFill/>
                </a:ln>
                <a:solidFill>
                  <a:prstClr val="black"/>
                </a:solidFill>
                <a:effectLst/>
                <a:uLnTx/>
                <a:uFillTx/>
                <a:latin typeface="Arial"/>
                <a:ea typeface="+mn-ea"/>
                <a:cs typeface="+mn-cs"/>
              </a:rPr>
              <a:t> nouvelle </a:t>
            </a:r>
            <a:r>
              <a:rPr kumimoji="0" lang="en-US" sz="1700" b="0" i="0" u="none" strike="noStrike" kern="0" cap="none" spc="0" normalizeH="0" baseline="0" noProof="0" dirty="0" err="1">
                <a:ln>
                  <a:noFill/>
                </a:ln>
                <a:solidFill>
                  <a:prstClr val="black"/>
                </a:solidFill>
                <a:effectLst/>
                <a:uLnTx/>
                <a:uFillTx/>
                <a:latin typeface="Arial"/>
                <a:ea typeface="+mn-ea"/>
                <a:cs typeface="+mn-cs"/>
              </a:rPr>
              <a:t>loi</a:t>
            </a:r>
            <a:r>
              <a:rPr kumimoji="0" lang="en-US" sz="1700" b="0" i="0" u="none" strike="noStrike" kern="0" cap="none" spc="0" normalizeH="0" baseline="0" noProof="0" dirty="0">
                <a:ln>
                  <a:noFill/>
                </a:ln>
                <a:solidFill>
                  <a:prstClr val="black"/>
                </a:solidFill>
                <a:effectLst/>
                <a:uLnTx/>
                <a:uFillTx/>
                <a:latin typeface="Arial"/>
                <a:ea typeface="+mn-ea"/>
                <a:cs typeface="+mn-cs"/>
              </a:rPr>
              <a:t> sur les </a:t>
            </a:r>
            <a:r>
              <a:rPr kumimoji="0" lang="en-US" sz="1700" b="0" i="0" u="none" strike="noStrike" kern="0" cap="none" spc="0" normalizeH="0" baseline="0" noProof="0" dirty="0" err="1">
                <a:ln>
                  <a:noFill/>
                </a:ln>
                <a:solidFill>
                  <a:prstClr val="black"/>
                </a:solidFill>
                <a:effectLst/>
                <a:uLnTx/>
                <a:uFillTx/>
                <a:latin typeface="Arial"/>
                <a:ea typeface="+mn-ea"/>
                <a:cs typeface="+mn-cs"/>
              </a:rPr>
              <a:t>réfugiés</a:t>
            </a:r>
            <a:r>
              <a:rPr kumimoji="0" lang="en-US" sz="1700" b="0" i="0" u="none" strike="noStrike" kern="0" cap="none" spc="0" normalizeH="0" baseline="0" noProof="0" dirty="0">
                <a:ln>
                  <a:noFill/>
                </a:ln>
                <a:solidFill>
                  <a:prstClr val="black"/>
                </a:solidFill>
                <a:effectLst/>
                <a:uLnTx/>
                <a:uFillTx/>
                <a:latin typeface="Arial"/>
                <a:ea typeface="+mn-ea"/>
                <a:cs typeface="+mn-cs"/>
              </a:rPr>
              <a:t>    </a:t>
            </a:r>
            <a:r>
              <a:rPr kumimoji="0" lang="en-US" sz="1700" b="0" i="0" u="none" strike="noStrike" kern="0" cap="none" spc="0" normalizeH="0" baseline="0" noProof="0" dirty="0" err="1">
                <a:ln>
                  <a:noFill/>
                </a:ln>
                <a:solidFill>
                  <a:prstClr val="black"/>
                </a:solidFill>
                <a:effectLst/>
                <a:uLnTx/>
                <a:uFillTx/>
                <a:latin typeface="Arial"/>
                <a:ea typeface="+mn-ea"/>
                <a:cs typeface="+mn-cs"/>
              </a:rPr>
              <a:t>oui</a:t>
            </a:r>
            <a:r>
              <a:rPr kumimoji="0" lang="en-US" sz="1700" b="0" i="0" u="none" strike="noStrike" kern="0" cap="none" spc="0" normalizeH="0" baseline="0" noProof="0" dirty="0">
                <a:ln>
                  <a:noFill/>
                </a:ln>
                <a:solidFill>
                  <a:prstClr val="black"/>
                </a:solidFill>
                <a:effectLst/>
                <a:uLnTx/>
                <a:uFillTx/>
                <a:latin typeface="Arial"/>
                <a:ea typeface="+mn-ea"/>
                <a:cs typeface="+mn-cs"/>
              </a:rPr>
              <a:t>             </a:t>
            </a:r>
            <a:r>
              <a:rPr kumimoji="0" lang="en-US" sz="1700" b="0" i="0" u="none" strike="noStrike" kern="0" cap="none" spc="0" normalizeH="0" baseline="0" noProof="0" dirty="0" err="1">
                <a:ln>
                  <a:noFill/>
                </a:ln>
                <a:solidFill>
                  <a:prstClr val="black"/>
                </a:solidFill>
                <a:effectLst/>
                <a:uLnTx/>
                <a:uFillTx/>
                <a:latin typeface="Arial"/>
                <a:ea typeface="+mn-ea"/>
                <a:cs typeface="+mn-cs"/>
              </a:rPr>
              <a:t>oui</a:t>
            </a:r>
            <a:r>
              <a:rPr kumimoji="0" lang="en-US" sz="1700" b="0" i="0" u="none" strike="noStrike" kern="0" cap="none" spc="0" normalizeH="0" baseline="0" noProof="0" dirty="0">
                <a:ln>
                  <a:noFill/>
                </a:ln>
                <a:solidFill>
                  <a:prstClr val="black"/>
                </a:solidFill>
                <a:effectLst/>
                <a:uLnTx/>
                <a:uFillTx/>
                <a:latin typeface="Arial"/>
                <a:ea typeface="+mn-ea"/>
                <a:cs typeface="+mn-cs"/>
              </a:rPr>
              <a:t> </a:t>
            </a:r>
          </a:p>
        </p:txBody>
      </p:sp>
      <p:sp>
        <p:nvSpPr>
          <p:cNvPr id="27" name="Title 1">
            <a:extLst>
              <a:ext uri="{FF2B5EF4-FFF2-40B4-BE49-F238E27FC236}">
                <a16:creationId xmlns:a16="http://schemas.microsoft.com/office/drawing/2014/main" id="{F7F468A0-3999-40FC-8055-383C4C45BD0B}"/>
              </a:ext>
            </a:extLst>
          </p:cNvPr>
          <p:cNvSpPr txBox="1">
            <a:spLocks/>
          </p:cNvSpPr>
          <p:nvPr/>
        </p:nvSpPr>
        <p:spPr>
          <a:xfrm>
            <a:off x="828257" y="6315168"/>
            <a:ext cx="723523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a:ln>
                  <a:noFill/>
                </a:ln>
                <a:solidFill>
                  <a:srgbClr val="FF0000"/>
                </a:solidFill>
                <a:effectLst/>
                <a:uLnTx/>
                <a:uFillTx/>
                <a:latin typeface="Arial"/>
                <a:ea typeface="+mj-ea"/>
                <a:cs typeface="+mj-cs"/>
              </a:rPr>
              <a:t>Bienvenue au Kiosk sur les indicateurs !</a:t>
            </a:r>
            <a:endParaRPr kumimoji="0" lang="en-US" sz="2800" b="1" i="0" u="none" strike="noStrike" kern="0" cap="none" spc="0" normalizeH="0" baseline="0" noProof="0" dirty="0">
              <a:ln>
                <a:noFill/>
              </a:ln>
              <a:solidFill>
                <a:srgbClr val="FF0000"/>
              </a:solidFill>
              <a:effectLst/>
              <a:uLnTx/>
              <a:uFillTx/>
              <a:latin typeface="Arial"/>
              <a:ea typeface="+mj-ea"/>
              <a:cs typeface="+mj-cs"/>
            </a:endParaRPr>
          </a:p>
        </p:txBody>
      </p:sp>
      <p:sp>
        <p:nvSpPr>
          <p:cNvPr id="12" name="Text Placeholder 2">
            <a:extLst>
              <a:ext uri="{FF2B5EF4-FFF2-40B4-BE49-F238E27FC236}">
                <a16:creationId xmlns:a16="http://schemas.microsoft.com/office/drawing/2014/main" id="{1B1B5796-8918-44AD-B307-538ECD37687D}"/>
              </a:ext>
            </a:extLst>
          </p:cNvPr>
          <p:cNvSpPr txBox="1">
            <a:spLocks/>
          </p:cNvSpPr>
          <p:nvPr/>
        </p:nvSpPr>
        <p:spPr>
          <a:xfrm>
            <a:off x="291389" y="3266491"/>
            <a:ext cx="9010650" cy="377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fr-FR" sz="1700" b="0" i="0" u="none" strike="noStrike" kern="0" cap="none" spc="0" normalizeH="0" baseline="0" noProof="0" dirty="0">
                <a:ln>
                  <a:noFill/>
                </a:ln>
                <a:solidFill>
                  <a:prstClr val="black"/>
                </a:solidFill>
                <a:effectLst/>
                <a:uLnTx/>
                <a:uFillTx/>
                <a:latin typeface="Arial"/>
                <a:ea typeface="+mn-ea"/>
                <a:cs typeface="+mn-cs"/>
              </a:rPr>
              <a:t># - population	     Nombre de personnes recevant …              50.000           48.000</a:t>
            </a:r>
          </a:p>
        </p:txBody>
      </p:sp>
      <p:sp>
        <p:nvSpPr>
          <p:cNvPr id="13" name="Rectangle 12">
            <a:extLst>
              <a:ext uri="{FF2B5EF4-FFF2-40B4-BE49-F238E27FC236}">
                <a16:creationId xmlns:a16="http://schemas.microsoft.com/office/drawing/2014/main" id="{DE9D4CC5-A7FC-4929-BEAC-85F5020E5F99}"/>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7C32AE11-1166-9333-5D70-ED67D1F727FC}"/>
              </a:ext>
            </a:extLst>
          </p:cNvPr>
          <p:cNvSpPr txBox="1">
            <a:spLocks/>
          </p:cNvSpPr>
          <p:nvPr/>
        </p:nvSpPr>
        <p:spPr>
          <a:xfrm>
            <a:off x="0" y="619091"/>
            <a:ext cx="8231187" cy="59955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t>UTILISATION DE BASE DES INDICATEURS /2
</a:t>
            </a:r>
            <a:endParaRPr lang="en-US" kern="0" dirty="0"/>
          </a:p>
        </p:txBody>
      </p:sp>
    </p:spTree>
    <p:custDataLst>
      <p:tags r:id="rId1"/>
    </p:custDataLst>
    <p:extLst>
      <p:ext uri="{BB962C8B-B14F-4D97-AF65-F5344CB8AC3E}">
        <p14:creationId xmlns:p14="http://schemas.microsoft.com/office/powerpoint/2010/main" val="40097932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9" grpId="0"/>
      <p:bldP spid="20" grpId="0"/>
      <p:bldP spid="21" grpId="0"/>
      <p:bldP spid="25" grpId="0"/>
      <p:bldP spid="12" grpId="0" build="p"/>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97B92-6FBB-446A-A5BB-C5605CF8F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92696"/>
            <a:ext cx="7899238" cy="5256584"/>
          </a:xfrm>
          <a:prstGeom prst="rect">
            <a:avLst/>
          </a:prstGeom>
        </p:spPr>
      </p:pic>
      <p:sp>
        <p:nvSpPr>
          <p:cNvPr id="7" name="Title 1">
            <a:extLst>
              <a:ext uri="{FF2B5EF4-FFF2-40B4-BE49-F238E27FC236}">
                <a16:creationId xmlns:a16="http://schemas.microsoft.com/office/drawing/2014/main" id="{E8CAE64E-28CC-43AA-9322-D323566B5381}"/>
              </a:ext>
            </a:extLst>
          </p:cNvPr>
          <p:cNvSpPr>
            <a:spLocks noGrp="1"/>
          </p:cNvSpPr>
          <p:nvPr>
            <p:ph type="title"/>
          </p:nvPr>
        </p:nvSpPr>
        <p:spPr>
          <a:xfrm>
            <a:off x="539492" y="672587"/>
            <a:ext cx="7541827" cy="576064"/>
          </a:xfrm>
        </p:spPr>
        <p:txBody>
          <a:bodyPr>
            <a:normAutofit/>
          </a:bodyPr>
          <a:lstStyle/>
          <a:p>
            <a:r>
              <a:rPr lang="fr-FR" sz="2800" kern="1200" cap="none" dirty="0">
                <a:solidFill>
                  <a:schemeClr val="tx1"/>
                </a:solidFill>
                <a:latin typeface="Arial" panose="020B0604020202020204" pitchFamily="34" charset="0"/>
                <a:cs typeface="Arial" panose="020B0604020202020204" pitchFamily="34" charset="0"/>
              </a:rPr>
              <a:t>Indicateur composite</a:t>
            </a:r>
          </a:p>
        </p:txBody>
      </p:sp>
      <p:sp>
        <p:nvSpPr>
          <p:cNvPr id="2" name="Freeform: Shape 1">
            <a:extLst>
              <a:ext uri="{FF2B5EF4-FFF2-40B4-BE49-F238E27FC236}">
                <a16:creationId xmlns:a16="http://schemas.microsoft.com/office/drawing/2014/main" id="{C6D28E13-D325-4C74-9244-34C554D35159}"/>
              </a:ext>
            </a:extLst>
          </p:cNvPr>
          <p:cNvSpPr/>
          <p:nvPr/>
        </p:nvSpPr>
        <p:spPr>
          <a:xfrm>
            <a:off x="1463040" y="1463040"/>
            <a:ext cx="1679171" cy="1695796"/>
          </a:xfrm>
          <a:custGeom>
            <a:avLst/>
            <a:gdLst>
              <a:gd name="connsiteX0" fmla="*/ 681644 w 1679171"/>
              <a:gd name="connsiteY0" fmla="*/ 0 h 1695796"/>
              <a:gd name="connsiteX1" fmla="*/ 1379913 w 1679171"/>
              <a:gd name="connsiteY1" fmla="*/ 99753 h 1695796"/>
              <a:gd name="connsiteX2" fmla="*/ 1679171 w 1679171"/>
              <a:gd name="connsiteY2" fmla="*/ 482138 h 1695796"/>
              <a:gd name="connsiteX3" fmla="*/ 1662545 w 1679171"/>
              <a:gd name="connsiteY3" fmla="*/ 864524 h 1695796"/>
              <a:gd name="connsiteX4" fmla="*/ 1596044 w 1679171"/>
              <a:gd name="connsiteY4" fmla="*/ 1280160 h 1695796"/>
              <a:gd name="connsiteX5" fmla="*/ 1313411 w 1679171"/>
              <a:gd name="connsiteY5" fmla="*/ 1562793 h 1695796"/>
              <a:gd name="connsiteX6" fmla="*/ 448887 w 1679171"/>
              <a:gd name="connsiteY6" fmla="*/ 1695796 h 1695796"/>
              <a:gd name="connsiteX7" fmla="*/ 182880 w 1679171"/>
              <a:gd name="connsiteY7" fmla="*/ 1446415 h 1695796"/>
              <a:gd name="connsiteX8" fmla="*/ 0 w 1679171"/>
              <a:gd name="connsiteY8" fmla="*/ 881149 h 1695796"/>
              <a:gd name="connsiteX9" fmla="*/ 49876 w 1679171"/>
              <a:gd name="connsiteY9" fmla="*/ 399011 h 1695796"/>
              <a:gd name="connsiteX10" fmla="*/ 681644 w 1679171"/>
              <a:gd name="connsiteY10" fmla="*/ 0 h 169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9171" h="1695796">
                <a:moveTo>
                  <a:pt x="681644" y="0"/>
                </a:moveTo>
                <a:lnTo>
                  <a:pt x="1379913" y="99753"/>
                </a:lnTo>
                <a:lnTo>
                  <a:pt x="1679171" y="482138"/>
                </a:lnTo>
                <a:lnTo>
                  <a:pt x="1662545" y="864524"/>
                </a:lnTo>
                <a:lnTo>
                  <a:pt x="1596044" y="1280160"/>
                </a:lnTo>
                <a:lnTo>
                  <a:pt x="1313411" y="1562793"/>
                </a:lnTo>
                <a:lnTo>
                  <a:pt x="448887" y="1695796"/>
                </a:lnTo>
                <a:lnTo>
                  <a:pt x="182880" y="1446415"/>
                </a:lnTo>
                <a:lnTo>
                  <a:pt x="0" y="881149"/>
                </a:lnTo>
                <a:lnTo>
                  <a:pt x="49876" y="399011"/>
                </a:lnTo>
                <a:lnTo>
                  <a:pt x="68164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Freeform: Shape 5">
            <a:extLst>
              <a:ext uri="{FF2B5EF4-FFF2-40B4-BE49-F238E27FC236}">
                <a16:creationId xmlns:a16="http://schemas.microsoft.com/office/drawing/2014/main" id="{5B0F1CD4-AEA2-4A53-9871-6BE32410F2FC}"/>
              </a:ext>
            </a:extLst>
          </p:cNvPr>
          <p:cNvSpPr/>
          <p:nvPr/>
        </p:nvSpPr>
        <p:spPr>
          <a:xfrm>
            <a:off x="1172817" y="1272209"/>
            <a:ext cx="2173923" cy="1886627"/>
          </a:xfrm>
          <a:custGeom>
            <a:avLst/>
            <a:gdLst>
              <a:gd name="connsiteX0" fmla="*/ 914400 w 1791478"/>
              <a:gd name="connsiteY0" fmla="*/ 0 h 1856791"/>
              <a:gd name="connsiteX1" fmla="*/ 139959 w 1791478"/>
              <a:gd name="connsiteY1" fmla="*/ 382555 h 1856791"/>
              <a:gd name="connsiteX2" fmla="*/ 0 w 1791478"/>
              <a:gd name="connsiteY2" fmla="*/ 933061 h 1856791"/>
              <a:gd name="connsiteX3" fmla="*/ 37323 w 1791478"/>
              <a:gd name="connsiteY3" fmla="*/ 1380930 h 1856791"/>
              <a:gd name="connsiteX4" fmla="*/ 531845 w 1791478"/>
              <a:gd name="connsiteY4" fmla="*/ 1791477 h 1856791"/>
              <a:gd name="connsiteX5" fmla="*/ 1045029 w 1791478"/>
              <a:gd name="connsiteY5" fmla="*/ 1856791 h 1856791"/>
              <a:gd name="connsiteX6" fmla="*/ 1558212 w 1791478"/>
              <a:gd name="connsiteY6" fmla="*/ 1520889 h 1856791"/>
              <a:gd name="connsiteX7" fmla="*/ 1782147 w 1791478"/>
              <a:gd name="connsiteY7" fmla="*/ 951722 h 1856791"/>
              <a:gd name="connsiteX8" fmla="*/ 1791478 w 1791478"/>
              <a:gd name="connsiteY8" fmla="*/ 531844 h 1856791"/>
              <a:gd name="connsiteX9" fmla="*/ 1502229 w 1791478"/>
              <a:gd name="connsiteY9" fmla="*/ 223934 h 1856791"/>
              <a:gd name="connsiteX10" fmla="*/ 1082351 w 1791478"/>
              <a:gd name="connsiteY10" fmla="*/ 65314 h 1856791"/>
              <a:gd name="connsiteX11" fmla="*/ 914400 w 1791478"/>
              <a:gd name="connsiteY11" fmla="*/ 0 h 18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1478" h="1856791">
                <a:moveTo>
                  <a:pt x="914400" y="0"/>
                </a:moveTo>
                <a:lnTo>
                  <a:pt x="139959" y="382555"/>
                </a:lnTo>
                <a:lnTo>
                  <a:pt x="0" y="933061"/>
                </a:lnTo>
                <a:lnTo>
                  <a:pt x="37323" y="1380930"/>
                </a:lnTo>
                <a:lnTo>
                  <a:pt x="531845" y="1791477"/>
                </a:lnTo>
                <a:lnTo>
                  <a:pt x="1045029" y="1856791"/>
                </a:lnTo>
                <a:lnTo>
                  <a:pt x="1558212" y="1520889"/>
                </a:lnTo>
                <a:lnTo>
                  <a:pt x="1782147" y="951722"/>
                </a:lnTo>
                <a:lnTo>
                  <a:pt x="1791478" y="531844"/>
                </a:lnTo>
                <a:lnTo>
                  <a:pt x="1502229" y="223934"/>
                </a:lnTo>
                <a:lnTo>
                  <a:pt x="1082351" y="65314"/>
                </a:lnTo>
                <a:lnTo>
                  <a:pt x="91440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dirty="0">
                <a:solidFill>
                  <a:prstClr val="black"/>
                </a:solidFill>
                <a:latin typeface="Calibri"/>
              </a:rPr>
              <a:t>S’habiller</a:t>
            </a:r>
            <a:r>
              <a:rPr kumimoji="0" lang="fr-FR" sz="1600" b="0" i="0" u="none" strike="noStrike" kern="1200" cap="none" spc="0" normalizeH="0" baseline="0" noProof="0" dirty="0">
                <a:ln>
                  <a:noFill/>
                </a:ln>
                <a:solidFill>
                  <a:prstClr val="black"/>
                </a:solidFill>
                <a:effectLst/>
                <a:uLnTx/>
                <a:uFillTx/>
                <a:latin typeface="Calibri"/>
                <a:ea typeface="+mn-ea"/>
                <a:cs typeface="+mn-cs"/>
              </a:rPr>
              <a:t> : 100%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Manger : 100%</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600" dirty="0">
                <a:solidFill>
                  <a:prstClr val="black"/>
                </a:solidFill>
                <a:latin typeface="Calibri"/>
              </a:rPr>
              <a:t>Se coiffer</a:t>
            </a:r>
            <a:r>
              <a:rPr kumimoji="0" lang="fr-FR" sz="1600" b="0" i="0" u="none" strike="noStrike" kern="1200" cap="none" spc="0" normalizeH="0" baseline="0" noProof="0" dirty="0">
                <a:ln>
                  <a:noFill/>
                </a:ln>
                <a:solidFill>
                  <a:prstClr val="black"/>
                </a:solidFill>
                <a:effectLst/>
                <a:uLnTx/>
                <a:uFillTx/>
                <a:latin typeface="Calibri"/>
                <a:ea typeface="+mn-ea"/>
                <a:cs typeface="+mn-cs"/>
              </a:rPr>
              <a:t> : 100%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Sauver la</a:t>
            </a:r>
            <a:r>
              <a:rPr kumimoji="0" lang="fr-FR" sz="1600" b="0" i="0" u="none" strike="noStrike" kern="1200" cap="none" spc="0" normalizeH="0" noProof="0" dirty="0">
                <a:ln>
                  <a:noFill/>
                </a:ln>
                <a:solidFill>
                  <a:prstClr val="black"/>
                </a:solidFill>
                <a:effectLst/>
                <a:uLnTx/>
                <a:uFillTx/>
                <a:latin typeface="Calibri"/>
                <a:ea typeface="+mn-ea"/>
                <a:cs typeface="+mn-cs"/>
              </a:rPr>
              <a:t> planète </a:t>
            </a:r>
            <a:r>
              <a:rPr kumimoji="0" lang="fr-FR" sz="1600" b="0" i="0" u="none" strike="noStrike" kern="1200" cap="none" spc="0" normalizeH="0" baseline="0" noProof="0" dirty="0">
                <a:ln>
                  <a:noFill/>
                </a:ln>
                <a:solidFill>
                  <a:prstClr val="black"/>
                </a:solidFill>
                <a:effectLst/>
                <a:uLnTx/>
                <a:uFillTx/>
                <a:latin typeface="Calibri"/>
                <a:ea typeface="+mn-ea"/>
                <a:cs typeface="+mn-cs"/>
              </a:rPr>
              <a:t>:   0%</a:t>
            </a:r>
          </a:p>
        </p:txBody>
      </p:sp>
      <p:sp>
        <p:nvSpPr>
          <p:cNvPr id="3" name="Freeform: Shape 2">
            <a:extLst>
              <a:ext uri="{FF2B5EF4-FFF2-40B4-BE49-F238E27FC236}">
                <a16:creationId xmlns:a16="http://schemas.microsoft.com/office/drawing/2014/main" id="{C14EF88C-E261-4981-9401-8AA2F6A4244F}"/>
              </a:ext>
            </a:extLst>
          </p:cNvPr>
          <p:cNvSpPr/>
          <p:nvPr/>
        </p:nvSpPr>
        <p:spPr>
          <a:xfrm>
            <a:off x="5128952" y="1605456"/>
            <a:ext cx="2277687" cy="2061556"/>
          </a:xfrm>
          <a:custGeom>
            <a:avLst/>
            <a:gdLst>
              <a:gd name="connsiteX0" fmla="*/ 980902 w 2277687"/>
              <a:gd name="connsiteY0" fmla="*/ 0 h 2061556"/>
              <a:gd name="connsiteX1" fmla="*/ 1862051 w 2277687"/>
              <a:gd name="connsiteY1" fmla="*/ 399011 h 2061556"/>
              <a:gd name="connsiteX2" fmla="*/ 2078182 w 2277687"/>
              <a:gd name="connsiteY2" fmla="*/ 997527 h 2061556"/>
              <a:gd name="connsiteX3" fmla="*/ 2277687 w 2277687"/>
              <a:gd name="connsiteY3" fmla="*/ 1512916 h 2061556"/>
              <a:gd name="connsiteX4" fmla="*/ 2061556 w 2277687"/>
              <a:gd name="connsiteY4" fmla="*/ 1878676 h 2061556"/>
              <a:gd name="connsiteX5" fmla="*/ 1596044 w 2277687"/>
              <a:gd name="connsiteY5" fmla="*/ 2011680 h 2061556"/>
              <a:gd name="connsiteX6" fmla="*/ 798022 w 2277687"/>
              <a:gd name="connsiteY6" fmla="*/ 2061556 h 2061556"/>
              <a:gd name="connsiteX7" fmla="*/ 199505 w 2277687"/>
              <a:gd name="connsiteY7" fmla="*/ 1745673 h 2061556"/>
              <a:gd name="connsiteX8" fmla="*/ 0 w 2277687"/>
              <a:gd name="connsiteY8" fmla="*/ 1180407 h 2061556"/>
              <a:gd name="connsiteX9" fmla="*/ 166254 w 2277687"/>
              <a:gd name="connsiteY9" fmla="*/ 365760 h 2061556"/>
              <a:gd name="connsiteX10" fmla="*/ 980902 w 2277687"/>
              <a:gd name="connsiteY10" fmla="*/ 0 h 20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7687" h="2061556">
                <a:moveTo>
                  <a:pt x="980902" y="0"/>
                </a:moveTo>
                <a:lnTo>
                  <a:pt x="1862051" y="399011"/>
                </a:lnTo>
                <a:lnTo>
                  <a:pt x="2078182" y="997527"/>
                </a:lnTo>
                <a:lnTo>
                  <a:pt x="2277687" y="1512916"/>
                </a:lnTo>
                <a:lnTo>
                  <a:pt x="2061556" y="1878676"/>
                </a:lnTo>
                <a:lnTo>
                  <a:pt x="1596044" y="2011680"/>
                </a:lnTo>
                <a:lnTo>
                  <a:pt x="798022" y="2061556"/>
                </a:lnTo>
                <a:lnTo>
                  <a:pt x="199505" y="1745673"/>
                </a:lnTo>
                <a:lnTo>
                  <a:pt x="0" y="1180407"/>
                </a:lnTo>
                <a:lnTo>
                  <a:pt x="166254" y="365760"/>
                </a:lnTo>
                <a:lnTo>
                  <a:pt x="98090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Freeform: Shape 7">
            <a:extLst>
              <a:ext uri="{FF2B5EF4-FFF2-40B4-BE49-F238E27FC236}">
                <a16:creationId xmlns:a16="http://schemas.microsoft.com/office/drawing/2014/main" id="{8B2B46B4-6390-4313-BC9D-CB91A0B14242}"/>
              </a:ext>
            </a:extLst>
          </p:cNvPr>
          <p:cNvSpPr/>
          <p:nvPr/>
        </p:nvSpPr>
        <p:spPr>
          <a:xfrm>
            <a:off x="5149751" y="1673244"/>
            <a:ext cx="2341854" cy="1993768"/>
          </a:xfrm>
          <a:custGeom>
            <a:avLst/>
            <a:gdLst>
              <a:gd name="connsiteX0" fmla="*/ 914400 w 1791478"/>
              <a:gd name="connsiteY0" fmla="*/ 0 h 1856791"/>
              <a:gd name="connsiteX1" fmla="*/ 139959 w 1791478"/>
              <a:gd name="connsiteY1" fmla="*/ 382555 h 1856791"/>
              <a:gd name="connsiteX2" fmla="*/ 0 w 1791478"/>
              <a:gd name="connsiteY2" fmla="*/ 933061 h 1856791"/>
              <a:gd name="connsiteX3" fmla="*/ 37323 w 1791478"/>
              <a:gd name="connsiteY3" fmla="*/ 1380930 h 1856791"/>
              <a:gd name="connsiteX4" fmla="*/ 531845 w 1791478"/>
              <a:gd name="connsiteY4" fmla="*/ 1791477 h 1856791"/>
              <a:gd name="connsiteX5" fmla="*/ 1045029 w 1791478"/>
              <a:gd name="connsiteY5" fmla="*/ 1856791 h 1856791"/>
              <a:gd name="connsiteX6" fmla="*/ 1558212 w 1791478"/>
              <a:gd name="connsiteY6" fmla="*/ 1520889 h 1856791"/>
              <a:gd name="connsiteX7" fmla="*/ 1782147 w 1791478"/>
              <a:gd name="connsiteY7" fmla="*/ 951722 h 1856791"/>
              <a:gd name="connsiteX8" fmla="*/ 1791478 w 1791478"/>
              <a:gd name="connsiteY8" fmla="*/ 531844 h 1856791"/>
              <a:gd name="connsiteX9" fmla="*/ 1502229 w 1791478"/>
              <a:gd name="connsiteY9" fmla="*/ 223934 h 1856791"/>
              <a:gd name="connsiteX10" fmla="*/ 1082351 w 1791478"/>
              <a:gd name="connsiteY10" fmla="*/ 65314 h 1856791"/>
              <a:gd name="connsiteX11" fmla="*/ 914400 w 1791478"/>
              <a:gd name="connsiteY11" fmla="*/ 0 h 18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1478" h="1856791">
                <a:moveTo>
                  <a:pt x="914400" y="0"/>
                </a:moveTo>
                <a:lnTo>
                  <a:pt x="139959" y="382555"/>
                </a:lnTo>
                <a:lnTo>
                  <a:pt x="0" y="933061"/>
                </a:lnTo>
                <a:lnTo>
                  <a:pt x="37323" y="1380930"/>
                </a:lnTo>
                <a:lnTo>
                  <a:pt x="531845" y="1791477"/>
                </a:lnTo>
                <a:lnTo>
                  <a:pt x="1045029" y="1856791"/>
                </a:lnTo>
                <a:lnTo>
                  <a:pt x="1558212" y="1520889"/>
                </a:lnTo>
                <a:lnTo>
                  <a:pt x="1782147" y="951722"/>
                </a:lnTo>
                <a:lnTo>
                  <a:pt x="1791478" y="531844"/>
                </a:lnTo>
                <a:lnTo>
                  <a:pt x="1502229" y="223934"/>
                </a:lnTo>
                <a:lnTo>
                  <a:pt x="1082351" y="65314"/>
                </a:lnTo>
                <a:lnTo>
                  <a:pt x="9144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Tous comptes faits, ma réussite</a:t>
            </a:r>
            <a:r>
              <a:rPr kumimoji="0" lang="fr-FR" sz="2400" b="0" i="0" u="none" strike="noStrike" kern="1200" cap="none" spc="0" normalizeH="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a:ln>
                  <a:noFill/>
                </a:ln>
                <a:solidFill>
                  <a:prstClr val="black"/>
                </a:solidFill>
                <a:effectLst/>
                <a:uLnTx/>
                <a:uFillTx/>
                <a:latin typeface="Calibri"/>
                <a:ea typeface="+mn-ea"/>
                <a:cs typeface="+mn-cs"/>
              </a:rPr>
              <a:t>aujourd’hui est de 75%</a:t>
            </a:r>
          </a:p>
        </p:txBody>
      </p:sp>
      <p:sp>
        <p:nvSpPr>
          <p:cNvPr id="4" name="Freeform: Shape 3">
            <a:extLst>
              <a:ext uri="{FF2B5EF4-FFF2-40B4-BE49-F238E27FC236}">
                <a16:creationId xmlns:a16="http://schemas.microsoft.com/office/drawing/2014/main" id="{7BF4109F-85A8-423D-9267-141AABD176C8}"/>
              </a:ext>
            </a:extLst>
          </p:cNvPr>
          <p:cNvSpPr/>
          <p:nvPr/>
        </p:nvSpPr>
        <p:spPr>
          <a:xfrm>
            <a:off x="6267796" y="3690851"/>
            <a:ext cx="1562793" cy="1080654"/>
          </a:xfrm>
          <a:custGeom>
            <a:avLst/>
            <a:gdLst>
              <a:gd name="connsiteX0" fmla="*/ 798022 w 1562793"/>
              <a:gd name="connsiteY0" fmla="*/ 0 h 1080654"/>
              <a:gd name="connsiteX1" fmla="*/ 1446415 w 1562793"/>
              <a:gd name="connsiteY1" fmla="*/ 266007 h 1080654"/>
              <a:gd name="connsiteX2" fmla="*/ 1562793 w 1562793"/>
              <a:gd name="connsiteY2" fmla="*/ 714894 h 1080654"/>
              <a:gd name="connsiteX3" fmla="*/ 1363288 w 1562793"/>
              <a:gd name="connsiteY3" fmla="*/ 1014153 h 1080654"/>
              <a:gd name="connsiteX4" fmla="*/ 781397 w 1562793"/>
              <a:gd name="connsiteY4" fmla="*/ 1080654 h 1080654"/>
              <a:gd name="connsiteX5" fmla="*/ 182880 w 1562793"/>
              <a:gd name="connsiteY5" fmla="*/ 914400 h 1080654"/>
              <a:gd name="connsiteX6" fmla="*/ 0 w 1562793"/>
              <a:gd name="connsiteY6" fmla="*/ 631767 h 1080654"/>
              <a:gd name="connsiteX7" fmla="*/ 33251 w 1562793"/>
              <a:gd name="connsiteY7" fmla="*/ 282633 h 1080654"/>
              <a:gd name="connsiteX8" fmla="*/ 365760 w 1562793"/>
              <a:gd name="connsiteY8" fmla="*/ 66502 h 1080654"/>
              <a:gd name="connsiteX9" fmla="*/ 798022 w 1562793"/>
              <a:gd name="connsiteY9" fmla="*/ 0 h 10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793" h="1080654">
                <a:moveTo>
                  <a:pt x="798022" y="0"/>
                </a:moveTo>
                <a:lnTo>
                  <a:pt x="1446415" y="266007"/>
                </a:lnTo>
                <a:lnTo>
                  <a:pt x="1562793" y="714894"/>
                </a:lnTo>
                <a:lnTo>
                  <a:pt x="1363288" y="1014153"/>
                </a:lnTo>
                <a:lnTo>
                  <a:pt x="781397" y="1080654"/>
                </a:lnTo>
                <a:lnTo>
                  <a:pt x="182880" y="914400"/>
                </a:lnTo>
                <a:lnTo>
                  <a:pt x="0" y="631767"/>
                </a:lnTo>
                <a:lnTo>
                  <a:pt x="33251" y="282633"/>
                </a:lnTo>
                <a:lnTo>
                  <a:pt x="365760" y="66502"/>
                </a:lnTo>
                <a:lnTo>
                  <a:pt x="79802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Freeform: Shape 8">
            <a:extLst>
              <a:ext uri="{FF2B5EF4-FFF2-40B4-BE49-F238E27FC236}">
                <a16:creationId xmlns:a16="http://schemas.microsoft.com/office/drawing/2014/main" id="{891F3850-984A-4CE6-970B-C3EBFC6F5270}"/>
              </a:ext>
            </a:extLst>
          </p:cNvPr>
          <p:cNvSpPr/>
          <p:nvPr/>
        </p:nvSpPr>
        <p:spPr>
          <a:xfrm>
            <a:off x="6292734" y="3678931"/>
            <a:ext cx="1584436" cy="1104493"/>
          </a:xfrm>
          <a:custGeom>
            <a:avLst/>
            <a:gdLst>
              <a:gd name="connsiteX0" fmla="*/ 914400 w 1791478"/>
              <a:gd name="connsiteY0" fmla="*/ 0 h 1856791"/>
              <a:gd name="connsiteX1" fmla="*/ 139959 w 1791478"/>
              <a:gd name="connsiteY1" fmla="*/ 382555 h 1856791"/>
              <a:gd name="connsiteX2" fmla="*/ 0 w 1791478"/>
              <a:gd name="connsiteY2" fmla="*/ 933061 h 1856791"/>
              <a:gd name="connsiteX3" fmla="*/ 37323 w 1791478"/>
              <a:gd name="connsiteY3" fmla="*/ 1380930 h 1856791"/>
              <a:gd name="connsiteX4" fmla="*/ 531845 w 1791478"/>
              <a:gd name="connsiteY4" fmla="*/ 1791477 h 1856791"/>
              <a:gd name="connsiteX5" fmla="*/ 1045029 w 1791478"/>
              <a:gd name="connsiteY5" fmla="*/ 1856791 h 1856791"/>
              <a:gd name="connsiteX6" fmla="*/ 1558212 w 1791478"/>
              <a:gd name="connsiteY6" fmla="*/ 1520889 h 1856791"/>
              <a:gd name="connsiteX7" fmla="*/ 1782147 w 1791478"/>
              <a:gd name="connsiteY7" fmla="*/ 951722 h 1856791"/>
              <a:gd name="connsiteX8" fmla="*/ 1791478 w 1791478"/>
              <a:gd name="connsiteY8" fmla="*/ 531844 h 1856791"/>
              <a:gd name="connsiteX9" fmla="*/ 1502229 w 1791478"/>
              <a:gd name="connsiteY9" fmla="*/ 223934 h 1856791"/>
              <a:gd name="connsiteX10" fmla="*/ 1082351 w 1791478"/>
              <a:gd name="connsiteY10" fmla="*/ 65314 h 1856791"/>
              <a:gd name="connsiteX11" fmla="*/ 914400 w 1791478"/>
              <a:gd name="connsiteY11" fmla="*/ 0 h 18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1478" h="1856791">
                <a:moveTo>
                  <a:pt x="914400" y="0"/>
                </a:moveTo>
                <a:lnTo>
                  <a:pt x="139959" y="382555"/>
                </a:lnTo>
                <a:lnTo>
                  <a:pt x="0" y="933061"/>
                </a:lnTo>
                <a:lnTo>
                  <a:pt x="37323" y="1380930"/>
                </a:lnTo>
                <a:lnTo>
                  <a:pt x="531845" y="1791477"/>
                </a:lnTo>
                <a:lnTo>
                  <a:pt x="1045029" y="1856791"/>
                </a:lnTo>
                <a:lnTo>
                  <a:pt x="1558212" y="1520889"/>
                </a:lnTo>
                <a:lnTo>
                  <a:pt x="1782147" y="951722"/>
                </a:lnTo>
                <a:lnTo>
                  <a:pt x="1791478" y="531844"/>
                </a:lnTo>
                <a:lnTo>
                  <a:pt x="1502229" y="223934"/>
                </a:lnTo>
                <a:lnTo>
                  <a:pt x="1082351" y="65314"/>
                </a:lnTo>
                <a:lnTo>
                  <a:pt x="9144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prstClr val="black"/>
                </a:solidFill>
                <a:latin typeface="Calibri"/>
              </a:rPr>
              <a:t>Pas mal</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0" name="Rectangle 9">
            <a:extLst>
              <a:ext uri="{FF2B5EF4-FFF2-40B4-BE49-F238E27FC236}">
                <a16:creationId xmlns:a16="http://schemas.microsoft.com/office/drawing/2014/main" id="{224F95D0-B717-4DF5-B4F0-C9AB902BD514}"/>
              </a:ext>
            </a:extLst>
          </p:cNvPr>
          <p:cNvSpPr/>
          <p:nvPr/>
        </p:nvSpPr>
        <p:spPr bwMode="auto">
          <a:xfrm>
            <a:off x="395416" y="1075179"/>
            <a:ext cx="288152" cy="2837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01AE2D91-10C5-4A51-B0BF-9E675B98E879}"/>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269304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6ABDBA-21AC-4CA3-85E8-A56DCCDDA809}"/>
              </a:ext>
            </a:extLst>
          </p:cNvPr>
          <p:cNvSpPr/>
          <p:nvPr/>
        </p:nvSpPr>
        <p:spPr>
          <a:xfrm>
            <a:off x="487473" y="2115573"/>
            <a:ext cx="4913588" cy="2630144"/>
          </a:xfrm>
          <a:prstGeom prst="rect">
            <a:avLst/>
          </a:prstGeom>
        </p:spPr>
        <p:txBody>
          <a:bodyPr wrap="square">
            <a:spAutoFit/>
          </a:bodyPr>
          <a:lstStyle/>
          <a:p>
            <a:pPr algn="just">
              <a:lnSpc>
                <a:spcPct val="120000"/>
              </a:lnSpc>
            </a:pPr>
            <a:r>
              <a:rPr lang="en-GB" sz="2800" b="1" dirty="0">
                <a:solidFill>
                  <a:schemeClr val="tx2"/>
                </a:solidFill>
                <a:latin typeface="Arial" panose="020B0604020202020204" pitchFamily="34" charset="0"/>
                <a:cs typeface="Arial" panose="020B0604020202020204" pitchFamily="34" charset="0"/>
              </a:rPr>
              <a:t>S</a:t>
            </a:r>
            <a:r>
              <a:rPr lang="en-GB" sz="2800" dirty="0">
                <a:solidFill>
                  <a:schemeClr val="tx2"/>
                </a:solidFill>
                <a:latin typeface="Arial" panose="020B0604020202020204" pitchFamily="34" charset="0"/>
                <a:cs typeface="Arial" panose="020B0604020202020204" pitchFamily="34" charset="0"/>
              </a:rPr>
              <a:t>pecific : </a:t>
            </a:r>
            <a:r>
              <a:rPr lang="en-GB" sz="2800" dirty="0" err="1">
                <a:solidFill>
                  <a:schemeClr val="tx2"/>
                </a:solidFill>
                <a:latin typeface="Arial" panose="020B0604020202020204" pitchFamily="34" charset="0"/>
                <a:cs typeface="Arial" panose="020B0604020202020204" pitchFamily="34" charset="0"/>
              </a:rPr>
              <a:t>spécifique</a:t>
            </a:r>
            <a:endParaRPr lang="en-GB" sz="2800" dirty="0">
              <a:solidFill>
                <a:schemeClr val="tx2"/>
              </a:solidFill>
              <a:latin typeface="Arial" panose="020B0604020202020204" pitchFamily="34" charset="0"/>
              <a:cs typeface="Arial" panose="020B0604020202020204" pitchFamily="34" charset="0"/>
            </a:endParaRPr>
          </a:p>
          <a:p>
            <a:pPr algn="just">
              <a:lnSpc>
                <a:spcPct val="120000"/>
              </a:lnSpc>
            </a:pPr>
            <a:r>
              <a:rPr lang="en-GB" sz="2800" b="1" dirty="0">
                <a:solidFill>
                  <a:schemeClr val="tx2"/>
                </a:solidFill>
                <a:latin typeface="Arial" panose="020B0604020202020204" pitchFamily="34" charset="0"/>
                <a:cs typeface="Arial" panose="020B0604020202020204" pitchFamily="34" charset="0"/>
              </a:rPr>
              <a:t>M</a:t>
            </a:r>
            <a:r>
              <a:rPr lang="en-GB" sz="2800" dirty="0">
                <a:solidFill>
                  <a:schemeClr val="tx2"/>
                </a:solidFill>
                <a:latin typeface="Arial" panose="020B0604020202020204" pitchFamily="34" charset="0"/>
                <a:cs typeface="Arial" panose="020B0604020202020204" pitchFamily="34" charset="0"/>
              </a:rPr>
              <a:t>easurable : </a:t>
            </a:r>
            <a:r>
              <a:rPr lang="en-GB" sz="2800" dirty="0" err="1">
                <a:solidFill>
                  <a:schemeClr val="tx2"/>
                </a:solidFill>
                <a:latin typeface="Arial" panose="020B0604020202020204" pitchFamily="34" charset="0"/>
                <a:cs typeface="Arial" panose="020B0604020202020204" pitchFamily="34" charset="0"/>
              </a:rPr>
              <a:t>mesurable</a:t>
            </a:r>
            <a:r>
              <a:rPr lang="en-GB" sz="2800" dirty="0">
                <a:solidFill>
                  <a:schemeClr val="tx2"/>
                </a:solidFill>
                <a:latin typeface="Arial" panose="020B0604020202020204" pitchFamily="34" charset="0"/>
                <a:cs typeface="Arial" panose="020B0604020202020204" pitchFamily="34" charset="0"/>
              </a:rPr>
              <a:t> </a:t>
            </a:r>
          </a:p>
          <a:p>
            <a:pPr algn="just">
              <a:lnSpc>
                <a:spcPct val="120000"/>
              </a:lnSpc>
            </a:pPr>
            <a:r>
              <a:rPr lang="en-GB" sz="2800" b="1" dirty="0">
                <a:solidFill>
                  <a:schemeClr val="tx2"/>
                </a:solidFill>
                <a:latin typeface="Arial" panose="020B0604020202020204" pitchFamily="34" charset="0"/>
                <a:cs typeface="Arial" panose="020B0604020202020204" pitchFamily="34" charset="0"/>
              </a:rPr>
              <a:t>A</a:t>
            </a:r>
            <a:r>
              <a:rPr lang="en-GB" sz="2800" dirty="0">
                <a:solidFill>
                  <a:schemeClr val="tx2"/>
                </a:solidFill>
                <a:latin typeface="Arial" panose="020B0604020202020204" pitchFamily="34" charset="0"/>
                <a:cs typeface="Arial" panose="020B0604020202020204" pitchFamily="34" charset="0"/>
              </a:rPr>
              <a:t>chievable : </a:t>
            </a:r>
            <a:r>
              <a:rPr lang="en-GB" sz="2800" dirty="0" err="1">
                <a:solidFill>
                  <a:schemeClr val="tx2"/>
                </a:solidFill>
                <a:latin typeface="Arial" panose="020B0604020202020204" pitchFamily="34" charset="0"/>
                <a:cs typeface="Arial" panose="020B0604020202020204" pitchFamily="34" charset="0"/>
              </a:rPr>
              <a:t>faisable</a:t>
            </a:r>
            <a:r>
              <a:rPr lang="en-GB" sz="2800" dirty="0">
                <a:solidFill>
                  <a:schemeClr val="tx2"/>
                </a:solidFill>
                <a:latin typeface="Arial" panose="020B0604020202020204" pitchFamily="34" charset="0"/>
                <a:cs typeface="Arial" panose="020B0604020202020204" pitchFamily="34" charset="0"/>
              </a:rPr>
              <a:t> </a:t>
            </a:r>
          </a:p>
          <a:p>
            <a:pPr algn="just">
              <a:lnSpc>
                <a:spcPct val="120000"/>
              </a:lnSpc>
            </a:pPr>
            <a:r>
              <a:rPr lang="en-GB" sz="2800" b="1" dirty="0">
                <a:solidFill>
                  <a:schemeClr val="tx2"/>
                </a:solidFill>
                <a:latin typeface="Arial" panose="020B0604020202020204" pitchFamily="34" charset="0"/>
                <a:cs typeface="Arial" panose="020B0604020202020204" pitchFamily="34" charset="0"/>
              </a:rPr>
              <a:t>R</a:t>
            </a:r>
            <a:r>
              <a:rPr lang="en-GB" sz="2800" dirty="0">
                <a:solidFill>
                  <a:schemeClr val="tx2"/>
                </a:solidFill>
                <a:latin typeface="Arial" panose="020B0604020202020204" pitchFamily="34" charset="0"/>
                <a:cs typeface="Arial" panose="020B0604020202020204" pitchFamily="34" charset="0"/>
              </a:rPr>
              <a:t>elevant : pertinent</a:t>
            </a:r>
          </a:p>
          <a:p>
            <a:pPr algn="just">
              <a:lnSpc>
                <a:spcPct val="120000"/>
              </a:lnSpc>
            </a:pPr>
            <a:r>
              <a:rPr lang="en-GB" sz="2800" b="1" dirty="0">
                <a:solidFill>
                  <a:schemeClr val="tx2"/>
                </a:solidFill>
                <a:latin typeface="Arial" panose="020B0604020202020204" pitchFamily="34" charset="0"/>
                <a:cs typeface="Arial" panose="020B0604020202020204" pitchFamily="34" charset="0"/>
              </a:rPr>
              <a:t>T</a:t>
            </a:r>
            <a:r>
              <a:rPr lang="en-GB" sz="2800" dirty="0">
                <a:solidFill>
                  <a:schemeClr val="tx2"/>
                </a:solidFill>
                <a:latin typeface="Arial" panose="020B0604020202020204" pitchFamily="34" charset="0"/>
                <a:cs typeface="Arial" panose="020B0604020202020204" pitchFamily="34" charset="0"/>
              </a:rPr>
              <a:t>ime bound : durée </a:t>
            </a:r>
            <a:r>
              <a:rPr lang="en-GB" sz="2800" dirty="0" err="1">
                <a:solidFill>
                  <a:schemeClr val="tx2"/>
                </a:solidFill>
                <a:latin typeface="Arial" panose="020B0604020202020204" pitchFamily="34" charset="0"/>
                <a:cs typeface="Arial" panose="020B0604020202020204" pitchFamily="34" charset="0"/>
              </a:rPr>
              <a:t>définie</a:t>
            </a:r>
            <a:endParaRPr lang="en-US" sz="2800" dirty="0">
              <a:solidFill>
                <a:schemeClr val="tx2"/>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3C884608-2116-490E-B656-D966EC448BC5}"/>
              </a:ext>
            </a:extLst>
          </p:cNvPr>
          <p:cNvSpPr>
            <a:spLocks noGrp="1"/>
          </p:cNvSpPr>
          <p:nvPr>
            <p:ph type="title"/>
          </p:nvPr>
        </p:nvSpPr>
        <p:spPr>
          <a:xfrm>
            <a:off x="256520" y="1208777"/>
            <a:ext cx="8231187" cy="584776"/>
          </a:xfrm>
        </p:spPr>
        <p:txBody>
          <a:bodyPr/>
          <a:lstStyle/>
          <a:p>
            <a:r>
              <a:rPr lang="fr-FR" dirty="0"/>
              <a:t>Les indicateurs + cibles doivent être SMART</a:t>
            </a:r>
            <a:endParaRPr lang="en-GB" dirty="0"/>
          </a:p>
        </p:txBody>
      </p:sp>
      <p:grpSp>
        <p:nvGrpSpPr>
          <p:cNvPr id="9" name="Group 9">
            <a:extLst>
              <a:ext uri="{FF2B5EF4-FFF2-40B4-BE49-F238E27FC236}">
                <a16:creationId xmlns:a16="http://schemas.microsoft.com/office/drawing/2014/main" id="{33089257-F1F7-448B-8456-0905F4EC63EA}"/>
              </a:ext>
            </a:extLst>
          </p:cNvPr>
          <p:cNvGrpSpPr/>
          <p:nvPr/>
        </p:nvGrpSpPr>
        <p:grpSpPr>
          <a:xfrm>
            <a:off x="4572000" y="3852288"/>
            <a:ext cx="3915707" cy="2385000"/>
            <a:chOff x="4634707" y="2229271"/>
            <a:chExt cx="3915707" cy="2385000"/>
          </a:xfrm>
        </p:grpSpPr>
        <p:sp>
          <p:nvSpPr>
            <p:cNvPr id="15" name="Title 6">
              <a:extLst>
                <a:ext uri="{FF2B5EF4-FFF2-40B4-BE49-F238E27FC236}">
                  <a16:creationId xmlns:a16="http://schemas.microsoft.com/office/drawing/2014/main" id="{5B65F179-39F5-4EEA-9A64-CC6780DFF9B2}"/>
                </a:ext>
              </a:extLst>
            </p:cNvPr>
            <p:cNvSpPr txBox="1">
              <a:spLocks/>
            </p:cNvSpPr>
            <p:nvPr/>
          </p:nvSpPr>
          <p:spPr bwMode="auto">
            <a:xfrm>
              <a:off x="4634707" y="4029496"/>
              <a:ext cx="3915707"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GB" sz="1600" kern="0" dirty="0" err="1">
                  <a:hlinkClick r:id="rId4"/>
                </a:rPr>
                <a:t>Registre</a:t>
              </a:r>
              <a:r>
                <a:rPr lang="en-GB" sz="1600" kern="0" dirty="0">
                  <a:hlinkClick r:id="rId4"/>
                </a:rPr>
                <a:t> des </a:t>
              </a:r>
              <a:r>
                <a:rPr lang="en-GB" sz="1600" kern="0" dirty="0" err="1">
                  <a:hlinkClick r:id="rId4"/>
                </a:rPr>
                <a:t>Indicateurs</a:t>
              </a:r>
              <a:r>
                <a:rPr lang="en-GB" sz="1600" kern="0" dirty="0">
                  <a:hlinkClick r:id="rId4"/>
                </a:rPr>
                <a:t> </a:t>
              </a:r>
              <a:r>
                <a:rPr lang="en-GB" sz="1600" kern="0" dirty="0" err="1">
                  <a:hlinkClick r:id="rId4"/>
                </a:rPr>
                <a:t>Humanitaires</a:t>
              </a:r>
              <a:endParaRPr lang="en-GB" sz="1600" kern="0" dirty="0"/>
            </a:p>
            <a:p>
              <a:pPr algn="ctr"/>
              <a:r>
                <a:rPr lang="en-GB" sz="1600" dirty="0">
                  <a:hlinkClick r:id="rId4"/>
                </a:rPr>
                <a:t>ir.hpc.tools</a:t>
              </a:r>
              <a:endParaRPr lang="en-GB" sz="1600" dirty="0"/>
            </a:p>
          </p:txBody>
        </p:sp>
        <p:pic>
          <p:nvPicPr>
            <p:cNvPr id="16" name="Picture 12">
              <a:extLst>
                <a:ext uri="{FF2B5EF4-FFF2-40B4-BE49-F238E27FC236}">
                  <a16:creationId xmlns:a16="http://schemas.microsoft.com/office/drawing/2014/main" id="{18B72CAF-71AE-498E-83FB-78F26511BB40}"/>
                </a:ext>
              </a:extLst>
            </p:cNvPr>
            <p:cNvPicPr>
              <a:picLocks noChangeAspect="1"/>
            </p:cNvPicPr>
            <p:nvPr/>
          </p:nvPicPr>
          <p:blipFill rotWithShape="1">
            <a:blip r:embed="rId5"/>
            <a:srcRect r="1714"/>
            <a:stretch/>
          </p:blipFill>
          <p:spPr>
            <a:xfrm>
              <a:off x="5707023" y="2229271"/>
              <a:ext cx="1771074" cy="168242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grpSp>
      <p:sp>
        <p:nvSpPr>
          <p:cNvPr id="8" name="Rectangle 7">
            <a:extLst>
              <a:ext uri="{FF2B5EF4-FFF2-40B4-BE49-F238E27FC236}">
                <a16:creationId xmlns:a16="http://schemas.microsoft.com/office/drawing/2014/main" id="{87104D1B-C03D-4C23-BB2D-2364F9EA63A7}"/>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3" name="Title 1">
            <a:extLst>
              <a:ext uri="{FF2B5EF4-FFF2-40B4-BE49-F238E27FC236}">
                <a16:creationId xmlns:a16="http://schemas.microsoft.com/office/drawing/2014/main" id="{277388EC-177D-2D5C-4D30-FD885EDE7066}"/>
              </a:ext>
            </a:extLst>
          </p:cNvPr>
          <p:cNvSpPr txBox="1">
            <a:spLocks/>
          </p:cNvSpPr>
          <p:nvPr/>
        </p:nvSpPr>
        <p:spPr>
          <a:xfrm>
            <a:off x="0" y="619091"/>
            <a:ext cx="8231187" cy="59955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t>UTILISATION DE BASE DES INDICATEURS /3
</a:t>
            </a:r>
            <a:endParaRPr lang="en-US" kern="0" dirty="0"/>
          </a:p>
        </p:txBody>
      </p:sp>
    </p:spTree>
    <p:custDataLst>
      <p:tags r:id="rId1"/>
    </p:custDataLst>
    <p:extLst>
      <p:ext uri="{BB962C8B-B14F-4D97-AF65-F5344CB8AC3E}">
        <p14:creationId xmlns:p14="http://schemas.microsoft.com/office/powerpoint/2010/main" val="16178985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52AF295E-A1F2-4B15-B4B4-CCE316CD5F7A}"/>
              </a:ext>
            </a:extLst>
          </p:cNvPr>
          <p:cNvSpPr txBox="1">
            <a:spLocks/>
          </p:cNvSpPr>
          <p:nvPr/>
        </p:nvSpPr>
        <p:spPr>
          <a:xfrm>
            <a:off x="7007669" y="1773433"/>
            <a:ext cx="164103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Arial"/>
                <a:ea typeface="+mj-ea"/>
                <a:cs typeface="+mj-cs"/>
              </a:rPr>
              <a:t>Une valeur</a:t>
            </a:r>
            <a:br>
              <a:rPr kumimoji="0" lang="fr-FR" sz="2800" b="1" i="0" u="none" strike="noStrike" kern="0" cap="none" spc="0" normalizeH="0" baseline="0" noProof="0" dirty="0">
                <a:ln>
                  <a:noFill/>
                </a:ln>
                <a:solidFill>
                  <a:prstClr val="black"/>
                </a:solidFill>
                <a:effectLst/>
                <a:uLnTx/>
                <a:uFillTx/>
                <a:latin typeface="Arial"/>
                <a:ea typeface="+mj-ea"/>
                <a:cs typeface="+mj-cs"/>
              </a:rPr>
            </a:br>
            <a:endParaRPr kumimoji="0" lang="en-US" sz="2800" b="1" i="0" u="none" strike="noStrike" kern="0" cap="none" spc="0" normalizeH="0" baseline="0" noProof="0" dirty="0">
              <a:ln>
                <a:noFill/>
              </a:ln>
              <a:solidFill>
                <a:prstClr val="black"/>
              </a:solidFill>
              <a:effectLst/>
              <a:uLnTx/>
              <a:uFillTx/>
              <a:latin typeface="Arial"/>
              <a:ea typeface="+mj-ea"/>
              <a:cs typeface="+mj-cs"/>
            </a:endParaRPr>
          </a:p>
        </p:txBody>
      </p:sp>
      <p:sp>
        <p:nvSpPr>
          <p:cNvPr id="98" name="Title 1">
            <a:extLst>
              <a:ext uri="{FF2B5EF4-FFF2-40B4-BE49-F238E27FC236}">
                <a16:creationId xmlns:a16="http://schemas.microsoft.com/office/drawing/2014/main" id="{D7D9DA53-D5BE-43B6-82B8-2B38A2ED1752}"/>
              </a:ext>
            </a:extLst>
          </p:cNvPr>
          <p:cNvSpPr txBox="1">
            <a:spLocks/>
          </p:cNvSpPr>
          <p:nvPr/>
        </p:nvSpPr>
        <p:spPr>
          <a:xfrm>
            <a:off x="340547" y="1774965"/>
            <a:ext cx="2449950"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Arial"/>
                <a:ea typeface="+mj-ea"/>
                <a:cs typeface="+mj-cs"/>
              </a:rPr>
              <a:t>Plusieurs valeurs</a:t>
            </a:r>
            <a:endParaRPr kumimoji="0" lang="en-US" sz="2800" b="1" i="0" u="none" strike="noStrike" kern="0" cap="none" spc="0" normalizeH="0" baseline="0" noProof="0" dirty="0">
              <a:ln>
                <a:noFill/>
              </a:ln>
              <a:solidFill>
                <a:prstClr val="black"/>
              </a:solidFill>
              <a:effectLst/>
              <a:uLnTx/>
              <a:uFillTx/>
              <a:latin typeface="Arial"/>
              <a:ea typeface="+mj-ea"/>
              <a:cs typeface="+mj-cs"/>
            </a:endParaRPr>
          </a:p>
        </p:txBody>
      </p:sp>
      <p:sp>
        <p:nvSpPr>
          <p:cNvPr id="104" name="Rectangle 103">
            <a:extLst>
              <a:ext uri="{FF2B5EF4-FFF2-40B4-BE49-F238E27FC236}">
                <a16:creationId xmlns:a16="http://schemas.microsoft.com/office/drawing/2014/main" id="{3B39B337-D479-4C00-8FC5-548A47B4EFF9}"/>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Arrow: Right 9">
            <a:extLst>
              <a:ext uri="{FF2B5EF4-FFF2-40B4-BE49-F238E27FC236}">
                <a16:creationId xmlns:a16="http://schemas.microsoft.com/office/drawing/2014/main" id="{A8CB0070-A4A0-68A4-7FFF-024C94435EC5}"/>
              </a:ext>
            </a:extLst>
          </p:cNvPr>
          <p:cNvSpPr/>
          <p:nvPr/>
        </p:nvSpPr>
        <p:spPr bwMode="auto">
          <a:xfrm>
            <a:off x="2601016" y="2848267"/>
            <a:ext cx="3941966" cy="5191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38" name="Title 1">
            <a:extLst>
              <a:ext uri="{FF2B5EF4-FFF2-40B4-BE49-F238E27FC236}">
                <a16:creationId xmlns:a16="http://schemas.microsoft.com/office/drawing/2014/main" id="{0C930C8D-0067-487C-832F-BC195816AA97}"/>
              </a:ext>
            </a:extLst>
          </p:cNvPr>
          <p:cNvSpPr>
            <a:spLocks noGrp="1"/>
          </p:cNvSpPr>
          <p:nvPr>
            <p:ph type="title"/>
          </p:nvPr>
        </p:nvSpPr>
        <p:spPr>
          <a:xfrm>
            <a:off x="3795836" y="2929256"/>
            <a:ext cx="1611776" cy="357133"/>
          </a:xfrm>
        </p:spPr>
        <p:txBody>
          <a:bodyPr/>
          <a:lstStyle/>
          <a:p>
            <a:r>
              <a:rPr lang="fr-FR" sz="1600" dirty="0"/>
              <a:t>Agrégation</a:t>
            </a:r>
            <a:br>
              <a:rPr lang="fr-FR" dirty="0"/>
            </a:br>
            <a:br>
              <a:rPr lang="fr-FR" dirty="0"/>
            </a:br>
            <a:endParaRPr lang="en-US" dirty="0"/>
          </a:p>
        </p:txBody>
      </p:sp>
      <p:sp>
        <p:nvSpPr>
          <p:cNvPr id="11" name="Arrow: Right 10">
            <a:extLst>
              <a:ext uri="{FF2B5EF4-FFF2-40B4-BE49-F238E27FC236}">
                <a16:creationId xmlns:a16="http://schemas.microsoft.com/office/drawing/2014/main" id="{B62AD3B8-8EC4-ADBD-A152-789EDE9327C9}"/>
              </a:ext>
            </a:extLst>
          </p:cNvPr>
          <p:cNvSpPr/>
          <p:nvPr/>
        </p:nvSpPr>
        <p:spPr bwMode="auto">
          <a:xfrm flipH="1">
            <a:off x="2601016" y="3429000"/>
            <a:ext cx="3941966" cy="5191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5" name="Title 1">
            <a:extLst>
              <a:ext uri="{FF2B5EF4-FFF2-40B4-BE49-F238E27FC236}">
                <a16:creationId xmlns:a16="http://schemas.microsoft.com/office/drawing/2014/main" id="{5C2B60DF-F74C-957C-1750-10EFE0FE265A}"/>
              </a:ext>
            </a:extLst>
          </p:cNvPr>
          <p:cNvSpPr txBox="1">
            <a:spLocks/>
          </p:cNvSpPr>
          <p:nvPr/>
        </p:nvSpPr>
        <p:spPr>
          <a:xfrm>
            <a:off x="3663756" y="3518944"/>
            <a:ext cx="1743856" cy="366916"/>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1600" kern="0" dirty="0"/>
              <a:t>Désagrégation</a:t>
            </a:r>
            <a:br>
              <a:rPr lang="fr-FR" kern="0" dirty="0"/>
            </a:br>
            <a:br>
              <a:rPr lang="fr-FR" kern="0" dirty="0"/>
            </a:br>
            <a:endParaRPr lang="en-US" kern="0" dirty="0"/>
          </a:p>
        </p:txBody>
      </p:sp>
      <p:sp>
        <p:nvSpPr>
          <p:cNvPr id="12" name="Rectangle 11">
            <a:extLst>
              <a:ext uri="{FF2B5EF4-FFF2-40B4-BE49-F238E27FC236}">
                <a16:creationId xmlns:a16="http://schemas.microsoft.com/office/drawing/2014/main" id="{AB947D68-1A2B-C20F-965D-39A5D80347BC}"/>
              </a:ext>
            </a:extLst>
          </p:cNvPr>
          <p:cNvSpPr/>
          <p:nvPr/>
        </p:nvSpPr>
        <p:spPr bwMode="auto">
          <a:xfrm>
            <a:off x="432482" y="3116005"/>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5B009D8E-E207-6DCB-6DC6-045C9C45E4D0}"/>
              </a:ext>
            </a:extLst>
          </p:cNvPr>
          <p:cNvSpPr/>
          <p:nvPr/>
        </p:nvSpPr>
        <p:spPr bwMode="auto">
          <a:xfrm>
            <a:off x="1042082" y="3100765"/>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FDAB49CA-09BF-4EA2-295B-06C36C0F4076}"/>
              </a:ext>
            </a:extLst>
          </p:cNvPr>
          <p:cNvSpPr/>
          <p:nvPr/>
        </p:nvSpPr>
        <p:spPr bwMode="auto">
          <a:xfrm>
            <a:off x="719540" y="3677289"/>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D33F6506-A3A3-42E7-B973-558A54E66154}"/>
              </a:ext>
            </a:extLst>
          </p:cNvPr>
          <p:cNvSpPr/>
          <p:nvPr/>
        </p:nvSpPr>
        <p:spPr bwMode="auto">
          <a:xfrm>
            <a:off x="1682276" y="3100765"/>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B6ED07DF-C3A6-549B-71E3-3EF0BCAEEE16}"/>
              </a:ext>
            </a:extLst>
          </p:cNvPr>
          <p:cNvSpPr/>
          <p:nvPr/>
        </p:nvSpPr>
        <p:spPr bwMode="auto">
          <a:xfrm>
            <a:off x="1369894" y="3668483"/>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171E4A4E-6BC0-A313-DB95-FDEA67CE9693}"/>
              </a:ext>
            </a:extLst>
          </p:cNvPr>
          <p:cNvSpPr/>
          <p:nvPr/>
        </p:nvSpPr>
        <p:spPr bwMode="auto">
          <a:xfrm>
            <a:off x="719540" y="2530939"/>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1E0678EE-3A4F-82FC-EF27-5E25F88A28F9}"/>
              </a:ext>
            </a:extLst>
          </p:cNvPr>
          <p:cNvSpPr/>
          <p:nvPr/>
        </p:nvSpPr>
        <p:spPr bwMode="auto">
          <a:xfrm>
            <a:off x="1369894" y="2522133"/>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A8EABF8A-D341-B0B8-502E-41E6A154604C}"/>
              </a:ext>
            </a:extLst>
          </p:cNvPr>
          <p:cNvSpPr/>
          <p:nvPr/>
        </p:nvSpPr>
        <p:spPr bwMode="auto">
          <a:xfrm>
            <a:off x="7251360" y="3025695"/>
            <a:ext cx="835565" cy="69486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6" name="Title 1">
            <a:extLst>
              <a:ext uri="{FF2B5EF4-FFF2-40B4-BE49-F238E27FC236}">
                <a16:creationId xmlns:a16="http://schemas.microsoft.com/office/drawing/2014/main" id="{D440EC75-39C1-8B00-A7A8-3C47F1F31D02}"/>
              </a:ext>
            </a:extLst>
          </p:cNvPr>
          <p:cNvSpPr txBox="1">
            <a:spLocks/>
          </p:cNvSpPr>
          <p:nvPr/>
        </p:nvSpPr>
        <p:spPr>
          <a:xfrm>
            <a:off x="3242243" y="4563924"/>
            <a:ext cx="3300739" cy="2142585"/>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sng" strike="noStrike" kern="0" cap="none" spc="0" normalizeH="0" baseline="0" noProof="0" dirty="0">
                <a:ln>
                  <a:noFill/>
                </a:ln>
                <a:solidFill>
                  <a:prstClr val="black"/>
                </a:solidFill>
                <a:effectLst/>
                <a:uLnTx/>
                <a:uFillTx/>
                <a:latin typeface="Arial"/>
                <a:ea typeface="+mj-ea"/>
                <a:cs typeface="+mj-cs"/>
              </a:rPr>
              <a:t>Différentes méthodes:</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000" kern="0" dirty="0">
                <a:solidFill>
                  <a:prstClr val="black"/>
                </a:solidFill>
                <a:latin typeface="Arial"/>
              </a:rPr>
              <a:t>MAX</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i="0" strike="noStrike" kern="0" cap="none" spc="0" normalizeH="0" baseline="0" noProof="0" dirty="0">
                <a:ln>
                  <a:noFill/>
                </a:ln>
                <a:solidFill>
                  <a:prstClr val="black"/>
                </a:solidFill>
                <a:effectLst/>
                <a:uLnTx/>
                <a:uFillTx/>
                <a:latin typeface="Arial"/>
              </a:rPr>
              <a:t>SUM</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000" kern="0" dirty="0">
                <a:solidFill>
                  <a:prstClr val="black"/>
                </a:solidFill>
                <a:latin typeface="Arial"/>
              </a:rPr>
              <a:t>LAST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i="0" strike="noStrike" kern="0" cap="none" spc="0" normalizeH="0" baseline="0" noProof="0" dirty="0">
                <a:ln>
                  <a:noFill/>
                </a:ln>
                <a:solidFill>
                  <a:prstClr val="black"/>
                </a:solidFill>
                <a:effectLst/>
                <a:uLnTx/>
                <a:uFillTx/>
                <a:latin typeface="Arial"/>
              </a:rPr>
              <a:t>AVG</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000" kern="0" dirty="0">
                <a:solidFill>
                  <a:prstClr val="black"/>
                </a:solidFill>
                <a:latin typeface="Arial"/>
              </a:rPr>
              <a:t>%SUM</a:t>
            </a:r>
            <a:br>
              <a:rPr kumimoji="0" lang="fr-FR" sz="2800" b="1" i="0" u="none" strike="noStrike" kern="0" cap="none" spc="0" normalizeH="0" baseline="0" noProof="0" dirty="0">
                <a:ln>
                  <a:noFill/>
                </a:ln>
                <a:solidFill>
                  <a:prstClr val="black"/>
                </a:solidFill>
                <a:effectLst/>
                <a:uLnTx/>
                <a:uFillTx/>
                <a:latin typeface="Arial"/>
                <a:ea typeface="+mj-ea"/>
                <a:cs typeface="+mj-cs"/>
              </a:rPr>
            </a:br>
            <a:endParaRPr kumimoji="0" lang="en-US" sz="2800" b="1" i="0" u="none" strike="noStrike" kern="0" cap="none" spc="0" normalizeH="0" baseline="0" noProof="0" dirty="0">
              <a:ln>
                <a:noFill/>
              </a:ln>
              <a:solidFill>
                <a:prstClr val="black"/>
              </a:solidFill>
              <a:effectLst/>
              <a:uLnTx/>
              <a:uFillTx/>
              <a:latin typeface="Arial"/>
              <a:ea typeface="+mj-ea"/>
              <a:cs typeface="+mj-cs"/>
            </a:endParaRPr>
          </a:p>
        </p:txBody>
      </p:sp>
      <p:sp>
        <p:nvSpPr>
          <p:cNvPr id="47" name="Title 1">
            <a:extLst>
              <a:ext uri="{FF2B5EF4-FFF2-40B4-BE49-F238E27FC236}">
                <a16:creationId xmlns:a16="http://schemas.microsoft.com/office/drawing/2014/main" id="{C006D6FB-1766-E1CB-44CF-157F3AA3FBBF}"/>
              </a:ext>
            </a:extLst>
          </p:cNvPr>
          <p:cNvSpPr txBox="1">
            <a:spLocks/>
          </p:cNvSpPr>
          <p:nvPr/>
        </p:nvSpPr>
        <p:spPr>
          <a:xfrm>
            <a:off x="255647" y="1215086"/>
            <a:ext cx="5973192"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t>Agrégation / Désagrégation</a:t>
            </a:r>
            <a:endParaRPr lang="en-US" kern="0" dirty="0"/>
          </a:p>
        </p:txBody>
      </p:sp>
      <p:sp>
        <p:nvSpPr>
          <p:cNvPr id="48" name="Title 1">
            <a:extLst>
              <a:ext uri="{FF2B5EF4-FFF2-40B4-BE49-F238E27FC236}">
                <a16:creationId xmlns:a16="http://schemas.microsoft.com/office/drawing/2014/main" id="{BB8790FB-F9D0-3C49-FAF3-6C911A9B0852}"/>
              </a:ext>
            </a:extLst>
          </p:cNvPr>
          <p:cNvSpPr txBox="1">
            <a:spLocks/>
          </p:cNvSpPr>
          <p:nvPr/>
        </p:nvSpPr>
        <p:spPr>
          <a:xfrm>
            <a:off x="101096" y="4563924"/>
            <a:ext cx="3562660" cy="2142584"/>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000" b="0" u="sng" kern="0" dirty="0">
                <a:solidFill>
                  <a:prstClr val="black"/>
                </a:solidFill>
                <a:latin typeface="Arial"/>
              </a:rPr>
              <a:t>V</a:t>
            </a:r>
            <a:r>
              <a:rPr kumimoji="0" lang="fr-FR" sz="2000" b="0" i="0" u="sng" strike="noStrike" kern="0" cap="none" spc="0" normalizeH="0" baseline="0" noProof="0" dirty="0" err="1">
                <a:ln>
                  <a:noFill/>
                </a:ln>
                <a:solidFill>
                  <a:prstClr val="black"/>
                </a:solidFill>
                <a:effectLst/>
                <a:uLnTx/>
                <a:uFillTx/>
                <a:latin typeface="Arial"/>
              </a:rPr>
              <a:t>aleurs</a:t>
            </a:r>
            <a:r>
              <a:rPr kumimoji="0" lang="fr-FR" sz="2000" b="0" i="0" u="sng" strike="noStrike" kern="0" cap="none" spc="0" normalizeH="0" baseline="0" noProof="0" dirty="0">
                <a:ln>
                  <a:noFill/>
                </a:ln>
                <a:solidFill>
                  <a:prstClr val="black"/>
                </a:solidFill>
                <a:effectLst/>
                <a:uLnTx/>
                <a:uFillTx/>
                <a:latin typeface="Arial"/>
              </a:rPr>
              <a:t> par…</a:t>
            </a:r>
          </a:p>
          <a:p>
            <a:pPr lvl="1">
              <a:defRPr/>
            </a:pPr>
            <a:r>
              <a:rPr lang="fr-FR" sz="2000" b="0" i="1" kern="0" dirty="0">
                <a:solidFill>
                  <a:prstClr val="black"/>
                </a:solidFill>
                <a:latin typeface="Arial"/>
              </a:rPr>
              <a:t>- endroit</a:t>
            </a:r>
            <a:endParaRPr kumimoji="0" lang="fr-FR" sz="2000" b="0" i="1" u="none" strike="noStrike" kern="0" cap="none" spc="0" normalizeH="0" baseline="0" noProof="0" dirty="0">
              <a:ln>
                <a:noFill/>
              </a:ln>
              <a:solidFill>
                <a:prstClr val="black"/>
              </a:solidFill>
              <a:effectLst/>
              <a:uLnTx/>
              <a:uFillTx/>
              <a:latin typeface="Arial"/>
            </a:endParaRPr>
          </a:p>
          <a:p>
            <a:pPr lvl="1">
              <a:defRPr/>
            </a:pPr>
            <a:r>
              <a:rPr lang="fr-FR" sz="2000" b="0" i="1" kern="0" dirty="0">
                <a:solidFill>
                  <a:prstClr val="black"/>
                </a:solidFill>
                <a:latin typeface="Arial"/>
              </a:rPr>
              <a:t>- projet</a:t>
            </a:r>
          </a:p>
          <a:p>
            <a:pPr lvl="1">
              <a:defRPr/>
            </a:pPr>
            <a:r>
              <a:rPr kumimoji="0" lang="fr-FR" sz="2000" b="0" i="1" u="none" strike="noStrike" kern="0" cap="none" spc="0" normalizeH="0" baseline="0" noProof="0" dirty="0">
                <a:ln>
                  <a:noFill/>
                </a:ln>
                <a:solidFill>
                  <a:prstClr val="black"/>
                </a:solidFill>
                <a:effectLst/>
                <a:uLnTx/>
                <a:uFillTx/>
                <a:latin typeface="Arial"/>
              </a:rPr>
              <a:t>- période</a:t>
            </a:r>
          </a:p>
          <a:p>
            <a:pPr lvl="1">
              <a:defRPr/>
            </a:pPr>
            <a:r>
              <a:rPr lang="fr-FR" sz="2000" b="0" i="1" kern="0" dirty="0">
                <a:solidFill>
                  <a:prstClr val="black"/>
                </a:solidFill>
                <a:latin typeface="Arial"/>
              </a:rPr>
              <a:t>- Groupe de population </a:t>
            </a:r>
          </a:p>
          <a:p>
            <a:pPr lvl="1">
              <a:defRPr/>
            </a:pPr>
            <a:r>
              <a:rPr kumimoji="0" lang="fr-FR" sz="2000" b="0" i="1" u="none" strike="noStrike" kern="0" cap="none" spc="0" normalizeH="0" baseline="0" noProof="0" dirty="0">
                <a:ln>
                  <a:noFill/>
                </a:ln>
                <a:solidFill>
                  <a:prstClr val="black"/>
                </a:solidFill>
                <a:effectLst/>
                <a:uLnTx/>
                <a:uFillTx/>
                <a:latin typeface="Arial"/>
              </a:rPr>
              <a:t>- </a:t>
            </a:r>
            <a:r>
              <a:rPr lang="fr-FR" sz="2000" b="0" i="1" kern="0" dirty="0">
                <a:solidFill>
                  <a:prstClr val="black"/>
                </a:solidFill>
                <a:latin typeface="Arial"/>
              </a:rPr>
              <a:t>ménages</a:t>
            </a:r>
            <a:endParaRPr kumimoji="0" lang="fr-FR" sz="2000" b="0" i="1" u="none" strike="noStrike" kern="0" cap="none" spc="0" normalizeH="0" baseline="0" noProof="0" dirty="0">
              <a:ln>
                <a:noFill/>
              </a:ln>
              <a:solidFill>
                <a:prstClr val="black"/>
              </a:solidFill>
              <a:effectLst/>
              <a:uLnTx/>
              <a:uFillTx/>
              <a:latin typeface="Arial"/>
            </a:endParaRPr>
          </a:p>
          <a:p>
            <a:pPr lvl="1">
              <a:defRPr/>
            </a:pPr>
            <a:r>
              <a:rPr kumimoji="0" lang="fr-FR" sz="2000" b="0" i="1" u="none" strike="noStrike" kern="0" cap="none" spc="0" normalizeH="0" baseline="0" noProof="0" dirty="0">
                <a:ln>
                  <a:noFill/>
                </a:ln>
                <a:solidFill>
                  <a:prstClr val="black"/>
                </a:solidFill>
                <a:effectLst/>
                <a:uLnTx/>
                <a:uFillTx/>
                <a:latin typeface="Arial"/>
              </a:rPr>
              <a:t>- etc.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a:ea typeface="+mj-ea"/>
              <a:cs typeface="+mj-cs"/>
            </a:endParaRPr>
          </a:p>
        </p:txBody>
      </p:sp>
      <p:sp>
        <p:nvSpPr>
          <p:cNvPr id="4" name="Title 1">
            <a:extLst>
              <a:ext uri="{FF2B5EF4-FFF2-40B4-BE49-F238E27FC236}">
                <a16:creationId xmlns:a16="http://schemas.microsoft.com/office/drawing/2014/main" id="{86B1A95A-FD85-DDAE-2BF5-AC9B4275BC31}"/>
              </a:ext>
            </a:extLst>
          </p:cNvPr>
          <p:cNvSpPr txBox="1">
            <a:spLocks/>
          </p:cNvSpPr>
          <p:nvPr/>
        </p:nvSpPr>
        <p:spPr>
          <a:xfrm>
            <a:off x="0" y="619091"/>
            <a:ext cx="8231187" cy="59955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t>UTILISATION DE BASE DES INDICATEURS /4
</a:t>
            </a:r>
            <a:endParaRPr lang="en-US" kern="0" dirty="0"/>
          </a:p>
        </p:txBody>
      </p:sp>
    </p:spTree>
    <p:extLst>
      <p:ext uri="{BB962C8B-B14F-4D97-AF65-F5344CB8AC3E}">
        <p14:creationId xmlns:p14="http://schemas.microsoft.com/office/powerpoint/2010/main" val="97472643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 grpId="0" animBg="1"/>
      <p:bldP spid="38" grpId="0"/>
      <p:bldP spid="11" grpId="0" animBg="1"/>
      <p:bldP spid="5" grpId="0"/>
      <p:bldP spid="46"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47B4BAC7-FC55-4C6C-895F-DC4CFE6590BC}"/>
              </a:ext>
            </a:extLst>
          </p:cNvPr>
          <p:cNvGraphicFramePr>
            <a:graphicFrameLocks noGrp="1"/>
          </p:cNvGraphicFramePr>
          <p:nvPr/>
        </p:nvGraphicFramePr>
        <p:xfrm>
          <a:off x="5402032" y="2161277"/>
          <a:ext cx="2178561" cy="1187418"/>
        </p:xfrm>
        <a:graphic>
          <a:graphicData uri="http://schemas.openxmlformats.org/drawingml/2006/table">
            <a:tbl>
              <a:tblPr firstRow="1" bandRow="1">
                <a:tableStyleId>{5940675A-B579-460E-94D1-54222C63F5DA}</a:tableStyleId>
              </a:tblPr>
              <a:tblGrid>
                <a:gridCol w="726187">
                  <a:extLst>
                    <a:ext uri="{9D8B030D-6E8A-4147-A177-3AD203B41FA5}">
                      <a16:colId xmlns:a16="http://schemas.microsoft.com/office/drawing/2014/main" val="2659478325"/>
                    </a:ext>
                  </a:extLst>
                </a:gridCol>
                <a:gridCol w="726187">
                  <a:extLst>
                    <a:ext uri="{9D8B030D-6E8A-4147-A177-3AD203B41FA5}">
                      <a16:colId xmlns:a16="http://schemas.microsoft.com/office/drawing/2014/main" val="860547301"/>
                    </a:ext>
                  </a:extLst>
                </a:gridCol>
                <a:gridCol w="726187">
                  <a:extLst>
                    <a:ext uri="{9D8B030D-6E8A-4147-A177-3AD203B41FA5}">
                      <a16:colId xmlns:a16="http://schemas.microsoft.com/office/drawing/2014/main" val="1893437323"/>
                    </a:ext>
                  </a:extLst>
                </a:gridCol>
              </a:tblGrid>
              <a:tr h="599335">
                <a:tc>
                  <a:txBody>
                    <a:bodyPr/>
                    <a:lstStyle/>
                    <a:p>
                      <a:pPr algn="ctr"/>
                      <a:r>
                        <a:rPr lang="fr-FR" sz="2400" dirty="0"/>
                        <a:t>18</a:t>
                      </a:r>
                      <a:endParaRPr lang="en-US" sz="2400" dirty="0"/>
                    </a:p>
                  </a:txBody>
                  <a:tcPr/>
                </a:tc>
                <a:tc>
                  <a:txBody>
                    <a:bodyPr/>
                    <a:lstStyle/>
                    <a:p>
                      <a:pPr algn="ctr"/>
                      <a:r>
                        <a:rPr lang="fr-FR" sz="2400" dirty="0"/>
                        <a:t>26</a:t>
                      </a:r>
                      <a:endParaRPr lang="en-US" sz="2400" dirty="0"/>
                    </a:p>
                  </a:txBody>
                  <a:tcPr/>
                </a:tc>
                <a:tc>
                  <a:txBody>
                    <a:bodyPr/>
                    <a:lstStyle/>
                    <a:p>
                      <a:pPr algn="ctr"/>
                      <a:r>
                        <a:rPr lang="fr-FR" sz="2400" dirty="0"/>
                        <a:t>28</a:t>
                      </a:r>
                      <a:endParaRPr lang="en-US" sz="2400" dirty="0"/>
                    </a:p>
                  </a:txBody>
                  <a:tcPr/>
                </a:tc>
                <a:extLst>
                  <a:ext uri="{0D108BD9-81ED-4DB2-BD59-A6C34878D82A}">
                    <a16:rowId xmlns:a16="http://schemas.microsoft.com/office/drawing/2014/main" val="2302913296"/>
                  </a:ext>
                </a:extLst>
              </a:tr>
              <a:tr h="588083">
                <a:tc>
                  <a:txBody>
                    <a:bodyPr/>
                    <a:lstStyle/>
                    <a:p>
                      <a:pPr algn="ctr"/>
                      <a:r>
                        <a:rPr lang="fr-FR" sz="2400" dirty="0"/>
                        <a:t>17</a:t>
                      </a:r>
                      <a:endParaRPr lang="en-US" sz="2400" dirty="0"/>
                    </a:p>
                  </a:txBody>
                  <a:tcPr/>
                </a:tc>
                <a:tc>
                  <a:txBody>
                    <a:bodyPr/>
                    <a:lstStyle/>
                    <a:p>
                      <a:pPr algn="ctr"/>
                      <a:r>
                        <a:rPr lang="fr-FR" sz="2400" dirty="0"/>
                        <a:t>25</a:t>
                      </a:r>
                      <a:endParaRPr lang="en-US" sz="2400" dirty="0"/>
                    </a:p>
                  </a:txBody>
                  <a:tcPr/>
                </a:tc>
                <a:tc>
                  <a:txBody>
                    <a:bodyPr/>
                    <a:lstStyle/>
                    <a:p>
                      <a:pPr algn="ctr"/>
                      <a:r>
                        <a:rPr lang="en-US" sz="2400" dirty="0"/>
                        <a:t>18</a:t>
                      </a:r>
                    </a:p>
                  </a:txBody>
                  <a:tcPr/>
                </a:tc>
                <a:extLst>
                  <a:ext uri="{0D108BD9-81ED-4DB2-BD59-A6C34878D82A}">
                    <a16:rowId xmlns:a16="http://schemas.microsoft.com/office/drawing/2014/main" val="3982921881"/>
                  </a:ext>
                </a:extLst>
              </a:tr>
            </a:tbl>
          </a:graphicData>
        </a:graphic>
      </p:graphicFrame>
      <p:sp>
        <p:nvSpPr>
          <p:cNvPr id="2" name="Title 1"/>
          <p:cNvSpPr>
            <a:spLocks noGrp="1"/>
          </p:cNvSpPr>
          <p:nvPr>
            <p:ph type="title"/>
          </p:nvPr>
        </p:nvSpPr>
        <p:spPr>
          <a:xfrm>
            <a:off x="-29683" y="542010"/>
            <a:ext cx="8231187" cy="507831"/>
          </a:xfrm>
        </p:spPr>
        <p:txBody>
          <a:bodyPr/>
          <a:lstStyle/>
          <a:p>
            <a:r>
              <a:rPr lang="en-GB" dirty="0" err="1"/>
              <a:t>Désagrégation</a:t>
            </a:r>
            <a:r>
              <a:rPr lang="en-GB" dirty="0"/>
              <a:t> des </a:t>
            </a:r>
            <a:r>
              <a:rPr lang="en-GB" dirty="0" err="1"/>
              <a:t>indicateurs</a:t>
            </a:r>
            <a:r>
              <a:rPr lang="en-GB" dirty="0"/>
              <a:t> de population</a:t>
            </a:r>
          </a:p>
        </p:txBody>
      </p:sp>
      <p:sp>
        <p:nvSpPr>
          <p:cNvPr id="16" name="Rectangle 15">
            <a:extLst>
              <a:ext uri="{FF2B5EF4-FFF2-40B4-BE49-F238E27FC236}">
                <a16:creationId xmlns:a16="http://schemas.microsoft.com/office/drawing/2014/main" id="{D0FC9C3E-F053-4F7A-B9BD-0565238648C8}"/>
              </a:ext>
            </a:extLst>
          </p:cNvPr>
          <p:cNvSpPr/>
          <p:nvPr/>
        </p:nvSpPr>
        <p:spPr bwMode="auto">
          <a:xfrm>
            <a:off x="8810404" y="58118"/>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E80B08A7-114E-441F-A147-5DB87ADC1C5B}"/>
              </a:ext>
            </a:extLst>
          </p:cNvPr>
          <p:cNvSpPr txBox="1"/>
          <p:nvPr/>
        </p:nvSpPr>
        <p:spPr>
          <a:xfrm>
            <a:off x="1203258" y="3887134"/>
            <a:ext cx="1430719" cy="468811"/>
          </a:xfrm>
          <a:prstGeom prst="rect">
            <a:avLst/>
          </a:prstGeom>
          <a:noFill/>
        </p:spPr>
        <p:txBody>
          <a:bodyPr wrap="square" rtlCol="0">
            <a:noAutofit/>
          </a:bodyPr>
          <a:lstStyle/>
          <a:p>
            <a:r>
              <a:rPr lang="en-US" sz="2400" dirty="0">
                <a:solidFill>
                  <a:srgbClr val="FF0000"/>
                </a:solidFill>
              </a:rPr>
              <a:t>       2</a:t>
            </a:r>
          </a:p>
          <a:p>
            <a:r>
              <a:rPr lang="en-US" sz="2400" dirty="0">
                <a:solidFill>
                  <a:srgbClr val="FF0000"/>
                </a:solidFill>
              </a:rPr>
              <a:t>   </a:t>
            </a:r>
            <a:endParaRPr lang="en-US" sz="2400" b="1" dirty="0">
              <a:solidFill>
                <a:srgbClr val="FF0000"/>
              </a:solidFill>
            </a:endParaRPr>
          </a:p>
        </p:txBody>
      </p:sp>
      <p:sp>
        <p:nvSpPr>
          <p:cNvPr id="22" name="Rectangle 21">
            <a:extLst>
              <a:ext uri="{FF2B5EF4-FFF2-40B4-BE49-F238E27FC236}">
                <a16:creationId xmlns:a16="http://schemas.microsoft.com/office/drawing/2014/main" id="{B1C4B4B0-8104-4464-B998-FECEBECC86BE}"/>
              </a:ext>
            </a:extLst>
          </p:cNvPr>
          <p:cNvSpPr/>
          <p:nvPr/>
        </p:nvSpPr>
        <p:spPr bwMode="auto">
          <a:xfrm>
            <a:off x="474228" y="2243559"/>
            <a:ext cx="2469049" cy="1047750"/>
          </a:xfrm>
          <a:prstGeom prst="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5400" b="1" dirty="0">
                <a:latin typeface="Arial" charset="0"/>
              </a:rPr>
              <a:t>132</a:t>
            </a:r>
            <a:endParaRPr kumimoji="0" lang="en-US" sz="5400" b="1" i="0" u="none" strike="noStrike" cap="none" normalizeH="0" baseline="0" dirty="0">
              <a:ln>
                <a:noFill/>
              </a:ln>
              <a:solidFill>
                <a:schemeClr val="tx1"/>
              </a:solidFill>
              <a:effectLst/>
              <a:latin typeface="Arial" charset="0"/>
            </a:endParaRPr>
          </a:p>
        </p:txBody>
      </p:sp>
      <p:sp>
        <p:nvSpPr>
          <p:cNvPr id="23" name="Title 1">
            <a:extLst>
              <a:ext uri="{FF2B5EF4-FFF2-40B4-BE49-F238E27FC236}">
                <a16:creationId xmlns:a16="http://schemas.microsoft.com/office/drawing/2014/main" id="{7761B823-4677-4ABC-865B-97E22E7FEBE2}"/>
              </a:ext>
            </a:extLst>
          </p:cNvPr>
          <p:cNvSpPr txBox="1">
            <a:spLocks/>
          </p:cNvSpPr>
          <p:nvPr/>
        </p:nvSpPr>
        <p:spPr bwMode="auto">
          <a:xfrm>
            <a:off x="3284584" y="2152239"/>
            <a:ext cx="671681" cy="11079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sz="6600" kern="0" dirty="0"/>
              <a:t>=</a:t>
            </a:r>
          </a:p>
        </p:txBody>
      </p:sp>
      <p:sp>
        <p:nvSpPr>
          <p:cNvPr id="25" name="Title 1">
            <a:extLst>
              <a:ext uri="{FF2B5EF4-FFF2-40B4-BE49-F238E27FC236}">
                <a16:creationId xmlns:a16="http://schemas.microsoft.com/office/drawing/2014/main" id="{D98E1A1C-1837-4280-8D3E-83E3B994CE3D}"/>
              </a:ext>
            </a:extLst>
          </p:cNvPr>
          <p:cNvSpPr txBox="1">
            <a:spLocks/>
          </p:cNvSpPr>
          <p:nvPr/>
        </p:nvSpPr>
        <p:spPr>
          <a:xfrm>
            <a:off x="4798289" y="2158573"/>
            <a:ext cx="603745" cy="606531"/>
          </a:xfrm>
          <a:prstGeom prst="rect">
            <a:avLst/>
          </a:prstGeom>
          <a:solidFill>
            <a:schemeClr val="accent4">
              <a:lumMod val="60000"/>
              <a:lumOff val="40000"/>
            </a:schemeClr>
          </a:solidFill>
          <a:ln>
            <a:solidFill>
              <a:schemeClr val="tx1"/>
            </a:solidFill>
          </a:ln>
        </p:spPr>
        <p:txBody>
          <a:bodyPr anchor="ctr" anchorCtr="0"/>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FR" sz="2400" b="0" kern="0" dirty="0"/>
              <a:t>72</a:t>
            </a:r>
            <a:endParaRPr lang="en-US" sz="2400" b="0" kern="0" dirty="0"/>
          </a:p>
        </p:txBody>
      </p:sp>
      <p:sp>
        <p:nvSpPr>
          <p:cNvPr id="26" name="Title 1">
            <a:extLst>
              <a:ext uri="{FF2B5EF4-FFF2-40B4-BE49-F238E27FC236}">
                <a16:creationId xmlns:a16="http://schemas.microsoft.com/office/drawing/2014/main" id="{5D4501DB-2382-4452-A066-9C2A1427D5A9}"/>
              </a:ext>
            </a:extLst>
          </p:cNvPr>
          <p:cNvSpPr txBox="1">
            <a:spLocks/>
          </p:cNvSpPr>
          <p:nvPr/>
        </p:nvSpPr>
        <p:spPr>
          <a:xfrm>
            <a:off x="4798289" y="2740892"/>
            <a:ext cx="603745" cy="606531"/>
          </a:xfrm>
          <a:prstGeom prst="rect">
            <a:avLst/>
          </a:prstGeom>
          <a:solidFill>
            <a:schemeClr val="accent4">
              <a:lumMod val="60000"/>
              <a:lumOff val="40000"/>
            </a:schemeClr>
          </a:solidFill>
          <a:ln>
            <a:solidFill>
              <a:schemeClr val="tx1"/>
            </a:solidFill>
          </a:ln>
        </p:spPr>
        <p:txBody>
          <a:bodyPr anchor="ctr" anchorCtr="0"/>
          <a:lstStyle>
            <a:defPPr>
              <a:defRPr lang="en-US"/>
            </a:defPPr>
            <a:lvl1pPr algn="ctr" fontAlgn="base">
              <a:spcBef>
                <a:spcPct val="0"/>
              </a:spcBef>
              <a:spcAft>
                <a:spcPct val="0"/>
              </a:spcAft>
              <a:defRPr sz="2400" b="0" kern="0">
                <a:latin typeface="+mj-lt"/>
                <a:ea typeface="+mj-ea"/>
                <a:cs typeface="+mj-cs"/>
              </a:defRPr>
            </a:lvl1pPr>
            <a:lvl2pPr fontAlgn="base">
              <a:spcBef>
                <a:spcPct val="0"/>
              </a:spcBef>
              <a:spcAft>
                <a:spcPct val="0"/>
              </a:spcAft>
              <a:defRPr sz="2800" b="1">
                <a:latin typeface="Arial" charset="0"/>
              </a:defRPr>
            </a:lvl2pPr>
            <a:lvl3pPr fontAlgn="base">
              <a:spcBef>
                <a:spcPct val="0"/>
              </a:spcBef>
              <a:spcAft>
                <a:spcPct val="0"/>
              </a:spcAft>
              <a:defRPr sz="2800" b="1">
                <a:latin typeface="Arial" charset="0"/>
              </a:defRPr>
            </a:lvl3pPr>
            <a:lvl4pPr fontAlgn="base">
              <a:spcBef>
                <a:spcPct val="0"/>
              </a:spcBef>
              <a:spcAft>
                <a:spcPct val="0"/>
              </a:spcAft>
              <a:defRPr sz="2800" b="1">
                <a:latin typeface="Arial" charset="0"/>
              </a:defRPr>
            </a:lvl4pPr>
            <a:lvl5pPr fontAlgn="base">
              <a:spcBef>
                <a:spcPct val="0"/>
              </a:spcBef>
              <a:spcAft>
                <a:spcPct val="0"/>
              </a:spcAft>
              <a:defRPr sz="2800" b="1">
                <a:latin typeface="Arial" charset="0"/>
              </a:defRPr>
            </a:lvl5pPr>
            <a:lvl6pPr marL="457200" fontAlgn="base">
              <a:spcBef>
                <a:spcPct val="0"/>
              </a:spcBef>
              <a:spcAft>
                <a:spcPct val="0"/>
              </a:spcAft>
              <a:defRPr sz="2800" b="1">
                <a:latin typeface="Arial" charset="0"/>
              </a:defRPr>
            </a:lvl6pPr>
            <a:lvl7pPr marL="914400" fontAlgn="base">
              <a:spcBef>
                <a:spcPct val="0"/>
              </a:spcBef>
              <a:spcAft>
                <a:spcPct val="0"/>
              </a:spcAft>
              <a:defRPr sz="2800" b="1">
                <a:latin typeface="Arial" charset="0"/>
              </a:defRPr>
            </a:lvl7pPr>
            <a:lvl8pPr marL="1371600" fontAlgn="base">
              <a:spcBef>
                <a:spcPct val="0"/>
              </a:spcBef>
              <a:spcAft>
                <a:spcPct val="0"/>
              </a:spcAft>
              <a:defRPr sz="2800" b="1">
                <a:latin typeface="Arial" charset="0"/>
              </a:defRPr>
            </a:lvl8pPr>
            <a:lvl9pPr marL="1828800" fontAlgn="base">
              <a:spcBef>
                <a:spcPct val="0"/>
              </a:spcBef>
              <a:spcAft>
                <a:spcPct val="0"/>
              </a:spcAft>
              <a:defRPr sz="2800" b="1">
                <a:latin typeface="Arial" charset="0"/>
              </a:defRPr>
            </a:lvl9pPr>
          </a:lstStyle>
          <a:p>
            <a:r>
              <a:rPr lang="fr-FR" dirty="0"/>
              <a:t>60</a:t>
            </a:r>
            <a:endParaRPr lang="en-US" dirty="0"/>
          </a:p>
        </p:txBody>
      </p:sp>
      <p:sp>
        <p:nvSpPr>
          <p:cNvPr id="29" name="Title 1">
            <a:extLst>
              <a:ext uri="{FF2B5EF4-FFF2-40B4-BE49-F238E27FC236}">
                <a16:creationId xmlns:a16="http://schemas.microsoft.com/office/drawing/2014/main" id="{690406D8-076E-4AAC-A47E-CD38766EF7E4}"/>
              </a:ext>
            </a:extLst>
          </p:cNvPr>
          <p:cNvSpPr txBox="1">
            <a:spLocks/>
          </p:cNvSpPr>
          <p:nvPr/>
        </p:nvSpPr>
        <p:spPr>
          <a:xfrm>
            <a:off x="5402032" y="1639663"/>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FR" sz="2400" b="0" kern="0" dirty="0"/>
              <a:t>35</a:t>
            </a:r>
            <a:endParaRPr lang="en-US" sz="2400" b="0" kern="0" dirty="0"/>
          </a:p>
        </p:txBody>
      </p:sp>
      <p:sp>
        <p:nvSpPr>
          <p:cNvPr id="30" name="Title 1">
            <a:extLst>
              <a:ext uri="{FF2B5EF4-FFF2-40B4-BE49-F238E27FC236}">
                <a16:creationId xmlns:a16="http://schemas.microsoft.com/office/drawing/2014/main" id="{38363503-8EEE-4C8C-B15A-10D42BA51F02}"/>
              </a:ext>
            </a:extLst>
          </p:cNvPr>
          <p:cNvSpPr txBox="1">
            <a:spLocks/>
          </p:cNvSpPr>
          <p:nvPr/>
        </p:nvSpPr>
        <p:spPr>
          <a:xfrm>
            <a:off x="6119800" y="1639663"/>
            <a:ext cx="743026" cy="514459"/>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FR" sz="2400" b="0" kern="0" dirty="0"/>
              <a:t>51</a:t>
            </a:r>
            <a:endParaRPr lang="en-US" sz="2400" b="0" kern="0" dirty="0"/>
          </a:p>
        </p:txBody>
      </p:sp>
      <p:sp>
        <p:nvSpPr>
          <p:cNvPr id="31" name="Title 1">
            <a:extLst>
              <a:ext uri="{FF2B5EF4-FFF2-40B4-BE49-F238E27FC236}">
                <a16:creationId xmlns:a16="http://schemas.microsoft.com/office/drawing/2014/main" id="{2EB01157-D817-4D36-A2A1-8CDE71462879}"/>
              </a:ext>
            </a:extLst>
          </p:cNvPr>
          <p:cNvSpPr txBox="1">
            <a:spLocks/>
          </p:cNvSpPr>
          <p:nvPr/>
        </p:nvSpPr>
        <p:spPr>
          <a:xfrm>
            <a:off x="6862826" y="1642368"/>
            <a:ext cx="717768" cy="519112"/>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FR" sz="2400" b="0" kern="0" dirty="0"/>
              <a:t>46</a:t>
            </a:r>
            <a:endParaRPr lang="en-US" sz="2400" b="0" kern="0" dirty="0"/>
          </a:p>
        </p:txBody>
      </p:sp>
      <p:sp>
        <p:nvSpPr>
          <p:cNvPr id="32" name="Title 1">
            <a:extLst>
              <a:ext uri="{FF2B5EF4-FFF2-40B4-BE49-F238E27FC236}">
                <a16:creationId xmlns:a16="http://schemas.microsoft.com/office/drawing/2014/main" id="{3A4DFD42-D09B-4423-948D-9E7B377A8549}"/>
              </a:ext>
            </a:extLst>
          </p:cNvPr>
          <p:cNvSpPr txBox="1">
            <a:spLocks/>
          </p:cNvSpPr>
          <p:nvPr/>
        </p:nvSpPr>
        <p:spPr>
          <a:xfrm>
            <a:off x="3941937" y="2329117"/>
            <a:ext cx="686009"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r"/>
            <a:r>
              <a:rPr lang="fr-FR" sz="2000" i="1" kern="0" dirty="0"/>
              <a:t>H  </a:t>
            </a:r>
            <a:endParaRPr lang="en-US" sz="2000" i="1" kern="0" dirty="0"/>
          </a:p>
        </p:txBody>
      </p:sp>
      <p:sp>
        <p:nvSpPr>
          <p:cNvPr id="33" name="Title 1">
            <a:extLst>
              <a:ext uri="{FF2B5EF4-FFF2-40B4-BE49-F238E27FC236}">
                <a16:creationId xmlns:a16="http://schemas.microsoft.com/office/drawing/2014/main" id="{D04C7DAA-8CDA-4A1B-8A1E-20DF75812FDA}"/>
              </a:ext>
            </a:extLst>
          </p:cNvPr>
          <p:cNvSpPr txBox="1">
            <a:spLocks/>
          </p:cNvSpPr>
          <p:nvPr/>
        </p:nvSpPr>
        <p:spPr>
          <a:xfrm>
            <a:off x="3956265" y="2856424"/>
            <a:ext cx="67168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r"/>
            <a:r>
              <a:rPr lang="fr-FR" sz="2000" i="1" kern="0" dirty="0"/>
              <a:t>F</a:t>
            </a:r>
            <a:endParaRPr lang="en-US" sz="2000" i="1" kern="0" dirty="0"/>
          </a:p>
        </p:txBody>
      </p:sp>
      <p:sp>
        <p:nvSpPr>
          <p:cNvPr id="35" name="Title 1">
            <a:extLst>
              <a:ext uri="{FF2B5EF4-FFF2-40B4-BE49-F238E27FC236}">
                <a16:creationId xmlns:a16="http://schemas.microsoft.com/office/drawing/2014/main" id="{866093B2-B730-4570-B701-B392C031B5F4}"/>
              </a:ext>
            </a:extLst>
          </p:cNvPr>
          <p:cNvSpPr txBox="1">
            <a:spLocks/>
          </p:cNvSpPr>
          <p:nvPr/>
        </p:nvSpPr>
        <p:spPr>
          <a:xfrm>
            <a:off x="5402032" y="1265560"/>
            <a:ext cx="2649616" cy="351654"/>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&lt;18   18–60   &gt;60</a:t>
            </a:r>
            <a:endParaRPr lang="en-US" sz="2000" i="1" kern="0" dirty="0"/>
          </a:p>
        </p:txBody>
      </p:sp>
      <p:sp>
        <p:nvSpPr>
          <p:cNvPr id="38" name="Title 1">
            <a:extLst>
              <a:ext uri="{FF2B5EF4-FFF2-40B4-BE49-F238E27FC236}">
                <a16:creationId xmlns:a16="http://schemas.microsoft.com/office/drawing/2014/main" id="{2C7324DA-18C9-4138-AEE4-7781103E8288}"/>
              </a:ext>
            </a:extLst>
          </p:cNvPr>
          <p:cNvSpPr txBox="1">
            <a:spLocks/>
          </p:cNvSpPr>
          <p:nvPr/>
        </p:nvSpPr>
        <p:spPr>
          <a:xfrm>
            <a:off x="49721" y="3564414"/>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u="sng" kern="0" dirty="0"/>
              <a:t>Les indicateurs de population peuvent être désagrégés par:</a:t>
            </a:r>
            <a:endParaRPr lang="en-US" sz="2000" i="1" u="sng" kern="0" dirty="0"/>
          </a:p>
        </p:txBody>
      </p:sp>
      <p:sp>
        <p:nvSpPr>
          <p:cNvPr id="39" name="Title 1">
            <a:extLst>
              <a:ext uri="{FF2B5EF4-FFF2-40B4-BE49-F238E27FC236}">
                <a16:creationId xmlns:a16="http://schemas.microsoft.com/office/drawing/2014/main" id="{7DFBC87A-22D0-4B2C-B24E-46E4DFBB8B50}"/>
              </a:ext>
            </a:extLst>
          </p:cNvPr>
          <p:cNvSpPr txBox="1">
            <a:spLocks/>
          </p:cNvSpPr>
          <p:nvPr/>
        </p:nvSpPr>
        <p:spPr>
          <a:xfrm>
            <a:off x="2241418" y="3917853"/>
            <a:ext cx="1794602"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Sexe: M / F</a:t>
            </a:r>
            <a:endParaRPr lang="en-US" sz="2000" i="1" kern="0" dirty="0"/>
          </a:p>
        </p:txBody>
      </p:sp>
      <p:sp>
        <p:nvSpPr>
          <p:cNvPr id="40" name="Title 1">
            <a:extLst>
              <a:ext uri="{FF2B5EF4-FFF2-40B4-BE49-F238E27FC236}">
                <a16:creationId xmlns:a16="http://schemas.microsoft.com/office/drawing/2014/main" id="{5DE18197-133A-4684-9B40-0B54A511354D}"/>
              </a:ext>
            </a:extLst>
          </p:cNvPr>
          <p:cNvSpPr txBox="1">
            <a:spLocks/>
          </p:cNvSpPr>
          <p:nvPr/>
        </p:nvSpPr>
        <p:spPr>
          <a:xfrm>
            <a:off x="2241417" y="4436965"/>
            <a:ext cx="401502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Age: enfants / adultes / âgées</a:t>
            </a:r>
            <a:endParaRPr lang="en-US" sz="2000" i="1" kern="0" dirty="0"/>
          </a:p>
        </p:txBody>
      </p:sp>
      <p:sp>
        <p:nvSpPr>
          <p:cNvPr id="41" name="Title 1">
            <a:extLst>
              <a:ext uri="{FF2B5EF4-FFF2-40B4-BE49-F238E27FC236}">
                <a16:creationId xmlns:a16="http://schemas.microsoft.com/office/drawing/2014/main" id="{2B9528A3-373B-410D-9E3C-0837E35F8E95}"/>
              </a:ext>
            </a:extLst>
          </p:cNvPr>
          <p:cNvSpPr txBox="1">
            <a:spLocks/>
          </p:cNvSpPr>
          <p:nvPr/>
        </p:nvSpPr>
        <p:spPr>
          <a:xfrm>
            <a:off x="2241417" y="4988522"/>
            <a:ext cx="6568766"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Statut: Refugiés / </a:t>
            </a:r>
            <a:r>
              <a:rPr lang="fr-FR" sz="2000" i="1" kern="0" dirty="0" err="1"/>
              <a:t>PDIs</a:t>
            </a:r>
            <a:r>
              <a:rPr lang="fr-FR" sz="2000" i="1" kern="0" dirty="0"/>
              <a:t> / Hôtes / </a:t>
            </a:r>
            <a:r>
              <a:rPr lang="fr-FR" sz="2000" i="1" kern="0" dirty="0" err="1"/>
              <a:t>Returnees</a:t>
            </a:r>
            <a:r>
              <a:rPr lang="fr-FR" sz="2000" i="1" kern="0" dirty="0"/>
              <a:t> / …</a:t>
            </a:r>
            <a:endParaRPr lang="en-US" sz="2000" i="1" kern="0" dirty="0"/>
          </a:p>
        </p:txBody>
      </p:sp>
      <p:sp>
        <p:nvSpPr>
          <p:cNvPr id="42" name="Title 1">
            <a:extLst>
              <a:ext uri="{FF2B5EF4-FFF2-40B4-BE49-F238E27FC236}">
                <a16:creationId xmlns:a16="http://schemas.microsoft.com/office/drawing/2014/main" id="{A7F57897-3D08-48E2-9539-BF7CC86886FE}"/>
              </a:ext>
            </a:extLst>
          </p:cNvPr>
          <p:cNvSpPr txBox="1">
            <a:spLocks/>
          </p:cNvSpPr>
          <p:nvPr/>
        </p:nvSpPr>
        <p:spPr>
          <a:xfrm>
            <a:off x="2241417" y="5595726"/>
            <a:ext cx="401502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Handicap: oui / non</a:t>
            </a:r>
            <a:endParaRPr lang="en-US" sz="2000" i="1" kern="0" dirty="0"/>
          </a:p>
        </p:txBody>
      </p:sp>
      <p:sp>
        <p:nvSpPr>
          <p:cNvPr id="43" name="TextBox 42">
            <a:extLst>
              <a:ext uri="{FF2B5EF4-FFF2-40B4-BE49-F238E27FC236}">
                <a16:creationId xmlns:a16="http://schemas.microsoft.com/office/drawing/2014/main" id="{18296690-4745-4274-82B0-A3DACB749362}"/>
              </a:ext>
            </a:extLst>
          </p:cNvPr>
          <p:cNvSpPr txBox="1"/>
          <p:nvPr/>
        </p:nvSpPr>
        <p:spPr>
          <a:xfrm>
            <a:off x="1451567" y="4411196"/>
            <a:ext cx="934100" cy="572131"/>
          </a:xfrm>
          <a:prstGeom prst="rect">
            <a:avLst/>
          </a:prstGeom>
          <a:noFill/>
        </p:spPr>
        <p:txBody>
          <a:bodyPr wrap="square" rtlCol="0">
            <a:noAutofit/>
          </a:bodyPr>
          <a:lstStyle/>
          <a:p>
            <a:r>
              <a:rPr lang="en-US" sz="2400" dirty="0">
                <a:solidFill>
                  <a:srgbClr val="FF0000"/>
                </a:solidFill>
              </a:rPr>
              <a:t>X  3</a:t>
            </a:r>
          </a:p>
          <a:p>
            <a:endParaRPr lang="en-US" sz="2400" b="1" dirty="0">
              <a:solidFill>
                <a:srgbClr val="FF0000"/>
              </a:solidFill>
            </a:endParaRPr>
          </a:p>
        </p:txBody>
      </p:sp>
      <p:sp>
        <p:nvSpPr>
          <p:cNvPr id="44" name="TextBox 43">
            <a:extLst>
              <a:ext uri="{FF2B5EF4-FFF2-40B4-BE49-F238E27FC236}">
                <a16:creationId xmlns:a16="http://schemas.microsoft.com/office/drawing/2014/main" id="{C01C1608-BDD2-4E4B-A9C8-32791FB468F3}"/>
              </a:ext>
            </a:extLst>
          </p:cNvPr>
          <p:cNvSpPr txBox="1"/>
          <p:nvPr/>
        </p:nvSpPr>
        <p:spPr>
          <a:xfrm>
            <a:off x="1473227" y="6243677"/>
            <a:ext cx="3622713" cy="651964"/>
          </a:xfrm>
          <a:prstGeom prst="rect">
            <a:avLst/>
          </a:prstGeom>
          <a:noFill/>
        </p:spPr>
        <p:txBody>
          <a:bodyPr wrap="square" rtlCol="0">
            <a:noAutofit/>
          </a:bodyPr>
          <a:lstStyle/>
          <a:p>
            <a:r>
              <a:rPr lang="en-US" sz="2400" b="1" dirty="0">
                <a:solidFill>
                  <a:srgbClr val="FF0000"/>
                </a:solidFill>
              </a:rPr>
              <a:t>= 48 </a:t>
            </a:r>
            <a:r>
              <a:rPr lang="en-US" sz="2400" b="1" dirty="0" err="1">
                <a:solidFill>
                  <a:srgbClr val="FF0000"/>
                </a:solidFill>
              </a:rPr>
              <a:t>valeurs</a:t>
            </a:r>
            <a:r>
              <a:rPr lang="en-US" sz="2400" b="1" dirty="0">
                <a:solidFill>
                  <a:srgbClr val="FF0000"/>
                </a:solidFill>
              </a:rPr>
              <a:t> !!!!</a:t>
            </a:r>
          </a:p>
        </p:txBody>
      </p:sp>
      <p:sp>
        <p:nvSpPr>
          <p:cNvPr id="45" name="TextBox 44">
            <a:extLst>
              <a:ext uri="{FF2B5EF4-FFF2-40B4-BE49-F238E27FC236}">
                <a16:creationId xmlns:a16="http://schemas.microsoft.com/office/drawing/2014/main" id="{39831529-2111-4A5D-9D59-A477A49EE65D}"/>
              </a:ext>
            </a:extLst>
          </p:cNvPr>
          <p:cNvSpPr txBox="1"/>
          <p:nvPr/>
        </p:nvSpPr>
        <p:spPr>
          <a:xfrm>
            <a:off x="1451567" y="4938207"/>
            <a:ext cx="934100" cy="572131"/>
          </a:xfrm>
          <a:prstGeom prst="rect">
            <a:avLst/>
          </a:prstGeom>
          <a:noFill/>
        </p:spPr>
        <p:txBody>
          <a:bodyPr wrap="square" rtlCol="0">
            <a:noAutofit/>
          </a:bodyPr>
          <a:lstStyle/>
          <a:p>
            <a:r>
              <a:rPr lang="en-US" sz="2400" dirty="0">
                <a:solidFill>
                  <a:srgbClr val="FF0000"/>
                </a:solidFill>
              </a:rPr>
              <a:t>X  4</a:t>
            </a:r>
          </a:p>
          <a:p>
            <a:endParaRPr lang="en-US" sz="2400" b="1" dirty="0">
              <a:solidFill>
                <a:srgbClr val="FF0000"/>
              </a:solidFill>
            </a:endParaRPr>
          </a:p>
        </p:txBody>
      </p:sp>
      <p:sp>
        <p:nvSpPr>
          <p:cNvPr id="46" name="TextBox 45">
            <a:extLst>
              <a:ext uri="{FF2B5EF4-FFF2-40B4-BE49-F238E27FC236}">
                <a16:creationId xmlns:a16="http://schemas.microsoft.com/office/drawing/2014/main" id="{288A502B-06F5-432F-8AF4-AFBF2DD23852}"/>
              </a:ext>
            </a:extLst>
          </p:cNvPr>
          <p:cNvSpPr txBox="1"/>
          <p:nvPr/>
        </p:nvSpPr>
        <p:spPr>
          <a:xfrm>
            <a:off x="1451567" y="5592161"/>
            <a:ext cx="934100" cy="572131"/>
          </a:xfrm>
          <a:prstGeom prst="rect">
            <a:avLst/>
          </a:prstGeom>
          <a:noFill/>
        </p:spPr>
        <p:txBody>
          <a:bodyPr wrap="square" rtlCol="0">
            <a:noAutofit/>
          </a:bodyPr>
          <a:lstStyle/>
          <a:p>
            <a:r>
              <a:rPr lang="en-US" sz="2400" dirty="0">
                <a:solidFill>
                  <a:srgbClr val="FF0000"/>
                </a:solidFill>
              </a:rPr>
              <a:t>X  2</a:t>
            </a:r>
          </a:p>
          <a:p>
            <a:endParaRPr lang="en-US" sz="2400" b="1" dirty="0">
              <a:solidFill>
                <a:srgbClr val="FF0000"/>
              </a:solidFill>
            </a:endParaRPr>
          </a:p>
        </p:txBody>
      </p:sp>
      <p:sp>
        <p:nvSpPr>
          <p:cNvPr id="4" name="Title 1">
            <a:extLst>
              <a:ext uri="{FF2B5EF4-FFF2-40B4-BE49-F238E27FC236}">
                <a16:creationId xmlns:a16="http://schemas.microsoft.com/office/drawing/2014/main" id="{E98EC7C3-0FA3-F461-A9F8-DFA5A08C8C0B}"/>
              </a:ext>
            </a:extLst>
          </p:cNvPr>
          <p:cNvSpPr txBox="1">
            <a:spLocks/>
          </p:cNvSpPr>
          <p:nvPr/>
        </p:nvSpPr>
        <p:spPr>
          <a:xfrm>
            <a:off x="-29684" y="53356"/>
            <a:ext cx="8231187" cy="59955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t>UTILISATION DE BASE DES INDICATEURS /5</a:t>
            </a:r>
            <a:endParaRPr lang="en-US" kern="0" dirty="0"/>
          </a:p>
        </p:txBody>
      </p:sp>
    </p:spTree>
    <p:custDataLst>
      <p:tags r:id="rId1"/>
    </p:custDataLst>
    <p:extLst>
      <p:ext uri="{BB962C8B-B14F-4D97-AF65-F5344CB8AC3E}">
        <p14:creationId xmlns:p14="http://schemas.microsoft.com/office/powerpoint/2010/main" val="413544032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2" grpId="0" animBg="1"/>
      <p:bldP spid="23" grpId="0"/>
      <p:bldP spid="25" grpId="0" animBg="1"/>
      <p:bldP spid="26" grpId="0" animBg="1"/>
      <p:bldP spid="29" grpId="0" animBg="1"/>
      <p:bldP spid="30" grpId="0" animBg="1"/>
      <p:bldP spid="31" grpId="0" animBg="1"/>
      <p:bldP spid="32" grpId="0"/>
      <p:bldP spid="33" grpId="0"/>
      <p:bldP spid="35" grpId="0"/>
      <p:bldP spid="38" grpId="0"/>
      <p:bldP spid="39" grpId="0"/>
      <p:bldP spid="40" grpId="0"/>
      <p:bldP spid="41" grpId="0"/>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7DFBC87A-22D0-4B2C-B24E-46E4DFBB8B50}"/>
              </a:ext>
            </a:extLst>
          </p:cNvPr>
          <p:cNvSpPr txBox="1">
            <a:spLocks/>
          </p:cNvSpPr>
          <p:nvPr/>
        </p:nvSpPr>
        <p:spPr>
          <a:xfrm>
            <a:off x="5278944" y="2594750"/>
            <a:ext cx="1794602"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Sexe: H / F</a:t>
            </a:r>
            <a:endParaRPr lang="en-US" sz="2000" i="1" kern="0" dirty="0"/>
          </a:p>
        </p:txBody>
      </p:sp>
      <p:sp>
        <p:nvSpPr>
          <p:cNvPr id="40" name="Title 1">
            <a:extLst>
              <a:ext uri="{FF2B5EF4-FFF2-40B4-BE49-F238E27FC236}">
                <a16:creationId xmlns:a16="http://schemas.microsoft.com/office/drawing/2014/main" id="{5DE18197-133A-4684-9B40-0B54A511354D}"/>
              </a:ext>
            </a:extLst>
          </p:cNvPr>
          <p:cNvSpPr txBox="1">
            <a:spLocks/>
          </p:cNvSpPr>
          <p:nvPr/>
        </p:nvSpPr>
        <p:spPr>
          <a:xfrm>
            <a:off x="5268176" y="3019151"/>
            <a:ext cx="401502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solidFill>
                  <a:prstClr val="black"/>
                </a:solidFill>
              </a:rPr>
              <a:t>Âge : enfants / adultes / âgées</a:t>
            </a:r>
            <a:endParaRPr lang="en-US" sz="2000" i="1" kern="0" dirty="0">
              <a:solidFill>
                <a:prstClr val="black"/>
              </a:solidFill>
            </a:endParaRPr>
          </a:p>
        </p:txBody>
      </p:sp>
      <p:sp>
        <p:nvSpPr>
          <p:cNvPr id="41" name="Title 1">
            <a:extLst>
              <a:ext uri="{FF2B5EF4-FFF2-40B4-BE49-F238E27FC236}">
                <a16:creationId xmlns:a16="http://schemas.microsoft.com/office/drawing/2014/main" id="{2B9528A3-373B-410D-9E3C-0837E35F8E95}"/>
              </a:ext>
            </a:extLst>
          </p:cNvPr>
          <p:cNvSpPr txBox="1">
            <a:spLocks/>
          </p:cNvSpPr>
          <p:nvPr/>
        </p:nvSpPr>
        <p:spPr>
          <a:xfrm>
            <a:off x="5313473" y="3893194"/>
            <a:ext cx="298854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4 statuts</a:t>
            </a:r>
            <a:endParaRPr lang="en-US" sz="2000" i="1" kern="0" dirty="0"/>
          </a:p>
        </p:txBody>
      </p:sp>
      <p:sp>
        <p:nvSpPr>
          <p:cNvPr id="42" name="Title 1">
            <a:extLst>
              <a:ext uri="{FF2B5EF4-FFF2-40B4-BE49-F238E27FC236}">
                <a16:creationId xmlns:a16="http://schemas.microsoft.com/office/drawing/2014/main" id="{A7F57897-3D08-48E2-9539-BF7CC86886FE}"/>
              </a:ext>
            </a:extLst>
          </p:cNvPr>
          <p:cNvSpPr txBox="1">
            <a:spLocks/>
          </p:cNvSpPr>
          <p:nvPr/>
        </p:nvSpPr>
        <p:spPr>
          <a:xfrm>
            <a:off x="5268175" y="3462068"/>
            <a:ext cx="401502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Handicap: oui / non</a:t>
            </a:r>
            <a:endParaRPr lang="en-US" sz="2000" i="1" kern="0" dirty="0"/>
          </a:p>
        </p:txBody>
      </p:sp>
      <p:sp>
        <p:nvSpPr>
          <p:cNvPr id="50" name="Title 1">
            <a:extLst>
              <a:ext uri="{FF2B5EF4-FFF2-40B4-BE49-F238E27FC236}">
                <a16:creationId xmlns:a16="http://schemas.microsoft.com/office/drawing/2014/main" id="{9D4FF0EF-A30F-6A8E-3AEB-34165E318298}"/>
              </a:ext>
            </a:extLst>
          </p:cNvPr>
          <p:cNvSpPr txBox="1">
            <a:spLocks/>
          </p:cNvSpPr>
          <p:nvPr/>
        </p:nvSpPr>
        <p:spPr>
          <a:xfrm>
            <a:off x="5324241" y="4422796"/>
            <a:ext cx="159081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6 endroits</a:t>
            </a:r>
            <a:endParaRPr lang="en-US" sz="2000" i="1" kern="0" dirty="0"/>
          </a:p>
        </p:txBody>
      </p:sp>
      <p:sp>
        <p:nvSpPr>
          <p:cNvPr id="52" name="Title 1">
            <a:extLst>
              <a:ext uri="{FF2B5EF4-FFF2-40B4-BE49-F238E27FC236}">
                <a16:creationId xmlns:a16="http://schemas.microsoft.com/office/drawing/2014/main" id="{5C2E9857-80AB-B510-05F2-108D3899DF81}"/>
              </a:ext>
            </a:extLst>
          </p:cNvPr>
          <p:cNvSpPr txBox="1">
            <a:spLocks/>
          </p:cNvSpPr>
          <p:nvPr/>
        </p:nvSpPr>
        <p:spPr>
          <a:xfrm>
            <a:off x="5332837" y="4905776"/>
            <a:ext cx="1590812"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12 mois</a:t>
            </a:r>
            <a:endParaRPr lang="en-US" sz="2000" i="1" kern="0" dirty="0"/>
          </a:p>
        </p:txBody>
      </p:sp>
      <p:sp>
        <p:nvSpPr>
          <p:cNvPr id="19" name="TextBox 18">
            <a:extLst>
              <a:ext uri="{FF2B5EF4-FFF2-40B4-BE49-F238E27FC236}">
                <a16:creationId xmlns:a16="http://schemas.microsoft.com/office/drawing/2014/main" id="{E80B08A7-114E-441F-A147-5DB87ADC1C5B}"/>
              </a:ext>
            </a:extLst>
          </p:cNvPr>
          <p:cNvSpPr txBox="1"/>
          <p:nvPr/>
        </p:nvSpPr>
        <p:spPr>
          <a:xfrm>
            <a:off x="4621987" y="2614475"/>
            <a:ext cx="709173" cy="392178"/>
          </a:xfrm>
          <a:prstGeom prst="rect">
            <a:avLst/>
          </a:prstGeom>
          <a:noFill/>
        </p:spPr>
        <p:txBody>
          <a:bodyPr wrap="square" rtlCol="0">
            <a:noAutofit/>
          </a:bodyPr>
          <a:lstStyle/>
          <a:p>
            <a:pPr algn="r"/>
            <a:r>
              <a:rPr lang="en-US" sz="2000" dirty="0">
                <a:solidFill>
                  <a:srgbClr val="FF0000"/>
                </a:solidFill>
              </a:rPr>
              <a:t>X 2</a:t>
            </a:r>
          </a:p>
          <a:p>
            <a:pPr algn="r"/>
            <a:r>
              <a:rPr lang="en-US" sz="2400" dirty="0">
                <a:solidFill>
                  <a:srgbClr val="FF0000"/>
                </a:solidFill>
              </a:rPr>
              <a:t>   </a:t>
            </a:r>
            <a:endParaRPr lang="en-US" sz="2400" b="1" dirty="0">
              <a:solidFill>
                <a:srgbClr val="FF0000"/>
              </a:solidFill>
            </a:endParaRPr>
          </a:p>
        </p:txBody>
      </p:sp>
      <p:sp>
        <p:nvSpPr>
          <p:cNvPr id="11" name="TextBox 10">
            <a:extLst>
              <a:ext uri="{FF2B5EF4-FFF2-40B4-BE49-F238E27FC236}">
                <a16:creationId xmlns:a16="http://schemas.microsoft.com/office/drawing/2014/main" id="{B84EFCF2-356D-06FD-6AE5-715801DB8F75}"/>
              </a:ext>
            </a:extLst>
          </p:cNvPr>
          <p:cNvSpPr txBox="1"/>
          <p:nvPr/>
        </p:nvSpPr>
        <p:spPr>
          <a:xfrm>
            <a:off x="4621986" y="3014021"/>
            <a:ext cx="709173" cy="392178"/>
          </a:xfrm>
          <a:prstGeom prst="rect">
            <a:avLst/>
          </a:prstGeom>
          <a:noFill/>
        </p:spPr>
        <p:txBody>
          <a:bodyPr wrap="square" rtlCol="0">
            <a:noAutofit/>
          </a:bodyPr>
          <a:lstStyle/>
          <a:p>
            <a:pPr algn="r"/>
            <a:r>
              <a:rPr lang="en-US" sz="2000" dirty="0">
                <a:solidFill>
                  <a:srgbClr val="FF0000"/>
                </a:solidFill>
              </a:rPr>
              <a:t>X 3</a:t>
            </a:r>
          </a:p>
          <a:p>
            <a:pPr algn="r"/>
            <a:r>
              <a:rPr lang="en-US" sz="2400" dirty="0">
                <a:solidFill>
                  <a:srgbClr val="FF0000"/>
                </a:solidFill>
              </a:rPr>
              <a:t>   </a:t>
            </a:r>
            <a:endParaRPr lang="en-US" sz="2400" b="1" dirty="0">
              <a:solidFill>
                <a:srgbClr val="FF0000"/>
              </a:solidFill>
            </a:endParaRPr>
          </a:p>
        </p:txBody>
      </p:sp>
      <p:sp>
        <p:nvSpPr>
          <p:cNvPr id="13" name="TextBox 12">
            <a:extLst>
              <a:ext uri="{FF2B5EF4-FFF2-40B4-BE49-F238E27FC236}">
                <a16:creationId xmlns:a16="http://schemas.microsoft.com/office/drawing/2014/main" id="{1C07254E-C67E-6325-64B6-35BB713BAF4A}"/>
              </a:ext>
            </a:extLst>
          </p:cNvPr>
          <p:cNvSpPr txBox="1"/>
          <p:nvPr/>
        </p:nvSpPr>
        <p:spPr>
          <a:xfrm>
            <a:off x="4630581" y="3422381"/>
            <a:ext cx="709173" cy="392178"/>
          </a:xfrm>
          <a:prstGeom prst="rect">
            <a:avLst/>
          </a:prstGeom>
          <a:noFill/>
        </p:spPr>
        <p:txBody>
          <a:bodyPr wrap="square" rtlCol="0">
            <a:noAutofit/>
          </a:bodyPr>
          <a:lstStyle/>
          <a:p>
            <a:pPr algn="r"/>
            <a:r>
              <a:rPr lang="en-US" sz="2000" dirty="0">
                <a:solidFill>
                  <a:srgbClr val="FF0000"/>
                </a:solidFill>
              </a:rPr>
              <a:t>X 2</a:t>
            </a:r>
          </a:p>
          <a:p>
            <a:pPr algn="r"/>
            <a:r>
              <a:rPr lang="en-US" sz="2400" dirty="0">
                <a:solidFill>
                  <a:srgbClr val="FF0000"/>
                </a:solidFill>
              </a:rPr>
              <a:t>   </a:t>
            </a:r>
            <a:endParaRPr lang="en-US" sz="2400" b="1" dirty="0">
              <a:solidFill>
                <a:srgbClr val="FF0000"/>
              </a:solidFill>
            </a:endParaRPr>
          </a:p>
        </p:txBody>
      </p:sp>
      <p:sp>
        <p:nvSpPr>
          <p:cNvPr id="53" name="TextBox 52">
            <a:extLst>
              <a:ext uri="{FF2B5EF4-FFF2-40B4-BE49-F238E27FC236}">
                <a16:creationId xmlns:a16="http://schemas.microsoft.com/office/drawing/2014/main" id="{41E7692C-3A0D-6724-5393-49129DFF5B9E}"/>
              </a:ext>
            </a:extLst>
          </p:cNvPr>
          <p:cNvSpPr txBox="1"/>
          <p:nvPr/>
        </p:nvSpPr>
        <p:spPr>
          <a:xfrm>
            <a:off x="4621985" y="4886529"/>
            <a:ext cx="781721" cy="392178"/>
          </a:xfrm>
          <a:prstGeom prst="rect">
            <a:avLst/>
          </a:prstGeom>
          <a:noFill/>
        </p:spPr>
        <p:txBody>
          <a:bodyPr wrap="square" rtlCol="0">
            <a:noAutofit/>
          </a:bodyPr>
          <a:lstStyle/>
          <a:p>
            <a:pPr algn="r"/>
            <a:r>
              <a:rPr lang="en-US" sz="2000" dirty="0">
                <a:solidFill>
                  <a:srgbClr val="FF0000"/>
                </a:solidFill>
              </a:rPr>
              <a:t>X 12</a:t>
            </a:r>
          </a:p>
          <a:p>
            <a:pPr algn="r"/>
            <a:r>
              <a:rPr lang="en-US" sz="2400" dirty="0">
                <a:solidFill>
                  <a:srgbClr val="FF0000"/>
                </a:solidFill>
              </a:rPr>
              <a:t>   </a:t>
            </a:r>
            <a:endParaRPr lang="en-US" sz="2400" b="1" dirty="0">
              <a:solidFill>
                <a:srgbClr val="FF0000"/>
              </a:solidFill>
            </a:endParaRPr>
          </a:p>
        </p:txBody>
      </p:sp>
      <p:graphicFrame>
        <p:nvGraphicFramePr>
          <p:cNvPr id="250" name="Table 249">
            <a:extLst>
              <a:ext uri="{FF2B5EF4-FFF2-40B4-BE49-F238E27FC236}">
                <a16:creationId xmlns:a16="http://schemas.microsoft.com/office/drawing/2014/main" id="{79B46C83-ACCB-F267-74B7-C4ADD5168637}"/>
              </a:ext>
            </a:extLst>
          </p:cNvPr>
          <p:cNvGraphicFramePr>
            <a:graphicFrameLocks noGrp="1"/>
          </p:cNvGraphicFramePr>
          <p:nvPr>
            <p:extLst>
              <p:ext uri="{D42A27DB-BD31-4B8C-83A1-F6EECF244321}">
                <p14:modId xmlns:p14="http://schemas.microsoft.com/office/powerpoint/2010/main" val="1686202439"/>
              </p:ext>
            </p:extLst>
          </p:nvPr>
        </p:nvGraphicFramePr>
        <p:xfrm>
          <a:off x="4988300" y="54842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1" name="Table 250">
            <a:extLst>
              <a:ext uri="{FF2B5EF4-FFF2-40B4-BE49-F238E27FC236}">
                <a16:creationId xmlns:a16="http://schemas.microsoft.com/office/drawing/2014/main" id="{14C3E45D-47DF-7D88-4B61-C3D116F692C1}"/>
              </a:ext>
            </a:extLst>
          </p:cNvPr>
          <p:cNvGraphicFramePr>
            <a:graphicFrameLocks noGrp="1"/>
          </p:cNvGraphicFramePr>
          <p:nvPr>
            <p:extLst>
              <p:ext uri="{D42A27DB-BD31-4B8C-83A1-F6EECF244321}">
                <p14:modId xmlns:p14="http://schemas.microsoft.com/office/powerpoint/2010/main" val="3676231221"/>
              </p:ext>
            </p:extLst>
          </p:nvPr>
        </p:nvGraphicFramePr>
        <p:xfrm>
          <a:off x="4988299" y="597194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9" name="Table 258">
            <a:extLst>
              <a:ext uri="{FF2B5EF4-FFF2-40B4-BE49-F238E27FC236}">
                <a16:creationId xmlns:a16="http://schemas.microsoft.com/office/drawing/2014/main" id="{78E26393-D68E-6858-9468-EEA6208BF5A3}"/>
              </a:ext>
            </a:extLst>
          </p:cNvPr>
          <p:cNvGraphicFramePr>
            <a:graphicFrameLocks noGrp="1"/>
          </p:cNvGraphicFramePr>
          <p:nvPr>
            <p:extLst>
              <p:ext uri="{D42A27DB-BD31-4B8C-83A1-F6EECF244321}">
                <p14:modId xmlns:p14="http://schemas.microsoft.com/office/powerpoint/2010/main" val="250723138"/>
              </p:ext>
            </p:extLst>
          </p:nvPr>
        </p:nvGraphicFramePr>
        <p:xfrm>
          <a:off x="4948862" y="602732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7" name="Table 266">
            <a:extLst>
              <a:ext uri="{FF2B5EF4-FFF2-40B4-BE49-F238E27FC236}">
                <a16:creationId xmlns:a16="http://schemas.microsoft.com/office/drawing/2014/main" id="{B2391C45-390A-4B0E-A3F6-033ED7F08825}"/>
              </a:ext>
            </a:extLst>
          </p:cNvPr>
          <p:cNvGraphicFramePr>
            <a:graphicFrameLocks noGrp="1"/>
          </p:cNvGraphicFramePr>
          <p:nvPr>
            <p:extLst>
              <p:ext uri="{D42A27DB-BD31-4B8C-83A1-F6EECF244321}">
                <p14:modId xmlns:p14="http://schemas.microsoft.com/office/powerpoint/2010/main" val="4180760648"/>
              </p:ext>
            </p:extLst>
          </p:nvPr>
        </p:nvGraphicFramePr>
        <p:xfrm>
          <a:off x="4902590" y="60774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5" name="Table 274">
            <a:extLst>
              <a:ext uri="{FF2B5EF4-FFF2-40B4-BE49-F238E27FC236}">
                <a16:creationId xmlns:a16="http://schemas.microsoft.com/office/drawing/2014/main" id="{D9704A38-2B93-FA10-EB75-A988BAA01434}"/>
              </a:ext>
            </a:extLst>
          </p:cNvPr>
          <p:cNvGraphicFramePr>
            <a:graphicFrameLocks noGrp="1"/>
          </p:cNvGraphicFramePr>
          <p:nvPr>
            <p:extLst>
              <p:ext uri="{D42A27DB-BD31-4B8C-83A1-F6EECF244321}">
                <p14:modId xmlns:p14="http://schemas.microsoft.com/office/powerpoint/2010/main" val="3908892237"/>
              </p:ext>
            </p:extLst>
          </p:nvPr>
        </p:nvGraphicFramePr>
        <p:xfrm>
          <a:off x="4846194" y="613724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3" name="Table 282">
            <a:extLst>
              <a:ext uri="{FF2B5EF4-FFF2-40B4-BE49-F238E27FC236}">
                <a16:creationId xmlns:a16="http://schemas.microsoft.com/office/drawing/2014/main" id="{104ACD3C-A093-FB93-BE0B-CA72E9ADDBE7}"/>
              </a:ext>
            </a:extLst>
          </p:cNvPr>
          <p:cNvGraphicFramePr>
            <a:graphicFrameLocks noGrp="1"/>
          </p:cNvGraphicFramePr>
          <p:nvPr>
            <p:extLst>
              <p:ext uri="{D42A27DB-BD31-4B8C-83A1-F6EECF244321}">
                <p14:modId xmlns:p14="http://schemas.microsoft.com/office/powerpoint/2010/main" val="1150804644"/>
              </p:ext>
            </p:extLst>
          </p:nvPr>
        </p:nvGraphicFramePr>
        <p:xfrm>
          <a:off x="4779674" y="618931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1" name="Table 290">
            <a:extLst>
              <a:ext uri="{FF2B5EF4-FFF2-40B4-BE49-F238E27FC236}">
                <a16:creationId xmlns:a16="http://schemas.microsoft.com/office/drawing/2014/main" id="{62D4A35A-6E5B-4051-98F1-FE40740D23F4}"/>
              </a:ext>
            </a:extLst>
          </p:cNvPr>
          <p:cNvGraphicFramePr>
            <a:graphicFrameLocks noGrp="1"/>
          </p:cNvGraphicFramePr>
          <p:nvPr>
            <p:extLst>
              <p:ext uri="{D42A27DB-BD31-4B8C-83A1-F6EECF244321}">
                <p14:modId xmlns:p14="http://schemas.microsoft.com/office/powerpoint/2010/main" val="323685185"/>
              </p:ext>
            </p:extLst>
          </p:nvPr>
        </p:nvGraphicFramePr>
        <p:xfrm>
          <a:off x="4702689" y="623277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8" name="Table 257">
            <a:extLst>
              <a:ext uri="{FF2B5EF4-FFF2-40B4-BE49-F238E27FC236}">
                <a16:creationId xmlns:a16="http://schemas.microsoft.com/office/drawing/2014/main" id="{7097965C-F39B-0B70-0631-1DF0288B6919}"/>
              </a:ext>
            </a:extLst>
          </p:cNvPr>
          <p:cNvGraphicFramePr>
            <a:graphicFrameLocks noGrp="1"/>
          </p:cNvGraphicFramePr>
          <p:nvPr>
            <p:extLst>
              <p:ext uri="{D42A27DB-BD31-4B8C-83A1-F6EECF244321}">
                <p14:modId xmlns:p14="http://schemas.microsoft.com/office/powerpoint/2010/main" val="2086748427"/>
              </p:ext>
            </p:extLst>
          </p:nvPr>
        </p:nvGraphicFramePr>
        <p:xfrm>
          <a:off x="4948863" y="553964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6" name="Table 265">
            <a:extLst>
              <a:ext uri="{FF2B5EF4-FFF2-40B4-BE49-F238E27FC236}">
                <a16:creationId xmlns:a16="http://schemas.microsoft.com/office/drawing/2014/main" id="{86071A81-6779-6593-76BA-4CFCAFD4E835}"/>
              </a:ext>
            </a:extLst>
          </p:cNvPr>
          <p:cNvGraphicFramePr>
            <a:graphicFrameLocks noGrp="1"/>
          </p:cNvGraphicFramePr>
          <p:nvPr>
            <p:extLst>
              <p:ext uri="{D42A27DB-BD31-4B8C-83A1-F6EECF244321}">
                <p14:modId xmlns:p14="http://schemas.microsoft.com/office/powerpoint/2010/main" val="835061912"/>
              </p:ext>
            </p:extLst>
          </p:nvPr>
        </p:nvGraphicFramePr>
        <p:xfrm>
          <a:off x="4902591" y="55897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4" name="Table 273">
            <a:extLst>
              <a:ext uri="{FF2B5EF4-FFF2-40B4-BE49-F238E27FC236}">
                <a16:creationId xmlns:a16="http://schemas.microsoft.com/office/drawing/2014/main" id="{A3AFD45A-21F4-B1D9-141B-01C1244669CC}"/>
              </a:ext>
            </a:extLst>
          </p:cNvPr>
          <p:cNvGraphicFramePr>
            <a:graphicFrameLocks noGrp="1"/>
          </p:cNvGraphicFramePr>
          <p:nvPr>
            <p:extLst>
              <p:ext uri="{D42A27DB-BD31-4B8C-83A1-F6EECF244321}">
                <p14:modId xmlns:p14="http://schemas.microsoft.com/office/powerpoint/2010/main" val="3461939473"/>
              </p:ext>
            </p:extLst>
          </p:nvPr>
        </p:nvGraphicFramePr>
        <p:xfrm>
          <a:off x="4846195" y="564956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2" name="Table 281">
            <a:extLst>
              <a:ext uri="{FF2B5EF4-FFF2-40B4-BE49-F238E27FC236}">
                <a16:creationId xmlns:a16="http://schemas.microsoft.com/office/drawing/2014/main" id="{188E0853-CB7E-0BF9-F2DF-78731EF019A3}"/>
              </a:ext>
            </a:extLst>
          </p:cNvPr>
          <p:cNvGraphicFramePr>
            <a:graphicFrameLocks noGrp="1"/>
          </p:cNvGraphicFramePr>
          <p:nvPr>
            <p:extLst>
              <p:ext uri="{D42A27DB-BD31-4B8C-83A1-F6EECF244321}">
                <p14:modId xmlns:p14="http://schemas.microsoft.com/office/powerpoint/2010/main" val="1858867481"/>
              </p:ext>
            </p:extLst>
          </p:nvPr>
        </p:nvGraphicFramePr>
        <p:xfrm>
          <a:off x="4779675" y="570163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0" name="Table 289">
            <a:extLst>
              <a:ext uri="{FF2B5EF4-FFF2-40B4-BE49-F238E27FC236}">
                <a16:creationId xmlns:a16="http://schemas.microsoft.com/office/drawing/2014/main" id="{E65A8E70-71D6-5B4A-3A93-DC971AB1B438}"/>
              </a:ext>
            </a:extLst>
          </p:cNvPr>
          <p:cNvGraphicFramePr>
            <a:graphicFrameLocks noGrp="1"/>
          </p:cNvGraphicFramePr>
          <p:nvPr>
            <p:extLst>
              <p:ext uri="{D42A27DB-BD31-4B8C-83A1-F6EECF244321}">
                <p14:modId xmlns:p14="http://schemas.microsoft.com/office/powerpoint/2010/main" val="1071093672"/>
              </p:ext>
            </p:extLst>
          </p:nvPr>
        </p:nvGraphicFramePr>
        <p:xfrm>
          <a:off x="4702690" y="574509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sp>
        <p:nvSpPr>
          <p:cNvPr id="95" name="TextBox 94">
            <a:extLst>
              <a:ext uri="{FF2B5EF4-FFF2-40B4-BE49-F238E27FC236}">
                <a16:creationId xmlns:a16="http://schemas.microsoft.com/office/drawing/2014/main" id="{1B6C80AF-176C-46D7-CB9F-537B283A4B1A}"/>
              </a:ext>
            </a:extLst>
          </p:cNvPr>
          <p:cNvSpPr txBox="1"/>
          <p:nvPr/>
        </p:nvSpPr>
        <p:spPr>
          <a:xfrm>
            <a:off x="1657195" y="2075794"/>
            <a:ext cx="500539" cy="497298"/>
          </a:xfrm>
          <a:prstGeom prst="rect">
            <a:avLst/>
          </a:prstGeom>
          <a:noFill/>
        </p:spPr>
        <p:txBody>
          <a:bodyPr wrap="square" rtlCol="0">
            <a:noAutofit/>
          </a:bodyPr>
          <a:lstStyle/>
          <a:p>
            <a:r>
              <a:rPr lang="en-US" sz="2400" b="1" dirty="0">
                <a:solidFill>
                  <a:srgbClr val="FF0000"/>
                </a:solidFill>
              </a:rPr>
              <a:t>6</a:t>
            </a:r>
          </a:p>
        </p:txBody>
      </p:sp>
      <p:sp>
        <p:nvSpPr>
          <p:cNvPr id="98" name="TextBox 97">
            <a:extLst>
              <a:ext uri="{FF2B5EF4-FFF2-40B4-BE49-F238E27FC236}">
                <a16:creationId xmlns:a16="http://schemas.microsoft.com/office/drawing/2014/main" id="{B8C9FC31-CFE4-B4F6-94B2-ED7AF4305621}"/>
              </a:ext>
            </a:extLst>
          </p:cNvPr>
          <p:cNvSpPr txBox="1"/>
          <p:nvPr/>
        </p:nvSpPr>
        <p:spPr>
          <a:xfrm>
            <a:off x="1502963" y="2060504"/>
            <a:ext cx="781721" cy="497298"/>
          </a:xfrm>
          <a:prstGeom prst="rect">
            <a:avLst/>
          </a:prstGeom>
          <a:noFill/>
        </p:spPr>
        <p:txBody>
          <a:bodyPr wrap="square" rtlCol="0">
            <a:noAutofit/>
          </a:bodyPr>
          <a:lstStyle/>
          <a:p>
            <a:r>
              <a:rPr lang="en-US" sz="2400" b="1" dirty="0">
                <a:solidFill>
                  <a:srgbClr val="FF0000"/>
                </a:solidFill>
              </a:rPr>
              <a:t>288</a:t>
            </a:r>
          </a:p>
        </p:txBody>
      </p:sp>
      <p:graphicFrame>
        <p:nvGraphicFramePr>
          <p:cNvPr id="249" name="Table 248">
            <a:extLst>
              <a:ext uri="{FF2B5EF4-FFF2-40B4-BE49-F238E27FC236}">
                <a16:creationId xmlns:a16="http://schemas.microsoft.com/office/drawing/2014/main" id="{FCB4658F-F9AD-4DEE-9512-04061FC74762}"/>
              </a:ext>
            </a:extLst>
          </p:cNvPr>
          <p:cNvGraphicFramePr>
            <a:graphicFrameLocks noGrp="1"/>
          </p:cNvGraphicFramePr>
          <p:nvPr>
            <p:extLst>
              <p:ext uri="{D42A27DB-BD31-4B8C-83A1-F6EECF244321}">
                <p14:modId xmlns:p14="http://schemas.microsoft.com/office/powerpoint/2010/main" val="46774838"/>
              </p:ext>
            </p:extLst>
          </p:nvPr>
        </p:nvGraphicFramePr>
        <p:xfrm>
          <a:off x="4988999" y="498595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7" name="Table 256">
            <a:extLst>
              <a:ext uri="{FF2B5EF4-FFF2-40B4-BE49-F238E27FC236}">
                <a16:creationId xmlns:a16="http://schemas.microsoft.com/office/drawing/2014/main" id="{D1228D13-365A-974D-422D-21B611531B24}"/>
              </a:ext>
            </a:extLst>
          </p:cNvPr>
          <p:cNvGraphicFramePr>
            <a:graphicFrameLocks noGrp="1"/>
          </p:cNvGraphicFramePr>
          <p:nvPr>
            <p:extLst>
              <p:ext uri="{D42A27DB-BD31-4B8C-83A1-F6EECF244321}">
                <p14:modId xmlns:p14="http://schemas.microsoft.com/office/powerpoint/2010/main" val="2026819842"/>
              </p:ext>
            </p:extLst>
          </p:nvPr>
        </p:nvGraphicFramePr>
        <p:xfrm>
          <a:off x="4949562" y="504132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5" name="Table 264">
            <a:extLst>
              <a:ext uri="{FF2B5EF4-FFF2-40B4-BE49-F238E27FC236}">
                <a16:creationId xmlns:a16="http://schemas.microsoft.com/office/drawing/2014/main" id="{B95DE843-6163-9EC9-08B3-322FA463F3FD}"/>
              </a:ext>
            </a:extLst>
          </p:cNvPr>
          <p:cNvGraphicFramePr>
            <a:graphicFrameLocks noGrp="1"/>
          </p:cNvGraphicFramePr>
          <p:nvPr>
            <p:extLst>
              <p:ext uri="{D42A27DB-BD31-4B8C-83A1-F6EECF244321}">
                <p14:modId xmlns:p14="http://schemas.microsoft.com/office/powerpoint/2010/main" val="2061515026"/>
              </p:ext>
            </p:extLst>
          </p:nvPr>
        </p:nvGraphicFramePr>
        <p:xfrm>
          <a:off x="4903290" y="509147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3" name="Table 272">
            <a:extLst>
              <a:ext uri="{FF2B5EF4-FFF2-40B4-BE49-F238E27FC236}">
                <a16:creationId xmlns:a16="http://schemas.microsoft.com/office/drawing/2014/main" id="{E9923D00-7655-5E36-4046-8AFDC2B234C3}"/>
              </a:ext>
            </a:extLst>
          </p:cNvPr>
          <p:cNvGraphicFramePr>
            <a:graphicFrameLocks noGrp="1"/>
          </p:cNvGraphicFramePr>
          <p:nvPr>
            <p:extLst>
              <p:ext uri="{D42A27DB-BD31-4B8C-83A1-F6EECF244321}">
                <p14:modId xmlns:p14="http://schemas.microsoft.com/office/powerpoint/2010/main" val="177078229"/>
              </p:ext>
            </p:extLst>
          </p:nvPr>
        </p:nvGraphicFramePr>
        <p:xfrm>
          <a:off x="4846894" y="515125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1" name="Table 280">
            <a:extLst>
              <a:ext uri="{FF2B5EF4-FFF2-40B4-BE49-F238E27FC236}">
                <a16:creationId xmlns:a16="http://schemas.microsoft.com/office/drawing/2014/main" id="{37C3C686-2DFE-532E-92A4-E6EEEC80E1DB}"/>
              </a:ext>
            </a:extLst>
          </p:cNvPr>
          <p:cNvGraphicFramePr>
            <a:graphicFrameLocks noGrp="1"/>
          </p:cNvGraphicFramePr>
          <p:nvPr>
            <p:extLst>
              <p:ext uri="{D42A27DB-BD31-4B8C-83A1-F6EECF244321}">
                <p14:modId xmlns:p14="http://schemas.microsoft.com/office/powerpoint/2010/main" val="4080013666"/>
              </p:ext>
            </p:extLst>
          </p:nvPr>
        </p:nvGraphicFramePr>
        <p:xfrm>
          <a:off x="4780374" y="520332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9" name="Table 288">
            <a:extLst>
              <a:ext uri="{FF2B5EF4-FFF2-40B4-BE49-F238E27FC236}">
                <a16:creationId xmlns:a16="http://schemas.microsoft.com/office/drawing/2014/main" id="{1D4CC207-3B30-1AEB-663E-54A3753A89C8}"/>
              </a:ext>
            </a:extLst>
          </p:cNvPr>
          <p:cNvGraphicFramePr>
            <a:graphicFrameLocks noGrp="1"/>
          </p:cNvGraphicFramePr>
          <p:nvPr>
            <p:extLst>
              <p:ext uri="{D42A27DB-BD31-4B8C-83A1-F6EECF244321}">
                <p14:modId xmlns:p14="http://schemas.microsoft.com/office/powerpoint/2010/main" val="168166200"/>
              </p:ext>
            </p:extLst>
          </p:nvPr>
        </p:nvGraphicFramePr>
        <p:xfrm>
          <a:off x="4703389" y="52467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sp>
        <p:nvSpPr>
          <p:cNvPr id="12" name="TextBox 11">
            <a:extLst>
              <a:ext uri="{FF2B5EF4-FFF2-40B4-BE49-F238E27FC236}">
                <a16:creationId xmlns:a16="http://schemas.microsoft.com/office/drawing/2014/main" id="{0BA6BFB5-4BD0-91E4-21AD-FF24C1EB8158}"/>
              </a:ext>
            </a:extLst>
          </p:cNvPr>
          <p:cNvSpPr txBox="1"/>
          <p:nvPr/>
        </p:nvSpPr>
        <p:spPr>
          <a:xfrm>
            <a:off x="4656515" y="3882708"/>
            <a:ext cx="709173" cy="392178"/>
          </a:xfrm>
          <a:prstGeom prst="rect">
            <a:avLst/>
          </a:prstGeom>
          <a:noFill/>
        </p:spPr>
        <p:txBody>
          <a:bodyPr wrap="square" rtlCol="0">
            <a:noAutofit/>
          </a:bodyPr>
          <a:lstStyle/>
          <a:p>
            <a:pPr algn="r"/>
            <a:r>
              <a:rPr lang="en-US" sz="2000" dirty="0">
                <a:solidFill>
                  <a:srgbClr val="FF0000"/>
                </a:solidFill>
              </a:rPr>
              <a:t>X 4</a:t>
            </a:r>
          </a:p>
          <a:p>
            <a:pPr algn="r"/>
            <a:r>
              <a:rPr lang="en-US" sz="2400" dirty="0">
                <a:solidFill>
                  <a:srgbClr val="FF0000"/>
                </a:solidFill>
              </a:rPr>
              <a:t>   </a:t>
            </a:r>
            <a:endParaRPr lang="en-US" sz="2400" b="1" dirty="0">
              <a:solidFill>
                <a:srgbClr val="FF0000"/>
              </a:solidFill>
            </a:endParaRPr>
          </a:p>
        </p:txBody>
      </p:sp>
      <p:sp>
        <p:nvSpPr>
          <p:cNvPr id="51" name="TextBox 50">
            <a:extLst>
              <a:ext uri="{FF2B5EF4-FFF2-40B4-BE49-F238E27FC236}">
                <a16:creationId xmlns:a16="http://schemas.microsoft.com/office/drawing/2014/main" id="{C1363AE3-D61B-A3AF-A233-0C4294BC3AC8}"/>
              </a:ext>
            </a:extLst>
          </p:cNvPr>
          <p:cNvSpPr txBox="1"/>
          <p:nvPr/>
        </p:nvSpPr>
        <p:spPr>
          <a:xfrm>
            <a:off x="4667283" y="4412310"/>
            <a:ext cx="709173" cy="392178"/>
          </a:xfrm>
          <a:prstGeom prst="rect">
            <a:avLst/>
          </a:prstGeom>
          <a:noFill/>
        </p:spPr>
        <p:txBody>
          <a:bodyPr wrap="square" rtlCol="0">
            <a:noAutofit/>
          </a:bodyPr>
          <a:lstStyle/>
          <a:p>
            <a:pPr algn="r"/>
            <a:r>
              <a:rPr lang="en-US" sz="2000" dirty="0">
                <a:solidFill>
                  <a:srgbClr val="FF0000"/>
                </a:solidFill>
              </a:rPr>
              <a:t>X 6</a:t>
            </a:r>
          </a:p>
          <a:p>
            <a:pPr algn="r"/>
            <a:r>
              <a:rPr lang="en-US" sz="2400" dirty="0">
                <a:solidFill>
                  <a:srgbClr val="FF0000"/>
                </a:solidFill>
              </a:rPr>
              <a:t>   </a:t>
            </a:r>
            <a:endParaRPr lang="en-US" sz="2400" b="1" dirty="0">
              <a:solidFill>
                <a:srgbClr val="FF0000"/>
              </a:solidFill>
            </a:endParaRPr>
          </a:p>
        </p:txBody>
      </p:sp>
      <p:graphicFrame>
        <p:nvGraphicFramePr>
          <p:cNvPr id="244" name="Table 243">
            <a:extLst>
              <a:ext uri="{FF2B5EF4-FFF2-40B4-BE49-F238E27FC236}">
                <a16:creationId xmlns:a16="http://schemas.microsoft.com/office/drawing/2014/main" id="{5B10D7DB-AB7B-52AF-880E-CAF9BF1D6B11}"/>
              </a:ext>
            </a:extLst>
          </p:cNvPr>
          <p:cNvGraphicFramePr>
            <a:graphicFrameLocks noGrp="1"/>
          </p:cNvGraphicFramePr>
          <p:nvPr>
            <p:extLst>
              <p:ext uri="{D42A27DB-BD31-4B8C-83A1-F6EECF244321}">
                <p14:modId xmlns:p14="http://schemas.microsoft.com/office/powerpoint/2010/main" val="3309903143"/>
              </p:ext>
            </p:extLst>
          </p:nvPr>
        </p:nvGraphicFramePr>
        <p:xfrm>
          <a:off x="4989000" y="254755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5" name="Table 244">
            <a:extLst>
              <a:ext uri="{FF2B5EF4-FFF2-40B4-BE49-F238E27FC236}">
                <a16:creationId xmlns:a16="http://schemas.microsoft.com/office/drawing/2014/main" id="{31FB9CDC-0A1E-D0D9-095C-88D2D2A9D819}"/>
              </a:ext>
            </a:extLst>
          </p:cNvPr>
          <p:cNvGraphicFramePr>
            <a:graphicFrameLocks noGrp="1"/>
          </p:cNvGraphicFramePr>
          <p:nvPr>
            <p:extLst>
              <p:ext uri="{D42A27DB-BD31-4B8C-83A1-F6EECF244321}">
                <p14:modId xmlns:p14="http://schemas.microsoft.com/office/powerpoint/2010/main" val="2195893854"/>
              </p:ext>
            </p:extLst>
          </p:nvPr>
        </p:nvGraphicFramePr>
        <p:xfrm>
          <a:off x="4988999" y="303523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6" name="Table 245">
            <a:extLst>
              <a:ext uri="{FF2B5EF4-FFF2-40B4-BE49-F238E27FC236}">
                <a16:creationId xmlns:a16="http://schemas.microsoft.com/office/drawing/2014/main" id="{5439425C-5671-A700-1EFF-A656C4599C62}"/>
              </a:ext>
            </a:extLst>
          </p:cNvPr>
          <p:cNvGraphicFramePr>
            <a:graphicFrameLocks noGrp="1"/>
          </p:cNvGraphicFramePr>
          <p:nvPr>
            <p:extLst>
              <p:ext uri="{D42A27DB-BD31-4B8C-83A1-F6EECF244321}">
                <p14:modId xmlns:p14="http://schemas.microsoft.com/office/powerpoint/2010/main" val="126821548"/>
              </p:ext>
            </p:extLst>
          </p:nvPr>
        </p:nvGraphicFramePr>
        <p:xfrm>
          <a:off x="4989000" y="35229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7" name="Table 246">
            <a:extLst>
              <a:ext uri="{FF2B5EF4-FFF2-40B4-BE49-F238E27FC236}">
                <a16:creationId xmlns:a16="http://schemas.microsoft.com/office/drawing/2014/main" id="{86CDB8E1-103D-11EA-E773-D033B31066F3}"/>
              </a:ext>
            </a:extLst>
          </p:cNvPr>
          <p:cNvGraphicFramePr>
            <a:graphicFrameLocks noGrp="1"/>
          </p:cNvGraphicFramePr>
          <p:nvPr>
            <p:extLst>
              <p:ext uri="{D42A27DB-BD31-4B8C-83A1-F6EECF244321}">
                <p14:modId xmlns:p14="http://schemas.microsoft.com/office/powerpoint/2010/main" val="164294396"/>
              </p:ext>
            </p:extLst>
          </p:nvPr>
        </p:nvGraphicFramePr>
        <p:xfrm>
          <a:off x="4988999" y="401059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8" name="Table 247">
            <a:extLst>
              <a:ext uri="{FF2B5EF4-FFF2-40B4-BE49-F238E27FC236}">
                <a16:creationId xmlns:a16="http://schemas.microsoft.com/office/drawing/2014/main" id="{9CF95AF9-26EA-72DC-2382-E74EC6AD226A}"/>
              </a:ext>
            </a:extLst>
          </p:cNvPr>
          <p:cNvGraphicFramePr>
            <a:graphicFrameLocks noGrp="1"/>
          </p:cNvGraphicFramePr>
          <p:nvPr>
            <p:extLst>
              <p:ext uri="{D42A27DB-BD31-4B8C-83A1-F6EECF244321}">
                <p14:modId xmlns:p14="http://schemas.microsoft.com/office/powerpoint/2010/main" val="2510227042"/>
              </p:ext>
            </p:extLst>
          </p:nvPr>
        </p:nvGraphicFramePr>
        <p:xfrm>
          <a:off x="4989000" y="449827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2" name="Table 251">
            <a:extLst>
              <a:ext uri="{FF2B5EF4-FFF2-40B4-BE49-F238E27FC236}">
                <a16:creationId xmlns:a16="http://schemas.microsoft.com/office/drawing/2014/main" id="{6FA59759-6987-AEC7-FCA5-5624EB42A721}"/>
              </a:ext>
            </a:extLst>
          </p:cNvPr>
          <p:cNvGraphicFramePr>
            <a:graphicFrameLocks noGrp="1"/>
          </p:cNvGraphicFramePr>
          <p:nvPr>
            <p:extLst>
              <p:ext uri="{D42A27DB-BD31-4B8C-83A1-F6EECF244321}">
                <p14:modId xmlns:p14="http://schemas.microsoft.com/office/powerpoint/2010/main" val="3770664076"/>
              </p:ext>
            </p:extLst>
          </p:nvPr>
        </p:nvGraphicFramePr>
        <p:xfrm>
          <a:off x="4949563" y="260292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3" name="Table 252">
            <a:extLst>
              <a:ext uri="{FF2B5EF4-FFF2-40B4-BE49-F238E27FC236}">
                <a16:creationId xmlns:a16="http://schemas.microsoft.com/office/drawing/2014/main" id="{692450EA-6A63-F60A-0E73-88738B895F91}"/>
              </a:ext>
            </a:extLst>
          </p:cNvPr>
          <p:cNvGraphicFramePr>
            <a:graphicFrameLocks noGrp="1"/>
          </p:cNvGraphicFramePr>
          <p:nvPr>
            <p:extLst>
              <p:ext uri="{D42A27DB-BD31-4B8C-83A1-F6EECF244321}">
                <p14:modId xmlns:p14="http://schemas.microsoft.com/office/powerpoint/2010/main" val="2892575273"/>
              </p:ext>
            </p:extLst>
          </p:nvPr>
        </p:nvGraphicFramePr>
        <p:xfrm>
          <a:off x="4949562" y="309060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4" name="Table 253">
            <a:extLst>
              <a:ext uri="{FF2B5EF4-FFF2-40B4-BE49-F238E27FC236}">
                <a16:creationId xmlns:a16="http://schemas.microsoft.com/office/drawing/2014/main" id="{08C917E8-F8B1-5EF7-A3A6-1A9B9719F429}"/>
              </a:ext>
            </a:extLst>
          </p:cNvPr>
          <p:cNvGraphicFramePr>
            <a:graphicFrameLocks noGrp="1"/>
          </p:cNvGraphicFramePr>
          <p:nvPr>
            <p:extLst>
              <p:ext uri="{D42A27DB-BD31-4B8C-83A1-F6EECF244321}">
                <p14:modId xmlns:p14="http://schemas.microsoft.com/office/powerpoint/2010/main" val="619583180"/>
              </p:ext>
            </p:extLst>
          </p:nvPr>
        </p:nvGraphicFramePr>
        <p:xfrm>
          <a:off x="4949563" y="35782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5" name="Table 254">
            <a:extLst>
              <a:ext uri="{FF2B5EF4-FFF2-40B4-BE49-F238E27FC236}">
                <a16:creationId xmlns:a16="http://schemas.microsoft.com/office/drawing/2014/main" id="{9E69BDCD-D4EA-2CCB-EB58-517AA2EDD075}"/>
              </a:ext>
            </a:extLst>
          </p:cNvPr>
          <p:cNvGraphicFramePr>
            <a:graphicFrameLocks noGrp="1"/>
          </p:cNvGraphicFramePr>
          <p:nvPr>
            <p:extLst>
              <p:ext uri="{D42A27DB-BD31-4B8C-83A1-F6EECF244321}">
                <p14:modId xmlns:p14="http://schemas.microsoft.com/office/powerpoint/2010/main" val="1574508111"/>
              </p:ext>
            </p:extLst>
          </p:nvPr>
        </p:nvGraphicFramePr>
        <p:xfrm>
          <a:off x="4949562" y="40659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6" name="Table 255">
            <a:extLst>
              <a:ext uri="{FF2B5EF4-FFF2-40B4-BE49-F238E27FC236}">
                <a16:creationId xmlns:a16="http://schemas.microsoft.com/office/drawing/2014/main" id="{280DD163-E345-1A79-96A0-B454BBA1E98C}"/>
              </a:ext>
            </a:extLst>
          </p:cNvPr>
          <p:cNvGraphicFramePr>
            <a:graphicFrameLocks noGrp="1"/>
          </p:cNvGraphicFramePr>
          <p:nvPr>
            <p:extLst>
              <p:ext uri="{D42A27DB-BD31-4B8C-83A1-F6EECF244321}">
                <p14:modId xmlns:p14="http://schemas.microsoft.com/office/powerpoint/2010/main" val="580654963"/>
              </p:ext>
            </p:extLst>
          </p:nvPr>
        </p:nvGraphicFramePr>
        <p:xfrm>
          <a:off x="4949563" y="455364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0" name="Table 259">
            <a:extLst>
              <a:ext uri="{FF2B5EF4-FFF2-40B4-BE49-F238E27FC236}">
                <a16:creationId xmlns:a16="http://schemas.microsoft.com/office/drawing/2014/main" id="{C3826CB9-E5AE-125E-82D3-4D90A540949A}"/>
              </a:ext>
            </a:extLst>
          </p:cNvPr>
          <p:cNvGraphicFramePr>
            <a:graphicFrameLocks noGrp="1"/>
          </p:cNvGraphicFramePr>
          <p:nvPr>
            <p:extLst>
              <p:ext uri="{D42A27DB-BD31-4B8C-83A1-F6EECF244321}">
                <p14:modId xmlns:p14="http://schemas.microsoft.com/office/powerpoint/2010/main" val="2255093784"/>
              </p:ext>
            </p:extLst>
          </p:nvPr>
        </p:nvGraphicFramePr>
        <p:xfrm>
          <a:off x="4903291" y="265307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1" name="Table 260">
            <a:extLst>
              <a:ext uri="{FF2B5EF4-FFF2-40B4-BE49-F238E27FC236}">
                <a16:creationId xmlns:a16="http://schemas.microsoft.com/office/drawing/2014/main" id="{FB105933-C5EB-E5EC-5821-652350C45F89}"/>
              </a:ext>
            </a:extLst>
          </p:cNvPr>
          <p:cNvGraphicFramePr>
            <a:graphicFrameLocks noGrp="1"/>
          </p:cNvGraphicFramePr>
          <p:nvPr>
            <p:extLst>
              <p:ext uri="{D42A27DB-BD31-4B8C-83A1-F6EECF244321}">
                <p14:modId xmlns:p14="http://schemas.microsoft.com/office/powerpoint/2010/main" val="2291307812"/>
              </p:ext>
            </p:extLst>
          </p:nvPr>
        </p:nvGraphicFramePr>
        <p:xfrm>
          <a:off x="4903290" y="314075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2" name="Table 261">
            <a:extLst>
              <a:ext uri="{FF2B5EF4-FFF2-40B4-BE49-F238E27FC236}">
                <a16:creationId xmlns:a16="http://schemas.microsoft.com/office/drawing/2014/main" id="{A7E08381-F742-D602-A466-513216318A69}"/>
              </a:ext>
            </a:extLst>
          </p:cNvPr>
          <p:cNvGraphicFramePr>
            <a:graphicFrameLocks noGrp="1"/>
          </p:cNvGraphicFramePr>
          <p:nvPr>
            <p:extLst>
              <p:ext uri="{D42A27DB-BD31-4B8C-83A1-F6EECF244321}">
                <p14:modId xmlns:p14="http://schemas.microsoft.com/office/powerpoint/2010/main" val="1049903374"/>
              </p:ext>
            </p:extLst>
          </p:nvPr>
        </p:nvGraphicFramePr>
        <p:xfrm>
          <a:off x="4903291" y="362843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3" name="Table 262">
            <a:extLst>
              <a:ext uri="{FF2B5EF4-FFF2-40B4-BE49-F238E27FC236}">
                <a16:creationId xmlns:a16="http://schemas.microsoft.com/office/drawing/2014/main" id="{34CEC6FC-3C3C-277A-5C41-BC0F5046FDE2}"/>
              </a:ext>
            </a:extLst>
          </p:cNvPr>
          <p:cNvGraphicFramePr>
            <a:graphicFrameLocks noGrp="1"/>
          </p:cNvGraphicFramePr>
          <p:nvPr>
            <p:extLst>
              <p:ext uri="{D42A27DB-BD31-4B8C-83A1-F6EECF244321}">
                <p14:modId xmlns:p14="http://schemas.microsoft.com/office/powerpoint/2010/main" val="3502905115"/>
              </p:ext>
            </p:extLst>
          </p:nvPr>
        </p:nvGraphicFramePr>
        <p:xfrm>
          <a:off x="4903290" y="411611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4" name="Table 263">
            <a:extLst>
              <a:ext uri="{FF2B5EF4-FFF2-40B4-BE49-F238E27FC236}">
                <a16:creationId xmlns:a16="http://schemas.microsoft.com/office/drawing/2014/main" id="{B994F76A-4A2E-3387-262D-D76FA2A0D2B9}"/>
              </a:ext>
            </a:extLst>
          </p:cNvPr>
          <p:cNvGraphicFramePr>
            <a:graphicFrameLocks noGrp="1"/>
          </p:cNvGraphicFramePr>
          <p:nvPr>
            <p:extLst>
              <p:ext uri="{D42A27DB-BD31-4B8C-83A1-F6EECF244321}">
                <p14:modId xmlns:p14="http://schemas.microsoft.com/office/powerpoint/2010/main" val="2764475090"/>
              </p:ext>
            </p:extLst>
          </p:nvPr>
        </p:nvGraphicFramePr>
        <p:xfrm>
          <a:off x="4903291" y="460379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8" name="Table 267">
            <a:extLst>
              <a:ext uri="{FF2B5EF4-FFF2-40B4-BE49-F238E27FC236}">
                <a16:creationId xmlns:a16="http://schemas.microsoft.com/office/drawing/2014/main" id="{802B42B6-9EC1-92D4-DEE0-8B4716FD91E8}"/>
              </a:ext>
            </a:extLst>
          </p:cNvPr>
          <p:cNvGraphicFramePr>
            <a:graphicFrameLocks noGrp="1"/>
          </p:cNvGraphicFramePr>
          <p:nvPr>
            <p:extLst>
              <p:ext uri="{D42A27DB-BD31-4B8C-83A1-F6EECF244321}">
                <p14:modId xmlns:p14="http://schemas.microsoft.com/office/powerpoint/2010/main" val="2124654157"/>
              </p:ext>
            </p:extLst>
          </p:nvPr>
        </p:nvGraphicFramePr>
        <p:xfrm>
          <a:off x="4846895" y="271285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9" name="Table 268">
            <a:extLst>
              <a:ext uri="{FF2B5EF4-FFF2-40B4-BE49-F238E27FC236}">
                <a16:creationId xmlns:a16="http://schemas.microsoft.com/office/drawing/2014/main" id="{7866B829-731C-8223-589F-F07EDA9C2EF3}"/>
              </a:ext>
            </a:extLst>
          </p:cNvPr>
          <p:cNvGraphicFramePr>
            <a:graphicFrameLocks noGrp="1"/>
          </p:cNvGraphicFramePr>
          <p:nvPr>
            <p:extLst>
              <p:ext uri="{D42A27DB-BD31-4B8C-83A1-F6EECF244321}">
                <p14:modId xmlns:p14="http://schemas.microsoft.com/office/powerpoint/2010/main" val="2717362282"/>
              </p:ext>
            </p:extLst>
          </p:nvPr>
        </p:nvGraphicFramePr>
        <p:xfrm>
          <a:off x="4846894" y="320053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0" name="Table 269">
            <a:extLst>
              <a:ext uri="{FF2B5EF4-FFF2-40B4-BE49-F238E27FC236}">
                <a16:creationId xmlns:a16="http://schemas.microsoft.com/office/drawing/2014/main" id="{68F72543-E4FA-679B-0195-A5A35489E817}"/>
              </a:ext>
            </a:extLst>
          </p:cNvPr>
          <p:cNvGraphicFramePr>
            <a:graphicFrameLocks noGrp="1"/>
          </p:cNvGraphicFramePr>
          <p:nvPr>
            <p:extLst>
              <p:ext uri="{D42A27DB-BD31-4B8C-83A1-F6EECF244321}">
                <p14:modId xmlns:p14="http://schemas.microsoft.com/office/powerpoint/2010/main" val="1661803622"/>
              </p:ext>
            </p:extLst>
          </p:nvPr>
        </p:nvGraphicFramePr>
        <p:xfrm>
          <a:off x="4846895" y="368821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1" name="Table 270">
            <a:extLst>
              <a:ext uri="{FF2B5EF4-FFF2-40B4-BE49-F238E27FC236}">
                <a16:creationId xmlns:a16="http://schemas.microsoft.com/office/drawing/2014/main" id="{0537B814-50FC-5B74-94D4-023EDDF77ACE}"/>
              </a:ext>
            </a:extLst>
          </p:cNvPr>
          <p:cNvGraphicFramePr>
            <a:graphicFrameLocks noGrp="1"/>
          </p:cNvGraphicFramePr>
          <p:nvPr>
            <p:extLst>
              <p:ext uri="{D42A27DB-BD31-4B8C-83A1-F6EECF244321}">
                <p14:modId xmlns:p14="http://schemas.microsoft.com/office/powerpoint/2010/main" val="153172367"/>
              </p:ext>
            </p:extLst>
          </p:nvPr>
        </p:nvGraphicFramePr>
        <p:xfrm>
          <a:off x="4846894" y="417589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2" name="Table 271">
            <a:extLst>
              <a:ext uri="{FF2B5EF4-FFF2-40B4-BE49-F238E27FC236}">
                <a16:creationId xmlns:a16="http://schemas.microsoft.com/office/drawing/2014/main" id="{3DB44A22-A0E5-FF70-A097-82F3F57B8B33}"/>
              </a:ext>
            </a:extLst>
          </p:cNvPr>
          <p:cNvGraphicFramePr>
            <a:graphicFrameLocks noGrp="1"/>
          </p:cNvGraphicFramePr>
          <p:nvPr>
            <p:extLst>
              <p:ext uri="{D42A27DB-BD31-4B8C-83A1-F6EECF244321}">
                <p14:modId xmlns:p14="http://schemas.microsoft.com/office/powerpoint/2010/main" val="573707745"/>
              </p:ext>
            </p:extLst>
          </p:nvPr>
        </p:nvGraphicFramePr>
        <p:xfrm>
          <a:off x="4846895" y="466357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6" name="Table 275">
            <a:extLst>
              <a:ext uri="{FF2B5EF4-FFF2-40B4-BE49-F238E27FC236}">
                <a16:creationId xmlns:a16="http://schemas.microsoft.com/office/drawing/2014/main" id="{DA5A7909-8413-994C-48C5-4129E97475F7}"/>
              </a:ext>
            </a:extLst>
          </p:cNvPr>
          <p:cNvGraphicFramePr>
            <a:graphicFrameLocks noGrp="1"/>
          </p:cNvGraphicFramePr>
          <p:nvPr>
            <p:extLst>
              <p:ext uri="{D42A27DB-BD31-4B8C-83A1-F6EECF244321}">
                <p14:modId xmlns:p14="http://schemas.microsoft.com/office/powerpoint/2010/main" val="3326046610"/>
              </p:ext>
            </p:extLst>
          </p:nvPr>
        </p:nvGraphicFramePr>
        <p:xfrm>
          <a:off x="4780375" y="276492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7" name="Table 276">
            <a:extLst>
              <a:ext uri="{FF2B5EF4-FFF2-40B4-BE49-F238E27FC236}">
                <a16:creationId xmlns:a16="http://schemas.microsoft.com/office/drawing/2014/main" id="{92B198B1-4B76-CEF7-559D-71D3CC026802}"/>
              </a:ext>
            </a:extLst>
          </p:cNvPr>
          <p:cNvGraphicFramePr>
            <a:graphicFrameLocks noGrp="1"/>
          </p:cNvGraphicFramePr>
          <p:nvPr>
            <p:extLst>
              <p:ext uri="{D42A27DB-BD31-4B8C-83A1-F6EECF244321}">
                <p14:modId xmlns:p14="http://schemas.microsoft.com/office/powerpoint/2010/main" val="1270754112"/>
              </p:ext>
            </p:extLst>
          </p:nvPr>
        </p:nvGraphicFramePr>
        <p:xfrm>
          <a:off x="4780374" y="325260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8" name="Table 277">
            <a:extLst>
              <a:ext uri="{FF2B5EF4-FFF2-40B4-BE49-F238E27FC236}">
                <a16:creationId xmlns:a16="http://schemas.microsoft.com/office/drawing/2014/main" id="{627236C8-749C-DFEB-76AC-87FDC0F5113B}"/>
              </a:ext>
            </a:extLst>
          </p:cNvPr>
          <p:cNvGraphicFramePr>
            <a:graphicFrameLocks noGrp="1"/>
          </p:cNvGraphicFramePr>
          <p:nvPr>
            <p:extLst>
              <p:ext uri="{D42A27DB-BD31-4B8C-83A1-F6EECF244321}">
                <p14:modId xmlns:p14="http://schemas.microsoft.com/office/powerpoint/2010/main" val="1960382568"/>
              </p:ext>
            </p:extLst>
          </p:nvPr>
        </p:nvGraphicFramePr>
        <p:xfrm>
          <a:off x="4780375" y="374028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9" name="Table 278">
            <a:extLst>
              <a:ext uri="{FF2B5EF4-FFF2-40B4-BE49-F238E27FC236}">
                <a16:creationId xmlns:a16="http://schemas.microsoft.com/office/drawing/2014/main" id="{AA050FE3-1657-62F2-69BE-CC0AAAF037C3}"/>
              </a:ext>
            </a:extLst>
          </p:cNvPr>
          <p:cNvGraphicFramePr>
            <a:graphicFrameLocks noGrp="1"/>
          </p:cNvGraphicFramePr>
          <p:nvPr>
            <p:extLst>
              <p:ext uri="{D42A27DB-BD31-4B8C-83A1-F6EECF244321}">
                <p14:modId xmlns:p14="http://schemas.microsoft.com/office/powerpoint/2010/main" val="634633681"/>
              </p:ext>
            </p:extLst>
          </p:nvPr>
        </p:nvGraphicFramePr>
        <p:xfrm>
          <a:off x="4780374" y="422796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0" name="Table 279">
            <a:extLst>
              <a:ext uri="{FF2B5EF4-FFF2-40B4-BE49-F238E27FC236}">
                <a16:creationId xmlns:a16="http://schemas.microsoft.com/office/drawing/2014/main" id="{21A2639D-D193-5E97-4C50-3DA02785BCE1}"/>
              </a:ext>
            </a:extLst>
          </p:cNvPr>
          <p:cNvGraphicFramePr>
            <a:graphicFrameLocks noGrp="1"/>
          </p:cNvGraphicFramePr>
          <p:nvPr>
            <p:extLst>
              <p:ext uri="{D42A27DB-BD31-4B8C-83A1-F6EECF244321}">
                <p14:modId xmlns:p14="http://schemas.microsoft.com/office/powerpoint/2010/main" val="1135660642"/>
              </p:ext>
            </p:extLst>
          </p:nvPr>
        </p:nvGraphicFramePr>
        <p:xfrm>
          <a:off x="4780375" y="471564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4" name="Table 283">
            <a:extLst>
              <a:ext uri="{FF2B5EF4-FFF2-40B4-BE49-F238E27FC236}">
                <a16:creationId xmlns:a16="http://schemas.microsoft.com/office/drawing/2014/main" id="{BA109957-0179-AA0A-B9EE-333E1A75ACFE}"/>
              </a:ext>
            </a:extLst>
          </p:cNvPr>
          <p:cNvGraphicFramePr>
            <a:graphicFrameLocks noGrp="1"/>
          </p:cNvGraphicFramePr>
          <p:nvPr>
            <p:extLst>
              <p:ext uri="{D42A27DB-BD31-4B8C-83A1-F6EECF244321}">
                <p14:modId xmlns:p14="http://schemas.microsoft.com/office/powerpoint/2010/main" val="576038607"/>
              </p:ext>
            </p:extLst>
          </p:nvPr>
        </p:nvGraphicFramePr>
        <p:xfrm>
          <a:off x="4703390" y="28083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5" name="Table 284">
            <a:extLst>
              <a:ext uri="{FF2B5EF4-FFF2-40B4-BE49-F238E27FC236}">
                <a16:creationId xmlns:a16="http://schemas.microsoft.com/office/drawing/2014/main" id="{4BE57D72-021F-45C0-8F2A-25C57E13888D}"/>
              </a:ext>
            </a:extLst>
          </p:cNvPr>
          <p:cNvGraphicFramePr>
            <a:graphicFrameLocks noGrp="1"/>
          </p:cNvGraphicFramePr>
          <p:nvPr>
            <p:extLst>
              <p:ext uri="{D42A27DB-BD31-4B8C-83A1-F6EECF244321}">
                <p14:modId xmlns:p14="http://schemas.microsoft.com/office/powerpoint/2010/main" val="4197052682"/>
              </p:ext>
            </p:extLst>
          </p:nvPr>
        </p:nvGraphicFramePr>
        <p:xfrm>
          <a:off x="4703389" y="32960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6" name="Table 285">
            <a:extLst>
              <a:ext uri="{FF2B5EF4-FFF2-40B4-BE49-F238E27FC236}">
                <a16:creationId xmlns:a16="http://schemas.microsoft.com/office/drawing/2014/main" id="{CF719011-9370-A5C6-4BB9-BDBD250156F5}"/>
              </a:ext>
            </a:extLst>
          </p:cNvPr>
          <p:cNvGraphicFramePr>
            <a:graphicFrameLocks noGrp="1"/>
          </p:cNvGraphicFramePr>
          <p:nvPr>
            <p:extLst>
              <p:ext uri="{D42A27DB-BD31-4B8C-83A1-F6EECF244321}">
                <p14:modId xmlns:p14="http://schemas.microsoft.com/office/powerpoint/2010/main" val="2050323714"/>
              </p:ext>
            </p:extLst>
          </p:nvPr>
        </p:nvGraphicFramePr>
        <p:xfrm>
          <a:off x="4703390" y="37837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7" name="Table 286">
            <a:extLst>
              <a:ext uri="{FF2B5EF4-FFF2-40B4-BE49-F238E27FC236}">
                <a16:creationId xmlns:a16="http://schemas.microsoft.com/office/drawing/2014/main" id="{6C4E4B0F-024F-8ECB-E0E3-B63D693F4CFA}"/>
              </a:ext>
            </a:extLst>
          </p:cNvPr>
          <p:cNvGraphicFramePr>
            <a:graphicFrameLocks noGrp="1"/>
          </p:cNvGraphicFramePr>
          <p:nvPr>
            <p:extLst>
              <p:ext uri="{D42A27DB-BD31-4B8C-83A1-F6EECF244321}">
                <p14:modId xmlns:p14="http://schemas.microsoft.com/office/powerpoint/2010/main" val="2519734173"/>
              </p:ext>
            </p:extLst>
          </p:nvPr>
        </p:nvGraphicFramePr>
        <p:xfrm>
          <a:off x="4703389" y="42714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8" name="Table 287">
            <a:extLst>
              <a:ext uri="{FF2B5EF4-FFF2-40B4-BE49-F238E27FC236}">
                <a16:creationId xmlns:a16="http://schemas.microsoft.com/office/drawing/2014/main" id="{BA47DE05-82C2-563C-A5FC-4C6D6D66F750}"/>
              </a:ext>
            </a:extLst>
          </p:cNvPr>
          <p:cNvGraphicFramePr>
            <a:graphicFrameLocks noGrp="1"/>
          </p:cNvGraphicFramePr>
          <p:nvPr>
            <p:extLst>
              <p:ext uri="{D42A27DB-BD31-4B8C-83A1-F6EECF244321}">
                <p14:modId xmlns:p14="http://schemas.microsoft.com/office/powerpoint/2010/main" val="3786593928"/>
              </p:ext>
            </p:extLst>
          </p:nvPr>
        </p:nvGraphicFramePr>
        <p:xfrm>
          <a:off x="4703390" y="475910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sp>
        <p:nvSpPr>
          <p:cNvPr id="96" name="TextBox 95">
            <a:extLst>
              <a:ext uri="{FF2B5EF4-FFF2-40B4-BE49-F238E27FC236}">
                <a16:creationId xmlns:a16="http://schemas.microsoft.com/office/drawing/2014/main" id="{76188B84-3404-A06E-0882-9C6578BFF604}"/>
              </a:ext>
            </a:extLst>
          </p:cNvPr>
          <p:cNvSpPr txBox="1"/>
          <p:nvPr/>
        </p:nvSpPr>
        <p:spPr>
          <a:xfrm>
            <a:off x="1584169" y="2066603"/>
            <a:ext cx="781721" cy="497298"/>
          </a:xfrm>
          <a:prstGeom prst="rect">
            <a:avLst/>
          </a:prstGeom>
          <a:noFill/>
        </p:spPr>
        <p:txBody>
          <a:bodyPr wrap="square" rtlCol="0">
            <a:noAutofit/>
          </a:bodyPr>
          <a:lstStyle/>
          <a:p>
            <a:r>
              <a:rPr lang="en-US" sz="2400" b="1" dirty="0">
                <a:solidFill>
                  <a:srgbClr val="FF0000"/>
                </a:solidFill>
              </a:rPr>
              <a:t>12</a:t>
            </a:r>
          </a:p>
        </p:txBody>
      </p:sp>
      <p:sp>
        <p:nvSpPr>
          <p:cNvPr id="97" name="TextBox 96">
            <a:extLst>
              <a:ext uri="{FF2B5EF4-FFF2-40B4-BE49-F238E27FC236}">
                <a16:creationId xmlns:a16="http://schemas.microsoft.com/office/drawing/2014/main" id="{5BAE8E4A-07B9-3C40-2AEC-A44BD711E63C}"/>
              </a:ext>
            </a:extLst>
          </p:cNvPr>
          <p:cNvSpPr txBox="1"/>
          <p:nvPr/>
        </p:nvSpPr>
        <p:spPr>
          <a:xfrm>
            <a:off x="1630165" y="2076556"/>
            <a:ext cx="781721" cy="497298"/>
          </a:xfrm>
          <a:prstGeom prst="rect">
            <a:avLst/>
          </a:prstGeom>
          <a:noFill/>
        </p:spPr>
        <p:txBody>
          <a:bodyPr wrap="square" rtlCol="0">
            <a:noAutofit/>
          </a:bodyPr>
          <a:lstStyle/>
          <a:p>
            <a:r>
              <a:rPr lang="en-US" sz="2400" b="1" dirty="0">
                <a:solidFill>
                  <a:srgbClr val="FF0000"/>
                </a:solidFill>
              </a:rPr>
              <a:t>48</a:t>
            </a:r>
          </a:p>
        </p:txBody>
      </p:sp>
      <p:graphicFrame>
        <p:nvGraphicFramePr>
          <p:cNvPr id="297" name="Table 296">
            <a:extLst>
              <a:ext uri="{FF2B5EF4-FFF2-40B4-BE49-F238E27FC236}">
                <a16:creationId xmlns:a16="http://schemas.microsoft.com/office/drawing/2014/main" id="{3983113B-6B6F-41E4-BF52-54EDB1AEF0A8}"/>
              </a:ext>
            </a:extLst>
          </p:cNvPr>
          <p:cNvGraphicFramePr>
            <a:graphicFrameLocks noGrp="1"/>
          </p:cNvGraphicFramePr>
          <p:nvPr>
            <p:extLst>
              <p:ext uri="{D42A27DB-BD31-4B8C-83A1-F6EECF244321}">
                <p14:modId xmlns:p14="http://schemas.microsoft.com/office/powerpoint/2010/main" val="3954013667"/>
              </p:ext>
            </p:extLst>
          </p:nvPr>
        </p:nvGraphicFramePr>
        <p:xfrm>
          <a:off x="6077646" y="49930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8" name="Table 297">
            <a:extLst>
              <a:ext uri="{FF2B5EF4-FFF2-40B4-BE49-F238E27FC236}">
                <a16:creationId xmlns:a16="http://schemas.microsoft.com/office/drawing/2014/main" id="{CC3E900A-70B3-A10A-8B7E-ADEF2AA47062}"/>
              </a:ext>
            </a:extLst>
          </p:cNvPr>
          <p:cNvGraphicFramePr>
            <a:graphicFrameLocks noGrp="1"/>
          </p:cNvGraphicFramePr>
          <p:nvPr>
            <p:extLst>
              <p:ext uri="{D42A27DB-BD31-4B8C-83A1-F6EECF244321}">
                <p14:modId xmlns:p14="http://schemas.microsoft.com/office/powerpoint/2010/main" val="59070228"/>
              </p:ext>
            </p:extLst>
          </p:nvPr>
        </p:nvGraphicFramePr>
        <p:xfrm>
          <a:off x="6076947" y="549139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9" name="Table 298">
            <a:extLst>
              <a:ext uri="{FF2B5EF4-FFF2-40B4-BE49-F238E27FC236}">
                <a16:creationId xmlns:a16="http://schemas.microsoft.com/office/drawing/2014/main" id="{082FC8B3-6FD7-2F7B-044D-35F4DFE34361}"/>
              </a:ext>
            </a:extLst>
          </p:cNvPr>
          <p:cNvGraphicFramePr>
            <a:graphicFrameLocks noGrp="1"/>
          </p:cNvGraphicFramePr>
          <p:nvPr>
            <p:extLst>
              <p:ext uri="{D42A27DB-BD31-4B8C-83A1-F6EECF244321}">
                <p14:modId xmlns:p14="http://schemas.microsoft.com/office/powerpoint/2010/main" val="2788697215"/>
              </p:ext>
            </p:extLst>
          </p:nvPr>
        </p:nvGraphicFramePr>
        <p:xfrm>
          <a:off x="6076946" y="597907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5" name="Table 304">
            <a:extLst>
              <a:ext uri="{FF2B5EF4-FFF2-40B4-BE49-F238E27FC236}">
                <a16:creationId xmlns:a16="http://schemas.microsoft.com/office/drawing/2014/main" id="{C06230FF-321A-AA7F-B3B9-B29C226A2310}"/>
              </a:ext>
            </a:extLst>
          </p:cNvPr>
          <p:cNvGraphicFramePr>
            <a:graphicFrameLocks noGrp="1"/>
          </p:cNvGraphicFramePr>
          <p:nvPr>
            <p:extLst>
              <p:ext uri="{D42A27DB-BD31-4B8C-83A1-F6EECF244321}">
                <p14:modId xmlns:p14="http://schemas.microsoft.com/office/powerpoint/2010/main" val="1217108061"/>
              </p:ext>
            </p:extLst>
          </p:nvPr>
        </p:nvGraphicFramePr>
        <p:xfrm>
          <a:off x="6038209" y="50484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6" name="Table 305">
            <a:extLst>
              <a:ext uri="{FF2B5EF4-FFF2-40B4-BE49-F238E27FC236}">
                <a16:creationId xmlns:a16="http://schemas.microsoft.com/office/drawing/2014/main" id="{DFF40F30-9AFE-85D5-6714-7F82A400352C}"/>
              </a:ext>
            </a:extLst>
          </p:cNvPr>
          <p:cNvGraphicFramePr>
            <a:graphicFrameLocks noGrp="1"/>
          </p:cNvGraphicFramePr>
          <p:nvPr>
            <p:extLst>
              <p:ext uri="{D42A27DB-BD31-4B8C-83A1-F6EECF244321}">
                <p14:modId xmlns:p14="http://schemas.microsoft.com/office/powerpoint/2010/main" val="1834319574"/>
              </p:ext>
            </p:extLst>
          </p:nvPr>
        </p:nvGraphicFramePr>
        <p:xfrm>
          <a:off x="6037510" y="554676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7" name="Table 306">
            <a:extLst>
              <a:ext uri="{FF2B5EF4-FFF2-40B4-BE49-F238E27FC236}">
                <a16:creationId xmlns:a16="http://schemas.microsoft.com/office/drawing/2014/main" id="{A9253835-0D46-E73F-F161-720A728B4751}"/>
              </a:ext>
            </a:extLst>
          </p:cNvPr>
          <p:cNvGraphicFramePr>
            <a:graphicFrameLocks noGrp="1"/>
          </p:cNvGraphicFramePr>
          <p:nvPr>
            <p:extLst>
              <p:ext uri="{D42A27DB-BD31-4B8C-83A1-F6EECF244321}">
                <p14:modId xmlns:p14="http://schemas.microsoft.com/office/powerpoint/2010/main" val="1369417552"/>
              </p:ext>
            </p:extLst>
          </p:nvPr>
        </p:nvGraphicFramePr>
        <p:xfrm>
          <a:off x="6037509" y="603444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3" name="Table 312">
            <a:extLst>
              <a:ext uri="{FF2B5EF4-FFF2-40B4-BE49-F238E27FC236}">
                <a16:creationId xmlns:a16="http://schemas.microsoft.com/office/drawing/2014/main" id="{936C34AA-2C35-DA30-E6D4-2414B4B12EB5}"/>
              </a:ext>
            </a:extLst>
          </p:cNvPr>
          <p:cNvGraphicFramePr>
            <a:graphicFrameLocks noGrp="1"/>
          </p:cNvGraphicFramePr>
          <p:nvPr>
            <p:extLst>
              <p:ext uri="{D42A27DB-BD31-4B8C-83A1-F6EECF244321}">
                <p14:modId xmlns:p14="http://schemas.microsoft.com/office/powerpoint/2010/main" val="3640702468"/>
              </p:ext>
            </p:extLst>
          </p:nvPr>
        </p:nvGraphicFramePr>
        <p:xfrm>
          <a:off x="5991937" y="50985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4" name="Table 313">
            <a:extLst>
              <a:ext uri="{FF2B5EF4-FFF2-40B4-BE49-F238E27FC236}">
                <a16:creationId xmlns:a16="http://schemas.microsoft.com/office/drawing/2014/main" id="{E41BCF47-0C99-E3BD-0E4B-DAEBD17AEC0A}"/>
              </a:ext>
            </a:extLst>
          </p:cNvPr>
          <p:cNvGraphicFramePr>
            <a:graphicFrameLocks noGrp="1"/>
          </p:cNvGraphicFramePr>
          <p:nvPr>
            <p:extLst>
              <p:ext uri="{D42A27DB-BD31-4B8C-83A1-F6EECF244321}">
                <p14:modId xmlns:p14="http://schemas.microsoft.com/office/powerpoint/2010/main" val="2018163657"/>
              </p:ext>
            </p:extLst>
          </p:nvPr>
        </p:nvGraphicFramePr>
        <p:xfrm>
          <a:off x="5991238" y="5596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5" name="Table 314">
            <a:extLst>
              <a:ext uri="{FF2B5EF4-FFF2-40B4-BE49-F238E27FC236}">
                <a16:creationId xmlns:a16="http://schemas.microsoft.com/office/drawing/2014/main" id="{104CB200-A5E2-C8A3-0FFD-C86B102C12D5}"/>
              </a:ext>
            </a:extLst>
          </p:cNvPr>
          <p:cNvGraphicFramePr>
            <a:graphicFrameLocks noGrp="1"/>
          </p:cNvGraphicFramePr>
          <p:nvPr>
            <p:extLst>
              <p:ext uri="{D42A27DB-BD31-4B8C-83A1-F6EECF244321}">
                <p14:modId xmlns:p14="http://schemas.microsoft.com/office/powerpoint/2010/main" val="370305056"/>
              </p:ext>
            </p:extLst>
          </p:nvPr>
        </p:nvGraphicFramePr>
        <p:xfrm>
          <a:off x="5991237" y="60845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1" name="Table 320">
            <a:extLst>
              <a:ext uri="{FF2B5EF4-FFF2-40B4-BE49-F238E27FC236}">
                <a16:creationId xmlns:a16="http://schemas.microsoft.com/office/drawing/2014/main" id="{4AE27C6E-9E3A-4BCB-D3BD-E2631B99156E}"/>
              </a:ext>
            </a:extLst>
          </p:cNvPr>
          <p:cNvGraphicFramePr>
            <a:graphicFrameLocks noGrp="1"/>
          </p:cNvGraphicFramePr>
          <p:nvPr>
            <p:extLst>
              <p:ext uri="{D42A27DB-BD31-4B8C-83A1-F6EECF244321}">
                <p14:modId xmlns:p14="http://schemas.microsoft.com/office/powerpoint/2010/main" val="3366232367"/>
              </p:ext>
            </p:extLst>
          </p:nvPr>
        </p:nvGraphicFramePr>
        <p:xfrm>
          <a:off x="5935541" y="51583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2" name="Table 321">
            <a:extLst>
              <a:ext uri="{FF2B5EF4-FFF2-40B4-BE49-F238E27FC236}">
                <a16:creationId xmlns:a16="http://schemas.microsoft.com/office/drawing/2014/main" id="{BCCDDDBD-DBB5-DC61-6BF3-27F62A0B7345}"/>
              </a:ext>
            </a:extLst>
          </p:cNvPr>
          <p:cNvGraphicFramePr>
            <a:graphicFrameLocks noGrp="1"/>
          </p:cNvGraphicFramePr>
          <p:nvPr>
            <p:extLst>
              <p:ext uri="{D42A27DB-BD31-4B8C-83A1-F6EECF244321}">
                <p14:modId xmlns:p14="http://schemas.microsoft.com/office/powerpoint/2010/main" val="4097243688"/>
              </p:ext>
            </p:extLst>
          </p:nvPr>
        </p:nvGraphicFramePr>
        <p:xfrm>
          <a:off x="5934842" y="56566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3" name="Table 322">
            <a:extLst>
              <a:ext uri="{FF2B5EF4-FFF2-40B4-BE49-F238E27FC236}">
                <a16:creationId xmlns:a16="http://schemas.microsoft.com/office/drawing/2014/main" id="{B4613E4C-9FBA-466F-3EAE-D607536A91F3}"/>
              </a:ext>
            </a:extLst>
          </p:cNvPr>
          <p:cNvGraphicFramePr>
            <a:graphicFrameLocks noGrp="1"/>
          </p:cNvGraphicFramePr>
          <p:nvPr>
            <p:extLst>
              <p:ext uri="{D42A27DB-BD31-4B8C-83A1-F6EECF244321}">
                <p14:modId xmlns:p14="http://schemas.microsoft.com/office/powerpoint/2010/main" val="2272863957"/>
              </p:ext>
            </p:extLst>
          </p:nvPr>
        </p:nvGraphicFramePr>
        <p:xfrm>
          <a:off x="5934841" y="61443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9" name="Table 328">
            <a:extLst>
              <a:ext uri="{FF2B5EF4-FFF2-40B4-BE49-F238E27FC236}">
                <a16:creationId xmlns:a16="http://schemas.microsoft.com/office/drawing/2014/main" id="{28328673-84D7-C959-499F-2BECE1CEB435}"/>
              </a:ext>
            </a:extLst>
          </p:cNvPr>
          <p:cNvGraphicFramePr>
            <a:graphicFrameLocks noGrp="1"/>
          </p:cNvGraphicFramePr>
          <p:nvPr>
            <p:extLst>
              <p:ext uri="{D42A27DB-BD31-4B8C-83A1-F6EECF244321}">
                <p14:modId xmlns:p14="http://schemas.microsoft.com/office/powerpoint/2010/main" val="1044470217"/>
              </p:ext>
            </p:extLst>
          </p:nvPr>
        </p:nvGraphicFramePr>
        <p:xfrm>
          <a:off x="5869021" y="52104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0" name="Table 329">
            <a:extLst>
              <a:ext uri="{FF2B5EF4-FFF2-40B4-BE49-F238E27FC236}">
                <a16:creationId xmlns:a16="http://schemas.microsoft.com/office/drawing/2014/main" id="{D7FE98E0-282D-D038-0871-A4D534F1F62B}"/>
              </a:ext>
            </a:extLst>
          </p:cNvPr>
          <p:cNvGraphicFramePr>
            <a:graphicFrameLocks noGrp="1"/>
          </p:cNvGraphicFramePr>
          <p:nvPr>
            <p:extLst>
              <p:ext uri="{D42A27DB-BD31-4B8C-83A1-F6EECF244321}">
                <p14:modId xmlns:p14="http://schemas.microsoft.com/office/powerpoint/2010/main" val="831697278"/>
              </p:ext>
            </p:extLst>
          </p:nvPr>
        </p:nvGraphicFramePr>
        <p:xfrm>
          <a:off x="5868322" y="57087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1" name="Table 330">
            <a:extLst>
              <a:ext uri="{FF2B5EF4-FFF2-40B4-BE49-F238E27FC236}">
                <a16:creationId xmlns:a16="http://schemas.microsoft.com/office/drawing/2014/main" id="{FE134033-F26A-D9B5-D172-E9CFE10DCEF8}"/>
              </a:ext>
            </a:extLst>
          </p:cNvPr>
          <p:cNvGraphicFramePr>
            <a:graphicFrameLocks noGrp="1"/>
          </p:cNvGraphicFramePr>
          <p:nvPr>
            <p:extLst>
              <p:ext uri="{D42A27DB-BD31-4B8C-83A1-F6EECF244321}">
                <p14:modId xmlns:p14="http://schemas.microsoft.com/office/powerpoint/2010/main" val="2008208255"/>
              </p:ext>
            </p:extLst>
          </p:nvPr>
        </p:nvGraphicFramePr>
        <p:xfrm>
          <a:off x="5868321" y="61964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7" name="Table 336">
            <a:extLst>
              <a:ext uri="{FF2B5EF4-FFF2-40B4-BE49-F238E27FC236}">
                <a16:creationId xmlns:a16="http://schemas.microsoft.com/office/drawing/2014/main" id="{08EB41D5-61AF-1160-5D2B-5588968CF0AC}"/>
              </a:ext>
            </a:extLst>
          </p:cNvPr>
          <p:cNvGraphicFramePr>
            <a:graphicFrameLocks noGrp="1"/>
          </p:cNvGraphicFramePr>
          <p:nvPr>
            <p:extLst>
              <p:ext uri="{D42A27DB-BD31-4B8C-83A1-F6EECF244321}">
                <p14:modId xmlns:p14="http://schemas.microsoft.com/office/powerpoint/2010/main" val="2053017196"/>
              </p:ext>
            </p:extLst>
          </p:nvPr>
        </p:nvGraphicFramePr>
        <p:xfrm>
          <a:off x="5792036" y="5253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8" name="Table 337">
            <a:extLst>
              <a:ext uri="{FF2B5EF4-FFF2-40B4-BE49-F238E27FC236}">
                <a16:creationId xmlns:a16="http://schemas.microsoft.com/office/drawing/2014/main" id="{AC953119-EB37-6A79-A7C1-E7304BC0471A}"/>
              </a:ext>
            </a:extLst>
          </p:cNvPr>
          <p:cNvGraphicFramePr>
            <a:graphicFrameLocks noGrp="1"/>
          </p:cNvGraphicFramePr>
          <p:nvPr>
            <p:extLst>
              <p:ext uri="{D42A27DB-BD31-4B8C-83A1-F6EECF244321}">
                <p14:modId xmlns:p14="http://schemas.microsoft.com/office/powerpoint/2010/main" val="175970515"/>
              </p:ext>
            </p:extLst>
          </p:nvPr>
        </p:nvGraphicFramePr>
        <p:xfrm>
          <a:off x="5791337" y="57522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9" name="Table 338">
            <a:extLst>
              <a:ext uri="{FF2B5EF4-FFF2-40B4-BE49-F238E27FC236}">
                <a16:creationId xmlns:a16="http://schemas.microsoft.com/office/drawing/2014/main" id="{A5CEAF51-DB08-6EBD-AB3F-C123AB2B575D}"/>
              </a:ext>
            </a:extLst>
          </p:cNvPr>
          <p:cNvGraphicFramePr>
            <a:graphicFrameLocks noGrp="1"/>
          </p:cNvGraphicFramePr>
          <p:nvPr>
            <p:extLst>
              <p:ext uri="{D42A27DB-BD31-4B8C-83A1-F6EECF244321}">
                <p14:modId xmlns:p14="http://schemas.microsoft.com/office/powerpoint/2010/main" val="770927201"/>
              </p:ext>
            </p:extLst>
          </p:nvPr>
        </p:nvGraphicFramePr>
        <p:xfrm>
          <a:off x="5791336" y="62399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5" name="Table 344">
            <a:extLst>
              <a:ext uri="{FF2B5EF4-FFF2-40B4-BE49-F238E27FC236}">
                <a16:creationId xmlns:a16="http://schemas.microsoft.com/office/drawing/2014/main" id="{A5EE42FF-6FF2-BC04-EA6D-01C9DEAC60F1}"/>
              </a:ext>
            </a:extLst>
          </p:cNvPr>
          <p:cNvGraphicFramePr>
            <a:graphicFrameLocks noGrp="1"/>
          </p:cNvGraphicFramePr>
          <p:nvPr>
            <p:extLst>
              <p:ext uri="{D42A27DB-BD31-4B8C-83A1-F6EECF244321}">
                <p14:modId xmlns:p14="http://schemas.microsoft.com/office/powerpoint/2010/main" val="2416359875"/>
              </p:ext>
            </p:extLst>
          </p:nvPr>
        </p:nvGraphicFramePr>
        <p:xfrm>
          <a:off x="7172544" y="49930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6" name="Table 345">
            <a:extLst>
              <a:ext uri="{FF2B5EF4-FFF2-40B4-BE49-F238E27FC236}">
                <a16:creationId xmlns:a16="http://schemas.microsoft.com/office/drawing/2014/main" id="{2E7F66A6-2ED8-A182-8709-F9DF1EE93C7C}"/>
              </a:ext>
            </a:extLst>
          </p:cNvPr>
          <p:cNvGraphicFramePr>
            <a:graphicFrameLocks noGrp="1"/>
          </p:cNvGraphicFramePr>
          <p:nvPr>
            <p:extLst>
              <p:ext uri="{D42A27DB-BD31-4B8C-83A1-F6EECF244321}">
                <p14:modId xmlns:p14="http://schemas.microsoft.com/office/powerpoint/2010/main" val="1952155711"/>
              </p:ext>
            </p:extLst>
          </p:nvPr>
        </p:nvGraphicFramePr>
        <p:xfrm>
          <a:off x="7171845" y="549139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7" name="Table 346">
            <a:extLst>
              <a:ext uri="{FF2B5EF4-FFF2-40B4-BE49-F238E27FC236}">
                <a16:creationId xmlns:a16="http://schemas.microsoft.com/office/drawing/2014/main" id="{00264710-9540-1B2F-0E61-A269F259010E}"/>
              </a:ext>
            </a:extLst>
          </p:cNvPr>
          <p:cNvGraphicFramePr>
            <a:graphicFrameLocks noGrp="1"/>
          </p:cNvGraphicFramePr>
          <p:nvPr>
            <p:extLst>
              <p:ext uri="{D42A27DB-BD31-4B8C-83A1-F6EECF244321}">
                <p14:modId xmlns:p14="http://schemas.microsoft.com/office/powerpoint/2010/main" val="2155982830"/>
              </p:ext>
            </p:extLst>
          </p:nvPr>
        </p:nvGraphicFramePr>
        <p:xfrm>
          <a:off x="7171844" y="597907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3" name="Table 352">
            <a:extLst>
              <a:ext uri="{FF2B5EF4-FFF2-40B4-BE49-F238E27FC236}">
                <a16:creationId xmlns:a16="http://schemas.microsoft.com/office/drawing/2014/main" id="{EB1A558D-6FFF-C16E-FA2D-A53A4AC24854}"/>
              </a:ext>
            </a:extLst>
          </p:cNvPr>
          <p:cNvGraphicFramePr>
            <a:graphicFrameLocks noGrp="1"/>
          </p:cNvGraphicFramePr>
          <p:nvPr>
            <p:extLst>
              <p:ext uri="{D42A27DB-BD31-4B8C-83A1-F6EECF244321}">
                <p14:modId xmlns:p14="http://schemas.microsoft.com/office/powerpoint/2010/main" val="2741728681"/>
              </p:ext>
            </p:extLst>
          </p:nvPr>
        </p:nvGraphicFramePr>
        <p:xfrm>
          <a:off x="7133107" y="50484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4" name="Table 353">
            <a:extLst>
              <a:ext uri="{FF2B5EF4-FFF2-40B4-BE49-F238E27FC236}">
                <a16:creationId xmlns:a16="http://schemas.microsoft.com/office/drawing/2014/main" id="{CE3A29B0-BF45-91BA-B3D6-69987699B695}"/>
              </a:ext>
            </a:extLst>
          </p:cNvPr>
          <p:cNvGraphicFramePr>
            <a:graphicFrameLocks noGrp="1"/>
          </p:cNvGraphicFramePr>
          <p:nvPr>
            <p:extLst>
              <p:ext uri="{D42A27DB-BD31-4B8C-83A1-F6EECF244321}">
                <p14:modId xmlns:p14="http://schemas.microsoft.com/office/powerpoint/2010/main" val="4278604047"/>
              </p:ext>
            </p:extLst>
          </p:nvPr>
        </p:nvGraphicFramePr>
        <p:xfrm>
          <a:off x="7132408" y="554676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5" name="Table 354">
            <a:extLst>
              <a:ext uri="{FF2B5EF4-FFF2-40B4-BE49-F238E27FC236}">
                <a16:creationId xmlns:a16="http://schemas.microsoft.com/office/drawing/2014/main" id="{660EE2C5-A156-4062-D03A-AC053D7985D3}"/>
              </a:ext>
            </a:extLst>
          </p:cNvPr>
          <p:cNvGraphicFramePr>
            <a:graphicFrameLocks noGrp="1"/>
          </p:cNvGraphicFramePr>
          <p:nvPr>
            <p:extLst>
              <p:ext uri="{D42A27DB-BD31-4B8C-83A1-F6EECF244321}">
                <p14:modId xmlns:p14="http://schemas.microsoft.com/office/powerpoint/2010/main" val="612549703"/>
              </p:ext>
            </p:extLst>
          </p:nvPr>
        </p:nvGraphicFramePr>
        <p:xfrm>
          <a:off x="7132407" y="603444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1" name="Table 360">
            <a:extLst>
              <a:ext uri="{FF2B5EF4-FFF2-40B4-BE49-F238E27FC236}">
                <a16:creationId xmlns:a16="http://schemas.microsoft.com/office/drawing/2014/main" id="{D939C4D0-96CE-2C34-105B-24790AC1B0D9}"/>
              </a:ext>
            </a:extLst>
          </p:cNvPr>
          <p:cNvGraphicFramePr>
            <a:graphicFrameLocks noGrp="1"/>
          </p:cNvGraphicFramePr>
          <p:nvPr>
            <p:extLst>
              <p:ext uri="{D42A27DB-BD31-4B8C-83A1-F6EECF244321}">
                <p14:modId xmlns:p14="http://schemas.microsoft.com/office/powerpoint/2010/main" val="3874617578"/>
              </p:ext>
            </p:extLst>
          </p:nvPr>
        </p:nvGraphicFramePr>
        <p:xfrm>
          <a:off x="7086835" y="50985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2" name="Table 361">
            <a:extLst>
              <a:ext uri="{FF2B5EF4-FFF2-40B4-BE49-F238E27FC236}">
                <a16:creationId xmlns:a16="http://schemas.microsoft.com/office/drawing/2014/main" id="{0C9F72B5-EBDB-2AD7-EB85-58424E8A6A24}"/>
              </a:ext>
            </a:extLst>
          </p:cNvPr>
          <p:cNvGraphicFramePr>
            <a:graphicFrameLocks noGrp="1"/>
          </p:cNvGraphicFramePr>
          <p:nvPr>
            <p:extLst>
              <p:ext uri="{D42A27DB-BD31-4B8C-83A1-F6EECF244321}">
                <p14:modId xmlns:p14="http://schemas.microsoft.com/office/powerpoint/2010/main" val="528846737"/>
              </p:ext>
            </p:extLst>
          </p:nvPr>
        </p:nvGraphicFramePr>
        <p:xfrm>
          <a:off x="7086136" y="5596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3" name="Table 362">
            <a:extLst>
              <a:ext uri="{FF2B5EF4-FFF2-40B4-BE49-F238E27FC236}">
                <a16:creationId xmlns:a16="http://schemas.microsoft.com/office/drawing/2014/main" id="{173CC3CF-45A3-2592-DB48-D1FFCB8B02D7}"/>
              </a:ext>
            </a:extLst>
          </p:cNvPr>
          <p:cNvGraphicFramePr>
            <a:graphicFrameLocks noGrp="1"/>
          </p:cNvGraphicFramePr>
          <p:nvPr>
            <p:extLst>
              <p:ext uri="{D42A27DB-BD31-4B8C-83A1-F6EECF244321}">
                <p14:modId xmlns:p14="http://schemas.microsoft.com/office/powerpoint/2010/main" val="3686316331"/>
              </p:ext>
            </p:extLst>
          </p:nvPr>
        </p:nvGraphicFramePr>
        <p:xfrm>
          <a:off x="7086135" y="60845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9" name="Table 368">
            <a:extLst>
              <a:ext uri="{FF2B5EF4-FFF2-40B4-BE49-F238E27FC236}">
                <a16:creationId xmlns:a16="http://schemas.microsoft.com/office/drawing/2014/main" id="{C14A2B8F-4611-CFF8-8E9D-AAD967696842}"/>
              </a:ext>
            </a:extLst>
          </p:cNvPr>
          <p:cNvGraphicFramePr>
            <a:graphicFrameLocks noGrp="1"/>
          </p:cNvGraphicFramePr>
          <p:nvPr>
            <p:extLst>
              <p:ext uri="{D42A27DB-BD31-4B8C-83A1-F6EECF244321}">
                <p14:modId xmlns:p14="http://schemas.microsoft.com/office/powerpoint/2010/main" val="559512963"/>
              </p:ext>
            </p:extLst>
          </p:nvPr>
        </p:nvGraphicFramePr>
        <p:xfrm>
          <a:off x="7030439" y="51583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0" name="Table 369">
            <a:extLst>
              <a:ext uri="{FF2B5EF4-FFF2-40B4-BE49-F238E27FC236}">
                <a16:creationId xmlns:a16="http://schemas.microsoft.com/office/drawing/2014/main" id="{D8DDE36B-510E-D08E-9D55-60E626D495BE}"/>
              </a:ext>
            </a:extLst>
          </p:cNvPr>
          <p:cNvGraphicFramePr>
            <a:graphicFrameLocks noGrp="1"/>
          </p:cNvGraphicFramePr>
          <p:nvPr>
            <p:extLst>
              <p:ext uri="{D42A27DB-BD31-4B8C-83A1-F6EECF244321}">
                <p14:modId xmlns:p14="http://schemas.microsoft.com/office/powerpoint/2010/main" val="193117049"/>
              </p:ext>
            </p:extLst>
          </p:nvPr>
        </p:nvGraphicFramePr>
        <p:xfrm>
          <a:off x="7029740" y="56566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1" name="Table 370">
            <a:extLst>
              <a:ext uri="{FF2B5EF4-FFF2-40B4-BE49-F238E27FC236}">
                <a16:creationId xmlns:a16="http://schemas.microsoft.com/office/drawing/2014/main" id="{83A6A693-4A56-5A47-42EE-E3077B23648A}"/>
              </a:ext>
            </a:extLst>
          </p:cNvPr>
          <p:cNvGraphicFramePr>
            <a:graphicFrameLocks noGrp="1"/>
          </p:cNvGraphicFramePr>
          <p:nvPr>
            <p:extLst>
              <p:ext uri="{D42A27DB-BD31-4B8C-83A1-F6EECF244321}">
                <p14:modId xmlns:p14="http://schemas.microsoft.com/office/powerpoint/2010/main" val="3785056465"/>
              </p:ext>
            </p:extLst>
          </p:nvPr>
        </p:nvGraphicFramePr>
        <p:xfrm>
          <a:off x="7029739" y="61443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7" name="Table 376">
            <a:extLst>
              <a:ext uri="{FF2B5EF4-FFF2-40B4-BE49-F238E27FC236}">
                <a16:creationId xmlns:a16="http://schemas.microsoft.com/office/drawing/2014/main" id="{BD5554DD-1716-3353-5A6D-01A44141AE2B}"/>
              </a:ext>
            </a:extLst>
          </p:cNvPr>
          <p:cNvGraphicFramePr>
            <a:graphicFrameLocks noGrp="1"/>
          </p:cNvGraphicFramePr>
          <p:nvPr>
            <p:extLst>
              <p:ext uri="{D42A27DB-BD31-4B8C-83A1-F6EECF244321}">
                <p14:modId xmlns:p14="http://schemas.microsoft.com/office/powerpoint/2010/main" val="2928749930"/>
              </p:ext>
            </p:extLst>
          </p:nvPr>
        </p:nvGraphicFramePr>
        <p:xfrm>
          <a:off x="6963919" y="52104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8" name="Table 377">
            <a:extLst>
              <a:ext uri="{FF2B5EF4-FFF2-40B4-BE49-F238E27FC236}">
                <a16:creationId xmlns:a16="http://schemas.microsoft.com/office/drawing/2014/main" id="{31223072-9974-017E-B6F1-6132D750610E}"/>
              </a:ext>
            </a:extLst>
          </p:cNvPr>
          <p:cNvGraphicFramePr>
            <a:graphicFrameLocks noGrp="1"/>
          </p:cNvGraphicFramePr>
          <p:nvPr>
            <p:extLst>
              <p:ext uri="{D42A27DB-BD31-4B8C-83A1-F6EECF244321}">
                <p14:modId xmlns:p14="http://schemas.microsoft.com/office/powerpoint/2010/main" val="846502035"/>
              </p:ext>
            </p:extLst>
          </p:nvPr>
        </p:nvGraphicFramePr>
        <p:xfrm>
          <a:off x="6963220" y="57087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9" name="Table 378">
            <a:extLst>
              <a:ext uri="{FF2B5EF4-FFF2-40B4-BE49-F238E27FC236}">
                <a16:creationId xmlns:a16="http://schemas.microsoft.com/office/drawing/2014/main" id="{37C3BC2B-E00E-6483-FC9F-30EF21242EFC}"/>
              </a:ext>
            </a:extLst>
          </p:cNvPr>
          <p:cNvGraphicFramePr>
            <a:graphicFrameLocks noGrp="1"/>
          </p:cNvGraphicFramePr>
          <p:nvPr>
            <p:extLst>
              <p:ext uri="{D42A27DB-BD31-4B8C-83A1-F6EECF244321}">
                <p14:modId xmlns:p14="http://schemas.microsoft.com/office/powerpoint/2010/main" val="914344061"/>
              </p:ext>
            </p:extLst>
          </p:nvPr>
        </p:nvGraphicFramePr>
        <p:xfrm>
          <a:off x="6963219" y="61964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5" name="Table 384">
            <a:extLst>
              <a:ext uri="{FF2B5EF4-FFF2-40B4-BE49-F238E27FC236}">
                <a16:creationId xmlns:a16="http://schemas.microsoft.com/office/drawing/2014/main" id="{A33C32C9-4BAB-B38C-C62B-6571B4CE0A83}"/>
              </a:ext>
            </a:extLst>
          </p:cNvPr>
          <p:cNvGraphicFramePr>
            <a:graphicFrameLocks noGrp="1"/>
          </p:cNvGraphicFramePr>
          <p:nvPr>
            <p:extLst>
              <p:ext uri="{D42A27DB-BD31-4B8C-83A1-F6EECF244321}">
                <p14:modId xmlns:p14="http://schemas.microsoft.com/office/powerpoint/2010/main" val="1431753049"/>
              </p:ext>
            </p:extLst>
          </p:nvPr>
        </p:nvGraphicFramePr>
        <p:xfrm>
          <a:off x="6886934" y="5253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6" name="Table 385">
            <a:extLst>
              <a:ext uri="{FF2B5EF4-FFF2-40B4-BE49-F238E27FC236}">
                <a16:creationId xmlns:a16="http://schemas.microsoft.com/office/drawing/2014/main" id="{E94F7546-4FD2-746B-80BE-AEC641180431}"/>
              </a:ext>
            </a:extLst>
          </p:cNvPr>
          <p:cNvGraphicFramePr>
            <a:graphicFrameLocks noGrp="1"/>
          </p:cNvGraphicFramePr>
          <p:nvPr>
            <p:extLst>
              <p:ext uri="{D42A27DB-BD31-4B8C-83A1-F6EECF244321}">
                <p14:modId xmlns:p14="http://schemas.microsoft.com/office/powerpoint/2010/main" val="1223844934"/>
              </p:ext>
            </p:extLst>
          </p:nvPr>
        </p:nvGraphicFramePr>
        <p:xfrm>
          <a:off x="6886235" y="57522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7" name="Table 386">
            <a:extLst>
              <a:ext uri="{FF2B5EF4-FFF2-40B4-BE49-F238E27FC236}">
                <a16:creationId xmlns:a16="http://schemas.microsoft.com/office/drawing/2014/main" id="{C04E133D-DF05-90E4-613B-A0F524457564}"/>
              </a:ext>
            </a:extLst>
          </p:cNvPr>
          <p:cNvGraphicFramePr>
            <a:graphicFrameLocks noGrp="1"/>
          </p:cNvGraphicFramePr>
          <p:nvPr>
            <p:extLst>
              <p:ext uri="{D42A27DB-BD31-4B8C-83A1-F6EECF244321}">
                <p14:modId xmlns:p14="http://schemas.microsoft.com/office/powerpoint/2010/main" val="2266474475"/>
              </p:ext>
            </p:extLst>
          </p:nvPr>
        </p:nvGraphicFramePr>
        <p:xfrm>
          <a:off x="6886234" y="62399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2" name="Table 291">
            <a:extLst>
              <a:ext uri="{FF2B5EF4-FFF2-40B4-BE49-F238E27FC236}">
                <a16:creationId xmlns:a16="http://schemas.microsoft.com/office/drawing/2014/main" id="{46D76BA7-DBDF-4FAE-90F6-9C107B1EBFDB}"/>
              </a:ext>
            </a:extLst>
          </p:cNvPr>
          <p:cNvGraphicFramePr>
            <a:graphicFrameLocks noGrp="1"/>
          </p:cNvGraphicFramePr>
          <p:nvPr>
            <p:extLst>
              <p:ext uri="{D42A27DB-BD31-4B8C-83A1-F6EECF244321}">
                <p14:modId xmlns:p14="http://schemas.microsoft.com/office/powerpoint/2010/main" val="1001230204"/>
              </p:ext>
            </p:extLst>
          </p:nvPr>
        </p:nvGraphicFramePr>
        <p:xfrm>
          <a:off x="6077647" y="25546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3" name="Table 292">
            <a:extLst>
              <a:ext uri="{FF2B5EF4-FFF2-40B4-BE49-F238E27FC236}">
                <a16:creationId xmlns:a16="http://schemas.microsoft.com/office/drawing/2014/main" id="{81E94826-9398-F190-AFC1-63D0F2E427BC}"/>
              </a:ext>
            </a:extLst>
          </p:cNvPr>
          <p:cNvGraphicFramePr>
            <a:graphicFrameLocks noGrp="1"/>
          </p:cNvGraphicFramePr>
          <p:nvPr>
            <p:extLst>
              <p:ext uri="{D42A27DB-BD31-4B8C-83A1-F6EECF244321}">
                <p14:modId xmlns:p14="http://schemas.microsoft.com/office/powerpoint/2010/main" val="444804695"/>
              </p:ext>
            </p:extLst>
          </p:nvPr>
        </p:nvGraphicFramePr>
        <p:xfrm>
          <a:off x="6077646" y="304235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4" name="Table 293">
            <a:extLst>
              <a:ext uri="{FF2B5EF4-FFF2-40B4-BE49-F238E27FC236}">
                <a16:creationId xmlns:a16="http://schemas.microsoft.com/office/drawing/2014/main" id="{167369E0-92A9-8A39-F887-A2976D11BBA5}"/>
              </a:ext>
            </a:extLst>
          </p:cNvPr>
          <p:cNvGraphicFramePr>
            <a:graphicFrameLocks noGrp="1"/>
          </p:cNvGraphicFramePr>
          <p:nvPr>
            <p:extLst>
              <p:ext uri="{D42A27DB-BD31-4B8C-83A1-F6EECF244321}">
                <p14:modId xmlns:p14="http://schemas.microsoft.com/office/powerpoint/2010/main" val="4088733095"/>
              </p:ext>
            </p:extLst>
          </p:nvPr>
        </p:nvGraphicFramePr>
        <p:xfrm>
          <a:off x="6077647" y="353003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5" name="Table 294">
            <a:extLst>
              <a:ext uri="{FF2B5EF4-FFF2-40B4-BE49-F238E27FC236}">
                <a16:creationId xmlns:a16="http://schemas.microsoft.com/office/drawing/2014/main" id="{CF48A2B3-A523-8826-2122-CCA36BC0BE95}"/>
              </a:ext>
            </a:extLst>
          </p:cNvPr>
          <p:cNvGraphicFramePr>
            <a:graphicFrameLocks noGrp="1"/>
          </p:cNvGraphicFramePr>
          <p:nvPr>
            <p:extLst>
              <p:ext uri="{D42A27DB-BD31-4B8C-83A1-F6EECF244321}">
                <p14:modId xmlns:p14="http://schemas.microsoft.com/office/powerpoint/2010/main" val="3611267094"/>
              </p:ext>
            </p:extLst>
          </p:nvPr>
        </p:nvGraphicFramePr>
        <p:xfrm>
          <a:off x="6077646" y="401771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6" name="Table 295">
            <a:extLst>
              <a:ext uri="{FF2B5EF4-FFF2-40B4-BE49-F238E27FC236}">
                <a16:creationId xmlns:a16="http://schemas.microsoft.com/office/drawing/2014/main" id="{8D3523C6-BDE3-B896-B6F6-71A17B9110BC}"/>
              </a:ext>
            </a:extLst>
          </p:cNvPr>
          <p:cNvGraphicFramePr>
            <a:graphicFrameLocks noGrp="1"/>
          </p:cNvGraphicFramePr>
          <p:nvPr>
            <p:extLst>
              <p:ext uri="{D42A27DB-BD31-4B8C-83A1-F6EECF244321}">
                <p14:modId xmlns:p14="http://schemas.microsoft.com/office/powerpoint/2010/main" val="4166352538"/>
              </p:ext>
            </p:extLst>
          </p:nvPr>
        </p:nvGraphicFramePr>
        <p:xfrm>
          <a:off x="6077647" y="450539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0" name="Table 299">
            <a:extLst>
              <a:ext uri="{FF2B5EF4-FFF2-40B4-BE49-F238E27FC236}">
                <a16:creationId xmlns:a16="http://schemas.microsoft.com/office/drawing/2014/main" id="{92032994-4F85-EAB6-D4C4-A07B6070E669}"/>
              </a:ext>
            </a:extLst>
          </p:cNvPr>
          <p:cNvGraphicFramePr>
            <a:graphicFrameLocks noGrp="1"/>
          </p:cNvGraphicFramePr>
          <p:nvPr>
            <p:extLst>
              <p:ext uri="{D42A27DB-BD31-4B8C-83A1-F6EECF244321}">
                <p14:modId xmlns:p14="http://schemas.microsoft.com/office/powerpoint/2010/main" val="3000318554"/>
              </p:ext>
            </p:extLst>
          </p:nvPr>
        </p:nvGraphicFramePr>
        <p:xfrm>
          <a:off x="6038210" y="26100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1" name="Table 300">
            <a:extLst>
              <a:ext uri="{FF2B5EF4-FFF2-40B4-BE49-F238E27FC236}">
                <a16:creationId xmlns:a16="http://schemas.microsoft.com/office/drawing/2014/main" id="{2B9CE105-8A21-66B7-F885-7EE420B0AE5C}"/>
              </a:ext>
            </a:extLst>
          </p:cNvPr>
          <p:cNvGraphicFramePr>
            <a:graphicFrameLocks noGrp="1"/>
          </p:cNvGraphicFramePr>
          <p:nvPr>
            <p:extLst>
              <p:ext uri="{D42A27DB-BD31-4B8C-83A1-F6EECF244321}">
                <p14:modId xmlns:p14="http://schemas.microsoft.com/office/powerpoint/2010/main" val="2816797198"/>
              </p:ext>
            </p:extLst>
          </p:nvPr>
        </p:nvGraphicFramePr>
        <p:xfrm>
          <a:off x="6038209" y="309773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2" name="Table 301">
            <a:extLst>
              <a:ext uri="{FF2B5EF4-FFF2-40B4-BE49-F238E27FC236}">
                <a16:creationId xmlns:a16="http://schemas.microsoft.com/office/drawing/2014/main" id="{75A64984-C694-D4D5-B11B-7652E7B1F2D6}"/>
              </a:ext>
            </a:extLst>
          </p:cNvPr>
          <p:cNvGraphicFramePr>
            <a:graphicFrameLocks noGrp="1"/>
          </p:cNvGraphicFramePr>
          <p:nvPr>
            <p:extLst>
              <p:ext uri="{D42A27DB-BD31-4B8C-83A1-F6EECF244321}">
                <p14:modId xmlns:p14="http://schemas.microsoft.com/office/powerpoint/2010/main" val="519321194"/>
              </p:ext>
            </p:extLst>
          </p:nvPr>
        </p:nvGraphicFramePr>
        <p:xfrm>
          <a:off x="6038210" y="35854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3" name="Table 302">
            <a:extLst>
              <a:ext uri="{FF2B5EF4-FFF2-40B4-BE49-F238E27FC236}">
                <a16:creationId xmlns:a16="http://schemas.microsoft.com/office/drawing/2014/main" id="{A4D7C8E7-45DF-FC41-3ED4-02B450FE7895}"/>
              </a:ext>
            </a:extLst>
          </p:cNvPr>
          <p:cNvGraphicFramePr>
            <a:graphicFrameLocks noGrp="1"/>
          </p:cNvGraphicFramePr>
          <p:nvPr>
            <p:extLst>
              <p:ext uri="{D42A27DB-BD31-4B8C-83A1-F6EECF244321}">
                <p14:modId xmlns:p14="http://schemas.microsoft.com/office/powerpoint/2010/main" val="88289529"/>
              </p:ext>
            </p:extLst>
          </p:nvPr>
        </p:nvGraphicFramePr>
        <p:xfrm>
          <a:off x="6038209" y="40730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4" name="Table 303">
            <a:extLst>
              <a:ext uri="{FF2B5EF4-FFF2-40B4-BE49-F238E27FC236}">
                <a16:creationId xmlns:a16="http://schemas.microsoft.com/office/drawing/2014/main" id="{14CD4214-B23D-3DD4-D2DE-D3FC5445E7C8}"/>
              </a:ext>
            </a:extLst>
          </p:cNvPr>
          <p:cNvGraphicFramePr>
            <a:graphicFrameLocks noGrp="1"/>
          </p:cNvGraphicFramePr>
          <p:nvPr>
            <p:extLst>
              <p:ext uri="{D42A27DB-BD31-4B8C-83A1-F6EECF244321}">
                <p14:modId xmlns:p14="http://schemas.microsoft.com/office/powerpoint/2010/main" val="3161368427"/>
              </p:ext>
            </p:extLst>
          </p:nvPr>
        </p:nvGraphicFramePr>
        <p:xfrm>
          <a:off x="6038210" y="456077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8" name="Table 307">
            <a:extLst>
              <a:ext uri="{FF2B5EF4-FFF2-40B4-BE49-F238E27FC236}">
                <a16:creationId xmlns:a16="http://schemas.microsoft.com/office/drawing/2014/main" id="{4A7A4FAC-CAD3-596D-694F-3D3186ACD10F}"/>
              </a:ext>
            </a:extLst>
          </p:cNvPr>
          <p:cNvGraphicFramePr>
            <a:graphicFrameLocks noGrp="1"/>
          </p:cNvGraphicFramePr>
          <p:nvPr>
            <p:extLst>
              <p:ext uri="{D42A27DB-BD31-4B8C-83A1-F6EECF244321}">
                <p14:modId xmlns:p14="http://schemas.microsoft.com/office/powerpoint/2010/main" val="1078530090"/>
              </p:ext>
            </p:extLst>
          </p:nvPr>
        </p:nvGraphicFramePr>
        <p:xfrm>
          <a:off x="5991938" y="26601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9" name="Table 308">
            <a:extLst>
              <a:ext uri="{FF2B5EF4-FFF2-40B4-BE49-F238E27FC236}">
                <a16:creationId xmlns:a16="http://schemas.microsoft.com/office/drawing/2014/main" id="{0CC8A624-46E9-3BEC-AD74-A19B355C61A5}"/>
              </a:ext>
            </a:extLst>
          </p:cNvPr>
          <p:cNvGraphicFramePr>
            <a:graphicFrameLocks noGrp="1"/>
          </p:cNvGraphicFramePr>
          <p:nvPr>
            <p:extLst>
              <p:ext uri="{D42A27DB-BD31-4B8C-83A1-F6EECF244321}">
                <p14:modId xmlns:p14="http://schemas.microsoft.com/office/powerpoint/2010/main" val="3514633066"/>
              </p:ext>
            </p:extLst>
          </p:nvPr>
        </p:nvGraphicFramePr>
        <p:xfrm>
          <a:off x="5991937" y="314787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0" name="Table 309">
            <a:extLst>
              <a:ext uri="{FF2B5EF4-FFF2-40B4-BE49-F238E27FC236}">
                <a16:creationId xmlns:a16="http://schemas.microsoft.com/office/drawing/2014/main" id="{2723CC23-42C7-5010-C25A-6D8DA2871C6F}"/>
              </a:ext>
            </a:extLst>
          </p:cNvPr>
          <p:cNvGraphicFramePr>
            <a:graphicFrameLocks noGrp="1"/>
          </p:cNvGraphicFramePr>
          <p:nvPr>
            <p:extLst>
              <p:ext uri="{D42A27DB-BD31-4B8C-83A1-F6EECF244321}">
                <p14:modId xmlns:p14="http://schemas.microsoft.com/office/powerpoint/2010/main" val="2042418537"/>
              </p:ext>
            </p:extLst>
          </p:nvPr>
        </p:nvGraphicFramePr>
        <p:xfrm>
          <a:off x="5991938" y="36355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1" name="Table 310">
            <a:extLst>
              <a:ext uri="{FF2B5EF4-FFF2-40B4-BE49-F238E27FC236}">
                <a16:creationId xmlns:a16="http://schemas.microsoft.com/office/drawing/2014/main" id="{D238AFE8-C5D3-CA4E-6ED8-1A35CFCBCC1F}"/>
              </a:ext>
            </a:extLst>
          </p:cNvPr>
          <p:cNvGraphicFramePr>
            <a:graphicFrameLocks noGrp="1"/>
          </p:cNvGraphicFramePr>
          <p:nvPr>
            <p:extLst>
              <p:ext uri="{D42A27DB-BD31-4B8C-83A1-F6EECF244321}">
                <p14:modId xmlns:p14="http://schemas.microsoft.com/office/powerpoint/2010/main" val="1127532794"/>
              </p:ext>
            </p:extLst>
          </p:nvPr>
        </p:nvGraphicFramePr>
        <p:xfrm>
          <a:off x="5991937" y="41232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2" name="Table 311">
            <a:extLst>
              <a:ext uri="{FF2B5EF4-FFF2-40B4-BE49-F238E27FC236}">
                <a16:creationId xmlns:a16="http://schemas.microsoft.com/office/drawing/2014/main" id="{60B9DE9C-0672-6962-88B4-5DB6074E330E}"/>
              </a:ext>
            </a:extLst>
          </p:cNvPr>
          <p:cNvGraphicFramePr>
            <a:graphicFrameLocks noGrp="1"/>
          </p:cNvGraphicFramePr>
          <p:nvPr>
            <p:extLst>
              <p:ext uri="{D42A27DB-BD31-4B8C-83A1-F6EECF244321}">
                <p14:modId xmlns:p14="http://schemas.microsoft.com/office/powerpoint/2010/main" val="2680237565"/>
              </p:ext>
            </p:extLst>
          </p:nvPr>
        </p:nvGraphicFramePr>
        <p:xfrm>
          <a:off x="5991938" y="461091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6" name="Table 315">
            <a:extLst>
              <a:ext uri="{FF2B5EF4-FFF2-40B4-BE49-F238E27FC236}">
                <a16:creationId xmlns:a16="http://schemas.microsoft.com/office/drawing/2014/main" id="{E848C96B-8735-F027-44C9-6D3C5B9A2888}"/>
              </a:ext>
            </a:extLst>
          </p:cNvPr>
          <p:cNvGraphicFramePr>
            <a:graphicFrameLocks noGrp="1"/>
          </p:cNvGraphicFramePr>
          <p:nvPr>
            <p:extLst>
              <p:ext uri="{D42A27DB-BD31-4B8C-83A1-F6EECF244321}">
                <p14:modId xmlns:p14="http://schemas.microsoft.com/office/powerpoint/2010/main" val="4118187674"/>
              </p:ext>
            </p:extLst>
          </p:nvPr>
        </p:nvGraphicFramePr>
        <p:xfrm>
          <a:off x="5935542" y="27199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7" name="Table 316">
            <a:extLst>
              <a:ext uri="{FF2B5EF4-FFF2-40B4-BE49-F238E27FC236}">
                <a16:creationId xmlns:a16="http://schemas.microsoft.com/office/drawing/2014/main" id="{CED0FF3B-4241-8E79-E4F8-276CDAE48E81}"/>
              </a:ext>
            </a:extLst>
          </p:cNvPr>
          <p:cNvGraphicFramePr>
            <a:graphicFrameLocks noGrp="1"/>
          </p:cNvGraphicFramePr>
          <p:nvPr>
            <p:extLst>
              <p:ext uri="{D42A27DB-BD31-4B8C-83A1-F6EECF244321}">
                <p14:modId xmlns:p14="http://schemas.microsoft.com/office/powerpoint/2010/main" val="479190308"/>
              </p:ext>
            </p:extLst>
          </p:nvPr>
        </p:nvGraphicFramePr>
        <p:xfrm>
          <a:off x="5935541" y="32076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8" name="Table 317">
            <a:extLst>
              <a:ext uri="{FF2B5EF4-FFF2-40B4-BE49-F238E27FC236}">
                <a16:creationId xmlns:a16="http://schemas.microsoft.com/office/drawing/2014/main" id="{4FF9EC8F-1236-3F05-13F5-CD704CAA2F3D}"/>
              </a:ext>
            </a:extLst>
          </p:cNvPr>
          <p:cNvGraphicFramePr>
            <a:graphicFrameLocks noGrp="1"/>
          </p:cNvGraphicFramePr>
          <p:nvPr>
            <p:extLst>
              <p:ext uri="{D42A27DB-BD31-4B8C-83A1-F6EECF244321}">
                <p14:modId xmlns:p14="http://schemas.microsoft.com/office/powerpoint/2010/main" val="891635679"/>
              </p:ext>
            </p:extLst>
          </p:nvPr>
        </p:nvGraphicFramePr>
        <p:xfrm>
          <a:off x="5935542" y="36953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9" name="Table 318">
            <a:extLst>
              <a:ext uri="{FF2B5EF4-FFF2-40B4-BE49-F238E27FC236}">
                <a16:creationId xmlns:a16="http://schemas.microsoft.com/office/drawing/2014/main" id="{0FC431E6-716F-298A-FD22-CF91C554F687}"/>
              </a:ext>
            </a:extLst>
          </p:cNvPr>
          <p:cNvGraphicFramePr>
            <a:graphicFrameLocks noGrp="1"/>
          </p:cNvGraphicFramePr>
          <p:nvPr>
            <p:extLst>
              <p:ext uri="{D42A27DB-BD31-4B8C-83A1-F6EECF244321}">
                <p14:modId xmlns:p14="http://schemas.microsoft.com/office/powerpoint/2010/main" val="3783878271"/>
              </p:ext>
            </p:extLst>
          </p:nvPr>
        </p:nvGraphicFramePr>
        <p:xfrm>
          <a:off x="5935541" y="41830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0" name="Table 319">
            <a:extLst>
              <a:ext uri="{FF2B5EF4-FFF2-40B4-BE49-F238E27FC236}">
                <a16:creationId xmlns:a16="http://schemas.microsoft.com/office/drawing/2014/main" id="{80E51F11-B747-253D-3EED-FED8C5899A02}"/>
              </a:ext>
            </a:extLst>
          </p:cNvPr>
          <p:cNvGraphicFramePr>
            <a:graphicFrameLocks noGrp="1"/>
          </p:cNvGraphicFramePr>
          <p:nvPr>
            <p:extLst>
              <p:ext uri="{D42A27DB-BD31-4B8C-83A1-F6EECF244321}">
                <p14:modId xmlns:p14="http://schemas.microsoft.com/office/powerpoint/2010/main" val="90832161"/>
              </p:ext>
            </p:extLst>
          </p:nvPr>
        </p:nvGraphicFramePr>
        <p:xfrm>
          <a:off x="5935542" y="46706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4" name="Table 323">
            <a:extLst>
              <a:ext uri="{FF2B5EF4-FFF2-40B4-BE49-F238E27FC236}">
                <a16:creationId xmlns:a16="http://schemas.microsoft.com/office/drawing/2014/main" id="{38CC7E02-1134-2C06-3D41-CFDC27C9DEC9}"/>
              </a:ext>
            </a:extLst>
          </p:cNvPr>
          <p:cNvGraphicFramePr>
            <a:graphicFrameLocks noGrp="1"/>
          </p:cNvGraphicFramePr>
          <p:nvPr>
            <p:extLst>
              <p:ext uri="{D42A27DB-BD31-4B8C-83A1-F6EECF244321}">
                <p14:modId xmlns:p14="http://schemas.microsoft.com/office/powerpoint/2010/main" val="1025632640"/>
              </p:ext>
            </p:extLst>
          </p:nvPr>
        </p:nvGraphicFramePr>
        <p:xfrm>
          <a:off x="5869022" y="27720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5" name="Table 324">
            <a:extLst>
              <a:ext uri="{FF2B5EF4-FFF2-40B4-BE49-F238E27FC236}">
                <a16:creationId xmlns:a16="http://schemas.microsoft.com/office/drawing/2014/main" id="{3E03E510-CF06-4A0B-5407-ACD692C9CB00}"/>
              </a:ext>
            </a:extLst>
          </p:cNvPr>
          <p:cNvGraphicFramePr>
            <a:graphicFrameLocks noGrp="1"/>
          </p:cNvGraphicFramePr>
          <p:nvPr>
            <p:extLst>
              <p:ext uri="{D42A27DB-BD31-4B8C-83A1-F6EECF244321}">
                <p14:modId xmlns:p14="http://schemas.microsoft.com/office/powerpoint/2010/main" val="130034121"/>
              </p:ext>
            </p:extLst>
          </p:nvPr>
        </p:nvGraphicFramePr>
        <p:xfrm>
          <a:off x="5869021" y="32597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6" name="Table 325">
            <a:extLst>
              <a:ext uri="{FF2B5EF4-FFF2-40B4-BE49-F238E27FC236}">
                <a16:creationId xmlns:a16="http://schemas.microsoft.com/office/drawing/2014/main" id="{21ACD1AF-B376-C0AC-7F99-EE9FF724027A}"/>
              </a:ext>
            </a:extLst>
          </p:cNvPr>
          <p:cNvGraphicFramePr>
            <a:graphicFrameLocks noGrp="1"/>
          </p:cNvGraphicFramePr>
          <p:nvPr>
            <p:extLst>
              <p:ext uri="{D42A27DB-BD31-4B8C-83A1-F6EECF244321}">
                <p14:modId xmlns:p14="http://schemas.microsoft.com/office/powerpoint/2010/main" val="3926872607"/>
              </p:ext>
            </p:extLst>
          </p:nvPr>
        </p:nvGraphicFramePr>
        <p:xfrm>
          <a:off x="5869022" y="37474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7" name="Table 326">
            <a:extLst>
              <a:ext uri="{FF2B5EF4-FFF2-40B4-BE49-F238E27FC236}">
                <a16:creationId xmlns:a16="http://schemas.microsoft.com/office/drawing/2014/main" id="{5C7B1CD4-7E77-7D79-3279-22771AB697D8}"/>
              </a:ext>
            </a:extLst>
          </p:cNvPr>
          <p:cNvGraphicFramePr>
            <a:graphicFrameLocks noGrp="1"/>
          </p:cNvGraphicFramePr>
          <p:nvPr>
            <p:extLst>
              <p:ext uri="{D42A27DB-BD31-4B8C-83A1-F6EECF244321}">
                <p14:modId xmlns:p14="http://schemas.microsoft.com/office/powerpoint/2010/main" val="4058811266"/>
              </p:ext>
            </p:extLst>
          </p:nvPr>
        </p:nvGraphicFramePr>
        <p:xfrm>
          <a:off x="5869021" y="42350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8" name="Table 327">
            <a:extLst>
              <a:ext uri="{FF2B5EF4-FFF2-40B4-BE49-F238E27FC236}">
                <a16:creationId xmlns:a16="http://schemas.microsoft.com/office/drawing/2014/main" id="{1F49E211-9EE8-DB8C-978D-B393A61889A4}"/>
              </a:ext>
            </a:extLst>
          </p:cNvPr>
          <p:cNvGraphicFramePr>
            <a:graphicFrameLocks noGrp="1"/>
          </p:cNvGraphicFramePr>
          <p:nvPr>
            <p:extLst>
              <p:ext uri="{D42A27DB-BD31-4B8C-83A1-F6EECF244321}">
                <p14:modId xmlns:p14="http://schemas.microsoft.com/office/powerpoint/2010/main" val="1142396515"/>
              </p:ext>
            </p:extLst>
          </p:nvPr>
        </p:nvGraphicFramePr>
        <p:xfrm>
          <a:off x="5869022" y="47227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2" name="Table 331">
            <a:extLst>
              <a:ext uri="{FF2B5EF4-FFF2-40B4-BE49-F238E27FC236}">
                <a16:creationId xmlns:a16="http://schemas.microsoft.com/office/drawing/2014/main" id="{B25A32ED-3A94-1148-3566-F0FEDA7227D9}"/>
              </a:ext>
            </a:extLst>
          </p:cNvPr>
          <p:cNvGraphicFramePr>
            <a:graphicFrameLocks noGrp="1"/>
          </p:cNvGraphicFramePr>
          <p:nvPr>
            <p:extLst>
              <p:ext uri="{D42A27DB-BD31-4B8C-83A1-F6EECF244321}">
                <p14:modId xmlns:p14="http://schemas.microsoft.com/office/powerpoint/2010/main" val="1841383904"/>
              </p:ext>
            </p:extLst>
          </p:nvPr>
        </p:nvGraphicFramePr>
        <p:xfrm>
          <a:off x="5792037" y="28155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3" name="Table 332">
            <a:extLst>
              <a:ext uri="{FF2B5EF4-FFF2-40B4-BE49-F238E27FC236}">
                <a16:creationId xmlns:a16="http://schemas.microsoft.com/office/drawing/2014/main" id="{CAC6352B-237F-3F09-253D-5F471009AF05}"/>
              </a:ext>
            </a:extLst>
          </p:cNvPr>
          <p:cNvGraphicFramePr>
            <a:graphicFrameLocks noGrp="1"/>
          </p:cNvGraphicFramePr>
          <p:nvPr>
            <p:extLst>
              <p:ext uri="{D42A27DB-BD31-4B8C-83A1-F6EECF244321}">
                <p14:modId xmlns:p14="http://schemas.microsoft.com/office/powerpoint/2010/main" val="924521072"/>
              </p:ext>
            </p:extLst>
          </p:nvPr>
        </p:nvGraphicFramePr>
        <p:xfrm>
          <a:off x="5792036" y="33031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4" name="Table 333">
            <a:extLst>
              <a:ext uri="{FF2B5EF4-FFF2-40B4-BE49-F238E27FC236}">
                <a16:creationId xmlns:a16="http://schemas.microsoft.com/office/drawing/2014/main" id="{75113157-9718-E9B3-E2CF-3A2AEFAC7312}"/>
              </a:ext>
            </a:extLst>
          </p:cNvPr>
          <p:cNvGraphicFramePr>
            <a:graphicFrameLocks noGrp="1"/>
          </p:cNvGraphicFramePr>
          <p:nvPr>
            <p:extLst>
              <p:ext uri="{D42A27DB-BD31-4B8C-83A1-F6EECF244321}">
                <p14:modId xmlns:p14="http://schemas.microsoft.com/office/powerpoint/2010/main" val="2385425414"/>
              </p:ext>
            </p:extLst>
          </p:nvPr>
        </p:nvGraphicFramePr>
        <p:xfrm>
          <a:off x="5792037" y="379087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5" name="Table 334">
            <a:extLst>
              <a:ext uri="{FF2B5EF4-FFF2-40B4-BE49-F238E27FC236}">
                <a16:creationId xmlns:a16="http://schemas.microsoft.com/office/drawing/2014/main" id="{8756EF6B-96A7-DDD1-4E72-04C4A2AD8591}"/>
              </a:ext>
            </a:extLst>
          </p:cNvPr>
          <p:cNvGraphicFramePr>
            <a:graphicFrameLocks noGrp="1"/>
          </p:cNvGraphicFramePr>
          <p:nvPr>
            <p:extLst>
              <p:ext uri="{D42A27DB-BD31-4B8C-83A1-F6EECF244321}">
                <p14:modId xmlns:p14="http://schemas.microsoft.com/office/powerpoint/2010/main" val="4098441750"/>
              </p:ext>
            </p:extLst>
          </p:nvPr>
        </p:nvGraphicFramePr>
        <p:xfrm>
          <a:off x="5792036" y="427855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6" name="Table 335">
            <a:extLst>
              <a:ext uri="{FF2B5EF4-FFF2-40B4-BE49-F238E27FC236}">
                <a16:creationId xmlns:a16="http://schemas.microsoft.com/office/drawing/2014/main" id="{55FF7BC6-1466-D4F5-D6C6-F8EC42EFCA04}"/>
              </a:ext>
            </a:extLst>
          </p:cNvPr>
          <p:cNvGraphicFramePr>
            <a:graphicFrameLocks noGrp="1"/>
          </p:cNvGraphicFramePr>
          <p:nvPr>
            <p:extLst>
              <p:ext uri="{D42A27DB-BD31-4B8C-83A1-F6EECF244321}">
                <p14:modId xmlns:p14="http://schemas.microsoft.com/office/powerpoint/2010/main" val="2683338779"/>
              </p:ext>
            </p:extLst>
          </p:nvPr>
        </p:nvGraphicFramePr>
        <p:xfrm>
          <a:off x="5792037" y="476623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0" name="Table 339">
            <a:extLst>
              <a:ext uri="{FF2B5EF4-FFF2-40B4-BE49-F238E27FC236}">
                <a16:creationId xmlns:a16="http://schemas.microsoft.com/office/drawing/2014/main" id="{E5A93CFE-F8D4-9016-BDDF-E3D82212A5B3}"/>
              </a:ext>
            </a:extLst>
          </p:cNvPr>
          <p:cNvGraphicFramePr>
            <a:graphicFrameLocks noGrp="1"/>
          </p:cNvGraphicFramePr>
          <p:nvPr>
            <p:extLst>
              <p:ext uri="{D42A27DB-BD31-4B8C-83A1-F6EECF244321}">
                <p14:modId xmlns:p14="http://schemas.microsoft.com/office/powerpoint/2010/main" val="2962991768"/>
              </p:ext>
            </p:extLst>
          </p:nvPr>
        </p:nvGraphicFramePr>
        <p:xfrm>
          <a:off x="7172545" y="25546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1" name="Table 340">
            <a:extLst>
              <a:ext uri="{FF2B5EF4-FFF2-40B4-BE49-F238E27FC236}">
                <a16:creationId xmlns:a16="http://schemas.microsoft.com/office/drawing/2014/main" id="{74042AA6-8813-D109-A8E7-2A756C6381FE}"/>
              </a:ext>
            </a:extLst>
          </p:cNvPr>
          <p:cNvGraphicFramePr>
            <a:graphicFrameLocks noGrp="1"/>
          </p:cNvGraphicFramePr>
          <p:nvPr>
            <p:extLst>
              <p:ext uri="{D42A27DB-BD31-4B8C-83A1-F6EECF244321}">
                <p14:modId xmlns:p14="http://schemas.microsoft.com/office/powerpoint/2010/main" val="3871440775"/>
              </p:ext>
            </p:extLst>
          </p:nvPr>
        </p:nvGraphicFramePr>
        <p:xfrm>
          <a:off x="7172544" y="304235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2" name="Table 341">
            <a:extLst>
              <a:ext uri="{FF2B5EF4-FFF2-40B4-BE49-F238E27FC236}">
                <a16:creationId xmlns:a16="http://schemas.microsoft.com/office/drawing/2014/main" id="{B36CB29C-6E7F-C54F-5D6C-D6BCCBE7D984}"/>
              </a:ext>
            </a:extLst>
          </p:cNvPr>
          <p:cNvGraphicFramePr>
            <a:graphicFrameLocks noGrp="1"/>
          </p:cNvGraphicFramePr>
          <p:nvPr>
            <p:extLst>
              <p:ext uri="{D42A27DB-BD31-4B8C-83A1-F6EECF244321}">
                <p14:modId xmlns:p14="http://schemas.microsoft.com/office/powerpoint/2010/main" val="330643374"/>
              </p:ext>
            </p:extLst>
          </p:nvPr>
        </p:nvGraphicFramePr>
        <p:xfrm>
          <a:off x="7172545" y="353003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3" name="Table 342">
            <a:extLst>
              <a:ext uri="{FF2B5EF4-FFF2-40B4-BE49-F238E27FC236}">
                <a16:creationId xmlns:a16="http://schemas.microsoft.com/office/drawing/2014/main" id="{B6172433-A3EA-16D5-7455-4E4FD8247791}"/>
              </a:ext>
            </a:extLst>
          </p:cNvPr>
          <p:cNvGraphicFramePr>
            <a:graphicFrameLocks noGrp="1"/>
          </p:cNvGraphicFramePr>
          <p:nvPr>
            <p:extLst>
              <p:ext uri="{D42A27DB-BD31-4B8C-83A1-F6EECF244321}">
                <p14:modId xmlns:p14="http://schemas.microsoft.com/office/powerpoint/2010/main" val="2918434638"/>
              </p:ext>
            </p:extLst>
          </p:nvPr>
        </p:nvGraphicFramePr>
        <p:xfrm>
          <a:off x="7172544" y="401771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4" name="Table 343">
            <a:extLst>
              <a:ext uri="{FF2B5EF4-FFF2-40B4-BE49-F238E27FC236}">
                <a16:creationId xmlns:a16="http://schemas.microsoft.com/office/drawing/2014/main" id="{5E58C10A-B97E-34C5-BEFB-EF2880A9D9E6}"/>
              </a:ext>
            </a:extLst>
          </p:cNvPr>
          <p:cNvGraphicFramePr>
            <a:graphicFrameLocks noGrp="1"/>
          </p:cNvGraphicFramePr>
          <p:nvPr>
            <p:extLst>
              <p:ext uri="{D42A27DB-BD31-4B8C-83A1-F6EECF244321}">
                <p14:modId xmlns:p14="http://schemas.microsoft.com/office/powerpoint/2010/main" val="584248989"/>
              </p:ext>
            </p:extLst>
          </p:nvPr>
        </p:nvGraphicFramePr>
        <p:xfrm>
          <a:off x="7172545" y="450539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8" name="Table 347">
            <a:extLst>
              <a:ext uri="{FF2B5EF4-FFF2-40B4-BE49-F238E27FC236}">
                <a16:creationId xmlns:a16="http://schemas.microsoft.com/office/drawing/2014/main" id="{F60024EE-A9F5-50A1-FFD6-A4FD0680337A}"/>
              </a:ext>
            </a:extLst>
          </p:cNvPr>
          <p:cNvGraphicFramePr>
            <a:graphicFrameLocks noGrp="1"/>
          </p:cNvGraphicFramePr>
          <p:nvPr>
            <p:extLst>
              <p:ext uri="{D42A27DB-BD31-4B8C-83A1-F6EECF244321}">
                <p14:modId xmlns:p14="http://schemas.microsoft.com/office/powerpoint/2010/main" val="1113897382"/>
              </p:ext>
            </p:extLst>
          </p:nvPr>
        </p:nvGraphicFramePr>
        <p:xfrm>
          <a:off x="7133108" y="26100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9" name="Table 348">
            <a:extLst>
              <a:ext uri="{FF2B5EF4-FFF2-40B4-BE49-F238E27FC236}">
                <a16:creationId xmlns:a16="http://schemas.microsoft.com/office/drawing/2014/main" id="{8358FE13-EAC7-A44B-4A42-0928D7EBE6C0}"/>
              </a:ext>
            </a:extLst>
          </p:cNvPr>
          <p:cNvGraphicFramePr>
            <a:graphicFrameLocks noGrp="1"/>
          </p:cNvGraphicFramePr>
          <p:nvPr>
            <p:extLst>
              <p:ext uri="{D42A27DB-BD31-4B8C-83A1-F6EECF244321}">
                <p14:modId xmlns:p14="http://schemas.microsoft.com/office/powerpoint/2010/main" val="3809708821"/>
              </p:ext>
            </p:extLst>
          </p:nvPr>
        </p:nvGraphicFramePr>
        <p:xfrm>
          <a:off x="7133107" y="309773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0" name="Table 349">
            <a:extLst>
              <a:ext uri="{FF2B5EF4-FFF2-40B4-BE49-F238E27FC236}">
                <a16:creationId xmlns:a16="http://schemas.microsoft.com/office/drawing/2014/main" id="{36F3AFB2-E824-23A1-E99C-0B27F1C741BE}"/>
              </a:ext>
            </a:extLst>
          </p:cNvPr>
          <p:cNvGraphicFramePr>
            <a:graphicFrameLocks noGrp="1"/>
          </p:cNvGraphicFramePr>
          <p:nvPr>
            <p:extLst>
              <p:ext uri="{D42A27DB-BD31-4B8C-83A1-F6EECF244321}">
                <p14:modId xmlns:p14="http://schemas.microsoft.com/office/powerpoint/2010/main" val="12172754"/>
              </p:ext>
            </p:extLst>
          </p:nvPr>
        </p:nvGraphicFramePr>
        <p:xfrm>
          <a:off x="7133108" y="35854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1" name="Table 350">
            <a:extLst>
              <a:ext uri="{FF2B5EF4-FFF2-40B4-BE49-F238E27FC236}">
                <a16:creationId xmlns:a16="http://schemas.microsoft.com/office/drawing/2014/main" id="{17AC0B5E-AEC2-8B05-B0A9-96FE3FDD209E}"/>
              </a:ext>
            </a:extLst>
          </p:cNvPr>
          <p:cNvGraphicFramePr>
            <a:graphicFrameLocks noGrp="1"/>
          </p:cNvGraphicFramePr>
          <p:nvPr>
            <p:extLst>
              <p:ext uri="{D42A27DB-BD31-4B8C-83A1-F6EECF244321}">
                <p14:modId xmlns:p14="http://schemas.microsoft.com/office/powerpoint/2010/main" val="3737980244"/>
              </p:ext>
            </p:extLst>
          </p:nvPr>
        </p:nvGraphicFramePr>
        <p:xfrm>
          <a:off x="7133107" y="40730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2" name="Table 351">
            <a:extLst>
              <a:ext uri="{FF2B5EF4-FFF2-40B4-BE49-F238E27FC236}">
                <a16:creationId xmlns:a16="http://schemas.microsoft.com/office/drawing/2014/main" id="{5772D09F-A8D3-C25F-5A71-17B464B13828}"/>
              </a:ext>
            </a:extLst>
          </p:cNvPr>
          <p:cNvGraphicFramePr>
            <a:graphicFrameLocks noGrp="1"/>
          </p:cNvGraphicFramePr>
          <p:nvPr>
            <p:extLst>
              <p:ext uri="{D42A27DB-BD31-4B8C-83A1-F6EECF244321}">
                <p14:modId xmlns:p14="http://schemas.microsoft.com/office/powerpoint/2010/main" val="740285953"/>
              </p:ext>
            </p:extLst>
          </p:nvPr>
        </p:nvGraphicFramePr>
        <p:xfrm>
          <a:off x="7133108" y="456077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6" name="Table 355">
            <a:extLst>
              <a:ext uri="{FF2B5EF4-FFF2-40B4-BE49-F238E27FC236}">
                <a16:creationId xmlns:a16="http://schemas.microsoft.com/office/drawing/2014/main" id="{9E118EFF-8E57-3873-F918-CC745A654257}"/>
              </a:ext>
            </a:extLst>
          </p:cNvPr>
          <p:cNvGraphicFramePr>
            <a:graphicFrameLocks noGrp="1"/>
          </p:cNvGraphicFramePr>
          <p:nvPr>
            <p:extLst>
              <p:ext uri="{D42A27DB-BD31-4B8C-83A1-F6EECF244321}">
                <p14:modId xmlns:p14="http://schemas.microsoft.com/office/powerpoint/2010/main" val="4205962298"/>
              </p:ext>
            </p:extLst>
          </p:nvPr>
        </p:nvGraphicFramePr>
        <p:xfrm>
          <a:off x="7086836" y="26601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7" name="Table 356">
            <a:extLst>
              <a:ext uri="{FF2B5EF4-FFF2-40B4-BE49-F238E27FC236}">
                <a16:creationId xmlns:a16="http://schemas.microsoft.com/office/drawing/2014/main" id="{0DA603AF-AF17-9F8B-17D7-673CD08843D7}"/>
              </a:ext>
            </a:extLst>
          </p:cNvPr>
          <p:cNvGraphicFramePr>
            <a:graphicFrameLocks noGrp="1"/>
          </p:cNvGraphicFramePr>
          <p:nvPr>
            <p:extLst>
              <p:ext uri="{D42A27DB-BD31-4B8C-83A1-F6EECF244321}">
                <p14:modId xmlns:p14="http://schemas.microsoft.com/office/powerpoint/2010/main" val="2100603122"/>
              </p:ext>
            </p:extLst>
          </p:nvPr>
        </p:nvGraphicFramePr>
        <p:xfrm>
          <a:off x="7086835" y="314787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8" name="Table 357">
            <a:extLst>
              <a:ext uri="{FF2B5EF4-FFF2-40B4-BE49-F238E27FC236}">
                <a16:creationId xmlns:a16="http://schemas.microsoft.com/office/drawing/2014/main" id="{9CB2B6C2-FEC9-3CD1-CFCC-DD52AE677FBA}"/>
              </a:ext>
            </a:extLst>
          </p:cNvPr>
          <p:cNvGraphicFramePr>
            <a:graphicFrameLocks noGrp="1"/>
          </p:cNvGraphicFramePr>
          <p:nvPr>
            <p:extLst>
              <p:ext uri="{D42A27DB-BD31-4B8C-83A1-F6EECF244321}">
                <p14:modId xmlns:p14="http://schemas.microsoft.com/office/powerpoint/2010/main" val="1359794814"/>
              </p:ext>
            </p:extLst>
          </p:nvPr>
        </p:nvGraphicFramePr>
        <p:xfrm>
          <a:off x="7086836" y="36355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9" name="Table 358">
            <a:extLst>
              <a:ext uri="{FF2B5EF4-FFF2-40B4-BE49-F238E27FC236}">
                <a16:creationId xmlns:a16="http://schemas.microsoft.com/office/drawing/2014/main" id="{640BB8DD-6D71-3EA9-F5B2-057BF33E6F6B}"/>
              </a:ext>
            </a:extLst>
          </p:cNvPr>
          <p:cNvGraphicFramePr>
            <a:graphicFrameLocks noGrp="1"/>
          </p:cNvGraphicFramePr>
          <p:nvPr>
            <p:extLst>
              <p:ext uri="{D42A27DB-BD31-4B8C-83A1-F6EECF244321}">
                <p14:modId xmlns:p14="http://schemas.microsoft.com/office/powerpoint/2010/main" val="3165817512"/>
              </p:ext>
            </p:extLst>
          </p:nvPr>
        </p:nvGraphicFramePr>
        <p:xfrm>
          <a:off x="7086835" y="41232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0" name="Table 359">
            <a:extLst>
              <a:ext uri="{FF2B5EF4-FFF2-40B4-BE49-F238E27FC236}">
                <a16:creationId xmlns:a16="http://schemas.microsoft.com/office/drawing/2014/main" id="{58EBC515-D19C-2D12-7808-ED024119DDBB}"/>
              </a:ext>
            </a:extLst>
          </p:cNvPr>
          <p:cNvGraphicFramePr>
            <a:graphicFrameLocks noGrp="1"/>
          </p:cNvGraphicFramePr>
          <p:nvPr>
            <p:extLst>
              <p:ext uri="{D42A27DB-BD31-4B8C-83A1-F6EECF244321}">
                <p14:modId xmlns:p14="http://schemas.microsoft.com/office/powerpoint/2010/main" val="2146029116"/>
              </p:ext>
            </p:extLst>
          </p:nvPr>
        </p:nvGraphicFramePr>
        <p:xfrm>
          <a:off x="7086836" y="461091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4" name="Table 363">
            <a:extLst>
              <a:ext uri="{FF2B5EF4-FFF2-40B4-BE49-F238E27FC236}">
                <a16:creationId xmlns:a16="http://schemas.microsoft.com/office/drawing/2014/main" id="{9F5014C2-DBAF-6774-63A6-9D73AA7A617B}"/>
              </a:ext>
            </a:extLst>
          </p:cNvPr>
          <p:cNvGraphicFramePr>
            <a:graphicFrameLocks noGrp="1"/>
          </p:cNvGraphicFramePr>
          <p:nvPr>
            <p:extLst>
              <p:ext uri="{D42A27DB-BD31-4B8C-83A1-F6EECF244321}">
                <p14:modId xmlns:p14="http://schemas.microsoft.com/office/powerpoint/2010/main" val="1810986400"/>
              </p:ext>
            </p:extLst>
          </p:nvPr>
        </p:nvGraphicFramePr>
        <p:xfrm>
          <a:off x="7030440" y="27199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5" name="Table 364">
            <a:extLst>
              <a:ext uri="{FF2B5EF4-FFF2-40B4-BE49-F238E27FC236}">
                <a16:creationId xmlns:a16="http://schemas.microsoft.com/office/drawing/2014/main" id="{0B179980-9963-AA21-4347-D301DFAAB77C}"/>
              </a:ext>
            </a:extLst>
          </p:cNvPr>
          <p:cNvGraphicFramePr>
            <a:graphicFrameLocks noGrp="1"/>
          </p:cNvGraphicFramePr>
          <p:nvPr>
            <p:extLst>
              <p:ext uri="{D42A27DB-BD31-4B8C-83A1-F6EECF244321}">
                <p14:modId xmlns:p14="http://schemas.microsoft.com/office/powerpoint/2010/main" val="2856944812"/>
              </p:ext>
            </p:extLst>
          </p:nvPr>
        </p:nvGraphicFramePr>
        <p:xfrm>
          <a:off x="7030439" y="32076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6" name="Table 365">
            <a:extLst>
              <a:ext uri="{FF2B5EF4-FFF2-40B4-BE49-F238E27FC236}">
                <a16:creationId xmlns:a16="http://schemas.microsoft.com/office/drawing/2014/main" id="{4FA0CE35-1D44-6F60-2A24-71EE37B2B9DF}"/>
              </a:ext>
            </a:extLst>
          </p:cNvPr>
          <p:cNvGraphicFramePr>
            <a:graphicFrameLocks noGrp="1"/>
          </p:cNvGraphicFramePr>
          <p:nvPr>
            <p:extLst>
              <p:ext uri="{D42A27DB-BD31-4B8C-83A1-F6EECF244321}">
                <p14:modId xmlns:p14="http://schemas.microsoft.com/office/powerpoint/2010/main" val="175927741"/>
              </p:ext>
            </p:extLst>
          </p:nvPr>
        </p:nvGraphicFramePr>
        <p:xfrm>
          <a:off x="7030440" y="36953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7" name="Table 366">
            <a:extLst>
              <a:ext uri="{FF2B5EF4-FFF2-40B4-BE49-F238E27FC236}">
                <a16:creationId xmlns:a16="http://schemas.microsoft.com/office/drawing/2014/main" id="{DDC0FED2-C10D-99A3-0A2B-8D10A09C4513}"/>
              </a:ext>
            </a:extLst>
          </p:cNvPr>
          <p:cNvGraphicFramePr>
            <a:graphicFrameLocks noGrp="1"/>
          </p:cNvGraphicFramePr>
          <p:nvPr>
            <p:extLst>
              <p:ext uri="{D42A27DB-BD31-4B8C-83A1-F6EECF244321}">
                <p14:modId xmlns:p14="http://schemas.microsoft.com/office/powerpoint/2010/main" val="1561019686"/>
              </p:ext>
            </p:extLst>
          </p:nvPr>
        </p:nvGraphicFramePr>
        <p:xfrm>
          <a:off x="7030439" y="41830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8" name="Table 367">
            <a:extLst>
              <a:ext uri="{FF2B5EF4-FFF2-40B4-BE49-F238E27FC236}">
                <a16:creationId xmlns:a16="http://schemas.microsoft.com/office/drawing/2014/main" id="{7583C14B-8FC4-6E4B-2355-8303D5A92856}"/>
              </a:ext>
            </a:extLst>
          </p:cNvPr>
          <p:cNvGraphicFramePr>
            <a:graphicFrameLocks noGrp="1"/>
          </p:cNvGraphicFramePr>
          <p:nvPr>
            <p:extLst>
              <p:ext uri="{D42A27DB-BD31-4B8C-83A1-F6EECF244321}">
                <p14:modId xmlns:p14="http://schemas.microsoft.com/office/powerpoint/2010/main" val="493082247"/>
              </p:ext>
            </p:extLst>
          </p:nvPr>
        </p:nvGraphicFramePr>
        <p:xfrm>
          <a:off x="7030440" y="46706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2" name="Table 371">
            <a:extLst>
              <a:ext uri="{FF2B5EF4-FFF2-40B4-BE49-F238E27FC236}">
                <a16:creationId xmlns:a16="http://schemas.microsoft.com/office/drawing/2014/main" id="{140978DF-D1EA-B03E-3F1B-87EC64009B07}"/>
              </a:ext>
            </a:extLst>
          </p:cNvPr>
          <p:cNvGraphicFramePr>
            <a:graphicFrameLocks noGrp="1"/>
          </p:cNvGraphicFramePr>
          <p:nvPr>
            <p:extLst>
              <p:ext uri="{D42A27DB-BD31-4B8C-83A1-F6EECF244321}">
                <p14:modId xmlns:p14="http://schemas.microsoft.com/office/powerpoint/2010/main" val="3381944209"/>
              </p:ext>
            </p:extLst>
          </p:nvPr>
        </p:nvGraphicFramePr>
        <p:xfrm>
          <a:off x="6963920" y="27720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3" name="Table 372">
            <a:extLst>
              <a:ext uri="{FF2B5EF4-FFF2-40B4-BE49-F238E27FC236}">
                <a16:creationId xmlns:a16="http://schemas.microsoft.com/office/drawing/2014/main" id="{171B2B6E-4D5A-4EE8-8115-4AD2BB778ABA}"/>
              </a:ext>
            </a:extLst>
          </p:cNvPr>
          <p:cNvGraphicFramePr>
            <a:graphicFrameLocks noGrp="1"/>
          </p:cNvGraphicFramePr>
          <p:nvPr>
            <p:extLst>
              <p:ext uri="{D42A27DB-BD31-4B8C-83A1-F6EECF244321}">
                <p14:modId xmlns:p14="http://schemas.microsoft.com/office/powerpoint/2010/main" val="3851182413"/>
              </p:ext>
            </p:extLst>
          </p:nvPr>
        </p:nvGraphicFramePr>
        <p:xfrm>
          <a:off x="6963919" y="32597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4" name="Table 373">
            <a:extLst>
              <a:ext uri="{FF2B5EF4-FFF2-40B4-BE49-F238E27FC236}">
                <a16:creationId xmlns:a16="http://schemas.microsoft.com/office/drawing/2014/main" id="{0CAF60F3-60F8-BDAE-86B5-1E69800D5121}"/>
              </a:ext>
            </a:extLst>
          </p:cNvPr>
          <p:cNvGraphicFramePr>
            <a:graphicFrameLocks noGrp="1"/>
          </p:cNvGraphicFramePr>
          <p:nvPr>
            <p:extLst>
              <p:ext uri="{D42A27DB-BD31-4B8C-83A1-F6EECF244321}">
                <p14:modId xmlns:p14="http://schemas.microsoft.com/office/powerpoint/2010/main" val="3938132639"/>
              </p:ext>
            </p:extLst>
          </p:nvPr>
        </p:nvGraphicFramePr>
        <p:xfrm>
          <a:off x="6963920" y="37474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5" name="Table 374">
            <a:extLst>
              <a:ext uri="{FF2B5EF4-FFF2-40B4-BE49-F238E27FC236}">
                <a16:creationId xmlns:a16="http://schemas.microsoft.com/office/drawing/2014/main" id="{B79C34A2-C9B3-D859-9C2F-CF12E9AEFF32}"/>
              </a:ext>
            </a:extLst>
          </p:cNvPr>
          <p:cNvGraphicFramePr>
            <a:graphicFrameLocks noGrp="1"/>
          </p:cNvGraphicFramePr>
          <p:nvPr>
            <p:extLst>
              <p:ext uri="{D42A27DB-BD31-4B8C-83A1-F6EECF244321}">
                <p14:modId xmlns:p14="http://schemas.microsoft.com/office/powerpoint/2010/main" val="1095713985"/>
              </p:ext>
            </p:extLst>
          </p:nvPr>
        </p:nvGraphicFramePr>
        <p:xfrm>
          <a:off x="6963919" y="42350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6" name="Table 375">
            <a:extLst>
              <a:ext uri="{FF2B5EF4-FFF2-40B4-BE49-F238E27FC236}">
                <a16:creationId xmlns:a16="http://schemas.microsoft.com/office/drawing/2014/main" id="{96B54FD3-C254-0597-D4CA-FFC6DE0C7EF0}"/>
              </a:ext>
            </a:extLst>
          </p:cNvPr>
          <p:cNvGraphicFramePr>
            <a:graphicFrameLocks noGrp="1"/>
          </p:cNvGraphicFramePr>
          <p:nvPr>
            <p:extLst>
              <p:ext uri="{D42A27DB-BD31-4B8C-83A1-F6EECF244321}">
                <p14:modId xmlns:p14="http://schemas.microsoft.com/office/powerpoint/2010/main" val="894891834"/>
              </p:ext>
            </p:extLst>
          </p:nvPr>
        </p:nvGraphicFramePr>
        <p:xfrm>
          <a:off x="6963920" y="47227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0" name="Table 379">
            <a:extLst>
              <a:ext uri="{FF2B5EF4-FFF2-40B4-BE49-F238E27FC236}">
                <a16:creationId xmlns:a16="http://schemas.microsoft.com/office/drawing/2014/main" id="{6D3A5AEC-DE23-BC78-353E-FA029D59305E}"/>
              </a:ext>
            </a:extLst>
          </p:cNvPr>
          <p:cNvGraphicFramePr>
            <a:graphicFrameLocks noGrp="1"/>
          </p:cNvGraphicFramePr>
          <p:nvPr>
            <p:extLst>
              <p:ext uri="{D42A27DB-BD31-4B8C-83A1-F6EECF244321}">
                <p14:modId xmlns:p14="http://schemas.microsoft.com/office/powerpoint/2010/main" val="1255652735"/>
              </p:ext>
            </p:extLst>
          </p:nvPr>
        </p:nvGraphicFramePr>
        <p:xfrm>
          <a:off x="6886935" y="28155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1" name="Table 380">
            <a:extLst>
              <a:ext uri="{FF2B5EF4-FFF2-40B4-BE49-F238E27FC236}">
                <a16:creationId xmlns:a16="http://schemas.microsoft.com/office/drawing/2014/main" id="{97A665A4-2392-07D8-9F02-DA5815416AE9}"/>
              </a:ext>
            </a:extLst>
          </p:cNvPr>
          <p:cNvGraphicFramePr>
            <a:graphicFrameLocks noGrp="1"/>
          </p:cNvGraphicFramePr>
          <p:nvPr>
            <p:extLst>
              <p:ext uri="{D42A27DB-BD31-4B8C-83A1-F6EECF244321}">
                <p14:modId xmlns:p14="http://schemas.microsoft.com/office/powerpoint/2010/main" val="1992730133"/>
              </p:ext>
            </p:extLst>
          </p:nvPr>
        </p:nvGraphicFramePr>
        <p:xfrm>
          <a:off x="6886934" y="33031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2" name="Table 381">
            <a:extLst>
              <a:ext uri="{FF2B5EF4-FFF2-40B4-BE49-F238E27FC236}">
                <a16:creationId xmlns:a16="http://schemas.microsoft.com/office/drawing/2014/main" id="{27D6ECF1-1750-EAAF-4308-49755B7052F1}"/>
              </a:ext>
            </a:extLst>
          </p:cNvPr>
          <p:cNvGraphicFramePr>
            <a:graphicFrameLocks noGrp="1"/>
          </p:cNvGraphicFramePr>
          <p:nvPr>
            <p:extLst>
              <p:ext uri="{D42A27DB-BD31-4B8C-83A1-F6EECF244321}">
                <p14:modId xmlns:p14="http://schemas.microsoft.com/office/powerpoint/2010/main" val="1545359268"/>
              </p:ext>
            </p:extLst>
          </p:nvPr>
        </p:nvGraphicFramePr>
        <p:xfrm>
          <a:off x="6886935" y="379087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3" name="Table 382">
            <a:extLst>
              <a:ext uri="{FF2B5EF4-FFF2-40B4-BE49-F238E27FC236}">
                <a16:creationId xmlns:a16="http://schemas.microsoft.com/office/drawing/2014/main" id="{644BD679-CC24-0471-E616-2CAA8D6B501D}"/>
              </a:ext>
            </a:extLst>
          </p:cNvPr>
          <p:cNvGraphicFramePr>
            <a:graphicFrameLocks noGrp="1"/>
          </p:cNvGraphicFramePr>
          <p:nvPr>
            <p:extLst>
              <p:ext uri="{D42A27DB-BD31-4B8C-83A1-F6EECF244321}">
                <p14:modId xmlns:p14="http://schemas.microsoft.com/office/powerpoint/2010/main" val="3075594398"/>
              </p:ext>
            </p:extLst>
          </p:nvPr>
        </p:nvGraphicFramePr>
        <p:xfrm>
          <a:off x="6886934" y="427855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4" name="Table 383">
            <a:extLst>
              <a:ext uri="{FF2B5EF4-FFF2-40B4-BE49-F238E27FC236}">
                <a16:creationId xmlns:a16="http://schemas.microsoft.com/office/drawing/2014/main" id="{A8259D2E-EB01-E050-13D4-6F8FB2A664E9}"/>
              </a:ext>
            </a:extLst>
          </p:cNvPr>
          <p:cNvGraphicFramePr>
            <a:graphicFrameLocks noGrp="1"/>
          </p:cNvGraphicFramePr>
          <p:nvPr>
            <p:extLst>
              <p:ext uri="{D42A27DB-BD31-4B8C-83A1-F6EECF244321}">
                <p14:modId xmlns:p14="http://schemas.microsoft.com/office/powerpoint/2010/main" val="2366445973"/>
              </p:ext>
            </p:extLst>
          </p:nvPr>
        </p:nvGraphicFramePr>
        <p:xfrm>
          <a:off x="6886935" y="476623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6" name="Table 85">
            <a:extLst>
              <a:ext uri="{FF2B5EF4-FFF2-40B4-BE49-F238E27FC236}">
                <a16:creationId xmlns:a16="http://schemas.microsoft.com/office/drawing/2014/main" id="{1AC8B738-3A43-8FFF-588E-FCCE1EF9C9BE}"/>
              </a:ext>
            </a:extLst>
          </p:cNvPr>
          <p:cNvGraphicFramePr>
            <a:graphicFrameLocks noGrp="1"/>
          </p:cNvGraphicFramePr>
          <p:nvPr/>
        </p:nvGraphicFramePr>
        <p:xfrm>
          <a:off x="583668" y="25589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7" name="Table 86">
            <a:extLst>
              <a:ext uri="{FF2B5EF4-FFF2-40B4-BE49-F238E27FC236}">
                <a16:creationId xmlns:a16="http://schemas.microsoft.com/office/drawing/2014/main" id="{41F79469-28F0-93E5-303C-51B17C461215}"/>
              </a:ext>
            </a:extLst>
          </p:cNvPr>
          <p:cNvGraphicFramePr>
            <a:graphicFrameLocks noGrp="1"/>
          </p:cNvGraphicFramePr>
          <p:nvPr/>
        </p:nvGraphicFramePr>
        <p:xfrm>
          <a:off x="583667" y="30466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8" name="Table 87">
            <a:extLst>
              <a:ext uri="{FF2B5EF4-FFF2-40B4-BE49-F238E27FC236}">
                <a16:creationId xmlns:a16="http://schemas.microsoft.com/office/drawing/2014/main" id="{F6C3CA9C-94E3-86D9-653A-345B2F31B180}"/>
              </a:ext>
            </a:extLst>
          </p:cNvPr>
          <p:cNvGraphicFramePr>
            <a:graphicFrameLocks noGrp="1"/>
          </p:cNvGraphicFramePr>
          <p:nvPr/>
        </p:nvGraphicFramePr>
        <p:xfrm>
          <a:off x="583668" y="35343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9" name="Table 88">
            <a:extLst>
              <a:ext uri="{FF2B5EF4-FFF2-40B4-BE49-F238E27FC236}">
                <a16:creationId xmlns:a16="http://schemas.microsoft.com/office/drawing/2014/main" id="{96F993B0-DB35-FA06-404A-FFA7E2D12952}"/>
              </a:ext>
            </a:extLst>
          </p:cNvPr>
          <p:cNvGraphicFramePr>
            <a:graphicFrameLocks noGrp="1"/>
          </p:cNvGraphicFramePr>
          <p:nvPr/>
        </p:nvGraphicFramePr>
        <p:xfrm>
          <a:off x="583667" y="40219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90" name="Table 89">
            <a:extLst>
              <a:ext uri="{FF2B5EF4-FFF2-40B4-BE49-F238E27FC236}">
                <a16:creationId xmlns:a16="http://schemas.microsoft.com/office/drawing/2014/main" id="{351FBC59-FB0A-7F87-C429-3CDC30D9274C}"/>
              </a:ext>
            </a:extLst>
          </p:cNvPr>
          <p:cNvGraphicFramePr>
            <a:graphicFrameLocks noGrp="1"/>
          </p:cNvGraphicFramePr>
          <p:nvPr/>
        </p:nvGraphicFramePr>
        <p:xfrm>
          <a:off x="583668" y="45096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91" name="Table 90">
            <a:extLst>
              <a:ext uri="{FF2B5EF4-FFF2-40B4-BE49-F238E27FC236}">
                <a16:creationId xmlns:a16="http://schemas.microsoft.com/office/drawing/2014/main" id="{2FF0A8AE-6FB2-0006-8E1D-F4A50EE74A22}"/>
              </a:ext>
            </a:extLst>
          </p:cNvPr>
          <p:cNvGraphicFramePr>
            <a:graphicFrameLocks noGrp="1"/>
          </p:cNvGraphicFramePr>
          <p:nvPr/>
        </p:nvGraphicFramePr>
        <p:xfrm>
          <a:off x="583667" y="49973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92" name="Table 91">
            <a:extLst>
              <a:ext uri="{FF2B5EF4-FFF2-40B4-BE49-F238E27FC236}">
                <a16:creationId xmlns:a16="http://schemas.microsoft.com/office/drawing/2014/main" id="{20617BDD-EBF8-971C-57E8-40855BF5CE84}"/>
              </a:ext>
            </a:extLst>
          </p:cNvPr>
          <p:cNvGraphicFramePr>
            <a:graphicFrameLocks noGrp="1"/>
          </p:cNvGraphicFramePr>
          <p:nvPr/>
        </p:nvGraphicFramePr>
        <p:xfrm>
          <a:off x="582968" y="54956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93" name="Table 92">
            <a:extLst>
              <a:ext uri="{FF2B5EF4-FFF2-40B4-BE49-F238E27FC236}">
                <a16:creationId xmlns:a16="http://schemas.microsoft.com/office/drawing/2014/main" id="{E4CB0B77-BBC6-99C8-55B2-43ACFDC099B0}"/>
              </a:ext>
            </a:extLst>
          </p:cNvPr>
          <p:cNvGraphicFramePr>
            <a:graphicFrameLocks noGrp="1"/>
          </p:cNvGraphicFramePr>
          <p:nvPr/>
        </p:nvGraphicFramePr>
        <p:xfrm>
          <a:off x="582967" y="59833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8" name="Table 77">
            <a:extLst>
              <a:ext uri="{FF2B5EF4-FFF2-40B4-BE49-F238E27FC236}">
                <a16:creationId xmlns:a16="http://schemas.microsoft.com/office/drawing/2014/main" id="{1253B2A9-AA3A-87AA-BA4B-ADE6C4C9B641}"/>
              </a:ext>
            </a:extLst>
          </p:cNvPr>
          <p:cNvGraphicFramePr>
            <a:graphicFrameLocks noGrp="1"/>
          </p:cNvGraphicFramePr>
          <p:nvPr/>
        </p:nvGraphicFramePr>
        <p:xfrm>
          <a:off x="544231" y="26143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9" name="Table 78">
            <a:extLst>
              <a:ext uri="{FF2B5EF4-FFF2-40B4-BE49-F238E27FC236}">
                <a16:creationId xmlns:a16="http://schemas.microsoft.com/office/drawing/2014/main" id="{89A652B3-408E-23CC-D0DC-3C3DC1B54138}"/>
              </a:ext>
            </a:extLst>
          </p:cNvPr>
          <p:cNvGraphicFramePr>
            <a:graphicFrameLocks noGrp="1"/>
          </p:cNvGraphicFramePr>
          <p:nvPr/>
        </p:nvGraphicFramePr>
        <p:xfrm>
          <a:off x="544230" y="31020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0" name="Table 79">
            <a:extLst>
              <a:ext uri="{FF2B5EF4-FFF2-40B4-BE49-F238E27FC236}">
                <a16:creationId xmlns:a16="http://schemas.microsoft.com/office/drawing/2014/main" id="{7099FD8B-FF98-6E36-EF55-BA888664310C}"/>
              </a:ext>
            </a:extLst>
          </p:cNvPr>
          <p:cNvGraphicFramePr>
            <a:graphicFrameLocks noGrp="1"/>
          </p:cNvGraphicFramePr>
          <p:nvPr/>
        </p:nvGraphicFramePr>
        <p:xfrm>
          <a:off x="544231" y="358968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1" name="Table 80">
            <a:extLst>
              <a:ext uri="{FF2B5EF4-FFF2-40B4-BE49-F238E27FC236}">
                <a16:creationId xmlns:a16="http://schemas.microsoft.com/office/drawing/2014/main" id="{C8CE1472-67B6-E905-EACA-97B94A3C733F}"/>
              </a:ext>
            </a:extLst>
          </p:cNvPr>
          <p:cNvGraphicFramePr>
            <a:graphicFrameLocks noGrp="1"/>
          </p:cNvGraphicFramePr>
          <p:nvPr/>
        </p:nvGraphicFramePr>
        <p:xfrm>
          <a:off x="544230" y="407736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2" name="Table 81">
            <a:extLst>
              <a:ext uri="{FF2B5EF4-FFF2-40B4-BE49-F238E27FC236}">
                <a16:creationId xmlns:a16="http://schemas.microsoft.com/office/drawing/2014/main" id="{2E6365CC-C02D-4E1A-7D83-7689E794B768}"/>
              </a:ext>
            </a:extLst>
          </p:cNvPr>
          <p:cNvGraphicFramePr>
            <a:graphicFrameLocks noGrp="1"/>
          </p:cNvGraphicFramePr>
          <p:nvPr/>
        </p:nvGraphicFramePr>
        <p:xfrm>
          <a:off x="544231" y="456504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3" name="Table 82">
            <a:extLst>
              <a:ext uri="{FF2B5EF4-FFF2-40B4-BE49-F238E27FC236}">
                <a16:creationId xmlns:a16="http://schemas.microsoft.com/office/drawing/2014/main" id="{AB6718E8-644E-4B7E-5AD5-D91282C0A4B3}"/>
              </a:ext>
            </a:extLst>
          </p:cNvPr>
          <p:cNvGraphicFramePr>
            <a:graphicFrameLocks noGrp="1"/>
          </p:cNvGraphicFramePr>
          <p:nvPr/>
        </p:nvGraphicFramePr>
        <p:xfrm>
          <a:off x="544230" y="50527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4" name="Table 83">
            <a:extLst>
              <a:ext uri="{FF2B5EF4-FFF2-40B4-BE49-F238E27FC236}">
                <a16:creationId xmlns:a16="http://schemas.microsoft.com/office/drawing/2014/main" id="{7964B29D-4AAE-0729-C4D1-D80034289819}"/>
              </a:ext>
            </a:extLst>
          </p:cNvPr>
          <p:cNvGraphicFramePr>
            <a:graphicFrameLocks noGrp="1"/>
          </p:cNvGraphicFramePr>
          <p:nvPr/>
        </p:nvGraphicFramePr>
        <p:xfrm>
          <a:off x="543531" y="555103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5" name="Table 84">
            <a:extLst>
              <a:ext uri="{FF2B5EF4-FFF2-40B4-BE49-F238E27FC236}">
                <a16:creationId xmlns:a16="http://schemas.microsoft.com/office/drawing/2014/main" id="{0B5E8251-B4A6-11A4-5FA8-94ED2946ABD1}"/>
              </a:ext>
            </a:extLst>
          </p:cNvPr>
          <p:cNvGraphicFramePr>
            <a:graphicFrameLocks noGrp="1"/>
          </p:cNvGraphicFramePr>
          <p:nvPr/>
        </p:nvGraphicFramePr>
        <p:xfrm>
          <a:off x="543530" y="603871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0" name="Table 69">
            <a:extLst>
              <a:ext uri="{FF2B5EF4-FFF2-40B4-BE49-F238E27FC236}">
                <a16:creationId xmlns:a16="http://schemas.microsoft.com/office/drawing/2014/main" id="{7EFD5A35-5907-DA1C-DF4E-D8E57069E1DD}"/>
              </a:ext>
            </a:extLst>
          </p:cNvPr>
          <p:cNvGraphicFramePr>
            <a:graphicFrameLocks noGrp="1"/>
          </p:cNvGraphicFramePr>
          <p:nvPr/>
        </p:nvGraphicFramePr>
        <p:xfrm>
          <a:off x="497959" y="26644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1" name="Table 70">
            <a:extLst>
              <a:ext uri="{FF2B5EF4-FFF2-40B4-BE49-F238E27FC236}">
                <a16:creationId xmlns:a16="http://schemas.microsoft.com/office/drawing/2014/main" id="{2CC706B2-8D6F-976F-B070-43DEB6ABE327}"/>
              </a:ext>
            </a:extLst>
          </p:cNvPr>
          <p:cNvGraphicFramePr>
            <a:graphicFrameLocks noGrp="1"/>
          </p:cNvGraphicFramePr>
          <p:nvPr/>
        </p:nvGraphicFramePr>
        <p:xfrm>
          <a:off x="497958" y="315214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2" name="Table 71">
            <a:extLst>
              <a:ext uri="{FF2B5EF4-FFF2-40B4-BE49-F238E27FC236}">
                <a16:creationId xmlns:a16="http://schemas.microsoft.com/office/drawing/2014/main" id="{63517A8F-5ADD-1F9B-5BC4-A51891A9061D}"/>
              </a:ext>
            </a:extLst>
          </p:cNvPr>
          <p:cNvGraphicFramePr>
            <a:graphicFrameLocks noGrp="1"/>
          </p:cNvGraphicFramePr>
          <p:nvPr/>
        </p:nvGraphicFramePr>
        <p:xfrm>
          <a:off x="497959" y="36398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3" name="Table 72">
            <a:extLst>
              <a:ext uri="{FF2B5EF4-FFF2-40B4-BE49-F238E27FC236}">
                <a16:creationId xmlns:a16="http://schemas.microsoft.com/office/drawing/2014/main" id="{FE8B02C2-3DBF-AEE1-56EA-DEC939146DDC}"/>
              </a:ext>
            </a:extLst>
          </p:cNvPr>
          <p:cNvGraphicFramePr>
            <a:graphicFrameLocks noGrp="1"/>
          </p:cNvGraphicFramePr>
          <p:nvPr/>
        </p:nvGraphicFramePr>
        <p:xfrm>
          <a:off x="497958" y="41275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4" name="Table 73">
            <a:extLst>
              <a:ext uri="{FF2B5EF4-FFF2-40B4-BE49-F238E27FC236}">
                <a16:creationId xmlns:a16="http://schemas.microsoft.com/office/drawing/2014/main" id="{4567F907-A1C6-505D-E5D4-A208755B61D0}"/>
              </a:ext>
            </a:extLst>
          </p:cNvPr>
          <p:cNvGraphicFramePr>
            <a:graphicFrameLocks noGrp="1"/>
          </p:cNvGraphicFramePr>
          <p:nvPr/>
        </p:nvGraphicFramePr>
        <p:xfrm>
          <a:off x="497959" y="461518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5" name="Table 74">
            <a:extLst>
              <a:ext uri="{FF2B5EF4-FFF2-40B4-BE49-F238E27FC236}">
                <a16:creationId xmlns:a16="http://schemas.microsoft.com/office/drawing/2014/main" id="{977F9FFE-48F1-FA8C-F79F-F1025EC0C226}"/>
              </a:ext>
            </a:extLst>
          </p:cNvPr>
          <p:cNvGraphicFramePr>
            <a:graphicFrameLocks noGrp="1"/>
          </p:cNvGraphicFramePr>
          <p:nvPr/>
        </p:nvGraphicFramePr>
        <p:xfrm>
          <a:off x="497958" y="51028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6" name="Table 75">
            <a:extLst>
              <a:ext uri="{FF2B5EF4-FFF2-40B4-BE49-F238E27FC236}">
                <a16:creationId xmlns:a16="http://schemas.microsoft.com/office/drawing/2014/main" id="{CAF919A8-E410-DB21-D9C4-2A2AD73F39E9}"/>
              </a:ext>
            </a:extLst>
          </p:cNvPr>
          <p:cNvGraphicFramePr>
            <a:graphicFrameLocks noGrp="1"/>
          </p:cNvGraphicFramePr>
          <p:nvPr/>
        </p:nvGraphicFramePr>
        <p:xfrm>
          <a:off x="497259" y="56011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7" name="Table 76">
            <a:extLst>
              <a:ext uri="{FF2B5EF4-FFF2-40B4-BE49-F238E27FC236}">
                <a16:creationId xmlns:a16="http://schemas.microsoft.com/office/drawing/2014/main" id="{F953BACF-0B62-E14F-ED71-44EAE82B0F01}"/>
              </a:ext>
            </a:extLst>
          </p:cNvPr>
          <p:cNvGraphicFramePr>
            <a:graphicFrameLocks noGrp="1"/>
          </p:cNvGraphicFramePr>
          <p:nvPr/>
        </p:nvGraphicFramePr>
        <p:xfrm>
          <a:off x="497258" y="60888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2" name="Table 61">
            <a:extLst>
              <a:ext uri="{FF2B5EF4-FFF2-40B4-BE49-F238E27FC236}">
                <a16:creationId xmlns:a16="http://schemas.microsoft.com/office/drawing/2014/main" id="{2DCCC508-773D-BA2F-5AD2-84B025445DA8}"/>
              </a:ext>
            </a:extLst>
          </p:cNvPr>
          <p:cNvGraphicFramePr>
            <a:graphicFrameLocks noGrp="1"/>
          </p:cNvGraphicFramePr>
          <p:nvPr/>
        </p:nvGraphicFramePr>
        <p:xfrm>
          <a:off x="441563" y="27242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3" name="Table 62">
            <a:extLst>
              <a:ext uri="{FF2B5EF4-FFF2-40B4-BE49-F238E27FC236}">
                <a16:creationId xmlns:a16="http://schemas.microsoft.com/office/drawing/2014/main" id="{421B81C1-0398-EB46-D88A-82D755CEE749}"/>
              </a:ext>
            </a:extLst>
          </p:cNvPr>
          <p:cNvGraphicFramePr>
            <a:graphicFrameLocks noGrp="1"/>
          </p:cNvGraphicFramePr>
          <p:nvPr/>
        </p:nvGraphicFramePr>
        <p:xfrm>
          <a:off x="441562" y="32119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4" name="Table 63">
            <a:extLst>
              <a:ext uri="{FF2B5EF4-FFF2-40B4-BE49-F238E27FC236}">
                <a16:creationId xmlns:a16="http://schemas.microsoft.com/office/drawing/2014/main" id="{4F0D7264-9D4B-C52D-5EE1-8644761436EB}"/>
              </a:ext>
            </a:extLst>
          </p:cNvPr>
          <p:cNvGraphicFramePr>
            <a:graphicFrameLocks noGrp="1"/>
          </p:cNvGraphicFramePr>
          <p:nvPr/>
        </p:nvGraphicFramePr>
        <p:xfrm>
          <a:off x="441563" y="369960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5" name="Table 64">
            <a:extLst>
              <a:ext uri="{FF2B5EF4-FFF2-40B4-BE49-F238E27FC236}">
                <a16:creationId xmlns:a16="http://schemas.microsoft.com/office/drawing/2014/main" id="{63C1B8E0-2BED-6043-DC09-88454F108C97}"/>
              </a:ext>
            </a:extLst>
          </p:cNvPr>
          <p:cNvGraphicFramePr>
            <a:graphicFrameLocks noGrp="1"/>
          </p:cNvGraphicFramePr>
          <p:nvPr/>
        </p:nvGraphicFramePr>
        <p:xfrm>
          <a:off x="441562" y="41872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6" name="Table 65">
            <a:extLst>
              <a:ext uri="{FF2B5EF4-FFF2-40B4-BE49-F238E27FC236}">
                <a16:creationId xmlns:a16="http://schemas.microsoft.com/office/drawing/2014/main" id="{4A81A5C4-E7E9-A32C-E8AD-C3245F7F5076}"/>
              </a:ext>
            </a:extLst>
          </p:cNvPr>
          <p:cNvGraphicFramePr>
            <a:graphicFrameLocks noGrp="1"/>
          </p:cNvGraphicFramePr>
          <p:nvPr/>
        </p:nvGraphicFramePr>
        <p:xfrm>
          <a:off x="441563" y="46749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7" name="Table 66">
            <a:extLst>
              <a:ext uri="{FF2B5EF4-FFF2-40B4-BE49-F238E27FC236}">
                <a16:creationId xmlns:a16="http://schemas.microsoft.com/office/drawing/2014/main" id="{F1BF9152-F02C-8427-8268-2B9AC1A4A9ED}"/>
              </a:ext>
            </a:extLst>
          </p:cNvPr>
          <p:cNvGraphicFramePr>
            <a:graphicFrameLocks noGrp="1"/>
          </p:cNvGraphicFramePr>
          <p:nvPr/>
        </p:nvGraphicFramePr>
        <p:xfrm>
          <a:off x="441562" y="51626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8" name="Table 67">
            <a:extLst>
              <a:ext uri="{FF2B5EF4-FFF2-40B4-BE49-F238E27FC236}">
                <a16:creationId xmlns:a16="http://schemas.microsoft.com/office/drawing/2014/main" id="{65F13C64-7B0E-DB0B-ECB5-581C857F87D7}"/>
              </a:ext>
            </a:extLst>
          </p:cNvPr>
          <p:cNvGraphicFramePr>
            <a:graphicFrameLocks noGrp="1"/>
          </p:cNvGraphicFramePr>
          <p:nvPr/>
        </p:nvGraphicFramePr>
        <p:xfrm>
          <a:off x="440863" y="566095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9" name="Table 68">
            <a:extLst>
              <a:ext uri="{FF2B5EF4-FFF2-40B4-BE49-F238E27FC236}">
                <a16:creationId xmlns:a16="http://schemas.microsoft.com/office/drawing/2014/main" id="{B28E99EE-320E-41C6-49B6-1B8305FEA3D8}"/>
              </a:ext>
            </a:extLst>
          </p:cNvPr>
          <p:cNvGraphicFramePr>
            <a:graphicFrameLocks noGrp="1"/>
          </p:cNvGraphicFramePr>
          <p:nvPr/>
        </p:nvGraphicFramePr>
        <p:xfrm>
          <a:off x="440862" y="61486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4" name="Table 53">
            <a:extLst>
              <a:ext uri="{FF2B5EF4-FFF2-40B4-BE49-F238E27FC236}">
                <a16:creationId xmlns:a16="http://schemas.microsoft.com/office/drawing/2014/main" id="{B1B680B6-2C2B-5FF1-6E73-64A391AFDEF7}"/>
              </a:ext>
            </a:extLst>
          </p:cNvPr>
          <p:cNvGraphicFramePr>
            <a:graphicFrameLocks noGrp="1"/>
          </p:cNvGraphicFramePr>
          <p:nvPr/>
        </p:nvGraphicFramePr>
        <p:xfrm>
          <a:off x="375043" y="27763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5" name="Table 54">
            <a:extLst>
              <a:ext uri="{FF2B5EF4-FFF2-40B4-BE49-F238E27FC236}">
                <a16:creationId xmlns:a16="http://schemas.microsoft.com/office/drawing/2014/main" id="{E387B80B-F008-13F3-814D-F633F60AB458}"/>
              </a:ext>
            </a:extLst>
          </p:cNvPr>
          <p:cNvGraphicFramePr>
            <a:graphicFrameLocks noGrp="1"/>
          </p:cNvGraphicFramePr>
          <p:nvPr/>
        </p:nvGraphicFramePr>
        <p:xfrm>
          <a:off x="375042" y="326399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6" name="Table 55">
            <a:extLst>
              <a:ext uri="{FF2B5EF4-FFF2-40B4-BE49-F238E27FC236}">
                <a16:creationId xmlns:a16="http://schemas.microsoft.com/office/drawing/2014/main" id="{9BCF4A8B-0D46-48DE-7C6C-8BC44A239728}"/>
              </a:ext>
            </a:extLst>
          </p:cNvPr>
          <p:cNvGraphicFramePr>
            <a:graphicFrameLocks noGrp="1"/>
          </p:cNvGraphicFramePr>
          <p:nvPr/>
        </p:nvGraphicFramePr>
        <p:xfrm>
          <a:off x="375043" y="375167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7" name="Table 56">
            <a:extLst>
              <a:ext uri="{FF2B5EF4-FFF2-40B4-BE49-F238E27FC236}">
                <a16:creationId xmlns:a16="http://schemas.microsoft.com/office/drawing/2014/main" id="{7037275A-F03C-751A-5D82-DC0D6837D765}"/>
              </a:ext>
            </a:extLst>
          </p:cNvPr>
          <p:cNvGraphicFramePr>
            <a:graphicFrameLocks noGrp="1"/>
          </p:cNvGraphicFramePr>
          <p:nvPr/>
        </p:nvGraphicFramePr>
        <p:xfrm>
          <a:off x="375042" y="423935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8" name="Table 57">
            <a:extLst>
              <a:ext uri="{FF2B5EF4-FFF2-40B4-BE49-F238E27FC236}">
                <a16:creationId xmlns:a16="http://schemas.microsoft.com/office/drawing/2014/main" id="{211F0EB2-A6F1-460D-41DB-003F17596611}"/>
              </a:ext>
            </a:extLst>
          </p:cNvPr>
          <p:cNvGraphicFramePr>
            <a:graphicFrameLocks noGrp="1"/>
          </p:cNvGraphicFramePr>
          <p:nvPr/>
        </p:nvGraphicFramePr>
        <p:xfrm>
          <a:off x="375043" y="472703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9" name="Table 58">
            <a:extLst>
              <a:ext uri="{FF2B5EF4-FFF2-40B4-BE49-F238E27FC236}">
                <a16:creationId xmlns:a16="http://schemas.microsoft.com/office/drawing/2014/main" id="{DB3F1C3C-061A-5420-7A5B-4E8B55F9291C}"/>
              </a:ext>
            </a:extLst>
          </p:cNvPr>
          <p:cNvGraphicFramePr>
            <a:graphicFrameLocks noGrp="1"/>
          </p:cNvGraphicFramePr>
          <p:nvPr/>
        </p:nvGraphicFramePr>
        <p:xfrm>
          <a:off x="375042" y="52147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0" name="Table 59">
            <a:extLst>
              <a:ext uri="{FF2B5EF4-FFF2-40B4-BE49-F238E27FC236}">
                <a16:creationId xmlns:a16="http://schemas.microsoft.com/office/drawing/2014/main" id="{8B0B8A6A-D646-5A8A-B7AE-58DD41C6C96C}"/>
              </a:ext>
            </a:extLst>
          </p:cNvPr>
          <p:cNvGraphicFramePr>
            <a:graphicFrameLocks noGrp="1"/>
          </p:cNvGraphicFramePr>
          <p:nvPr/>
        </p:nvGraphicFramePr>
        <p:xfrm>
          <a:off x="374343" y="57130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1" name="Table 60">
            <a:extLst>
              <a:ext uri="{FF2B5EF4-FFF2-40B4-BE49-F238E27FC236}">
                <a16:creationId xmlns:a16="http://schemas.microsoft.com/office/drawing/2014/main" id="{A1142777-0373-81F4-1AFF-96B02C9C8F48}"/>
              </a:ext>
            </a:extLst>
          </p:cNvPr>
          <p:cNvGraphicFramePr>
            <a:graphicFrameLocks noGrp="1"/>
          </p:cNvGraphicFramePr>
          <p:nvPr/>
        </p:nvGraphicFramePr>
        <p:xfrm>
          <a:off x="374342" y="62007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 name="Table 20">
            <a:extLst>
              <a:ext uri="{FF2B5EF4-FFF2-40B4-BE49-F238E27FC236}">
                <a16:creationId xmlns:a16="http://schemas.microsoft.com/office/drawing/2014/main" id="{47B4BAC7-FC55-4C6C-895F-DC4CFE6590BC}"/>
              </a:ext>
            </a:extLst>
          </p:cNvPr>
          <p:cNvGraphicFramePr>
            <a:graphicFrameLocks noGrp="1"/>
          </p:cNvGraphicFramePr>
          <p:nvPr/>
        </p:nvGraphicFramePr>
        <p:xfrm>
          <a:off x="298058" y="28197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sp>
        <p:nvSpPr>
          <p:cNvPr id="2" name="Title 1"/>
          <p:cNvSpPr>
            <a:spLocks noGrp="1"/>
          </p:cNvSpPr>
          <p:nvPr>
            <p:ph type="title"/>
          </p:nvPr>
        </p:nvSpPr>
        <p:spPr>
          <a:xfrm>
            <a:off x="-29683" y="542010"/>
            <a:ext cx="8231187" cy="507831"/>
          </a:xfrm>
        </p:spPr>
        <p:txBody>
          <a:bodyPr/>
          <a:lstStyle/>
          <a:p>
            <a:r>
              <a:rPr lang="en-GB" dirty="0" err="1"/>
              <a:t>Désagrégation</a:t>
            </a:r>
            <a:r>
              <a:rPr lang="en-GB" dirty="0"/>
              <a:t>: trop </a:t>
            </a:r>
            <a:r>
              <a:rPr lang="en-GB" dirty="0" err="1"/>
              <a:t>c’est</a:t>
            </a:r>
            <a:r>
              <a:rPr lang="en-GB" dirty="0"/>
              <a:t> trop</a:t>
            </a:r>
          </a:p>
        </p:txBody>
      </p:sp>
      <p:sp>
        <p:nvSpPr>
          <p:cNvPr id="16" name="Rectangle 15">
            <a:extLst>
              <a:ext uri="{FF2B5EF4-FFF2-40B4-BE49-F238E27FC236}">
                <a16:creationId xmlns:a16="http://schemas.microsoft.com/office/drawing/2014/main" id="{D0FC9C3E-F053-4F7A-B9BD-0565238648C8}"/>
              </a:ext>
            </a:extLst>
          </p:cNvPr>
          <p:cNvSpPr/>
          <p:nvPr/>
        </p:nvSpPr>
        <p:spPr bwMode="auto">
          <a:xfrm>
            <a:off x="8810404" y="58118"/>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 name="Title 1">
            <a:extLst>
              <a:ext uri="{FF2B5EF4-FFF2-40B4-BE49-F238E27FC236}">
                <a16:creationId xmlns:a16="http://schemas.microsoft.com/office/drawing/2014/main" id="{99094777-C20E-B414-5BCC-B05CBC09AA4F}"/>
              </a:ext>
            </a:extLst>
          </p:cNvPr>
          <p:cNvSpPr txBox="1">
            <a:spLocks/>
          </p:cNvSpPr>
          <p:nvPr/>
        </p:nvSpPr>
        <p:spPr>
          <a:xfrm>
            <a:off x="412718" y="1565868"/>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Jan</a:t>
            </a:r>
          </a:p>
        </p:txBody>
      </p:sp>
      <p:sp>
        <p:nvSpPr>
          <p:cNvPr id="5" name="Title 1">
            <a:extLst>
              <a:ext uri="{FF2B5EF4-FFF2-40B4-BE49-F238E27FC236}">
                <a16:creationId xmlns:a16="http://schemas.microsoft.com/office/drawing/2014/main" id="{004962A9-94B5-E6EE-9E85-92E5AE6B2459}"/>
              </a:ext>
            </a:extLst>
          </p:cNvPr>
          <p:cNvSpPr txBox="1">
            <a:spLocks/>
          </p:cNvSpPr>
          <p:nvPr/>
        </p:nvSpPr>
        <p:spPr>
          <a:xfrm>
            <a:off x="1555451" y="1565868"/>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err="1"/>
              <a:t>Fev</a:t>
            </a:r>
            <a:endParaRPr lang="en-US" sz="2400" b="0" kern="0" dirty="0"/>
          </a:p>
        </p:txBody>
      </p:sp>
      <p:sp>
        <p:nvSpPr>
          <p:cNvPr id="6" name="Title 1">
            <a:extLst>
              <a:ext uri="{FF2B5EF4-FFF2-40B4-BE49-F238E27FC236}">
                <a16:creationId xmlns:a16="http://schemas.microsoft.com/office/drawing/2014/main" id="{D6E0D2DA-7444-8024-8EE0-77FB173F2917}"/>
              </a:ext>
            </a:extLst>
          </p:cNvPr>
          <p:cNvSpPr txBox="1">
            <a:spLocks/>
          </p:cNvSpPr>
          <p:nvPr/>
        </p:nvSpPr>
        <p:spPr>
          <a:xfrm>
            <a:off x="2625847" y="1565868"/>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Mar</a:t>
            </a:r>
          </a:p>
        </p:txBody>
      </p:sp>
      <p:sp>
        <p:nvSpPr>
          <p:cNvPr id="7" name="Title 1">
            <a:extLst>
              <a:ext uri="{FF2B5EF4-FFF2-40B4-BE49-F238E27FC236}">
                <a16:creationId xmlns:a16="http://schemas.microsoft.com/office/drawing/2014/main" id="{9D4871BB-4A2D-30C7-923E-A41A4743548A}"/>
              </a:ext>
            </a:extLst>
          </p:cNvPr>
          <p:cNvSpPr txBox="1">
            <a:spLocks/>
          </p:cNvSpPr>
          <p:nvPr/>
        </p:nvSpPr>
        <p:spPr>
          <a:xfrm>
            <a:off x="3696243" y="1565868"/>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err="1"/>
              <a:t>Avr</a:t>
            </a:r>
            <a:endParaRPr lang="en-US" sz="2400" b="0" kern="0" dirty="0"/>
          </a:p>
        </p:txBody>
      </p:sp>
      <p:sp>
        <p:nvSpPr>
          <p:cNvPr id="8" name="Title 1">
            <a:extLst>
              <a:ext uri="{FF2B5EF4-FFF2-40B4-BE49-F238E27FC236}">
                <a16:creationId xmlns:a16="http://schemas.microsoft.com/office/drawing/2014/main" id="{6F90CD09-F431-32C6-2356-0A4B06301541}"/>
              </a:ext>
            </a:extLst>
          </p:cNvPr>
          <p:cNvSpPr txBox="1">
            <a:spLocks/>
          </p:cNvSpPr>
          <p:nvPr/>
        </p:nvSpPr>
        <p:spPr>
          <a:xfrm>
            <a:off x="4717592" y="1567725"/>
            <a:ext cx="766815"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Mai</a:t>
            </a:r>
          </a:p>
        </p:txBody>
      </p:sp>
      <p:sp>
        <p:nvSpPr>
          <p:cNvPr id="9" name="Title 1">
            <a:extLst>
              <a:ext uri="{FF2B5EF4-FFF2-40B4-BE49-F238E27FC236}">
                <a16:creationId xmlns:a16="http://schemas.microsoft.com/office/drawing/2014/main" id="{7DC1CDF5-825F-ECA6-C8A7-C33537F6B016}"/>
              </a:ext>
            </a:extLst>
          </p:cNvPr>
          <p:cNvSpPr txBox="1">
            <a:spLocks/>
          </p:cNvSpPr>
          <p:nvPr/>
        </p:nvSpPr>
        <p:spPr>
          <a:xfrm>
            <a:off x="5837035" y="1563269"/>
            <a:ext cx="789432"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err="1"/>
              <a:t>Juin</a:t>
            </a:r>
            <a:endParaRPr lang="en-US" sz="2400" b="0" kern="0" dirty="0"/>
          </a:p>
        </p:txBody>
      </p:sp>
      <p:sp>
        <p:nvSpPr>
          <p:cNvPr id="10" name="Title 1">
            <a:extLst>
              <a:ext uri="{FF2B5EF4-FFF2-40B4-BE49-F238E27FC236}">
                <a16:creationId xmlns:a16="http://schemas.microsoft.com/office/drawing/2014/main" id="{4A963881-8D26-B220-A2D0-17EF9FB67AB7}"/>
              </a:ext>
            </a:extLst>
          </p:cNvPr>
          <p:cNvSpPr txBox="1">
            <a:spLocks/>
          </p:cNvSpPr>
          <p:nvPr/>
        </p:nvSpPr>
        <p:spPr>
          <a:xfrm>
            <a:off x="6907431" y="1563269"/>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err="1"/>
              <a:t>Juil</a:t>
            </a:r>
            <a:endParaRPr lang="en-US" sz="2400" b="0" kern="0" dirty="0"/>
          </a:p>
        </p:txBody>
      </p:sp>
      <p:graphicFrame>
        <p:nvGraphicFramePr>
          <p:cNvPr id="15" name="Table 14">
            <a:extLst>
              <a:ext uri="{FF2B5EF4-FFF2-40B4-BE49-F238E27FC236}">
                <a16:creationId xmlns:a16="http://schemas.microsoft.com/office/drawing/2014/main" id="{73CF447C-9C51-FC18-853B-2CF2FCE4238F}"/>
              </a:ext>
            </a:extLst>
          </p:cNvPr>
          <p:cNvGraphicFramePr>
            <a:graphicFrameLocks noGrp="1"/>
          </p:cNvGraphicFramePr>
          <p:nvPr/>
        </p:nvGraphicFramePr>
        <p:xfrm>
          <a:off x="298057" y="33074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 name="Table 16">
            <a:extLst>
              <a:ext uri="{FF2B5EF4-FFF2-40B4-BE49-F238E27FC236}">
                <a16:creationId xmlns:a16="http://schemas.microsoft.com/office/drawing/2014/main" id="{418784BA-9136-BF80-6032-8BD368A4BD33}"/>
              </a:ext>
            </a:extLst>
          </p:cNvPr>
          <p:cNvGraphicFramePr>
            <a:graphicFrameLocks noGrp="1"/>
          </p:cNvGraphicFramePr>
          <p:nvPr/>
        </p:nvGraphicFramePr>
        <p:xfrm>
          <a:off x="298058" y="37951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 name="Table 17">
            <a:extLst>
              <a:ext uri="{FF2B5EF4-FFF2-40B4-BE49-F238E27FC236}">
                <a16:creationId xmlns:a16="http://schemas.microsoft.com/office/drawing/2014/main" id="{3DE9FB6E-ECAC-309C-DAA4-B0E446DE8F36}"/>
              </a:ext>
            </a:extLst>
          </p:cNvPr>
          <p:cNvGraphicFramePr>
            <a:graphicFrameLocks noGrp="1"/>
          </p:cNvGraphicFramePr>
          <p:nvPr/>
        </p:nvGraphicFramePr>
        <p:xfrm>
          <a:off x="298057" y="42828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 name="Table 19">
            <a:extLst>
              <a:ext uri="{FF2B5EF4-FFF2-40B4-BE49-F238E27FC236}">
                <a16:creationId xmlns:a16="http://schemas.microsoft.com/office/drawing/2014/main" id="{1504A493-6968-D0C6-8465-422C7D7C7BA7}"/>
              </a:ext>
            </a:extLst>
          </p:cNvPr>
          <p:cNvGraphicFramePr>
            <a:graphicFrameLocks noGrp="1"/>
          </p:cNvGraphicFramePr>
          <p:nvPr/>
        </p:nvGraphicFramePr>
        <p:xfrm>
          <a:off x="298058" y="47704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47" name="Table 46">
            <a:extLst>
              <a:ext uri="{FF2B5EF4-FFF2-40B4-BE49-F238E27FC236}">
                <a16:creationId xmlns:a16="http://schemas.microsoft.com/office/drawing/2014/main" id="{5FCD1516-F63C-1EB9-DA77-83377F6E8C6F}"/>
              </a:ext>
            </a:extLst>
          </p:cNvPr>
          <p:cNvGraphicFramePr>
            <a:graphicFrameLocks noGrp="1"/>
          </p:cNvGraphicFramePr>
          <p:nvPr/>
        </p:nvGraphicFramePr>
        <p:xfrm>
          <a:off x="298057" y="52581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48" name="Table 47">
            <a:extLst>
              <a:ext uri="{FF2B5EF4-FFF2-40B4-BE49-F238E27FC236}">
                <a16:creationId xmlns:a16="http://schemas.microsoft.com/office/drawing/2014/main" id="{1EC75F35-6157-CF34-D986-16856AE57D9A}"/>
              </a:ext>
            </a:extLst>
          </p:cNvPr>
          <p:cNvGraphicFramePr>
            <a:graphicFrameLocks noGrp="1"/>
          </p:cNvGraphicFramePr>
          <p:nvPr/>
        </p:nvGraphicFramePr>
        <p:xfrm>
          <a:off x="297358" y="57564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49" name="Table 48">
            <a:extLst>
              <a:ext uri="{FF2B5EF4-FFF2-40B4-BE49-F238E27FC236}">
                <a16:creationId xmlns:a16="http://schemas.microsoft.com/office/drawing/2014/main" id="{D287BC24-F5A1-C997-C50D-E52367DCD756}"/>
              </a:ext>
            </a:extLst>
          </p:cNvPr>
          <p:cNvGraphicFramePr>
            <a:graphicFrameLocks noGrp="1"/>
          </p:cNvGraphicFramePr>
          <p:nvPr/>
        </p:nvGraphicFramePr>
        <p:xfrm>
          <a:off x="297357" y="62441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sp>
        <p:nvSpPr>
          <p:cNvPr id="94" name="Title 1">
            <a:extLst>
              <a:ext uri="{FF2B5EF4-FFF2-40B4-BE49-F238E27FC236}">
                <a16:creationId xmlns:a16="http://schemas.microsoft.com/office/drawing/2014/main" id="{2A0BB76E-3236-8EE8-096E-5F9AB6EB4A9E}"/>
              </a:ext>
            </a:extLst>
          </p:cNvPr>
          <p:cNvSpPr txBox="1">
            <a:spLocks/>
          </p:cNvSpPr>
          <p:nvPr/>
        </p:nvSpPr>
        <p:spPr>
          <a:xfrm>
            <a:off x="7740880" y="1588732"/>
            <a:ext cx="799773"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a:t>
            </a:r>
            <a:endParaRPr lang="en-US" sz="2000" i="1" kern="0" dirty="0"/>
          </a:p>
        </p:txBody>
      </p:sp>
      <p:graphicFrame>
        <p:nvGraphicFramePr>
          <p:cNvPr id="100" name="Table 99">
            <a:extLst>
              <a:ext uri="{FF2B5EF4-FFF2-40B4-BE49-F238E27FC236}">
                <a16:creationId xmlns:a16="http://schemas.microsoft.com/office/drawing/2014/main" id="{8F7E2E47-6919-0727-9207-9BE2A681946B}"/>
              </a:ext>
            </a:extLst>
          </p:cNvPr>
          <p:cNvGraphicFramePr>
            <a:graphicFrameLocks noGrp="1"/>
          </p:cNvGraphicFramePr>
          <p:nvPr/>
        </p:nvGraphicFramePr>
        <p:xfrm>
          <a:off x="1650456" y="25589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1" name="Table 100">
            <a:extLst>
              <a:ext uri="{FF2B5EF4-FFF2-40B4-BE49-F238E27FC236}">
                <a16:creationId xmlns:a16="http://schemas.microsoft.com/office/drawing/2014/main" id="{63AAB29B-30FF-E317-C520-14AED0CB733C}"/>
              </a:ext>
            </a:extLst>
          </p:cNvPr>
          <p:cNvGraphicFramePr>
            <a:graphicFrameLocks noGrp="1"/>
          </p:cNvGraphicFramePr>
          <p:nvPr/>
        </p:nvGraphicFramePr>
        <p:xfrm>
          <a:off x="1650455" y="30466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2" name="Table 101">
            <a:extLst>
              <a:ext uri="{FF2B5EF4-FFF2-40B4-BE49-F238E27FC236}">
                <a16:creationId xmlns:a16="http://schemas.microsoft.com/office/drawing/2014/main" id="{F5DE83F5-6D63-023F-A105-AFB4FB5D932F}"/>
              </a:ext>
            </a:extLst>
          </p:cNvPr>
          <p:cNvGraphicFramePr>
            <a:graphicFrameLocks noGrp="1"/>
          </p:cNvGraphicFramePr>
          <p:nvPr/>
        </p:nvGraphicFramePr>
        <p:xfrm>
          <a:off x="1650456" y="35343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3" name="Table 102">
            <a:extLst>
              <a:ext uri="{FF2B5EF4-FFF2-40B4-BE49-F238E27FC236}">
                <a16:creationId xmlns:a16="http://schemas.microsoft.com/office/drawing/2014/main" id="{0195EDDE-5EDA-7793-DB7C-67C943C45C69}"/>
              </a:ext>
            </a:extLst>
          </p:cNvPr>
          <p:cNvGraphicFramePr>
            <a:graphicFrameLocks noGrp="1"/>
          </p:cNvGraphicFramePr>
          <p:nvPr/>
        </p:nvGraphicFramePr>
        <p:xfrm>
          <a:off x="1650455" y="40219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4" name="Table 103">
            <a:extLst>
              <a:ext uri="{FF2B5EF4-FFF2-40B4-BE49-F238E27FC236}">
                <a16:creationId xmlns:a16="http://schemas.microsoft.com/office/drawing/2014/main" id="{1099481C-FDD5-8740-326A-BC434E041AC2}"/>
              </a:ext>
            </a:extLst>
          </p:cNvPr>
          <p:cNvGraphicFramePr>
            <a:graphicFrameLocks noGrp="1"/>
          </p:cNvGraphicFramePr>
          <p:nvPr/>
        </p:nvGraphicFramePr>
        <p:xfrm>
          <a:off x="1650456" y="45096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5" name="Table 104">
            <a:extLst>
              <a:ext uri="{FF2B5EF4-FFF2-40B4-BE49-F238E27FC236}">
                <a16:creationId xmlns:a16="http://schemas.microsoft.com/office/drawing/2014/main" id="{41CEC286-5007-4990-D649-7DA4930C4E8D}"/>
              </a:ext>
            </a:extLst>
          </p:cNvPr>
          <p:cNvGraphicFramePr>
            <a:graphicFrameLocks noGrp="1"/>
          </p:cNvGraphicFramePr>
          <p:nvPr/>
        </p:nvGraphicFramePr>
        <p:xfrm>
          <a:off x="1650455" y="49973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6" name="Table 105">
            <a:extLst>
              <a:ext uri="{FF2B5EF4-FFF2-40B4-BE49-F238E27FC236}">
                <a16:creationId xmlns:a16="http://schemas.microsoft.com/office/drawing/2014/main" id="{1F5C59B7-0BAE-FC82-EBEA-DD6DF3452A88}"/>
              </a:ext>
            </a:extLst>
          </p:cNvPr>
          <p:cNvGraphicFramePr>
            <a:graphicFrameLocks noGrp="1"/>
          </p:cNvGraphicFramePr>
          <p:nvPr/>
        </p:nvGraphicFramePr>
        <p:xfrm>
          <a:off x="1649756" y="54956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7" name="Table 106">
            <a:extLst>
              <a:ext uri="{FF2B5EF4-FFF2-40B4-BE49-F238E27FC236}">
                <a16:creationId xmlns:a16="http://schemas.microsoft.com/office/drawing/2014/main" id="{1D7B2163-975F-E6ED-23D5-98B140B1A031}"/>
              </a:ext>
            </a:extLst>
          </p:cNvPr>
          <p:cNvGraphicFramePr>
            <a:graphicFrameLocks noGrp="1"/>
          </p:cNvGraphicFramePr>
          <p:nvPr/>
        </p:nvGraphicFramePr>
        <p:xfrm>
          <a:off x="1649755" y="59833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8" name="Table 107">
            <a:extLst>
              <a:ext uri="{FF2B5EF4-FFF2-40B4-BE49-F238E27FC236}">
                <a16:creationId xmlns:a16="http://schemas.microsoft.com/office/drawing/2014/main" id="{F6970DE6-6E9F-96BC-EE46-E8AFF537081C}"/>
              </a:ext>
            </a:extLst>
          </p:cNvPr>
          <p:cNvGraphicFramePr>
            <a:graphicFrameLocks noGrp="1"/>
          </p:cNvGraphicFramePr>
          <p:nvPr/>
        </p:nvGraphicFramePr>
        <p:xfrm>
          <a:off x="1611019" y="26143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9" name="Table 108">
            <a:extLst>
              <a:ext uri="{FF2B5EF4-FFF2-40B4-BE49-F238E27FC236}">
                <a16:creationId xmlns:a16="http://schemas.microsoft.com/office/drawing/2014/main" id="{3D870AD9-556F-2A67-3947-F448ED89CBC8}"/>
              </a:ext>
            </a:extLst>
          </p:cNvPr>
          <p:cNvGraphicFramePr>
            <a:graphicFrameLocks noGrp="1"/>
          </p:cNvGraphicFramePr>
          <p:nvPr/>
        </p:nvGraphicFramePr>
        <p:xfrm>
          <a:off x="1611018" y="31020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0" name="Table 109">
            <a:extLst>
              <a:ext uri="{FF2B5EF4-FFF2-40B4-BE49-F238E27FC236}">
                <a16:creationId xmlns:a16="http://schemas.microsoft.com/office/drawing/2014/main" id="{7AF71251-ADC3-14A8-C4C4-C3E9992480AF}"/>
              </a:ext>
            </a:extLst>
          </p:cNvPr>
          <p:cNvGraphicFramePr>
            <a:graphicFrameLocks noGrp="1"/>
          </p:cNvGraphicFramePr>
          <p:nvPr/>
        </p:nvGraphicFramePr>
        <p:xfrm>
          <a:off x="1611019" y="358968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1" name="Table 110">
            <a:extLst>
              <a:ext uri="{FF2B5EF4-FFF2-40B4-BE49-F238E27FC236}">
                <a16:creationId xmlns:a16="http://schemas.microsoft.com/office/drawing/2014/main" id="{91C6807B-A0D6-379B-73F0-4C302CE85DFF}"/>
              </a:ext>
            </a:extLst>
          </p:cNvPr>
          <p:cNvGraphicFramePr>
            <a:graphicFrameLocks noGrp="1"/>
          </p:cNvGraphicFramePr>
          <p:nvPr/>
        </p:nvGraphicFramePr>
        <p:xfrm>
          <a:off x="1611018" y="407736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2" name="Table 111">
            <a:extLst>
              <a:ext uri="{FF2B5EF4-FFF2-40B4-BE49-F238E27FC236}">
                <a16:creationId xmlns:a16="http://schemas.microsoft.com/office/drawing/2014/main" id="{B3272FD6-58FA-8A3D-7DB7-9C5D7C73AB0D}"/>
              </a:ext>
            </a:extLst>
          </p:cNvPr>
          <p:cNvGraphicFramePr>
            <a:graphicFrameLocks noGrp="1"/>
          </p:cNvGraphicFramePr>
          <p:nvPr/>
        </p:nvGraphicFramePr>
        <p:xfrm>
          <a:off x="1611019" y="456504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3" name="Table 112">
            <a:extLst>
              <a:ext uri="{FF2B5EF4-FFF2-40B4-BE49-F238E27FC236}">
                <a16:creationId xmlns:a16="http://schemas.microsoft.com/office/drawing/2014/main" id="{3676139A-9732-F73C-B6FE-1CDEF2E81EDB}"/>
              </a:ext>
            </a:extLst>
          </p:cNvPr>
          <p:cNvGraphicFramePr>
            <a:graphicFrameLocks noGrp="1"/>
          </p:cNvGraphicFramePr>
          <p:nvPr/>
        </p:nvGraphicFramePr>
        <p:xfrm>
          <a:off x="1611018" y="50527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4" name="Table 113">
            <a:extLst>
              <a:ext uri="{FF2B5EF4-FFF2-40B4-BE49-F238E27FC236}">
                <a16:creationId xmlns:a16="http://schemas.microsoft.com/office/drawing/2014/main" id="{FA87CB19-947B-AE1B-8A0F-20481591185F}"/>
              </a:ext>
            </a:extLst>
          </p:cNvPr>
          <p:cNvGraphicFramePr>
            <a:graphicFrameLocks noGrp="1"/>
          </p:cNvGraphicFramePr>
          <p:nvPr/>
        </p:nvGraphicFramePr>
        <p:xfrm>
          <a:off x="1610319" y="555103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5" name="Table 114">
            <a:extLst>
              <a:ext uri="{FF2B5EF4-FFF2-40B4-BE49-F238E27FC236}">
                <a16:creationId xmlns:a16="http://schemas.microsoft.com/office/drawing/2014/main" id="{9DE89A3D-523A-8E91-A8D3-273281E33EA0}"/>
              </a:ext>
            </a:extLst>
          </p:cNvPr>
          <p:cNvGraphicFramePr>
            <a:graphicFrameLocks noGrp="1"/>
          </p:cNvGraphicFramePr>
          <p:nvPr/>
        </p:nvGraphicFramePr>
        <p:xfrm>
          <a:off x="1610318" y="603871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6" name="Table 115">
            <a:extLst>
              <a:ext uri="{FF2B5EF4-FFF2-40B4-BE49-F238E27FC236}">
                <a16:creationId xmlns:a16="http://schemas.microsoft.com/office/drawing/2014/main" id="{903631C6-C424-B934-5845-9005BAF521C3}"/>
              </a:ext>
            </a:extLst>
          </p:cNvPr>
          <p:cNvGraphicFramePr>
            <a:graphicFrameLocks noGrp="1"/>
          </p:cNvGraphicFramePr>
          <p:nvPr/>
        </p:nvGraphicFramePr>
        <p:xfrm>
          <a:off x="1564747" y="26644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7" name="Table 116">
            <a:extLst>
              <a:ext uri="{FF2B5EF4-FFF2-40B4-BE49-F238E27FC236}">
                <a16:creationId xmlns:a16="http://schemas.microsoft.com/office/drawing/2014/main" id="{4E6E74FD-339A-C8A6-105F-5FD9B683AFFB}"/>
              </a:ext>
            </a:extLst>
          </p:cNvPr>
          <p:cNvGraphicFramePr>
            <a:graphicFrameLocks noGrp="1"/>
          </p:cNvGraphicFramePr>
          <p:nvPr/>
        </p:nvGraphicFramePr>
        <p:xfrm>
          <a:off x="1564746" y="315214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8" name="Table 117">
            <a:extLst>
              <a:ext uri="{FF2B5EF4-FFF2-40B4-BE49-F238E27FC236}">
                <a16:creationId xmlns:a16="http://schemas.microsoft.com/office/drawing/2014/main" id="{DC7F2E6E-A3A5-DBC2-D395-E824E2D277D3}"/>
              </a:ext>
            </a:extLst>
          </p:cNvPr>
          <p:cNvGraphicFramePr>
            <a:graphicFrameLocks noGrp="1"/>
          </p:cNvGraphicFramePr>
          <p:nvPr/>
        </p:nvGraphicFramePr>
        <p:xfrm>
          <a:off x="1564747" y="36398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9" name="Table 118">
            <a:extLst>
              <a:ext uri="{FF2B5EF4-FFF2-40B4-BE49-F238E27FC236}">
                <a16:creationId xmlns:a16="http://schemas.microsoft.com/office/drawing/2014/main" id="{23AFF29F-4FF4-1C8B-B934-D9343947DBB4}"/>
              </a:ext>
            </a:extLst>
          </p:cNvPr>
          <p:cNvGraphicFramePr>
            <a:graphicFrameLocks noGrp="1"/>
          </p:cNvGraphicFramePr>
          <p:nvPr/>
        </p:nvGraphicFramePr>
        <p:xfrm>
          <a:off x="1564746" y="41275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0" name="Table 119">
            <a:extLst>
              <a:ext uri="{FF2B5EF4-FFF2-40B4-BE49-F238E27FC236}">
                <a16:creationId xmlns:a16="http://schemas.microsoft.com/office/drawing/2014/main" id="{D3F34E26-077D-B0F6-4754-B42975C98196}"/>
              </a:ext>
            </a:extLst>
          </p:cNvPr>
          <p:cNvGraphicFramePr>
            <a:graphicFrameLocks noGrp="1"/>
          </p:cNvGraphicFramePr>
          <p:nvPr/>
        </p:nvGraphicFramePr>
        <p:xfrm>
          <a:off x="1564747" y="461518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1" name="Table 120">
            <a:extLst>
              <a:ext uri="{FF2B5EF4-FFF2-40B4-BE49-F238E27FC236}">
                <a16:creationId xmlns:a16="http://schemas.microsoft.com/office/drawing/2014/main" id="{26F0CFD0-E20B-172E-986C-E21BF254DB82}"/>
              </a:ext>
            </a:extLst>
          </p:cNvPr>
          <p:cNvGraphicFramePr>
            <a:graphicFrameLocks noGrp="1"/>
          </p:cNvGraphicFramePr>
          <p:nvPr/>
        </p:nvGraphicFramePr>
        <p:xfrm>
          <a:off x="1564746" y="51028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2" name="Table 121">
            <a:extLst>
              <a:ext uri="{FF2B5EF4-FFF2-40B4-BE49-F238E27FC236}">
                <a16:creationId xmlns:a16="http://schemas.microsoft.com/office/drawing/2014/main" id="{B3C574A7-3891-4B1F-A4D2-ECF76C1C2451}"/>
              </a:ext>
            </a:extLst>
          </p:cNvPr>
          <p:cNvGraphicFramePr>
            <a:graphicFrameLocks noGrp="1"/>
          </p:cNvGraphicFramePr>
          <p:nvPr/>
        </p:nvGraphicFramePr>
        <p:xfrm>
          <a:off x="1564047" y="56011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3" name="Table 122">
            <a:extLst>
              <a:ext uri="{FF2B5EF4-FFF2-40B4-BE49-F238E27FC236}">
                <a16:creationId xmlns:a16="http://schemas.microsoft.com/office/drawing/2014/main" id="{839F9209-8393-A801-5670-2E9F68913831}"/>
              </a:ext>
            </a:extLst>
          </p:cNvPr>
          <p:cNvGraphicFramePr>
            <a:graphicFrameLocks noGrp="1"/>
          </p:cNvGraphicFramePr>
          <p:nvPr/>
        </p:nvGraphicFramePr>
        <p:xfrm>
          <a:off x="1564046" y="60888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4" name="Table 123">
            <a:extLst>
              <a:ext uri="{FF2B5EF4-FFF2-40B4-BE49-F238E27FC236}">
                <a16:creationId xmlns:a16="http://schemas.microsoft.com/office/drawing/2014/main" id="{9360A4EC-A3B0-FAEF-D55F-724C7A711BDD}"/>
              </a:ext>
            </a:extLst>
          </p:cNvPr>
          <p:cNvGraphicFramePr>
            <a:graphicFrameLocks noGrp="1"/>
          </p:cNvGraphicFramePr>
          <p:nvPr/>
        </p:nvGraphicFramePr>
        <p:xfrm>
          <a:off x="1508351" y="27242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5" name="Table 124">
            <a:extLst>
              <a:ext uri="{FF2B5EF4-FFF2-40B4-BE49-F238E27FC236}">
                <a16:creationId xmlns:a16="http://schemas.microsoft.com/office/drawing/2014/main" id="{E474904A-4616-1976-005E-D495847E311B}"/>
              </a:ext>
            </a:extLst>
          </p:cNvPr>
          <p:cNvGraphicFramePr>
            <a:graphicFrameLocks noGrp="1"/>
          </p:cNvGraphicFramePr>
          <p:nvPr/>
        </p:nvGraphicFramePr>
        <p:xfrm>
          <a:off x="1508350" y="32119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6" name="Table 125">
            <a:extLst>
              <a:ext uri="{FF2B5EF4-FFF2-40B4-BE49-F238E27FC236}">
                <a16:creationId xmlns:a16="http://schemas.microsoft.com/office/drawing/2014/main" id="{165732C3-D29C-28D2-4170-0D8E98E13892}"/>
              </a:ext>
            </a:extLst>
          </p:cNvPr>
          <p:cNvGraphicFramePr>
            <a:graphicFrameLocks noGrp="1"/>
          </p:cNvGraphicFramePr>
          <p:nvPr/>
        </p:nvGraphicFramePr>
        <p:xfrm>
          <a:off x="1508351" y="369960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7" name="Table 126">
            <a:extLst>
              <a:ext uri="{FF2B5EF4-FFF2-40B4-BE49-F238E27FC236}">
                <a16:creationId xmlns:a16="http://schemas.microsoft.com/office/drawing/2014/main" id="{7EA841B5-7F76-929D-1036-7C879F3D1C56}"/>
              </a:ext>
            </a:extLst>
          </p:cNvPr>
          <p:cNvGraphicFramePr>
            <a:graphicFrameLocks noGrp="1"/>
          </p:cNvGraphicFramePr>
          <p:nvPr/>
        </p:nvGraphicFramePr>
        <p:xfrm>
          <a:off x="1508350" y="41872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8" name="Table 127">
            <a:extLst>
              <a:ext uri="{FF2B5EF4-FFF2-40B4-BE49-F238E27FC236}">
                <a16:creationId xmlns:a16="http://schemas.microsoft.com/office/drawing/2014/main" id="{1C66C0D0-3FED-5B73-6255-C24B646E9C6B}"/>
              </a:ext>
            </a:extLst>
          </p:cNvPr>
          <p:cNvGraphicFramePr>
            <a:graphicFrameLocks noGrp="1"/>
          </p:cNvGraphicFramePr>
          <p:nvPr/>
        </p:nvGraphicFramePr>
        <p:xfrm>
          <a:off x="1508351" y="46749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9" name="Table 128">
            <a:extLst>
              <a:ext uri="{FF2B5EF4-FFF2-40B4-BE49-F238E27FC236}">
                <a16:creationId xmlns:a16="http://schemas.microsoft.com/office/drawing/2014/main" id="{D03E218D-7443-6A89-96FE-3DC487EBF05E}"/>
              </a:ext>
            </a:extLst>
          </p:cNvPr>
          <p:cNvGraphicFramePr>
            <a:graphicFrameLocks noGrp="1"/>
          </p:cNvGraphicFramePr>
          <p:nvPr/>
        </p:nvGraphicFramePr>
        <p:xfrm>
          <a:off x="1508350" y="51626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0" name="Table 129">
            <a:extLst>
              <a:ext uri="{FF2B5EF4-FFF2-40B4-BE49-F238E27FC236}">
                <a16:creationId xmlns:a16="http://schemas.microsoft.com/office/drawing/2014/main" id="{31218710-90E7-13A7-FD5E-50B70D637DC2}"/>
              </a:ext>
            </a:extLst>
          </p:cNvPr>
          <p:cNvGraphicFramePr>
            <a:graphicFrameLocks noGrp="1"/>
          </p:cNvGraphicFramePr>
          <p:nvPr/>
        </p:nvGraphicFramePr>
        <p:xfrm>
          <a:off x="1507651" y="566095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1" name="Table 130">
            <a:extLst>
              <a:ext uri="{FF2B5EF4-FFF2-40B4-BE49-F238E27FC236}">
                <a16:creationId xmlns:a16="http://schemas.microsoft.com/office/drawing/2014/main" id="{C5D13C52-DE95-46CC-DB7F-762C238BC4D3}"/>
              </a:ext>
            </a:extLst>
          </p:cNvPr>
          <p:cNvGraphicFramePr>
            <a:graphicFrameLocks noGrp="1"/>
          </p:cNvGraphicFramePr>
          <p:nvPr/>
        </p:nvGraphicFramePr>
        <p:xfrm>
          <a:off x="1507650" y="61486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2" name="Table 131">
            <a:extLst>
              <a:ext uri="{FF2B5EF4-FFF2-40B4-BE49-F238E27FC236}">
                <a16:creationId xmlns:a16="http://schemas.microsoft.com/office/drawing/2014/main" id="{0E379F8F-3AA7-E63B-3A56-9D53718CE628}"/>
              </a:ext>
            </a:extLst>
          </p:cNvPr>
          <p:cNvGraphicFramePr>
            <a:graphicFrameLocks noGrp="1"/>
          </p:cNvGraphicFramePr>
          <p:nvPr/>
        </p:nvGraphicFramePr>
        <p:xfrm>
          <a:off x="1441831" y="27763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3" name="Table 132">
            <a:extLst>
              <a:ext uri="{FF2B5EF4-FFF2-40B4-BE49-F238E27FC236}">
                <a16:creationId xmlns:a16="http://schemas.microsoft.com/office/drawing/2014/main" id="{5BECB25E-2D18-18FB-918F-B48EAF126CDA}"/>
              </a:ext>
            </a:extLst>
          </p:cNvPr>
          <p:cNvGraphicFramePr>
            <a:graphicFrameLocks noGrp="1"/>
          </p:cNvGraphicFramePr>
          <p:nvPr/>
        </p:nvGraphicFramePr>
        <p:xfrm>
          <a:off x="1441830" y="326399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4" name="Table 133">
            <a:extLst>
              <a:ext uri="{FF2B5EF4-FFF2-40B4-BE49-F238E27FC236}">
                <a16:creationId xmlns:a16="http://schemas.microsoft.com/office/drawing/2014/main" id="{B9E74240-DDEE-FF01-809B-E8329F82EBCC}"/>
              </a:ext>
            </a:extLst>
          </p:cNvPr>
          <p:cNvGraphicFramePr>
            <a:graphicFrameLocks noGrp="1"/>
          </p:cNvGraphicFramePr>
          <p:nvPr/>
        </p:nvGraphicFramePr>
        <p:xfrm>
          <a:off x="1441831" y="375167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5" name="Table 134">
            <a:extLst>
              <a:ext uri="{FF2B5EF4-FFF2-40B4-BE49-F238E27FC236}">
                <a16:creationId xmlns:a16="http://schemas.microsoft.com/office/drawing/2014/main" id="{58EEE9C4-3444-4030-F333-E347AE7CE842}"/>
              </a:ext>
            </a:extLst>
          </p:cNvPr>
          <p:cNvGraphicFramePr>
            <a:graphicFrameLocks noGrp="1"/>
          </p:cNvGraphicFramePr>
          <p:nvPr/>
        </p:nvGraphicFramePr>
        <p:xfrm>
          <a:off x="1441830" y="423935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6" name="Table 135">
            <a:extLst>
              <a:ext uri="{FF2B5EF4-FFF2-40B4-BE49-F238E27FC236}">
                <a16:creationId xmlns:a16="http://schemas.microsoft.com/office/drawing/2014/main" id="{07F00A09-D933-C32D-83F4-593D1E6E0416}"/>
              </a:ext>
            </a:extLst>
          </p:cNvPr>
          <p:cNvGraphicFramePr>
            <a:graphicFrameLocks noGrp="1"/>
          </p:cNvGraphicFramePr>
          <p:nvPr/>
        </p:nvGraphicFramePr>
        <p:xfrm>
          <a:off x="1441831" y="472703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7" name="Table 136">
            <a:extLst>
              <a:ext uri="{FF2B5EF4-FFF2-40B4-BE49-F238E27FC236}">
                <a16:creationId xmlns:a16="http://schemas.microsoft.com/office/drawing/2014/main" id="{324B6216-4682-8B85-DD5F-D9F5CFDC0FB4}"/>
              </a:ext>
            </a:extLst>
          </p:cNvPr>
          <p:cNvGraphicFramePr>
            <a:graphicFrameLocks noGrp="1"/>
          </p:cNvGraphicFramePr>
          <p:nvPr/>
        </p:nvGraphicFramePr>
        <p:xfrm>
          <a:off x="1441830" y="52147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8" name="Table 137">
            <a:extLst>
              <a:ext uri="{FF2B5EF4-FFF2-40B4-BE49-F238E27FC236}">
                <a16:creationId xmlns:a16="http://schemas.microsoft.com/office/drawing/2014/main" id="{96BD0022-257F-BF11-83D1-2F6F17C9E952}"/>
              </a:ext>
            </a:extLst>
          </p:cNvPr>
          <p:cNvGraphicFramePr>
            <a:graphicFrameLocks noGrp="1"/>
          </p:cNvGraphicFramePr>
          <p:nvPr/>
        </p:nvGraphicFramePr>
        <p:xfrm>
          <a:off x="1441131" y="57130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9" name="Table 138">
            <a:extLst>
              <a:ext uri="{FF2B5EF4-FFF2-40B4-BE49-F238E27FC236}">
                <a16:creationId xmlns:a16="http://schemas.microsoft.com/office/drawing/2014/main" id="{46E100DF-9094-9C63-658C-AC9AE15E4637}"/>
              </a:ext>
            </a:extLst>
          </p:cNvPr>
          <p:cNvGraphicFramePr>
            <a:graphicFrameLocks noGrp="1"/>
          </p:cNvGraphicFramePr>
          <p:nvPr/>
        </p:nvGraphicFramePr>
        <p:xfrm>
          <a:off x="1441130" y="62007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0" name="Table 139">
            <a:extLst>
              <a:ext uri="{FF2B5EF4-FFF2-40B4-BE49-F238E27FC236}">
                <a16:creationId xmlns:a16="http://schemas.microsoft.com/office/drawing/2014/main" id="{1E9A5583-6C30-1019-6B30-DE9850E1EAD3}"/>
              </a:ext>
            </a:extLst>
          </p:cNvPr>
          <p:cNvGraphicFramePr>
            <a:graphicFrameLocks noGrp="1"/>
          </p:cNvGraphicFramePr>
          <p:nvPr/>
        </p:nvGraphicFramePr>
        <p:xfrm>
          <a:off x="1364846" y="28197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1" name="Table 140">
            <a:extLst>
              <a:ext uri="{FF2B5EF4-FFF2-40B4-BE49-F238E27FC236}">
                <a16:creationId xmlns:a16="http://schemas.microsoft.com/office/drawing/2014/main" id="{A29F4E38-C6F8-9B3F-AF29-EF978AFA1F47}"/>
              </a:ext>
            </a:extLst>
          </p:cNvPr>
          <p:cNvGraphicFramePr>
            <a:graphicFrameLocks noGrp="1"/>
          </p:cNvGraphicFramePr>
          <p:nvPr/>
        </p:nvGraphicFramePr>
        <p:xfrm>
          <a:off x="1364845" y="33074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2" name="Table 141">
            <a:extLst>
              <a:ext uri="{FF2B5EF4-FFF2-40B4-BE49-F238E27FC236}">
                <a16:creationId xmlns:a16="http://schemas.microsoft.com/office/drawing/2014/main" id="{AEE628D8-4D0A-B437-FE40-8F079F5DADC3}"/>
              </a:ext>
            </a:extLst>
          </p:cNvPr>
          <p:cNvGraphicFramePr>
            <a:graphicFrameLocks noGrp="1"/>
          </p:cNvGraphicFramePr>
          <p:nvPr/>
        </p:nvGraphicFramePr>
        <p:xfrm>
          <a:off x="1364846" y="37951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3" name="Table 142">
            <a:extLst>
              <a:ext uri="{FF2B5EF4-FFF2-40B4-BE49-F238E27FC236}">
                <a16:creationId xmlns:a16="http://schemas.microsoft.com/office/drawing/2014/main" id="{B89CB909-6696-67CD-D15F-DF5144616FD7}"/>
              </a:ext>
            </a:extLst>
          </p:cNvPr>
          <p:cNvGraphicFramePr>
            <a:graphicFrameLocks noGrp="1"/>
          </p:cNvGraphicFramePr>
          <p:nvPr/>
        </p:nvGraphicFramePr>
        <p:xfrm>
          <a:off x="1364845" y="42828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4" name="Table 143">
            <a:extLst>
              <a:ext uri="{FF2B5EF4-FFF2-40B4-BE49-F238E27FC236}">
                <a16:creationId xmlns:a16="http://schemas.microsoft.com/office/drawing/2014/main" id="{ABBD824D-FC91-94ED-789C-34125DEDEDEE}"/>
              </a:ext>
            </a:extLst>
          </p:cNvPr>
          <p:cNvGraphicFramePr>
            <a:graphicFrameLocks noGrp="1"/>
          </p:cNvGraphicFramePr>
          <p:nvPr/>
        </p:nvGraphicFramePr>
        <p:xfrm>
          <a:off x="1364846" y="47704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5" name="Table 144">
            <a:extLst>
              <a:ext uri="{FF2B5EF4-FFF2-40B4-BE49-F238E27FC236}">
                <a16:creationId xmlns:a16="http://schemas.microsoft.com/office/drawing/2014/main" id="{EAE85FB6-71C9-EC11-A271-D3FD2ACA1DF3}"/>
              </a:ext>
            </a:extLst>
          </p:cNvPr>
          <p:cNvGraphicFramePr>
            <a:graphicFrameLocks noGrp="1"/>
          </p:cNvGraphicFramePr>
          <p:nvPr/>
        </p:nvGraphicFramePr>
        <p:xfrm>
          <a:off x="1364845" y="52581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6" name="Table 145">
            <a:extLst>
              <a:ext uri="{FF2B5EF4-FFF2-40B4-BE49-F238E27FC236}">
                <a16:creationId xmlns:a16="http://schemas.microsoft.com/office/drawing/2014/main" id="{297CBD0B-10B7-1B7F-4132-BD66F3DA549D}"/>
              </a:ext>
            </a:extLst>
          </p:cNvPr>
          <p:cNvGraphicFramePr>
            <a:graphicFrameLocks noGrp="1"/>
          </p:cNvGraphicFramePr>
          <p:nvPr/>
        </p:nvGraphicFramePr>
        <p:xfrm>
          <a:off x="1364146" y="57564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7" name="Table 146">
            <a:extLst>
              <a:ext uri="{FF2B5EF4-FFF2-40B4-BE49-F238E27FC236}">
                <a16:creationId xmlns:a16="http://schemas.microsoft.com/office/drawing/2014/main" id="{4F4E8C01-DF2E-FB71-DC82-E049B286B755}"/>
              </a:ext>
            </a:extLst>
          </p:cNvPr>
          <p:cNvGraphicFramePr>
            <a:graphicFrameLocks noGrp="1"/>
          </p:cNvGraphicFramePr>
          <p:nvPr/>
        </p:nvGraphicFramePr>
        <p:xfrm>
          <a:off x="1364145" y="62441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8" name="Table 147">
            <a:extLst>
              <a:ext uri="{FF2B5EF4-FFF2-40B4-BE49-F238E27FC236}">
                <a16:creationId xmlns:a16="http://schemas.microsoft.com/office/drawing/2014/main" id="{B8F91B41-B56D-5442-4C8B-36E3614DA17B}"/>
              </a:ext>
            </a:extLst>
          </p:cNvPr>
          <p:cNvGraphicFramePr>
            <a:graphicFrameLocks noGrp="1"/>
          </p:cNvGraphicFramePr>
          <p:nvPr/>
        </p:nvGraphicFramePr>
        <p:xfrm>
          <a:off x="2755268" y="25546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9" name="Table 148">
            <a:extLst>
              <a:ext uri="{FF2B5EF4-FFF2-40B4-BE49-F238E27FC236}">
                <a16:creationId xmlns:a16="http://schemas.microsoft.com/office/drawing/2014/main" id="{7A5E1956-A241-9AA2-0F4B-9E57210A0F45}"/>
              </a:ext>
            </a:extLst>
          </p:cNvPr>
          <p:cNvGraphicFramePr>
            <a:graphicFrameLocks noGrp="1"/>
          </p:cNvGraphicFramePr>
          <p:nvPr/>
        </p:nvGraphicFramePr>
        <p:xfrm>
          <a:off x="2755267" y="304235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0" name="Table 149">
            <a:extLst>
              <a:ext uri="{FF2B5EF4-FFF2-40B4-BE49-F238E27FC236}">
                <a16:creationId xmlns:a16="http://schemas.microsoft.com/office/drawing/2014/main" id="{F8676B85-0474-4AAE-3B55-E72F277618BD}"/>
              </a:ext>
            </a:extLst>
          </p:cNvPr>
          <p:cNvGraphicFramePr>
            <a:graphicFrameLocks noGrp="1"/>
          </p:cNvGraphicFramePr>
          <p:nvPr/>
        </p:nvGraphicFramePr>
        <p:xfrm>
          <a:off x="2755268" y="353003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1" name="Table 150">
            <a:extLst>
              <a:ext uri="{FF2B5EF4-FFF2-40B4-BE49-F238E27FC236}">
                <a16:creationId xmlns:a16="http://schemas.microsoft.com/office/drawing/2014/main" id="{183FB0E2-02BC-DC22-2CEA-FF8321D40A57}"/>
              </a:ext>
            </a:extLst>
          </p:cNvPr>
          <p:cNvGraphicFramePr>
            <a:graphicFrameLocks noGrp="1"/>
          </p:cNvGraphicFramePr>
          <p:nvPr/>
        </p:nvGraphicFramePr>
        <p:xfrm>
          <a:off x="2755267" y="401771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2" name="Table 151">
            <a:extLst>
              <a:ext uri="{FF2B5EF4-FFF2-40B4-BE49-F238E27FC236}">
                <a16:creationId xmlns:a16="http://schemas.microsoft.com/office/drawing/2014/main" id="{1CCDABE4-3B36-7EB5-7014-A2443A98069D}"/>
              </a:ext>
            </a:extLst>
          </p:cNvPr>
          <p:cNvGraphicFramePr>
            <a:graphicFrameLocks noGrp="1"/>
          </p:cNvGraphicFramePr>
          <p:nvPr/>
        </p:nvGraphicFramePr>
        <p:xfrm>
          <a:off x="2755268" y="450539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3" name="Table 152">
            <a:extLst>
              <a:ext uri="{FF2B5EF4-FFF2-40B4-BE49-F238E27FC236}">
                <a16:creationId xmlns:a16="http://schemas.microsoft.com/office/drawing/2014/main" id="{662A0D50-80A0-BA3D-444A-C2F24D478CE0}"/>
              </a:ext>
            </a:extLst>
          </p:cNvPr>
          <p:cNvGraphicFramePr>
            <a:graphicFrameLocks noGrp="1"/>
          </p:cNvGraphicFramePr>
          <p:nvPr/>
        </p:nvGraphicFramePr>
        <p:xfrm>
          <a:off x="2755267" y="49930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4" name="Table 153">
            <a:extLst>
              <a:ext uri="{FF2B5EF4-FFF2-40B4-BE49-F238E27FC236}">
                <a16:creationId xmlns:a16="http://schemas.microsoft.com/office/drawing/2014/main" id="{6C01FAB3-1EBB-E03E-B790-FA59A438896D}"/>
              </a:ext>
            </a:extLst>
          </p:cNvPr>
          <p:cNvGraphicFramePr>
            <a:graphicFrameLocks noGrp="1"/>
          </p:cNvGraphicFramePr>
          <p:nvPr/>
        </p:nvGraphicFramePr>
        <p:xfrm>
          <a:off x="2754568" y="549139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5" name="Table 154">
            <a:extLst>
              <a:ext uri="{FF2B5EF4-FFF2-40B4-BE49-F238E27FC236}">
                <a16:creationId xmlns:a16="http://schemas.microsoft.com/office/drawing/2014/main" id="{ED57F054-F1EA-59B1-0717-A836388CDDAC}"/>
              </a:ext>
            </a:extLst>
          </p:cNvPr>
          <p:cNvGraphicFramePr>
            <a:graphicFrameLocks noGrp="1"/>
          </p:cNvGraphicFramePr>
          <p:nvPr/>
        </p:nvGraphicFramePr>
        <p:xfrm>
          <a:off x="2754567" y="597907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6" name="Table 155">
            <a:extLst>
              <a:ext uri="{FF2B5EF4-FFF2-40B4-BE49-F238E27FC236}">
                <a16:creationId xmlns:a16="http://schemas.microsoft.com/office/drawing/2014/main" id="{9DC87FEA-7835-0C45-6168-1CFAD5EF7717}"/>
              </a:ext>
            </a:extLst>
          </p:cNvPr>
          <p:cNvGraphicFramePr>
            <a:graphicFrameLocks noGrp="1"/>
          </p:cNvGraphicFramePr>
          <p:nvPr/>
        </p:nvGraphicFramePr>
        <p:xfrm>
          <a:off x="2715831" y="26100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7" name="Table 156">
            <a:extLst>
              <a:ext uri="{FF2B5EF4-FFF2-40B4-BE49-F238E27FC236}">
                <a16:creationId xmlns:a16="http://schemas.microsoft.com/office/drawing/2014/main" id="{D7785C81-B652-BCB7-F009-FDE9F733EC18}"/>
              </a:ext>
            </a:extLst>
          </p:cNvPr>
          <p:cNvGraphicFramePr>
            <a:graphicFrameLocks noGrp="1"/>
          </p:cNvGraphicFramePr>
          <p:nvPr/>
        </p:nvGraphicFramePr>
        <p:xfrm>
          <a:off x="2715830" y="309773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8" name="Table 157">
            <a:extLst>
              <a:ext uri="{FF2B5EF4-FFF2-40B4-BE49-F238E27FC236}">
                <a16:creationId xmlns:a16="http://schemas.microsoft.com/office/drawing/2014/main" id="{0BF45449-1E01-E585-F247-454D97A01739}"/>
              </a:ext>
            </a:extLst>
          </p:cNvPr>
          <p:cNvGraphicFramePr>
            <a:graphicFrameLocks noGrp="1"/>
          </p:cNvGraphicFramePr>
          <p:nvPr/>
        </p:nvGraphicFramePr>
        <p:xfrm>
          <a:off x="2715831" y="35854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9" name="Table 158">
            <a:extLst>
              <a:ext uri="{FF2B5EF4-FFF2-40B4-BE49-F238E27FC236}">
                <a16:creationId xmlns:a16="http://schemas.microsoft.com/office/drawing/2014/main" id="{98878A52-37A3-2FB2-C587-C143548BC7E2}"/>
              </a:ext>
            </a:extLst>
          </p:cNvPr>
          <p:cNvGraphicFramePr>
            <a:graphicFrameLocks noGrp="1"/>
          </p:cNvGraphicFramePr>
          <p:nvPr/>
        </p:nvGraphicFramePr>
        <p:xfrm>
          <a:off x="2715830" y="40730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0" name="Table 159">
            <a:extLst>
              <a:ext uri="{FF2B5EF4-FFF2-40B4-BE49-F238E27FC236}">
                <a16:creationId xmlns:a16="http://schemas.microsoft.com/office/drawing/2014/main" id="{D3936D2F-8DBD-3C5C-FAAB-CD25203F8F0D}"/>
              </a:ext>
            </a:extLst>
          </p:cNvPr>
          <p:cNvGraphicFramePr>
            <a:graphicFrameLocks noGrp="1"/>
          </p:cNvGraphicFramePr>
          <p:nvPr/>
        </p:nvGraphicFramePr>
        <p:xfrm>
          <a:off x="2715831" y="456077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1" name="Table 160">
            <a:extLst>
              <a:ext uri="{FF2B5EF4-FFF2-40B4-BE49-F238E27FC236}">
                <a16:creationId xmlns:a16="http://schemas.microsoft.com/office/drawing/2014/main" id="{8320AD3F-F2BA-34BC-7872-7F0FA24F1679}"/>
              </a:ext>
            </a:extLst>
          </p:cNvPr>
          <p:cNvGraphicFramePr>
            <a:graphicFrameLocks noGrp="1"/>
          </p:cNvGraphicFramePr>
          <p:nvPr/>
        </p:nvGraphicFramePr>
        <p:xfrm>
          <a:off x="2715830" y="50484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2" name="Table 161">
            <a:extLst>
              <a:ext uri="{FF2B5EF4-FFF2-40B4-BE49-F238E27FC236}">
                <a16:creationId xmlns:a16="http://schemas.microsoft.com/office/drawing/2014/main" id="{55736D94-2B7E-1ABE-70A6-40B9FBBF4D50}"/>
              </a:ext>
            </a:extLst>
          </p:cNvPr>
          <p:cNvGraphicFramePr>
            <a:graphicFrameLocks noGrp="1"/>
          </p:cNvGraphicFramePr>
          <p:nvPr/>
        </p:nvGraphicFramePr>
        <p:xfrm>
          <a:off x="2715131" y="554676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3" name="Table 162">
            <a:extLst>
              <a:ext uri="{FF2B5EF4-FFF2-40B4-BE49-F238E27FC236}">
                <a16:creationId xmlns:a16="http://schemas.microsoft.com/office/drawing/2014/main" id="{19B3A977-FC9C-4DED-5A23-B09CC4D53D6C}"/>
              </a:ext>
            </a:extLst>
          </p:cNvPr>
          <p:cNvGraphicFramePr>
            <a:graphicFrameLocks noGrp="1"/>
          </p:cNvGraphicFramePr>
          <p:nvPr/>
        </p:nvGraphicFramePr>
        <p:xfrm>
          <a:off x="2715130" y="603444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4" name="Table 163">
            <a:extLst>
              <a:ext uri="{FF2B5EF4-FFF2-40B4-BE49-F238E27FC236}">
                <a16:creationId xmlns:a16="http://schemas.microsoft.com/office/drawing/2014/main" id="{5934A031-8643-A128-DB47-E8648A6A145A}"/>
              </a:ext>
            </a:extLst>
          </p:cNvPr>
          <p:cNvGraphicFramePr>
            <a:graphicFrameLocks noGrp="1"/>
          </p:cNvGraphicFramePr>
          <p:nvPr/>
        </p:nvGraphicFramePr>
        <p:xfrm>
          <a:off x="2669559" y="26601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5" name="Table 164">
            <a:extLst>
              <a:ext uri="{FF2B5EF4-FFF2-40B4-BE49-F238E27FC236}">
                <a16:creationId xmlns:a16="http://schemas.microsoft.com/office/drawing/2014/main" id="{733C4637-11C7-8772-A204-5F05B3184ED7}"/>
              </a:ext>
            </a:extLst>
          </p:cNvPr>
          <p:cNvGraphicFramePr>
            <a:graphicFrameLocks noGrp="1"/>
          </p:cNvGraphicFramePr>
          <p:nvPr/>
        </p:nvGraphicFramePr>
        <p:xfrm>
          <a:off x="2669558" y="314787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6" name="Table 165">
            <a:extLst>
              <a:ext uri="{FF2B5EF4-FFF2-40B4-BE49-F238E27FC236}">
                <a16:creationId xmlns:a16="http://schemas.microsoft.com/office/drawing/2014/main" id="{DB80A9FB-919B-D666-BC91-F4A3B272925C}"/>
              </a:ext>
            </a:extLst>
          </p:cNvPr>
          <p:cNvGraphicFramePr>
            <a:graphicFrameLocks noGrp="1"/>
          </p:cNvGraphicFramePr>
          <p:nvPr/>
        </p:nvGraphicFramePr>
        <p:xfrm>
          <a:off x="2669559" y="36355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7" name="Table 166">
            <a:extLst>
              <a:ext uri="{FF2B5EF4-FFF2-40B4-BE49-F238E27FC236}">
                <a16:creationId xmlns:a16="http://schemas.microsoft.com/office/drawing/2014/main" id="{F7A84F00-B5C8-C99F-A569-B0581E62C69F}"/>
              </a:ext>
            </a:extLst>
          </p:cNvPr>
          <p:cNvGraphicFramePr>
            <a:graphicFrameLocks noGrp="1"/>
          </p:cNvGraphicFramePr>
          <p:nvPr/>
        </p:nvGraphicFramePr>
        <p:xfrm>
          <a:off x="2669558" y="41232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8" name="Table 167">
            <a:extLst>
              <a:ext uri="{FF2B5EF4-FFF2-40B4-BE49-F238E27FC236}">
                <a16:creationId xmlns:a16="http://schemas.microsoft.com/office/drawing/2014/main" id="{197EB927-83C3-B874-1609-611AE57D0797}"/>
              </a:ext>
            </a:extLst>
          </p:cNvPr>
          <p:cNvGraphicFramePr>
            <a:graphicFrameLocks noGrp="1"/>
          </p:cNvGraphicFramePr>
          <p:nvPr/>
        </p:nvGraphicFramePr>
        <p:xfrm>
          <a:off x="2669559" y="461091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9" name="Table 168">
            <a:extLst>
              <a:ext uri="{FF2B5EF4-FFF2-40B4-BE49-F238E27FC236}">
                <a16:creationId xmlns:a16="http://schemas.microsoft.com/office/drawing/2014/main" id="{D2A638A6-3CFE-34BC-DF39-988FAA99535D}"/>
              </a:ext>
            </a:extLst>
          </p:cNvPr>
          <p:cNvGraphicFramePr>
            <a:graphicFrameLocks noGrp="1"/>
          </p:cNvGraphicFramePr>
          <p:nvPr/>
        </p:nvGraphicFramePr>
        <p:xfrm>
          <a:off x="2669558" y="50985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0" name="Table 169">
            <a:extLst>
              <a:ext uri="{FF2B5EF4-FFF2-40B4-BE49-F238E27FC236}">
                <a16:creationId xmlns:a16="http://schemas.microsoft.com/office/drawing/2014/main" id="{9F83028B-445B-572B-4E6B-30F3851B427E}"/>
              </a:ext>
            </a:extLst>
          </p:cNvPr>
          <p:cNvGraphicFramePr>
            <a:graphicFrameLocks noGrp="1"/>
          </p:cNvGraphicFramePr>
          <p:nvPr/>
        </p:nvGraphicFramePr>
        <p:xfrm>
          <a:off x="2668859" y="5596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1" name="Table 170">
            <a:extLst>
              <a:ext uri="{FF2B5EF4-FFF2-40B4-BE49-F238E27FC236}">
                <a16:creationId xmlns:a16="http://schemas.microsoft.com/office/drawing/2014/main" id="{0807FBEA-FCF8-34AB-55BA-61CE03AF4698}"/>
              </a:ext>
            </a:extLst>
          </p:cNvPr>
          <p:cNvGraphicFramePr>
            <a:graphicFrameLocks noGrp="1"/>
          </p:cNvGraphicFramePr>
          <p:nvPr/>
        </p:nvGraphicFramePr>
        <p:xfrm>
          <a:off x="2668858" y="60845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2" name="Table 171">
            <a:extLst>
              <a:ext uri="{FF2B5EF4-FFF2-40B4-BE49-F238E27FC236}">
                <a16:creationId xmlns:a16="http://schemas.microsoft.com/office/drawing/2014/main" id="{4E8ED267-3EB9-12AF-14AB-8432FF8F4365}"/>
              </a:ext>
            </a:extLst>
          </p:cNvPr>
          <p:cNvGraphicFramePr>
            <a:graphicFrameLocks noGrp="1"/>
          </p:cNvGraphicFramePr>
          <p:nvPr/>
        </p:nvGraphicFramePr>
        <p:xfrm>
          <a:off x="2613163" y="27199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3" name="Table 172">
            <a:extLst>
              <a:ext uri="{FF2B5EF4-FFF2-40B4-BE49-F238E27FC236}">
                <a16:creationId xmlns:a16="http://schemas.microsoft.com/office/drawing/2014/main" id="{7803BC9F-61D7-1580-BD0B-2BA8635C996E}"/>
              </a:ext>
            </a:extLst>
          </p:cNvPr>
          <p:cNvGraphicFramePr>
            <a:graphicFrameLocks noGrp="1"/>
          </p:cNvGraphicFramePr>
          <p:nvPr/>
        </p:nvGraphicFramePr>
        <p:xfrm>
          <a:off x="2613162" y="32076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4" name="Table 173">
            <a:extLst>
              <a:ext uri="{FF2B5EF4-FFF2-40B4-BE49-F238E27FC236}">
                <a16:creationId xmlns:a16="http://schemas.microsoft.com/office/drawing/2014/main" id="{6C51F8D3-78CD-C109-0B6B-FDB05AE5FE0E}"/>
              </a:ext>
            </a:extLst>
          </p:cNvPr>
          <p:cNvGraphicFramePr>
            <a:graphicFrameLocks noGrp="1"/>
          </p:cNvGraphicFramePr>
          <p:nvPr/>
        </p:nvGraphicFramePr>
        <p:xfrm>
          <a:off x="2613163" y="36953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5" name="Table 174">
            <a:extLst>
              <a:ext uri="{FF2B5EF4-FFF2-40B4-BE49-F238E27FC236}">
                <a16:creationId xmlns:a16="http://schemas.microsoft.com/office/drawing/2014/main" id="{A7C08FC7-6A30-7C12-56C2-4B7C58E08C79}"/>
              </a:ext>
            </a:extLst>
          </p:cNvPr>
          <p:cNvGraphicFramePr>
            <a:graphicFrameLocks noGrp="1"/>
          </p:cNvGraphicFramePr>
          <p:nvPr/>
        </p:nvGraphicFramePr>
        <p:xfrm>
          <a:off x="2613162" y="41830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6" name="Table 175">
            <a:extLst>
              <a:ext uri="{FF2B5EF4-FFF2-40B4-BE49-F238E27FC236}">
                <a16:creationId xmlns:a16="http://schemas.microsoft.com/office/drawing/2014/main" id="{04562D73-8120-6B54-54BE-A432E14FEA10}"/>
              </a:ext>
            </a:extLst>
          </p:cNvPr>
          <p:cNvGraphicFramePr>
            <a:graphicFrameLocks noGrp="1"/>
          </p:cNvGraphicFramePr>
          <p:nvPr/>
        </p:nvGraphicFramePr>
        <p:xfrm>
          <a:off x="2613163" y="46706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7" name="Table 176">
            <a:extLst>
              <a:ext uri="{FF2B5EF4-FFF2-40B4-BE49-F238E27FC236}">
                <a16:creationId xmlns:a16="http://schemas.microsoft.com/office/drawing/2014/main" id="{6FD1185A-FEB8-9206-937B-76E222CCEC7B}"/>
              </a:ext>
            </a:extLst>
          </p:cNvPr>
          <p:cNvGraphicFramePr>
            <a:graphicFrameLocks noGrp="1"/>
          </p:cNvGraphicFramePr>
          <p:nvPr/>
        </p:nvGraphicFramePr>
        <p:xfrm>
          <a:off x="2613162" y="51583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8" name="Table 177">
            <a:extLst>
              <a:ext uri="{FF2B5EF4-FFF2-40B4-BE49-F238E27FC236}">
                <a16:creationId xmlns:a16="http://schemas.microsoft.com/office/drawing/2014/main" id="{D5541BC3-C167-A512-1AF5-8D74A0357C1F}"/>
              </a:ext>
            </a:extLst>
          </p:cNvPr>
          <p:cNvGraphicFramePr>
            <a:graphicFrameLocks noGrp="1"/>
          </p:cNvGraphicFramePr>
          <p:nvPr/>
        </p:nvGraphicFramePr>
        <p:xfrm>
          <a:off x="2612463" y="56566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9" name="Table 178">
            <a:extLst>
              <a:ext uri="{FF2B5EF4-FFF2-40B4-BE49-F238E27FC236}">
                <a16:creationId xmlns:a16="http://schemas.microsoft.com/office/drawing/2014/main" id="{5A430CE8-CDA4-9DBF-D8C8-61B028800EE7}"/>
              </a:ext>
            </a:extLst>
          </p:cNvPr>
          <p:cNvGraphicFramePr>
            <a:graphicFrameLocks noGrp="1"/>
          </p:cNvGraphicFramePr>
          <p:nvPr/>
        </p:nvGraphicFramePr>
        <p:xfrm>
          <a:off x="2612462" y="61443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0" name="Table 179">
            <a:extLst>
              <a:ext uri="{FF2B5EF4-FFF2-40B4-BE49-F238E27FC236}">
                <a16:creationId xmlns:a16="http://schemas.microsoft.com/office/drawing/2014/main" id="{3978C4BA-142F-87F5-E99A-0B4B69C390C9}"/>
              </a:ext>
            </a:extLst>
          </p:cNvPr>
          <p:cNvGraphicFramePr>
            <a:graphicFrameLocks noGrp="1"/>
          </p:cNvGraphicFramePr>
          <p:nvPr/>
        </p:nvGraphicFramePr>
        <p:xfrm>
          <a:off x="2546643" y="27720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1" name="Table 180">
            <a:extLst>
              <a:ext uri="{FF2B5EF4-FFF2-40B4-BE49-F238E27FC236}">
                <a16:creationId xmlns:a16="http://schemas.microsoft.com/office/drawing/2014/main" id="{BBF73B23-979F-1CA1-2402-E1D7437B1009}"/>
              </a:ext>
            </a:extLst>
          </p:cNvPr>
          <p:cNvGraphicFramePr>
            <a:graphicFrameLocks noGrp="1"/>
          </p:cNvGraphicFramePr>
          <p:nvPr/>
        </p:nvGraphicFramePr>
        <p:xfrm>
          <a:off x="2546642" y="32597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2" name="Table 181">
            <a:extLst>
              <a:ext uri="{FF2B5EF4-FFF2-40B4-BE49-F238E27FC236}">
                <a16:creationId xmlns:a16="http://schemas.microsoft.com/office/drawing/2014/main" id="{4105917B-F9C0-236B-30DA-694D599FD611}"/>
              </a:ext>
            </a:extLst>
          </p:cNvPr>
          <p:cNvGraphicFramePr>
            <a:graphicFrameLocks noGrp="1"/>
          </p:cNvGraphicFramePr>
          <p:nvPr/>
        </p:nvGraphicFramePr>
        <p:xfrm>
          <a:off x="2546643" y="37474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3" name="Table 182">
            <a:extLst>
              <a:ext uri="{FF2B5EF4-FFF2-40B4-BE49-F238E27FC236}">
                <a16:creationId xmlns:a16="http://schemas.microsoft.com/office/drawing/2014/main" id="{B09493B6-C5F0-6DBE-0B71-E544515ED0AC}"/>
              </a:ext>
            </a:extLst>
          </p:cNvPr>
          <p:cNvGraphicFramePr>
            <a:graphicFrameLocks noGrp="1"/>
          </p:cNvGraphicFramePr>
          <p:nvPr/>
        </p:nvGraphicFramePr>
        <p:xfrm>
          <a:off x="2546642" y="42350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4" name="Table 183">
            <a:extLst>
              <a:ext uri="{FF2B5EF4-FFF2-40B4-BE49-F238E27FC236}">
                <a16:creationId xmlns:a16="http://schemas.microsoft.com/office/drawing/2014/main" id="{2B987403-1B33-96ED-F748-01C34EE01289}"/>
              </a:ext>
            </a:extLst>
          </p:cNvPr>
          <p:cNvGraphicFramePr>
            <a:graphicFrameLocks noGrp="1"/>
          </p:cNvGraphicFramePr>
          <p:nvPr/>
        </p:nvGraphicFramePr>
        <p:xfrm>
          <a:off x="2546643" y="47227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5" name="Table 184">
            <a:extLst>
              <a:ext uri="{FF2B5EF4-FFF2-40B4-BE49-F238E27FC236}">
                <a16:creationId xmlns:a16="http://schemas.microsoft.com/office/drawing/2014/main" id="{FF506C8B-257B-8F5E-AD6C-1B81CEC4E241}"/>
              </a:ext>
            </a:extLst>
          </p:cNvPr>
          <p:cNvGraphicFramePr>
            <a:graphicFrameLocks noGrp="1"/>
          </p:cNvGraphicFramePr>
          <p:nvPr/>
        </p:nvGraphicFramePr>
        <p:xfrm>
          <a:off x="2546642" y="52104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6" name="Table 185">
            <a:extLst>
              <a:ext uri="{FF2B5EF4-FFF2-40B4-BE49-F238E27FC236}">
                <a16:creationId xmlns:a16="http://schemas.microsoft.com/office/drawing/2014/main" id="{7C4E28C9-B37B-34AB-8B14-2A663D7D977A}"/>
              </a:ext>
            </a:extLst>
          </p:cNvPr>
          <p:cNvGraphicFramePr>
            <a:graphicFrameLocks noGrp="1"/>
          </p:cNvGraphicFramePr>
          <p:nvPr/>
        </p:nvGraphicFramePr>
        <p:xfrm>
          <a:off x="2545943" y="57087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7" name="Table 186">
            <a:extLst>
              <a:ext uri="{FF2B5EF4-FFF2-40B4-BE49-F238E27FC236}">
                <a16:creationId xmlns:a16="http://schemas.microsoft.com/office/drawing/2014/main" id="{58443CB8-FA8E-A8B0-DB69-B2CDECA179FA}"/>
              </a:ext>
            </a:extLst>
          </p:cNvPr>
          <p:cNvGraphicFramePr>
            <a:graphicFrameLocks noGrp="1"/>
          </p:cNvGraphicFramePr>
          <p:nvPr/>
        </p:nvGraphicFramePr>
        <p:xfrm>
          <a:off x="2545942" y="61964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8" name="Table 187">
            <a:extLst>
              <a:ext uri="{FF2B5EF4-FFF2-40B4-BE49-F238E27FC236}">
                <a16:creationId xmlns:a16="http://schemas.microsoft.com/office/drawing/2014/main" id="{0E91D4DB-ACC9-977B-42AC-EDF9BC430C1F}"/>
              </a:ext>
            </a:extLst>
          </p:cNvPr>
          <p:cNvGraphicFramePr>
            <a:graphicFrameLocks noGrp="1"/>
          </p:cNvGraphicFramePr>
          <p:nvPr/>
        </p:nvGraphicFramePr>
        <p:xfrm>
          <a:off x="2469658" y="28155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9" name="Table 188">
            <a:extLst>
              <a:ext uri="{FF2B5EF4-FFF2-40B4-BE49-F238E27FC236}">
                <a16:creationId xmlns:a16="http://schemas.microsoft.com/office/drawing/2014/main" id="{636845F7-1D38-EA26-A940-161ABAFE3305}"/>
              </a:ext>
            </a:extLst>
          </p:cNvPr>
          <p:cNvGraphicFramePr>
            <a:graphicFrameLocks noGrp="1"/>
          </p:cNvGraphicFramePr>
          <p:nvPr/>
        </p:nvGraphicFramePr>
        <p:xfrm>
          <a:off x="2469657" y="33031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0" name="Table 189">
            <a:extLst>
              <a:ext uri="{FF2B5EF4-FFF2-40B4-BE49-F238E27FC236}">
                <a16:creationId xmlns:a16="http://schemas.microsoft.com/office/drawing/2014/main" id="{4E4D5410-EF01-E649-7BBD-73BBEF022210}"/>
              </a:ext>
            </a:extLst>
          </p:cNvPr>
          <p:cNvGraphicFramePr>
            <a:graphicFrameLocks noGrp="1"/>
          </p:cNvGraphicFramePr>
          <p:nvPr/>
        </p:nvGraphicFramePr>
        <p:xfrm>
          <a:off x="2469658" y="379087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1" name="Table 190">
            <a:extLst>
              <a:ext uri="{FF2B5EF4-FFF2-40B4-BE49-F238E27FC236}">
                <a16:creationId xmlns:a16="http://schemas.microsoft.com/office/drawing/2014/main" id="{AB4538B6-77FA-1EFF-2DB7-3578AB82A2AE}"/>
              </a:ext>
            </a:extLst>
          </p:cNvPr>
          <p:cNvGraphicFramePr>
            <a:graphicFrameLocks noGrp="1"/>
          </p:cNvGraphicFramePr>
          <p:nvPr/>
        </p:nvGraphicFramePr>
        <p:xfrm>
          <a:off x="2469657" y="427855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2" name="Table 191">
            <a:extLst>
              <a:ext uri="{FF2B5EF4-FFF2-40B4-BE49-F238E27FC236}">
                <a16:creationId xmlns:a16="http://schemas.microsoft.com/office/drawing/2014/main" id="{DC976AFD-9720-0DC5-2DFB-965986A684DC}"/>
              </a:ext>
            </a:extLst>
          </p:cNvPr>
          <p:cNvGraphicFramePr>
            <a:graphicFrameLocks noGrp="1"/>
          </p:cNvGraphicFramePr>
          <p:nvPr/>
        </p:nvGraphicFramePr>
        <p:xfrm>
          <a:off x="2469658" y="476623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3" name="Table 192">
            <a:extLst>
              <a:ext uri="{FF2B5EF4-FFF2-40B4-BE49-F238E27FC236}">
                <a16:creationId xmlns:a16="http://schemas.microsoft.com/office/drawing/2014/main" id="{2CBEEA84-1A22-DE8E-6FF4-5FB10D7FD327}"/>
              </a:ext>
            </a:extLst>
          </p:cNvPr>
          <p:cNvGraphicFramePr>
            <a:graphicFrameLocks noGrp="1"/>
          </p:cNvGraphicFramePr>
          <p:nvPr/>
        </p:nvGraphicFramePr>
        <p:xfrm>
          <a:off x="2469657" y="5253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4" name="Table 193">
            <a:extLst>
              <a:ext uri="{FF2B5EF4-FFF2-40B4-BE49-F238E27FC236}">
                <a16:creationId xmlns:a16="http://schemas.microsoft.com/office/drawing/2014/main" id="{C4EC036E-06B8-459E-2F32-A9C0A9EA98B5}"/>
              </a:ext>
            </a:extLst>
          </p:cNvPr>
          <p:cNvGraphicFramePr>
            <a:graphicFrameLocks noGrp="1"/>
          </p:cNvGraphicFramePr>
          <p:nvPr/>
        </p:nvGraphicFramePr>
        <p:xfrm>
          <a:off x="2468958" y="57522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5" name="Table 194">
            <a:extLst>
              <a:ext uri="{FF2B5EF4-FFF2-40B4-BE49-F238E27FC236}">
                <a16:creationId xmlns:a16="http://schemas.microsoft.com/office/drawing/2014/main" id="{45843B63-0D3B-3538-A448-7FA4618E9EE0}"/>
              </a:ext>
            </a:extLst>
          </p:cNvPr>
          <p:cNvGraphicFramePr>
            <a:graphicFrameLocks noGrp="1"/>
          </p:cNvGraphicFramePr>
          <p:nvPr/>
        </p:nvGraphicFramePr>
        <p:xfrm>
          <a:off x="2468957" y="62399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6" name="Table 195">
            <a:extLst>
              <a:ext uri="{FF2B5EF4-FFF2-40B4-BE49-F238E27FC236}">
                <a16:creationId xmlns:a16="http://schemas.microsoft.com/office/drawing/2014/main" id="{0570E2D4-3FF6-4622-B6E5-C7FB4B56CAEC}"/>
              </a:ext>
            </a:extLst>
          </p:cNvPr>
          <p:cNvGraphicFramePr>
            <a:graphicFrameLocks noGrp="1"/>
          </p:cNvGraphicFramePr>
          <p:nvPr>
            <p:extLst>
              <p:ext uri="{D42A27DB-BD31-4B8C-83A1-F6EECF244321}">
                <p14:modId xmlns:p14="http://schemas.microsoft.com/office/powerpoint/2010/main" val="4197438852"/>
              </p:ext>
            </p:extLst>
          </p:nvPr>
        </p:nvGraphicFramePr>
        <p:xfrm>
          <a:off x="3840965" y="25546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7" name="Table 196">
            <a:extLst>
              <a:ext uri="{FF2B5EF4-FFF2-40B4-BE49-F238E27FC236}">
                <a16:creationId xmlns:a16="http://schemas.microsoft.com/office/drawing/2014/main" id="{3683B2C8-E248-6427-D1EA-C61404671AA0}"/>
              </a:ext>
            </a:extLst>
          </p:cNvPr>
          <p:cNvGraphicFramePr>
            <a:graphicFrameLocks noGrp="1"/>
          </p:cNvGraphicFramePr>
          <p:nvPr>
            <p:extLst>
              <p:ext uri="{D42A27DB-BD31-4B8C-83A1-F6EECF244321}">
                <p14:modId xmlns:p14="http://schemas.microsoft.com/office/powerpoint/2010/main" val="676517359"/>
              </p:ext>
            </p:extLst>
          </p:nvPr>
        </p:nvGraphicFramePr>
        <p:xfrm>
          <a:off x="3840964" y="304235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8" name="Table 197">
            <a:extLst>
              <a:ext uri="{FF2B5EF4-FFF2-40B4-BE49-F238E27FC236}">
                <a16:creationId xmlns:a16="http://schemas.microsoft.com/office/drawing/2014/main" id="{9477B571-569D-06E8-AE1C-62ABB925AA9E}"/>
              </a:ext>
            </a:extLst>
          </p:cNvPr>
          <p:cNvGraphicFramePr>
            <a:graphicFrameLocks noGrp="1"/>
          </p:cNvGraphicFramePr>
          <p:nvPr>
            <p:extLst>
              <p:ext uri="{D42A27DB-BD31-4B8C-83A1-F6EECF244321}">
                <p14:modId xmlns:p14="http://schemas.microsoft.com/office/powerpoint/2010/main" val="4103049431"/>
              </p:ext>
            </p:extLst>
          </p:nvPr>
        </p:nvGraphicFramePr>
        <p:xfrm>
          <a:off x="3840965" y="353003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9" name="Table 198">
            <a:extLst>
              <a:ext uri="{FF2B5EF4-FFF2-40B4-BE49-F238E27FC236}">
                <a16:creationId xmlns:a16="http://schemas.microsoft.com/office/drawing/2014/main" id="{917A5A4A-AF61-3B18-16B1-3806A8F03748}"/>
              </a:ext>
            </a:extLst>
          </p:cNvPr>
          <p:cNvGraphicFramePr>
            <a:graphicFrameLocks noGrp="1"/>
          </p:cNvGraphicFramePr>
          <p:nvPr>
            <p:extLst>
              <p:ext uri="{D42A27DB-BD31-4B8C-83A1-F6EECF244321}">
                <p14:modId xmlns:p14="http://schemas.microsoft.com/office/powerpoint/2010/main" val="1685526794"/>
              </p:ext>
            </p:extLst>
          </p:nvPr>
        </p:nvGraphicFramePr>
        <p:xfrm>
          <a:off x="3840964" y="401771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0" name="Table 199">
            <a:extLst>
              <a:ext uri="{FF2B5EF4-FFF2-40B4-BE49-F238E27FC236}">
                <a16:creationId xmlns:a16="http://schemas.microsoft.com/office/drawing/2014/main" id="{5F4262D2-72A5-1CF2-7ED3-54E0E788A888}"/>
              </a:ext>
            </a:extLst>
          </p:cNvPr>
          <p:cNvGraphicFramePr>
            <a:graphicFrameLocks noGrp="1"/>
          </p:cNvGraphicFramePr>
          <p:nvPr>
            <p:extLst>
              <p:ext uri="{D42A27DB-BD31-4B8C-83A1-F6EECF244321}">
                <p14:modId xmlns:p14="http://schemas.microsoft.com/office/powerpoint/2010/main" val="1064373566"/>
              </p:ext>
            </p:extLst>
          </p:nvPr>
        </p:nvGraphicFramePr>
        <p:xfrm>
          <a:off x="3840965" y="450539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1" name="Table 200">
            <a:extLst>
              <a:ext uri="{FF2B5EF4-FFF2-40B4-BE49-F238E27FC236}">
                <a16:creationId xmlns:a16="http://schemas.microsoft.com/office/drawing/2014/main" id="{594FD587-DC30-2A99-7908-33DE310CA643}"/>
              </a:ext>
            </a:extLst>
          </p:cNvPr>
          <p:cNvGraphicFramePr>
            <a:graphicFrameLocks noGrp="1"/>
          </p:cNvGraphicFramePr>
          <p:nvPr>
            <p:extLst>
              <p:ext uri="{D42A27DB-BD31-4B8C-83A1-F6EECF244321}">
                <p14:modId xmlns:p14="http://schemas.microsoft.com/office/powerpoint/2010/main" val="1560902021"/>
              </p:ext>
            </p:extLst>
          </p:nvPr>
        </p:nvGraphicFramePr>
        <p:xfrm>
          <a:off x="3840964" y="49930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2" name="Table 201">
            <a:extLst>
              <a:ext uri="{FF2B5EF4-FFF2-40B4-BE49-F238E27FC236}">
                <a16:creationId xmlns:a16="http://schemas.microsoft.com/office/drawing/2014/main" id="{586E9BCA-4411-80B1-9A6D-9584703F7117}"/>
              </a:ext>
            </a:extLst>
          </p:cNvPr>
          <p:cNvGraphicFramePr>
            <a:graphicFrameLocks noGrp="1"/>
          </p:cNvGraphicFramePr>
          <p:nvPr>
            <p:extLst>
              <p:ext uri="{D42A27DB-BD31-4B8C-83A1-F6EECF244321}">
                <p14:modId xmlns:p14="http://schemas.microsoft.com/office/powerpoint/2010/main" val="2553647921"/>
              </p:ext>
            </p:extLst>
          </p:nvPr>
        </p:nvGraphicFramePr>
        <p:xfrm>
          <a:off x="3840265" y="549139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3" name="Table 202">
            <a:extLst>
              <a:ext uri="{FF2B5EF4-FFF2-40B4-BE49-F238E27FC236}">
                <a16:creationId xmlns:a16="http://schemas.microsoft.com/office/drawing/2014/main" id="{75EBD154-902E-4249-D80A-195553331C3D}"/>
              </a:ext>
            </a:extLst>
          </p:cNvPr>
          <p:cNvGraphicFramePr>
            <a:graphicFrameLocks noGrp="1"/>
          </p:cNvGraphicFramePr>
          <p:nvPr>
            <p:extLst>
              <p:ext uri="{D42A27DB-BD31-4B8C-83A1-F6EECF244321}">
                <p14:modId xmlns:p14="http://schemas.microsoft.com/office/powerpoint/2010/main" val="3624680725"/>
              </p:ext>
            </p:extLst>
          </p:nvPr>
        </p:nvGraphicFramePr>
        <p:xfrm>
          <a:off x="3840264" y="597907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4" name="Table 203">
            <a:extLst>
              <a:ext uri="{FF2B5EF4-FFF2-40B4-BE49-F238E27FC236}">
                <a16:creationId xmlns:a16="http://schemas.microsoft.com/office/drawing/2014/main" id="{4DEF5829-A14D-E4E0-CEEA-EF883557DF47}"/>
              </a:ext>
            </a:extLst>
          </p:cNvPr>
          <p:cNvGraphicFramePr>
            <a:graphicFrameLocks noGrp="1"/>
          </p:cNvGraphicFramePr>
          <p:nvPr>
            <p:extLst>
              <p:ext uri="{D42A27DB-BD31-4B8C-83A1-F6EECF244321}">
                <p14:modId xmlns:p14="http://schemas.microsoft.com/office/powerpoint/2010/main" val="2549116876"/>
              </p:ext>
            </p:extLst>
          </p:nvPr>
        </p:nvGraphicFramePr>
        <p:xfrm>
          <a:off x="3801528" y="26100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5" name="Table 204">
            <a:extLst>
              <a:ext uri="{FF2B5EF4-FFF2-40B4-BE49-F238E27FC236}">
                <a16:creationId xmlns:a16="http://schemas.microsoft.com/office/drawing/2014/main" id="{C893CA06-C98B-75CC-B710-D3C71397D45F}"/>
              </a:ext>
            </a:extLst>
          </p:cNvPr>
          <p:cNvGraphicFramePr>
            <a:graphicFrameLocks noGrp="1"/>
          </p:cNvGraphicFramePr>
          <p:nvPr>
            <p:extLst>
              <p:ext uri="{D42A27DB-BD31-4B8C-83A1-F6EECF244321}">
                <p14:modId xmlns:p14="http://schemas.microsoft.com/office/powerpoint/2010/main" val="267143973"/>
              </p:ext>
            </p:extLst>
          </p:nvPr>
        </p:nvGraphicFramePr>
        <p:xfrm>
          <a:off x="3801527" y="309773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6" name="Table 205">
            <a:extLst>
              <a:ext uri="{FF2B5EF4-FFF2-40B4-BE49-F238E27FC236}">
                <a16:creationId xmlns:a16="http://schemas.microsoft.com/office/drawing/2014/main" id="{0192152B-6ACD-A256-0530-51E9CE4C8385}"/>
              </a:ext>
            </a:extLst>
          </p:cNvPr>
          <p:cNvGraphicFramePr>
            <a:graphicFrameLocks noGrp="1"/>
          </p:cNvGraphicFramePr>
          <p:nvPr>
            <p:extLst>
              <p:ext uri="{D42A27DB-BD31-4B8C-83A1-F6EECF244321}">
                <p14:modId xmlns:p14="http://schemas.microsoft.com/office/powerpoint/2010/main" val="1167561488"/>
              </p:ext>
            </p:extLst>
          </p:nvPr>
        </p:nvGraphicFramePr>
        <p:xfrm>
          <a:off x="3801528" y="35854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7" name="Table 206">
            <a:extLst>
              <a:ext uri="{FF2B5EF4-FFF2-40B4-BE49-F238E27FC236}">
                <a16:creationId xmlns:a16="http://schemas.microsoft.com/office/drawing/2014/main" id="{47CC213B-44FB-AE78-704D-D06701477375}"/>
              </a:ext>
            </a:extLst>
          </p:cNvPr>
          <p:cNvGraphicFramePr>
            <a:graphicFrameLocks noGrp="1"/>
          </p:cNvGraphicFramePr>
          <p:nvPr>
            <p:extLst>
              <p:ext uri="{D42A27DB-BD31-4B8C-83A1-F6EECF244321}">
                <p14:modId xmlns:p14="http://schemas.microsoft.com/office/powerpoint/2010/main" val="3405650541"/>
              </p:ext>
            </p:extLst>
          </p:nvPr>
        </p:nvGraphicFramePr>
        <p:xfrm>
          <a:off x="3801527" y="40730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8" name="Table 207">
            <a:extLst>
              <a:ext uri="{FF2B5EF4-FFF2-40B4-BE49-F238E27FC236}">
                <a16:creationId xmlns:a16="http://schemas.microsoft.com/office/drawing/2014/main" id="{0DF378A6-6D09-A002-3A2F-96DD36B5A022}"/>
              </a:ext>
            </a:extLst>
          </p:cNvPr>
          <p:cNvGraphicFramePr>
            <a:graphicFrameLocks noGrp="1"/>
          </p:cNvGraphicFramePr>
          <p:nvPr>
            <p:extLst>
              <p:ext uri="{D42A27DB-BD31-4B8C-83A1-F6EECF244321}">
                <p14:modId xmlns:p14="http://schemas.microsoft.com/office/powerpoint/2010/main" val="3160856521"/>
              </p:ext>
            </p:extLst>
          </p:nvPr>
        </p:nvGraphicFramePr>
        <p:xfrm>
          <a:off x="3801528" y="456077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9" name="Table 208">
            <a:extLst>
              <a:ext uri="{FF2B5EF4-FFF2-40B4-BE49-F238E27FC236}">
                <a16:creationId xmlns:a16="http://schemas.microsoft.com/office/drawing/2014/main" id="{6802C7C0-9B48-5BBE-CF31-7421AD322666}"/>
              </a:ext>
            </a:extLst>
          </p:cNvPr>
          <p:cNvGraphicFramePr>
            <a:graphicFrameLocks noGrp="1"/>
          </p:cNvGraphicFramePr>
          <p:nvPr>
            <p:extLst>
              <p:ext uri="{D42A27DB-BD31-4B8C-83A1-F6EECF244321}">
                <p14:modId xmlns:p14="http://schemas.microsoft.com/office/powerpoint/2010/main" val="2395109765"/>
              </p:ext>
            </p:extLst>
          </p:nvPr>
        </p:nvGraphicFramePr>
        <p:xfrm>
          <a:off x="3801527" y="50484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0" name="Table 209">
            <a:extLst>
              <a:ext uri="{FF2B5EF4-FFF2-40B4-BE49-F238E27FC236}">
                <a16:creationId xmlns:a16="http://schemas.microsoft.com/office/drawing/2014/main" id="{244B43FE-9C70-DE19-ECE8-82EB1ABEF0BD}"/>
              </a:ext>
            </a:extLst>
          </p:cNvPr>
          <p:cNvGraphicFramePr>
            <a:graphicFrameLocks noGrp="1"/>
          </p:cNvGraphicFramePr>
          <p:nvPr>
            <p:extLst>
              <p:ext uri="{D42A27DB-BD31-4B8C-83A1-F6EECF244321}">
                <p14:modId xmlns:p14="http://schemas.microsoft.com/office/powerpoint/2010/main" val="2713048541"/>
              </p:ext>
            </p:extLst>
          </p:nvPr>
        </p:nvGraphicFramePr>
        <p:xfrm>
          <a:off x="3800828" y="554676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1" name="Table 210">
            <a:extLst>
              <a:ext uri="{FF2B5EF4-FFF2-40B4-BE49-F238E27FC236}">
                <a16:creationId xmlns:a16="http://schemas.microsoft.com/office/drawing/2014/main" id="{7E6EED0E-4879-5AC0-C49F-A78DC328A5F5}"/>
              </a:ext>
            </a:extLst>
          </p:cNvPr>
          <p:cNvGraphicFramePr>
            <a:graphicFrameLocks noGrp="1"/>
          </p:cNvGraphicFramePr>
          <p:nvPr>
            <p:extLst>
              <p:ext uri="{D42A27DB-BD31-4B8C-83A1-F6EECF244321}">
                <p14:modId xmlns:p14="http://schemas.microsoft.com/office/powerpoint/2010/main" val="3584225062"/>
              </p:ext>
            </p:extLst>
          </p:nvPr>
        </p:nvGraphicFramePr>
        <p:xfrm>
          <a:off x="3800827" y="603444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2" name="Table 211">
            <a:extLst>
              <a:ext uri="{FF2B5EF4-FFF2-40B4-BE49-F238E27FC236}">
                <a16:creationId xmlns:a16="http://schemas.microsoft.com/office/drawing/2014/main" id="{F6747B3F-4F3A-017D-0332-B70E528F7AF3}"/>
              </a:ext>
            </a:extLst>
          </p:cNvPr>
          <p:cNvGraphicFramePr>
            <a:graphicFrameLocks noGrp="1"/>
          </p:cNvGraphicFramePr>
          <p:nvPr>
            <p:extLst>
              <p:ext uri="{D42A27DB-BD31-4B8C-83A1-F6EECF244321}">
                <p14:modId xmlns:p14="http://schemas.microsoft.com/office/powerpoint/2010/main" val="1027185912"/>
              </p:ext>
            </p:extLst>
          </p:nvPr>
        </p:nvGraphicFramePr>
        <p:xfrm>
          <a:off x="3755256" y="26601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3" name="Table 212">
            <a:extLst>
              <a:ext uri="{FF2B5EF4-FFF2-40B4-BE49-F238E27FC236}">
                <a16:creationId xmlns:a16="http://schemas.microsoft.com/office/drawing/2014/main" id="{856D94BC-9F0D-7C20-0310-4649442B2853}"/>
              </a:ext>
            </a:extLst>
          </p:cNvPr>
          <p:cNvGraphicFramePr>
            <a:graphicFrameLocks noGrp="1"/>
          </p:cNvGraphicFramePr>
          <p:nvPr>
            <p:extLst>
              <p:ext uri="{D42A27DB-BD31-4B8C-83A1-F6EECF244321}">
                <p14:modId xmlns:p14="http://schemas.microsoft.com/office/powerpoint/2010/main" val="616173685"/>
              </p:ext>
            </p:extLst>
          </p:nvPr>
        </p:nvGraphicFramePr>
        <p:xfrm>
          <a:off x="3755255" y="314787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4" name="Table 213">
            <a:extLst>
              <a:ext uri="{FF2B5EF4-FFF2-40B4-BE49-F238E27FC236}">
                <a16:creationId xmlns:a16="http://schemas.microsoft.com/office/drawing/2014/main" id="{EE4F9F5E-203C-87F7-3F89-681D07081CF2}"/>
              </a:ext>
            </a:extLst>
          </p:cNvPr>
          <p:cNvGraphicFramePr>
            <a:graphicFrameLocks noGrp="1"/>
          </p:cNvGraphicFramePr>
          <p:nvPr>
            <p:extLst>
              <p:ext uri="{D42A27DB-BD31-4B8C-83A1-F6EECF244321}">
                <p14:modId xmlns:p14="http://schemas.microsoft.com/office/powerpoint/2010/main" val="1077981759"/>
              </p:ext>
            </p:extLst>
          </p:nvPr>
        </p:nvGraphicFramePr>
        <p:xfrm>
          <a:off x="3755256" y="36355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5" name="Table 214">
            <a:extLst>
              <a:ext uri="{FF2B5EF4-FFF2-40B4-BE49-F238E27FC236}">
                <a16:creationId xmlns:a16="http://schemas.microsoft.com/office/drawing/2014/main" id="{76AA9221-CA29-61F0-23E3-4ABE4EEABAF8}"/>
              </a:ext>
            </a:extLst>
          </p:cNvPr>
          <p:cNvGraphicFramePr>
            <a:graphicFrameLocks noGrp="1"/>
          </p:cNvGraphicFramePr>
          <p:nvPr>
            <p:extLst>
              <p:ext uri="{D42A27DB-BD31-4B8C-83A1-F6EECF244321}">
                <p14:modId xmlns:p14="http://schemas.microsoft.com/office/powerpoint/2010/main" val="4128832463"/>
              </p:ext>
            </p:extLst>
          </p:nvPr>
        </p:nvGraphicFramePr>
        <p:xfrm>
          <a:off x="3755255" y="41232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6" name="Table 215">
            <a:extLst>
              <a:ext uri="{FF2B5EF4-FFF2-40B4-BE49-F238E27FC236}">
                <a16:creationId xmlns:a16="http://schemas.microsoft.com/office/drawing/2014/main" id="{9FB4F970-0F65-0B1F-0AAB-405291FD2296}"/>
              </a:ext>
            </a:extLst>
          </p:cNvPr>
          <p:cNvGraphicFramePr>
            <a:graphicFrameLocks noGrp="1"/>
          </p:cNvGraphicFramePr>
          <p:nvPr>
            <p:extLst>
              <p:ext uri="{D42A27DB-BD31-4B8C-83A1-F6EECF244321}">
                <p14:modId xmlns:p14="http://schemas.microsoft.com/office/powerpoint/2010/main" val="1762935481"/>
              </p:ext>
            </p:extLst>
          </p:nvPr>
        </p:nvGraphicFramePr>
        <p:xfrm>
          <a:off x="3755256" y="461091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7" name="Table 216">
            <a:extLst>
              <a:ext uri="{FF2B5EF4-FFF2-40B4-BE49-F238E27FC236}">
                <a16:creationId xmlns:a16="http://schemas.microsoft.com/office/drawing/2014/main" id="{D610416E-80A5-1066-65E5-55171FD6B3BF}"/>
              </a:ext>
            </a:extLst>
          </p:cNvPr>
          <p:cNvGraphicFramePr>
            <a:graphicFrameLocks noGrp="1"/>
          </p:cNvGraphicFramePr>
          <p:nvPr>
            <p:extLst>
              <p:ext uri="{D42A27DB-BD31-4B8C-83A1-F6EECF244321}">
                <p14:modId xmlns:p14="http://schemas.microsoft.com/office/powerpoint/2010/main" val="147506767"/>
              </p:ext>
            </p:extLst>
          </p:nvPr>
        </p:nvGraphicFramePr>
        <p:xfrm>
          <a:off x="3755255" y="50985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8" name="Table 217">
            <a:extLst>
              <a:ext uri="{FF2B5EF4-FFF2-40B4-BE49-F238E27FC236}">
                <a16:creationId xmlns:a16="http://schemas.microsoft.com/office/drawing/2014/main" id="{5D5BB161-795D-2603-2605-8B6066356446}"/>
              </a:ext>
            </a:extLst>
          </p:cNvPr>
          <p:cNvGraphicFramePr>
            <a:graphicFrameLocks noGrp="1"/>
          </p:cNvGraphicFramePr>
          <p:nvPr>
            <p:extLst>
              <p:ext uri="{D42A27DB-BD31-4B8C-83A1-F6EECF244321}">
                <p14:modId xmlns:p14="http://schemas.microsoft.com/office/powerpoint/2010/main" val="3487460166"/>
              </p:ext>
            </p:extLst>
          </p:nvPr>
        </p:nvGraphicFramePr>
        <p:xfrm>
          <a:off x="3754556" y="5596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9" name="Table 218">
            <a:extLst>
              <a:ext uri="{FF2B5EF4-FFF2-40B4-BE49-F238E27FC236}">
                <a16:creationId xmlns:a16="http://schemas.microsoft.com/office/drawing/2014/main" id="{00B825C2-EFEA-7BF6-A8F2-C574FE01C951}"/>
              </a:ext>
            </a:extLst>
          </p:cNvPr>
          <p:cNvGraphicFramePr>
            <a:graphicFrameLocks noGrp="1"/>
          </p:cNvGraphicFramePr>
          <p:nvPr>
            <p:extLst>
              <p:ext uri="{D42A27DB-BD31-4B8C-83A1-F6EECF244321}">
                <p14:modId xmlns:p14="http://schemas.microsoft.com/office/powerpoint/2010/main" val="1877537664"/>
              </p:ext>
            </p:extLst>
          </p:nvPr>
        </p:nvGraphicFramePr>
        <p:xfrm>
          <a:off x="3754555" y="60845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0" name="Table 219">
            <a:extLst>
              <a:ext uri="{FF2B5EF4-FFF2-40B4-BE49-F238E27FC236}">
                <a16:creationId xmlns:a16="http://schemas.microsoft.com/office/drawing/2014/main" id="{020C48E9-9D03-7F57-669B-A42DFF8DA8D9}"/>
              </a:ext>
            </a:extLst>
          </p:cNvPr>
          <p:cNvGraphicFramePr>
            <a:graphicFrameLocks noGrp="1"/>
          </p:cNvGraphicFramePr>
          <p:nvPr>
            <p:extLst>
              <p:ext uri="{D42A27DB-BD31-4B8C-83A1-F6EECF244321}">
                <p14:modId xmlns:p14="http://schemas.microsoft.com/office/powerpoint/2010/main" val="1924965996"/>
              </p:ext>
            </p:extLst>
          </p:nvPr>
        </p:nvGraphicFramePr>
        <p:xfrm>
          <a:off x="3698860" y="27199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1" name="Table 220">
            <a:extLst>
              <a:ext uri="{FF2B5EF4-FFF2-40B4-BE49-F238E27FC236}">
                <a16:creationId xmlns:a16="http://schemas.microsoft.com/office/drawing/2014/main" id="{4AB2D8E5-D508-C775-C7C6-92DB2C79E1E5}"/>
              </a:ext>
            </a:extLst>
          </p:cNvPr>
          <p:cNvGraphicFramePr>
            <a:graphicFrameLocks noGrp="1"/>
          </p:cNvGraphicFramePr>
          <p:nvPr>
            <p:extLst>
              <p:ext uri="{D42A27DB-BD31-4B8C-83A1-F6EECF244321}">
                <p14:modId xmlns:p14="http://schemas.microsoft.com/office/powerpoint/2010/main" val="3288452045"/>
              </p:ext>
            </p:extLst>
          </p:nvPr>
        </p:nvGraphicFramePr>
        <p:xfrm>
          <a:off x="3698859" y="32076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2" name="Table 221">
            <a:extLst>
              <a:ext uri="{FF2B5EF4-FFF2-40B4-BE49-F238E27FC236}">
                <a16:creationId xmlns:a16="http://schemas.microsoft.com/office/drawing/2014/main" id="{5D6E005A-0078-0395-5BA6-0794BC7851DC}"/>
              </a:ext>
            </a:extLst>
          </p:cNvPr>
          <p:cNvGraphicFramePr>
            <a:graphicFrameLocks noGrp="1"/>
          </p:cNvGraphicFramePr>
          <p:nvPr>
            <p:extLst>
              <p:ext uri="{D42A27DB-BD31-4B8C-83A1-F6EECF244321}">
                <p14:modId xmlns:p14="http://schemas.microsoft.com/office/powerpoint/2010/main" val="1397695634"/>
              </p:ext>
            </p:extLst>
          </p:nvPr>
        </p:nvGraphicFramePr>
        <p:xfrm>
          <a:off x="3698860" y="36953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3" name="Table 222">
            <a:extLst>
              <a:ext uri="{FF2B5EF4-FFF2-40B4-BE49-F238E27FC236}">
                <a16:creationId xmlns:a16="http://schemas.microsoft.com/office/drawing/2014/main" id="{F76B2634-27DD-BF69-1265-6757DE0E63B0}"/>
              </a:ext>
            </a:extLst>
          </p:cNvPr>
          <p:cNvGraphicFramePr>
            <a:graphicFrameLocks noGrp="1"/>
          </p:cNvGraphicFramePr>
          <p:nvPr>
            <p:extLst>
              <p:ext uri="{D42A27DB-BD31-4B8C-83A1-F6EECF244321}">
                <p14:modId xmlns:p14="http://schemas.microsoft.com/office/powerpoint/2010/main" val="730486773"/>
              </p:ext>
            </p:extLst>
          </p:nvPr>
        </p:nvGraphicFramePr>
        <p:xfrm>
          <a:off x="3698859" y="41830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4" name="Table 223">
            <a:extLst>
              <a:ext uri="{FF2B5EF4-FFF2-40B4-BE49-F238E27FC236}">
                <a16:creationId xmlns:a16="http://schemas.microsoft.com/office/drawing/2014/main" id="{0E494B0E-8E81-EF01-24FA-3E9BC51A74C4}"/>
              </a:ext>
            </a:extLst>
          </p:cNvPr>
          <p:cNvGraphicFramePr>
            <a:graphicFrameLocks noGrp="1"/>
          </p:cNvGraphicFramePr>
          <p:nvPr>
            <p:extLst>
              <p:ext uri="{D42A27DB-BD31-4B8C-83A1-F6EECF244321}">
                <p14:modId xmlns:p14="http://schemas.microsoft.com/office/powerpoint/2010/main" val="1185906053"/>
              </p:ext>
            </p:extLst>
          </p:nvPr>
        </p:nvGraphicFramePr>
        <p:xfrm>
          <a:off x="3698860" y="46706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5" name="Table 224">
            <a:extLst>
              <a:ext uri="{FF2B5EF4-FFF2-40B4-BE49-F238E27FC236}">
                <a16:creationId xmlns:a16="http://schemas.microsoft.com/office/drawing/2014/main" id="{237E10D3-DBE9-2871-7FCE-9B5044BA1600}"/>
              </a:ext>
            </a:extLst>
          </p:cNvPr>
          <p:cNvGraphicFramePr>
            <a:graphicFrameLocks noGrp="1"/>
          </p:cNvGraphicFramePr>
          <p:nvPr>
            <p:extLst>
              <p:ext uri="{D42A27DB-BD31-4B8C-83A1-F6EECF244321}">
                <p14:modId xmlns:p14="http://schemas.microsoft.com/office/powerpoint/2010/main" val="2126643384"/>
              </p:ext>
            </p:extLst>
          </p:nvPr>
        </p:nvGraphicFramePr>
        <p:xfrm>
          <a:off x="3698859" y="51583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6" name="Table 225">
            <a:extLst>
              <a:ext uri="{FF2B5EF4-FFF2-40B4-BE49-F238E27FC236}">
                <a16:creationId xmlns:a16="http://schemas.microsoft.com/office/drawing/2014/main" id="{6A870301-85B5-6C29-8843-C2CF2BC9A5ED}"/>
              </a:ext>
            </a:extLst>
          </p:cNvPr>
          <p:cNvGraphicFramePr>
            <a:graphicFrameLocks noGrp="1"/>
          </p:cNvGraphicFramePr>
          <p:nvPr>
            <p:extLst>
              <p:ext uri="{D42A27DB-BD31-4B8C-83A1-F6EECF244321}">
                <p14:modId xmlns:p14="http://schemas.microsoft.com/office/powerpoint/2010/main" val="3598373110"/>
              </p:ext>
            </p:extLst>
          </p:nvPr>
        </p:nvGraphicFramePr>
        <p:xfrm>
          <a:off x="3698160" y="56566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7" name="Table 226">
            <a:extLst>
              <a:ext uri="{FF2B5EF4-FFF2-40B4-BE49-F238E27FC236}">
                <a16:creationId xmlns:a16="http://schemas.microsoft.com/office/drawing/2014/main" id="{1504B6D6-11EA-8C75-AA66-19673E664F6E}"/>
              </a:ext>
            </a:extLst>
          </p:cNvPr>
          <p:cNvGraphicFramePr>
            <a:graphicFrameLocks noGrp="1"/>
          </p:cNvGraphicFramePr>
          <p:nvPr>
            <p:extLst>
              <p:ext uri="{D42A27DB-BD31-4B8C-83A1-F6EECF244321}">
                <p14:modId xmlns:p14="http://schemas.microsoft.com/office/powerpoint/2010/main" val="1577013532"/>
              </p:ext>
            </p:extLst>
          </p:nvPr>
        </p:nvGraphicFramePr>
        <p:xfrm>
          <a:off x="3698159" y="61443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8" name="Table 227">
            <a:extLst>
              <a:ext uri="{FF2B5EF4-FFF2-40B4-BE49-F238E27FC236}">
                <a16:creationId xmlns:a16="http://schemas.microsoft.com/office/drawing/2014/main" id="{9950A6FD-6909-C4B8-7961-406D8CF5ED08}"/>
              </a:ext>
            </a:extLst>
          </p:cNvPr>
          <p:cNvGraphicFramePr>
            <a:graphicFrameLocks noGrp="1"/>
          </p:cNvGraphicFramePr>
          <p:nvPr>
            <p:extLst>
              <p:ext uri="{D42A27DB-BD31-4B8C-83A1-F6EECF244321}">
                <p14:modId xmlns:p14="http://schemas.microsoft.com/office/powerpoint/2010/main" val="1970042424"/>
              </p:ext>
            </p:extLst>
          </p:nvPr>
        </p:nvGraphicFramePr>
        <p:xfrm>
          <a:off x="3632340" y="27720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9" name="Table 228">
            <a:extLst>
              <a:ext uri="{FF2B5EF4-FFF2-40B4-BE49-F238E27FC236}">
                <a16:creationId xmlns:a16="http://schemas.microsoft.com/office/drawing/2014/main" id="{6513B192-9FC3-45E7-93B8-F4EC3BBE57A6}"/>
              </a:ext>
            </a:extLst>
          </p:cNvPr>
          <p:cNvGraphicFramePr>
            <a:graphicFrameLocks noGrp="1"/>
          </p:cNvGraphicFramePr>
          <p:nvPr>
            <p:extLst>
              <p:ext uri="{D42A27DB-BD31-4B8C-83A1-F6EECF244321}">
                <p14:modId xmlns:p14="http://schemas.microsoft.com/office/powerpoint/2010/main" val="265739455"/>
              </p:ext>
            </p:extLst>
          </p:nvPr>
        </p:nvGraphicFramePr>
        <p:xfrm>
          <a:off x="3632339" y="32597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0" name="Table 229">
            <a:extLst>
              <a:ext uri="{FF2B5EF4-FFF2-40B4-BE49-F238E27FC236}">
                <a16:creationId xmlns:a16="http://schemas.microsoft.com/office/drawing/2014/main" id="{41CEB0EE-9F05-0CC7-BF69-8B5ED0C12DC8}"/>
              </a:ext>
            </a:extLst>
          </p:cNvPr>
          <p:cNvGraphicFramePr>
            <a:graphicFrameLocks noGrp="1"/>
          </p:cNvGraphicFramePr>
          <p:nvPr>
            <p:extLst>
              <p:ext uri="{D42A27DB-BD31-4B8C-83A1-F6EECF244321}">
                <p14:modId xmlns:p14="http://schemas.microsoft.com/office/powerpoint/2010/main" val="2548914359"/>
              </p:ext>
            </p:extLst>
          </p:nvPr>
        </p:nvGraphicFramePr>
        <p:xfrm>
          <a:off x="3632340" y="37474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1" name="Table 230">
            <a:extLst>
              <a:ext uri="{FF2B5EF4-FFF2-40B4-BE49-F238E27FC236}">
                <a16:creationId xmlns:a16="http://schemas.microsoft.com/office/drawing/2014/main" id="{9F3A0900-DACB-E492-8357-8244730F73A8}"/>
              </a:ext>
            </a:extLst>
          </p:cNvPr>
          <p:cNvGraphicFramePr>
            <a:graphicFrameLocks noGrp="1"/>
          </p:cNvGraphicFramePr>
          <p:nvPr>
            <p:extLst>
              <p:ext uri="{D42A27DB-BD31-4B8C-83A1-F6EECF244321}">
                <p14:modId xmlns:p14="http://schemas.microsoft.com/office/powerpoint/2010/main" val="322251913"/>
              </p:ext>
            </p:extLst>
          </p:nvPr>
        </p:nvGraphicFramePr>
        <p:xfrm>
          <a:off x="3632339" y="42350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2" name="Table 231">
            <a:extLst>
              <a:ext uri="{FF2B5EF4-FFF2-40B4-BE49-F238E27FC236}">
                <a16:creationId xmlns:a16="http://schemas.microsoft.com/office/drawing/2014/main" id="{3A383882-5C8F-95DB-33FA-7CE5E0F88FD7}"/>
              </a:ext>
            </a:extLst>
          </p:cNvPr>
          <p:cNvGraphicFramePr>
            <a:graphicFrameLocks noGrp="1"/>
          </p:cNvGraphicFramePr>
          <p:nvPr>
            <p:extLst>
              <p:ext uri="{D42A27DB-BD31-4B8C-83A1-F6EECF244321}">
                <p14:modId xmlns:p14="http://schemas.microsoft.com/office/powerpoint/2010/main" val="1396695167"/>
              </p:ext>
            </p:extLst>
          </p:nvPr>
        </p:nvGraphicFramePr>
        <p:xfrm>
          <a:off x="3632340" y="47227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3" name="Table 232">
            <a:extLst>
              <a:ext uri="{FF2B5EF4-FFF2-40B4-BE49-F238E27FC236}">
                <a16:creationId xmlns:a16="http://schemas.microsoft.com/office/drawing/2014/main" id="{52754E17-3CD0-C96C-D090-012D9F046B3D}"/>
              </a:ext>
            </a:extLst>
          </p:cNvPr>
          <p:cNvGraphicFramePr>
            <a:graphicFrameLocks noGrp="1"/>
          </p:cNvGraphicFramePr>
          <p:nvPr>
            <p:extLst>
              <p:ext uri="{D42A27DB-BD31-4B8C-83A1-F6EECF244321}">
                <p14:modId xmlns:p14="http://schemas.microsoft.com/office/powerpoint/2010/main" val="3522894839"/>
              </p:ext>
            </p:extLst>
          </p:nvPr>
        </p:nvGraphicFramePr>
        <p:xfrm>
          <a:off x="3632339" y="52104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4" name="Table 233">
            <a:extLst>
              <a:ext uri="{FF2B5EF4-FFF2-40B4-BE49-F238E27FC236}">
                <a16:creationId xmlns:a16="http://schemas.microsoft.com/office/drawing/2014/main" id="{A68F799F-1299-0741-B308-8BCA570C9926}"/>
              </a:ext>
            </a:extLst>
          </p:cNvPr>
          <p:cNvGraphicFramePr>
            <a:graphicFrameLocks noGrp="1"/>
          </p:cNvGraphicFramePr>
          <p:nvPr>
            <p:extLst>
              <p:ext uri="{D42A27DB-BD31-4B8C-83A1-F6EECF244321}">
                <p14:modId xmlns:p14="http://schemas.microsoft.com/office/powerpoint/2010/main" val="4218657581"/>
              </p:ext>
            </p:extLst>
          </p:nvPr>
        </p:nvGraphicFramePr>
        <p:xfrm>
          <a:off x="3631640" y="57087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5" name="Table 234">
            <a:extLst>
              <a:ext uri="{FF2B5EF4-FFF2-40B4-BE49-F238E27FC236}">
                <a16:creationId xmlns:a16="http://schemas.microsoft.com/office/drawing/2014/main" id="{0A4C13E0-1EC9-3A5C-2096-D34EB39FB182}"/>
              </a:ext>
            </a:extLst>
          </p:cNvPr>
          <p:cNvGraphicFramePr>
            <a:graphicFrameLocks noGrp="1"/>
          </p:cNvGraphicFramePr>
          <p:nvPr>
            <p:extLst>
              <p:ext uri="{D42A27DB-BD31-4B8C-83A1-F6EECF244321}">
                <p14:modId xmlns:p14="http://schemas.microsoft.com/office/powerpoint/2010/main" val="2171379032"/>
              </p:ext>
            </p:extLst>
          </p:nvPr>
        </p:nvGraphicFramePr>
        <p:xfrm>
          <a:off x="3631639" y="61964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6" name="Table 235">
            <a:extLst>
              <a:ext uri="{FF2B5EF4-FFF2-40B4-BE49-F238E27FC236}">
                <a16:creationId xmlns:a16="http://schemas.microsoft.com/office/drawing/2014/main" id="{F1EBE418-1244-4D32-A051-A08D7F5F3E52}"/>
              </a:ext>
            </a:extLst>
          </p:cNvPr>
          <p:cNvGraphicFramePr>
            <a:graphicFrameLocks noGrp="1"/>
          </p:cNvGraphicFramePr>
          <p:nvPr>
            <p:extLst>
              <p:ext uri="{D42A27DB-BD31-4B8C-83A1-F6EECF244321}">
                <p14:modId xmlns:p14="http://schemas.microsoft.com/office/powerpoint/2010/main" val="3408913623"/>
              </p:ext>
            </p:extLst>
          </p:nvPr>
        </p:nvGraphicFramePr>
        <p:xfrm>
          <a:off x="3555355" y="28155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7" name="Table 236">
            <a:extLst>
              <a:ext uri="{FF2B5EF4-FFF2-40B4-BE49-F238E27FC236}">
                <a16:creationId xmlns:a16="http://schemas.microsoft.com/office/drawing/2014/main" id="{45C632A0-9F60-1A78-36E5-E2B8598134FE}"/>
              </a:ext>
            </a:extLst>
          </p:cNvPr>
          <p:cNvGraphicFramePr>
            <a:graphicFrameLocks noGrp="1"/>
          </p:cNvGraphicFramePr>
          <p:nvPr>
            <p:extLst>
              <p:ext uri="{D42A27DB-BD31-4B8C-83A1-F6EECF244321}">
                <p14:modId xmlns:p14="http://schemas.microsoft.com/office/powerpoint/2010/main" val="115354858"/>
              </p:ext>
            </p:extLst>
          </p:nvPr>
        </p:nvGraphicFramePr>
        <p:xfrm>
          <a:off x="3555354" y="33031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8" name="Table 237">
            <a:extLst>
              <a:ext uri="{FF2B5EF4-FFF2-40B4-BE49-F238E27FC236}">
                <a16:creationId xmlns:a16="http://schemas.microsoft.com/office/drawing/2014/main" id="{332EFEA9-61E8-6D89-5061-148EB9F1B9CF}"/>
              </a:ext>
            </a:extLst>
          </p:cNvPr>
          <p:cNvGraphicFramePr>
            <a:graphicFrameLocks noGrp="1"/>
          </p:cNvGraphicFramePr>
          <p:nvPr>
            <p:extLst>
              <p:ext uri="{D42A27DB-BD31-4B8C-83A1-F6EECF244321}">
                <p14:modId xmlns:p14="http://schemas.microsoft.com/office/powerpoint/2010/main" val="864013980"/>
              </p:ext>
            </p:extLst>
          </p:nvPr>
        </p:nvGraphicFramePr>
        <p:xfrm>
          <a:off x="3555355" y="379087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9" name="Table 238">
            <a:extLst>
              <a:ext uri="{FF2B5EF4-FFF2-40B4-BE49-F238E27FC236}">
                <a16:creationId xmlns:a16="http://schemas.microsoft.com/office/drawing/2014/main" id="{9396B99B-D63C-1B0C-3719-A5A77019A91E}"/>
              </a:ext>
            </a:extLst>
          </p:cNvPr>
          <p:cNvGraphicFramePr>
            <a:graphicFrameLocks noGrp="1"/>
          </p:cNvGraphicFramePr>
          <p:nvPr>
            <p:extLst>
              <p:ext uri="{D42A27DB-BD31-4B8C-83A1-F6EECF244321}">
                <p14:modId xmlns:p14="http://schemas.microsoft.com/office/powerpoint/2010/main" val="2356126707"/>
              </p:ext>
            </p:extLst>
          </p:nvPr>
        </p:nvGraphicFramePr>
        <p:xfrm>
          <a:off x="3555354" y="427855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0" name="Table 239">
            <a:extLst>
              <a:ext uri="{FF2B5EF4-FFF2-40B4-BE49-F238E27FC236}">
                <a16:creationId xmlns:a16="http://schemas.microsoft.com/office/drawing/2014/main" id="{5B7C970D-90E7-F1B9-457C-F97AFAF49F28}"/>
              </a:ext>
            </a:extLst>
          </p:cNvPr>
          <p:cNvGraphicFramePr>
            <a:graphicFrameLocks noGrp="1"/>
          </p:cNvGraphicFramePr>
          <p:nvPr>
            <p:extLst>
              <p:ext uri="{D42A27DB-BD31-4B8C-83A1-F6EECF244321}">
                <p14:modId xmlns:p14="http://schemas.microsoft.com/office/powerpoint/2010/main" val="311775566"/>
              </p:ext>
            </p:extLst>
          </p:nvPr>
        </p:nvGraphicFramePr>
        <p:xfrm>
          <a:off x="3555355" y="476623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1" name="Table 240">
            <a:extLst>
              <a:ext uri="{FF2B5EF4-FFF2-40B4-BE49-F238E27FC236}">
                <a16:creationId xmlns:a16="http://schemas.microsoft.com/office/drawing/2014/main" id="{A98425B6-AA69-1D40-3068-98E8F9B768F9}"/>
              </a:ext>
            </a:extLst>
          </p:cNvPr>
          <p:cNvGraphicFramePr>
            <a:graphicFrameLocks noGrp="1"/>
          </p:cNvGraphicFramePr>
          <p:nvPr>
            <p:extLst>
              <p:ext uri="{D42A27DB-BD31-4B8C-83A1-F6EECF244321}">
                <p14:modId xmlns:p14="http://schemas.microsoft.com/office/powerpoint/2010/main" val="2076178811"/>
              </p:ext>
            </p:extLst>
          </p:nvPr>
        </p:nvGraphicFramePr>
        <p:xfrm>
          <a:off x="3555354" y="5253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2" name="Table 241">
            <a:extLst>
              <a:ext uri="{FF2B5EF4-FFF2-40B4-BE49-F238E27FC236}">
                <a16:creationId xmlns:a16="http://schemas.microsoft.com/office/drawing/2014/main" id="{A95454BC-C720-392E-F4F6-33F603A32AD9}"/>
              </a:ext>
            </a:extLst>
          </p:cNvPr>
          <p:cNvGraphicFramePr>
            <a:graphicFrameLocks noGrp="1"/>
          </p:cNvGraphicFramePr>
          <p:nvPr>
            <p:extLst>
              <p:ext uri="{D42A27DB-BD31-4B8C-83A1-F6EECF244321}">
                <p14:modId xmlns:p14="http://schemas.microsoft.com/office/powerpoint/2010/main" val="283069833"/>
              </p:ext>
            </p:extLst>
          </p:nvPr>
        </p:nvGraphicFramePr>
        <p:xfrm>
          <a:off x="3554655" y="57522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3" name="Table 242">
            <a:extLst>
              <a:ext uri="{FF2B5EF4-FFF2-40B4-BE49-F238E27FC236}">
                <a16:creationId xmlns:a16="http://schemas.microsoft.com/office/drawing/2014/main" id="{8C0E37BC-3D7C-350D-EF81-7958AD8ED846}"/>
              </a:ext>
            </a:extLst>
          </p:cNvPr>
          <p:cNvGraphicFramePr>
            <a:graphicFrameLocks noGrp="1"/>
          </p:cNvGraphicFramePr>
          <p:nvPr>
            <p:extLst>
              <p:ext uri="{D42A27DB-BD31-4B8C-83A1-F6EECF244321}">
                <p14:modId xmlns:p14="http://schemas.microsoft.com/office/powerpoint/2010/main" val="2711313512"/>
              </p:ext>
            </p:extLst>
          </p:nvPr>
        </p:nvGraphicFramePr>
        <p:xfrm>
          <a:off x="3554654" y="62399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sp>
        <p:nvSpPr>
          <p:cNvPr id="44" name="TextBox 43">
            <a:extLst>
              <a:ext uri="{FF2B5EF4-FFF2-40B4-BE49-F238E27FC236}">
                <a16:creationId xmlns:a16="http://schemas.microsoft.com/office/drawing/2014/main" id="{C01C1608-BDD2-4E4B-A9C8-32791FB468F3}"/>
              </a:ext>
            </a:extLst>
          </p:cNvPr>
          <p:cNvSpPr txBox="1"/>
          <p:nvPr/>
        </p:nvSpPr>
        <p:spPr>
          <a:xfrm>
            <a:off x="2235723" y="2049351"/>
            <a:ext cx="1403852" cy="651964"/>
          </a:xfrm>
          <a:prstGeom prst="rect">
            <a:avLst/>
          </a:prstGeom>
          <a:noFill/>
        </p:spPr>
        <p:txBody>
          <a:bodyPr wrap="square" rtlCol="0">
            <a:noAutofit/>
          </a:bodyPr>
          <a:lstStyle/>
          <a:p>
            <a:r>
              <a:rPr lang="en-US" sz="2400" b="1" dirty="0" err="1">
                <a:solidFill>
                  <a:srgbClr val="FF0000"/>
                </a:solidFill>
              </a:rPr>
              <a:t>valeurs</a:t>
            </a:r>
            <a:endParaRPr lang="en-US" sz="2400" b="1" dirty="0">
              <a:solidFill>
                <a:srgbClr val="FF0000"/>
              </a:solidFill>
            </a:endParaRPr>
          </a:p>
        </p:txBody>
      </p:sp>
      <p:sp>
        <p:nvSpPr>
          <p:cNvPr id="14" name="Star: 7 Points 13">
            <a:extLst>
              <a:ext uri="{FF2B5EF4-FFF2-40B4-BE49-F238E27FC236}">
                <a16:creationId xmlns:a16="http://schemas.microsoft.com/office/drawing/2014/main" id="{F46436CE-1B15-9B7A-44F0-A52BD66B500B}"/>
              </a:ext>
            </a:extLst>
          </p:cNvPr>
          <p:cNvSpPr/>
          <p:nvPr/>
        </p:nvSpPr>
        <p:spPr bwMode="auto">
          <a:xfrm>
            <a:off x="1610318" y="2851768"/>
            <a:ext cx="5451866" cy="3369016"/>
          </a:xfrm>
          <a:prstGeom prst="star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388" name="TextBox 387">
            <a:extLst>
              <a:ext uri="{FF2B5EF4-FFF2-40B4-BE49-F238E27FC236}">
                <a16:creationId xmlns:a16="http://schemas.microsoft.com/office/drawing/2014/main" id="{970CD503-D535-DBC9-20DE-7B1D375F6D72}"/>
              </a:ext>
            </a:extLst>
          </p:cNvPr>
          <p:cNvSpPr txBox="1"/>
          <p:nvPr/>
        </p:nvSpPr>
        <p:spPr>
          <a:xfrm>
            <a:off x="2848605" y="4018756"/>
            <a:ext cx="3060172" cy="1345071"/>
          </a:xfrm>
          <a:prstGeom prst="rect">
            <a:avLst/>
          </a:prstGeom>
          <a:noFill/>
        </p:spPr>
        <p:txBody>
          <a:bodyPr wrap="square" rtlCol="0">
            <a:noAutofit/>
          </a:bodyPr>
          <a:lstStyle/>
          <a:p>
            <a:pPr algn="ctr"/>
            <a:r>
              <a:rPr lang="fr-FR" sz="2400" b="1" dirty="0">
                <a:solidFill>
                  <a:srgbClr val="FF0000"/>
                </a:solidFill>
              </a:rPr>
              <a:t>3456 valeurs collectées pour un indicateur !!!</a:t>
            </a:r>
            <a:endParaRPr lang="en-US" sz="2400" b="1" dirty="0">
              <a:solidFill>
                <a:srgbClr val="FF0000"/>
              </a:solidFill>
            </a:endParaRPr>
          </a:p>
        </p:txBody>
      </p:sp>
      <p:sp>
        <p:nvSpPr>
          <p:cNvPr id="22" name="Title 1">
            <a:extLst>
              <a:ext uri="{FF2B5EF4-FFF2-40B4-BE49-F238E27FC236}">
                <a16:creationId xmlns:a16="http://schemas.microsoft.com/office/drawing/2014/main" id="{B1E6FFB7-CE2D-C5F5-9E01-9377065FA059}"/>
              </a:ext>
            </a:extLst>
          </p:cNvPr>
          <p:cNvSpPr txBox="1">
            <a:spLocks/>
          </p:cNvSpPr>
          <p:nvPr/>
        </p:nvSpPr>
        <p:spPr>
          <a:xfrm>
            <a:off x="-29684" y="53356"/>
            <a:ext cx="8231187" cy="59955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t>UTILISATION DE BASE DES INDICATEURS /6</a:t>
            </a:r>
            <a:endParaRPr lang="en-US" kern="0" dirty="0"/>
          </a:p>
        </p:txBody>
      </p:sp>
    </p:spTree>
    <p:custDataLst>
      <p:tags r:id="rId1"/>
    </p:custDataLst>
    <p:extLst>
      <p:ext uri="{BB962C8B-B14F-4D97-AF65-F5344CB8AC3E}">
        <p14:creationId xmlns:p14="http://schemas.microsoft.com/office/powerpoint/2010/main" val="10309029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9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2"/>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8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8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86"/>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8"/>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9"/>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90"/>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92"/>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9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8"/>
                                        </p:tgtEl>
                                        <p:attrNameLst>
                                          <p:attrName>style.visibility</p:attrName>
                                        </p:attrNameLst>
                                      </p:cBhvr>
                                      <p:to>
                                        <p:strVal val="visible"/>
                                      </p:to>
                                    </p:set>
                                  </p:childTnLst>
                                </p:cTn>
                              </p:par>
                              <p:par>
                                <p:cTn id="167" presetID="1" presetClass="exit" presetSubtype="0" fill="hold" grpId="1" nodeType="withEffect">
                                  <p:stCondLst>
                                    <p:cond delay="0"/>
                                  </p:stCondLst>
                                  <p:childTnLst>
                                    <p:set>
                                      <p:cBhvr>
                                        <p:cTn id="168" dur="1" fill="hold">
                                          <p:stCondLst>
                                            <p:cond delay="0"/>
                                          </p:stCondLst>
                                        </p:cTn>
                                        <p:tgtEl>
                                          <p:spTgt spid="97"/>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40"/>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41"/>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42"/>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43"/>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44"/>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45"/>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46"/>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47"/>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32"/>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3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34"/>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35"/>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3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37"/>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38"/>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39"/>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24"/>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25"/>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26"/>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27"/>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28"/>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29"/>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30"/>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31"/>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16"/>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1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18"/>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19"/>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20"/>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21"/>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22"/>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123"/>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08"/>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09"/>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110"/>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11"/>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12"/>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13"/>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14"/>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15"/>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00"/>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01"/>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02"/>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03"/>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04"/>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05"/>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06"/>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07"/>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6"/>
                                        </p:tgtEl>
                                        <p:attrNameLst>
                                          <p:attrName>style.visibility</p:attrName>
                                        </p:attrNameLst>
                                      </p:cBhvr>
                                      <p:to>
                                        <p:strVal val="visible"/>
                                      </p:to>
                                    </p:set>
                                  </p:childTnLst>
                                </p:cTn>
                              </p:par>
                              <p:par>
                                <p:cTn id="279" presetID="1" presetClass="entr" presetSubtype="0" fill="hold" nodeType="withEffect">
                                  <p:stCondLst>
                                    <p:cond delay="0"/>
                                  </p:stCondLst>
                                  <p:childTnLst>
                                    <p:set>
                                      <p:cBhvr>
                                        <p:cTn id="280" dur="1" fill="hold">
                                          <p:stCondLst>
                                            <p:cond delay="0"/>
                                          </p:stCondLst>
                                        </p:cTn>
                                        <p:tgtEl>
                                          <p:spTgt spid="188"/>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189"/>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190"/>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1"/>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192"/>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193"/>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194"/>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195"/>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80"/>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81"/>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182"/>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183"/>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184"/>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85"/>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186"/>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187"/>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72"/>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173"/>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174"/>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175"/>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76"/>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177"/>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178"/>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179"/>
                                        </p:tgtEl>
                                        <p:attrNameLst>
                                          <p:attrName>style.visibility</p:attrName>
                                        </p:attrNameLst>
                                      </p:cBhvr>
                                      <p:to>
                                        <p:strVal val="visible"/>
                                      </p:to>
                                    </p:set>
                                  </p:childTnLst>
                                </p:cTn>
                              </p:par>
                              <p:par>
                                <p:cTn id="327" presetID="1" presetClass="entr" presetSubtype="0" fill="hold" nodeType="withEffect">
                                  <p:stCondLst>
                                    <p:cond delay="0"/>
                                  </p:stCondLst>
                                  <p:childTnLst>
                                    <p:set>
                                      <p:cBhvr>
                                        <p:cTn id="328" dur="1" fill="hold">
                                          <p:stCondLst>
                                            <p:cond delay="0"/>
                                          </p:stCondLst>
                                        </p:cTn>
                                        <p:tgtEl>
                                          <p:spTgt spid="164"/>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165"/>
                                        </p:tgtEl>
                                        <p:attrNameLst>
                                          <p:attrName>style.visibility</p:attrName>
                                        </p:attrNameLst>
                                      </p:cBhvr>
                                      <p:to>
                                        <p:strVal val="visible"/>
                                      </p:to>
                                    </p:set>
                                  </p:childTnLst>
                                </p:cTn>
                              </p:par>
                              <p:par>
                                <p:cTn id="331" presetID="1" presetClass="entr" presetSubtype="0" fill="hold" nodeType="withEffect">
                                  <p:stCondLst>
                                    <p:cond delay="0"/>
                                  </p:stCondLst>
                                  <p:childTnLst>
                                    <p:set>
                                      <p:cBhvr>
                                        <p:cTn id="332" dur="1" fill="hold">
                                          <p:stCondLst>
                                            <p:cond delay="0"/>
                                          </p:stCondLst>
                                        </p:cTn>
                                        <p:tgtEl>
                                          <p:spTgt spid="166"/>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167"/>
                                        </p:tgtEl>
                                        <p:attrNameLst>
                                          <p:attrName>style.visibility</p:attrName>
                                        </p:attrNameLst>
                                      </p:cBhvr>
                                      <p:to>
                                        <p:strVal val="visible"/>
                                      </p:to>
                                    </p:set>
                                  </p:childTnLst>
                                </p:cTn>
                              </p:par>
                              <p:par>
                                <p:cTn id="335" presetID="1" presetClass="entr" presetSubtype="0" fill="hold" nodeType="withEffect">
                                  <p:stCondLst>
                                    <p:cond delay="0"/>
                                  </p:stCondLst>
                                  <p:childTnLst>
                                    <p:set>
                                      <p:cBhvr>
                                        <p:cTn id="336" dur="1" fill="hold">
                                          <p:stCondLst>
                                            <p:cond delay="0"/>
                                          </p:stCondLst>
                                        </p:cTn>
                                        <p:tgtEl>
                                          <p:spTgt spid="168"/>
                                        </p:tgtEl>
                                        <p:attrNameLst>
                                          <p:attrName>style.visibility</p:attrName>
                                        </p:attrNameLst>
                                      </p:cBhvr>
                                      <p:to>
                                        <p:strVal val="visible"/>
                                      </p:to>
                                    </p:set>
                                  </p:childTnLst>
                                </p:cTn>
                              </p:par>
                              <p:par>
                                <p:cTn id="337" presetID="1" presetClass="entr" presetSubtype="0" fill="hold" nodeType="withEffect">
                                  <p:stCondLst>
                                    <p:cond delay="0"/>
                                  </p:stCondLst>
                                  <p:childTnLst>
                                    <p:set>
                                      <p:cBhvr>
                                        <p:cTn id="338" dur="1" fill="hold">
                                          <p:stCondLst>
                                            <p:cond delay="0"/>
                                          </p:stCondLst>
                                        </p:cTn>
                                        <p:tgtEl>
                                          <p:spTgt spid="169"/>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170"/>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171"/>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156"/>
                                        </p:tgtEl>
                                        <p:attrNameLst>
                                          <p:attrName>style.visibility</p:attrName>
                                        </p:attrNameLst>
                                      </p:cBhvr>
                                      <p:to>
                                        <p:strVal val="visible"/>
                                      </p:to>
                                    </p:set>
                                  </p:childTnLst>
                                </p:cTn>
                              </p:par>
                              <p:par>
                                <p:cTn id="345" presetID="1" presetClass="entr" presetSubtype="0" fill="hold" nodeType="withEffect">
                                  <p:stCondLst>
                                    <p:cond delay="0"/>
                                  </p:stCondLst>
                                  <p:childTnLst>
                                    <p:set>
                                      <p:cBhvr>
                                        <p:cTn id="346" dur="1" fill="hold">
                                          <p:stCondLst>
                                            <p:cond delay="0"/>
                                          </p:stCondLst>
                                        </p:cTn>
                                        <p:tgtEl>
                                          <p:spTgt spid="157"/>
                                        </p:tgtEl>
                                        <p:attrNameLst>
                                          <p:attrName>style.visibility</p:attrName>
                                        </p:attrNameLst>
                                      </p:cBhvr>
                                      <p:to>
                                        <p:strVal val="visible"/>
                                      </p:to>
                                    </p:set>
                                  </p:childTnLst>
                                </p:cTn>
                              </p:par>
                              <p:par>
                                <p:cTn id="347" presetID="1" presetClass="entr" presetSubtype="0" fill="hold" nodeType="withEffect">
                                  <p:stCondLst>
                                    <p:cond delay="0"/>
                                  </p:stCondLst>
                                  <p:childTnLst>
                                    <p:set>
                                      <p:cBhvr>
                                        <p:cTn id="348" dur="1" fill="hold">
                                          <p:stCondLst>
                                            <p:cond delay="0"/>
                                          </p:stCondLst>
                                        </p:cTn>
                                        <p:tgtEl>
                                          <p:spTgt spid="158"/>
                                        </p:tgtEl>
                                        <p:attrNameLst>
                                          <p:attrName>style.visibility</p:attrName>
                                        </p:attrNameLst>
                                      </p:cBhvr>
                                      <p:to>
                                        <p:strVal val="visible"/>
                                      </p:to>
                                    </p:set>
                                  </p:childTnLst>
                                </p:cTn>
                              </p:par>
                              <p:par>
                                <p:cTn id="349" presetID="1" presetClass="entr" presetSubtype="0" fill="hold" nodeType="withEffect">
                                  <p:stCondLst>
                                    <p:cond delay="0"/>
                                  </p:stCondLst>
                                  <p:childTnLst>
                                    <p:set>
                                      <p:cBhvr>
                                        <p:cTn id="350" dur="1" fill="hold">
                                          <p:stCondLst>
                                            <p:cond delay="0"/>
                                          </p:stCondLst>
                                        </p:cTn>
                                        <p:tgtEl>
                                          <p:spTgt spid="159"/>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60"/>
                                        </p:tgtEl>
                                        <p:attrNameLst>
                                          <p:attrName>style.visibility</p:attrName>
                                        </p:attrNameLst>
                                      </p:cBhvr>
                                      <p:to>
                                        <p:strVal val="visible"/>
                                      </p:to>
                                    </p:set>
                                  </p:childTnLst>
                                </p:cTn>
                              </p:par>
                              <p:par>
                                <p:cTn id="353" presetID="1" presetClass="entr" presetSubtype="0" fill="hold" nodeType="withEffect">
                                  <p:stCondLst>
                                    <p:cond delay="0"/>
                                  </p:stCondLst>
                                  <p:childTnLst>
                                    <p:set>
                                      <p:cBhvr>
                                        <p:cTn id="354" dur="1" fill="hold">
                                          <p:stCondLst>
                                            <p:cond delay="0"/>
                                          </p:stCondLst>
                                        </p:cTn>
                                        <p:tgtEl>
                                          <p:spTgt spid="161"/>
                                        </p:tgtEl>
                                        <p:attrNameLst>
                                          <p:attrName>style.visibility</p:attrName>
                                        </p:attrNameLst>
                                      </p:cBhvr>
                                      <p:to>
                                        <p:strVal val="visible"/>
                                      </p:to>
                                    </p:set>
                                  </p:childTnLst>
                                </p:cTn>
                              </p:par>
                              <p:par>
                                <p:cTn id="355" presetID="1" presetClass="entr" presetSubtype="0" fill="hold" nodeType="withEffect">
                                  <p:stCondLst>
                                    <p:cond delay="0"/>
                                  </p:stCondLst>
                                  <p:childTnLst>
                                    <p:set>
                                      <p:cBhvr>
                                        <p:cTn id="356" dur="1" fill="hold">
                                          <p:stCondLst>
                                            <p:cond delay="0"/>
                                          </p:stCondLst>
                                        </p:cTn>
                                        <p:tgtEl>
                                          <p:spTgt spid="162"/>
                                        </p:tgtEl>
                                        <p:attrNameLst>
                                          <p:attrName>style.visibility</p:attrName>
                                        </p:attrNameLst>
                                      </p:cBhvr>
                                      <p:to>
                                        <p:strVal val="visible"/>
                                      </p:to>
                                    </p:set>
                                  </p:childTnLst>
                                </p:cTn>
                              </p:par>
                              <p:par>
                                <p:cTn id="357" presetID="1" presetClass="entr" presetSubtype="0" fill="hold" nodeType="withEffect">
                                  <p:stCondLst>
                                    <p:cond delay="0"/>
                                  </p:stCondLst>
                                  <p:childTnLst>
                                    <p:set>
                                      <p:cBhvr>
                                        <p:cTn id="358" dur="1" fill="hold">
                                          <p:stCondLst>
                                            <p:cond delay="0"/>
                                          </p:stCondLst>
                                        </p:cTn>
                                        <p:tgtEl>
                                          <p:spTgt spid="163"/>
                                        </p:tgtEl>
                                        <p:attrNameLst>
                                          <p:attrName>style.visibility</p:attrName>
                                        </p:attrNameLst>
                                      </p:cBhvr>
                                      <p:to>
                                        <p:strVal val="visible"/>
                                      </p:to>
                                    </p:set>
                                  </p:childTnLst>
                                </p:cTn>
                              </p:par>
                              <p:par>
                                <p:cTn id="359" presetID="1" presetClass="entr" presetSubtype="0" fill="hold" nodeType="withEffect">
                                  <p:stCondLst>
                                    <p:cond delay="0"/>
                                  </p:stCondLst>
                                  <p:childTnLst>
                                    <p:set>
                                      <p:cBhvr>
                                        <p:cTn id="360" dur="1" fill="hold">
                                          <p:stCondLst>
                                            <p:cond delay="0"/>
                                          </p:stCondLst>
                                        </p:cTn>
                                        <p:tgtEl>
                                          <p:spTgt spid="148"/>
                                        </p:tgtEl>
                                        <p:attrNameLst>
                                          <p:attrName>style.visibility</p:attrName>
                                        </p:attrNameLst>
                                      </p:cBhvr>
                                      <p:to>
                                        <p:strVal val="visible"/>
                                      </p:to>
                                    </p:set>
                                  </p:childTnLst>
                                </p:cTn>
                              </p:par>
                              <p:par>
                                <p:cTn id="361" presetID="1" presetClass="entr" presetSubtype="0" fill="hold" nodeType="withEffect">
                                  <p:stCondLst>
                                    <p:cond delay="0"/>
                                  </p:stCondLst>
                                  <p:childTnLst>
                                    <p:set>
                                      <p:cBhvr>
                                        <p:cTn id="362" dur="1" fill="hold">
                                          <p:stCondLst>
                                            <p:cond delay="0"/>
                                          </p:stCondLst>
                                        </p:cTn>
                                        <p:tgtEl>
                                          <p:spTgt spid="149"/>
                                        </p:tgtEl>
                                        <p:attrNameLst>
                                          <p:attrName>style.visibility</p:attrName>
                                        </p:attrNameLst>
                                      </p:cBhvr>
                                      <p:to>
                                        <p:strVal val="visible"/>
                                      </p:to>
                                    </p:set>
                                  </p:childTnLst>
                                </p:cTn>
                              </p:par>
                              <p:par>
                                <p:cTn id="363" presetID="1" presetClass="entr" presetSubtype="0" fill="hold" nodeType="withEffect">
                                  <p:stCondLst>
                                    <p:cond delay="0"/>
                                  </p:stCondLst>
                                  <p:childTnLst>
                                    <p:set>
                                      <p:cBhvr>
                                        <p:cTn id="364" dur="1" fill="hold">
                                          <p:stCondLst>
                                            <p:cond delay="0"/>
                                          </p:stCondLst>
                                        </p:cTn>
                                        <p:tgtEl>
                                          <p:spTgt spid="150"/>
                                        </p:tgtEl>
                                        <p:attrNameLst>
                                          <p:attrName>style.visibility</p:attrName>
                                        </p:attrNameLst>
                                      </p:cBhvr>
                                      <p:to>
                                        <p:strVal val="visible"/>
                                      </p:to>
                                    </p:set>
                                  </p:childTnLst>
                                </p:cTn>
                              </p:par>
                              <p:par>
                                <p:cTn id="365" presetID="1" presetClass="entr" presetSubtype="0" fill="hold" nodeType="withEffect">
                                  <p:stCondLst>
                                    <p:cond delay="0"/>
                                  </p:stCondLst>
                                  <p:childTnLst>
                                    <p:set>
                                      <p:cBhvr>
                                        <p:cTn id="366" dur="1" fill="hold">
                                          <p:stCondLst>
                                            <p:cond delay="0"/>
                                          </p:stCondLst>
                                        </p:cTn>
                                        <p:tgtEl>
                                          <p:spTgt spid="151"/>
                                        </p:tgtEl>
                                        <p:attrNameLst>
                                          <p:attrName>style.visibility</p:attrName>
                                        </p:attrNameLst>
                                      </p:cBhvr>
                                      <p:to>
                                        <p:strVal val="visible"/>
                                      </p:to>
                                    </p:set>
                                  </p:childTnLst>
                                </p:cTn>
                              </p:par>
                              <p:par>
                                <p:cTn id="367" presetID="1" presetClass="entr" presetSubtype="0" fill="hold" nodeType="withEffect">
                                  <p:stCondLst>
                                    <p:cond delay="0"/>
                                  </p:stCondLst>
                                  <p:childTnLst>
                                    <p:set>
                                      <p:cBhvr>
                                        <p:cTn id="368" dur="1" fill="hold">
                                          <p:stCondLst>
                                            <p:cond delay="0"/>
                                          </p:stCondLst>
                                        </p:cTn>
                                        <p:tgtEl>
                                          <p:spTgt spid="152"/>
                                        </p:tgtEl>
                                        <p:attrNameLst>
                                          <p:attrName>style.visibility</p:attrName>
                                        </p:attrNameLst>
                                      </p:cBhvr>
                                      <p:to>
                                        <p:strVal val="visible"/>
                                      </p:to>
                                    </p:set>
                                  </p:childTnLst>
                                </p:cTn>
                              </p:par>
                              <p:par>
                                <p:cTn id="369" presetID="1" presetClass="entr" presetSubtype="0" fill="hold" nodeType="withEffect">
                                  <p:stCondLst>
                                    <p:cond delay="0"/>
                                  </p:stCondLst>
                                  <p:childTnLst>
                                    <p:set>
                                      <p:cBhvr>
                                        <p:cTn id="370" dur="1" fill="hold">
                                          <p:stCondLst>
                                            <p:cond delay="0"/>
                                          </p:stCondLst>
                                        </p:cTn>
                                        <p:tgtEl>
                                          <p:spTgt spid="153"/>
                                        </p:tgtEl>
                                        <p:attrNameLst>
                                          <p:attrName>style.visibility</p:attrName>
                                        </p:attrNameLst>
                                      </p:cBhvr>
                                      <p:to>
                                        <p:strVal val="visible"/>
                                      </p:to>
                                    </p:set>
                                  </p:childTnLst>
                                </p:cTn>
                              </p:par>
                              <p:par>
                                <p:cTn id="371" presetID="1" presetClass="entr" presetSubtype="0" fill="hold" nodeType="withEffect">
                                  <p:stCondLst>
                                    <p:cond delay="0"/>
                                  </p:stCondLst>
                                  <p:childTnLst>
                                    <p:set>
                                      <p:cBhvr>
                                        <p:cTn id="372" dur="1" fill="hold">
                                          <p:stCondLst>
                                            <p:cond delay="0"/>
                                          </p:stCondLst>
                                        </p:cTn>
                                        <p:tgtEl>
                                          <p:spTgt spid="154"/>
                                        </p:tgtEl>
                                        <p:attrNameLst>
                                          <p:attrName>style.visibility</p:attrName>
                                        </p:attrNameLst>
                                      </p:cBhvr>
                                      <p:to>
                                        <p:strVal val="visible"/>
                                      </p:to>
                                    </p:set>
                                  </p:childTnLst>
                                </p:cTn>
                              </p:par>
                              <p:par>
                                <p:cTn id="373" presetID="1" presetClass="entr" presetSubtype="0" fill="hold" nodeType="withEffect">
                                  <p:stCondLst>
                                    <p:cond delay="0"/>
                                  </p:stCondLst>
                                  <p:childTnLst>
                                    <p:set>
                                      <p:cBhvr>
                                        <p:cTn id="374" dur="1" fill="hold">
                                          <p:stCondLst>
                                            <p:cond delay="0"/>
                                          </p:stCondLst>
                                        </p:cTn>
                                        <p:tgtEl>
                                          <p:spTgt spid="155"/>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1" presetClass="entr" presetSubtype="0" fill="hold" grpId="0" nodeType="clickEffect">
                                  <p:stCondLst>
                                    <p:cond delay="0"/>
                                  </p:stCondLst>
                                  <p:childTnLst>
                                    <p:set>
                                      <p:cBhvr>
                                        <p:cTn id="378" dur="1" fill="hold">
                                          <p:stCondLst>
                                            <p:cond delay="0"/>
                                          </p:stCondLst>
                                        </p:cTn>
                                        <p:tgtEl>
                                          <p:spTgt spid="7"/>
                                        </p:tgtEl>
                                        <p:attrNameLst>
                                          <p:attrName>style.visibility</p:attrName>
                                        </p:attrNameLst>
                                      </p:cBhvr>
                                      <p:to>
                                        <p:strVal val="visible"/>
                                      </p:to>
                                    </p:set>
                                  </p:childTnLst>
                                </p:cTn>
                              </p:par>
                              <p:par>
                                <p:cTn id="379" presetID="1" presetClass="entr" presetSubtype="0" fill="hold" nodeType="withEffect">
                                  <p:stCondLst>
                                    <p:cond delay="0"/>
                                  </p:stCondLst>
                                  <p:childTnLst>
                                    <p:set>
                                      <p:cBhvr>
                                        <p:cTn id="380" dur="1" fill="hold">
                                          <p:stCondLst>
                                            <p:cond delay="0"/>
                                          </p:stCondLst>
                                        </p:cTn>
                                        <p:tgtEl>
                                          <p:spTgt spid="236"/>
                                        </p:tgtEl>
                                        <p:attrNameLst>
                                          <p:attrName>style.visibility</p:attrName>
                                        </p:attrNameLst>
                                      </p:cBhvr>
                                      <p:to>
                                        <p:strVal val="visible"/>
                                      </p:to>
                                    </p:set>
                                  </p:childTnLst>
                                </p:cTn>
                              </p:par>
                              <p:par>
                                <p:cTn id="381" presetID="1" presetClass="entr" presetSubtype="0" fill="hold" nodeType="withEffect">
                                  <p:stCondLst>
                                    <p:cond delay="0"/>
                                  </p:stCondLst>
                                  <p:childTnLst>
                                    <p:set>
                                      <p:cBhvr>
                                        <p:cTn id="382" dur="1" fill="hold">
                                          <p:stCondLst>
                                            <p:cond delay="0"/>
                                          </p:stCondLst>
                                        </p:cTn>
                                        <p:tgtEl>
                                          <p:spTgt spid="237"/>
                                        </p:tgtEl>
                                        <p:attrNameLst>
                                          <p:attrName>style.visibility</p:attrName>
                                        </p:attrNameLst>
                                      </p:cBhvr>
                                      <p:to>
                                        <p:strVal val="visible"/>
                                      </p:to>
                                    </p:set>
                                  </p:childTnLst>
                                </p:cTn>
                              </p:par>
                              <p:par>
                                <p:cTn id="383" presetID="1" presetClass="entr" presetSubtype="0" fill="hold" nodeType="withEffect">
                                  <p:stCondLst>
                                    <p:cond delay="0"/>
                                  </p:stCondLst>
                                  <p:childTnLst>
                                    <p:set>
                                      <p:cBhvr>
                                        <p:cTn id="384" dur="1" fill="hold">
                                          <p:stCondLst>
                                            <p:cond delay="0"/>
                                          </p:stCondLst>
                                        </p:cTn>
                                        <p:tgtEl>
                                          <p:spTgt spid="238"/>
                                        </p:tgtEl>
                                        <p:attrNameLst>
                                          <p:attrName>style.visibility</p:attrName>
                                        </p:attrNameLst>
                                      </p:cBhvr>
                                      <p:to>
                                        <p:strVal val="visible"/>
                                      </p:to>
                                    </p:set>
                                  </p:childTnLst>
                                </p:cTn>
                              </p:par>
                              <p:par>
                                <p:cTn id="385" presetID="1" presetClass="entr" presetSubtype="0" fill="hold" nodeType="withEffect">
                                  <p:stCondLst>
                                    <p:cond delay="0"/>
                                  </p:stCondLst>
                                  <p:childTnLst>
                                    <p:set>
                                      <p:cBhvr>
                                        <p:cTn id="386" dur="1" fill="hold">
                                          <p:stCondLst>
                                            <p:cond delay="0"/>
                                          </p:stCondLst>
                                        </p:cTn>
                                        <p:tgtEl>
                                          <p:spTgt spid="239"/>
                                        </p:tgtEl>
                                        <p:attrNameLst>
                                          <p:attrName>style.visibility</p:attrName>
                                        </p:attrNameLst>
                                      </p:cBhvr>
                                      <p:to>
                                        <p:strVal val="visible"/>
                                      </p:to>
                                    </p:set>
                                  </p:childTnLst>
                                </p:cTn>
                              </p:par>
                              <p:par>
                                <p:cTn id="387" presetID="1" presetClass="entr" presetSubtype="0" fill="hold" nodeType="withEffect">
                                  <p:stCondLst>
                                    <p:cond delay="0"/>
                                  </p:stCondLst>
                                  <p:childTnLst>
                                    <p:set>
                                      <p:cBhvr>
                                        <p:cTn id="388" dur="1" fill="hold">
                                          <p:stCondLst>
                                            <p:cond delay="0"/>
                                          </p:stCondLst>
                                        </p:cTn>
                                        <p:tgtEl>
                                          <p:spTgt spid="240"/>
                                        </p:tgtEl>
                                        <p:attrNameLst>
                                          <p:attrName>style.visibility</p:attrName>
                                        </p:attrNameLst>
                                      </p:cBhvr>
                                      <p:to>
                                        <p:strVal val="visible"/>
                                      </p:to>
                                    </p:set>
                                  </p:childTnLst>
                                </p:cTn>
                              </p:par>
                              <p:par>
                                <p:cTn id="389" presetID="1" presetClass="entr" presetSubtype="0" fill="hold" nodeType="withEffect">
                                  <p:stCondLst>
                                    <p:cond delay="0"/>
                                  </p:stCondLst>
                                  <p:childTnLst>
                                    <p:set>
                                      <p:cBhvr>
                                        <p:cTn id="390" dur="1" fill="hold">
                                          <p:stCondLst>
                                            <p:cond delay="0"/>
                                          </p:stCondLst>
                                        </p:cTn>
                                        <p:tgtEl>
                                          <p:spTgt spid="241"/>
                                        </p:tgtEl>
                                        <p:attrNameLst>
                                          <p:attrName>style.visibility</p:attrName>
                                        </p:attrNameLst>
                                      </p:cBhvr>
                                      <p:to>
                                        <p:strVal val="visible"/>
                                      </p:to>
                                    </p:set>
                                  </p:childTnLst>
                                </p:cTn>
                              </p:par>
                              <p:par>
                                <p:cTn id="391" presetID="1" presetClass="entr" presetSubtype="0" fill="hold" nodeType="withEffect">
                                  <p:stCondLst>
                                    <p:cond delay="0"/>
                                  </p:stCondLst>
                                  <p:childTnLst>
                                    <p:set>
                                      <p:cBhvr>
                                        <p:cTn id="392" dur="1" fill="hold">
                                          <p:stCondLst>
                                            <p:cond delay="0"/>
                                          </p:stCondLst>
                                        </p:cTn>
                                        <p:tgtEl>
                                          <p:spTgt spid="242"/>
                                        </p:tgtEl>
                                        <p:attrNameLst>
                                          <p:attrName>style.visibility</p:attrName>
                                        </p:attrNameLst>
                                      </p:cBhvr>
                                      <p:to>
                                        <p:strVal val="visible"/>
                                      </p:to>
                                    </p:set>
                                  </p:childTnLst>
                                </p:cTn>
                              </p:par>
                              <p:par>
                                <p:cTn id="393" presetID="1" presetClass="entr" presetSubtype="0" fill="hold" nodeType="withEffect">
                                  <p:stCondLst>
                                    <p:cond delay="0"/>
                                  </p:stCondLst>
                                  <p:childTnLst>
                                    <p:set>
                                      <p:cBhvr>
                                        <p:cTn id="394" dur="1" fill="hold">
                                          <p:stCondLst>
                                            <p:cond delay="0"/>
                                          </p:stCondLst>
                                        </p:cTn>
                                        <p:tgtEl>
                                          <p:spTgt spid="243"/>
                                        </p:tgtEl>
                                        <p:attrNameLst>
                                          <p:attrName>style.visibility</p:attrName>
                                        </p:attrNameLst>
                                      </p:cBhvr>
                                      <p:to>
                                        <p:strVal val="visible"/>
                                      </p:to>
                                    </p:set>
                                  </p:childTnLst>
                                </p:cTn>
                              </p:par>
                              <p:par>
                                <p:cTn id="395" presetID="1" presetClass="entr" presetSubtype="0" fill="hold" nodeType="withEffect">
                                  <p:stCondLst>
                                    <p:cond delay="0"/>
                                  </p:stCondLst>
                                  <p:childTnLst>
                                    <p:set>
                                      <p:cBhvr>
                                        <p:cTn id="396" dur="1" fill="hold">
                                          <p:stCondLst>
                                            <p:cond delay="0"/>
                                          </p:stCondLst>
                                        </p:cTn>
                                        <p:tgtEl>
                                          <p:spTgt spid="228"/>
                                        </p:tgtEl>
                                        <p:attrNameLst>
                                          <p:attrName>style.visibility</p:attrName>
                                        </p:attrNameLst>
                                      </p:cBhvr>
                                      <p:to>
                                        <p:strVal val="visible"/>
                                      </p:to>
                                    </p:set>
                                  </p:childTnLst>
                                </p:cTn>
                              </p:par>
                              <p:par>
                                <p:cTn id="397" presetID="1" presetClass="entr" presetSubtype="0" fill="hold" nodeType="withEffect">
                                  <p:stCondLst>
                                    <p:cond delay="0"/>
                                  </p:stCondLst>
                                  <p:childTnLst>
                                    <p:set>
                                      <p:cBhvr>
                                        <p:cTn id="398" dur="1" fill="hold">
                                          <p:stCondLst>
                                            <p:cond delay="0"/>
                                          </p:stCondLst>
                                        </p:cTn>
                                        <p:tgtEl>
                                          <p:spTgt spid="229"/>
                                        </p:tgtEl>
                                        <p:attrNameLst>
                                          <p:attrName>style.visibility</p:attrName>
                                        </p:attrNameLst>
                                      </p:cBhvr>
                                      <p:to>
                                        <p:strVal val="visible"/>
                                      </p:to>
                                    </p:set>
                                  </p:childTnLst>
                                </p:cTn>
                              </p:par>
                              <p:par>
                                <p:cTn id="399" presetID="1" presetClass="entr" presetSubtype="0" fill="hold" nodeType="withEffect">
                                  <p:stCondLst>
                                    <p:cond delay="0"/>
                                  </p:stCondLst>
                                  <p:childTnLst>
                                    <p:set>
                                      <p:cBhvr>
                                        <p:cTn id="400" dur="1" fill="hold">
                                          <p:stCondLst>
                                            <p:cond delay="0"/>
                                          </p:stCondLst>
                                        </p:cTn>
                                        <p:tgtEl>
                                          <p:spTgt spid="230"/>
                                        </p:tgtEl>
                                        <p:attrNameLst>
                                          <p:attrName>style.visibility</p:attrName>
                                        </p:attrNameLst>
                                      </p:cBhvr>
                                      <p:to>
                                        <p:strVal val="visible"/>
                                      </p:to>
                                    </p:set>
                                  </p:childTnLst>
                                </p:cTn>
                              </p:par>
                              <p:par>
                                <p:cTn id="401" presetID="1" presetClass="entr" presetSubtype="0" fill="hold" nodeType="withEffect">
                                  <p:stCondLst>
                                    <p:cond delay="0"/>
                                  </p:stCondLst>
                                  <p:childTnLst>
                                    <p:set>
                                      <p:cBhvr>
                                        <p:cTn id="402" dur="1" fill="hold">
                                          <p:stCondLst>
                                            <p:cond delay="0"/>
                                          </p:stCondLst>
                                        </p:cTn>
                                        <p:tgtEl>
                                          <p:spTgt spid="231"/>
                                        </p:tgtEl>
                                        <p:attrNameLst>
                                          <p:attrName>style.visibility</p:attrName>
                                        </p:attrNameLst>
                                      </p:cBhvr>
                                      <p:to>
                                        <p:strVal val="visible"/>
                                      </p:to>
                                    </p:set>
                                  </p:childTnLst>
                                </p:cTn>
                              </p:par>
                              <p:par>
                                <p:cTn id="403" presetID="1" presetClass="entr" presetSubtype="0" fill="hold" nodeType="withEffect">
                                  <p:stCondLst>
                                    <p:cond delay="0"/>
                                  </p:stCondLst>
                                  <p:childTnLst>
                                    <p:set>
                                      <p:cBhvr>
                                        <p:cTn id="404" dur="1" fill="hold">
                                          <p:stCondLst>
                                            <p:cond delay="0"/>
                                          </p:stCondLst>
                                        </p:cTn>
                                        <p:tgtEl>
                                          <p:spTgt spid="232"/>
                                        </p:tgtEl>
                                        <p:attrNameLst>
                                          <p:attrName>style.visibility</p:attrName>
                                        </p:attrNameLst>
                                      </p:cBhvr>
                                      <p:to>
                                        <p:strVal val="visible"/>
                                      </p:to>
                                    </p:set>
                                  </p:childTnLst>
                                </p:cTn>
                              </p:par>
                              <p:par>
                                <p:cTn id="405" presetID="1" presetClass="entr" presetSubtype="0" fill="hold" nodeType="withEffect">
                                  <p:stCondLst>
                                    <p:cond delay="0"/>
                                  </p:stCondLst>
                                  <p:childTnLst>
                                    <p:set>
                                      <p:cBhvr>
                                        <p:cTn id="406" dur="1" fill="hold">
                                          <p:stCondLst>
                                            <p:cond delay="0"/>
                                          </p:stCondLst>
                                        </p:cTn>
                                        <p:tgtEl>
                                          <p:spTgt spid="233"/>
                                        </p:tgtEl>
                                        <p:attrNameLst>
                                          <p:attrName>style.visibility</p:attrName>
                                        </p:attrNameLst>
                                      </p:cBhvr>
                                      <p:to>
                                        <p:strVal val="visible"/>
                                      </p:to>
                                    </p:set>
                                  </p:childTnLst>
                                </p:cTn>
                              </p:par>
                              <p:par>
                                <p:cTn id="407" presetID="1" presetClass="entr" presetSubtype="0" fill="hold" nodeType="withEffect">
                                  <p:stCondLst>
                                    <p:cond delay="0"/>
                                  </p:stCondLst>
                                  <p:childTnLst>
                                    <p:set>
                                      <p:cBhvr>
                                        <p:cTn id="408" dur="1" fill="hold">
                                          <p:stCondLst>
                                            <p:cond delay="0"/>
                                          </p:stCondLst>
                                        </p:cTn>
                                        <p:tgtEl>
                                          <p:spTgt spid="234"/>
                                        </p:tgtEl>
                                        <p:attrNameLst>
                                          <p:attrName>style.visibility</p:attrName>
                                        </p:attrNameLst>
                                      </p:cBhvr>
                                      <p:to>
                                        <p:strVal val="visible"/>
                                      </p:to>
                                    </p:set>
                                  </p:childTnLst>
                                </p:cTn>
                              </p:par>
                              <p:par>
                                <p:cTn id="409" presetID="1" presetClass="entr" presetSubtype="0" fill="hold" nodeType="withEffect">
                                  <p:stCondLst>
                                    <p:cond delay="0"/>
                                  </p:stCondLst>
                                  <p:childTnLst>
                                    <p:set>
                                      <p:cBhvr>
                                        <p:cTn id="410" dur="1" fill="hold">
                                          <p:stCondLst>
                                            <p:cond delay="0"/>
                                          </p:stCondLst>
                                        </p:cTn>
                                        <p:tgtEl>
                                          <p:spTgt spid="235"/>
                                        </p:tgtEl>
                                        <p:attrNameLst>
                                          <p:attrName>style.visibility</p:attrName>
                                        </p:attrNameLst>
                                      </p:cBhvr>
                                      <p:to>
                                        <p:strVal val="visible"/>
                                      </p:to>
                                    </p:set>
                                  </p:childTnLst>
                                </p:cTn>
                              </p:par>
                              <p:par>
                                <p:cTn id="411" presetID="1" presetClass="entr" presetSubtype="0" fill="hold" nodeType="withEffect">
                                  <p:stCondLst>
                                    <p:cond delay="0"/>
                                  </p:stCondLst>
                                  <p:childTnLst>
                                    <p:set>
                                      <p:cBhvr>
                                        <p:cTn id="412" dur="1" fill="hold">
                                          <p:stCondLst>
                                            <p:cond delay="0"/>
                                          </p:stCondLst>
                                        </p:cTn>
                                        <p:tgtEl>
                                          <p:spTgt spid="220"/>
                                        </p:tgtEl>
                                        <p:attrNameLst>
                                          <p:attrName>style.visibility</p:attrName>
                                        </p:attrNameLst>
                                      </p:cBhvr>
                                      <p:to>
                                        <p:strVal val="visible"/>
                                      </p:to>
                                    </p:set>
                                  </p:childTnLst>
                                </p:cTn>
                              </p:par>
                              <p:par>
                                <p:cTn id="413" presetID="1" presetClass="entr" presetSubtype="0" fill="hold" nodeType="withEffect">
                                  <p:stCondLst>
                                    <p:cond delay="0"/>
                                  </p:stCondLst>
                                  <p:childTnLst>
                                    <p:set>
                                      <p:cBhvr>
                                        <p:cTn id="414" dur="1" fill="hold">
                                          <p:stCondLst>
                                            <p:cond delay="0"/>
                                          </p:stCondLst>
                                        </p:cTn>
                                        <p:tgtEl>
                                          <p:spTgt spid="221"/>
                                        </p:tgtEl>
                                        <p:attrNameLst>
                                          <p:attrName>style.visibility</p:attrName>
                                        </p:attrNameLst>
                                      </p:cBhvr>
                                      <p:to>
                                        <p:strVal val="visible"/>
                                      </p:to>
                                    </p:set>
                                  </p:childTnLst>
                                </p:cTn>
                              </p:par>
                              <p:par>
                                <p:cTn id="415" presetID="1" presetClass="entr" presetSubtype="0" fill="hold" nodeType="withEffect">
                                  <p:stCondLst>
                                    <p:cond delay="0"/>
                                  </p:stCondLst>
                                  <p:childTnLst>
                                    <p:set>
                                      <p:cBhvr>
                                        <p:cTn id="416" dur="1" fill="hold">
                                          <p:stCondLst>
                                            <p:cond delay="0"/>
                                          </p:stCondLst>
                                        </p:cTn>
                                        <p:tgtEl>
                                          <p:spTgt spid="222"/>
                                        </p:tgtEl>
                                        <p:attrNameLst>
                                          <p:attrName>style.visibility</p:attrName>
                                        </p:attrNameLst>
                                      </p:cBhvr>
                                      <p:to>
                                        <p:strVal val="visible"/>
                                      </p:to>
                                    </p:set>
                                  </p:childTnLst>
                                </p:cTn>
                              </p:par>
                              <p:par>
                                <p:cTn id="417" presetID="1" presetClass="entr" presetSubtype="0" fill="hold" nodeType="withEffect">
                                  <p:stCondLst>
                                    <p:cond delay="0"/>
                                  </p:stCondLst>
                                  <p:childTnLst>
                                    <p:set>
                                      <p:cBhvr>
                                        <p:cTn id="418" dur="1" fill="hold">
                                          <p:stCondLst>
                                            <p:cond delay="0"/>
                                          </p:stCondLst>
                                        </p:cTn>
                                        <p:tgtEl>
                                          <p:spTgt spid="223"/>
                                        </p:tgtEl>
                                        <p:attrNameLst>
                                          <p:attrName>style.visibility</p:attrName>
                                        </p:attrNameLst>
                                      </p:cBhvr>
                                      <p:to>
                                        <p:strVal val="visible"/>
                                      </p:to>
                                    </p:set>
                                  </p:childTnLst>
                                </p:cTn>
                              </p:par>
                              <p:par>
                                <p:cTn id="419" presetID="1" presetClass="entr" presetSubtype="0" fill="hold" nodeType="withEffect">
                                  <p:stCondLst>
                                    <p:cond delay="0"/>
                                  </p:stCondLst>
                                  <p:childTnLst>
                                    <p:set>
                                      <p:cBhvr>
                                        <p:cTn id="420" dur="1" fill="hold">
                                          <p:stCondLst>
                                            <p:cond delay="0"/>
                                          </p:stCondLst>
                                        </p:cTn>
                                        <p:tgtEl>
                                          <p:spTgt spid="224"/>
                                        </p:tgtEl>
                                        <p:attrNameLst>
                                          <p:attrName>style.visibility</p:attrName>
                                        </p:attrNameLst>
                                      </p:cBhvr>
                                      <p:to>
                                        <p:strVal val="visible"/>
                                      </p:to>
                                    </p:set>
                                  </p:childTnLst>
                                </p:cTn>
                              </p:par>
                              <p:par>
                                <p:cTn id="421" presetID="1" presetClass="entr" presetSubtype="0" fill="hold" nodeType="withEffect">
                                  <p:stCondLst>
                                    <p:cond delay="0"/>
                                  </p:stCondLst>
                                  <p:childTnLst>
                                    <p:set>
                                      <p:cBhvr>
                                        <p:cTn id="422" dur="1" fill="hold">
                                          <p:stCondLst>
                                            <p:cond delay="0"/>
                                          </p:stCondLst>
                                        </p:cTn>
                                        <p:tgtEl>
                                          <p:spTgt spid="225"/>
                                        </p:tgtEl>
                                        <p:attrNameLst>
                                          <p:attrName>style.visibility</p:attrName>
                                        </p:attrNameLst>
                                      </p:cBhvr>
                                      <p:to>
                                        <p:strVal val="visible"/>
                                      </p:to>
                                    </p:set>
                                  </p:childTnLst>
                                </p:cTn>
                              </p:par>
                              <p:par>
                                <p:cTn id="423" presetID="1" presetClass="entr" presetSubtype="0" fill="hold" nodeType="withEffect">
                                  <p:stCondLst>
                                    <p:cond delay="0"/>
                                  </p:stCondLst>
                                  <p:childTnLst>
                                    <p:set>
                                      <p:cBhvr>
                                        <p:cTn id="424" dur="1" fill="hold">
                                          <p:stCondLst>
                                            <p:cond delay="0"/>
                                          </p:stCondLst>
                                        </p:cTn>
                                        <p:tgtEl>
                                          <p:spTgt spid="226"/>
                                        </p:tgtEl>
                                        <p:attrNameLst>
                                          <p:attrName>style.visibility</p:attrName>
                                        </p:attrNameLst>
                                      </p:cBhvr>
                                      <p:to>
                                        <p:strVal val="visible"/>
                                      </p:to>
                                    </p:set>
                                  </p:childTnLst>
                                </p:cTn>
                              </p:par>
                              <p:par>
                                <p:cTn id="425" presetID="1" presetClass="entr" presetSubtype="0" fill="hold" nodeType="withEffect">
                                  <p:stCondLst>
                                    <p:cond delay="0"/>
                                  </p:stCondLst>
                                  <p:childTnLst>
                                    <p:set>
                                      <p:cBhvr>
                                        <p:cTn id="426" dur="1" fill="hold">
                                          <p:stCondLst>
                                            <p:cond delay="0"/>
                                          </p:stCondLst>
                                        </p:cTn>
                                        <p:tgtEl>
                                          <p:spTgt spid="227"/>
                                        </p:tgtEl>
                                        <p:attrNameLst>
                                          <p:attrName>style.visibility</p:attrName>
                                        </p:attrNameLst>
                                      </p:cBhvr>
                                      <p:to>
                                        <p:strVal val="visible"/>
                                      </p:to>
                                    </p:set>
                                  </p:childTnLst>
                                </p:cTn>
                              </p:par>
                              <p:par>
                                <p:cTn id="427" presetID="1" presetClass="entr" presetSubtype="0" fill="hold" nodeType="withEffect">
                                  <p:stCondLst>
                                    <p:cond delay="0"/>
                                  </p:stCondLst>
                                  <p:childTnLst>
                                    <p:set>
                                      <p:cBhvr>
                                        <p:cTn id="428" dur="1" fill="hold">
                                          <p:stCondLst>
                                            <p:cond delay="0"/>
                                          </p:stCondLst>
                                        </p:cTn>
                                        <p:tgtEl>
                                          <p:spTgt spid="212"/>
                                        </p:tgtEl>
                                        <p:attrNameLst>
                                          <p:attrName>style.visibility</p:attrName>
                                        </p:attrNameLst>
                                      </p:cBhvr>
                                      <p:to>
                                        <p:strVal val="visible"/>
                                      </p:to>
                                    </p:set>
                                  </p:childTnLst>
                                </p:cTn>
                              </p:par>
                              <p:par>
                                <p:cTn id="429" presetID="1" presetClass="entr" presetSubtype="0" fill="hold" nodeType="withEffect">
                                  <p:stCondLst>
                                    <p:cond delay="0"/>
                                  </p:stCondLst>
                                  <p:childTnLst>
                                    <p:set>
                                      <p:cBhvr>
                                        <p:cTn id="430" dur="1" fill="hold">
                                          <p:stCondLst>
                                            <p:cond delay="0"/>
                                          </p:stCondLst>
                                        </p:cTn>
                                        <p:tgtEl>
                                          <p:spTgt spid="213"/>
                                        </p:tgtEl>
                                        <p:attrNameLst>
                                          <p:attrName>style.visibility</p:attrName>
                                        </p:attrNameLst>
                                      </p:cBhvr>
                                      <p:to>
                                        <p:strVal val="visible"/>
                                      </p:to>
                                    </p:set>
                                  </p:childTnLst>
                                </p:cTn>
                              </p:par>
                              <p:par>
                                <p:cTn id="431" presetID="1" presetClass="entr" presetSubtype="0" fill="hold" nodeType="withEffect">
                                  <p:stCondLst>
                                    <p:cond delay="0"/>
                                  </p:stCondLst>
                                  <p:childTnLst>
                                    <p:set>
                                      <p:cBhvr>
                                        <p:cTn id="432" dur="1" fill="hold">
                                          <p:stCondLst>
                                            <p:cond delay="0"/>
                                          </p:stCondLst>
                                        </p:cTn>
                                        <p:tgtEl>
                                          <p:spTgt spid="214"/>
                                        </p:tgtEl>
                                        <p:attrNameLst>
                                          <p:attrName>style.visibility</p:attrName>
                                        </p:attrNameLst>
                                      </p:cBhvr>
                                      <p:to>
                                        <p:strVal val="visible"/>
                                      </p:to>
                                    </p:set>
                                  </p:childTnLst>
                                </p:cTn>
                              </p:par>
                              <p:par>
                                <p:cTn id="433" presetID="1" presetClass="entr" presetSubtype="0" fill="hold" nodeType="withEffect">
                                  <p:stCondLst>
                                    <p:cond delay="0"/>
                                  </p:stCondLst>
                                  <p:childTnLst>
                                    <p:set>
                                      <p:cBhvr>
                                        <p:cTn id="434" dur="1" fill="hold">
                                          <p:stCondLst>
                                            <p:cond delay="0"/>
                                          </p:stCondLst>
                                        </p:cTn>
                                        <p:tgtEl>
                                          <p:spTgt spid="215"/>
                                        </p:tgtEl>
                                        <p:attrNameLst>
                                          <p:attrName>style.visibility</p:attrName>
                                        </p:attrNameLst>
                                      </p:cBhvr>
                                      <p:to>
                                        <p:strVal val="visible"/>
                                      </p:to>
                                    </p:set>
                                  </p:childTnLst>
                                </p:cTn>
                              </p:par>
                              <p:par>
                                <p:cTn id="435" presetID="1" presetClass="entr" presetSubtype="0" fill="hold" nodeType="withEffect">
                                  <p:stCondLst>
                                    <p:cond delay="0"/>
                                  </p:stCondLst>
                                  <p:childTnLst>
                                    <p:set>
                                      <p:cBhvr>
                                        <p:cTn id="436" dur="1" fill="hold">
                                          <p:stCondLst>
                                            <p:cond delay="0"/>
                                          </p:stCondLst>
                                        </p:cTn>
                                        <p:tgtEl>
                                          <p:spTgt spid="216"/>
                                        </p:tgtEl>
                                        <p:attrNameLst>
                                          <p:attrName>style.visibility</p:attrName>
                                        </p:attrNameLst>
                                      </p:cBhvr>
                                      <p:to>
                                        <p:strVal val="visible"/>
                                      </p:to>
                                    </p:set>
                                  </p:childTnLst>
                                </p:cTn>
                              </p:par>
                              <p:par>
                                <p:cTn id="437" presetID="1" presetClass="entr" presetSubtype="0" fill="hold" nodeType="withEffect">
                                  <p:stCondLst>
                                    <p:cond delay="0"/>
                                  </p:stCondLst>
                                  <p:childTnLst>
                                    <p:set>
                                      <p:cBhvr>
                                        <p:cTn id="438" dur="1" fill="hold">
                                          <p:stCondLst>
                                            <p:cond delay="0"/>
                                          </p:stCondLst>
                                        </p:cTn>
                                        <p:tgtEl>
                                          <p:spTgt spid="217"/>
                                        </p:tgtEl>
                                        <p:attrNameLst>
                                          <p:attrName>style.visibility</p:attrName>
                                        </p:attrNameLst>
                                      </p:cBhvr>
                                      <p:to>
                                        <p:strVal val="visible"/>
                                      </p:to>
                                    </p:set>
                                  </p:childTnLst>
                                </p:cTn>
                              </p:par>
                              <p:par>
                                <p:cTn id="439" presetID="1" presetClass="entr" presetSubtype="0" fill="hold" nodeType="withEffect">
                                  <p:stCondLst>
                                    <p:cond delay="0"/>
                                  </p:stCondLst>
                                  <p:childTnLst>
                                    <p:set>
                                      <p:cBhvr>
                                        <p:cTn id="440" dur="1" fill="hold">
                                          <p:stCondLst>
                                            <p:cond delay="0"/>
                                          </p:stCondLst>
                                        </p:cTn>
                                        <p:tgtEl>
                                          <p:spTgt spid="218"/>
                                        </p:tgtEl>
                                        <p:attrNameLst>
                                          <p:attrName>style.visibility</p:attrName>
                                        </p:attrNameLst>
                                      </p:cBhvr>
                                      <p:to>
                                        <p:strVal val="visible"/>
                                      </p:to>
                                    </p:set>
                                  </p:childTnLst>
                                </p:cTn>
                              </p:par>
                              <p:par>
                                <p:cTn id="441" presetID="1" presetClass="entr" presetSubtype="0" fill="hold" nodeType="withEffect">
                                  <p:stCondLst>
                                    <p:cond delay="0"/>
                                  </p:stCondLst>
                                  <p:childTnLst>
                                    <p:set>
                                      <p:cBhvr>
                                        <p:cTn id="442" dur="1" fill="hold">
                                          <p:stCondLst>
                                            <p:cond delay="0"/>
                                          </p:stCondLst>
                                        </p:cTn>
                                        <p:tgtEl>
                                          <p:spTgt spid="219"/>
                                        </p:tgtEl>
                                        <p:attrNameLst>
                                          <p:attrName>style.visibility</p:attrName>
                                        </p:attrNameLst>
                                      </p:cBhvr>
                                      <p:to>
                                        <p:strVal val="visible"/>
                                      </p:to>
                                    </p:set>
                                  </p:childTnLst>
                                </p:cTn>
                              </p:par>
                              <p:par>
                                <p:cTn id="443" presetID="1" presetClass="entr" presetSubtype="0" fill="hold" nodeType="withEffect">
                                  <p:stCondLst>
                                    <p:cond delay="0"/>
                                  </p:stCondLst>
                                  <p:childTnLst>
                                    <p:set>
                                      <p:cBhvr>
                                        <p:cTn id="444" dur="1" fill="hold">
                                          <p:stCondLst>
                                            <p:cond delay="0"/>
                                          </p:stCondLst>
                                        </p:cTn>
                                        <p:tgtEl>
                                          <p:spTgt spid="204"/>
                                        </p:tgtEl>
                                        <p:attrNameLst>
                                          <p:attrName>style.visibility</p:attrName>
                                        </p:attrNameLst>
                                      </p:cBhvr>
                                      <p:to>
                                        <p:strVal val="visible"/>
                                      </p:to>
                                    </p:set>
                                  </p:childTnLst>
                                </p:cTn>
                              </p:par>
                              <p:par>
                                <p:cTn id="445" presetID="1" presetClass="entr" presetSubtype="0" fill="hold" nodeType="withEffect">
                                  <p:stCondLst>
                                    <p:cond delay="0"/>
                                  </p:stCondLst>
                                  <p:childTnLst>
                                    <p:set>
                                      <p:cBhvr>
                                        <p:cTn id="446" dur="1" fill="hold">
                                          <p:stCondLst>
                                            <p:cond delay="0"/>
                                          </p:stCondLst>
                                        </p:cTn>
                                        <p:tgtEl>
                                          <p:spTgt spid="205"/>
                                        </p:tgtEl>
                                        <p:attrNameLst>
                                          <p:attrName>style.visibility</p:attrName>
                                        </p:attrNameLst>
                                      </p:cBhvr>
                                      <p:to>
                                        <p:strVal val="visible"/>
                                      </p:to>
                                    </p:set>
                                  </p:childTnLst>
                                </p:cTn>
                              </p:par>
                              <p:par>
                                <p:cTn id="447" presetID="1" presetClass="entr" presetSubtype="0" fill="hold" nodeType="withEffect">
                                  <p:stCondLst>
                                    <p:cond delay="0"/>
                                  </p:stCondLst>
                                  <p:childTnLst>
                                    <p:set>
                                      <p:cBhvr>
                                        <p:cTn id="448" dur="1" fill="hold">
                                          <p:stCondLst>
                                            <p:cond delay="0"/>
                                          </p:stCondLst>
                                        </p:cTn>
                                        <p:tgtEl>
                                          <p:spTgt spid="206"/>
                                        </p:tgtEl>
                                        <p:attrNameLst>
                                          <p:attrName>style.visibility</p:attrName>
                                        </p:attrNameLst>
                                      </p:cBhvr>
                                      <p:to>
                                        <p:strVal val="visible"/>
                                      </p:to>
                                    </p:set>
                                  </p:childTnLst>
                                </p:cTn>
                              </p:par>
                              <p:par>
                                <p:cTn id="449" presetID="1" presetClass="entr" presetSubtype="0" fill="hold" nodeType="withEffect">
                                  <p:stCondLst>
                                    <p:cond delay="0"/>
                                  </p:stCondLst>
                                  <p:childTnLst>
                                    <p:set>
                                      <p:cBhvr>
                                        <p:cTn id="450" dur="1" fill="hold">
                                          <p:stCondLst>
                                            <p:cond delay="0"/>
                                          </p:stCondLst>
                                        </p:cTn>
                                        <p:tgtEl>
                                          <p:spTgt spid="207"/>
                                        </p:tgtEl>
                                        <p:attrNameLst>
                                          <p:attrName>style.visibility</p:attrName>
                                        </p:attrNameLst>
                                      </p:cBhvr>
                                      <p:to>
                                        <p:strVal val="visible"/>
                                      </p:to>
                                    </p:set>
                                  </p:childTnLst>
                                </p:cTn>
                              </p:par>
                              <p:par>
                                <p:cTn id="451" presetID="1" presetClass="entr" presetSubtype="0" fill="hold" nodeType="withEffect">
                                  <p:stCondLst>
                                    <p:cond delay="0"/>
                                  </p:stCondLst>
                                  <p:childTnLst>
                                    <p:set>
                                      <p:cBhvr>
                                        <p:cTn id="452" dur="1" fill="hold">
                                          <p:stCondLst>
                                            <p:cond delay="0"/>
                                          </p:stCondLst>
                                        </p:cTn>
                                        <p:tgtEl>
                                          <p:spTgt spid="208"/>
                                        </p:tgtEl>
                                        <p:attrNameLst>
                                          <p:attrName>style.visibility</p:attrName>
                                        </p:attrNameLst>
                                      </p:cBhvr>
                                      <p:to>
                                        <p:strVal val="visible"/>
                                      </p:to>
                                    </p:set>
                                  </p:childTnLst>
                                </p:cTn>
                              </p:par>
                              <p:par>
                                <p:cTn id="453" presetID="1" presetClass="entr" presetSubtype="0" fill="hold" nodeType="withEffect">
                                  <p:stCondLst>
                                    <p:cond delay="0"/>
                                  </p:stCondLst>
                                  <p:childTnLst>
                                    <p:set>
                                      <p:cBhvr>
                                        <p:cTn id="454" dur="1" fill="hold">
                                          <p:stCondLst>
                                            <p:cond delay="0"/>
                                          </p:stCondLst>
                                        </p:cTn>
                                        <p:tgtEl>
                                          <p:spTgt spid="209"/>
                                        </p:tgtEl>
                                        <p:attrNameLst>
                                          <p:attrName>style.visibility</p:attrName>
                                        </p:attrNameLst>
                                      </p:cBhvr>
                                      <p:to>
                                        <p:strVal val="visible"/>
                                      </p:to>
                                    </p:set>
                                  </p:childTnLst>
                                </p:cTn>
                              </p:par>
                              <p:par>
                                <p:cTn id="455" presetID="1" presetClass="entr" presetSubtype="0" fill="hold" nodeType="withEffect">
                                  <p:stCondLst>
                                    <p:cond delay="0"/>
                                  </p:stCondLst>
                                  <p:childTnLst>
                                    <p:set>
                                      <p:cBhvr>
                                        <p:cTn id="456" dur="1" fill="hold">
                                          <p:stCondLst>
                                            <p:cond delay="0"/>
                                          </p:stCondLst>
                                        </p:cTn>
                                        <p:tgtEl>
                                          <p:spTgt spid="210"/>
                                        </p:tgtEl>
                                        <p:attrNameLst>
                                          <p:attrName>style.visibility</p:attrName>
                                        </p:attrNameLst>
                                      </p:cBhvr>
                                      <p:to>
                                        <p:strVal val="visible"/>
                                      </p:to>
                                    </p:set>
                                  </p:childTnLst>
                                </p:cTn>
                              </p:par>
                              <p:par>
                                <p:cTn id="457" presetID="1" presetClass="entr" presetSubtype="0" fill="hold" nodeType="withEffect">
                                  <p:stCondLst>
                                    <p:cond delay="0"/>
                                  </p:stCondLst>
                                  <p:childTnLst>
                                    <p:set>
                                      <p:cBhvr>
                                        <p:cTn id="458" dur="1" fill="hold">
                                          <p:stCondLst>
                                            <p:cond delay="0"/>
                                          </p:stCondLst>
                                        </p:cTn>
                                        <p:tgtEl>
                                          <p:spTgt spid="211"/>
                                        </p:tgtEl>
                                        <p:attrNameLst>
                                          <p:attrName>style.visibility</p:attrName>
                                        </p:attrNameLst>
                                      </p:cBhvr>
                                      <p:to>
                                        <p:strVal val="visible"/>
                                      </p:to>
                                    </p:set>
                                  </p:childTnLst>
                                </p:cTn>
                              </p:par>
                              <p:par>
                                <p:cTn id="459" presetID="1" presetClass="entr" presetSubtype="0" fill="hold" nodeType="withEffect">
                                  <p:stCondLst>
                                    <p:cond delay="0"/>
                                  </p:stCondLst>
                                  <p:childTnLst>
                                    <p:set>
                                      <p:cBhvr>
                                        <p:cTn id="460" dur="1" fill="hold">
                                          <p:stCondLst>
                                            <p:cond delay="0"/>
                                          </p:stCondLst>
                                        </p:cTn>
                                        <p:tgtEl>
                                          <p:spTgt spid="196"/>
                                        </p:tgtEl>
                                        <p:attrNameLst>
                                          <p:attrName>style.visibility</p:attrName>
                                        </p:attrNameLst>
                                      </p:cBhvr>
                                      <p:to>
                                        <p:strVal val="visible"/>
                                      </p:to>
                                    </p:set>
                                  </p:childTnLst>
                                </p:cTn>
                              </p:par>
                              <p:par>
                                <p:cTn id="461" presetID="1" presetClass="entr" presetSubtype="0" fill="hold" nodeType="withEffect">
                                  <p:stCondLst>
                                    <p:cond delay="0"/>
                                  </p:stCondLst>
                                  <p:childTnLst>
                                    <p:set>
                                      <p:cBhvr>
                                        <p:cTn id="462" dur="1" fill="hold">
                                          <p:stCondLst>
                                            <p:cond delay="0"/>
                                          </p:stCondLst>
                                        </p:cTn>
                                        <p:tgtEl>
                                          <p:spTgt spid="197"/>
                                        </p:tgtEl>
                                        <p:attrNameLst>
                                          <p:attrName>style.visibility</p:attrName>
                                        </p:attrNameLst>
                                      </p:cBhvr>
                                      <p:to>
                                        <p:strVal val="visible"/>
                                      </p:to>
                                    </p:set>
                                  </p:childTnLst>
                                </p:cTn>
                              </p:par>
                              <p:par>
                                <p:cTn id="463" presetID="1" presetClass="entr" presetSubtype="0" fill="hold" nodeType="withEffect">
                                  <p:stCondLst>
                                    <p:cond delay="0"/>
                                  </p:stCondLst>
                                  <p:childTnLst>
                                    <p:set>
                                      <p:cBhvr>
                                        <p:cTn id="464" dur="1" fill="hold">
                                          <p:stCondLst>
                                            <p:cond delay="0"/>
                                          </p:stCondLst>
                                        </p:cTn>
                                        <p:tgtEl>
                                          <p:spTgt spid="198"/>
                                        </p:tgtEl>
                                        <p:attrNameLst>
                                          <p:attrName>style.visibility</p:attrName>
                                        </p:attrNameLst>
                                      </p:cBhvr>
                                      <p:to>
                                        <p:strVal val="visible"/>
                                      </p:to>
                                    </p:set>
                                  </p:childTnLst>
                                </p:cTn>
                              </p:par>
                              <p:par>
                                <p:cTn id="465" presetID="1" presetClass="entr" presetSubtype="0" fill="hold" nodeType="withEffect">
                                  <p:stCondLst>
                                    <p:cond delay="0"/>
                                  </p:stCondLst>
                                  <p:childTnLst>
                                    <p:set>
                                      <p:cBhvr>
                                        <p:cTn id="466" dur="1" fill="hold">
                                          <p:stCondLst>
                                            <p:cond delay="0"/>
                                          </p:stCondLst>
                                        </p:cTn>
                                        <p:tgtEl>
                                          <p:spTgt spid="199"/>
                                        </p:tgtEl>
                                        <p:attrNameLst>
                                          <p:attrName>style.visibility</p:attrName>
                                        </p:attrNameLst>
                                      </p:cBhvr>
                                      <p:to>
                                        <p:strVal val="visible"/>
                                      </p:to>
                                    </p:set>
                                  </p:childTnLst>
                                </p:cTn>
                              </p:par>
                              <p:par>
                                <p:cTn id="467" presetID="1" presetClass="entr" presetSubtype="0" fill="hold" nodeType="withEffect">
                                  <p:stCondLst>
                                    <p:cond delay="0"/>
                                  </p:stCondLst>
                                  <p:childTnLst>
                                    <p:set>
                                      <p:cBhvr>
                                        <p:cTn id="468" dur="1" fill="hold">
                                          <p:stCondLst>
                                            <p:cond delay="0"/>
                                          </p:stCondLst>
                                        </p:cTn>
                                        <p:tgtEl>
                                          <p:spTgt spid="200"/>
                                        </p:tgtEl>
                                        <p:attrNameLst>
                                          <p:attrName>style.visibility</p:attrName>
                                        </p:attrNameLst>
                                      </p:cBhvr>
                                      <p:to>
                                        <p:strVal val="visible"/>
                                      </p:to>
                                    </p:set>
                                  </p:childTnLst>
                                </p:cTn>
                              </p:par>
                              <p:par>
                                <p:cTn id="469" presetID="1" presetClass="entr" presetSubtype="0" fill="hold" nodeType="withEffect">
                                  <p:stCondLst>
                                    <p:cond delay="0"/>
                                  </p:stCondLst>
                                  <p:childTnLst>
                                    <p:set>
                                      <p:cBhvr>
                                        <p:cTn id="470" dur="1" fill="hold">
                                          <p:stCondLst>
                                            <p:cond delay="0"/>
                                          </p:stCondLst>
                                        </p:cTn>
                                        <p:tgtEl>
                                          <p:spTgt spid="201"/>
                                        </p:tgtEl>
                                        <p:attrNameLst>
                                          <p:attrName>style.visibility</p:attrName>
                                        </p:attrNameLst>
                                      </p:cBhvr>
                                      <p:to>
                                        <p:strVal val="visible"/>
                                      </p:to>
                                    </p:set>
                                  </p:childTnLst>
                                </p:cTn>
                              </p:par>
                              <p:par>
                                <p:cTn id="471" presetID="1" presetClass="entr" presetSubtype="0" fill="hold" nodeType="withEffect">
                                  <p:stCondLst>
                                    <p:cond delay="0"/>
                                  </p:stCondLst>
                                  <p:childTnLst>
                                    <p:set>
                                      <p:cBhvr>
                                        <p:cTn id="472" dur="1" fill="hold">
                                          <p:stCondLst>
                                            <p:cond delay="0"/>
                                          </p:stCondLst>
                                        </p:cTn>
                                        <p:tgtEl>
                                          <p:spTgt spid="202"/>
                                        </p:tgtEl>
                                        <p:attrNameLst>
                                          <p:attrName>style.visibility</p:attrName>
                                        </p:attrNameLst>
                                      </p:cBhvr>
                                      <p:to>
                                        <p:strVal val="visible"/>
                                      </p:to>
                                    </p:set>
                                  </p:childTnLst>
                                </p:cTn>
                              </p:par>
                              <p:par>
                                <p:cTn id="473" presetID="1" presetClass="entr" presetSubtype="0" fill="hold" nodeType="withEffect">
                                  <p:stCondLst>
                                    <p:cond delay="0"/>
                                  </p:stCondLst>
                                  <p:childTnLst>
                                    <p:set>
                                      <p:cBhvr>
                                        <p:cTn id="474" dur="1" fill="hold">
                                          <p:stCondLst>
                                            <p:cond delay="0"/>
                                          </p:stCondLst>
                                        </p:cTn>
                                        <p:tgtEl>
                                          <p:spTgt spid="203"/>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ntr" presetSubtype="0" fill="hold" grpId="0" nodeType="clickEffect">
                                  <p:stCondLst>
                                    <p:cond delay="0"/>
                                  </p:stCondLst>
                                  <p:childTnLst>
                                    <p:set>
                                      <p:cBhvr>
                                        <p:cTn id="478" dur="1" fill="hold">
                                          <p:stCondLst>
                                            <p:cond delay="0"/>
                                          </p:stCondLst>
                                        </p:cTn>
                                        <p:tgtEl>
                                          <p:spTgt spid="8"/>
                                        </p:tgtEl>
                                        <p:attrNameLst>
                                          <p:attrName>style.visibility</p:attrName>
                                        </p:attrNameLst>
                                      </p:cBhvr>
                                      <p:to>
                                        <p:strVal val="visible"/>
                                      </p:to>
                                    </p:set>
                                  </p:childTnLst>
                                </p:cTn>
                              </p:par>
                              <p:par>
                                <p:cTn id="479" presetID="1" presetClass="entr" presetSubtype="0" fill="hold" nodeType="withEffect">
                                  <p:stCondLst>
                                    <p:cond delay="0"/>
                                  </p:stCondLst>
                                  <p:childTnLst>
                                    <p:set>
                                      <p:cBhvr>
                                        <p:cTn id="480" dur="1" fill="hold">
                                          <p:stCondLst>
                                            <p:cond delay="0"/>
                                          </p:stCondLst>
                                        </p:cTn>
                                        <p:tgtEl>
                                          <p:spTgt spid="284"/>
                                        </p:tgtEl>
                                        <p:attrNameLst>
                                          <p:attrName>style.visibility</p:attrName>
                                        </p:attrNameLst>
                                      </p:cBhvr>
                                      <p:to>
                                        <p:strVal val="visible"/>
                                      </p:to>
                                    </p:set>
                                  </p:childTnLst>
                                </p:cTn>
                              </p:par>
                              <p:par>
                                <p:cTn id="481" presetID="1" presetClass="entr" presetSubtype="0" fill="hold" nodeType="withEffect">
                                  <p:stCondLst>
                                    <p:cond delay="0"/>
                                  </p:stCondLst>
                                  <p:childTnLst>
                                    <p:set>
                                      <p:cBhvr>
                                        <p:cTn id="482" dur="1" fill="hold">
                                          <p:stCondLst>
                                            <p:cond delay="0"/>
                                          </p:stCondLst>
                                        </p:cTn>
                                        <p:tgtEl>
                                          <p:spTgt spid="285"/>
                                        </p:tgtEl>
                                        <p:attrNameLst>
                                          <p:attrName>style.visibility</p:attrName>
                                        </p:attrNameLst>
                                      </p:cBhvr>
                                      <p:to>
                                        <p:strVal val="visible"/>
                                      </p:to>
                                    </p:set>
                                  </p:childTnLst>
                                </p:cTn>
                              </p:par>
                              <p:par>
                                <p:cTn id="483" presetID="1" presetClass="entr" presetSubtype="0" fill="hold" nodeType="withEffect">
                                  <p:stCondLst>
                                    <p:cond delay="0"/>
                                  </p:stCondLst>
                                  <p:childTnLst>
                                    <p:set>
                                      <p:cBhvr>
                                        <p:cTn id="484" dur="1" fill="hold">
                                          <p:stCondLst>
                                            <p:cond delay="0"/>
                                          </p:stCondLst>
                                        </p:cTn>
                                        <p:tgtEl>
                                          <p:spTgt spid="286"/>
                                        </p:tgtEl>
                                        <p:attrNameLst>
                                          <p:attrName>style.visibility</p:attrName>
                                        </p:attrNameLst>
                                      </p:cBhvr>
                                      <p:to>
                                        <p:strVal val="visible"/>
                                      </p:to>
                                    </p:set>
                                  </p:childTnLst>
                                </p:cTn>
                              </p:par>
                              <p:par>
                                <p:cTn id="485" presetID="1" presetClass="entr" presetSubtype="0" fill="hold" nodeType="withEffect">
                                  <p:stCondLst>
                                    <p:cond delay="0"/>
                                  </p:stCondLst>
                                  <p:childTnLst>
                                    <p:set>
                                      <p:cBhvr>
                                        <p:cTn id="486" dur="1" fill="hold">
                                          <p:stCondLst>
                                            <p:cond delay="0"/>
                                          </p:stCondLst>
                                        </p:cTn>
                                        <p:tgtEl>
                                          <p:spTgt spid="287"/>
                                        </p:tgtEl>
                                        <p:attrNameLst>
                                          <p:attrName>style.visibility</p:attrName>
                                        </p:attrNameLst>
                                      </p:cBhvr>
                                      <p:to>
                                        <p:strVal val="visible"/>
                                      </p:to>
                                    </p:set>
                                  </p:childTnLst>
                                </p:cTn>
                              </p:par>
                              <p:par>
                                <p:cTn id="487" presetID="1" presetClass="entr" presetSubtype="0" fill="hold" nodeType="withEffect">
                                  <p:stCondLst>
                                    <p:cond delay="0"/>
                                  </p:stCondLst>
                                  <p:childTnLst>
                                    <p:set>
                                      <p:cBhvr>
                                        <p:cTn id="488" dur="1" fill="hold">
                                          <p:stCondLst>
                                            <p:cond delay="0"/>
                                          </p:stCondLst>
                                        </p:cTn>
                                        <p:tgtEl>
                                          <p:spTgt spid="288"/>
                                        </p:tgtEl>
                                        <p:attrNameLst>
                                          <p:attrName>style.visibility</p:attrName>
                                        </p:attrNameLst>
                                      </p:cBhvr>
                                      <p:to>
                                        <p:strVal val="visible"/>
                                      </p:to>
                                    </p:set>
                                  </p:childTnLst>
                                </p:cTn>
                              </p:par>
                              <p:par>
                                <p:cTn id="489" presetID="1" presetClass="entr" presetSubtype="0" fill="hold" nodeType="withEffect">
                                  <p:stCondLst>
                                    <p:cond delay="0"/>
                                  </p:stCondLst>
                                  <p:childTnLst>
                                    <p:set>
                                      <p:cBhvr>
                                        <p:cTn id="490" dur="1" fill="hold">
                                          <p:stCondLst>
                                            <p:cond delay="0"/>
                                          </p:stCondLst>
                                        </p:cTn>
                                        <p:tgtEl>
                                          <p:spTgt spid="289"/>
                                        </p:tgtEl>
                                        <p:attrNameLst>
                                          <p:attrName>style.visibility</p:attrName>
                                        </p:attrNameLst>
                                      </p:cBhvr>
                                      <p:to>
                                        <p:strVal val="visible"/>
                                      </p:to>
                                    </p:set>
                                  </p:childTnLst>
                                </p:cTn>
                              </p:par>
                              <p:par>
                                <p:cTn id="491" presetID="1" presetClass="entr" presetSubtype="0" fill="hold" nodeType="withEffect">
                                  <p:stCondLst>
                                    <p:cond delay="0"/>
                                  </p:stCondLst>
                                  <p:childTnLst>
                                    <p:set>
                                      <p:cBhvr>
                                        <p:cTn id="492" dur="1" fill="hold">
                                          <p:stCondLst>
                                            <p:cond delay="0"/>
                                          </p:stCondLst>
                                        </p:cTn>
                                        <p:tgtEl>
                                          <p:spTgt spid="290"/>
                                        </p:tgtEl>
                                        <p:attrNameLst>
                                          <p:attrName>style.visibility</p:attrName>
                                        </p:attrNameLst>
                                      </p:cBhvr>
                                      <p:to>
                                        <p:strVal val="visible"/>
                                      </p:to>
                                    </p:set>
                                  </p:childTnLst>
                                </p:cTn>
                              </p:par>
                              <p:par>
                                <p:cTn id="493" presetID="1" presetClass="entr" presetSubtype="0" fill="hold" nodeType="withEffect">
                                  <p:stCondLst>
                                    <p:cond delay="0"/>
                                  </p:stCondLst>
                                  <p:childTnLst>
                                    <p:set>
                                      <p:cBhvr>
                                        <p:cTn id="494" dur="1" fill="hold">
                                          <p:stCondLst>
                                            <p:cond delay="0"/>
                                          </p:stCondLst>
                                        </p:cTn>
                                        <p:tgtEl>
                                          <p:spTgt spid="291"/>
                                        </p:tgtEl>
                                        <p:attrNameLst>
                                          <p:attrName>style.visibility</p:attrName>
                                        </p:attrNameLst>
                                      </p:cBhvr>
                                      <p:to>
                                        <p:strVal val="visible"/>
                                      </p:to>
                                    </p:set>
                                  </p:childTnLst>
                                </p:cTn>
                              </p:par>
                              <p:par>
                                <p:cTn id="495" presetID="1" presetClass="entr" presetSubtype="0" fill="hold" nodeType="withEffect">
                                  <p:stCondLst>
                                    <p:cond delay="0"/>
                                  </p:stCondLst>
                                  <p:childTnLst>
                                    <p:set>
                                      <p:cBhvr>
                                        <p:cTn id="496" dur="1" fill="hold">
                                          <p:stCondLst>
                                            <p:cond delay="0"/>
                                          </p:stCondLst>
                                        </p:cTn>
                                        <p:tgtEl>
                                          <p:spTgt spid="276"/>
                                        </p:tgtEl>
                                        <p:attrNameLst>
                                          <p:attrName>style.visibility</p:attrName>
                                        </p:attrNameLst>
                                      </p:cBhvr>
                                      <p:to>
                                        <p:strVal val="visible"/>
                                      </p:to>
                                    </p:set>
                                  </p:childTnLst>
                                </p:cTn>
                              </p:par>
                              <p:par>
                                <p:cTn id="497" presetID="1" presetClass="entr" presetSubtype="0" fill="hold" nodeType="withEffect">
                                  <p:stCondLst>
                                    <p:cond delay="0"/>
                                  </p:stCondLst>
                                  <p:childTnLst>
                                    <p:set>
                                      <p:cBhvr>
                                        <p:cTn id="498" dur="1" fill="hold">
                                          <p:stCondLst>
                                            <p:cond delay="0"/>
                                          </p:stCondLst>
                                        </p:cTn>
                                        <p:tgtEl>
                                          <p:spTgt spid="277"/>
                                        </p:tgtEl>
                                        <p:attrNameLst>
                                          <p:attrName>style.visibility</p:attrName>
                                        </p:attrNameLst>
                                      </p:cBhvr>
                                      <p:to>
                                        <p:strVal val="visible"/>
                                      </p:to>
                                    </p:set>
                                  </p:childTnLst>
                                </p:cTn>
                              </p:par>
                              <p:par>
                                <p:cTn id="499" presetID="1" presetClass="entr" presetSubtype="0" fill="hold" nodeType="withEffect">
                                  <p:stCondLst>
                                    <p:cond delay="0"/>
                                  </p:stCondLst>
                                  <p:childTnLst>
                                    <p:set>
                                      <p:cBhvr>
                                        <p:cTn id="500" dur="1" fill="hold">
                                          <p:stCondLst>
                                            <p:cond delay="0"/>
                                          </p:stCondLst>
                                        </p:cTn>
                                        <p:tgtEl>
                                          <p:spTgt spid="278"/>
                                        </p:tgtEl>
                                        <p:attrNameLst>
                                          <p:attrName>style.visibility</p:attrName>
                                        </p:attrNameLst>
                                      </p:cBhvr>
                                      <p:to>
                                        <p:strVal val="visible"/>
                                      </p:to>
                                    </p:set>
                                  </p:childTnLst>
                                </p:cTn>
                              </p:par>
                              <p:par>
                                <p:cTn id="501" presetID="1" presetClass="entr" presetSubtype="0" fill="hold" nodeType="withEffect">
                                  <p:stCondLst>
                                    <p:cond delay="0"/>
                                  </p:stCondLst>
                                  <p:childTnLst>
                                    <p:set>
                                      <p:cBhvr>
                                        <p:cTn id="502" dur="1" fill="hold">
                                          <p:stCondLst>
                                            <p:cond delay="0"/>
                                          </p:stCondLst>
                                        </p:cTn>
                                        <p:tgtEl>
                                          <p:spTgt spid="279"/>
                                        </p:tgtEl>
                                        <p:attrNameLst>
                                          <p:attrName>style.visibility</p:attrName>
                                        </p:attrNameLst>
                                      </p:cBhvr>
                                      <p:to>
                                        <p:strVal val="visible"/>
                                      </p:to>
                                    </p:set>
                                  </p:childTnLst>
                                </p:cTn>
                              </p:par>
                              <p:par>
                                <p:cTn id="503" presetID="1" presetClass="entr" presetSubtype="0" fill="hold" nodeType="withEffect">
                                  <p:stCondLst>
                                    <p:cond delay="0"/>
                                  </p:stCondLst>
                                  <p:childTnLst>
                                    <p:set>
                                      <p:cBhvr>
                                        <p:cTn id="504" dur="1" fill="hold">
                                          <p:stCondLst>
                                            <p:cond delay="0"/>
                                          </p:stCondLst>
                                        </p:cTn>
                                        <p:tgtEl>
                                          <p:spTgt spid="280"/>
                                        </p:tgtEl>
                                        <p:attrNameLst>
                                          <p:attrName>style.visibility</p:attrName>
                                        </p:attrNameLst>
                                      </p:cBhvr>
                                      <p:to>
                                        <p:strVal val="visible"/>
                                      </p:to>
                                    </p:set>
                                  </p:childTnLst>
                                </p:cTn>
                              </p:par>
                              <p:par>
                                <p:cTn id="505" presetID="1" presetClass="entr" presetSubtype="0" fill="hold" nodeType="withEffect">
                                  <p:stCondLst>
                                    <p:cond delay="0"/>
                                  </p:stCondLst>
                                  <p:childTnLst>
                                    <p:set>
                                      <p:cBhvr>
                                        <p:cTn id="506" dur="1" fill="hold">
                                          <p:stCondLst>
                                            <p:cond delay="0"/>
                                          </p:stCondLst>
                                        </p:cTn>
                                        <p:tgtEl>
                                          <p:spTgt spid="281"/>
                                        </p:tgtEl>
                                        <p:attrNameLst>
                                          <p:attrName>style.visibility</p:attrName>
                                        </p:attrNameLst>
                                      </p:cBhvr>
                                      <p:to>
                                        <p:strVal val="visible"/>
                                      </p:to>
                                    </p:set>
                                  </p:childTnLst>
                                </p:cTn>
                              </p:par>
                              <p:par>
                                <p:cTn id="507" presetID="1" presetClass="entr" presetSubtype="0" fill="hold" nodeType="withEffect">
                                  <p:stCondLst>
                                    <p:cond delay="0"/>
                                  </p:stCondLst>
                                  <p:childTnLst>
                                    <p:set>
                                      <p:cBhvr>
                                        <p:cTn id="508" dur="1" fill="hold">
                                          <p:stCondLst>
                                            <p:cond delay="0"/>
                                          </p:stCondLst>
                                        </p:cTn>
                                        <p:tgtEl>
                                          <p:spTgt spid="282"/>
                                        </p:tgtEl>
                                        <p:attrNameLst>
                                          <p:attrName>style.visibility</p:attrName>
                                        </p:attrNameLst>
                                      </p:cBhvr>
                                      <p:to>
                                        <p:strVal val="visible"/>
                                      </p:to>
                                    </p:set>
                                  </p:childTnLst>
                                </p:cTn>
                              </p:par>
                              <p:par>
                                <p:cTn id="509" presetID="1" presetClass="entr" presetSubtype="0" fill="hold" nodeType="withEffect">
                                  <p:stCondLst>
                                    <p:cond delay="0"/>
                                  </p:stCondLst>
                                  <p:childTnLst>
                                    <p:set>
                                      <p:cBhvr>
                                        <p:cTn id="510" dur="1" fill="hold">
                                          <p:stCondLst>
                                            <p:cond delay="0"/>
                                          </p:stCondLst>
                                        </p:cTn>
                                        <p:tgtEl>
                                          <p:spTgt spid="283"/>
                                        </p:tgtEl>
                                        <p:attrNameLst>
                                          <p:attrName>style.visibility</p:attrName>
                                        </p:attrNameLst>
                                      </p:cBhvr>
                                      <p:to>
                                        <p:strVal val="visible"/>
                                      </p:to>
                                    </p:set>
                                  </p:childTnLst>
                                </p:cTn>
                              </p:par>
                              <p:par>
                                <p:cTn id="511" presetID="1" presetClass="entr" presetSubtype="0" fill="hold" nodeType="withEffect">
                                  <p:stCondLst>
                                    <p:cond delay="0"/>
                                  </p:stCondLst>
                                  <p:childTnLst>
                                    <p:set>
                                      <p:cBhvr>
                                        <p:cTn id="512" dur="1" fill="hold">
                                          <p:stCondLst>
                                            <p:cond delay="0"/>
                                          </p:stCondLst>
                                        </p:cTn>
                                        <p:tgtEl>
                                          <p:spTgt spid="268"/>
                                        </p:tgtEl>
                                        <p:attrNameLst>
                                          <p:attrName>style.visibility</p:attrName>
                                        </p:attrNameLst>
                                      </p:cBhvr>
                                      <p:to>
                                        <p:strVal val="visible"/>
                                      </p:to>
                                    </p:set>
                                  </p:childTnLst>
                                </p:cTn>
                              </p:par>
                              <p:par>
                                <p:cTn id="513" presetID="1" presetClass="entr" presetSubtype="0" fill="hold" nodeType="withEffect">
                                  <p:stCondLst>
                                    <p:cond delay="0"/>
                                  </p:stCondLst>
                                  <p:childTnLst>
                                    <p:set>
                                      <p:cBhvr>
                                        <p:cTn id="514" dur="1" fill="hold">
                                          <p:stCondLst>
                                            <p:cond delay="0"/>
                                          </p:stCondLst>
                                        </p:cTn>
                                        <p:tgtEl>
                                          <p:spTgt spid="269"/>
                                        </p:tgtEl>
                                        <p:attrNameLst>
                                          <p:attrName>style.visibility</p:attrName>
                                        </p:attrNameLst>
                                      </p:cBhvr>
                                      <p:to>
                                        <p:strVal val="visible"/>
                                      </p:to>
                                    </p:set>
                                  </p:childTnLst>
                                </p:cTn>
                              </p:par>
                              <p:par>
                                <p:cTn id="515" presetID="1" presetClass="entr" presetSubtype="0" fill="hold" nodeType="withEffect">
                                  <p:stCondLst>
                                    <p:cond delay="0"/>
                                  </p:stCondLst>
                                  <p:childTnLst>
                                    <p:set>
                                      <p:cBhvr>
                                        <p:cTn id="516" dur="1" fill="hold">
                                          <p:stCondLst>
                                            <p:cond delay="0"/>
                                          </p:stCondLst>
                                        </p:cTn>
                                        <p:tgtEl>
                                          <p:spTgt spid="270"/>
                                        </p:tgtEl>
                                        <p:attrNameLst>
                                          <p:attrName>style.visibility</p:attrName>
                                        </p:attrNameLst>
                                      </p:cBhvr>
                                      <p:to>
                                        <p:strVal val="visible"/>
                                      </p:to>
                                    </p:set>
                                  </p:childTnLst>
                                </p:cTn>
                              </p:par>
                              <p:par>
                                <p:cTn id="517" presetID="1" presetClass="entr" presetSubtype="0" fill="hold" nodeType="withEffect">
                                  <p:stCondLst>
                                    <p:cond delay="0"/>
                                  </p:stCondLst>
                                  <p:childTnLst>
                                    <p:set>
                                      <p:cBhvr>
                                        <p:cTn id="518" dur="1" fill="hold">
                                          <p:stCondLst>
                                            <p:cond delay="0"/>
                                          </p:stCondLst>
                                        </p:cTn>
                                        <p:tgtEl>
                                          <p:spTgt spid="271"/>
                                        </p:tgtEl>
                                        <p:attrNameLst>
                                          <p:attrName>style.visibility</p:attrName>
                                        </p:attrNameLst>
                                      </p:cBhvr>
                                      <p:to>
                                        <p:strVal val="visible"/>
                                      </p:to>
                                    </p:set>
                                  </p:childTnLst>
                                </p:cTn>
                              </p:par>
                              <p:par>
                                <p:cTn id="519" presetID="1" presetClass="entr" presetSubtype="0" fill="hold" nodeType="withEffect">
                                  <p:stCondLst>
                                    <p:cond delay="0"/>
                                  </p:stCondLst>
                                  <p:childTnLst>
                                    <p:set>
                                      <p:cBhvr>
                                        <p:cTn id="520" dur="1" fill="hold">
                                          <p:stCondLst>
                                            <p:cond delay="0"/>
                                          </p:stCondLst>
                                        </p:cTn>
                                        <p:tgtEl>
                                          <p:spTgt spid="272"/>
                                        </p:tgtEl>
                                        <p:attrNameLst>
                                          <p:attrName>style.visibility</p:attrName>
                                        </p:attrNameLst>
                                      </p:cBhvr>
                                      <p:to>
                                        <p:strVal val="visible"/>
                                      </p:to>
                                    </p:set>
                                  </p:childTnLst>
                                </p:cTn>
                              </p:par>
                              <p:par>
                                <p:cTn id="521" presetID="1" presetClass="entr" presetSubtype="0" fill="hold" nodeType="withEffect">
                                  <p:stCondLst>
                                    <p:cond delay="0"/>
                                  </p:stCondLst>
                                  <p:childTnLst>
                                    <p:set>
                                      <p:cBhvr>
                                        <p:cTn id="522" dur="1" fill="hold">
                                          <p:stCondLst>
                                            <p:cond delay="0"/>
                                          </p:stCondLst>
                                        </p:cTn>
                                        <p:tgtEl>
                                          <p:spTgt spid="273"/>
                                        </p:tgtEl>
                                        <p:attrNameLst>
                                          <p:attrName>style.visibility</p:attrName>
                                        </p:attrNameLst>
                                      </p:cBhvr>
                                      <p:to>
                                        <p:strVal val="visible"/>
                                      </p:to>
                                    </p:set>
                                  </p:childTnLst>
                                </p:cTn>
                              </p:par>
                              <p:par>
                                <p:cTn id="523" presetID="1" presetClass="entr" presetSubtype="0" fill="hold" nodeType="withEffect">
                                  <p:stCondLst>
                                    <p:cond delay="0"/>
                                  </p:stCondLst>
                                  <p:childTnLst>
                                    <p:set>
                                      <p:cBhvr>
                                        <p:cTn id="524" dur="1" fill="hold">
                                          <p:stCondLst>
                                            <p:cond delay="0"/>
                                          </p:stCondLst>
                                        </p:cTn>
                                        <p:tgtEl>
                                          <p:spTgt spid="274"/>
                                        </p:tgtEl>
                                        <p:attrNameLst>
                                          <p:attrName>style.visibility</p:attrName>
                                        </p:attrNameLst>
                                      </p:cBhvr>
                                      <p:to>
                                        <p:strVal val="visible"/>
                                      </p:to>
                                    </p:set>
                                  </p:childTnLst>
                                </p:cTn>
                              </p:par>
                              <p:par>
                                <p:cTn id="525" presetID="1" presetClass="entr" presetSubtype="0" fill="hold" nodeType="withEffect">
                                  <p:stCondLst>
                                    <p:cond delay="0"/>
                                  </p:stCondLst>
                                  <p:childTnLst>
                                    <p:set>
                                      <p:cBhvr>
                                        <p:cTn id="526" dur="1" fill="hold">
                                          <p:stCondLst>
                                            <p:cond delay="0"/>
                                          </p:stCondLst>
                                        </p:cTn>
                                        <p:tgtEl>
                                          <p:spTgt spid="275"/>
                                        </p:tgtEl>
                                        <p:attrNameLst>
                                          <p:attrName>style.visibility</p:attrName>
                                        </p:attrNameLst>
                                      </p:cBhvr>
                                      <p:to>
                                        <p:strVal val="visible"/>
                                      </p:to>
                                    </p:set>
                                  </p:childTnLst>
                                </p:cTn>
                              </p:par>
                              <p:par>
                                <p:cTn id="527" presetID="1" presetClass="entr" presetSubtype="0" fill="hold" nodeType="withEffect">
                                  <p:stCondLst>
                                    <p:cond delay="0"/>
                                  </p:stCondLst>
                                  <p:childTnLst>
                                    <p:set>
                                      <p:cBhvr>
                                        <p:cTn id="528" dur="1" fill="hold">
                                          <p:stCondLst>
                                            <p:cond delay="0"/>
                                          </p:stCondLst>
                                        </p:cTn>
                                        <p:tgtEl>
                                          <p:spTgt spid="260"/>
                                        </p:tgtEl>
                                        <p:attrNameLst>
                                          <p:attrName>style.visibility</p:attrName>
                                        </p:attrNameLst>
                                      </p:cBhvr>
                                      <p:to>
                                        <p:strVal val="visible"/>
                                      </p:to>
                                    </p:set>
                                  </p:childTnLst>
                                </p:cTn>
                              </p:par>
                              <p:par>
                                <p:cTn id="529" presetID="1" presetClass="entr" presetSubtype="0" fill="hold" nodeType="withEffect">
                                  <p:stCondLst>
                                    <p:cond delay="0"/>
                                  </p:stCondLst>
                                  <p:childTnLst>
                                    <p:set>
                                      <p:cBhvr>
                                        <p:cTn id="530" dur="1" fill="hold">
                                          <p:stCondLst>
                                            <p:cond delay="0"/>
                                          </p:stCondLst>
                                        </p:cTn>
                                        <p:tgtEl>
                                          <p:spTgt spid="261"/>
                                        </p:tgtEl>
                                        <p:attrNameLst>
                                          <p:attrName>style.visibility</p:attrName>
                                        </p:attrNameLst>
                                      </p:cBhvr>
                                      <p:to>
                                        <p:strVal val="visible"/>
                                      </p:to>
                                    </p:set>
                                  </p:childTnLst>
                                </p:cTn>
                              </p:par>
                              <p:par>
                                <p:cTn id="531" presetID="1" presetClass="entr" presetSubtype="0" fill="hold" nodeType="withEffect">
                                  <p:stCondLst>
                                    <p:cond delay="0"/>
                                  </p:stCondLst>
                                  <p:childTnLst>
                                    <p:set>
                                      <p:cBhvr>
                                        <p:cTn id="532" dur="1" fill="hold">
                                          <p:stCondLst>
                                            <p:cond delay="0"/>
                                          </p:stCondLst>
                                        </p:cTn>
                                        <p:tgtEl>
                                          <p:spTgt spid="262"/>
                                        </p:tgtEl>
                                        <p:attrNameLst>
                                          <p:attrName>style.visibility</p:attrName>
                                        </p:attrNameLst>
                                      </p:cBhvr>
                                      <p:to>
                                        <p:strVal val="visible"/>
                                      </p:to>
                                    </p:set>
                                  </p:childTnLst>
                                </p:cTn>
                              </p:par>
                              <p:par>
                                <p:cTn id="533" presetID="1" presetClass="entr" presetSubtype="0" fill="hold" nodeType="withEffect">
                                  <p:stCondLst>
                                    <p:cond delay="0"/>
                                  </p:stCondLst>
                                  <p:childTnLst>
                                    <p:set>
                                      <p:cBhvr>
                                        <p:cTn id="534" dur="1" fill="hold">
                                          <p:stCondLst>
                                            <p:cond delay="0"/>
                                          </p:stCondLst>
                                        </p:cTn>
                                        <p:tgtEl>
                                          <p:spTgt spid="263"/>
                                        </p:tgtEl>
                                        <p:attrNameLst>
                                          <p:attrName>style.visibility</p:attrName>
                                        </p:attrNameLst>
                                      </p:cBhvr>
                                      <p:to>
                                        <p:strVal val="visible"/>
                                      </p:to>
                                    </p:set>
                                  </p:childTnLst>
                                </p:cTn>
                              </p:par>
                              <p:par>
                                <p:cTn id="535" presetID="1" presetClass="entr" presetSubtype="0" fill="hold" nodeType="withEffect">
                                  <p:stCondLst>
                                    <p:cond delay="0"/>
                                  </p:stCondLst>
                                  <p:childTnLst>
                                    <p:set>
                                      <p:cBhvr>
                                        <p:cTn id="536" dur="1" fill="hold">
                                          <p:stCondLst>
                                            <p:cond delay="0"/>
                                          </p:stCondLst>
                                        </p:cTn>
                                        <p:tgtEl>
                                          <p:spTgt spid="264"/>
                                        </p:tgtEl>
                                        <p:attrNameLst>
                                          <p:attrName>style.visibility</p:attrName>
                                        </p:attrNameLst>
                                      </p:cBhvr>
                                      <p:to>
                                        <p:strVal val="visible"/>
                                      </p:to>
                                    </p:set>
                                  </p:childTnLst>
                                </p:cTn>
                              </p:par>
                              <p:par>
                                <p:cTn id="537" presetID="1" presetClass="entr" presetSubtype="0" fill="hold" nodeType="withEffect">
                                  <p:stCondLst>
                                    <p:cond delay="0"/>
                                  </p:stCondLst>
                                  <p:childTnLst>
                                    <p:set>
                                      <p:cBhvr>
                                        <p:cTn id="538" dur="1" fill="hold">
                                          <p:stCondLst>
                                            <p:cond delay="0"/>
                                          </p:stCondLst>
                                        </p:cTn>
                                        <p:tgtEl>
                                          <p:spTgt spid="265"/>
                                        </p:tgtEl>
                                        <p:attrNameLst>
                                          <p:attrName>style.visibility</p:attrName>
                                        </p:attrNameLst>
                                      </p:cBhvr>
                                      <p:to>
                                        <p:strVal val="visible"/>
                                      </p:to>
                                    </p:set>
                                  </p:childTnLst>
                                </p:cTn>
                              </p:par>
                              <p:par>
                                <p:cTn id="539" presetID="1" presetClass="entr" presetSubtype="0" fill="hold" nodeType="withEffect">
                                  <p:stCondLst>
                                    <p:cond delay="0"/>
                                  </p:stCondLst>
                                  <p:childTnLst>
                                    <p:set>
                                      <p:cBhvr>
                                        <p:cTn id="540" dur="1" fill="hold">
                                          <p:stCondLst>
                                            <p:cond delay="0"/>
                                          </p:stCondLst>
                                        </p:cTn>
                                        <p:tgtEl>
                                          <p:spTgt spid="266"/>
                                        </p:tgtEl>
                                        <p:attrNameLst>
                                          <p:attrName>style.visibility</p:attrName>
                                        </p:attrNameLst>
                                      </p:cBhvr>
                                      <p:to>
                                        <p:strVal val="visible"/>
                                      </p:to>
                                    </p:set>
                                  </p:childTnLst>
                                </p:cTn>
                              </p:par>
                              <p:par>
                                <p:cTn id="541" presetID="1" presetClass="entr" presetSubtype="0" fill="hold" nodeType="withEffect">
                                  <p:stCondLst>
                                    <p:cond delay="0"/>
                                  </p:stCondLst>
                                  <p:childTnLst>
                                    <p:set>
                                      <p:cBhvr>
                                        <p:cTn id="542" dur="1" fill="hold">
                                          <p:stCondLst>
                                            <p:cond delay="0"/>
                                          </p:stCondLst>
                                        </p:cTn>
                                        <p:tgtEl>
                                          <p:spTgt spid="267"/>
                                        </p:tgtEl>
                                        <p:attrNameLst>
                                          <p:attrName>style.visibility</p:attrName>
                                        </p:attrNameLst>
                                      </p:cBhvr>
                                      <p:to>
                                        <p:strVal val="visible"/>
                                      </p:to>
                                    </p:set>
                                  </p:childTnLst>
                                </p:cTn>
                              </p:par>
                              <p:par>
                                <p:cTn id="543" presetID="1" presetClass="entr" presetSubtype="0" fill="hold" nodeType="withEffect">
                                  <p:stCondLst>
                                    <p:cond delay="0"/>
                                  </p:stCondLst>
                                  <p:childTnLst>
                                    <p:set>
                                      <p:cBhvr>
                                        <p:cTn id="544" dur="1" fill="hold">
                                          <p:stCondLst>
                                            <p:cond delay="0"/>
                                          </p:stCondLst>
                                        </p:cTn>
                                        <p:tgtEl>
                                          <p:spTgt spid="252"/>
                                        </p:tgtEl>
                                        <p:attrNameLst>
                                          <p:attrName>style.visibility</p:attrName>
                                        </p:attrNameLst>
                                      </p:cBhvr>
                                      <p:to>
                                        <p:strVal val="visible"/>
                                      </p:to>
                                    </p:set>
                                  </p:childTnLst>
                                </p:cTn>
                              </p:par>
                              <p:par>
                                <p:cTn id="545" presetID="1" presetClass="entr" presetSubtype="0" fill="hold" nodeType="withEffect">
                                  <p:stCondLst>
                                    <p:cond delay="0"/>
                                  </p:stCondLst>
                                  <p:childTnLst>
                                    <p:set>
                                      <p:cBhvr>
                                        <p:cTn id="546" dur="1" fill="hold">
                                          <p:stCondLst>
                                            <p:cond delay="0"/>
                                          </p:stCondLst>
                                        </p:cTn>
                                        <p:tgtEl>
                                          <p:spTgt spid="253"/>
                                        </p:tgtEl>
                                        <p:attrNameLst>
                                          <p:attrName>style.visibility</p:attrName>
                                        </p:attrNameLst>
                                      </p:cBhvr>
                                      <p:to>
                                        <p:strVal val="visible"/>
                                      </p:to>
                                    </p:set>
                                  </p:childTnLst>
                                </p:cTn>
                              </p:par>
                              <p:par>
                                <p:cTn id="547" presetID="1" presetClass="entr" presetSubtype="0" fill="hold" nodeType="withEffect">
                                  <p:stCondLst>
                                    <p:cond delay="0"/>
                                  </p:stCondLst>
                                  <p:childTnLst>
                                    <p:set>
                                      <p:cBhvr>
                                        <p:cTn id="548" dur="1" fill="hold">
                                          <p:stCondLst>
                                            <p:cond delay="0"/>
                                          </p:stCondLst>
                                        </p:cTn>
                                        <p:tgtEl>
                                          <p:spTgt spid="254"/>
                                        </p:tgtEl>
                                        <p:attrNameLst>
                                          <p:attrName>style.visibility</p:attrName>
                                        </p:attrNameLst>
                                      </p:cBhvr>
                                      <p:to>
                                        <p:strVal val="visible"/>
                                      </p:to>
                                    </p:set>
                                  </p:childTnLst>
                                </p:cTn>
                              </p:par>
                              <p:par>
                                <p:cTn id="549" presetID="1" presetClass="entr" presetSubtype="0" fill="hold" nodeType="withEffect">
                                  <p:stCondLst>
                                    <p:cond delay="0"/>
                                  </p:stCondLst>
                                  <p:childTnLst>
                                    <p:set>
                                      <p:cBhvr>
                                        <p:cTn id="550" dur="1" fill="hold">
                                          <p:stCondLst>
                                            <p:cond delay="0"/>
                                          </p:stCondLst>
                                        </p:cTn>
                                        <p:tgtEl>
                                          <p:spTgt spid="255"/>
                                        </p:tgtEl>
                                        <p:attrNameLst>
                                          <p:attrName>style.visibility</p:attrName>
                                        </p:attrNameLst>
                                      </p:cBhvr>
                                      <p:to>
                                        <p:strVal val="visible"/>
                                      </p:to>
                                    </p:set>
                                  </p:childTnLst>
                                </p:cTn>
                              </p:par>
                              <p:par>
                                <p:cTn id="551" presetID="1" presetClass="entr" presetSubtype="0" fill="hold" nodeType="withEffect">
                                  <p:stCondLst>
                                    <p:cond delay="0"/>
                                  </p:stCondLst>
                                  <p:childTnLst>
                                    <p:set>
                                      <p:cBhvr>
                                        <p:cTn id="552" dur="1" fill="hold">
                                          <p:stCondLst>
                                            <p:cond delay="0"/>
                                          </p:stCondLst>
                                        </p:cTn>
                                        <p:tgtEl>
                                          <p:spTgt spid="256"/>
                                        </p:tgtEl>
                                        <p:attrNameLst>
                                          <p:attrName>style.visibility</p:attrName>
                                        </p:attrNameLst>
                                      </p:cBhvr>
                                      <p:to>
                                        <p:strVal val="visible"/>
                                      </p:to>
                                    </p:set>
                                  </p:childTnLst>
                                </p:cTn>
                              </p:par>
                              <p:par>
                                <p:cTn id="553" presetID="1" presetClass="entr" presetSubtype="0" fill="hold" nodeType="withEffect">
                                  <p:stCondLst>
                                    <p:cond delay="0"/>
                                  </p:stCondLst>
                                  <p:childTnLst>
                                    <p:set>
                                      <p:cBhvr>
                                        <p:cTn id="554" dur="1" fill="hold">
                                          <p:stCondLst>
                                            <p:cond delay="0"/>
                                          </p:stCondLst>
                                        </p:cTn>
                                        <p:tgtEl>
                                          <p:spTgt spid="257"/>
                                        </p:tgtEl>
                                        <p:attrNameLst>
                                          <p:attrName>style.visibility</p:attrName>
                                        </p:attrNameLst>
                                      </p:cBhvr>
                                      <p:to>
                                        <p:strVal val="visible"/>
                                      </p:to>
                                    </p:set>
                                  </p:childTnLst>
                                </p:cTn>
                              </p:par>
                              <p:par>
                                <p:cTn id="555" presetID="1" presetClass="entr" presetSubtype="0" fill="hold" nodeType="withEffect">
                                  <p:stCondLst>
                                    <p:cond delay="0"/>
                                  </p:stCondLst>
                                  <p:childTnLst>
                                    <p:set>
                                      <p:cBhvr>
                                        <p:cTn id="556" dur="1" fill="hold">
                                          <p:stCondLst>
                                            <p:cond delay="0"/>
                                          </p:stCondLst>
                                        </p:cTn>
                                        <p:tgtEl>
                                          <p:spTgt spid="258"/>
                                        </p:tgtEl>
                                        <p:attrNameLst>
                                          <p:attrName>style.visibility</p:attrName>
                                        </p:attrNameLst>
                                      </p:cBhvr>
                                      <p:to>
                                        <p:strVal val="visible"/>
                                      </p:to>
                                    </p:set>
                                  </p:childTnLst>
                                </p:cTn>
                              </p:par>
                              <p:par>
                                <p:cTn id="557" presetID="1" presetClass="entr" presetSubtype="0" fill="hold" nodeType="withEffect">
                                  <p:stCondLst>
                                    <p:cond delay="0"/>
                                  </p:stCondLst>
                                  <p:childTnLst>
                                    <p:set>
                                      <p:cBhvr>
                                        <p:cTn id="558" dur="1" fill="hold">
                                          <p:stCondLst>
                                            <p:cond delay="0"/>
                                          </p:stCondLst>
                                        </p:cTn>
                                        <p:tgtEl>
                                          <p:spTgt spid="259"/>
                                        </p:tgtEl>
                                        <p:attrNameLst>
                                          <p:attrName>style.visibility</p:attrName>
                                        </p:attrNameLst>
                                      </p:cBhvr>
                                      <p:to>
                                        <p:strVal val="visible"/>
                                      </p:to>
                                    </p:set>
                                  </p:childTnLst>
                                </p:cTn>
                              </p:par>
                              <p:par>
                                <p:cTn id="559" presetID="1" presetClass="entr" presetSubtype="0" fill="hold" nodeType="withEffect">
                                  <p:stCondLst>
                                    <p:cond delay="0"/>
                                  </p:stCondLst>
                                  <p:childTnLst>
                                    <p:set>
                                      <p:cBhvr>
                                        <p:cTn id="560" dur="1" fill="hold">
                                          <p:stCondLst>
                                            <p:cond delay="0"/>
                                          </p:stCondLst>
                                        </p:cTn>
                                        <p:tgtEl>
                                          <p:spTgt spid="244"/>
                                        </p:tgtEl>
                                        <p:attrNameLst>
                                          <p:attrName>style.visibility</p:attrName>
                                        </p:attrNameLst>
                                      </p:cBhvr>
                                      <p:to>
                                        <p:strVal val="visible"/>
                                      </p:to>
                                    </p:set>
                                  </p:childTnLst>
                                </p:cTn>
                              </p:par>
                              <p:par>
                                <p:cTn id="561" presetID="1" presetClass="entr" presetSubtype="0" fill="hold" nodeType="withEffect">
                                  <p:stCondLst>
                                    <p:cond delay="0"/>
                                  </p:stCondLst>
                                  <p:childTnLst>
                                    <p:set>
                                      <p:cBhvr>
                                        <p:cTn id="562" dur="1" fill="hold">
                                          <p:stCondLst>
                                            <p:cond delay="0"/>
                                          </p:stCondLst>
                                        </p:cTn>
                                        <p:tgtEl>
                                          <p:spTgt spid="245"/>
                                        </p:tgtEl>
                                        <p:attrNameLst>
                                          <p:attrName>style.visibility</p:attrName>
                                        </p:attrNameLst>
                                      </p:cBhvr>
                                      <p:to>
                                        <p:strVal val="visible"/>
                                      </p:to>
                                    </p:set>
                                  </p:childTnLst>
                                </p:cTn>
                              </p:par>
                              <p:par>
                                <p:cTn id="563" presetID="1" presetClass="entr" presetSubtype="0" fill="hold" nodeType="withEffect">
                                  <p:stCondLst>
                                    <p:cond delay="0"/>
                                  </p:stCondLst>
                                  <p:childTnLst>
                                    <p:set>
                                      <p:cBhvr>
                                        <p:cTn id="564" dur="1" fill="hold">
                                          <p:stCondLst>
                                            <p:cond delay="0"/>
                                          </p:stCondLst>
                                        </p:cTn>
                                        <p:tgtEl>
                                          <p:spTgt spid="246"/>
                                        </p:tgtEl>
                                        <p:attrNameLst>
                                          <p:attrName>style.visibility</p:attrName>
                                        </p:attrNameLst>
                                      </p:cBhvr>
                                      <p:to>
                                        <p:strVal val="visible"/>
                                      </p:to>
                                    </p:set>
                                  </p:childTnLst>
                                </p:cTn>
                              </p:par>
                              <p:par>
                                <p:cTn id="565" presetID="1" presetClass="entr" presetSubtype="0" fill="hold" nodeType="withEffect">
                                  <p:stCondLst>
                                    <p:cond delay="0"/>
                                  </p:stCondLst>
                                  <p:childTnLst>
                                    <p:set>
                                      <p:cBhvr>
                                        <p:cTn id="566" dur="1" fill="hold">
                                          <p:stCondLst>
                                            <p:cond delay="0"/>
                                          </p:stCondLst>
                                        </p:cTn>
                                        <p:tgtEl>
                                          <p:spTgt spid="247"/>
                                        </p:tgtEl>
                                        <p:attrNameLst>
                                          <p:attrName>style.visibility</p:attrName>
                                        </p:attrNameLst>
                                      </p:cBhvr>
                                      <p:to>
                                        <p:strVal val="visible"/>
                                      </p:to>
                                    </p:set>
                                  </p:childTnLst>
                                </p:cTn>
                              </p:par>
                              <p:par>
                                <p:cTn id="567" presetID="1" presetClass="entr" presetSubtype="0" fill="hold" nodeType="withEffect">
                                  <p:stCondLst>
                                    <p:cond delay="0"/>
                                  </p:stCondLst>
                                  <p:childTnLst>
                                    <p:set>
                                      <p:cBhvr>
                                        <p:cTn id="568" dur="1" fill="hold">
                                          <p:stCondLst>
                                            <p:cond delay="0"/>
                                          </p:stCondLst>
                                        </p:cTn>
                                        <p:tgtEl>
                                          <p:spTgt spid="248"/>
                                        </p:tgtEl>
                                        <p:attrNameLst>
                                          <p:attrName>style.visibility</p:attrName>
                                        </p:attrNameLst>
                                      </p:cBhvr>
                                      <p:to>
                                        <p:strVal val="visible"/>
                                      </p:to>
                                    </p:set>
                                  </p:childTnLst>
                                </p:cTn>
                              </p:par>
                              <p:par>
                                <p:cTn id="569" presetID="1" presetClass="entr" presetSubtype="0" fill="hold" nodeType="withEffect">
                                  <p:stCondLst>
                                    <p:cond delay="0"/>
                                  </p:stCondLst>
                                  <p:childTnLst>
                                    <p:set>
                                      <p:cBhvr>
                                        <p:cTn id="570" dur="1" fill="hold">
                                          <p:stCondLst>
                                            <p:cond delay="0"/>
                                          </p:stCondLst>
                                        </p:cTn>
                                        <p:tgtEl>
                                          <p:spTgt spid="249"/>
                                        </p:tgtEl>
                                        <p:attrNameLst>
                                          <p:attrName>style.visibility</p:attrName>
                                        </p:attrNameLst>
                                      </p:cBhvr>
                                      <p:to>
                                        <p:strVal val="visible"/>
                                      </p:to>
                                    </p:set>
                                  </p:childTnLst>
                                </p:cTn>
                              </p:par>
                              <p:par>
                                <p:cTn id="571" presetID="1" presetClass="entr" presetSubtype="0" fill="hold" nodeType="withEffect">
                                  <p:stCondLst>
                                    <p:cond delay="0"/>
                                  </p:stCondLst>
                                  <p:childTnLst>
                                    <p:set>
                                      <p:cBhvr>
                                        <p:cTn id="572" dur="1" fill="hold">
                                          <p:stCondLst>
                                            <p:cond delay="0"/>
                                          </p:stCondLst>
                                        </p:cTn>
                                        <p:tgtEl>
                                          <p:spTgt spid="250"/>
                                        </p:tgtEl>
                                        <p:attrNameLst>
                                          <p:attrName>style.visibility</p:attrName>
                                        </p:attrNameLst>
                                      </p:cBhvr>
                                      <p:to>
                                        <p:strVal val="visible"/>
                                      </p:to>
                                    </p:set>
                                  </p:childTnLst>
                                </p:cTn>
                              </p:par>
                              <p:par>
                                <p:cTn id="573" presetID="1" presetClass="entr" presetSubtype="0" fill="hold" nodeType="withEffect">
                                  <p:stCondLst>
                                    <p:cond delay="0"/>
                                  </p:stCondLst>
                                  <p:childTnLst>
                                    <p:set>
                                      <p:cBhvr>
                                        <p:cTn id="574" dur="1" fill="hold">
                                          <p:stCondLst>
                                            <p:cond delay="0"/>
                                          </p:stCondLst>
                                        </p:cTn>
                                        <p:tgtEl>
                                          <p:spTgt spid="251"/>
                                        </p:tgtEl>
                                        <p:attrNameLst>
                                          <p:attrName>style.visibility</p:attrName>
                                        </p:attrNameLst>
                                      </p:cBhvr>
                                      <p:to>
                                        <p:strVal val="visible"/>
                                      </p:to>
                                    </p:set>
                                  </p:childTnLst>
                                </p:cTn>
                              </p:par>
                            </p:childTnLst>
                          </p:cTn>
                        </p:par>
                      </p:childTnLst>
                    </p:cTn>
                  </p:par>
                  <p:par>
                    <p:cTn id="575" fill="hold">
                      <p:stCondLst>
                        <p:cond delay="indefinite"/>
                      </p:stCondLst>
                      <p:childTnLst>
                        <p:par>
                          <p:cTn id="576" fill="hold">
                            <p:stCondLst>
                              <p:cond delay="0"/>
                            </p:stCondLst>
                            <p:childTnLst>
                              <p:par>
                                <p:cTn id="577" presetID="1" presetClass="entr" presetSubtype="0" fill="hold" grpId="0" nodeType="clickEffect">
                                  <p:stCondLst>
                                    <p:cond delay="0"/>
                                  </p:stCondLst>
                                  <p:childTnLst>
                                    <p:set>
                                      <p:cBhvr>
                                        <p:cTn id="578" dur="1" fill="hold">
                                          <p:stCondLst>
                                            <p:cond delay="0"/>
                                          </p:stCondLst>
                                        </p:cTn>
                                        <p:tgtEl>
                                          <p:spTgt spid="9"/>
                                        </p:tgtEl>
                                        <p:attrNameLst>
                                          <p:attrName>style.visibility</p:attrName>
                                        </p:attrNameLst>
                                      </p:cBhvr>
                                      <p:to>
                                        <p:strVal val="visible"/>
                                      </p:to>
                                    </p:set>
                                  </p:childTnLst>
                                </p:cTn>
                              </p:par>
                              <p:par>
                                <p:cTn id="579" presetID="1" presetClass="entr" presetSubtype="0" fill="hold" nodeType="withEffect">
                                  <p:stCondLst>
                                    <p:cond delay="0"/>
                                  </p:stCondLst>
                                  <p:childTnLst>
                                    <p:set>
                                      <p:cBhvr>
                                        <p:cTn id="580" dur="1" fill="hold">
                                          <p:stCondLst>
                                            <p:cond delay="0"/>
                                          </p:stCondLst>
                                        </p:cTn>
                                        <p:tgtEl>
                                          <p:spTgt spid="332"/>
                                        </p:tgtEl>
                                        <p:attrNameLst>
                                          <p:attrName>style.visibility</p:attrName>
                                        </p:attrNameLst>
                                      </p:cBhvr>
                                      <p:to>
                                        <p:strVal val="visible"/>
                                      </p:to>
                                    </p:set>
                                  </p:childTnLst>
                                </p:cTn>
                              </p:par>
                              <p:par>
                                <p:cTn id="581" presetID="1" presetClass="entr" presetSubtype="0" fill="hold" nodeType="withEffect">
                                  <p:stCondLst>
                                    <p:cond delay="0"/>
                                  </p:stCondLst>
                                  <p:childTnLst>
                                    <p:set>
                                      <p:cBhvr>
                                        <p:cTn id="582" dur="1" fill="hold">
                                          <p:stCondLst>
                                            <p:cond delay="0"/>
                                          </p:stCondLst>
                                        </p:cTn>
                                        <p:tgtEl>
                                          <p:spTgt spid="333"/>
                                        </p:tgtEl>
                                        <p:attrNameLst>
                                          <p:attrName>style.visibility</p:attrName>
                                        </p:attrNameLst>
                                      </p:cBhvr>
                                      <p:to>
                                        <p:strVal val="visible"/>
                                      </p:to>
                                    </p:set>
                                  </p:childTnLst>
                                </p:cTn>
                              </p:par>
                              <p:par>
                                <p:cTn id="583" presetID="1" presetClass="entr" presetSubtype="0" fill="hold" nodeType="withEffect">
                                  <p:stCondLst>
                                    <p:cond delay="0"/>
                                  </p:stCondLst>
                                  <p:childTnLst>
                                    <p:set>
                                      <p:cBhvr>
                                        <p:cTn id="584" dur="1" fill="hold">
                                          <p:stCondLst>
                                            <p:cond delay="0"/>
                                          </p:stCondLst>
                                        </p:cTn>
                                        <p:tgtEl>
                                          <p:spTgt spid="334"/>
                                        </p:tgtEl>
                                        <p:attrNameLst>
                                          <p:attrName>style.visibility</p:attrName>
                                        </p:attrNameLst>
                                      </p:cBhvr>
                                      <p:to>
                                        <p:strVal val="visible"/>
                                      </p:to>
                                    </p:set>
                                  </p:childTnLst>
                                </p:cTn>
                              </p:par>
                              <p:par>
                                <p:cTn id="585" presetID="1" presetClass="entr" presetSubtype="0" fill="hold" nodeType="withEffect">
                                  <p:stCondLst>
                                    <p:cond delay="0"/>
                                  </p:stCondLst>
                                  <p:childTnLst>
                                    <p:set>
                                      <p:cBhvr>
                                        <p:cTn id="586" dur="1" fill="hold">
                                          <p:stCondLst>
                                            <p:cond delay="0"/>
                                          </p:stCondLst>
                                        </p:cTn>
                                        <p:tgtEl>
                                          <p:spTgt spid="335"/>
                                        </p:tgtEl>
                                        <p:attrNameLst>
                                          <p:attrName>style.visibility</p:attrName>
                                        </p:attrNameLst>
                                      </p:cBhvr>
                                      <p:to>
                                        <p:strVal val="visible"/>
                                      </p:to>
                                    </p:set>
                                  </p:childTnLst>
                                </p:cTn>
                              </p:par>
                              <p:par>
                                <p:cTn id="587" presetID="1" presetClass="entr" presetSubtype="0" fill="hold" nodeType="withEffect">
                                  <p:stCondLst>
                                    <p:cond delay="0"/>
                                  </p:stCondLst>
                                  <p:childTnLst>
                                    <p:set>
                                      <p:cBhvr>
                                        <p:cTn id="588" dur="1" fill="hold">
                                          <p:stCondLst>
                                            <p:cond delay="0"/>
                                          </p:stCondLst>
                                        </p:cTn>
                                        <p:tgtEl>
                                          <p:spTgt spid="336"/>
                                        </p:tgtEl>
                                        <p:attrNameLst>
                                          <p:attrName>style.visibility</p:attrName>
                                        </p:attrNameLst>
                                      </p:cBhvr>
                                      <p:to>
                                        <p:strVal val="visible"/>
                                      </p:to>
                                    </p:set>
                                  </p:childTnLst>
                                </p:cTn>
                              </p:par>
                              <p:par>
                                <p:cTn id="589" presetID="1" presetClass="entr" presetSubtype="0" fill="hold" nodeType="withEffect">
                                  <p:stCondLst>
                                    <p:cond delay="0"/>
                                  </p:stCondLst>
                                  <p:childTnLst>
                                    <p:set>
                                      <p:cBhvr>
                                        <p:cTn id="590" dur="1" fill="hold">
                                          <p:stCondLst>
                                            <p:cond delay="0"/>
                                          </p:stCondLst>
                                        </p:cTn>
                                        <p:tgtEl>
                                          <p:spTgt spid="337"/>
                                        </p:tgtEl>
                                        <p:attrNameLst>
                                          <p:attrName>style.visibility</p:attrName>
                                        </p:attrNameLst>
                                      </p:cBhvr>
                                      <p:to>
                                        <p:strVal val="visible"/>
                                      </p:to>
                                    </p:set>
                                  </p:childTnLst>
                                </p:cTn>
                              </p:par>
                              <p:par>
                                <p:cTn id="591" presetID="1" presetClass="entr" presetSubtype="0" fill="hold" nodeType="withEffect">
                                  <p:stCondLst>
                                    <p:cond delay="0"/>
                                  </p:stCondLst>
                                  <p:childTnLst>
                                    <p:set>
                                      <p:cBhvr>
                                        <p:cTn id="592" dur="1" fill="hold">
                                          <p:stCondLst>
                                            <p:cond delay="0"/>
                                          </p:stCondLst>
                                        </p:cTn>
                                        <p:tgtEl>
                                          <p:spTgt spid="338"/>
                                        </p:tgtEl>
                                        <p:attrNameLst>
                                          <p:attrName>style.visibility</p:attrName>
                                        </p:attrNameLst>
                                      </p:cBhvr>
                                      <p:to>
                                        <p:strVal val="visible"/>
                                      </p:to>
                                    </p:set>
                                  </p:childTnLst>
                                </p:cTn>
                              </p:par>
                              <p:par>
                                <p:cTn id="593" presetID="1" presetClass="entr" presetSubtype="0" fill="hold" nodeType="withEffect">
                                  <p:stCondLst>
                                    <p:cond delay="0"/>
                                  </p:stCondLst>
                                  <p:childTnLst>
                                    <p:set>
                                      <p:cBhvr>
                                        <p:cTn id="594" dur="1" fill="hold">
                                          <p:stCondLst>
                                            <p:cond delay="0"/>
                                          </p:stCondLst>
                                        </p:cTn>
                                        <p:tgtEl>
                                          <p:spTgt spid="339"/>
                                        </p:tgtEl>
                                        <p:attrNameLst>
                                          <p:attrName>style.visibility</p:attrName>
                                        </p:attrNameLst>
                                      </p:cBhvr>
                                      <p:to>
                                        <p:strVal val="visible"/>
                                      </p:to>
                                    </p:set>
                                  </p:childTnLst>
                                </p:cTn>
                              </p:par>
                              <p:par>
                                <p:cTn id="595" presetID="1" presetClass="entr" presetSubtype="0" fill="hold" nodeType="withEffect">
                                  <p:stCondLst>
                                    <p:cond delay="0"/>
                                  </p:stCondLst>
                                  <p:childTnLst>
                                    <p:set>
                                      <p:cBhvr>
                                        <p:cTn id="596" dur="1" fill="hold">
                                          <p:stCondLst>
                                            <p:cond delay="0"/>
                                          </p:stCondLst>
                                        </p:cTn>
                                        <p:tgtEl>
                                          <p:spTgt spid="324"/>
                                        </p:tgtEl>
                                        <p:attrNameLst>
                                          <p:attrName>style.visibility</p:attrName>
                                        </p:attrNameLst>
                                      </p:cBhvr>
                                      <p:to>
                                        <p:strVal val="visible"/>
                                      </p:to>
                                    </p:set>
                                  </p:childTnLst>
                                </p:cTn>
                              </p:par>
                              <p:par>
                                <p:cTn id="597" presetID="1" presetClass="entr" presetSubtype="0" fill="hold" nodeType="withEffect">
                                  <p:stCondLst>
                                    <p:cond delay="0"/>
                                  </p:stCondLst>
                                  <p:childTnLst>
                                    <p:set>
                                      <p:cBhvr>
                                        <p:cTn id="598" dur="1" fill="hold">
                                          <p:stCondLst>
                                            <p:cond delay="0"/>
                                          </p:stCondLst>
                                        </p:cTn>
                                        <p:tgtEl>
                                          <p:spTgt spid="325"/>
                                        </p:tgtEl>
                                        <p:attrNameLst>
                                          <p:attrName>style.visibility</p:attrName>
                                        </p:attrNameLst>
                                      </p:cBhvr>
                                      <p:to>
                                        <p:strVal val="visible"/>
                                      </p:to>
                                    </p:set>
                                  </p:childTnLst>
                                </p:cTn>
                              </p:par>
                              <p:par>
                                <p:cTn id="599" presetID="1" presetClass="entr" presetSubtype="0" fill="hold" nodeType="withEffect">
                                  <p:stCondLst>
                                    <p:cond delay="0"/>
                                  </p:stCondLst>
                                  <p:childTnLst>
                                    <p:set>
                                      <p:cBhvr>
                                        <p:cTn id="600" dur="1" fill="hold">
                                          <p:stCondLst>
                                            <p:cond delay="0"/>
                                          </p:stCondLst>
                                        </p:cTn>
                                        <p:tgtEl>
                                          <p:spTgt spid="326"/>
                                        </p:tgtEl>
                                        <p:attrNameLst>
                                          <p:attrName>style.visibility</p:attrName>
                                        </p:attrNameLst>
                                      </p:cBhvr>
                                      <p:to>
                                        <p:strVal val="visible"/>
                                      </p:to>
                                    </p:set>
                                  </p:childTnLst>
                                </p:cTn>
                              </p:par>
                              <p:par>
                                <p:cTn id="601" presetID="1" presetClass="entr" presetSubtype="0" fill="hold" nodeType="withEffect">
                                  <p:stCondLst>
                                    <p:cond delay="0"/>
                                  </p:stCondLst>
                                  <p:childTnLst>
                                    <p:set>
                                      <p:cBhvr>
                                        <p:cTn id="602" dur="1" fill="hold">
                                          <p:stCondLst>
                                            <p:cond delay="0"/>
                                          </p:stCondLst>
                                        </p:cTn>
                                        <p:tgtEl>
                                          <p:spTgt spid="327"/>
                                        </p:tgtEl>
                                        <p:attrNameLst>
                                          <p:attrName>style.visibility</p:attrName>
                                        </p:attrNameLst>
                                      </p:cBhvr>
                                      <p:to>
                                        <p:strVal val="visible"/>
                                      </p:to>
                                    </p:set>
                                  </p:childTnLst>
                                </p:cTn>
                              </p:par>
                              <p:par>
                                <p:cTn id="603" presetID="1" presetClass="entr" presetSubtype="0" fill="hold" nodeType="withEffect">
                                  <p:stCondLst>
                                    <p:cond delay="0"/>
                                  </p:stCondLst>
                                  <p:childTnLst>
                                    <p:set>
                                      <p:cBhvr>
                                        <p:cTn id="604" dur="1" fill="hold">
                                          <p:stCondLst>
                                            <p:cond delay="0"/>
                                          </p:stCondLst>
                                        </p:cTn>
                                        <p:tgtEl>
                                          <p:spTgt spid="328"/>
                                        </p:tgtEl>
                                        <p:attrNameLst>
                                          <p:attrName>style.visibility</p:attrName>
                                        </p:attrNameLst>
                                      </p:cBhvr>
                                      <p:to>
                                        <p:strVal val="visible"/>
                                      </p:to>
                                    </p:set>
                                  </p:childTnLst>
                                </p:cTn>
                              </p:par>
                              <p:par>
                                <p:cTn id="605" presetID="1" presetClass="entr" presetSubtype="0" fill="hold" nodeType="withEffect">
                                  <p:stCondLst>
                                    <p:cond delay="0"/>
                                  </p:stCondLst>
                                  <p:childTnLst>
                                    <p:set>
                                      <p:cBhvr>
                                        <p:cTn id="606" dur="1" fill="hold">
                                          <p:stCondLst>
                                            <p:cond delay="0"/>
                                          </p:stCondLst>
                                        </p:cTn>
                                        <p:tgtEl>
                                          <p:spTgt spid="329"/>
                                        </p:tgtEl>
                                        <p:attrNameLst>
                                          <p:attrName>style.visibility</p:attrName>
                                        </p:attrNameLst>
                                      </p:cBhvr>
                                      <p:to>
                                        <p:strVal val="visible"/>
                                      </p:to>
                                    </p:set>
                                  </p:childTnLst>
                                </p:cTn>
                              </p:par>
                              <p:par>
                                <p:cTn id="607" presetID="1" presetClass="entr" presetSubtype="0" fill="hold" nodeType="withEffect">
                                  <p:stCondLst>
                                    <p:cond delay="0"/>
                                  </p:stCondLst>
                                  <p:childTnLst>
                                    <p:set>
                                      <p:cBhvr>
                                        <p:cTn id="608" dur="1" fill="hold">
                                          <p:stCondLst>
                                            <p:cond delay="0"/>
                                          </p:stCondLst>
                                        </p:cTn>
                                        <p:tgtEl>
                                          <p:spTgt spid="330"/>
                                        </p:tgtEl>
                                        <p:attrNameLst>
                                          <p:attrName>style.visibility</p:attrName>
                                        </p:attrNameLst>
                                      </p:cBhvr>
                                      <p:to>
                                        <p:strVal val="visible"/>
                                      </p:to>
                                    </p:set>
                                  </p:childTnLst>
                                </p:cTn>
                              </p:par>
                              <p:par>
                                <p:cTn id="609" presetID="1" presetClass="entr" presetSubtype="0" fill="hold" nodeType="withEffect">
                                  <p:stCondLst>
                                    <p:cond delay="0"/>
                                  </p:stCondLst>
                                  <p:childTnLst>
                                    <p:set>
                                      <p:cBhvr>
                                        <p:cTn id="610" dur="1" fill="hold">
                                          <p:stCondLst>
                                            <p:cond delay="0"/>
                                          </p:stCondLst>
                                        </p:cTn>
                                        <p:tgtEl>
                                          <p:spTgt spid="331"/>
                                        </p:tgtEl>
                                        <p:attrNameLst>
                                          <p:attrName>style.visibility</p:attrName>
                                        </p:attrNameLst>
                                      </p:cBhvr>
                                      <p:to>
                                        <p:strVal val="visible"/>
                                      </p:to>
                                    </p:set>
                                  </p:childTnLst>
                                </p:cTn>
                              </p:par>
                              <p:par>
                                <p:cTn id="611" presetID="1" presetClass="entr" presetSubtype="0" fill="hold" nodeType="withEffect">
                                  <p:stCondLst>
                                    <p:cond delay="0"/>
                                  </p:stCondLst>
                                  <p:childTnLst>
                                    <p:set>
                                      <p:cBhvr>
                                        <p:cTn id="612" dur="1" fill="hold">
                                          <p:stCondLst>
                                            <p:cond delay="0"/>
                                          </p:stCondLst>
                                        </p:cTn>
                                        <p:tgtEl>
                                          <p:spTgt spid="316"/>
                                        </p:tgtEl>
                                        <p:attrNameLst>
                                          <p:attrName>style.visibility</p:attrName>
                                        </p:attrNameLst>
                                      </p:cBhvr>
                                      <p:to>
                                        <p:strVal val="visible"/>
                                      </p:to>
                                    </p:set>
                                  </p:childTnLst>
                                </p:cTn>
                              </p:par>
                              <p:par>
                                <p:cTn id="613" presetID="1" presetClass="entr" presetSubtype="0" fill="hold" nodeType="withEffect">
                                  <p:stCondLst>
                                    <p:cond delay="0"/>
                                  </p:stCondLst>
                                  <p:childTnLst>
                                    <p:set>
                                      <p:cBhvr>
                                        <p:cTn id="614" dur="1" fill="hold">
                                          <p:stCondLst>
                                            <p:cond delay="0"/>
                                          </p:stCondLst>
                                        </p:cTn>
                                        <p:tgtEl>
                                          <p:spTgt spid="317"/>
                                        </p:tgtEl>
                                        <p:attrNameLst>
                                          <p:attrName>style.visibility</p:attrName>
                                        </p:attrNameLst>
                                      </p:cBhvr>
                                      <p:to>
                                        <p:strVal val="visible"/>
                                      </p:to>
                                    </p:set>
                                  </p:childTnLst>
                                </p:cTn>
                              </p:par>
                              <p:par>
                                <p:cTn id="615" presetID="1" presetClass="entr" presetSubtype="0" fill="hold" nodeType="withEffect">
                                  <p:stCondLst>
                                    <p:cond delay="0"/>
                                  </p:stCondLst>
                                  <p:childTnLst>
                                    <p:set>
                                      <p:cBhvr>
                                        <p:cTn id="616" dur="1" fill="hold">
                                          <p:stCondLst>
                                            <p:cond delay="0"/>
                                          </p:stCondLst>
                                        </p:cTn>
                                        <p:tgtEl>
                                          <p:spTgt spid="318"/>
                                        </p:tgtEl>
                                        <p:attrNameLst>
                                          <p:attrName>style.visibility</p:attrName>
                                        </p:attrNameLst>
                                      </p:cBhvr>
                                      <p:to>
                                        <p:strVal val="visible"/>
                                      </p:to>
                                    </p:set>
                                  </p:childTnLst>
                                </p:cTn>
                              </p:par>
                              <p:par>
                                <p:cTn id="617" presetID="1" presetClass="entr" presetSubtype="0" fill="hold" nodeType="withEffect">
                                  <p:stCondLst>
                                    <p:cond delay="0"/>
                                  </p:stCondLst>
                                  <p:childTnLst>
                                    <p:set>
                                      <p:cBhvr>
                                        <p:cTn id="618" dur="1" fill="hold">
                                          <p:stCondLst>
                                            <p:cond delay="0"/>
                                          </p:stCondLst>
                                        </p:cTn>
                                        <p:tgtEl>
                                          <p:spTgt spid="319"/>
                                        </p:tgtEl>
                                        <p:attrNameLst>
                                          <p:attrName>style.visibility</p:attrName>
                                        </p:attrNameLst>
                                      </p:cBhvr>
                                      <p:to>
                                        <p:strVal val="visible"/>
                                      </p:to>
                                    </p:set>
                                  </p:childTnLst>
                                </p:cTn>
                              </p:par>
                              <p:par>
                                <p:cTn id="619" presetID="1" presetClass="entr" presetSubtype="0" fill="hold" nodeType="withEffect">
                                  <p:stCondLst>
                                    <p:cond delay="0"/>
                                  </p:stCondLst>
                                  <p:childTnLst>
                                    <p:set>
                                      <p:cBhvr>
                                        <p:cTn id="620" dur="1" fill="hold">
                                          <p:stCondLst>
                                            <p:cond delay="0"/>
                                          </p:stCondLst>
                                        </p:cTn>
                                        <p:tgtEl>
                                          <p:spTgt spid="320"/>
                                        </p:tgtEl>
                                        <p:attrNameLst>
                                          <p:attrName>style.visibility</p:attrName>
                                        </p:attrNameLst>
                                      </p:cBhvr>
                                      <p:to>
                                        <p:strVal val="visible"/>
                                      </p:to>
                                    </p:set>
                                  </p:childTnLst>
                                </p:cTn>
                              </p:par>
                              <p:par>
                                <p:cTn id="621" presetID="1" presetClass="entr" presetSubtype="0" fill="hold" nodeType="withEffect">
                                  <p:stCondLst>
                                    <p:cond delay="0"/>
                                  </p:stCondLst>
                                  <p:childTnLst>
                                    <p:set>
                                      <p:cBhvr>
                                        <p:cTn id="622" dur="1" fill="hold">
                                          <p:stCondLst>
                                            <p:cond delay="0"/>
                                          </p:stCondLst>
                                        </p:cTn>
                                        <p:tgtEl>
                                          <p:spTgt spid="321"/>
                                        </p:tgtEl>
                                        <p:attrNameLst>
                                          <p:attrName>style.visibility</p:attrName>
                                        </p:attrNameLst>
                                      </p:cBhvr>
                                      <p:to>
                                        <p:strVal val="visible"/>
                                      </p:to>
                                    </p:set>
                                  </p:childTnLst>
                                </p:cTn>
                              </p:par>
                              <p:par>
                                <p:cTn id="623" presetID="1" presetClass="entr" presetSubtype="0" fill="hold" nodeType="withEffect">
                                  <p:stCondLst>
                                    <p:cond delay="0"/>
                                  </p:stCondLst>
                                  <p:childTnLst>
                                    <p:set>
                                      <p:cBhvr>
                                        <p:cTn id="624" dur="1" fill="hold">
                                          <p:stCondLst>
                                            <p:cond delay="0"/>
                                          </p:stCondLst>
                                        </p:cTn>
                                        <p:tgtEl>
                                          <p:spTgt spid="322"/>
                                        </p:tgtEl>
                                        <p:attrNameLst>
                                          <p:attrName>style.visibility</p:attrName>
                                        </p:attrNameLst>
                                      </p:cBhvr>
                                      <p:to>
                                        <p:strVal val="visible"/>
                                      </p:to>
                                    </p:set>
                                  </p:childTnLst>
                                </p:cTn>
                              </p:par>
                              <p:par>
                                <p:cTn id="625" presetID="1" presetClass="entr" presetSubtype="0" fill="hold" nodeType="withEffect">
                                  <p:stCondLst>
                                    <p:cond delay="0"/>
                                  </p:stCondLst>
                                  <p:childTnLst>
                                    <p:set>
                                      <p:cBhvr>
                                        <p:cTn id="626" dur="1" fill="hold">
                                          <p:stCondLst>
                                            <p:cond delay="0"/>
                                          </p:stCondLst>
                                        </p:cTn>
                                        <p:tgtEl>
                                          <p:spTgt spid="323"/>
                                        </p:tgtEl>
                                        <p:attrNameLst>
                                          <p:attrName>style.visibility</p:attrName>
                                        </p:attrNameLst>
                                      </p:cBhvr>
                                      <p:to>
                                        <p:strVal val="visible"/>
                                      </p:to>
                                    </p:set>
                                  </p:childTnLst>
                                </p:cTn>
                              </p:par>
                              <p:par>
                                <p:cTn id="627" presetID="1" presetClass="entr" presetSubtype="0" fill="hold" nodeType="withEffect">
                                  <p:stCondLst>
                                    <p:cond delay="0"/>
                                  </p:stCondLst>
                                  <p:childTnLst>
                                    <p:set>
                                      <p:cBhvr>
                                        <p:cTn id="628" dur="1" fill="hold">
                                          <p:stCondLst>
                                            <p:cond delay="0"/>
                                          </p:stCondLst>
                                        </p:cTn>
                                        <p:tgtEl>
                                          <p:spTgt spid="308"/>
                                        </p:tgtEl>
                                        <p:attrNameLst>
                                          <p:attrName>style.visibility</p:attrName>
                                        </p:attrNameLst>
                                      </p:cBhvr>
                                      <p:to>
                                        <p:strVal val="visible"/>
                                      </p:to>
                                    </p:set>
                                  </p:childTnLst>
                                </p:cTn>
                              </p:par>
                              <p:par>
                                <p:cTn id="629" presetID="1" presetClass="entr" presetSubtype="0" fill="hold" nodeType="withEffect">
                                  <p:stCondLst>
                                    <p:cond delay="0"/>
                                  </p:stCondLst>
                                  <p:childTnLst>
                                    <p:set>
                                      <p:cBhvr>
                                        <p:cTn id="630" dur="1" fill="hold">
                                          <p:stCondLst>
                                            <p:cond delay="0"/>
                                          </p:stCondLst>
                                        </p:cTn>
                                        <p:tgtEl>
                                          <p:spTgt spid="309"/>
                                        </p:tgtEl>
                                        <p:attrNameLst>
                                          <p:attrName>style.visibility</p:attrName>
                                        </p:attrNameLst>
                                      </p:cBhvr>
                                      <p:to>
                                        <p:strVal val="visible"/>
                                      </p:to>
                                    </p:set>
                                  </p:childTnLst>
                                </p:cTn>
                              </p:par>
                              <p:par>
                                <p:cTn id="631" presetID="1" presetClass="entr" presetSubtype="0" fill="hold" nodeType="withEffect">
                                  <p:stCondLst>
                                    <p:cond delay="0"/>
                                  </p:stCondLst>
                                  <p:childTnLst>
                                    <p:set>
                                      <p:cBhvr>
                                        <p:cTn id="632" dur="1" fill="hold">
                                          <p:stCondLst>
                                            <p:cond delay="0"/>
                                          </p:stCondLst>
                                        </p:cTn>
                                        <p:tgtEl>
                                          <p:spTgt spid="310"/>
                                        </p:tgtEl>
                                        <p:attrNameLst>
                                          <p:attrName>style.visibility</p:attrName>
                                        </p:attrNameLst>
                                      </p:cBhvr>
                                      <p:to>
                                        <p:strVal val="visible"/>
                                      </p:to>
                                    </p:set>
                                  </p:childTnLst>
                                </p:cTn>
                              </p:par>
                              <p:par>
                                <p:cTn id="633" presetID="1" presetClass="entr" presetSubtype="0" fill="hold" nodeType="withEffect">
                                  <p:stCondLst>
                                    <p:cond delay="0"/>
                                  </p:stCondLst>
                                  <p:childTnLst>
                                    <p:set>
                                      <p:cBhvr>
                                        <p:cTn id="634" dur="1" fill="hold">
                                          <p:stCondLst>
                                            <p:cond delay="0"/>
                                          </p:stCondLst>
                                        </p:cTn>
                                        <p:tgtEl>
                                          <p:spTgt spid="311"/>
                                        </p:tgtEl>
                                        <p:attrNameLst>
                                          <p:attrName>style.visibility</p:attrName>
                                        </p:attrNameLst>
                                      </p:cBhvr>
                                      <p:to>
                                        <p:strVal val="visible"/>
                                      </p:to>
                                    </p:set>
                                  </p:childTnLst>
                                </p:cTn>
                              </p:par>
                              <p:par>
                                <p:cTn id="635" presetID="1" presetClass="entr" presetSubtype="0" fill="hold" nodeType="withEffect">
                                  <p:stCondLst>
                                    <p:cond delay="0"/>
                                  </p:stCondLst>
                                  <p:childTnLst>
                                    <p:set>
                                      <p:cBhvr>
                                        <p:cTn id="636" dur="1" fill="hold">
                                          <p:stCondLst>
                                            <p:cond delay="0"/>
                                          </p:stCondLst>
                                        </p:cTn>
                                        <p:tgtEl>
                                          <p:spTgt spid="312"/>
                                        </p:tgtEl>
                                        <p:attrNameLst>
                                          <p:attrName>style.visibility</p:attrName>
                                        </p:attrNameLst>
                                      </p:cBhvr>
                                      <p:to>
                                        <p:strVal val="visible"/>
                                      </p:to>
                                    </p:set>
                                  </p:childTnLst>
                                </p:cTn>
                              </p:par>
                              <p:par>
                                <p:cTn id="637" presetID="1" presetClass="entr" presetSubtype="0" fill="hold" nodeType="withEffect">
                                  <p:stCondLst>
                                    <p:cond delay="0"/>
                                  </p:stCondLst>
                                  <p:childTnLst>
                                    <p:set>
                                      <p:cBhvr>
                                        <p:cTn id="638" dur="1" fill="hold">
                                          <p:stCondLst>
                                            <p:cond delay="0"/>
                                          </p:stCondLst>
                                        </p:cTn>
                                        <p:tgtEl>
                                          <p:spTgt spid="313"/>
                                        </p:tgtEl>
                                        <p:attrNameLst>
                                          <p:attrName>style.visibility</p:attrName>
                                        </p:attrNameLst>
                                      </p:cBhvr>
                                      <p:to>
                                        <p:strVal val="visible"/>
                                      </p:to>
                                    </p:set>
                                  </p:childTnLst>
                                </p:cTn>
                              </p:par>
                              <p:par>
                                <p:cTn id="639" presetID="1" presetClass="entr" presetSubtype="0" fill="hold" nodeType="withEffect">
                                  <p:stCondLst>
                                    <p:cond delay="0"/>
                                  </p:stCondLst>
                                  <p:childTnLst>
                                    <p:set>
                                      <p:cBhvr>
                                        <p:cTn id="640" dur="1" fill="hold">
                                          <p:stCondLst>
                                            <p:cond delay="0"/>
                                          </p:stCondLst>
                                        </p:cTn>
                                        <p:tgtEl>
                                          <p:spTgt spid="314"/>
                                        </p:tgtEl>
                                        <p:attrNameLst>
                                          <p:attrName>style.visibility</p:attrName>
                                        </p:attrNameLst>
                                      </p:cBhvr>
                                      <p:to>
                                        <p:strVal val="visible"/>
                                      </p:to>
                                    </p:set>
                                  </p:childTnLst>
                                </p:cTn>
                              </p:par>
                              <p:par>
                                <p:cTn id="641" presetID="1" presetClass="entr" presetSubtype="0" fill="hold" nodeType="withEffect">
                                  <p:stCondLst>
                                    <p:cond delay="0"/>
                                  </p:stCondLst>
                                  <p:childTnLst>
                                    <p:set>
                                      <p:cBhvr>
                                        <p:cTn id="642" dur="1" fill="hold">
                                          <p:stCondLst>
                                            <p:cond delay="0"/>
                                          </p:stCondLst>
                                        </p:cTn>
                                        <p:tgtEl>
                                          <p:spTgt spid="315"/>
                                        </p:tgtEl>
                                        <p:attrNameLst>
                                          <p:attrName>style.visibility</p:attrName>
                                        </p:attrNameLst>
                                      </p:cBhvr>
                                      <p:to>
                                        <p:strVal val="visible"/>
                                      </p:to>
                                    </p:set>
                                  </p:childTnLst>
                                </p:cTn>
                              </p:par>
                              <p:par>
                                <p:cTn id="643" presetID="1" presetClass="entr" presetSubtype="0" fill="hold" nodeType="withEffect">
                                  <p:stCondLst>
                                    <p:cond delay="0"/>
                                  </p:stCondLst>
                                  <p:childTnLst>
                                    <p:set>
                                      <p:cBhvr>
                                        <p:cTn id="644" dur="1" fill="hold">
                                          <p:stCondLst>
                                            <p:cond delay="0"/>
                                          </p:stCondLst>
                                        </p:cTn>
                                        <p:tgtEl>
                                          <p:spTgt spid="300"/>
                                        </p:tgtEl>
                                        <p:attrNameLst>
                                          <p:attrName>style.visibility</p:attrName>
                                        </p:attrNameLst>
                                      </p:cBhvr>
                                      <p:to>
                                        <p:strVal val="visible"/>
                                      </p:to>
                                    </p:set>
                                  </p:childTnLst>
                                </p:cTn>
                              </p:par>
                              <p:par>
                                <p:cTn id="645" presetID="1" presetClass="entr" presetSubtype="0" fill="hold" nodeType="withEffect">
                                  <p:stCondLst>
                                    <p:cond delay="0"/>
                                  </p:stCondLst>
                                  <p:childTnLst>
                                    <p:set>
                                      <p:cBhvr>
                                        <p:cTn id="646" dur="1" fill="hold">
                                          <p:stCondLst>
                                            <p:cond delay="0"/>
                                          </p:stCondLst>
                                        </p:cTn>
                                        <p:tgtEl>
                                          <p:spTgt spid="301"/>
                                        </p:tgtEl>
                                        <p:attrNameLst>
                                          <p:attrName>style.visibility</p:attrName>
                                        </p:attrNameLst>
                                      </p:cBhvr>
                                      <p:to>
                                        <p:strVal val="visible"/>
                                      </p:to>
                                    </p:set>
                                  </p:childTnLst>
                                </p:cTn>
                              </p:par>
                              <p:par>
                                <p:cTn id="647" presetID="1" presetClass="entr" presetSubtype="0" fill="hold" nodeType="withEffect">
                                  <p:stCondLst>
                                    <p:cond delay="0"/>
                                  </p:stCondLst>
                                  <p:childTnLst>
                                    <p:set>
                                      <p:cBhvr>
                                        <p:cTn id="648" dur="1" fill="hold">
                                          <p:stCondLst>
                                            <p:cond delay="0"/>
                                          </p:stCondLst>
                                        </p:cTn>
                                        <p:tgtEl>
                                          <p:spTgt spid="302"/>
                                        </p:tgtEl>
                                        <p:attrNameLst>
                                          <p:attrName>style.visibility</p:attrName>
                                        </p:attrNameLst>
                                      </p:cBhvr>
                                      <p:to>
                                        <p:strVal val="visible"/>
                                      </p:to>
                                    </p:set>
                                  </p:childTnLst>
                                </p:cTn>
                              </p:par>
                              <p:par>
                                <p:cTn id="649" presetID="1" presetClass="entr" presetSubtype="0" fill="hold" nodeType="withEffect">
                                  <p:stCondLst>
                                    <p:cond delay="0"/>
                                  </p:stCondLst>
                                  <p:childTnLst>
                                    <p:set>
                                      <p:cBhvr>
                                        <p:cTn id="650" dur="1" fill="hold">
                                          <p:stCondLst>
                                            <p:cond delay="0"/>
                                          </p:stCondLst>
                                        </p:cTn>
                                        <p:tgtEl>
                                          <p:spTgt spid="303"/>
                                        </p:tgtEl>
                                        <p:attrNameLst>
                                          <p:attrName>style.visibility</p:attrName>
                                        </p:attrNameLst>
                                      </p:cBhvr>
                                      <p:to>
                                        <p:strVal val="visible"/>
                                      </p:to>
                                    </p:set>
                                  </p:childTnLst>
                                </p:cTn>
                              </p:par>
                              <p:par>
                                <p:cTn id="651" presetID="1" presetClass="entr" presetSubtype="0" fill="hold" nodeType="withEffect">
                                  <p:stCondLst>
                                    <p:cond delay="0"/>
                                  </p:stCondLst>
                                  <p:childTnLst>
                                    <p:set>
                                      <p:cBhvr>
                                        <p:cTn id="652" dur="1" fill="hold">
                                          <p:stCondLst>
                                            <p:cond delay="0"/>
                                          </p:stCondLst>
                                        </p:cTn>
                                        <p:tgtEl>
                                          <p:spTgt spid="304"/>
                                        </p:tgtEl>
                                        <p:attrNameLst>
                                          <p:attrName>style.visibility</p:attrName>
                                        </p:attrNameLst>
                                      </p:cBhvr>
                                      <p:to>
                                        <p:strVal val="visible"/>
                                      </p:to>
                                    </p:set>
                                  </p:childTnLst>
                                </p:cTn>
                              </p:par>
                              <p:par>
                                <p:cTn id="653" presetID="1" presetClass="entr" presetSubtype="0" fill="hold" nodeType="withEffect">
                                  <p:stCondLst>
                                    <p:cond delay="0"/>
                                  </p:stCondLst>
                                  <p:childTnLst>
                                    <p:set>
                                      <p:cBhvr>
                                        <p:cTn id="654" dur="1" fill="hold">
                                          <p:stCondLst>
                                            <p:cond delay="0"/>
                                          </p:stCondLst>
                                        </p:cTn>
                                        <p:tgtEl>
                                          <p:spTgt spid="305"/>
                                        </p:tgtEl>
                                        <p:attrNameLst>
                                          <p:attrName>style.visibility</p:attrName>
                                        </p:attrNameLst>
                                      </p:cBhvr>
                                      <p:to>
                                        <p:strVal val="visible"/>
                                      </p:to>
                                    </p:set>
                                  </p:childTnLst>
                                </p:cTn>
                              </p:par>
                              <p:par>
                                <p:cTn id="655" presetID="1" presetClass="entr" presetSubtype="0" fill="hold" nodeType="withEffect">
                                  <p:stCondLst>
                                    <p:cond delay="0"/>
                                  </p:stCondLst>
                                  <p:childTnLst>
                                    <p:set>
                                      <p:cBhvr>
                                        <p:cTn id="656" dur="1" fill="hold">
                                          <p:stCondLst>
                                            <p:cond delay="0"/>
                                          </p:stCondLst>
                                        </p:cTn>
                                        <p:tgtEl>
                                          <p:spTgt spid="306"/>
                                        </p:tgtEl>
                                        <p:attrNameLst>
                                          <p:attrName>style.visibility</p:attrName>
                                        </p:attrNameLst>
                                      </p:cBhvr>
                                      <p:to>
                                        <p:strVal val="visible"/>
                                      </p:to>
                                    </p:set>
                                  </p:childTnLst>
                                </p:cTn>
                              </p:par>
                              <p:par>
                                <p:cTn id="657" presetID="1" presetClass="entr" presetSubtype="0" fill="hold" nodeType="withEffect">
                                  <p:stCondLst>
                                    <p:cond delay="0"/>
                                  </p:stCondLst>
                                  <p:childTnLst>
                                    <p:set>
                                      <p:cBhvr>
                                        <p:cTn id="658" dur="1" fill="hold">
                                          <p:stCondLst>
                                            <p:cond delay="0"/>
                                          </p:stCondLst>
                                        </p:cTn>
                                        <p:tgtEl>
                                          <p:spTgt spid="307"/>
                                        </p:tgtEl>
                                        <p:attrNameLst>
                                          <p:attrName>style.visibility</p:attrName>
                                        </p:attrNameLst>
                                      </p:cBhvr>
                                      <p:to>
                                        <p:strVal val="visible"/>
                                      </p:to>
                                    </p:set>
                                  </p:childTnLst>
                                </p:cTn>
                              </p:par>
                              <p:par>
                                <p:cTn id="659" presetID="1" presetClass="entr" presetSubtype="0" fill="hold" nodeType="withEffect">
                                  <p:stCondLst>
                                    <p:cond delay="0"/>
                                  </p:stCondLst>
                                  <p:childTnLst>
                                    <p:set>
                                      <p:cBhvr>
                                        <p:cTn id="660" dur="1" fill="hold">
                                          <p:stCondLst>
                                            <p:cond delay="0"/>
                                          </p:stCondLst>
                                        </p:cTn>
                                        <p:tgtEl>
                                          <p:spTgt spid="292"/>
                                        </p:tgtEl>
                                        <p:attrNameLst>
                                          <p:attrName>style.visibility</p:attrName>
                                        </p:attrNameLst>
                                      </p:cBhvr>
                                      <p:to>
                                        <p:strVal val="visible"/>
                                      </p:to>
                                    </p:set>
                                  </p:childTnLst>
                                </p:cTn>
                              </p:par>
                              <p:par>
                                <p:cTn id="661" presetID="1" presetClass="entr" presetSubtype="0" fill="hold" nodeType="withEffect">
                                  <p:stCondLst>
                                    <p:cond delay="0"/>
                                  </p:stCondLst>
                                  <p:childTnLst>
                                    <p:set>
                                      <p:cBhvr>
                                        <p:cTn id="662" dur="1" fill="hold">
                                          <p:stCondLst>
                                            <p:cond delay="0"/>
                                          </p:stCondLst>
                                        </p:cTn>
                                        <p:tgtEl>
                                          <p:spTgt spid="293"/>
                                        </p:tgtEl>
                                        <p:attrNameLst>
                                          <p:attrName>style.visibility</p:attrName>
                                        </p:attrNameLst>
                                      </p:cBhvr>
                                      <p:to>
                                        <p:strVal val="visible"/>
                                      </p:to>
                                    </p:set>
                                  </p:childTnLst>
                                </p:cTn>
                              </p:par>
                              <p:par>
                                <p:cTn id="663" presetID="1" presetClass="entr" presetSubtype="0" fill="hold" nodeType="withEffect">
                                  <p:stCondLst>
                                    <p:cond delay="0"/>
                                  </p:stCondLst>
                                  <p:childTnLst>
                                    <p:set>
                                      <p:cBhvr>
                                        <p:cTn id="664" dur="1" fill="hold">
                                          <p:stCondLst>
                                            <p:cond delay="0"/>
                                          </p:stCondLst>
                                        </p:cTn>
                                        <p:tgtEl>
                                          <p:spTgt spid="294"/>
                                        </p:tgtEl>
                                        <p:attrNameLst>
                                          <p:attrName>style.visibility</p:attrName>
                                        </p:attrNameLst>
                                      </p:cBhvr>
                                      <p:to>
                                        <p:strVal val="visible"/>
                                      </p:to>
                                    </p:set>
                                  </p:childTnLst>
                                </p:cTn>
                              </p:par>
                              <p:par>
                                <p:cTn id="665" presetID="1" presetClass="entr" presetSubtype="0" fill="hold" nodeType="withEffect">
                                  <p:stCondLst>
                                    <p:cond delay="0"/>
                                  </p:stCondLst>
                                  <p:childTnLst>
                                    <p:set>
                                      <p:cBhvr>
                                        <p:cTn id="666" dur="1" fill="hold">
                                          <p:stCondLst>
                                            <p:cond delay="0"/>
                                          </p:stCondLst>
                                        </p:cTn>
                                        <p:tgtEl>
                                          <p:spTgt spid="295"/>
                                        </p:tgtEl>
                                        <p:attrNameLst>
                                          <p:attrName>style.visibility</p:attrName>
                                        </p:attrNameLst>
                                      </p:cBhvr>
                                      <p:to>
                                        <p:strVal val="visible"/>
                                      </p:to>
                                    </p:set>
                                  </p:childTnLst>
                                </p:cTn>
                              </p:par>
                              <p:par>
                                <p:cTn id="667" presetID="1" presetClass="entr" presetSubtype="0" fill="hold" nodeType="withEffect">
                                  <p:stCondLst>
                                    <p:cond delay="0"/>
                                  </p:stCondLst>
                                  <p:childTnLst>
                                    <p:set>
                                      <p:cBhvr>
                                        <p:cTn id="668" dur="1" fill="hold">
                                          <p:stCondLst>
                                            <p:cond delay="0"/>
                                          </p:stCondLst>
                                        </p:cTn>
                                        <p:tgtEl>
                                          <p:spTgt spid="296"/>
                                        </p:tgtEl>
                                        <p:attrNameLst>
                                          <p:attrName>style.visibility</p:attrName>
                                        </p:attrNameLst>
                                      </p:cBhvr>
                                      <p:to>
                                        <p:strVal val="visible"/>
                                      </p:to>
                                    </p:set>
                                  </p:childTnLst>
                                </p:cTn>
                              </p:par>
                              <p:par>
                                <p:cTn id="669" presetID="1" presetClass="entr" presetSubtype="0" fill="hold" nodeType="withEffect">
                                  <p:stCondLst>
                                    <p:cond delay="0"/>
                                  </p:stCondLst>
                                  <p:childTnLst>
                                    <p:set>
                                      <p:cBhvr>
                                        <p:cTn id="670" dur="1" fill="hold">
                                          <p:stCondLst>
                                            <p:cond delay="0"/>
                                          </p:stCondLst>
                                        </p:cTn>
                                        <p:tgtEl>
                                          <p:spTgt spid="297"/>
                                        </p:tgtEl>
                                        <p:attrNameLst>
                                          <p:attrName>style.visibility</p:attrName>
                                        </p:attrNameLst>
                                      </p:cBhvr>
                                      <p:to>
                                        <p:strVal val="visible"/>
                                      </p:to>
                                    </p:set>
                                  </p:childTnLst>
                                </p:cTn>
                              </p:par>
                              <p:par>
                                <p:cTn id="671" presetID="1" presetClass="entr" presetSubtype="0" fill="hold" nodeType="withEffect">
                                  <p:stCondLst>
                                    <p:cond delay="0"/>
                                  </p:stCondLst>
                                  <p:childTnLst>
                                    <p:set>
                                      <p:cBhvr>
                                        <p:cTn id="672" dur="1" fill="hold">
                                          <p:stCondLst>
                                            <p:cond delay="0"/>
                                          </p:stCondLst>
                                        </p:cTn>
                                        <p:tgtEl>
                                          <p:spTgt spid="298"/>
                                        </p:tgtEl>
                                        <p:attrNameLst>
                                          <p:attrName>style.visibility</p:attrName>
                                        </p:attrNameLst>
                                      </p:cBhvr>
                                      <p:to>
                                        <p:strVal val="visible"/>
                                      </p:to>
                                    </p:set>
                                  </p:childTnLst>
                                </p:cTn>
                              </p:par>
                              <p:par>
                                <p:cTn id="673" presetID="1" presetClass="entr" presetSubtype="0" fill="hold" nodeType="withEffect">
                                  <p:stCondLst>
                                    <p:cond delay="0"/>
                                  </p:stCondLst>
                                  <p:childTnLst>
                                    <p:set>
                                      <p:cBhvr>
                                        <p:cTn id="674" dur="1" fill="hold">
                                          <p:stCondLst>
                                            <p:cond delay="0"/>
                                          </p:stCondLst>
                                        </p:cTn>
                                        <p:tgtEl>
                                          <p:spTgt spid="299"/>
                                        </p:tgtEl>
                                        <p:attrNameLst>
                                          <p:attrName>style.visibility</p:attrName>
                                        </p:attrNameLst>
                                      </p:cBhvr>
                                      <p:to>
                                        <p:strVal val="visible"/>
                                      </p:to>
                                    </p:set>
                                  </p:childTnLst>
                                </p:cTn>
                              </p:par>
                            </p:childTnLst>
                          </p:cTn>
                        </p:par>
                      </p:childTnLst>
                    </p:cTn>
                  </p:par>
                  <p:par>
                    <p:cTn id="675" fill="hold">
                      <p:stCondLst>
                        <p:cond delay="indefinite"/>
                      </p:stCondLst>
                      <p:childTnLst>
                        <p:par>
                          <p:cTn id="676" fill="hold">
                            <p:stCondLst>
                              <p:cond delay="0"/>
                            </p:stCondLst>
                            <p:childTnLst>
                              <p:par>
                                <p:cTn id="677" presetID="1" presetClass="entr" presetSubtype="0" fill="hold" grpId="0" nodeType="clickEffect">
                                  <p:stCondLst>
                                    <p:cond delay="0"/>
                                  </p:stCondLst>
                                  <p:childTnLst>
                                    <p:set>
                                      <p:cBhvr>
                                        <p:cTn id="678" dur="1" fill="hold">
                                          <p:stCondLst>
                                            <p:cond delay="0"/>
                                          </p:stCondLst>
                                        </p:cTn>
                                        <p:tgtEl>
                                          <p:spTgt spid="10"/>
                                        </p:tgtEl>
                                        <p:attrNameLst>
                                          <p:attrName>style.visibility</p:attrName>
                                        </p:attrNameLst>
                                      </p:cBhvr>
                                      <p:to>
                                        <p:strVal val="visible"/>
                                      </p:to>
                                    </p:set>
                                  </p:childTnLst>
                                </p:cTn>
                              </p:par>
                              <p:par>
                                <p:cTn id="679" presetID="1" presetClass="entr" presetSubtype="0" fill="hold" grpId="0" nodeType="withEffect">
                                  <p:stCondLst>
                                    <p:cond delay="0"/>
                                  </p:stCondLst>
                                  <p:childTnLst>
                                    <p:set>
                                      <p:cBhvr>
                                        <p:cTn id="680" dur="1" fill="hold">
                                          <p:stCondLst>
                                            <p:cond delay="0"/>
                                          </p:stCondLst>
                                        </p:cTn>
                                        <p:tgtEl>
                                          <p:spTgt spid="94"/>
                                        </p:tgtEl>
                                        <p:attrNameLst>
                                          <p:attrName>style.visibility</p:attrName>
                                        </p:attrNameLst>
                                      </p:cBhvr>
                                      <p:to>
                                        <p:strVal val="visible"/>
                                      </p:to>
                                    </p:set>
                                  </p:childTnLst>
                                </p:cTn>
                              </p:par>
                              <p:par>
                                <p:cTn id="681" presetID="1" presetClass="entr" presetSubtype="0" fill="hold" nodeType="withEffect">
                                  <p:stCondLst>
                                    <p:cond delay="0"/>
                                  </p:stCondLst>
                                  <p:childTnLst>
                                    <p:set>
                                      <p:cBhvr>
                                        <p:cTn id="682" dur="1" fill="hold">
                                          <p:stCondLst>
                                            <p:cond delay="0"/>
                                          </p:stCondLst>
                                        </p:cTn>
                                        <p:tgtEl>
                                          <p:spTgt spid="380"/>
                                        </p:tgtEl>
                                        <p:attrNameLst>
                                          <p:attrName>style.visibility</p:attrName>
                                        </p:attrNameLst>
                                      </p:cBhvr>
                                      <p:to>
                                        <p:strVal val="visible"/>
                                      </p:to>
                                    </p:set>
                                  </p:childTnLst>
                                </p:cTn>
                              </p:par>
                              <p:par>
                                <p:cTn id="683" presetID="1" presetClass="entr" presetSubtype="0" fill="hold" nodeType="withEffect">
                                  <p:stCondLst>
                                    <p:cond delay="0"/>
                                  </p:stCondLst>
                                  <p:childTnLst>
                                    <p:set>
                                      <p:cBhvr>
                                        <p:cTn id="684" dur="1" fill="hold">
                                          <p:stCondLst>
                                            <p:cond delay="0"/>
                                          </p:stCondLst>
                                        </p:cTn>
                                        <p:tgtEl>
                                          <p:spTgt spid="381"/>
                                        </p:tgtEl>
                                        <p:attrNameLst>
                                          <p:attrName>style.visibility</p:attrName>
                                        </p:attrNameLst>
                                      </p:cBhvr>
                                      <p:to>
                                        <p:strVal val="visible"/>
                                      </p:to>
                                    </p:set>
                                  </p:childTnLst>
                                </p:cTn>
                              </p:par>
                              <p:par>
                                <p:cTn id="685" presetID="1" presetClass="entr" presetSubtype="0" fill="hold" nodeType="withEffect">
                                  <p:stCondLst>
                                    <p:cond delay="0"/>
                                  </p:stCondLst>
                                  <p:childTnLst>
                                    <p:set>
                                      <p:cBhvr>
                                        <p:cTn id="686" dur="1" fill="hold">
                                          <p:stCondLst>
                                            <p:cond delay="0"/>
                                          </p:stCondLst>
                                        </p:cTn>
                                        <p:tgtEl>
                                          <p:spTgt spid="382"/>
                                        </p:tgtEl>
                                        <p:attrNameLst>
                                          <p:attrName>style.visibility</p:attrName>
                                        </p:attrNameLst>
                                      </p:cBhvr>
                                      <p:to>
                                        <p:strVal val="visible"/>
                                      </p:to>
                                    </p:set>
                                  </p:childTnLst>
                                </p:cTn>
                              </p:par>
                              <p:par>
                                <p:cTn id="687" presetID="1" presetClass="entr" presetSubtype="0" fill="hold" nodeType="withEffect">
                                  <p:stCondLst>
                                    <p:cond delay="0"/>
                                  </p:stCondLst>
                                  <p:childTnLst>
                                    <p:set>
                                      <p:cBhvr>
                                        <p:cTn id="688" dur="1" fill="hold">
                                          <p:stCondLst>
                                            <p:cond delay="0"/>
                                          </p:stCondLst>
                                        </p:cTn>
                                        <p:tgtEl>
                                          <p:spTgt spid="383"/>
                                        </p:tgtEl>
                                        <p:attrNameLst>
                                          <p:attrName>style.visibility</p:attrName>
                                        </p:attrNameLst>
                                      </p:cBhvr>
                                      <p:to>
                                        <p:strVal val="visible"/>
                                      </p:to>
                                    </p:set>
                                  </p:childTnLst>
                                </p:cTn>
                              </p:par>
                              <p:par>
                                <p:cTn id="689" presetID="1" presetClass="entr" presetSubtype="0" fill="hold" nodeType="withEffect">
                                  <p:stCondLst>
                                    <p:cond delay="0"/>
                                  </p:stCondLst>
                                  <p:childTnLst>
                                    <p:set>
                                      <p:cBhvr>
                                        <p:cTn id="690" dur="1" fill="hold">
                                          <p:stCondLst>
                                            <p:cond delay="0"/>
                                          </p:stCondLst>
                                        </p:cTn>
                                        <p:tgtEl>
                                          <p:spTgt spid="384"/>
                                        </p:tgtEl>
                                        <p:attrNameLst>
                                          <p:attrName>style.visibility</p:attrName>
                                        </p:attrNameLst>
                                      </p:cBhvr>
                                      <p:to>
                                        <p:strVal val="visible"/>
                                      </p:to>
                                    </p:set>
                                  </p:childTnLst>
                                </p:cTn>
                              </p:par>
                              <p:par>
                                <p:cTn id="691" presetID="1" presetClass="entr" presetSubtype="0" fill="hold" nodeType="withEffect">
                                  <p:stCondLst>
                                    <p:cond delay="0"/>
                                  </p:stCondLst>
                                  <p:childTnLst>
                                    <p:set>
                                      <p:cBhvr>
                                        <p:cTn id="692" dur="1" fill="hold">
                                          <p:stCondLst>
                                            <p:cond delay="0"/>
                                          </p:stCondLst>
                                        </p:cTn>
                                        <p:tgtEl>
                                          <p:spTgt spid="385"/>
                                        </p:tgtEl>
                                        <p:attrNameLst>
                                          <p:attrName>style.visibility</p:attrName>
                                        </p:attrNameLst>
                                      </p:cBhvr>
                                      <p:to>
                                        <p:strVal val="visible"/>
                                      </p:to>
                                    </p:set>
                                  </p:childTnLst>
                                </p:cTn>
                              </p:par>
                              <p:par>
                                <p:cTn id="693" presetID="1" presetClass="entr" presetSubtype="0" fill="hold" nodeType="withEffect">
                                  <p:stCondLst>
                                    <p:cond delay="0"/>
                                  </p:stCondLst>
                                  <p:childTnLst>
                                    <p:set>
                                      <p:cBhvr>
                                        <p:cTn id="694" dur="1" fill="hold">
                                          <p:stCondLst>
                                            <p:cond delay="0"/>
                                          </p:stCondLst>
                                        </p:cTn>
                                        <p:tgtEl>
                                          <p:spTgt spid="386"/>
                                        </p:tgtEl>
                                        <p:attrNameLst>
                                          <p:attrName>style.visibility</p:attrName>
                                        </p:attrNameLst>
                                      </p:cBhvr>
                                      <p:to>
                                        <p:strVal val="visible"/>
                                      </p:to>
                                    </p:set>
                                  </p:childTnLst>
                                </p:cTn>
                              </p:par>
                              <p:par>
                                <p:cTn id="695" presetID="1" presetClass="entr" presetSubtype="0" fill="hold" nodeType="withEffect">
                                  <p:stCondLst>
                                    <p:cond delay="0"/>
                                  </p:stCondLst>
                                  <p:childTnLst>
                                    <p:set>
                                      <p:cBhvr>
                                        <p:cTn id="696" dur="1" fill="hold">
                                          <p:stCondLst>
                                            <p:cond delay="0"/>
                                          </p:stCondLst>
                                        </p:cTn>
                                        <p:tgtEl>
                                          <p:spTgt spid="387"/>
                                        </p:tgtEl>
                                        <p:attrNameLst>
                                          <p:attrName>style.visibility</p:attrName>
                                        </p:attrNameLst>
                                      </p:cBhvr>
                                      <p:to>
                                        <p:strVal val="visible"/>
                                      </p:to>
                                    </p:set>
                                  </p:childTnLst>
                                </p:cTn>
                              </p:par>
                              <p:par>
                                <p:cTn id="697" presetID="1" presetClass="entr" presetSubtype="0" fill="hold" nodeType="withEffect">
                                  <p:stCondLst>
                                    <p:cond delay="0"/>
                                  </p:stCondLst>
                                  <p:childTnLst>
                                    <p:set>
                                      <p:cBhvr>
                                        <p:cTn id="698" dur="1" fill="hold">
                                          <p:stCondLst>
                                            <p:cond delay="0"/>
                                          </p:stCondLst>
                                        </p:cTn>
                                        <p:tgtEl>
                                          <p:spTgt spid="372"/>
                                        </p:tgtEl>
                                        <p:attrNameLst>
                                          <p:attrName>style.visibility</p:attrName>
                                        </p:attrNameLst>
                                      </p:cBhvr>
                                      <p:to>
                                        <p:strVal val="visible"/>
                                      </p:to>
                                    </p:set>
                                  </p:childTnLst>
                                </p:cTn>
                              </p:par>
                              <p:par>
                                <p:cTn id="699" presetID="1" presetClass="entr" presetSubtype="0" fill="hold" nodeType="withEffect">
                                  <p:stCondLst>
                                    <p:cond delay="0"/>
                                  </p:stCondLst>
                                  <p:childTnLst>
                                    <p:set>
                                      <p:cBhvr>
                                        <p:cTn id="700" dur="1" fill="hold">
                                          <p:stCondLst>
                                            <p:cond delay="0"/>
                                          </p:stCondLst>
                                        </p:cTn>
                                        <p:tgtEl>
                                          <p:spTgt spid="373"/>
                                        </p:tgtEl>
                                        <p:attrNameLst>
                                          <p:attrName>style.visibility</p:attrName>
                                        </p:attrNameLst>
                                      </p:cBhvr>
                                      <p:to>
                                        <p:strVal val="visible"/>
                                      </p:to>
                                    </p:set>
                                  </p:childTnLst>
                                </p:cTn>
                              </p:par>
                              <p:par>
                                <p:cTn id="701" presetID="1" presetClass="entr" presetSubtype="0" fill="hold" nodeType="withEffect">
                                  <p:stCondLst>
                                    <p:cond delay="0"/>
                                  </p:stCondLst>
                                  <p:childTnLst>
                                    <p:set>
                                      <p:cBhvr>
                                        <p:cTn id="702" dur="1" fill="hold">
                                          <p:stCondLst>
                                            <p:cond delay="0"/>
                                          </p:stCondLst>
                                        </p:cTn>
                                        <p:tgtEl>
                                          <p:spTgt spid="374"/>
                                        </p:tgtEl>
                                        <p:attrNameLst>
                                          <p:attrName>style.visibility</p:attrName>
                                        </p:attrNameLst>
                                      </p:cBhvr>
                                      <p:to>
                                        <p:strVal val="visible"/>
                                      </p:to>
                                    </p:set>
                                  </p:childTnLst>
                                </p:cTn>
                              </p:par>
                              <p:par>
                                <p:cTn id="703" presetID="1" presetClass="entr" presetSubtype="0" fill="hold" nodeType="withEffect">
                                  <p:stCondLst>
                                    <p:cond delay="0"/>
                                  </p:stCondLst>
                                  <p:childTnLst>
                                    <p:set>
                                      <p:cBhvr>
                                        <p:cTn id="704" dur="1" fill="hold">
                                          <p:stCondLst>
                                            <p:cond delay="0"/>
                                          </p:stCondLst>
                                        </p:cTn>
                                        <p:tgtEl>
                                          <p:spTgt spid="375"/>
                                        </p:tgtEl>
                                        <p:attrNameLst>
                                          <p:attrName>style.visibility</p:attrName>
                                        </p:attrNameLst>
                                      </p:cBhvr>
                                      <p:to>
                                        <p:strVal val="visible"/>
                                      </p:to>
                                    </p:set>
                                  </p:childTnLst>
                                </p:cTn>
                              </p:par>
                              <p:par>
                                <p:cTn id="705" presetID="1" presetClass="entr" presetSubtype="0" fill="hold" nodeType="withEffect">
                                  <p:stCondLst>
                                    <p:cond delay="0"/>
                                  </p:stCondLst>
                                  <p:childTnLst>
                                    <p:set>
                                      <p:cBhvr>
                                        <p:cTn id="706" dur="1" fill="hold">
                                          <p:stCondLst>
                                            <p:cond delay="0"/>
                                          </p:stCondLst>
                                        </p:cTn>
                                        <p:tgtEl>
                                          <p:spTgt spid="376"/>
                                        </p:tgtEl>
                                        <p:attrNameLst>
                                          <p:attrName>style.visibility</p:attrName>
                                        </p:attrNameLst>
                                      </p:cBhvr>
                                      <p:to>
                                        <p:strVal val="visible"/>
                                      </p:to>
                                    </p:set>
                                  </p:childTnLst>
                                </p:cTn>
                              </p:par>
                              <p:par>
                                <p:cTn id="707" presetID="1" presetClass="entr" presetSubtype="0" fill="hold" nodeType="withEffect">
                                  <p:stCondLst>
                                    <p:cond delay="0"/>
                                  </p:stCondLst>
                                  <p:childTnLst>
                                    <p:set>
                                      <p:cBhvr>
                                        <p:cTn id="708" dur="1" fill="hold">
                                          <p:stCondLst>
                                            <p:cond delay="0"/>
                                          </p:stCondLst>
                                        </p:cTn>
                                        <p:tgtEl>
                                          <p:spTgt spid="377"/>
                                        </p:tgtEl>
                                        <p:attrNameLst>
                                          <p:attrName>style.visibility</p:attrName>
                                        </p:attrNameLst>
                                      </p:cBhvr>
                                      <p:to>
                                        <p:strVal val="visible"/>
                                      </p:to>
                                    </p:set>
                                  </p:childTnLst>
                                </p:cTn>
                              </p:par>
                              <p:par>
                                <p:cTn id="709" presetID="1" presetClass="entr" presetSubtype="0" fill="hold" nodeType="withEffect">
                                  <p:stCondLst>
                                    <p:cond delay="0"/>
                                  </p:stCondLst>
                                  <p:childTnLst>
                                    <p:set>
                                      <p:cBhvr>
                                        <p:cTn id="710" dur="1" fill="hold">
                                          <p:stCondLst>
                                            <p:cond delay="0"/>
                                          </p:stCondLst>
                                        </p:cTn>
                                        <p:tgtEl>
                                          <p:spTgt spid="378"/>
                                        </p:tgtEl>
                                        <p:attrNameLst>
                                          <p:attrName>style.visibility</p:attrName>
                                        </p:attrNameLst>
                                      </p:cBhvr>
                                      <p:to>
                                        <p:strVal val="visible"/>
                                      </p:to>
                                    </p:set>
                                  </p:childTnLst>
                                </p:cTn>
                              </p:par>
                              <p:par>
                                <p:cTn id="711" presetID="1" presetClass="entr" presetSubtype="0" fill="hold" nodeType="withEffect">
                                  <p:stCondLst>
                                    <p:cond delay="0"/>
                                  </p:stCondLst>
                                  <p:childTnLst>
                                    <p:set>
                                      <p:cBhvr>
                                        <p:cTn id="712" dur="1" fill="hold">
                                          <p:stCondLst>
                                            <p:cond delay="0"/>
                                          </p:stCondLst>
                                        </p:cTn>
                                        <p:tgtEl>
                                          <p:spTgt spid="379"/>
                                        </p:tgtEl>
                                        <p:attrNameLst>
                                          <p:attrName>style.visibility</p:attrName>
                                        </p:attrNameLst>
                                      </p:cBhvr>
                                      <p:to>
                                        <p:strVal val="visible"/>
                                      </p:to>
                                    </p:set>
                                  </p:childTnLst>
                                </p:cTn>
                              </p:par>
                              <p:par>
                                <p:cTn id="713" presetID="1" presetClass="entr" presetSubtype="0" fill="hold" nodeType="withEffect">
                                  <p:stCondLst>
                                    <p:cond delay="0"/>
                                  </p:stCondLst>
                                  <p:childTnLst>
                                    <p:set>
                                      <p:cBhvr>
                                        <p:cTn id="714" dur="1" fill="hold">
                                          <p:stCondLst>
                                            <p:cond delay="0"/>
                                          </p:stCondLst>
                                        </p:cTn>
                                        <p:tgtEl>
                                          <p:spTgt spid="364"/>
                                        </p:tgtEl>
                                        <p:attrNameLst>
                                          <p:attrName>style.visibility</p:attrName>
                                        </p:attrNameLst>
                                      </p:cBhvr>
                                      <p:to>
                                        <p:strVal val="visible"/>
                                      </p:to>
                                    </p:set>
                                  </p:childTnLst>
                                </p:cTn>
                              </p:par>
                              <p:par>
                                <p:cTn id="715" presetID="1" presetClass="entr" presetSubtype="0" fill="hold" nodeType="withEffect">
                                  <p:stCondLst>
                                    <p:cond delay="0"/>
                                  </p:stCondLst>
                                  <p:childTnLst>
                                    <p:set>
                                      <p:cBhvr>
                                        <p:cTn id="716" dur="1" fill="hold">
                                          <p:stCondLst>
                                            <p:cond delay="0"/>
                                          </p:stCondLst>
                                        </p:cTn>
                                        <p:tgtEl>
                                          <p:spTgt spid="365"/>
                                        </p:tgtEl>
                                        <p:attrNameLst>
                                          <p:attrName>style.visibility</p:attrName>
                                        </p:attrNameLst>
                                      </p:cBhvr>
                                      <p:to>
                                        <p:strVal val="visible"/>
                                      </p:to>
                                    </p:set>
                                  </p:childTnLst>
                                </p:cTn>
                              </p:par>
                              <p:par>
                                <p:cTn id="717" presetID="1" presetClass="entr" presetSubtype="0" fill="hold" nodeType="withEffect">
                                  <p:stCondLst>
                                    <p:cond delay="0"/>
                                  </p:stCondLst>
                                  <p:childTnLst>
                                    <p:set>
                                      <p:cBhvr>
                                        <p:cTn id="718" dur="1" fill="hold">
                                          <p:stCondLst>
                                            <p:cond delay="0"/>
                                          </p:stCondLst>
                                        </p:cTn>
                                        <p:tgtEl>
                                          <p:spTgt spid="366"/>
                                        </p:tgtEl>
                                        <p:attrNameLst>
                                          <p:attrName>style.visibility</p:attrName>
                                        </p:attrNameLst>
                                      </p:cBhvr>
                                      <p:to>
                                        <p:strVal val="visible"/>
                                      </p:to>
                                    </p:set>
                                  </p:childTnLst>
                                </p:cTn>
                              </p:par>
                              <p:par>
                                <p:cTn id="719" presetID="1" presetClass="entr" presetSubtype="0" fill="hold" nodeType="withEffect">
                                  <p:stCondLst>
                                    <p:cond delay="0"/>
                                  </p:stCondLst>
                                  <p:childTnLst>
                                    <p:set>
                                      <p:cBhvr>
                                        <p:cTn id="720" dur="1" fill="hold">
                                          <p:stCondLst>
                                            <p:cond delay="0"/>
                                          </p:stCondLst>
                                        </p:cTn>
                                        <p:tgtEl>
                                          <p:spTgt spid="367"/>
                                        </p:tgtEl>
                                        <p:attrNameLst>
                                          <p:attrName>style.visibility</p:attrName>
                                        </p:attrNameLst>
                                      </p:cBhvr>
                                      <p:to>
                                        <p:strVal val="visible"/>
                                      </p:to>
                                    </p:set>
                                  </p:childTnLst>
                                </p:cTn>
                              </p:par>
                              <p:par>
                                <p:cTn id="721" presetID="1" presetClass="entr" presetSubtype="0" fill="hold" nodeType="withEffect">
                                  <p:stCondLst>
                                    <p:cond delay="0"/>
                                  </p:stCondLst>
                                  <p:childTnLst>
                                    <p:set>
                                      <p:cBhvr>
                                        <p:cTn id="722" dur="1" fill="hold">
                                          <p:stCondLst>
                                            <p:cond delay="0"/>
                                          </p:stCondLst>
                                        </p:cTn>
                                        <p:tgtEl>
                                          <p:spTgt spid="368"/>
                                        </p:tgtEl>
                                        <p:attrNameLst>
                                          <p:attrName>style.visibility</p:attrName>
                                        </p:attrNameLst>
                                      </p:cBhvr>
                                      <p:to>
                                        <p:strVal val="visible"/>
                                      </p:to>
                                    </p:set>
                                  </p:childTnLst>
                                </p:cTn>
                              </p:par>
                              <p:par>
                                <p:cTn id="723" presetID="1" presetClass="entr" presetSubtype="0" fill="hold" nodeType="withEffect">
                                  <p:stCondLst>
                                    <p:cond delay="0"/>
                                  </p:stCondLst>
                                  <p:childTnLst>
                                    <p:set>
                                      <p:cBhvr>
                                        <p:cTn id="724" dur="1" fill="hold">
                                          <p:stCondLst>
                                            <p:cond delay="0"/>
                                          </p:stCondLst>
                                        </p:cTn>
                                        <p:tgtEl>
                                          <p:spTgt spid="369"/>
                                        </p:tgtEl>
                                        <p:attrNameLst>
                                          <p:attrName>style.visibility</p:attrName>
                                        </p:attrNameLst>
                                      </p:cBhvr>
                                      <p:to>
                                        <p:strVal val="visible"/>
                                      </p:to>
                                    </p:set>
                                  </p:childTnLst>
                                </p:cTn>
                              </p:par>
                              <p:par>
                                <p:cTn id="725" presetID="1" presetClass="entr" presetSubtype="0" fill="hold" nodeType="withEffect">
                                  <p:stCondLst>
                                    <p:cond delay="0"/>
                                  </p:stCondLst>
                                  <p:childTnLst>
                                    <p:set>
                                      <p:cBhvr>
                                        <p:cTn id="726" dur="1" fill="hold">
                                          <p:stCondLst>
                                            <p:cond delay="0"/>
                                          </p:stCondLst>
                                        </p:cTn>
                                        <p:tgtEl>
                                          <p:spTgt spid="370"/>
                                        </p:tgtEl>
                                        <p:attrNameLst>
                                          <p:attrName>style.visibility</p:attrName>
                                        </p:attrNameLst>
                                      </p:cBhvr>
                                      <p:to>
                                        <p:strVal val="visible"/>
                                      </p:to>
                                    </p:set>
                                  </p:childTnLst>
                                </p:cTn>
                              </p:par>
                              <p:par>
                                <p:cTn id="727" presetID="1" presetClass="entr" presetSubtype="0" fill="hold" nodeType="withEffect">
                                  <p:stCondLst>
                                    <p:cond delay="0"/>
                                  </p:stCondLst>
                                  <p:childTnLst>
                                    <p:set>
                                      <p:cBhvr>
                                        <p:cTn id="728" dur="1" fill="hold">
                                          <p:stCondLst>
                                            <p:cond delay="0"/>
                                          </p:stCondLst>
                                        </p:cTn>
                                        <p:tgtEl>
                                          <p:spTgt spid="371"/>
                                        </p:tgtEl>
                                        <p:attrNameLst>
                                          <p:attrName>style.visibility</p:attrName>
                                        </p:attrNameLst>
                                      </p:cBhvr>
                                      <p:to>
                                        <p:strVal val="visible"/>
                                      </p:to>
                                    </p:set>
                                  </p:childTnLst>
                                </p:cTn>
                              </p:par>
                              <p:par>
                                <p:cTn id="729" presetID="1" presetClass="entr" presetSubtype="0" fill="hold" nodeType="withEffect">
                                  <p:stCondLst>
                                    <p:cond delay="0"/>
                                  </p:stCondLst>
                                  <p:childTnLst>
                                    <p:set>
                                      <p:cBhvr>
                                        <p:cTn id="730" dur="1" fill="hold">
                                          <p:stCondLst>
                                            <p:cond delay="0"/>
                                          </p:stCondLst>
                                        </p:cTn>
                                        <p:tgtEl>
                                          <p:spTgt spid="356"/>
                                        </p:tgtEl>
                                        <p:attrNameLst>
                                          <p:attrName>style.visibility</p:attrName>
                                        </p:attrNameLst>
                                      </p:cBhvr>
                                      <p:to>
                                        <p:strVal val="visible"/>
                                      </p:to>
                                    </p:set>
                                  </p:childTnLst>
                                </p:cTn>
                              </p:par>
                              <p:par>
                                <p:cTn id="731" presetID="1" presetClass="entr" presetSubtype="0" fill="hold" nodeType="withEffect">
                                  <p:stCondLst>
                                    <p:cond delay="0"/>
                                  </p:stCondLst>
                                  <p:childTnLst>
                                    <p:set>
                                      <p:cBhvr>
                                        <p:cTn id="732" dur="1" fill="hold">
                                          <p:stCondLst>
                                            <p:cond delay="0"/>
                                          </p:stCondLst>
                                        </p:cTn>
                                        <p:tgtEl>
                                          <p:spTgt spid="357"/>
                                        </p:tgtEl>
                                        <p:attrNameLst>
                                          <p:attrName>style.visibility</p:attrName>
                                        </p:attrNameLst>
                                      </p:cBhvr>
                                      <p:to>
                                        <p:strVal val="visible"/>
                                      </p:to>
                                    </p:set>
                                  </p:childTnLst>
                                </p:cTn>
                              </p:par>
                              <p:par>
                                <p:cTn id="733" presetID="1" presetClass="entr" presetSubtype="0" fill="hold" nodeType="withEffect">
                                  <p:stCondLst>
                                    <p:cond delay="0"/>
                                  </p:stCondLst>
                                  <p:childTnLst>
                                    <p:set>
                                      <p:cBhvr>
                                        <p:cTn id="734" dur="1" fill="hold">
                                          <p:stCondLst>
                                            <p:cond delay="0"/>
                                          </p:stCondLst>
                                        </p:cTn>
                                        <p:tgtEl>
                                          <p:spTgt spid="358"/>
                                        </p:tgtEl>
                                        <p:attrNameLst>
                                          <p:attrName>style.visibility</p:attrName>
                                        </p:attrNameLst>
                                      </p:cBhvr>
                                      <p:to>
                                        <p:strVal val="visible"/>
                                      </p:to>
                                    </p:set>
                                  </p:childTnLst>
                                </p:cTn>
                              </p:par>
                              <p:par>
                                <p:cTn id="735" presetID="1" presetClass="entr" presetSubtype="0" fill="hold" nodeType="withEffect">
                                  <p:stCondLst>
                                    <p:cond delay="0"/>
                                  </p:stCondLst>
                                  <p:childTnLst>
                                    <p:set>
                                      <p:cBhvr>
                                        <p:cTn id="736" dur="1" fill="hold">
                                          <p:stCondLst>
                                            <p:cond delay="0"/>
                                          </p:stCondLst>
                                        </p:cTn>
                                        <p:tgtEl>
                                          <p:spTgt spid="359"/>
                                        </p:tgtEl>
                                        <p:attrNameLst>
                                          <p:attrName>style.visibility</p:attrName>
                                        </p:attrNameLst>
                                      </p:cBhvr>
                                      <p:to>
                                        <p:strVal val="visible"/>
                                      </p:to>
                                    </p:set>
                                  </p:childTnLst>
                                </p:cTn>
                              </p:par>
                              <p:par>
                                <p:cTn id="737" presetID="1" presetClass="entr" presetSubtype="0" fill="hold" nodeType="withEffect">
                                  <p:stCondLst>
                                    <p:cond delay="0"/>
                                  </p:stCondLst>
                                  <p:childTnLst>
                                    <p:set>
                                      <p:cBhvr>
                                        <p:cTn id="738" dur="1" fill="hold">
                                          <p:stCondLst>
                                            <p:cond delay="0"/>
                                          </p:stCondLst>
                                        </p:cTn>
                                        <p:tgtEl>
                                          <p:spTgt spid="360"/>
                                        </p:tgtEl>
                                        <p:attrNameLst>
                                          <p:attrName>style.visibility</p:attrName>
                                        </p:attrNameLst>
                                      </p:cBhvr>
                                      <p:to>
                                        <p:strVal val="visible"/>
                                      </p:to>
                                    </p:set>
                                  </p:childTnLst>
                                </p:cTn>
                              </p:par>
                              <p:par>
                                <p:cTn id="739" presetID="1" presetClass="entr" presetSubtype="0" fill="hold" nodeType="withEffect">
                                  <p:stCondLst>
                                    <p:cond delay="0"/>
                                  </p:stCondLst>
                                  <p:childTnLst>
                                    <p:set>
                                      <p:cBhvr>
                                        <p:cTn id="740" dur="1" fill="hold">
                                          <p:stCondLst>
                                            <p:cond delay="0"/>
                                          </p:stCondLst>
                                        </p:cTn>
                                        <p:tgtEl>
                                          <p:spTgt spid="361"/>
                                        </p:tgtEl>
                                        <p:attrNameLst>
                                          <p:attrName>style.visibility</p:attrName>
                                        </p:attrNameLst>
                                      </p:cBhvr>
                                      <p:to>
                                        <p:strVal val="visible"/>
                                      </p:to>
                                    </p:set>
                                  </p:childTnLst>
                                </p:cTn>
                              </p:par>
                              <p:par>
                                <p:cTn id="741" presetID="1" presetClass="entr" presetSubtype="0" fill="hold" nodeType="withEffect">
                                  <p:stCondLst>
                                    <p:cond delay="0"/>
                                  </p:stCondLst>
                                  <p:childTnLst>
                                    <p:set>
                                      <p:cBhvr>
                                        <p:cTn id="742" dur="1" fill="hold">
                                          <p:stCondLst>
                                            <p:cond delay="0"/>
                                          </p:stCondLst>
                                        </p:cTn>
                                        <p:tgtEl>
                                          <p:spTgt spid="362"/>
                                        </p:tgtEl>
                                        <p:attrNameLst>
                                          <p:attrName>style.visibility</p:attrName>
                                        </p:attrNameLst>
                                      </p:cBhvr>
                                      <p:to>
                                        <p:strVal val="visible"/>
                                      </p:to>
                                    </p:set>
                                  </p:childTnLst>
                                </p:cTn>
                              </p:par>
                              <p:par>
                                <p:cTn id="743" presetID="1" presetClass="entr" presetSubtype="0" fill="hold" nodeType="withEffect">
                                  <p:stCondLst>
                                    <p:cond delay="0"/>
                                  </p:stCondLst>
                                  <p:childTnLst>
                                    <p:set>
                                      <p:cBhvr>
                                        <p:cTn id="744" dur="1" fill="hold">
                                          <p:stCondLst>
                                            <p:cond delay="0"/>
                                          </p:stCondLst>
                                        </p:cTn>
                                        <p:tgtEl>
                                          <p:spTgt spid="363"/>
                                        </p:tgtEl>
                                        <p:attrNameLst>
                                          <p:attrName>style.visibility</p:attrName>
                                        </p:attrNameLst>
                                      </p:cBhvr>
                                      <p:to>
                                        <p:strVal val="visible"/>
                                      </p:to>
                                    </p:set>
                                  </p:childTnLst>
                                </p:cTn>
                              </p:par>
                              <p:par>
                                <p:cTn id="745" presetID="1" presetClass="entr" presetSubtype="0" fill="hold" nodeType="withEffect">
                                  <p:stCondLst>
                                    <p:cond delay="0"/>
                                  </p:stCondLst>
                                  <p:childTnLst>
                                    <p:set>
                                      <p:cBhvr>
                                        <p:cTn id="746" dur="1" fill="hold">
                                          <p:stCondLst>
                                            <p:cond delay="0"/>
                                          </p:stCondLst>
                                        </p:cTn>
                                        <p:tgtEl>
                                          <p:spTgt spid="348"/>
                                        </p:tgtEl>
                                        <p:attrNameLst>
                                          <p:attrName>style.visibility</p:attrName>
                                        </p:attrNameLst>
                                      </p:cBhvr>
                                      <p:to>
                                        <p:strVal val="visible"/>
                                      </p:to>
                                    </p:set>
                                  </p:childTnLst>
                                </p:cTn>
                              </p:par>
                              <p:par>
                                <p:cTn id="747" presetID="1" presetClass="entr" presetSubtype="0" fill="hold" nodeType="withEffect">
                                  <p:stCondLst>
                                    <p:cond delay="0"/>
                                  </p:stCondLst>
                                  <p:childTnLst>
                                    <p:set>
                                      <p:cBhvr>
                                        <p:cTn id="748" dur="1" fill="hold">
                                          <p:stCondLst>
                                            <p:cond delay="0"/>
                                          </p:stCondLst>
                                        </p:cTn>
                                        <p:tgtEl>
                                          <p:spTgt spid="349"/>
                                        </p:tgtEl>
                                        <p:attrNameLst>
                                          <p:attrName>style.visibility</p:attrName>
                                        </p:attrNameLst>
                                      </p:cBhvr>
                                      <p:to>
                                        <p:strVal val="visible"/>
                                      </p:to>
                                    </p:set>
                                  </p:childTnLst>
                                </p:cTn>
                              </p:par>
                              <p:par>
                                <p:cTn id="749" presetID="1" presetClass="entr" presetSubtype="0" fill="hold" nodeType="withEffect">
                                  <p:stCondLst>
                                    <p:cond delay="0"/>
                                  </p:stCondLst>
                                  <p:childTnLst>
                                    <p:set>
                                      <p:cBhvr>
                                        <p:cTn id="750" dur="1" fill="hold">
                                          <p:stCondLst>
                                            <p:cond delay="0"/>
                                          </p:stCondLst>
                                        </p:cTn>
                                        <p:tgtEl>
                                          <p:spTgt spid="350"/>
                                        </p:tgtEl>
                                        <p:attrNameLst>
                                          <p:attrName>style.visibility</p:attrName>
                                        </p:attrNameLst>
                                      </p:cBhvr>
                                      <p:to>
                                        <p:strVal val="visible"/>
                                      </p:to>
                                    </p:set>
                                  </p:childTnLst>
                                </p:cTn>
                              </p:par>
                              <p:par>
                                <p:cTn id="751" presetID="1" presetClass="entr" presetSubtype="0" fill="hold" nodeType="withEffect">
                                  <p:stCondLst>
                                    <p:cond delay="0"/>
                                  </p:stCondLst>
                                  <p:childTnLst>
                                    <p:set>
                                      <p:cBhvr>
                                        <p:cTn id="752" dur="1" fill="hold">
                                          <p:stCondLst>
                                            <p:cond delay="0"/>
                                          </p:stCondLst>
                                        </p:cTn>
                                        <p:tgtEl>
                                          <p:spTgt spid="351"/>
                                        </p:tgtEl>
                                        <p:attrNameLst>
                                          <p:attrName>style.visibility</p:attrName>
                                        </p:attrNameLst>
                                      </p:cBhvr>
                                      <p:to>
                                        <p:strVal val="visible"/>
                                      </p:to>
                                    </p:set>
                                  </p:childTnLst>
                                </p:cTn>
                              </p:par>
                              <p:par>
                                <p:cTn id="753" presetID="1" presetClass="entr" presetSubtype="0" fill="hold" nodeType="withEffect">
                                  <p:stCondLst>
                                    <p:cond delay="0"/>
                                  </p:stCondLst>
                                  <p:childTnLst>
                                    <p:set>
                                      <p:cBhvr>
                                        <p:cTn id="754" dur="1" fill="hold">
                                          <p:stCondLst>
                                            <p:cond delay="0"/>
                                          </p:stCondLst>
                                        </p:cTn>
                                        <p:tgtEl>
                                          <p:spTgt spid="352"/>
                                        </p:tgtEl>
                                        <p:attrNameLst>
                                          <p:attrName>style.visibility</p:attrName>
                                        </p:attrNameLst>
                                      </p:cBhvr>
                                      <p:to>
                                        <p:strVal val="visible"/>
                                      </p:to>
                                    </p:set>
                                  </p:childTnLst>
                                </p:cTn>
                              </p:par>
                              <p:par>
                                <p:cTn id="755" presetID="1" presetClass="entr" presetSubtype="0" fill="hold" nodeType="withEffect">
                                  <p:stCondLst>
                                    <p:cond delay="0"/>
                                  </p:stCondLst>
                                  <p:childTnLst>
                                    <p:set>
                                      <p:cBhvr>
                                        <p:cTn id="756" dur="1" fill="hold">
                                          <p:stCondLst>
                                            <p:cond delay="0"/>
                                          </p:stCondLst>
                                        </p:cTn>
                                        <p:tgtEl>
                                          <p:spTgt spid="353"/>
                                        </p:tgtEl>
                                        <p:attrNameLst>
                                          <p:attrName>style.visibility</p:attrName>
                                        </p:attrNameLst>
                                      </p:cBhvr>
                                      <p:to>
                                        <p:strVal val="visible"/>
                                      </p:to>
                                    </p:set>
                                  </p:childTnLst>
                                </p:cTn>
                              </p:par>
                              <p:par>
                                <p:cTn id="757" presetID="1" presetClass="entr" presetSubtype="0" fill="hold" nodeType="withEffect">
                                  <p:stCondLst>
                                    <p:cond delay="0"/>
                                  </p:stCondLst>
                                  <p:childTnLst>
                                    <p:set>
                                      <p:cBhvr>
                                        <p:cTn id="758" dur="1" fill="hold">
                                          <p:stCondLst>
                                            <p:cond delay="0"/>
                                          </p:stCondLst>
                                        </p:cTn>
                                        <p:tgtEl>
                                          <p:spTgt spid="354"/>
                                        </p:tgtEl>
                                        <p:attrNameLst>
                                          <p:attrName>style.visibility</p:attrName>
                                        </p:attrNameLst>
                                      </p:cBhvr>
                                      <p:to>
                                        <p:strVal val="visible"/>
                                      </p:to>
                                    </p:set>
                                  </p:childTnLst>
                                </p:cTn>
                              </p:par>
                              <p:par>
                                <p:cTn id="759" presetID="1" presetClass="entr" presetSubtype="0" fill="hold" nodeType="withEffect">
                                  <p:stCondLst>
                                    <p:cond delay="0"/>
                                  </p:stCondLst>
                                  <p:childTnLst>
                                    <p:set>
                                      <p:cBhvr>
                                        <p:cTn id="760" dur="1" fill="hold">
                                          <p:stCondLst>
                                            <p:cond delay="0"/>
                                          </p:stCondLst>
                                        </p:cTn>
                                        <p:tgtEl>
                                          <p:spTgt spid="355"/>
                                        </p:tgtEl>
                                        <p:attrNameLst>
                                          <p:attrName>style.visibility</p:attrName>
                                        </p:attrNameLst>
                                      </p:cBhvr>
                                      <p:to>
                                        <p:strVal val="visible"/>
                                      </p:to>
                                    </p:set>
                                  </p:childTnLst>
                                </p:cTn>
                              </p:par>
                              <p:par>
                                <p:cTn id="761" presetID="1" presetClass="entr" presetSubtype="0" fill="hold" nodeType="withEffect">
                                  <p:stCondLst>
                                    <p:cond delay="0"/>
                                  </p:stCondLst>
                                  <p:childTnLst>
                                    <p:set>
                                      <p:cBhvr>
                                        <p:cTn id="762" dur="1" fill="hold">
                                          <p:stCondLst>
                                            <p:cond delay="0"/>
                                          </p:stCondLst>
                                        </p:cTn>
                                        <p:tgtEl>
                                          <p:spTgt spid="340"/>
                                        </p:tgtEl>
                                        <p:attrNameLst>
                                          <p:attrName>style.visibility</p:attrName>
                                        </p:attrNameLst>
                                      </p:cBhvr>
                                      <p:to>
                                        <p:strVal val="visible"/>
                                      </p:to>
                                    </p:set>
                                  </p:childTnLst>
                                </p:cTn>
                              </p:par>
                              <p:par>
                                <p:cTn id="763" presetID="1" presetClass="entr" presetSubtype="0" fill="hold" nodeType="withEffect">
                                  <p:stCondLst>
                                    <p:cond delay="0"/>
                                  </p:stCondLst>
                                  <p:childTnLst>
                                    <p:set>
                                      <p:cBhvr>
                                        <p:cTn id="764" dur="1" fill="hold">
                                          <p:stCondLst>
                                            <p:cond delay="0"/>
                                          </p:stCondLst>
                                        </p:cTn>
                                        <p:tgtEl>
                                          <p:spTgt spid="341"/>
                                        </p:tgtEl>
                                        <p:attrNameLst>
                                          <p:attrName>style.visibility</p:attrName>
                                        </p:attrNameLst>
                                      </p:cBhvr>
                                      <p:to>
                                        <p:strVal val="visible"/>
                                      </p:to>
                                    </p:set>
                                  </p:childTnLst>
                                </p:cTn>
                              </p:par>
                              <p:par>
                                <p:cTn id="765" presetID="1" presetClass="entr" presetSubtype="0" fill="hold" nodeType="withEffect">
                                  <p:stCondLst>
                                    <p:cond delay="0"/>
                                  </p:stCondLst>
                                  <p:childTnLst>
                                    <p:set>
                                      <p:cBhvr>
                                        <p:cTn id="766" dur="1" fill="hold">
                                          <p:stCondLst>
                                            <p:cond delay="0"/>
                                          </p:stCondLst>
                                        </p:cTn>
                                        <p:tgtEl>
                                          <p:spTgt spid="342"/>
                                        </p:tgtEl>
                                        <p:attrNameLst>
                                          <p:attrName>style.visibility</p:attrName>
                                        </p:attrNameLst>
                                      </p:cBhvr>
                                      <p:to>
                                        <p:strVal val="visible"/>
                                      </p:to>
                                    </p:set>
                                  </p:childTnLst>
                                </p:cTn>
                              </p:par>
                              <p:par>
                                <p:cTn id="767" presetID="1" presetClass="entr" presetSubtype="0" fill="hold" nodeType="withEffect">
                                  <p:stCondLst>
                                    <p:cond delay="0"/>
                                  </p:stCondLst>
                                  <p:childTnLst>
                                    <p:set>
                                      <p:cBhvr>
                                        <p:cTn id="768" dur="1" fill="hold">
                                          <p:stCondLst>
                                            <p:cond delay="0"/>
                                          </p:stCondLst>
                                        </p:cTn>
                                        <p:tgtEl>
                                          <p:spTgt spid="343"/>
                                        </p:tgtEl>
                                        <p:attrNameLst>
                                          <p:attrName>style.visibility</p:attrName>
                                        </p:attrNameLst>
                                      </p:cBhvr>
                                      <p:to>
                                        <p:strVal val="visible"/>
                                      </p:to>
                                    </p:set>
                                  </p:childTnLst>
                                </p:cTn>
                              </p:par>
                              <p:par>
                                <p:cTn id="769" presetID="1" presetClass="entr" presetSubtype="0" fill="hold" nodeType="withEffect">
                                  <p:stCondLst>
                                    <p:cond delay="0"/>
                                  </p:stCondLst>
                                  <p:childTnLst>
                                    <p:set>
                                      <p:cBhvr>
                                        <p:cTn id="770" dur="1" fill="hold">
                                          <p:stCondLst>
                                            <p:cond delay="0"/>
                                          </p:stCondLst>
                                        </p:cTn>
                                        <p:tgtEl>
                                          <p:spTgt spid="344"/>
                                        </p:tgtEl>
                                        <p:attrNameLst>
                                          <p:attrName>style.visibility</p:attrName>
                                        </p:attrNameLst>
                                      </p:cBhvr>
                                      <p:to>
                                        <p:strVal val="visible"/>
                                      </p:to>
                                    </p:set>
                                  </p:childTnLst>
                                </p:cTn>
                              </p:par>
                              <p:par>
                                <p:cTn id="771" presetID="1" presetClass="entr" presetSubtype="0" fill="hold" nodeType="withEffect">
                                  <p:stCondLst>
                                    <p:cond delay="0"/>
                                  </p:stCondLst>
                                  <p:childTnLst>
                                    <p:set>
                                      <p:cBhvr>
                                        <p:cTn id="772" dur="1" fill="hold">
                                          <p:stCondLst>
                                            <p:cond delay="0"/>
                                          </p:stCondLst>
                                        </p:cTn>
                                        <p:tgtEl>
                                          <p:spTgt spid="345"/>
                                        </p:tgtEl>
                                        <p:attrNameLst>
                                          <p:attrName>style.visibility</p:attrName>
                                        </p:attrNameLst>
                                      </p:cBhvr>
                                      <p:to>
                                        <p:strVal val="visible"/>
                                      </p:to>
                                    </p:set>
                                  </p:childTnLst>
                                </p:cTn>
                              </p:par>
                              <p:par>
                                <p:cTn id="773" presetID="1" presetClass="entr" presetSubtype="0" fill="hold" nodeType="withEffect">
                                  <p:stCondLst>
                                    <p:cond delay="0"/>
                                  </p:stCondLst>
                                  <p:childTnLst>
                                    <p:set>
                                      <p:cBhvr>
                                        <p:cTn id="774" dur="1" fill="hold">
                                          <p:stCondLst>
                                            <p:cond delay="0"/>
                                          </p:stCondLst>
                                        </p:cTn>
                                        <p:tgtEl>
                                          <p:spTgt spid="346"/>
                                        </p:tgtEl>
                                        <p:attrNameLst>
                                          <p:attrName>style.visibility</p:attrName>
                                        </p:attrNameLst>
                                      </p:cBhvr>
                                      <p:to>
                                        <p:strVal val="visible"/>
                                      </p:to>
                                    </p:set>
                                  </p:childTnLst>
                                </p:cTn>
                              </p:par>
                              <p:par>
                                <p:cTn id="775" presetID="1" presetClass="entr" presetSubtype="0" fill="hold" nodeType="withEffect">
                                  <p:stCondLst>
                                    <p:cond delay="0"/>
                                  </p:stCondLst>
                                  <p:childTnLst>
                                    <p:set>
                                      <p:cBhvr>
                                        <p:cTn id="776" dur="1" fill="hold">
                                          <p:stCondLst>
                                            <p:cond delay="0"/>
                                          </p:stCondLst>
                                        </p:cTn>
                                        <p:tgtEl>
                                          <p:spTgt spid="347"/>
                                        </p:tgtEl>
                                        <p:attrNameLst>
                                          <p:attrName>style.visibility</p:attrName>
                                        </p:attrNameLst>
                                      </p:cBhvr>
                                      <p:to>
                                        <p:strVal val="visible"/>
                                      </p:to>
                                    </p:set>
                                  </p:childTnLst>
                                </p:cTn>
                              </p:par>
                            </p:childTnLst>
                          </p:cTn>
                        </p:par>
                      </p:childTnLst>
                    </p:cTn>
                  </p:par>
                  <p:par>
                    <p:cTn id="777" fill="hold">
                      <p:stCondLst>
                        <p:cond delay="indefinite"/>
                      </p:stCondLst>
                      <p:childTnLst>
                        <p:par>
                          <p:cTn id="778" fill="hold">
                            <p:stCondLst>
                              <p:cond delay="0"/>
                            </p:stCondLst>
                            <p:childTnLst>
                              <p:par>
                                <p:cTn id="779" presetID="1" presetClass="exit" presetSubtype="0" fill="hold" grpId="1" nodeType="clickEffect">
                                  <p:stCondLst>
                                    <p:cond delay="0"/>
                                  </p:stCondLst>
                                  <p:childTnLst>
                                    <p:set>
                                      <p:cBhvr>
                                        <p:cTn id="780" dur="1" fill="hold">
                                          <p:stCondLst>
                                            <p:cond delay="0"/>
                                          </p:stCondLst>
                                        </p:cTn>
                                        <p:tgtEl>
                                          <p:spTgt spid="44"/>
                                        </p:tgtEl>
                                        <p:attrNameLst>
                                          <p:attrName>style.visibility</p:attrName>
                                        </p:attrNameLst>
                                      </p:cBhvr>
                                      <p:to>
                                        <p:strVal val="hidden"/>
                                      </p:to>
                                    </p:set>
                                  </p:childTnLst>
                                </p:cTn>
                              </p:par>
                              <p:par>
                                <p:cTn id="781" presetID="1" presetClass="entr" presetSubtype="0" fill="hold" grpId="0" nodeType="withEffect">
                                  <p:stCondLst>
                                    <p:cond delay="0"/>
                                  </p:stCondLst>
                                  <p:childTnLst>
                                    <p:set>
                                      <p:cBhvr>
                                        <p:cTn id="782" dur="1" fill="hold">
                                          <p:stCondLst>
                                            <p:cond delay="0"/>
                                          </p:stCondLst>
                                        </p:cTn>
                                        <p:tgtEl>
                                          <p:spTgt spid="16"/>
                                        </p:tgtEl>
                                        <p:attrNameLst>
                                          <p:attrName>style.visibility</p:attrName>
                                        </p:attrNameLst>
                                      </p:cBhvr>
                                      <p:to>
                                        <p:strVal val="visible"/>
                                      </p:to>
                                    </p:set>
                                  </p:childTnLst>
                                </p:cTn>
                              </p:par>
                              <p:par>
                                <p:cTn id="783" presetID="1" presetClass="exit" presetSubtype="0" fill="hold" grpId="1" nodeType="withEffect">
                                  <p:stCondLst>
                                    <p:cond delay="0"/>
                                  </p:stCondLst>
                                  <p:childTnLst>
                                    <p:set>
                                      <p:cBhvr>
                                        <p:cTn id="784" dur="1" fill="hold">
                                          <p:stCondLst>
                                            <p:cond delay="0"/>
                                          </p:stCondLst>
                                        </p:cTn>
                                        <p:tgtEl>
                                          <p:spTgt spid="98"/>
                                        </p:tgtEl>
                                        <p:attrNameLst>
                                          <p:attrName>style.visibility</p:attrName>
                                        </p:attrNameLst>
                                      </p:cBhvr>
                                      <p:to>
                                        <p:strVal val="hidden"/>
                                      </p:to>
                                    </p:set>
                                  </p:childTnLst>
                                </p:cTn>
                              </p:par>
                              <p:par>
                                <p:cTn id="785" presetID="1" presetClass="entr" presetSubtype="0" fill="hold" grpId="0" nodeType="withEffect">
                                  <p:stCondLst>
                                    <p:cond delay="0"/>
                                  </p:stCondLst>
                                  <p:childTnLst>
                                    <p:set>
                                      <p:cBhvr>
                                        <p:cTn id="786" dur="1" fill="hold">
                                          <p:stCondLst>
                                            <p:cond delay="0"/>
                                          </p:stCondLst>
                                        </p:cTn>
                                        <p:tgtEl>
                                          <p:spTgt spid="388"/>
                                        </p:tgtEl>
                                        <p:attrNameLst>
                                          <p:attrName>style.visibility</p:attrName>
                                        </p:attrNameLst>
                                      </p:cBhvr>
                                      <p:to>
                                        <p:strVal val="visible"/>
                                      </p:to>
                                    </p:set>
                                  </p:childTnLst>
                                </p:cTn>
                              </p:par>
                              <p:par>
                                <p:cTn id="787" presetID="1" presetClass="entr" presetSubtype="0" fill="hold" grpId="0" nodeType="withEffect">
                                  <p:stCondLst>
                                    <p:cond delay="0"/>
                                  </p:stCondLst>
                                  <p:childTnLst>
                                    <p:set>
                                      <p:cBhvr>
                                        <p:cTn id="78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50" grpId="0"/>
      <p:bldP spid="52" grpId="0"/>
      <p:bldP spid="19" grpId="0"/>
      <p:bldP spid="11" grpId="0"/>
      <p:bldP spid="13" grpId="0"/>
      <p:bldP spid="53" grpId="0"/>
      <p:bldP spid="95" grpId="0"/>
      <p:bldP spid="95" grpId="1"/>
      <p:bldP spid="98" grpId="0"/>
      <p:bldP spid="98" grpId="1"/>
      <p:bldP spid="12" grpId="0"/>
      <p:bldP spid="51" grpId="0"/>
      <p:bldP spid="96" grpId="0"/>
      <p:bldP spid="96" grpId="1"/>
      <p:bldP spid="97" grpId="0"/>
      <p:bldP spid="97" grpId="1"/>
      <p:bldP spid="16" grpId="0" animBg="1"/>
      <p:bldP spid="4" grpId="0" animBg="1"/>
      <p:bldP spid="5" grpId="0" animBg="1"/>
      <p:bldP spid="6" grpId="0" animBg="1"/>
      <p:bldP spid="7" grpId="0" animBg="1"/>
      <p:bldP spid="8" grpId="0" animBg="1"/>
      <p:bldP spid="9" grpId="0" animBg="1"/>
      <p:bldP spid="10" grpId="0" animBg="1"/>
      <p:bldP spid="94" grpId="0"/>
      <p:bldP spid="44" grpId="0"/>
      <p:bldP spid="44" grpId="1"/>
      <p:bldP spid="14" grpId="0" animBg="1"/>
      <p:bldP spid="3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AC908F6-CE79-498D-8C54-44846DE79ACE}"/>
              </a:ext>
            </a:extLst>
          </p:cNvPr>
          <p:cNvGrpSpPr/>
          <p:nvPr/>
        </p:nvGrpSpPr>
        <p:grpSpPr>
          <a:xfrm>
            <a:off x="1643756" y="1914023"/>
            <a:ext cx="1980000" cy="1512000"/>
            <a:chOff x="1694049" y="4397678"/>
            <a:chExt cx="2605241" cy="1587969"/>
          </a:xfrm>
        </p:grpSpPr>
        <p:sp>
          <p:nvSpPr>
            <p:cNvPr id="14" name="Freeform: Shape 13">
              <a:extLst>
                <a:ext uri="{FF2B5EF4-FFF2-40B4-BE49-F238E27FC236}">
                  <a16:creationId xmlns:a16="http://schemas.microsoft.com/office/drawing/2014/main" id="{C10C63B0-638B-4523-8D36-C530D6DCB0B9}"/>
                </a:ext>
              </a:extLst>
            </p:cNvPr>
            <p:cNvSpPr/>
            <p:nvPr/>
          </p:nvSpPr>
          <p:spPr>
            <a:xfrm>
              <a:off x="1694049" y="4397678"/>
              <a:ext cx="2450792" cy="1587969"/>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dirty="0"/>
            </a:p>
          </p:txBody>
        </p:sp>
        <p:sp>
          <p:nvSpPr>
            <p:cNvPr id="15" name="TextBox 14">
              <a:extLst>
                <a:ext uri="{FF2B5EF4-FFF2-40B4-BE49-F238E27FC236}">
                  <a16:creationId xmlns:a16="http://schemas.microsoft.com/office/drawing/2014/main" id="{132FB866-0DA7-462C-8F48-4E7663839A3C}"/>
                </a:ext>
              </a:extLst>
            </p:cNvPr>
            <p:cNvSpPr txBox="1"/>
            <p:nvPr/>
          </p:nvSpPr>
          <p:spPr>
            <a:xfrm>
              <a:off x="2463220" y="5006583"/>
              <a:ext cx="1836070" cy="387889"/>
            </a:xfrm>
            <a:prstGeom prst="rect">
              <a:avLst/>
            </a:prstGeom>
            <a:noFill/>
          </p:spPr>
          <p:txBody>
            <a:bodyPr wrap="square" rtlCol="0">
              <a:spAutoFit/>
            </a:bodyPr>
            <a:lstStyle/>
            <a:p>
              <a:r>
                <a:rPr lang="fr-FR" b="1" dirty="0"/>
                <a:t>Collecter</a:t>
              </a:r>
              <a:endParaRPr lang="en-US" b="1" dirty="0"/>
            </a:p>
          </p:txBody>
        </p:sp>
      </p:grpSp>
      <p:grpSp>
        <p:nvGrpSpPr>
          <p:cNvPr id="17" name="Group 16">
            <a:extLst>
              <a:ext uri="{FF2B5EF4-FFF2-40B4-BE49-F238E27FC236}">
                <a16:creationId xmlns:a16="http://schemas.microsoft.com/office/drawing/2014/main" id="{E5E4B368-4FDA-4CCC-9FA5-65512C8C32C5}"/>
              </a:ext>
            </a:extLst>
          </p:cNvPr>
          <p:cNvGrpSpPr/>
          <p:nvPr/>
        </p:nvGrpSpPr>
        <p:grpSpPr>
          <a:xfrm>
            <a:off x="350831" y="1914023"/>
            <a:ext cx="1980000" cy="1512000"/>
            <a:chOff x="1694049" y="4397678"/>
            <a:chExt cx="2574746" cy="1587969"/>
          </a:xfrm>
        </p:grpSpPr>
        <p:sp>
          <p:nvSpPr>
            <p:cNvPr id="18" name="Freeform: Shape 17">
              <a:extLst>
                <a:ext uri="{FF2B5EF4-FFF2-40B4-BE49-F238E27FC236}">
                  <a16:creationId xmlns:a16="http://schemas.microsoft.com/office/drawing/2014/main" id="{49475341-6754-4195-AC86-EFA89C38AC10}"/>
                </a:ext>
              </a:extLst>
            </p:cNvPr>
            <p:cNvSpPr/>
            <p:nvPr/>
          </p:nvSpPr>
          <p:spPr>
            <a:xfrm>
              <a:off x="1694049" y="4397678"/>
              <a:ext cx="2450792" cy="1587969"/>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dirty="0"/>
            </a:p>
          </p:txBody>
        </p:sp>
        <p:sp>
          <p:nvSpPr>
            <p:cNvPr id="19" name="TextBox 18">
              <a:extLst>
                <a:ext uri="{FF2B5EF4-FFF2-40B4-BE49-F238E27FC236}">
                  <a16:creationId xmlns:a16="http://schemas.microsoft.com/office/drawing/2014/main" id="{92EB1126-2E97-49DB-9BD4-50E08B7FFAB5}"/>
                </a:ext>
              </a:extLst>
            </p:cNvPr>
            <p:cNvSpPr txBox="1"/>
            <p:nvPr/>
          </p:nvSpPr>
          <p:spPr>
            <a:xfrm>
              <a:off x="2331808" y="4975348"/>
              <a:ext cx="1936987" cy="387889"/>
            </a:xfrm>
            <a:prstGeom prst="rect">
              <a:avLst/>
            </a:prstGeom>
            <a:noFill/>
          </p:spPr>
          <p:txBody>
            <a:bodyPr wrap="square" rtlCol="0">
              <a:spAutoFit/>
            </a:bodyPr>
            <a:lstStyle/>
            <a:p>
              <a:r>
                <a:rPr lang="fr-FR" b="1" dirty="0"/>
                <a:t>Concevoir</a:t>
              </a:r>
              <a:endParaRPr lang="en-US" sz="2000" b="1" dirty="0"/>
            </a:p>
          </p:txBody>
        </p:sp>
      </p:grpSp>
      <p:grpSp>
        <p:nvGrpSpPr>
          <p:cNvPr id="20" name="Group 19">
            <a:extLst>
              <a:ext uri="{FF2B5EF4-FFF2-40B4-BE49-F238E27FC236}">
                <a16:creationId xmlns:a16="http://schemas.microsoft.com/office/drawing/2014/main" id="{CDD8E907-48AF-40F5-ABA2-E9662CE7E453}"/>
              </a:ext>
            </a:extLst>
          </p:cNvPr>
          <p:cNvGrpSpPr/>
          <p:nvPr/>
        </p:nvGrpSpPr>
        <p:grpSpPr>
          <a:xfrm>
            <a:off x="2890235" y="1914023"/>
            <a:ext cx="1980000" cy="1512000"/>
            <a:chOff x="1694049" y="4397678"/>
            <a:chExt cx="2450792" cy="1587969"/>
          </a:xfrm>
        </p:grpSpPr>
        <p:sp>
          <p:nvSpPr>
            <p:cNvPr id="21" name="Freeform: Shape 20">
              <a:extLst>
                <a:ext uri="{FF2B5EF4-FFF2-40B4-BE49-F238E27FC236}">
                  <a16:creationId xmlns:a16="http://schemas.microsoft.com/office/drawing/2014/main" id="{29FBA23D-2D93-4DDD-ACFA-1E2566BA6564}"/>
                </a:ext>
              </a:extLst>
            </p:cNvPr>
            <p:cNvSpPr/>
            <p:nvPr/>
          </p:nvSpPr>
          <p:spPr>
            <a:xfrm>
              <a:off x="1694049" y="4397678"/>
              <a:ext cx="2450792" cy="1587969"/>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dirty="0"/>
            </a:p>
          </p:txBody>
        </p:sp>
        <p:sp>
          <p:nvSpPr>
            <p:cNvPr id="22" name="TextBox 21">
              <a:extLst>
                <a:ext uri="{FF2B5EF4-FFF2-40B4-BE49-F238E27FC236}">
                  <a16:creationId xmlns:a16="http://schemas.microsoft.com/office/drawing/2014/main" id="{5260C245-AA3E-4579-9942-D41948CB9C5F}"/>
                </a:ext>
              </a:extLst>
            </p:cNvPr>
            <p:cNvSpPr txBox="1"/>
            <p:nvPr/>
          </p:nvSpPr>
          <p:spPr>
            <a:xfrm>
              <a:off x="2434430" y="4986658"/>
              <a:ext cx="1542484" cy="387889"/>
            </a:xfrm>
            <a:prstGeom prst="rect">
              <a:avLst/>
            </a:prstGeom>
            <a:noFill/>
          </p:spPr>
          <p:txBody>
            <a:bodyPr wrap="square" rtlCol="0">
              <a:spAutoFit/>
            </a:bodyPr>
            <a:lstStyle/>
            <a:p>
              <a:r>
                <a:rPr lang="fr-FR" b="1" dirty="0"/>
                <a:t>Analyser</a:t>
              </a:r>
              <a:endParaRPr lang="en-US" b="1" dirty="0"/>
            </a:p>
          </p:txBody>
        </p:sp>
      </p:grpSp>
      <p:grpSp>
        <p:nvGrpSpPr>
          <p:cNvPr id="23" name="Group 22">
            <a:extLst>
              <a:ext uri="{FF2B5EF4-FFF2-40B4-BE49-F238E27FC236}">
                <a16:creationId xmlns:a16="http://schemas.microsoft.com/office/drawing/2014/main" id="{E8BAE5C0-E033-4FEE-9BC3-98568B864AEB}"/>
              </a:ext>
            </a:extLst>
          </p:cNvPr>
          <p:cNvGrpSpPr/>
          <p:nvPr/>
        </p:nvGrpSpPr>
        <p:grpSpPr>
          <a:xfrm>
            <a:off x="4252324" y="1920924"/>
            <a:ext cx="1980000" cy="1512000"/>
            <a:chOff x="1694049" y="4397678"/>
            <a:chExt cx="2450792" cy="1587969"/>
          </a:xfrm>
        </p:grpSpPr>
        <p:sp>
          <p:nvSpPr>
            <p:cNvPr id="24" name="Freeform: Shape 23">
              <a:extLst>
                <a:ext uri="{FF2B5EF4-FFF2-40B4-BE49-F238E27FC236}">
                  <a16:creationId xmlns:a16="http://schemas.microsoft.com/office/drawing/2014/main" id="{0C68C425-193D-403B-97AB-D1E0144AE234}"/>
                </a:ext>
              </a:extLst>
            </p:cNvPr>
            <p:cNvSpPr/>
            <p:nvPr/>
          </p:nvSpPr>
          <p:spPr>
            <a:xfrm>
              <a:off x="1694049" y="4397678"/>
              <a:ext cx="2450792" cy="1587969"/>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dirty="0"/>
            </a:p>
          </p:txBody>
        </p:sp>
        <p:sp>
          <p:nvSpPr>
            <p:cNvPr id="25" name="TextBox 24">
              <a:extLst>
                <a:ext uri="{FF2B5EF4-FFF2-40B4-BE49-F238E27FC236}">
                  <a16:creationId xmlns:a16="http://schemas.microsoft.com/office/drawing/2014/main" id="{50BC90DF-86E2-4153-B6F3-847AB47E0792}"/>
                </a:ext>
              </a:extLst>
            </p:cNvPr>
            <p:cNvSpPr txBox="1"/>
            <p:nvPr/>
          </p:nvSpPr>
          <p:spPr>
            <a:xfrm>
              <a:off x="2257110" y="4994427"/>
              <a:ext cx="1548285" cy="387889"/>
            </a:xfrm>
            <a:prstGeom prst="rect">
              <a:avLst/>
            </a:prstGeom>
            <a:noFill/>
          </p:spPr>
          <p:txBody>
            <a:bodyPr wrap="square" rtlCol="0">
              <a:spAutoFit/>
            </a:bodyPr>
            <a:lstStyle/>
            <a:p>
              <a:pPr algn="ctr"/>
              <a:r>
                <a:rPr lang="fr-FR" b="1" dirty="0"/>
                <a:t>Agir</a:t>
              </a:r>
              <a:endParaRPr lang="en-US" b="1" dirty="0"/>
            </a:p>
          </p:txBody>
        </p:sp>
      </p:grpSp>
      <p:grpSp>
        <p:nvGrpSpPr>
          <p:cNvPr id="26" name="Group 25">
            <a:extLst>
              <a:ext uri="{FF2B5EF4-FFF2-40B4-BE49-F238E27FC236}">
                <a16:creationId xmlns:a16="http://schemas.microsoft.com/office/drawing/2014/main" id="{1DAB7C7A-45CF-40A7-8E88-A0A0FAC93E8A}"/>
              </a:ext>
            </a:extLst>
          </p:cNvPr>
          <p:cNvGrpSpPr/>
          <p:nvPr/>
        </p:nvGrpSpPr>
        <p:grpSpPr>
          <a:xfrm>
            <a:off x="5640571" y="1920924"/>
            <a:ext cx="1980000" cy="1512000"/>
            <a:chOff x="1694049" y="4397678"/>
            <a:chExt cx="2577124" cy="1587969"/>
          </a:xfrm>
        </p:grpSpPr>
        <p:sp>
          <p:nvSpPr>
            <p:cNvPr id="27" name="Freeform: Shape 26">
              <a:extLst>
                <a:ext uri="{FF2B5EF4-FFF2-40B4-BE49-F238E27FC236}">
                  <a16:creationId xmlns:a16="http://schemas.microsoft.com/office/drawing/2014/main" id="{099DDF03-347D-4B76-B8AD-DF4984BB3433}"/>
                </a:ext>
              </a:extLst>
            </p:cNvPr>
            <p:cNvSpPr/>
            <p:nvPr/>
          </p:nvSpPr>
          <p:spPr>
            <a:xfrm>
              <a:off x="1694049" y="4397678"/>
              <a:ext cx="2450792" cy="1587969"/>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dirty="0"/>
            </a:p>
          </p:txBody>
        </p:sp>
        <p:sp>
          <p:nvSpPr>
            <p:cNvPr id="28" name="TextBox 27">
              <a:extLst>
                <a:ext uri="{FF2B5EF4-FFF2-40B4-BE49-F238E27FC236}">
                  <a16:creationId xmlns:a16="http://schemas.microsoft.com/office/drawing/2014/main" id="{19F220AA-9901-4B1B-ACCF-1447520A881F}"/>
                </a:ext>
              </a:extLst>
            </p:cNvPr>
            <p:cNvSpPr txBox="1"/>
            <p:nvPr/>
          </p:nvSpPr>
          <p:spPr>
            <a:xfrm>
              <a:off x="2354936" y="4957717"/>
              <a:ext cx="1916237" cy="387889"/>
            </a:xfrm>
            <a:prstGeom prst="rect">
              <a:avLst/>
            </a:prstGeom>
            <a:noFill/>
          </p:spPr>
          <p:txBody>
            <a:bodyPr wrap="square" rtlCol="0">
              <a:spAutoFit/>
            </a:bodyPr>
            <a:lstStyle/>
            <a:p>
              <a:r>
                <a:rPr lang="fr-FR" b="1" dirty="0"/>
                <a:t>Rapporter</a:t>
              </a:r>
              <a:endParaRPr lang="en-US" b="1" dirty="0"/>
            </a:p>
          </p:txBody>
        </p:sp>
      </p:grpSp>
      <p:grpSp>
        <p:nvGrpSpPr>
          <p:cNvPr id="29" name="Group 28">
            <a:extLst>
              <a:ext uri="{FF2B5EF4-FFF2-40B4-BE49-F238E27FC236}">
                <a16:creationId xmlns:a16="http://schemas.microsoft.com/office/drawing/2014/main" id="{E33267C1-92CB-4A5E-B6EE-2DAB446B0D82}"/>
              </a:ext>
            </a:extLst>
          </p:cNvPr>
          <p:cNvGrpSpPr/>
          <p:nvPr/>
        </p:nvGrpSpPr>
        <p:grpSpPr>
          <a:xfrm>
            <a:off x="6915669" y="1914023"/>
            <a:ext cx="1980000" cy="1512000"/>
            <a:chOff x="1694049" y="4397678"/>
            <a:chExt cx="2450792" cy="1587969"/>
          </a:xfrm>
        </p:grpSpPr>
        <p:sp>
          <p:nvSpPr>
            <p:cNvPr id="30" name="Freeform: Shape 29">
              <a:extLst>
                <a:ext uri="{FF2B5EF4-FFF2-40B4-BE49-F238E27FC236}">
                  <a16:creationId xmlns:a16="http://schemas.microsoft.com/office/drawing/2014/main" id="{95E306A5-07E9-46D4-A94E-CB825FDD74EB}"/>
                </a:ext>
              </a:extLst>
            </p:cNvPr>
            <p:cNvSpPr/>
            <p:nvPr/>
          </p:nvSpPr>
          <p:spPr>
            <a:xfrm>
              <a:off x="1694049" y="4397678"/>
              <a:ext cx="2450792" cy="1587969"/>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dirty="0"/>
            </a:p>
          </p:txBody>
        </p:sp>
        <p:sp>
          <p:nvSpPr>
            <p:cNvPr id="31" name="TextBox 30">
              <a:extLst>
                <a:ext uri="{FF2B5EF4-FFF2-40B4-BE49-F238E27FC236}">
                  <a16:creationId xmlns:a16="http://schemas.microsoft.com/office/drawing/2014/main" id="{4AF7B347-5E44-4EFC-A15E-0F27DF5F0184}"/>
                </a:ext>
              </a:extLst>
            </p:cNvPr>
            <p:cNvSpPr txBox="1"/>
            <p:nvPr/>
          </p:nvSpPr>
          <p:spPr>
            <a:xfrm>
              <a:off x="2441198" y="4955794"/>
              <a:ext cx="1542484" cy="387889"/>
            </a:xfrm>
            <a:prstGeom prst="rect">
              <a:avLst/>
            </a:prstGeom>
            <a:noFill/>
          </p:spPr>
          <p:txBody>
            <a:bodyPr wrap="square" rtlCol="0">
              <a:spAutoFit/>
            </a:bodyPr>
            <a:lstStyle/>
            <a:p>
              <a:r>
                <a:rPr lang="fr-FR" b="1" dirty="0"/>
                <a:t>Évaluer</a:t>
              </a:r>
              <a:endParaRPr lang="en-US" b="1" dirty="0"/>
            </a:p>
          </p:txBody>
        </p:sp>
      </p:grpSp>
      <p:sp>
        <p:nvSpPr>
          <p:cNvPr id="32" name="Text Placeholder 2">
            <a:extLst>
              <a:ext uri="{FF2B5EF4-FFF2-40B4-BE49-F238E27FC236}">
                <a16:creationId xmlns:a16="http://schemas.microsoft.com/office/drawing/2014/main" id="{1A1C9DAC-A241-4672-BA95-E60B916D4BAE}"/>
              </a:ext>
            </a:extLst>
          </p:cNvPr>
          <p:cNvSpPr>
            <a:spLocks noGrp="1"/>
          </p:cNvSpPr>
          <p:nvPr>
            <p:ph type="body" sz="quarter" idx="13"/>
          </p:nvPr>
        </p:nvSpPr>
        <p:spPr>
          <a:xfrm>
            <a:off x="373705" y="4127201"/>
            <a:ext cx="4198295" cy="494751"/>
          </a:xfrm>
          <a:ln>
            <a:noFill/>
          </a:ln>
        </p:spPr>
        <p:txBody>
          <a:bodyPr/>
          <a:lstStyle/>
          <a:p>
            <a:pPr marL="0" indent="0" algn="ctr">
              <a:buNone/>
            </a:pPr>
            <a:r>
              <a:rPr lang="fr-FR" sz="2400" b="1" dirty="0">
                <a:solidFill>
                  <a:srgbClr val="77933C"/>
                </a:solidFill>
              </a:rPr>
              <a:t>Suivi - Monitoring</a:t>
            </a:r>
            <a:endParaRPr lang="en-US" sz="2400" b="1" dirty="0">
              <a:solidFill>
                <a:srgbClr val="77933C"/>
              </a:solidFill>
            </a:endParaRPr>
          </a:p>
        </p:txBody>
      </p:sp>
      <p:cxnSp>
        <p:nvCxnSpPr>
          <p:cNvPr id="33" name="Straight Arrow Connector 32">
            <a:extLst>
              <a:ext uri="{FF2B5EF4-FFF2-40B4-BE49-F238E27FC236}">
                <a16:creationId xmlns:a16="http://schemas.microsoft.com/office/drawing/2014/main" id="{1C14269D-5492-426B-8861-7382BD917C8D}"/>
              </a:ext>
            </a:extLst>
          </p:cNvPr>
          <p:cNvCxnSpPr>
            <a:cxnSpLocks/>
          </p:cNvCxnSpPr>
          <p:nvPr/>
        </p:nvCxnSpPr>
        <p:spPr bwMode="auto">
          <a:xfrm>
            <a:off x="265851" y="3895954"/>
            <a:ext cx="4253866" cy="0"/>
          </a:xfrm>
          <a:prstGeom prst="straightConnector1">
            <a:avLst/>
          </a:prstGeom>
          <a:solidFill>
            <a:schemeClr val="accent1"/>
          </a:solidFill>
          <a:ln w="66675" cap="flat" cmpd="sng" algn="ctr">
            <a:solidFill>
              <a:srgbClr val="77933C"/>
            </a:solidFill>
            <a:prstDash val="solid"/>
            <a:round/>
            <a:headEnd type="triangle"/>
            <a:tailEnd type="triangle"/>
          </a:ln>
          <a:effectLst/>
        </p:spPr>
      </p:cxnSp>
      <p:sp>
        <p:nvSpPr>
          <p:cNvPr id="34" name="Text Placeholder 2">
            <a:extLst>
              <a:ext uri="{FF2B5EF4-FFF2-40B4-BE49-F238E27FC236}">
                <a16:creationId xmlns:a16="http://schemas.microsoft.com/office/drawing/2014/main" id="{5C4C22EE-532D-4499-9640-2C400EB31935}"/>
              </a:ext>
            </a:extLst>
          </p:cNvPr>
          <p:cNvSpPr txBox="1">
            <a:spLocks/>
          </p:cNvSpPr>
          <p:nvPr/>
        </p:nvSpPr>
        <p:spPr bwMode="auto">
          <a:xfrm>
            <a:off x="4590105" y="4127200"/>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a:solidFill>
                  <a:schemeClr val="accent6">
                    <a:lumMod val="60000"/>
                    <a:lumOff val="40000"/>
                  </a:schemeClr>
                </a:solidFill>
              </a:rPr>
              <a:t>Basé sur le monitoring</a:t>
            </a:r>
          </a:p>
        </p:txBody>
      </p:sp>
      <p:cxnSp>
        <p:nvCxnSpPr>
          <p:cNvPr id="35" name="Straight Arrow Connector 34">
            <a:extLst>
              <a:ext uri="{FF2B5EF4-FFF2-40B4-BE49-F238E27FC236}">
                <a16:creationId xmlns:a16="http://schemas.microsoft.com/office/drawing/2014/main" id="{6F06DD5D-29DF-4CEA-8FFE-E81420E549A4}"/>
              </a:ext>
            </a:extLst>
          </p:cNvPr>
          <p:cNvCxnSpPr>
            <a:cxnSpLocks/>
          </p:cNvCxnSpPr>
          <p:nvPr/>
        </p:nvCxnSpPr>
        <p:spPr bwMode="auto">
          <a:xfrm>
            <a:off x="4519717" y="3895954"/>
            <a:ext cx="4268683" cy="0"/>
          </a:xfrm>
          <a:prstGeom prst="straightConnector1">
            <a:avLst/>
          </a:prstGeom>
          <a:solidFill>
            <a:schemeClr val="accent1"/>
          </a:solidFill>
          <a:ln w="66675" cap="flat" cmpd="sng" algn="ctr">
            <a:solidFill>
              <a:schemeClr val="accent6">
                <a:lumMod val="60000"/>
                <a:lumOff val="40000"/>
              </a:schemeClr>
            </a:solidFill>
            <a:prstDash val="solid"/>
            <a:round/>
            <a:headEnd type="triangle"/>
            <a:tailEnd type="triangle"/>
          </a:ln>
          <a:effectLst/>
        </p:spPr>
      </p:cxnSp>
      <p:sp>
        <p:nvSpPr>
          <p:cNvPr id="37" name="Title 1">
            <a:extLst>
              <a:ext uri="{FF2B5EF4-FFF2-40B4-BE49-F238E27FC236}">
                <a16:creationId xmlns:a16="http://schemas.microsoft.com/office/drawing/2014/main" id="{E9DC31DC-FCF4-4E6C-B631-FCD02143B7A9}"/>
              </a:ext>
            </a:extLst>
          </p:cNvPr>
          <p:cNvSpPr>
            <a:spLocks noGrp="1"/>
          </p:cNvSpPr>
          <p:nvPr>
            <p:ph type="title"/>
          </p:nvPr>
        </p:nvSpPr>
        <p:spPr>
          <a:xfrm>
            <a:off x="417513" y="687793"/>
            <a:ext cx="8510587" cy="519112"/>
          </a:xfrm>
        </p:spPr>
        <p:txBody>
          <a:bodyPr/>
          <a:lstStyle/>
          <a:p>
            <a:r>
              <a:rPr lang="fr-FR" dirty="0"/>
              <a:t>ÉTAPES DU TRAVAIL DE SUIVI / MONITORING
</a:t>
            </a:r>
            <a:endParaRPr lang="en-US" dirty="0"/>
          </a:p>
        </p:txBody>
      </p:sp>
      <p:sp>
        <p:nvSpPr>
          <p:cNvPr id="36" name="Rectangle 35">
            <a:extLst>
              <a:ext uri="{FF2B5EF4-FFF2-40B4-BE49-F238E27FC236}">
                <a16:creationId xmlns:a16="http://schemas.microsoft.com/office/drawing/2014/main" id="{407FDA04-99B3-4B1E-B43F-8574C1D875F2}"/>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38672758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215900" y="231933"/>
            <a:ext cx="8231187" cy="523220"/>
          </a:xfrm>
        </p:spPr>
        <p:txBody>
          <a:bodyPr/>
          <a:lstStyle/>
          <a:p>
            <a:r>
              <a:rPr lang="fr-FR" kern="1200" dirty="0">
                <a:latin typeface="Arial" pitchFamily="34" charset="0"/>
                <a:cs typeface="Arial" pitchFamily="34" charset="0"/>
              </a:rPr>
              <a:t>Conception du travail de suivi</a:t>
            </a:r>
            <a:endParaRPr lang="en-US" kern="1200" dirty="0">
              <a:latin typeface="Arial" pitchFamily="34" charset="0"/>
              <a:cs typeface="Arial" pitchFamily="34" charset="0"/>
            </a:endParaRPr>
          </a:p>
        </p:txBody>
      </p:sp>
      <p:grpSp>
        <p:nvGrpSpPr>
          <p:cNvPr id="24" name="Group 23">
            <a:extLst>
              <a:ext uri="{FF2B5EF4-FFF2-40B4-BE49-F238E27FC236}">
                <a16:creationId xmlns:a16="http://schemas.microsoft.com/office/drawing/2014/main" id="{A075755B-885C-4DF2-AC48-DD45C4A4A1F1}"/>
              </a:ext>
            </a:extLst>
          </p:cNvPr>
          <p:cNvGrpSpPr/>
          <p:nvPr/>
        </p:nvGrpSpPr>
        <p:grpSpPr>
          <a:xfrm>
            <a:off x="302582" y="1072882"/>
            <a:ext cx="8346118" cy="1304823"/>
            <a:chOff x="797882" y="2499058"/>
            <a:chExt cx="8346118" cy="1304823"/>
          </a:xfrm>
        </p:grpSpPr>
        <p:grpSp>
          <p:nvGrpSpPr>
            <p:cNvPr id="34" name="Group 33">
              <a:extLst>
                <a:ext uri="{FF2B5EF4-FFF2-40B4-BE49-F238E27FC236}">
                  <a16:creationId xmlns:a16="http://schemas.microsoft.com/office/drawing/2014/main" id="{C51C0734-A7BA-4777-903F-997604E76081}"/>
                </a:ext>
              </a:extLst>
            </p:cNvPr>
            <p:cNvGrpSpPr/>
            <p:nvPr/>
          </p:nvGrpSpPr>
          <p:grpSpPr>
            <a:xfrm>
              <a:off x="797882" y="2499058"/>
              <a:ext cx="8346118" cy="1304823"/>
              <a:chOff x="252075" y="2655995"/>
              <a:chExt cx="8346118" cy="1304823"/>
            </a:xfrm>
          </p:grpSpPr>
          <p:sp>
            <p:nvSpPr>
              <p:cNvPr id="36" name="Freeform: Shape 35">
                <a:extLst>
                  <a:ext uri="{FF2B5EF4-FFF2-40B4-BE49-F238E27FC236}">
                    <a16:creationId xmlns:a16="http://schemas.microsoft.com/office/drawing/2014/main" id="{02061A88-7D8A-4505-973B-8A53765EFB5E}"/>
                  </a:ext>
                </a:extLst>
              </p:cNvPr>
              <p:cNvSpPr/>
              <p:nvPr/>
            </p:nvSpPr>
            <p:spPr>
              <a:xfrm>
                <a:off x="252075" y="2655995"/>
                <a:ext cx="1921356"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a:ea typeface="+mn-ea"/>
                    <a:cs typeface="+mn-cs"/>
                  </a:rPr>
                  <a:t>Concevoir</a:t>
                </a: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71D83354-602D-4D17-A353-DCD7A3D3CD19}"/>
                  </a:ext>
                </a:extLst>
              </p:cNvPr>
              <p:cNvSpPr/>
              <p:nvPr/>
            </p:nvSpPr>
            <p:spPr>
              <a:xfrm>
                <a:off x="3540092"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a:ea typeface="+mn-ea"/>
                    <a:cs typeface="+mn-cs"/>
                  </a:rPr>
                  <a:t>Analyser</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513FED8A-C4D9-4A1E-88CE-BAFE40C2E87D}"/>
                  </a:ext>
                </a:extLst>
              </p:cNvPr>
              <p:cNvSpPr/>
              <p:nvPr/>
            </p:nvSpPr>
            <p:spPr>
              <a:xfrm>
                <a:off x="5055055" y="3012215"/>
                <a:ext cx="1311389" cy="567502"/>
              </a:xfrm>
              <a:custGeom>
                <a:avLst/>
                <a:gdLst>
                  <a:gd name="connsiteX0" fmla="*/ 0 w 1311389"/>
                  <a:gd name="connsiteY0" fmla="*/ 0 h 567502"/>
                  <a:gd name="connsiteX1" fmla="*/ 1027638 w 1311389"/>
                  <a:gd name="connsiteY1" fmla="*/ 0 h 567502"/>
                  <a:gd name="connsiteX2" fmla="*/ 1311389 w 1311389"/>
                  <a:gd name="connsiteY2" fmla="*/ 283751 h 567502"/>
                  <a:gd name="connsiteX3" fmla="*/ 1027638 w 1311389"/>
                  <a:gd name="connsiteY3" fmla="*/ 567502 h 567502"/>
                  <a:gd name="connsiteX4" fmla="*/ 0 w 1311389"/>
                  <a:gd name="connsiteY4" fmla="*/ 567502 h 567502"/>
                  <a:gd name="connsiteX5" fmla="*/ 283751 w 1311389"/>
                  <a:gd name="connsiteY5" fmla="*/ 283751 h 567502"/>
                  <a:gd name="connsiteX6" fmla="*/ 0 w 1311389"/>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89" h="567502">
                    <a:moveTo>
                      <a:pt x="0" y="0"/>
                    </a:moveTo>
                    <a:lnTo>
                      <a:pt x="1027638" y="0"/>
                    </a:lnTo>
                    <a:lnTo>
                      <a:pt x="1311389" y="283751"/>
                    </a:lnTo>
                    <a:lnTo>
                      <a:pt x="1027638"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a:ea typeface="+mn-ea"/>
                    <a:cs typeface="+mn-cs"/>
                  </a:rPr>
                  <a:t>Agir</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2925B5B9-D36A-44D2-BD62-D93D321284C9}"/>
                  </a:ext>
                </a:extLst>
              </p:cNvPr>
              <p:cNvSpPr/>
              <p:nvPr/>
            </p:nvSpPr>
            <p:spPr>
              <a:xfrm>
                <a:off x="6110841" y="3012215"/>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a:ea typeface="+mn-ea"/>
                    <a:cs typeface="+mn-cs"/>
                  </a:rPr>
                  <a:t>Rapporter</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A591FC13-A075-4D3F-A8C8-F2E01E540575}"/>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Arial"/>
                    <a:ea typeface="+mn-ea"/>
                    <a:cs typeface="+mn-cs"/>
                  </a:rPr>
                  <a:t>Évaluer</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p:txBody>
          </p:sp>
        </p:grpSp>
        <p:sp>
          <p:nvSpPr>
            <p:cNvPr id="35" name="Freeform: Shape 34">
              <a:extLst>
                <a:ext uri="{FF2B5EF4-FFF2-40B4-BE49-F238E27FC236}">
                  <a16:creationId xmlns:a16="http://schemas.microsoft.com/office/drawing/2014/main" id="{4AD8E300-051F-4C95-9980-DB8A2371C104}"/>
                </a:ext>
              </a:extLst>
            </p:cNvPr>
            <p:cNvSpPr/>
            <p:nvPr/>
          </p:nvSpPr>
          <p:spPr>
            <a:xfrm>
              <a:off x="2618831" y="2867719"/>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a:ea typeface="+mn-ea"/>
                  <a:cs typeface="+mn-cs"/>
                </a:rPr>
                <a:t>Collecter</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p:txBody>
        </p:sp>
      </p:grpSp>
      <p:sp>
        <p:nvSpPr>
          <p:cNvPr id="11" name="Title 5">
            <a:extLst>
              <a:ext uri="{FF2B5EF4-FFF2-40B4-BE49-F238E27FC236}">
                <a16:creationId xmlns:a16="http://schemas.microsoft.com/office/drawing/2014/main" id="{BD565287-35CD-4566-B043-0D2AB27DAF5A}"/>
              </a:ext>
            </a:extLst>
          </p:cNvPr>
          <p:cNvSpPr txBox="1">
            <a:spLocks/>
          </p:cNvSpPr>
          <p:nvPr/>
        </p:nvSpPr>
        <p:spPr bwMode="auto">
          <a:xfrm>
            <a:off x="42128" y="2618441"/>
            <a:ext cx="9059743" cy="37856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La conception </a:t>
            </a:r>
            <a:r>
              <a:rPr kumimoji="0" lang="en-US"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comprend</a:t>
            </a: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
1) Identifier un</a:t>
            </a:r>
            <a:r>
              <a:rPr kumimoji="0" lang="en-US" sz="2400" b="0" i="0" u="none" strike="noStrike" kern="1200" cap="none" spc="0" normalizeH="0" noProof="0" dirty="0">
                <a:ln>
                  <a:noFill/>
                </a:ln>
                <a:solidFill>
                  <a:prstClr val="black"/>
                </a:solidFill>
                <a:effectLst/>
                <a:uLnTx/>
                <a:uFillTx/>
                <a:latin typeface="Arial" pitchFamily="34" charset="0"/>
                <a:ea typeface="+mj-ea"/>
                <a:cs typeface="Arial" pitchFamily="34" charset="0"/>
              </a:rPr>
              <a:t> HAO et un IMO </a:t>
            </a:r>
            <a:r>
              <a:rPr kumimoji="0" lang="en-US" sz="2400" b="0" i="0" u="none" strike="noStrike" kern="1200" cap="none" spc="0" normalizeH="0" noProof="0" dirty="0" err="1">
                <a:ln>
                  <a:noFill/>
                </a:ln>
                <a:solidFill>
                  <a:prstClr val="black"/>
                </a:solidFill>
                <a:effectLst/>
                <a:uLnTx/>
                <a:uFillTx/>
                <a:latin typeface="Arial" pitchFamily="34" charset="0"/>
                <a:ea typeface="+mj-ea"/>
                <a:cs typeface="Arial" pitchFamily="34" charset="0"/>
              </a:rPr>
              <a:t>en</a:t>
            </a:r>
            <a:r>
              <a:rPr kumimoji="0" lang="en-US" sz="2400" b="0" i="0" u="none" strike="noStrike" kern="1200" cap="none" spc="0" normalizeH="0" noProof="0" dirty="0">
                <a:ln>
                  <a:noFill/>
                </a:ln>
                <a:solidFill>
                  <a:prstClr val="black"/>
                </a:solidFill>
                <a:effectLst/>
                <a:uLnTx/>
                <a:uFillTx/>
                <a:latin typeface="Arial" pitchFamily="34" charset="0"/>
                <a:ea typeface="+mj-ea"/>
                <a:cs typeface="Arial" pitchFamily="34" charset="0"/>
              </a:rPr>
              <a:t> charge du monitoring</a:t>
            </a:r>
            <a:endPar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b="0" dirty="0">
                <a:solidFill>
                  <a:prstClr val="black"/>
                </a:solidFill>
                <a:latin typeface="Arial" pitchFamily="34" charset="0"/>
                <a:cs typeface="Arial" pitchFamily="34" charset="0"/>
              </a:rPr>
              <a:t>2) </a:t>
            </a:r>
            <a:r>
              <a:rPr kumimoji="0" lang="fr-FR"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Etudier la demande de monitoring, et la capacité ;
3) Préparer un cadre de monitoring: objectifs, indicateurs et cibles ; comment ils seront mesurés
4) Etablir quand et comment l’analyse sera effectuée ; 
5) Décider les canaux de partage d’informations, avec un calendrier ;
</a:t>
            </a:r>
            <a:r>
              <a:rPr kumimoji="0" lang="fr-FR"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sym typeface="Wingdings" panose="05000000000000000000" pitchFamily="2" charset="2"/>
              </a:rPr>
              <a:t></a:t>
            </a:r>
            <a:r>
              <a:rPr kumimoji="0" lang="fr-FR"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Présenter tout cela dans un </a:t>
            </a:r>
            <a:r>
              <a:rPr kumimoji="0" lang="fr-FR"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plan de suivi (monitoring plan)</a:t>
            </a:r>
            <a:r>
              <a:rPr kumimoji="0" lang="fr-FR"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endPar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15" name="Title 5">
            <a:extLst>
              <a:ext uri="{FF2B5EF4-FFF2-40B4-BE49-F238E27FC236}">
                <a16:creationId xmlns:a16="http://schemas.microsoft.com/office/drawing/2014/main" id="{999EAE16-234A-43D1-85A1-18CFFD2B109A}"/>
              </a:ext>
            </a:extLst>
          </p:cNvPr>
          <p:cNvSpPr txBox="1">
            <a:spLocks/>
          </p:cNvSpPr>
          <p:nvPr/>
        </p:nvSpPr>
        <p:spPr bwMode="auto">
          <a:xfrm>
            <a:off x="448728" y="6163757"/>
            <a:ext cx="8231187"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5B9BD5">
                    <a:lumMod val="75000"/>
                  </a:srgbClr>
                </a:solidFill>
                <a:effectLst/>
                <a:uLnTx/>
                <a:uFillTx/>
                <a:latin typeface="Arial"/>
                <a:ea typeface="+mj-ea"/>
                <a:cs typeface="Arial" pitchFamily="34" charset="0"/>
              </a:rPr>
              <a:t>Attention aux </a:t>
            </a:r>
            <a:r>
              <a:rPr kumimoji="0" lang="en-US" sz="2800" b="1" i="1" u="none" strike="noStrike" kern="1200" cap="none" spc="0" normalizeH="0" baseline="0" noProof="0" dirty="0" err="1">
                <a:ln>
                  <a:noFill/>
                </a:ln>
                <a:solidFill>
                  <a:srgbClr val="5B9BD5">
                    <a:lumMod val="75000"/>
                  </a:srgbClr>
                </a:solidFill>
                <a:effectLst/>
                <a:uLnTx/>
                <a:uFillTx/>
                <a:latin typeface="Arial"/>
                <a:ea typeface="+mj-ea"/>
                <a:cs typeface="Arial" pitchFamily="34" charset="0"/>
              </a:rPr>
              <a:t>yeux</a:t>
            </a:r>
            <a:r>
              <a:rPr kumimoji="0" lang="en-US" sz="2800" b="1" i="1" u="none" strike="noStrike" kern="1200" cap="none" spc="0" normalizeH="0" baseline="0" noProof="0" dirty="0">
                <a:ln>
                  <a:noFill/>
                </a:ln>
                <a:solidFill>
                  <a:srgbClr val="5B9BD5">
                    <a:lumMod val="75000"/>
                  </a:srgbClr>
                </a:solidFill>
                <a:effectLst/>
                <a:uLnTx/>
                <a:uFillTx/>
                <a:latin typeface="Arial"/>
                <a:ea typeface="+mj-ea"/>
                <a:cs typeface="Arial" pitchFamily="34" charset="0"/>
              </a:rPr>
              <a:t> plus grands que le </a:t>
            </a:r>
            <a:r>
              <a:rPr kumimoji="0" lang="en-US" sz="2800" b="1" i="1" u="none" strike="noStrike" kern="1200" cap="none" spc="0" normalizeH="0" baseline="0" noProof="0" dirty="0" err="1">
                <a:ln>
                  <a:noFill/>
                </a:ln>
                <a:solidFill>
                  <a:srgbClr val="5B9BD5">
                    <a:lumMod val="75000"/>
                  </a:srgbClr>
                </a:solidFill>
                <a:effectLst/>
                <a:uLnTx/>
                <a:uFillTx/>
                <a:latin typeface="Arial"/>
                <a:ea typeface="+mj-ea"/>
                <a:cs typeface="Arial" pitchFamily="34" charset="0"/>
              </a:rPr>
              <a:t>ventre</a:t>
            </a:r>
            <a:r>
              <a:rPr kumimoji="0" lang="en-US" sz="2800" b="1" i="1" u="none" strike="noStrike" kern="1200" cap="none" spc="0" normalizeH="0" baseline="0" noProof="0" dirty="0">
                <a:ln>
                  <a:noFill/>
                </a:ln>
                <a:solidFill>
                  <a:srgbClr val="5B9BD5">
                    <a:lumMod val="75000"/>
                  </a:srgbClr>
                </a:solidFill>
                <a:effectLst/>
                <a:uLnTx/>
                <a:uFillTx/>
                <a:latin typeface="Arial"/>
                <a:ea typeface="+mj-ea"/>
                <a:cs typeface="Arial" pitchFamily="34" charset="0"/>
              </a:rPr>
              <a:t> !</a:t>
            </a:r>
          </a:p>
        </p:txBody>
      </p:sp>
      <p:sp>
        <p:nvSpPr>
          <p:cNvPr id="14" name="Rectangle 13">
            <a:extLst>
              <a:ext uri="{FF2B5EF4-FFF2-40B4-BE49-F238E27FC236}">
                <a16:creationId xmlns:a16="http://schemas.microsoft.com/office/drawing/2014/main" id="{E52CAA81-3025-4478-AC46-C13E2233CB2B}"/>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124158464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BD565287-35CD-4566-B043-0D2AB27DAF5A}"/>
              </a:ext>
            </a:extLst>
          </p:cNvPr>
          <p:cNvSpPr txBox="1">
            <a:spLocks/>
          </p:cNvSpPr>
          <p:nvPr/>
        </p:nvSpPr>
        <p:spPr bwMode="auto">
          <a:xfrm>
            <a:off x="145890" y="1773622"/>
            <a:ext cx="8458201" cy="19389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457200" marR="0" lvl="0" indent="-457200" algn="just" defTabSz="914400" rtl="0" eaLnBrk="1" fontAlgn="base" latinLnBrk="0" hangingPunct="1">
              <a:lnSpc>
                <a:spcPct val="100000"/>
              </a:lnSpc>
              <a:spcBef>
                <a:spcPct val="0"/>
              </a:spcBef>
              <a:spcAft>
                <a:spcPct val="0"/>
              </a:spcAft>
              <a:buClrTx/>
              <a:buSzTx/>
              <a:buFontTx/>
              <a:buAutoNum type="arabicParenR"/>
              <a:tabLst/>
              <a:defRPr/>
            </a:pPr>
            <a:r>
              <a:rPr lang="en-US" sz="2400" b="0" dirty="0">
                <a:solidFill>
                  <a:prstClr val="black"/>
                </a:solidFill>
                <a:latin typeface="Arial" pitchFamily="34" charset="0"/>
                <a:cs typeface="Arial" pitchFamily="34" charset="0"/>
              </a:rPr>
              <a:t>l</a:t>
            </a: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e </a:t>
            </a:r>
            <a:r>
              <a:rPr lang="en-US" sz="2400" b="0" u="sng" dirty="0">
                <a:solidFill>
                  <a:prstClr val="black"/>
                </a:solidFill>
                <a:latin typeface="Arial" pitchFamily="34" charset="0"/>
                <a:cs typeface="Arial" pitchFamily="34" charset="0"/>
              </a:rPr>
              <a:t>cadre de </a:t>
            </a:r>
            <a:r>
              <a:rPr lang="en-US" sz="2400" b="0" u="sng" dirty="0" err="1">
                <a:solidFill>
                  <a:prstClr val="black"/>
                </a:solidFill>
                <a:latin typeface="Arial" pitchFamily="34" charset="0"/>
                <a:cs typeface="Arial" pitchFamily="34" charset="0"/>
              </a:rPr>
              <a:t>suivi</a:t>
            </a: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les </a:t>
            </a:r>
            <a:r>
              <a:rPr kumimoji="0" lang="en-US"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objectifs</a:t>
            </a: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et </a:t>
            </a:r>
            <a:r>
              <a:rPr kumimoji="0" lang="en-US"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indicateurs</a:t>
            </a:r>
            <a:endPar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Tx/>
              <a:buAutoNum type="arabicParenR"/>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lang="en-US" sz="2400" b="0" dirty="0">
                <a:solidFill>
                  <a:prstClr val="black"/>
                </a:solidFill>
                <a:latin typeface="Arial" pitchFamily="34" charset="0"/>
                <a:cs typeface="Arial" pitchFamily="34" charset="0"/>
              </a:rPr>
              <a:t>   </a:t>
            </a:r>
            <a:r>
              <a:rPr kumimoji="0" lang="en-US" sz="2400" b="0" i="0" u="none" strike="noStrike" kern="1200" cap="none" spc="0" normalizeH="0" noProof="0" dirty="0">
                <a:ln>
                  <a:noFill/>
                </a:ln>
                <a:solidFill>
                  <a:prstClr val="black"/>
                </a:solidFill>
                <a:effectLst/>
                <a:uLnTx/>
                <a:uFillTx/>
                <a:latin typeface="Arial" pitchFamily="34" charset="0"/>
                <a:ea typeface="+mj-ea"/>
                <a:cs typeface="Arial" pitchFamily="34" charset="0"/>
              </a:rPr>
              <a:t> </a:t>
            </a: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au </a:t>
            </a:r>
            <a:r>
              <a:rPr kumimoji="0" lang="en-US"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niveau</a:t>
            </a: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stratégique</a:t>
            </a:r>
            <a:endPar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en-US" sz="2400" b="0" i="0" u="none" strike="noStrike" kern="1200" cap="none" spc="0" normalizeH="0" noProof="0" dirty="0">
                <a:ln>
                  <a:noFill/>
                </a:ln>
                <a:solidFill>
                  <a:prstClr val="black"/>
                </a:solidFill>
                <a:effectLst/>
                <a:uLnTx/>
                <a:uFillTx/>
                <a:latin typeface="Arial" pitchFamily="34" charset="0"/>
                <a:ea typeface="+mj-ea"/>
                <a:cs typeface="Arial" pitchFamily="34" charset="0"/>
              </a:rPr>
              <a:t>    </a:t>
            </a: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et</a:t>
            </a:r>
            <a:r>
              <a:rPr kumimoji="0" lang="en-US" sz="2400" b="0" i="0" u="none" strike="noStrike" kern="1200" cap="none" spc="0" normalizeH="0" noProof="0" dirty="0">
                <a:ln>
                  <a:noFill/>
                </a:ln>
                <a:solidFill>
                  <a:prstClr val="black"/>
                </a:solidFill>
                <a:effectLst/>
                <a:uLnTx/>
                <a:uFillTx/>
                <a:latin typeface="Arial" pitchFamily="34" charset="0"/>
                <a:ea typeface="+mj-ea"/>
                <a:cs typeface="Arial" pitchFamily="34" charset="0"/>
              </a:rPr>
              <a:t> au </a:t>
            </a:r>
            <a:r>
              <a:rPr kumimoji="0" lang="en-US" sz="2400" b="0" i="0" u="none" strike="noStrike" kern="1200" cap="none" spc="0" normalizeH="0" noProof="0" dirty="0" err="1">
                <a:ln>
                  <a:noFill/>
                </a:ln>
                <a:solidFill>
                  <a:prstClr val="black"/>
                </a:solidFill>
                <a:effectLst/>
                <a:uLnTx/>
                <a:uFillTx/>
                <a:latin typeface="Arial" pitchFamily="34" charset="0"/>
                <a:ea typeface="+mj-ea"/>
                <a:cs typeface="Arial" pitchFamily="34" charset="0"/>
              </a:rPr>
              <a:t>niveau</a:t>
            </a: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cluster</a:t>
            </a:r>
          </a:p>
        </p:txBody>
      </p:sp>
      <p:sp>
        <p:nvSpPr>
          <p:cNvPr id="5" name="Rectangle 4">
            <a:extLst>
              <a:ext uri="{FF2B5EF4-FFF2-40B4-BE49-F238E27FC236}">
                <a16:creationId xmlns:a16="http://schemas.microsoft.com/office/drawing/2014/main" id="{36049B52-2EDA-47D3-A3A6-5F6051C3EB2D}"/>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8" name="Title 5">
            <a:extLst>
              <a:ext uri="{FF2B5EF4-FFF2-40B4-BE49-F238E27FC236}">
                <a16:creationId xmlns:a16="http://schemas.microsoft.com/office/drawing/2014/main" id="{C6E8F18C-414D-48C4-9232-A6A7137649DE}"/>
              </a:ext>
            </a:extLst>
          </p:cNvPr>
          <p:cNvSpPr txBox="1">
            <a:spLocks/>
          </p:cNvSpPr>
          <p:nvPr/>
        </p:nvSpPr>
        <p:spPr bwMode="auto">
          <a:xfrm>
            <a:off x="50244" y="916867"/>
            <a:ext cx="8915561"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lvl="0" algn="just"/>
            <a:r>
              <a:rPr lang="fr-FR" sz="2400" b="0" i="1" dirty="0">
                <a:latin typeface="Arial" pitchFamily="34" charset="0"/>
                <a:cs typeface="Arial" pitchFamily="34" charset="0"/>
              </a:rPr>
              <a:t>Le </a:t>
            </a:r>
            <a:r>
              <a:rPr lang="fr-FR" sz="2400" i="1" dirty="0">
                <a:latin typeface="Arial" pitchFamily="34" charset="0"/>
                <a:cs typeface="Arial" pitchFamily="34" charset="0"/>
              </a:rPr>
              <a:t>plan de suivi (monitoring plan) </a:t>
            </a:r>
            <a:r>
              <a:rPr lang="fr-FR" sz="2400" b="0" i="1" dirty="0">
                <a:latin typeface="Arial" pitchFamily="34" charset="0"/>
                <a:cs typeface="Arial" pitchFamily="34" charset="0"/>
              </a:rPr>
              <a:t>décrit le travail de monitoring au long de l’année. Il comprend :</a:t>
            </a:r>
            <a:endParaRPr kumimoji="0" lang="en-US" sz="2400" b="0" i="1"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9" name="Title 5">
            <a:extLst>
              <a:ext uri="{FF2B5EF4-FFF2-40B4-BE49-F238E27FC236}">
                <a16:creationId xmlns:a16="http://schemas.microsoft.com/office/drawing/2014/main" id="{45ACAA41-B876-4E8C-84FA-5EC8A642E20B}"/>
              </a:ext>
            </a:extLst>
          </p:cNvPr>
          <p:cNvSpPr txBox="1">
            <a:spLocks/>
          </p:cNvSpPr>
          <p:nvPr/>
        </p:nvSpPr>
        <p:spPr bwMode="auto">
          <a:xfrm>
            <a:off x="145891" y="4097344"/>
            <a:ext cx="84582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2) un </a:t>
            </a:r>
            <a:r>
              <a:rPr kumimoji="0" lang="en-US" sz="2400" b="0" i="0" u="sng" strike="noStrike" kern="1200" cap="none" spc="0" normalizeH="0" baseline="0" noProof="0" dirty="0" err="1">
                <a:ln>
                  <a:noFill/>
                </a:ln>
                <a:solidFill>
                  <a:prstClr val="black"/>
                </a:solidFill>
                <a:effectLst/>
                <a:uLnTx/>
                <a:uFillTx/>
                <a:latin typeface="Arial" pitchFamily="34" charset="0"/>
                <a:ea typeface="+mj-ea"/>
                <a:cs typeface="Arial" pitchFamily="34" charset="0"/>
              </a:rPr>
              <a:t>narratif</a:t>
            </a:r>
            <a:r>
              <a:rPr kumimoji="0" lang="en-US" sz="2400" b="0" i="0"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lang="en-US" sz="2400" b="0" noProof="0" dirty="0" err="1">
                <a:solidFill>
                  <a:prstClr val="black"/>
                </a:solidFill>
                <a:latin typeface="Arial" pitchFamily="34" charset="0"/>
                <a:cs typeface="Arial" pitchFamily="34" charset="0"/>
              </a:rPr>
              <a:t>présentant</a:t>
            </a:r>
            <a:r>
              <a:rPr lang="en-US" sz="2400" b="0" noProof="0" dirty="0">
                <a:solidFill>
                  <a:prstClr val="black"/>
                </a:solidFill>
                <a:latin typeface="Arial" pitchFamily="34" charset="0"/>
                <a:cs typeface="Arial" pitchFamily="34" charset="0"/>
              </a:rPr>
              <a:t> le t</a:t>
            </a:r>
            <a:r>
              <a:rPr lang="en-US" sz="2400" b="0" dirty="0" err="1">
                <a:solidFill>
                  <a:prstClr val="black"/>
                </a:solidFill>
                <a:latin typeface="Arial" pitchFamily="34" charset="0"/>
                <a:cs typeface="Arial" pitchFamily="34" charset="0"/>
              </a:rPr>
              <a:t>ravail</a:t>
            </a:r>
            <a:endPar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10" name="Title 5">
            <a:extLst>
              <a:ext uri="{FF2B5EF4-FFF2-40B4-BE49-F238E27FC236}">
                <a16:creationId xmlns:a16="http://schemas.microsoft.com/office/drawing/2014/main" id="{46C1D423-B5A8-440A-9610-7485A8CE171A}"/>
              </a:ext>
            </a:extLst>
          </p:cNvPr>
          <p:cNvSpPr txBox="1">
            <a:spLocks/>
          </p:cNvSpPr>
          <p:nvPr/>
        </p:nvSpPr>
        <p:spPr bwMode="auto">
          <a:xfrm>
            <a:off x="165100" y="4714080"/>
            <a:ext cx="87630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3) </a:t>
            </a:r>
            <a:r>
              <a:rPr lang="en-US" sz="2400" b="0" noProof="0" dirty="0">
                <a:solidFill>
                  <a:prstClr val="black"/>
                </a:solidFill>
                <a:latin typeface="Arial" pitchFamily="34" charset="0"/>
                <a:cs typeface="Arial" pitchFamily="34" charset="0"/>
              </a:rPr>
              <a:t>u</a:t>
            </a:r>
            <a:r>
              <a:rPr lang="en-US" sz="2400" b="0" dirty="0">
                <a:solidFill>
                  <a:prstClr val="black"/>
                </a:solidFill>
                <a:latin typeface="Arial" pitchFamily="34" charset="0"/>
                <a:cs typeface="Arial" pitchFamily="34" charset="0"/>
              </a:rPr>
              <a:t>n </a:t>
            </a:r>
            <a:r>
              <a:rPr lang="en-US" sz="2400" b="0" dirty="0" err="1">
                <a:solidFill>
                  <a:prstClr val="black"/>
                </a:solidFill>
                <a:latin typeface="Arial" pitchFamily="34" charset="0"/>
                <a:cs typeface="Arial" pitchFamily="34" charset="0"/>
              </a:rPr>
              <a:t>calendrier</a:t>
            </a:r>
            <a:r>
              <a:rPr lang="en-US" sz="2400" b="0" dirty="0">
                <a:solidFill>
                  <a:prstClr val="black"/>
                </a:solidFill>
                <a:latin typeface="Arial" pitchFamily="34" charset="0"/>
                <a:cs typeface="Arial" pitchFamily="34" charset="0"/>
              </a:rPr>
              <a:t> des rapports </a:t>
            </a:r>
            <a:r>
              <a:rPr lang="en-US" sz="2400" b="0" dirty="0" err="1">
                <a:solidFill>
                  <a:prstClr val="black"/>
                </a:solidFill>
                <a:latin typeface="Arial" pitchFamily="34" charset="0"/>
                <a:cs typeface="Arial" pitchFamily="34" charset="0"/>
              </a:rPr>
              <a:t>prévus</a:t>
            </a:r>
            <a:endPar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pic>
        <p:nvPicPr>
          <p:cNvPr id="4" name="Picture 3">
            <a:extLst>
              <a:ext uri="{FF2B5EF4-FFF2-40B4-BE49-F238E27FC236}">
                <a16:creationId xmlns:a16="http://schemas.microsoft.com/office/drawing/2014/main" id="{7FEC8C3A-BBA0-424D-84CB-075486255244}"/>
              </a:ext>
            </a:extLst>
          </p:cNvPr>
          <p:cNvPicPr>
            <a:picLocks noChangeAspect="1"/>
          </p:cNvPicPr>
          <p:nvPr/>
        </p:nvPicPr>
        <p:blipFill>
          <a:blip r:embed="rId4"/>
          <a:stretch>
            <a:fillRect/>
          </a:stretch>
        </p:blipFill>
        <p:spPr>
          <a:xfrm>
            <a:off x="4437386" y="2261712"/>
            <a:ext cx="4572000" cy="1804562"/>
          </a:xfrm>
          <a:prstGeom prst="rect">
            <a:avLst/>
          </a:prstGeom>
        </p:spPr>
      </p:pic>
      <p:grpSp>
        <p:nvGrpSpPr>
          <p:cNvPr id="2" name="Group 1">
            <a:extLst>
              <a:ext uri="{FF2B5EF4-FFF2-40B4-BE49-F238E27FC236}">
                <a16:creationId xmlns:a16="http://schemas.microsoft.com/office/drawing/2014/main" id="{B7E75C1D-07EB-20CF-388E-F79F3B4911D7}"/>
              </a:ext>
            </a:extLst>
          </p:cNvPr>
          <p:cNvGrpSpPr/>
          <p:nvPr/>
        </p:nvGrpSpPr>
        <p:grpSpPr>
          <a:xfrm>
            <a:off x="82548" y="14817"/>
            <a:ext cx="7607300" cy="902050"/>
            <a:chOff x="797882" y="2499058"/>
            <a:chExt cx="8346118" cy="1304823"/>
          </a:xfrm>
        </p:grpSpPr>
        <p:grpSp>
          <p:nvGrpSpPr>
            <p:cNvPr id="3" name="Group 2">
              <a:extLst>
                <a:ext uri="{FF2B5EF4-FFF2-40B4-BE49-F238E27FC236}">
                  <a16:creationId xmlns:a16="http://schemas.microsoft.com/office/drawing/2014/main" id="{717B89A7-4F90-2006-9375-C4BFFB1AF560}"/>
                </a:ext>
              </a:extLst>
            </p:cNvPr>
            <p:cNvGrpSpPr/>
            <p:nvPr/>
          </p:nvGrpSpPr>
          <p:grpSpPr>
            <a:xfrm>
              <a:off x="797882" y="2499058"/>
              <a:ext cx="8346118" cy="1304823"/>
              <a:chOff x="252075" y="2655995"/>
              <a:chExt cx="8346118" cy="1304823"/>
            </a:xfrm>
          </p:grpSpPr>
          <p:sp>
            <p:nvSpPr>
              <p:cNvPr id="14" name="Freeform: Shape 13">
                <a:extLst>
                  <a:ext uri="{FF2B5EF4-FFF2-40B4-BE49-F238E27FC236}">
                    <a16:creationId xmlns:a16="http://schemas.microsoft.com/office/drawing/2014/main" id="{C901B678-56AF-1717-D8FE-BFE375AFF0E1}"/>
                  </a:ext>
                </a:extLst>
              </p:cNvPr>
              <p:cNvSpPr/>
              <p:nvPr/>
            </p:nvSpPr>
            <p:spPr>
              <a:xfrm>
                <a:off x="252075" y="2655995"/>
                <a:ext cx="1921356"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b="1" dirty="0">
                    <a:solidFill>
                      <a:schemeClr val="tx1"/>
                    </a:solidFill>
                  </a:rPr>
                  <a:t>Concevoir</a:t>
                </a:r>
                <a:endParaRPr lang="en-GB" b="1" kern="1200" dirty="0">
                  <a:solidFill>
                    <a:schemeClr val="tx1"/>
                  </a:solidFill>
                </a:endParaRPr>
              </a:p>
            </p:txBody>
          </p:sp>
          <p:sp>
            <p:nvSpPr>
              <p:cNvPr id="15" name="Freeform: Shape 14">
                <a:extLst>
                  <a:ext uri="{FF2B5EF4-FFF2-40B4-BE49-F238E27FC236}">
                    <a16:creationId xmlns:a16="http://schemas.microsoft.com/office/drawing/2014/main" id="{7AAF11C4-3B93-A78E-E52B-72892C659CFE}"/>
                  </a:ext>
                </a:extLst>
              </p:cNvPr>
              <p:cNvSpPr/>
              <p:nvPr/>
            </p:nvSpPr>
            <p:spPr>
              <a:xfrm>
                <a:off x="3540092"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Analyser</a:t>
                </a:r>
                <a:endParaRPr lang="en-GB" sz="1100" b="1" kern="1200" dirty="0">
                  <a:solidFill>
                    <a:schemeClr val="tx1"/>
                  </a:solidFill>
                </a:endParaRPr>
              </a:p>
            </p:txBody>
          </p:sp>
          <p:sp>
            <p:nvSpPr>
              <p:cNvPr id="16" name="Freeform: Shape 15">
                <a:extLst>
                  <a:ext uri="{FF2B5EF4-FFF2-40B4-BE49-F238E27FC236}">
                    <a16:creationId xmlns:a16="http://schemas.microsoft.com/office/drawing/2014/main" id="{66975174-8A4A-AEF9-AF1F-12A29076E09C}"/>
                  </a:ext>
                </a:extLst>
              </p:cNvPr>
              <p:cNvSpPr/>
              <p:nvPr/>
            </p:nvSpPr>
            <p:spPr>
              <a:xfrm>
                <a:off x="5055055" y="3012215"/>
                <a:ext cx="1311389" cy="567502"/>
              </a:xfrm>
              <a:custGeom>
                <a:avLst/>
                <a:gdLst>
                  <a:gd name="connsiteX0" fmla="*/ 0 w 1311389"/>
                  <a:gd name="connsiteY0" fmla="*/ 0 h 567502"/>
                  <a:gd name="connsiteX1" fmla="*/ 1027638 w 1311389"/>
                  <a:gd name="connsiteY1" fmla="*/ 0 h 567502"/>
                  <a:gd name="connsiteX2" fmla="*/ 1311389 w 1311389"/>
                  <a:gd name="connsiteY2" fmla="*/ 283751 h 567502"/>
                  <a:gd name="connsiteX3" fmla="*/ 1027638 w 1311389"/>
                  <a:gd name="connsiteY3" fmla="*/ 567502 h 567502"/>
                  <a:gd name="connsiteX4" fmla="*/ 0 w 1311389"/>
                  <a:gd name="connsiteY4" fmla="*/ 567502 h 567502"/>
                  <a:gd name="connsiteX5" fmla="*/ 283751 w 1311389"/>
                  <a:gd name="connsiteY5" fmla="*/ 283751 h 567502"/>
                  <a:gd name="connsiteX6" fmla="*/ 0 w 1311389"/>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89" h="567502">
                    <a:moveTo>
                      <a:pt x="0" y="0"/>
                    </a:moveTo>
                    <a:lnTo>
                      <a:pt x="1027638" y="0"/>
                    </a:lnTo>
                    <a:lnTo>
                      <a:pt x="1311389" y="283751"/>
                    </a:lnTo>
                    <a:lnTo>
                      <a:pt x="1027638"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Agir</a:t>
                </a:r>
                <a:endParaRPr lang="en-GB" sz="1100" b="1" kern="1200" dirty="0">
                  <a:solidFill>
                    <a:schemeClr val="tx1"/>
                  </a:solidFill>
                </a:endParaRPr>
              </a:p>
            </p:txBody>
          </p:sp>
          <p:sp>
            <p:nvSpPr>
              <p:cNvPr id="17" name="Freeform: Shape 16">
                <a:extLst>
                  <a:ext uri="{FF2B5EF4-FFF2-40B4-BE49-F238E27FC236}">
                    <a16:creationId xmlns:a16="http://schemas.microsoft.com/office/drawing/2014/main" id="{A7AF4A18-6BF7-3FF1-196D-3E66F5A25294}"/>
                  </a:ext>
                </a:extLst>
              </p:cNvPr>
              <p:cNvSpPr/>
              <p:nvPr/>
            </p:nvSpPr>
            <p:spPr>
              <a:xfrm>
                <a:off x="6110841" y="3012215"/>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Rapporter</a:t>
                </a:r>
                <a:endParaRPr lang="en-GB" sz="1100" b="1" kern="1200" dirty="0">
                  <a:solidFill>
                    <a:schemeClr val="tx1"/>
                  </a:solidFill>
                </a:endParaRPr>
              </a:p>
            </p:txBody>
          </p:sp>
          <p:sp>
            <p:nvSpPr>
              <p:cNvPr id="18" name="Freeform: Shape 17">
                <a:extLst>
                  <a:ext uri="{FF2B5EF4-FFF2-40B4-BE49-F238E27FC236}">
                    <a16:creationId xmlns:a16="http://schemas.microsoft.com/office/drawing/2014/main" id="{15A7A738-E0A8-C0B4-431A-34F912B9D9B5}"/>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err="1">
                    <a:solidFill>
                      <a:schemeClr val="tx1"/>
                    </a:solidFill>
                  </a:rPr>
                  <a:t>Évaluer</a:t>
                </a:r>
                <a:endParaRPr lang="en-GB" sz="1100" b="1" kern="1200" dirty="0">
                  <a:solidFill>
                    <a:schemeClr val="tx1"/>
                  </a:solidFill>
                </a:endParaRPr>
              </a:p>
            </p:txBody>
          </p:sp>
        </p:grpSp>
        <p:sp>
          <p:nvSpPr>
            <p:cNvPr id="13" name="Freeform: Shape 12">
              <a:extLst>
                <a:ext uri="{FF2B5EF4-FFF2-40B4-BE49-F238E27FC236}">
                  <a16:creationId xmlns:a16="http://schemas.microsoft.com/office/drawing/2014/main" id="{0A52E5A0-1EAD-BC67-8F6F-F7F7724F04D7}"/>
                </a:ext>
              </a:extLst>
            </p:cNvPr>
            <p:cNvSpPr/>
            <p:nvPr/>
          </p:nvSpPr>
          <p:spPr>
            <a:xfrm>
              <a:off x="2618831" y="2867719"/>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Collecter</a:t>
              </a:r>
              <a:endParaRPr lang="en-GB" sz="1100" b="1" kern="1200" dirty="0">
                <a:solidFill>
                  <a:schemeClr val="tx1"/>
                </a:solidFill>
              </a:endParaRPr>
            </a:p>
          </p:txBody>
        </p:sp>
      </p:grpSp>
      <p:pic>
        <p:nvPicPr>
          <p:cNvPr id="6" name="Picture 5">
            <a:extLst>
              <a:ext uri="{FF2B5EF4-FFF2-40B4-BE49-F238E27FC236}">
                <a16:creationId xmlns:a16="http://schemas.microsoft.com/office/drawing/2014/main" id="{58728CA5-0DDA-0144-EC1F-34CB5DD3D923}"/>
              </a:ext>
            </a:extLst>
          </p:cNvPr>
          <p:cNvPicPr>
            <a:picLocks noChangeAspect="1"/>
          </p:cNvPicPr>
          <p:nvPr/>
        </p:nvPicPr>
        <p:blipFill>
          <a:blip r:embed="rId5"/>
          <a:stretch>
            <a:fillRect/>
          </a:stretch>
        </p:blipFill>
        <p:spPr>
          <a:xfrm>
            <a:off x="580571" y="5122855"/>
            <a:ext cx="7737929" cy="1735145"/>
          </a:xfrm>
          <a:prstGeom prst="rect">
            <a:avLst/>
          </a:prstGeom>
        </p:spPr>
      </p:pic>
    </p:spTree>
    <p:custDataLst>
      <p:tags r:id="rId1"/>
    </p:custDataLst>
    <p:extLst>
      <p:ext uri="{BB962C8B-B14F-4D97-AF65-F5344CB8AC3E}">
        <p14:creationId xmlns:p14="http://schemas.microsoft.com/office/powerpoint/2010/main" val="826905114"/>
      </p:ext>
    </p:extLst>
  </p:cSld>
  <p:clrMapOvr>
    <a:masterClrMapping/>
  </p:clrMapOvr>
  <p:transition advTm="8778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83463D2-C353-4057-BC7A-DD48604D9E81}"/>
              </a:ext>
            </a:extLst>
          </p:cNvPr>
          <p:cNvSpPr txBox="1">
            <a:spLocks/>
          </p:cNvSpPr>
          <p:nvPr/>
        </p:nvSpPr>
        <p:spPr bwMode="auto">
          <a:xfrm>
            <a:off x="26385" y="3534780"/>
            <a:ext cx="9082081" cy="355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342900" indent="-342900">
              <a:buClr>
                <a:prstClr val="black"/>
              </a:buClr>
              <a:buFont typeface="Arial" panose="020B0604020202020204" pitchFamily="34" charset="0"/>
              <a:buChar char="•"/>
              <a:defRPr/>
            </a:pPr>
            <a:r>
              <a:rPr lang="fr-FR" sz="2300" b="1" dirty="0">
                <a:solidFill>
                  <a:prstClr val="black"/>
                </a:solidFill>
              </a:rPr>
              <a:t>Situation et des besoins : </a:t>
            </a:r>
            <a:r>
              <a:rPr lang="fr-FR" sz="2100" i="1" kern="0" dirty="0">
                <a:solidFill>
                  <a:prstClr val="black"/>
                </a:solidFill>
                <a:latin typeface="Arial"/>
              </a:rPr>
              <a:t>comment les choses sont</a:t>
            </a:r>
            <a:r>
              <a:rPr kumimoji="0" lang="en-GB" sz="2100" b="0" i="0" u="none" strike="noStrike" kern="0" cap="none" spc="0" normalizeH="0" baseline="0" noProof="0" dirty="0">
                <a:ln>
                  <a:noFill/>
                </a:ln>
                <a:solidFill>
                  <a:prstClr val="black"/>
                </a:solidFill>
                <a:effectLst/>
                <a:uLnTx/>
                <a:uFillTx/>
                <a:latin typeface="Arial"/>
                <a:ea typeface="+mn-ea"/>
                <a:cs typeface="+mn-cs"/>
              </a:rPr>
              <a:t>	</a:t>
            </a:r>
            <a:endParaRPr kumimoji="0" lang="en-US" sz="2100" b="0" i="0" u="none" strike="noStrike" kern="0" cap="none" spc="0" normalizeH="0" baseline="0" noProof="0" dirty="0">
              <a:ln>
                <a:noFill/>
              </a:ln>
              <a:solidFill>
                <a:prstClr val="black"/>
              </a:solidFill>
              <a:effectLst/>
              <a:uLnTx/>
              <a:uFillTx/>
              <a:latin typeface="Arial"/>
              <a:ea typeface="+mn-ea"/>
              <a:cs typeface="+mn-cs"/>
            </a:endParaRPr>
          </a:p>
          <a:p>
            <a:pPr marL="342900" indent="-342900">
              <a:lnSpc>
                <a:spcPct val="100000"/>
              </a:lnSpc>
              <a:buClr>
                <a:prstClr val="black"/>
              </a:buClr>
              <a:buFont typeface="Arial" panose="020B0604020202020204" pitchFamily="34" charset="0"/>
              <a:buChar char="•"/>
              <a:defRPr/>
            </a:pPr>
            <a:r>
              <a:rPr lang="en-US" sz="2300" b="1" dirty="0" err="1">
                <a:solidFill>
                  <a:prstClr val="black"/>
                </a:solidFill>
              </a:rPr>
              <a:t>Capacité</a:t>
            </a:r>
            <a:r>
              <a:rPr lang="en-US" sz="2300" b="1" dirty="0">
                <a:solidFill>
                  <a:prstClr val="black"/>
                </a:solidFill>
              </a:rPr>
              <a:t> </a:t>
            </a:r>
            <a:r>
              <a:rPr lang="en-US" sz="2300" b="1" dirty="0" err="1">
                <a:solidFill>
                  <a:prstClr val="black"/>
                </a:solidFill>
              </a:rPr>
              <a:t>d’intervention</a:t>
            </a:r>
            <a:r>
              <a:rPr lang="en-US" sz="2300" b="1" dirty="0">
                <a:solidFill>
                  <a:prstClr val="black"/>
                </a:solidFill>
              </a:rPr>
              <a:t> </a:t>
            </a:r>
            <a:r>
              <a:rPr kumimoji="0" lang="en-US" sz="2300" b="1" i="0" u="none" strike="noStrike" kern="1200" cap="none" spc="0" normalizeH="0" baseline="0" noProof="0" dirty="0">
                <a:ln>
                  <a:noFill/>
                </a:ln>
                <a:solidFill>
                  <a:prstClr val="black"/>
                </a:solidFill>
                <a:effectLst/>
                <a:uLnTx/>
                <a:uFillTx/>
                <a:latin typeface="Arial"/>
                <a:ea typeface="+mn-ea"/>
                <a:cs typeface="+mn-cs"/>
              </a:rPr>
              <a:t>:</a:t>
            </a:r>
            <a:r>
              <a:rPr kumimoji="0" lang="en-US" sz="2300" b="1" i="0" u="none" strike="noStrike" kern="1200" cap="none" spc="0" normalizeH="0" noProof="0" dirty="0">
                <a:ln>
                  <a:noFill/>
                </a:ln>
                <a:solidFill>
                  <a:prstClr val="black"/>
                </a:solidFill>
                <a:effectLst/>
                <a:uLnTx/>
                <a:uFillTx/>
                <a:latin typeface="Arial"/>
                <a:ea typeface="+mn-ea"/>
                <a:cs typeface="+mn-cs"/>
              </a:rPr>
              <a:t> </a:t>
            </a:r>
            <a:r>
              <a:rPr lang="en-US" sz="2100" i="1" kern="0" dirty="0">
                <a:solidFill>
                  <a:prstClr val="black"/>
                </a:solidFill>
                <a:latin typeface="Arial"/>
              </a:rPr>
              <a:t>q</a:t>
            </a:r>
            <a:r>
              <a:rPr kumimoji="0" lang="en-US" sz="2100" b="0" i="1" u="none" strike="noStrike" kern="0" cap="none" spc="0" normalizeH="0" baseline="0" noProof="0" dirty="0" err="1">
                <a:ln>
                  <a:noFill/>
                </a:ln>
                <a:solidFill>
                  <a:prstClr val="black"/>
                </a:solidFill>
                <a:effectLst/>
                <a:uLnTx/>
                <a:uFillTx/>
                <a:latin typeface="Arial"/>
                <a:ea typeface="+mn-ea"/>
                <a:cs typeface="+mn-cs"/>
              </a:rPr>
              <a:t>ui</a:t>
            </a:r>
            <a:r>
              <a:rPr kumimoji="0" lang="en-US" sz="2100" b="0" i="1" u="none" strike="noStrike" kern="0" cap="none" spc="0" normalizeH="0" baseline="0" noProof="0" dirty="0">
                <a:ln>
                  <a:noFill/>
                </a:ln>
                <a:solidFill>
                  <a:prstClr val="black"/>
                </a:solidFill>
                <a:effectLst/>
                <a:uLnTx/>
                <a:uFillTx/>
                <a:latin typeface="Arial"/>
                <a:ea typeface="+mn-ea"/>
                <a:cs typeface="+mn-cs"/>
              </a:rPr>
              <a:t> </a:t>
            </a:r>
            <a:r>
              <a:rPr kumimoji="0" lang="en-US" sz="2100" b="0" i="1" u="none" strike="noStrike" kern="0" cap="none" spc="0" normalizeH="0" baseline="0" noProof="0" dirty="0" err="1">
                <a:ln>
                  <a:noFill/>
                </a:ln>
                <a:solidFill>
                  <a:prstClr val="black"/>
                </a:solidFill>
                <a:effectLst/>
                <a:uLnTx/>
                <a:uFillTx/>
                <a:latin typeface="Arial"/>
                <a:ea typeface="+mn-ea"/>
                <a:cs typeface="+mn-cs"/>
              </a:rPr>
              <a:t>peut</a:t>
            </a:r>
            <a:r>
              <a:rPr kumimoji="0" lang="en-US" sz="2100" b="0" i="1" u="none" strike="noStrike" kern="0" cap="none" spc="0" normalizeH="0" baseline="0" noProof="0" dirty="0">
                <a:ln>
                  <a:noFill/>
                </a:ln>
                <a:solidFill>
                  <a:prstClr val="black"/>
                </a:solidFill>
                <a:effectLst/>
                <a:uLnTx/>
                <a:uFillTx/>
                <a:latin typeface="Arial"/>
                <a:ea typeface="+mn-ea"/>
                <a:cs typeface="+mn-cs"/>
              </a:rPr>
              <a:t> </a:t>
            </a:r>
            <a:r>
              <a:rPr kumimoji="0" lang="en-US" sz="2100" b="0" i="1" u="none" strike="noStrike" kern="0" cap="none" spc="0" normalizeH="0" baseline="0" noProof="0" dirty="0" err="1">
                <a:ln>
                  <a:noFill/>
                </a:ln>
                <a:solidFill>
                  <a:prstClr val="black"/>
                </a:solidFill>
                <a:effectLst/>
                <a:uLnTx/>
                <a:uFillTx/>
                <a:latin typeface="Arial"/>
                <a:ea typeface="+mn-ea"/>
                <a:cs typeface="+mn-cs"/>
              </a:rPr>
              <a:t>agir</a:t>
            </a:r>
            <a:endParaRPr kumimoji="0" lang="en-US" sz="2100" b="0" i="1" u="none" strike="noStrike" kern="0" cap="none" spc="0" normalizeH="0" baseline="0" noProof="0" dirty="0">
              <a:ln>
                <a:noFill/>
              </a:ln>
              <a:solidFill>
                <a:prstClr val="black"/>
              </a:solidFill>
              <a:effectLst/>
              <a:uLnTx/>
              <a:uFillTx/>
              <a:latin typeface="Arial"/>
              <a:ea typeface="+mn-ea"/>
              <a:cs typeface="+mn-cs"/>
            </a:endParaRPr>
          </a:p>
          <a:p>
            <a:pPr marL="342900" indent="-342900">
              <a:lnSpc>
                <a:spcPct val="100000"/>
              </a:lnSpc>
              <a:buClr>
                <a:prstClr val="black"/>
              </a:buClr>
              <a:buFont typeface="Arial" panose="020B0604020202020204" pitchFamily="34" charset="0"/>
              <a:buChar char="•"/>
              <a:defRPr/>
            </a:pPr>
            <a:r>
              <a:rPr kumimoji="0" lang="en-GB" sz="2300" b="1" i="0" u="none" strike="noStrike" kern="1200" cap="none" spc="0" normalizeH="0" baseline="0" noProof="0" dirty="0" err="1">
                <a:ln>
                  <a:noFill/>
                </a:ln>
                <a:solidFill>
                  <a:prstClr val="black"/>
                </a:solidFill>
                <a:effectLst/>
                <a:uLnTx/>
                <a:uFillTx/>
                <a:latin typeface="Arial"/>
                <a:ea typeface="+mn-ea"/>
                <a:cs typeface="+mn-cs"/>
              </a:rPr>
              <a:t>Implémentation</a:t>
            </a:r>
            <a:r>
              <a:rPr kumimoji="0" lang="en-GB" sz="2300" b="1" i="0" u="none" strike="noStrike" kern="1200" cap="none" spc="0" normalizeH="0" baseline="0" noProof="0" dirty="0">
                <a:ln>
                  <a:noFill/>
                </a:ln>
                <a:solidFill>
                  <a:prstClr val="black"/>
                </a:solidFill>
                <a:effectLst/>
                <a:uLnTx/>
                <a:uFillTx/>
                <a:latin typeface="Arial"/>
                <a:ea typeface="+mn-ea"/>
                <a:cs typeface="+mn-cs"/>
              </a:rPr>
              <a:t>: </a:t>
            </a:r>
            <a:r>
              <a:rPr kumimoji="0" lang="en-GB" sz="2100" b="0" i="1" u="none" strike="noStrike" kern="0" cap="none" spc="0" normalizeH="0" baseline="0" noProof="0" dirty="0" err="1">
                <a:ln>
                  <a:noFill/>
                </a:ln>
                <a:solidFill>
                  <a:prstClr val="black"/>
                </a:solidFill>
                <a:effectLst/>
                <a:uLnTx/>
                <a:uFillTx/>
                <a:latin typeface="Arial"/>
                <a:ea typeface="+mn-ea"/>
                <a:cs typeface="+mn-cs"/>
              </a:rPr>
              <a:t>ce</a:t>
            </a:r>
            <a:r>
              <a:rPr kumimoji="0" lang="en-GB" sz="2100" b="0" i="1" u="none" strike="noStrike" kern="0" cap="none" spc="0" normalizeH="0" baseline="0" noProof="0" dirty="0">
                <a:ln>
                  <a:noFill/>
                </a:ln>
                <a:solidFill>
                  <a:prstClr val="black"/>
                </a:solidFill>
                <a:effectLst/>
                <a:uLnTx/>
                <a:uFillTx/>
                <a:latin typeface="Arial"/>
                <a:ea typeface="+mn-ea"/>
                <a:cs typeface="+mn-cs"/>
              </a:rPr>
              <a:t> qui </a:t>
            </a:r>
            <a:r>
              <a:rPr kumimoji="0" lang="en-GB" sz="2100" b="0" i="1" u="none" strike="noStrike" kern="0" cap="none" spc="0" normalizeH="0" baseline="0" noProof="0" dirty="0" err="1">
                <a:ln>
                  <a:noFill/>
                </a:ln>
                <a:solidFill>
                  <a:prstClr val="black"/>
                </a:solidFill>
                <a:effectLst/>
                <a:uLnTx/>
                <a:uFillTx/>
                <a:latin typeface="Arial"/>
                <a:ea typeface="+mn-ea"/>
                <a:cs typeface="+mn-cs"/>
              </a:rPr>
              <a:t>est</a:t>
            </a:r>
            <a:r>
              <a:rPr kumimoji="0" lang="en-GB" sz="2100" b="0" i="1" u="none" strike="noStrike" kern="0" cap="none" spc="0" normalizeH="0" baseline="0" noProof="0" dirty="0">
                <a:ln>
                  <a:noFill/>
                </a:ln>
                <a:solidFill>
                  <a:prstClr val="black"/>
                </a:solidFill>
                <a:effectLst/>
                <a:uLnTx/>
                <a:uFillTx/>
                <a:latin typeface="Arial"/>
                <a:ea typeface="+mn-ea"/>
                <a:cs typeface="+mn-cs"/>
              </a:rPr>
              <a:t> fait</a:t>
            </a:r>
            <a:r>
              <a:rPr kumimoji="0" lang="en-GB" sz="2100" b="0" i="0" u="none" strike="noStrike" kern="0" cap="none" spc="0" normalizeH="0" baseline="0" noProof="0" dirty="0">
                <a:ln>
                  <a:noFill/>
                </a:ln>
                <a:solidFill>
                  <a:prstClr val="black"/>
                </a:solidFill>
                <a:effectLst/>
                <a:uLnTx/>
                <a:uFillTx/>
                <a:latin typeface="Arial"/>
                <a:ea typeface="+mn-ea"/>
                <a:cs typeface="+mn-cs"/>
              </a:rPr>
              <a:t> </a:t>
            </a:r>
          </a:p>
          <a:p>
            <a:pPr marL="342900" indent="-342900">
              <a:lnSpc>
                <a:spcPct val="100000"/>
              </a:lnSpc>
              <a:buClr>
                <a:prstClr val="black"/>
              </a:buClr>
              <a:buFont typeface="Arial" panose="020B0604020202020204" pitchFamily="34" charset="0"/>
              <a:buChar char="•"/>
              <a:defRPr/>
            </a:pPr>
            <a:r>
              <a:rPr kumimoji="0" lang="en-GB" sz="2300" b="1" i="0" u="none" strike="noStrike" kern="1200" cap="none" spc="0" normalizeH="0" baseline="0" noProof="0" dirty="0">
                <a:ln>
                  <a:noFill/>
                </a:ln>
                <a:solidFill>
                  <a:prstClr val="black"/>
                </a:solidFill>
                <a:effectLst/>
                <a:uLnTx/>
                <a:uFillTx/>
                <a:latin typeface="Arial"/>
                <a:ea typeface="+mn-ea"/>
                <a:cs typeface="+mn-cs"/>
              </a:rPr>
              <a:t>Output, </a:t>
            </a:r>
            <a:r>
              <a:rPr kumimoji="0" lang="en-GB" sz="2300" b="1" i="0" u="none" strike="noStrike" kern="1200" cap="none" spc="0" normalizeH="0" baseline="0" noProof="0" dirty="0" err="1">
                <a:ln>
                  <a:noFill/>
                </a:ln>
                <a:solidFill>
                  <a:prstClr val="black"/>
                </a:solidFill>
                <a:effectLst/>
                <a:uLnTx/>
                <a:uFillTx/>
                <a:latin typeface="Arial"/>
                <a:ea typeface="+mn-ea"/>
                <a:cs typeface="+mn-cs"/>
              </a:rPr>
              <a:t>résultats</a:t>
            </a:r>
            <a:r>
              <a:rPr kumimoji="0" lang="en-GB" sz="2300" b="1" i="0" u="none" strike="noStrike" kern="1200" cap="none" spc="0" normalizeH="0" baseline="0" noProof="0" dirty="0">
                <a:ln>
                  <a:noFill/>
                </a:ln>
                <a:solidFill>
                  <a:prstClr val="black"/>
                </a:solidFill>
                <a:effectLst/>
                <a:uLnTx/>
                <a:uFillTx/>
                <a:latin typeface="Arial"/>
                <a:ea typeface="+mn-ea"/>
                <a:cs typeface="+mn-cs"/>
              </a:rPr>
              <a:t> directs: </a:t>
            </a:r>
            <a:r>
              <a:rPr lang="en-GB" sz="2100" i="1" kern="0" dirty="0" err="1">
                <a:solidFill>
                  <a:prstClr val="black"/>
                </a:solidFill>
                <a:latin typeface="Arial"/>
              </a:rPr>
              <a:t>ce</a:t>
            </a:r>
            <a:r>
              <a:rPr lang="en-GB" sz="2100" i="1" kern="0" dirty="0">
                <a:solidFill>
                  <a:prstClr val="black"/>
                </a:solidFill>
                <a:latin typeface="Arial"/>
              </a:rPr>
              <a:t> qui a </a:t>
            </a:r>
            <a:r>
              <a:rPr lang="en-GB" sz="2100" i="1" kern="0" dirty="0" err="1">
                <a:solidFill>
                  <a:prstClr val="black"/>
                </a:solidFill>
                <a:latin typeface="Arial"/>
              </a:rPr>
              <a:t>été</a:t>
            </a:r>
            <a:r>
              <a:rPr lang="en-GB" sz="2100" i="1" kern="0" dirty="0">
                <a:solidFill>
                  <a:prstClr val="black"/>
                </a:solidFill>
                <a:latin typeface="Arial"/>
              </a:rPr>
              <a:t> </a:t>
            </a:r>
            <a:r>
              <a:rPr lang="en-GB" sz="2100" i="1" kern="0" dirty="0" err="1">
                <a:solidFill>
                  <a:prstClr val="black"/>
                </a:solidFill>
                <a:latin typeface="Arial"/>
              </a:rPr>
              <a:t>délivré</a:t>
            </a:r>
            <a:endParaRPr kumimoji="0" lang="en-GB" sz="2100" b="0" i="1" u="none" strike="noStrike" kern="0" cap="none" spc="0" normalizeH="0" baseline="0" noProof="0" dirty="0">
              <a:ln>
                <a:noFill/>
              </a:ln>
              <a:solidFill>
                <a:prstClr val="black"/>
              </a:solidFill>
              <a:effectLst/>
              <a:uLnTx/>
              <a:uFillTx/>
              <a:latin typeface="Arial"/>
              <a:ea typeface="+mn-ea"/>
              <a:cs typeface="+mn-cs"/>
            </a:endParaRPr>
          </a:p>
          <a:p>
            <a:pPr marL="342900" indent="-342900">
              <a:lnSpc>
                <a:spcPct val="100000"/>
              </a:lnSpc>
              <a:buClr>
                <a:prstClr val="black"/>
              </a:buClr>
              <a:buFont typeface="Arial" panose="020B0604020202020204" pitchFamily="34" charset="0"/>
              <a:buChar char="•"/>
              <a:defRPr/>
            </a:pPr>
            <a:r>
              <a:rPr kumimoji="0" lang="en-GB" sz="2300" b="1" i="0" u="none" strike="noStrike" kern="1200" cap="none" spc="0" normalizeH="0" baseline="0" noProof="0" dirty="0">
                <a:ln>
                  <a:noFill/>
                </a:ln>
                <a:solidFill>
                  <a:prstClr val="black"/>
                </a:solidFill>
                <a:effectLst/>
                <a:uLnTx/>
                <a:uFillTx/>
                <a:latin typeface="Arial"/>
                <a:ea typeface="+mn-ea"/>
                <a:cs typeface="+mn-cs"/>
              </a:rPr>
              <a:t>Outcome, </a:t>
            </a:r>
            <a:r>
              <a:rPr kumimoji="0" lang="en-GB" sz="2300" b="1" i="0" u="none" strike="noStrike" kern="1200" cap="none" spc="0" normalizeH="0" baseline="0" noProof="0" dirty="0" err="1">
                <a:ln>
                  <a:noFill/>
                </a:ln>
                <a:solidFill>
                  <a:prstClr val="black"/>
                </a:solidFill>
                <a:effectLst/>
                <a:uLnTx/>
                <a:uFillTx/>
                <a:latin typeface="Arial"/>
                <a:ea typeface="+mn-ea"/>
                <a:cs typeface="+mn-cs"/>
              </a:rPr>
              <a:t>effets</a:t>
            </a:r>
            <a:r>
              <a:rPr kumimoji="0" lang="en-GB" sz="2300" b="1" i="0" u="none" strike="noStrike" kern="1200" cap="none" spc="0" normalizeH="0" baseline="0" noProof="0" dirty="0">
                <a:ln>
                  <a:noFill/>
                </a:ln>
                <a:solidFill>
                  <a:prstClr val="black"/>
                </a:solidFill>
                <a:effectLst/>
                <a:uLnTx/>
                <a:uFillTx/>
                <a:latin typeface="Arial"/>
                <a:ea typeface="+mn-ea"/>
                <a:cs typeface="+mn-cs"/>
              </a:rPr>
              <a:t>: </a:t>
            </a:r>
            <a:r>
              <a:rPr lang="en-GB" sz="2100" i="1" kern="0" dirty="0" err="1">
                <a:solidFill>
                  <a:prstClr val="black"/>
                </a:solidFill>
                <a:latin typeface="Arial"/>
              </a:rPr>
              <a:t>ce</a:t>
            </a:r>
            <a:r>
              <a:rPr lang="en-GB" sz="2100" i="1" kern="0" dirty="0">
                <a:solidFill>
                  <a:prstClr val="black"/>
                </a:solidFill>
                <a:latin typeface="Arial"/>
              </a:rPr>
              <a:t> qui a </a:t>
            </a:r>
            <a:r>
              <a:rPr lang="en-GB" sz="2100" i="1" kern="0" dirty="0" err="1">
                <a:solidFill>
                  <a:prstClr val="black"/>
                </a:solidFill>
                <a:latin typeface="Arial"/>
              </a:rPr>
              <a:t>changé</a:t>
            </a:r>
            <a:r>
              <a:rPr kumimoji="0" lang="en-GB" sz="2100" b="0" i="1" u="none" strike="noStrike" kern="0" cap="none" spc="0" normalizeH="0" baseline="0" noProof="0" dirty="0">
                <a:ln>
                  <a:noFill/>
                </a:ln>
                <a:solidFill>
                  <a:prstClr val="black"/>
                </a:solidFill>
                <a:effectLst/>
                <a:uLnTx/>
                <a:uFillTx/>
                <a:latin typeface="Arial"/>
                <a:ea typeface="+mn-ea"/>
                <a:cs typeface="+mn-cs"/>
              </a:rPr>
              <a:t> </a:t>
            </a:r>
          </a:p>
          <a:p>
            <a:pPr marL="342900" indent="-342900">
              <a:buClr>
                <a:prstClr val="black"/>
              </a:buClr>
              <a:buFont typeface="Arial" panose="020B0604020202020204" pitchFamily="34" charset="0"/>
              <a:buChar char="•"/>
              <a:defRPr/>
            </a:pPr>
            <a:r>
              <a:rPr lang="en-GB" sz="2300" b="1" dirty="0" err="1">
                <a:solidFill>
                  <a:prstClr val="black"/>
                </a:solidFill>
                <a:latin typeface="Arial"/>
              </a:rPr>
              <a:t>Financement</a:t>
            </a:r>
            <a:r>
              <a:rPr lang="en-GB" sz="2300" b="1" dirty="0">
                <a:solidFill>
                  <a:prstClr val="black"/>
                </a:solidFill>
                <a:latin typeface="Arial"/>
              </a:rPr>
              <a:t>: </a:t>
            </a:r>
            <a:r>
              <a:rPr lang="en-GB" sz="2100" i="1" kern="0" dirty="0">
                <a:solidFill>
                  <a:prstClr val="black"/>
                </a:solidFill>
                <a:latin typeface="Arial"/>
              </a:rPr>
              <a:t>qui a </a:t>
            </a:r>
            <a:r>
              <a:rPr lang="en-GB" sz="2100" i="1" kern="0" dirty="0" err="1">
                <a:solidFill>
                  <a:prstClr val="black"/>
                </a:solidFill>
                <a:latin typeface="Arial"/>
              </a:rPr>
              <a:t>financé</a:t>
            </a:r>
            <a:r>
              <a:rPr lang="en-GB" sz="2100" i="1" kern="0" dirty="0">
                <a:solidFill>
                  <a:prstClr val="black"/>
                </a:solidFill>
                <a:latin typeface="Arial"/>
              </a:rPr>
              <a:t> qui</a:t>
            </a:r>
            <a:endParaRPr lang="en-US" sz="2100" i="1" kern="0" dirty="0">
              <a:solidFill>
                <a:prstClr val="black"/>
              </a:solidFill>
              <a:latin typeface="Arial"/>
            </a:endParaRPr>
          </a:p>
        </p:txBody>
      </p:sp>
      <p:sp>
        <p:nvSpPr>
          <p:cNvPr id="16" name="Text Placeholder 2">
            <a:extLst>
              <a:ext uri="{FF2B5EF4-FFF2-40B4-BE49-F238E27FC236}">
                <a16:creationId xmlns:a16="http://schemas.microsoft.com/office/drawing/2014/main" id="{B717E4C6-A611-4027-A208-8B092CEBC399}"/>
              </a:ext>
            </a:extLst>
          </p:cNvPr>
          <p:cNvSpPr txBox="1">
            <a:spLocks/>
          </p:cNvSpPr>
          <p:nvPr/>
        </p:nvSpPr>
        <p:spPr bwMode="auto">
          <a:xfrm>
            <a:off x="180101" y="4448340"/>
            <a:ext cx="6874377" cy="1504126"/>
          </a:xfrm>
          <a:prstGeom prst="rect">
            <a:avLst/>
          </a:prstGeom>
          <a:noFill/>
          <a:ln w="19050">
            <a:solidFill>
              <a:schemeClr val="accent1">
                <a:lumMod val="75000"/>
              </a:schemeClr>
            </a:solidFill>
            <a:prstDash val="dash"/>
            <a:miter lim="800000"/>
            <a:headEnd/>
            <a:tailEnd/>
          </a:ln>
          <a:effectLst/>
        </p:spPr>
        <p:txBody>
          <a:bodyPr vert="horz" wrap="square" lIns="91440" tIns="45720" rIns="91440" bIns="45720" numCol="1" anchor="t" anchorCtr="0" compatLnSpc="1">
            <a:prstTxWarp prst="textNoShape">
              <a:avLst/>
            </a:prstTxWarp>
            <a:no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endParaRPr kumimoji="0" lang="en-US" sz="1800" b="1" i="0" u="none" strike="noStrike" kern="0" cap="none" spc="0" normalizeH="0" baseline="0" noProof="0" dirty="0">
              <a:ln>
                <a:noFill/>
              </a:ln>
              <a:solidFill>
                <a:prstClr val="black"/>
              </a:solidFill>
              <a:effectLst/>
              <a:uLnTx/>
              <a:uFillTx/>
              <a:latin typeface="Arial"/>
              <a:ea typeface="+mn-ea"/>
              <a:cs typeface="+mn-cs"/>
            </a:endParaRPr>
          </a:p>
        </p:txBody>
      </p:sp>
      <p:sp>
        <p:nvSpPr>
          <p:cNvPr id="15" name="Text Placeholder 2">
            <a:extLst>
              <a:ext uri="{FF2B5EF4-FFF2-40B4-BE49-F238E27FC236}">
                <a16:creationId xmlns:a16="http://schemas.microsoft.com/office/drawing/2014/main" id="{7B52435C-D0DA-4945-B416-A9B960203819}"/>
              </a:ext>
            </a:extLst>
          </p:cNvPr>
          <p:cNvSpPr txBox="1">
            <a:spLocks/>
          </p:cNvSpPr>
          <p:nvPr/>
        </p:nvSpPr>
        <p:spPr bwMode="auto">
          <a:xfrm>
            <a:off x="406761" y="3971022"/>
            <a:ext cx="5939060" cy="1546217"/>
          </a:xfrm>
          <a:prstGeom prst="rect">
            <a:avLst/>
          </a:prstGeom>
          <a:noFill/>
          <a:ln w="19050">
            <a:solidFill>
              <a:srgbClr val="FF0000"/>
            </a:solidFill>
            <a:prstDash val="dash"/>
            <a:miter lim="800000"/>
            <a:headEnd/>
            <a:tailEnd/>
          </a:ln>
          <a:effectLst/>
        </p:spPr>
        <p:txBody>
          <a:bodyPr vert="horz" wrap="square" lIns="91440" tIns="45720" rIns="91440" bIns="45720" numCol="1" anchor="t" anchorCtr="0" compatLnSpc="1">
            <a:prstTxWarp prst="textNoShape">
              <a:avLst/>
            </a:prstTxWarp>
            <a:no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endParaRPr kumimoji="0" lang="en-US" sz="1800" b="1" i="0" u="none" strike="noStrike" kern="0" cap="none" spc="0" normalizeH="0" baseline="0" noProof="0" dirty="0">
              <a:ln>
                <a:noFill/>
              </a:ln>
              <a:solidFill>
                <a:prstClr val="black"/>
              </a:solidFill>
              <a:effectLst/>
              <a:uLnTx/>
              <a:uFillTx/>
              <a:latin typeface="Arial"/>
              <a:ea typeface="+mn-ea"/>
              <a:cs typeface="+mn-cs"/>
            </a:endParaRPr>
          </a:p>
        </p:txBody>
      </p:sp>
      <p:sp>
        <p:nvSpPr>
          <p:cNvPr id="9" name="Text Placeholder 2">
            <a:extLst>
              <a:ext uri="{FF2B5EF4-FFF2-40B4-BE49-F238E27FC236}">
                <a16:creationId xmlns:a16="http://schemas.microsoft.com/office/drawing/2014/main" id="{AB452058-D4A0-47A5-AAE4-7676695E83B0}"/>
              </a:ext>
            </a:extLst>
          </p:cNvPr>
          <p:cNvSpPr txBox="1">
            <a:spLocks/>
          </p:cNvSpPr>
          <p:nvPr/>
        </p:nvSpPr>
        <p:spPr bwMode="auto">
          <a:xfrm>
            <a:off x="7500299" y="4790630"/>
            <a:ext cx="1763799" cy="7266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1" i="0" u="none" strike="noStrike" kern="0" cap="none" spc="0" normalizeH="0" baseline="0" noProof="0" dirty="0" err="1">
                <a:ln>
                  <a:noFill/>
                </a:ln>
                <a:solidFill>
                  <a:schemeClr val="accent1">
                    <a:lumMod val="75000"/>
                  </a:schemeClr>
                </a:solidFill>
                <a:effectLst/>
                <a:uLnTx/>
                <a:uFillTx/>
                <a:latin typeface="Arial"/>
                <a:ea typeface="+mn-ea"/>
                <a:cs typeface="+mn-cs"/>
              </a:rPr>
              <a:t>Suivi</a:t>
            </a:r>
            <a:r>
              <a:rPr kumimoji="0" lang="en-US" sz="1800" b="1" i="0" u="none" strike="noStrike" kern="0" cap="none" spc="0" normalizeH="0" baseline="0" noProof="0" dirty="0">
                <a:ln>
                  <a:noFill/>
                </a:ln>
                <a:solidFill>
                  <a:schemeClr val="accent1">
                    <a:lumMod val="75000"/>
                  </a:schemeClr>
                </a:solidFill>
                <a:effectLst/>
                <a:uLnTx/>
                <a:uFillTx/>
                <a:latin typeface="Arial"/>
                <a:ea typeface="+mn-ea"/>
                <a:cs typeface="+mn-cs"/>
              </a:rPr>
              <a:t> de la </a:t>
            </a:r>
            <a:r>
              <a:rPr kumimoji="0" lang="en-US" sz="1800" b="1" i="0" u="none" strike="noStrike" kern="0" cap="none" spc="0" normalizeH="0" baseline="0" noProof="0" dirty="0" err="1">
                <a:ln>
                  <a:noFill/>
                </a:ln>
                <a:solidFill>
                  <a:schemeClr val="accent1">
                    <a:lumMod val="75000"/>
                  </a:schemeClr>
                </a:solidFill>
                <a:effectLst/>
                <a:uLnTx/>
                <a:uFillTx/>
                <a:latin typeface="Arial"/>
                <a:ea typeface="+mn-ea"/>
                <a:cs typeface="+mn-cs"/>
              </a:rPr>
              <a:t>réponse</a:t>
            </a:r>
            <a:endParaRPr kumimoji="0" lang="en-US" sz="1800" b="1" i="0" u="none" strike="noStrike" kern="0" cap="none" spc="0" normalizeH="0" baseline="0" noProof="0" dirty="0">
              <a:ln>
                <a:noFill/>
              </a:ln>
              <a:solidFill>
                <a:schemeClr val="accent1">
                  <a:lumMod val="75000"/>
                </a:schemeClr>
              </a:solidFill>
              <a:effectLst/>
              <a:uLnTx/>
              <a:uFillTx/>
              <a:latin typeface="Arial"/>
              <a:ea typeface="+mn-ea"/>
              <a:cs typeface="+mn-cs"/>
            </a:endParaRPr>
          </a:p>
        </p:txBody>
      </p:sp>
      <p:sp>
        <p:nvSpPr>
          <p:cNvPr id="11" name="Text Placeholder 2">
            <a:extLst>
              <a:ext uri="{FF2B5EF4-FFF2-40B4-BE49-F238E27FC236}">
                <a16:creationId xmlns:a16="http://schemas.microsoft.com/office/drawing/2014/main" id="{57D7B8D7-4545-480C-B13B-0294ABFD8E66}"/>
              </a:ext>
            </a:extLst>
          </p:cNvPr>
          <p:cNvSpPr txBox="1">
            <a:spLocks/>
          </p:cNvSpPr>
          <p:nvPr/>
        </p:nvSpPr>
        <p:spPr bwMode="auto">
          <a:xfrm>
            <a:off x="7164301" y="3597350"/>
            <a:ext cx="1944165"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r" defTabSz="914400" rtl="0" eaLnBrk="1" fontAlgn="base" latinLnBrk="0" hangingPunct="1">
              <a:lnSpc>
                <a:spcPct val="120000"/>
              </a:lnSpc>
              <a:spcBef>
                <a:spcPct val="35000"/>
              </a:spcBef>
              <a:spcAft>
                <a:spcPct val="0"/>
              </a:spcAft>
              <a:buClr>
                <a:prstClr val="black"/>
              </a:buClr>
              <a:buSzTx/>
              <a:buFontTx/>
              <a:buNone/>
              <a:tabLst/>
              <a:defRPr/>
            </a:pPr>
            <a:r>
              <a:rPr lang="en-US" b="1" kern="0" dirty="0">
                <a:solidFill>
                  <a:srgbClr val="FF0000"/>
                </a:solidFill>
                <a:latin typeface="Arial"/>
              </a:rPr>
              <a:t>Mon. </a:t>
            </a:r>
            <a:r>
              <a:rPr lang="en-US" b="1" kern="0" dirty="0" err="1">
                <a:solidFill>
                  <a:srgbClr val="FF0000"/>
                </a:solidFill>
                <a:latin typeface="Arial"/>
              </a:rPr>
              <a:t>besoins</a:t>
            </a:r>
            <a:endParaRPr kumimoji="0" lang="en-US" sz="1800" b="1" i="0" u="none" strike="noStrike" kern="0" cap="none" spc="0" normalizeH="0" baseline="0" noProof="0" dirty="0">
              <a:ln>
                <a:noFill/>
              </a:ln>
              <a:solidFill>
                <a:srgbClr val="FF0000"/>
              </a:solidFill>
              <a:effectLst/>
              <a:uLnTx/>
              <a:uFillTx/>
              <a:latin typeface="Arial"/>
              <a:ea typeface="+mn-ea"/>
              <a:cs typeface="+mn-cs"/>
            </a:endParaRPr>
          </a:p>
        </p:txBody>
      </p:sp>
      <p:sp>
        <p:nvSpPr>
          <p:cNvPr id="12" name="Text Placeholder 2">
            <a:extLst>
              <a:ext uri="{FF2B5EF4-FFF2-40B4-BE49-F238E27FC236}">
                <a16:creationId xmlns:a16="http://schemas.microsoft.com/office/drawing/2014/main" id="{4F825369-D045-4D5A-B544-0281016C9092}"/>
              </a:ext>
            </a:extLst>
          </p:cNvPr>
          <p:cNvSpPr txBox="1">
            <a:spLocks/>
          </p:cNvSpPr>
          <p:nvPr/>
        </p:nvSpPr>
        <p:spPr bwMode="auto">
          <a:xfrm>
            <a:off x="7281138" y="4476756"/>
            <a:ext cx="836132"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1" i="0" u="none" strike="noStrike" kern="0" cap="none" spc="0" normalizeH="0" baseline="0" noProof="0" dirty="0">
                <a:ln>
                  <a:noFill/>
                </a:ln>
                <a:solidFill>
                  <a:srgbClr val="FF0000"/>
                </a:solidFill>
                <a:effectLst/>
                <a:uLnTx/>
                <a:uFillTx/>
                <a:latin typeface="Arial"/>
                <a:ea typeface="+mn-ea"/>
                <a:cs typeface="+mn-cs"/>
              </a:rPr>
              <a:t>3 W</a:t>
            </a:r>
          </a:p>
        </p:txBody>
      </p:sp>
      <p:sp>
        <p:nvSpPr>
          <p:cNvPr id="13" name="Text Placeholder 2">
            <a:extLst>
              <a:ext uri="{FF2B5EF4-FFF2-40B4-BE49-F238E27FC236}">
                <a16:creationId xmlns:a16="http://schemas.microsoft.com/office/drawing/2014/main" id="{8679047F-6093-4A7C-8802-9381AA5B3106}"/>
              </a:ext>
            </a:extLst>
          </p:cNvPr>
          <p:cNvSpPr txBox="1">
            <a:spLocks/>
          </p:cNvSpPr>
          <p:nvPr/>
        </p:nvSpPr>
        <p:spPr bwMode="auto">
          <a:xfrm>
            <a:off x="5750614" y="5952466"/>
            <a:ext cx="371563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1" i="0" u="none" strike="noStrike" kern="0" cap="none" spc="0" normalizeH="0" baseline="0" noProof="0" dirty="0">
                <a:ln>
                  <a:noFill/>
                </a:ln>
                <a:solidFill>
                  <a:srgbClr val="FF0000"/>
                </a:solidFill>
                <a:effectLst/>
                <a:uLnTx/>
                <a:uFillTx/>
                <a:latin typeface="Arial"/>
                <a:ea typeface="+mn-ea"/>
                <a:cs typeface="+mn-cs"/>
              </a:rPr>
              <a:t>-----------</a:t>
            </a:r>
            <a:r>
              <a:rPr kumimoji="0" lang="en-US" sz="1800" b="1" i="0" u="none" strike="noStrike" kern="0" cap="none" spc="0" normalizeH="0" noProof="0" dirty="0">
                <a:ln>
                  <a:noFill/>
                </a:ln>
                <a:solidFill>
                  <a:srgbClr val="FF0000"/>
                </a:solidFill>
                <a:effectLst/>
                <a:uLnTx/>
                <a:uFillTx/>
                <a:latin typeface="Arial"/>
                <a:ea typeface="+mn-ea"/>
                <a:cs typeface="+mn-cs"/>
              </a:rPr>
              <a:t>    </a:t>
            </a:r>
            <a:r>
              <a:rPr lang="en-US" b="1" kern="0" dirty="0" err="1">
                <a:solidFill>
                  <a:srgbClr val="FF0000"/>
                </a:solidFill>
                <a:latin typeface="Arial"/>
              </a:rPr>
              <a:t>Suivi</a:t>
            </a:r>
            <a:r>
              <a:rPr lang="en-US" b="1" kern="0" dirty="0">
                <a:solidFill>
                  <a:srgbClr val="FF0000"/>
                </a:solidFill>
                <a:latin typeface="Arial"/>
              </a:rPr>
              <a:t> fi</a:t>
            </a:r>
            <a:r>
              <a:rPr kumimoji="0" lang="en-US" sz="1800" b="1" i="0" u="none" strike="noStrike" kern="0" cap="none" spc="0" normalizeH="0" baseline="0" noProof="0" dirty="0" err="1">
                <a:ln>
                  <a:noFill/>
                </a:ln>
                <a:solidFill>
                  <a:srgbClr val="FF0000"/>
                </a:solidFill>
                <a:effectLst/>
                <a:uLnTx/>
                <a:uFillTx/>
                <a:latin typeface="Arial"/>
                <a:ea typeface="+mn-ea"/>
                <a:cs typeface="+mn-cs"/>
              </a:rPr>
              <a:t>nancier</a:t>
            </a:r>
            <a:endParaRPr kumimoji="0" lang="en-US" sz="1800" b="1" i="0" u="none" strike="noStrike" kern="0" cap="none" spc="0" normalizeH="0" baseline="0" noProof="0" dirty="0">
              <a:ln>
                <a:noFill/>
              </a:ln>
              <a:solidFill>
                <a:srgbClr val="FF0000"/>
              </a:solidFill>
              <a:effectLst/>
              <a:uLnTx/>
              <a:uFillTx/>
              <a:latin typeface="Arial"/>
              <a:ea typeface="+mn-ea"/>
              <a:cs typeface="+mn-cs"/>
            </a:endParaRPr>
          </a:p>
        </p:txBody>
      </p:sp>
      <p:sp>
        <p:nvSpPr>
          <p:cNvPr id="14" name="AutoShape 51">
            <a:extLst>
              <a:ext uri="{FF2B5EF4-FFF2-40B4-BE49-F238E27FC236}">
                <a16:creationId xmlns:a16="http://schemas.microsoft.com/office/drawing/2014/main" id="{C5777D1D-078D-4AD9-8572-872ACE83D39D}"/>
              </a:ext>
            </a:extLst>
          </p:cNvPr>
          <p:cNvSpPr>
            <a:spLocks/>
          </p:cNvSpPr>
          <p:nvPr/>
        </p:nvSpPr>
        <p:spPr bwMode="auto">
          <a:xfrm>
            <a:off x="6289942" y="3992068"/>
            <a:ext cx="400050" cy="1504124"/>
          </a:xfrm>
          <a:prstGeom prst="rightBrace">
            <a:avLst>
              <a:gd name="adj1" fmla="val 63294"/>
              <a:gd name="adj2" fmla="val 50000"/>
            </a:avLst>
          </a:prstGeom>
          <a:solidFill>
            <a:srgbClr val="FFFFFF"/>
          </a:solidFill>
          <a:ln w="2540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AutoShape 51">
            <a:extLst>
              <a:ext uri="{FF2B5EF4-FFF2-40B4-BE49-F238E27FC236}">
                <a16:creationId xmlns:a16="http://schemas.microsoft.com/office/drawing/2014/main" id="{8ADD4CDE-396A-4EFC-99EC-8A5557BA78CB}"/>
              </a:ext>
            </a:extLst>
          </p:cNvPr>
          <p:cNvSpPr>
            <a:spLocks/>
          </p:cNvSpPr>
          <p:nvPr/>
        </p:nvSpPr>
        <p:spPr bwMode="auto">
          <a:xfrm>
            <a:off x="7006322" y="4448339"/>
            <a:ext cx="400050" cy="1504125"/>
          </a:xfrm>
          <a:prstGeom prst="rightBrace">
            <a:avLst>
              <a:gd name="adj1" fmla="val 63294"/>
              <a:gd name="adj2" fmla="val 50000"/>
            </a:avLst>
          </a:prstGeom>
          <a:solidFill>
            <a:srgbClr val="FFFFFF"/>
          </a:solidFill>
          <a:ln w="25400">
            <a:solidFill>
              <a:schemeClr val="accent1">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7" name="Title 1">
            <a:extLst>
              <a:ext uri="{FF2B5EF4-FFF2-40B4-BE49-F238E27FC236}">
                <a16:creationId xmlns:a16="http://schemas.microsoft.com/office/drawing/2014/main" id="{61D6D2F0-871E-40FE-9B8A-50AA7C89C775}"/>
              </a:ext>
            </a:extLst>
          </p:cNvPr>
          <p:cNvSpPr txBox="1">
            <a:spLocks/>
          </p:cNvSpPr>
          <p:nvPr/>
        </p:nvSpPr>
        <p:spPr>
          <a:xfrm>
            <a:off x="6057059" y="2945481"/>
            <a:ext cx="287104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solidFill>
                  <a:srgbClr val="FF0000"/>
                </a:solidFill>
              </a:rPr>
              <a:t>REALITE: </a:t>
            </a:r>
            <a:endParaRPr lang="en-US" kern="0" dirty="0">
              <a:solidFill>
                <a:srgbClr val="FF0000"/>
              </a:solidFill>
            </a:endParaRPr>
          </a:p>
        </p:txBody>
      </p:sp>
      <p:sp>
        <p:nvSpPr>
          <p:cNvPr id="21" name="Title 1">
            <a:extLst>
              <a:ext uri="{FF2B5EF4-FFF2-40B4-BE49-F238E27FC236}">
                <a16:creationId xmlns:a16="http://schemas.microsoft.com/office/drawing/2014/main" id="{9E2C2AE6-B653-40C8-BF38-16A67F92487E}"/>
              </a:ext>
            </a:extLst>
          </p:cNvPr>
          <p:cNvSpPr txBox="1">
            <a:spLocks/>
          </p:cNvSpPr>
          <p:nvPr/>
        </p:nvSpPr>
        <p:spPr>
          <a:xfrm>
            <a:off x="374917" y="1111366"/>
            <a:ext cx="8231187" cy="1130686"/>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t>VISION: </a:t>
            </a:r>
          </a:p>
          <a:p>
            <a:r>
              <a:rPr lang="fr-FR" kern="0" dirty="0"/>
              <a:t>Une approche intégrée du monitoring</a:t>
            </a:r>
            <a:endParaRPr lang="en-US" kern="0" dirty="0"/>
          </a:p>
        </p:txBody>
      </p:sp>
      <p:sp>
        <p:nvSpPr>
          <p:cNvPr id="2" name="Rectangle 1">
            <a:extLst>
              <a:ext uri="{FF2B5EF4-FFF2-40B4-BE49-F238E27FC236}">
                <a16:creationId xmlns:a16="http://schemas.microsoft.com/office/drawing/2014/main" id="{51DCAD7F-CAC5-47D4-2D2A-C8E2580E834C}"/>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47313177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nodePh="1">
                                  <p:stCondLst>
                                    <p:cond delay="0"/>
                                  </p:stCondLst>
                                  <p:endCondLst>
                                    <p:cond evt="begin" delay="0">
                                      <p:tn val="51"/>
                                    </p:cond>
                                  </p:end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5" grpId="1" animBg="1"/>
      <p:bldP spid="9" grpId="0"/>
      <p:bldP spid="11" grpId="0"/>
      <p:bldP spid="12" grpId="0"/>
      <p:bldP spid="13" grpId="0"/>
      <p:bldP spid="14" grpId="0" animBg="1"/>
      <p:bldP spid="8" grpId="0" animBg="1"/>
      <p:bldP spid="17"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93" y="377755"/>
            <a:ext cx="9460064" cy="970877"/>
          </a:xfrm>
        </p:spPr>
        <p:txBody>
          <a:bodyPr/>
          <a:lstStyle/>
          <a:p>
            <a:r>
              <a:rPr lang="fr-FR" dirty="0"/>
              <a:t>Le cadre de suivi (monitoring </a:t>
            </a:r>
            <a:r>
              <a:rPr lang="fr-FR" dirty="0" err="1"/>
              <a:t>framework</a:t>
            </a:r>
            <a:r>
              <a:rPr lang="fr-FR" dirty="0"/>
              <a:t>)</a:t>
            </a:r>
            <a:br>
              <a:rPr lang="fr-FR" dirty="0"/>
            </a:br>
            <a:r>
              <a:rPr lang="fr-FR" dirty="0"/>
              <a:t>indique pour chaque indicateur </a:t>
            </a:r>
            <a:r>
              <a:rPr lang="en-GB" dirty="0"/>
              <a:t>:</a:t>
            </a:r>
          </a:p>
        </p:txBody>
      </p:sp>
      <p:sp>
        <p:nvSpPr>
          <p:cNvPr id="5" name="Freeform: Shape 4">
            <a:extLst>
              <a:ext uri="{FF2B5EF4-FFF2-40B4-BE49-F238E27FC236}">
                <a16:creationId xmlns:a16="http://schemas.microsoft.com/office/drawing/2014/main" id="{7E3BDF05-C07D-4775-9444-C49FFE041C8D}"/>
              </a:ext>
            </a:extLst>
          </p:cNvPr>
          <p:cNvSpPr/>
          <p:nvPr/>
        </p:nvSpPr>
        <p:spPr>
          <a:xfrm>
            <a:off x="3151375" y="3543498"/>
            <a:ext cx="5774787" cy="405743"/>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en-GB" dirty="0" err="1"/>
              <a:t>Sexe</a:t>
            </a:r>
            <a:r>
              <a:rPr lang="en-GB" dirty="0"/>
              <a:t>, </a:t>
            </a:r>
            <a:r>
              <a:rPr lang="en-GB" dirty="0" err="1"/>
              <a:t>âge</a:t>
            </a:r>
            <a:r>
              <a:rPr lang="en-GB" dirty="0"/>
              <a:t>, </a:t>
            </a:r>
            <a:r>
              <a:rPr lang="en-GB" dirty="0" err="1"/>
              <a:t>statut</a:t>
            </a:r>
            <a:r>
              <a:rPr lang="en-GB" dirty="0"/>
              <a:t>, localisation, ...</a:t>
            </a:r>
            <a:endParaRPr lang="en-GB" sz="1800" kern="1200" dirty="0"/>
          </a:p>
        </p:txBody>
      </p:sp>
      <p:sp>
        <p:nvSpPr>
          <p:cNvPr id="6" name="Freeform: Shape 5">
            <a:extLst>
              <a:ext uri="{FF2B5EF4-FFF2-40B4-BE49-F238E27FC236}">
                <a16:creationId xmlns:a16="http://schemas.microsoft.com/office/drawing/2014/main" id="{E89B1347-67D1-4543-9DB2-C1B7321BD3AF}"/>
              </a:ext>
            </a:extLst>
          </p:cNvPr>
          <p:cNvSpPr/>
          <p:nvPr/>
        </p:nvSpPr>
        <p:spPr>
          <a:xfrm>
            <a:off x="293434" y="3557468"/>
            <a:ext cx="2768919" cy="430064"/>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marL="0" lvl="0" indent="0" algn="ctr" defTabSz="1111250">
              <a:lnSpc>
                <a:spcPct val="90000"/>
              </a:lnSpc>
              <a:spcBef>
                <a:spcPct val="0"/>
              </a:spcBef>
              <a:spcAft>
                <a:spcPct val="35000"/>
              </a:spcAft>
              <a:buNone/>
            </a:pPr>
            <a:r>
              <a:rPr lang="en-GB" sz="2200" kern="1200" dirty="0" err="1"/>
              <a:t>Désagrégation</a:t>
            </a:r>
            <a:endParaRPr lang="en-GB" sz="2200" kern="1200" dirty="0"/>
          </a:p>
        </p:txBody>
      </p:sp>
      <p:sp>
        <p:nvSpPr>
          <p:cNvPr id="18" name="Freeform: Shape 17">
            <a:extLst>
              <a:ext uri="{FF2B5EF4-FFF2-40B4-BE49-F238E27FC236}">
                <a16:creationId xmlns:a16="http://schemas.microsoft.com/office/drawing/2014/main" id="{CAB6F55E-C8FB-45EA-922D-60FF4BA49B38}"/>
              </a:ext>
            </a:extLst>
          </p:cNvPr>
          <p:cNvSpPr/>
          <p:nvPr/>
        </p:nvSpPr>
        <p:spPr>
          <a:xfrm>
            <a:off x="3143439" y="1980870"/>
            <a:ext cx="5783469" cy="431524"/>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en-GB" dirty="0"/>
              <a:t>Pour les </a:t>
            </a:r>
            <a:r>
              <a:rPr lang="en-GB" dirty="0" err="1"/>
              <a:t>cibles</a:t>
            </a:r>
            <a:r>
              <a:rPr lang="en-GB" dirty="0"/>
              <a:t> </a:t>
            </a:r>
            <a:r>
              <a:rPr lang="en-GB" dirty="0" err="1"/>
              <a:t>quantifiées</a:t>
            </a:r>
            <a:endParaRPr lang="en-GB" sz="1800" kern="1200" dirty="0"/>
          </a:p>
        </p:txBody>
      </p:sp>
      <p:sp>
        <p:nvSpPr>
          <p:cNvPr id="19" name="Freeform: Shape 18">
            <a:extLst>
              <a:ext uri="{FF2B5EF4-FFF2-40B4-BE49-F238E27FC236}">
                <a16:creationId xmlns:a16="http://schemas.microsoft.com/office/drawing/2014/main" id="{6990ACB0-688B-4D89-98CB-DFB33DF2CFFB}"/>
              </a:ext>
            </a:extLst>
          </p:cNvPr>
          <p:cNvSpPr/>
          <p:nvPr/>
        </p:nvSpPr>
        <p:spPr>
          <a:xfrm>
            <a:off x="293434" y="2011736"/>
            <a:ext cx="2768919" cy="430064"/>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200" dirty="0" err="1"/>
              <a:t>Besoin</a:t>
            </a:r>
            <a:endParaRPr lang="en-GB" sz="2200" kern="1200" dirty="0"/>
          </a:p>
        </p:txBody>
      </p:sp>
      <p:sp>
        <p:nvSpPr>
          <p:cNvPr id="20" name="Freeform: Shape 19">
            <a:extLst>
              <a:ext uri="{FF2B5EF4-FFF2-40B4-BE49-F238E27FC236}">
                <a16:creationId xmlns:a16="http://schemas.microsoft.com/office/drawing/2014/main" id="{451CCDDB-C5AA-4D9E-8D94-895FD28BB536}"/>
              </a:ext>
            </a:extLst>
          </p:cNvPr>
          <p:cNvSpPr/>
          <p:nvPr/>
        </p:nvSpPr>
        <p:spPr>
          <a:xfrm>
            <a:off x="3151375" y="2504575"/>
            <a:ext cx="5774787" cy="431524"/>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fr-FR" dirty="0"/>
              <a:t>Pour les indicateurs au niveau </a:t>
            </a:r>
            <a:r>
              <a:rPr lang="fr-FR" dirty="0" err="1"/>
              <a:t>outcome</a:t>
            </a:r>
            <a:endParaRPr lang="en-GB" sz="1800" kern="1200" dirty="0"/>
          </a:p>
        </p:txBody>
      </p:sp>
      <p:sp>
        <p:nvSpPr>
          <p:cNvPr id="21" name="Freeform: Shape 20">
            <a:extLst>
              <a:ext uri="{FF2B5EF4-FFF2-40B4-BE49-F238E27FC236}">
                <a16:creationId xmlns:a16="http://schemas.microsoft.com/office/drawing/2014/main" id="{B392A5FB-E9B1-45A7-A24D-3BBF4F0F6959}"/>
              </a:ext>
            </a:extLst>
          </p:cNvPr>
          <p:cNvSpPr/>
          <p:nvPr/>
        </p:nvSpPr>
        <p:spPr>
          <a:xfrm>
            <a:off x="293434" y="2529442"/>
            <a:ext cx="2768919" cy="430064"/>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200" dirty="0"/>
              <a:t>Baseline</a:t>
            </a:r>
            <a:endParaRPr lang="en-GB" sz="2200" kern="1200" dirty="0"/>
          </a:p>
        </p:txBody>
      </p:sp>
      <p:sp>
        <p:nvSpPr>
          <p:cNvPr id="22" name="Freeform: Shape 21">
            <a:extLst>
              <a:ext uri="{FF2B5EF4-FFF2-40B4-BE49-F238E27FC236}">
                <a16:creationId xmlns:a16="http://schemas.microsoft.com/office/drawing/2014/main" id="{FEB5DBDD-7FE1-4220-9522-73CB2FAB8BEB}"/>
              </a:ext>
            </a:extLst>
          </p:cNvPr>
          <p:cNvSpPr/>
          <p:nvPr/>
        </p:nvSpPr>
        <p:spPr>
          <a:xfrm>
            <a:off x="3151376" y="4034008"/>
            <a:ext cx="5774786" cy="425807"/>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fr-FR" dirty="0"/>
              <a:t>Acteur (ONU, ONG); gouvernement; autres</a:t>
            </a:r>
            <a:endParaRPr lang="en-GB" dirty="0"/>
          </a:p>
        </p:txBody>
      </p:sp>
      <p:sp>
        <p:nvSpPr>
          <p:cNvPr id="23" name="Freeform: Shape 22">
            <a:extLst>
              <a:ext uri="{FF2B5EF4-FFF2-40B4-BE49-F238E27FC236}">
                <a16:creationId xmlns:a16="http://schemas.microsoft.com/office/drawing/2014/main" id="{941BA104-D03A-487F-B8F1-766F96CAF082}"/>
              </a:ext>
            </a:extLst>
          </p:cNvPr>
          <p:cNvSpPr/>
          <p:nvPr/>
        </p:nvSpPr>
        <p:spPr>
          <a:xfrm>
            <a:off x="293434" y="4052672"/>
            <a:ext cx="2768919" cy="442658"/>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200" dirty="0">
                <a:solidFill>
                  <a:prstClr val="white"/>
                </a:solidFill>
              </a:rPr>
              <a:t>Source</a:t>
            </a:r>
            <a:endParaRPr lang="en-GB" sz="2200" kern="1200" dirty="0"/>
          </a:p>
        </p:txBody>
      </p:sp>
      <p:sp>
        <p:nvSpPr>
          <p:cNvPr id="24" name="Freeform: Shape 23">
            <a:extLst>
              <a:ext uri="{FF2B5EF4-FFF2-40B4-BE49-F238E27FC236}">
                <a16:creationId xmlns:a16="http://schemas.microsoft.com/office/drawing/2014/main" id="{CA60CFD2-611A-45CA-B8E7-520D41D2821A}"/>
              </a:ext>
            </a:extLst>
          </p:cNvPr>
          <p:cNvSpPr/>
          <p:nvPr/>
        </p:nvSpPr>
        <p:spPr>
          <a:xfrm>
            <a:off x="3151378" y="4549308"/>
            <a:ext cx="5774785" cy="425207"/>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fr-FR" dirty="0"/>
              <a:t>Comment les données seront collectées</a:t>
            </a:r>
          </a:p>
        </p:txBody>
      </p:sp>
      <p:sp>
        <p:nvSpPr>
          <p:cNvPr id="25" name="Freeform: Shape 24">
            <a:extLst>
              <a:ext uri="{FF2B5EF4-FFF2-40B4-BE49-F238E27FC236}">
                <a16:creationId xmlns:a16="http://schemas.microsoft.com/office/drawing/2014/main" id="{2A6249C6-E0BA-4B23-B38C-7032A3022DEF}"/>
              </a:ext>
            </a:extLst>
          </p:cNvPr>
          <p:cNvSpPr/>
          <p:nvPr/>
        </p:nvSpPr>
        <p:spPr>
          <a:xfrm>
            <a:off x="293434" y="4557978"/>
            <a:ext cx="2768919" cy="430064"/>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200" dirty="0" err="1"/>
              <a:t>Méthodologie</a:t>
            </a:r>
            <a:endParaRPr lang="en-GB" sz="2200" kern="1200" dirty="0"/>
          </a:p>
        </p:txBody>
      </p:sp>
      <p:sp>
        <p:nvSpPr>
          <p:cNvPr id="26" name="Freeform: Shape 25">
            <a:extLst>
              <a:ext uri="{FF2B5EF4-FFF2-40B4-BE49-F238E27FC236}">
                <a16:creationId xmlns:a16="http://schemas.microsoft.com/office/drawing/2014/main" id="{FD048542-96CF-4B5A-A291-4F5B85B3707D}"/>
              </a:ext>
            </a:extLst>
          </p:cNvPr>
          <p:cNvSpPr/>
          <p:nvPr/>
        </p:nvSpPr>
        <p:spPr>
          <a:xfrm>
            <a:off x="3130738" y="5062310"/>
            <a:ext cx="5797362" cy="431524"/>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fr-FR" dirty="0"/>
              <a:t>À quelle fréquence l’indicateur sera mesuré</a:t>
            </a:r>
            <a:endParaRPr lang="en-GB" dirty="0"/>
          </a:p>
        </p:txBody>
      </p:sp>
      <p:sp>
        <p:nvSpPr>
          <p:cNvPr id="27" name="Freeform: Shape 26">
            <a:extLst>
              <a:ext uri="{FF2B5EF4-FFF2-40B4-BE49-F238E27FC236}">
                <a16:creationId xmlns:a16="http://schemas.microsoft.com/office/drawing/2014/main" id="{7C693D2C-DBC8-4FF7-98B3-35389B2419D8}"/>
              </a:ext>
            </a:extLst>
          </p:cNvPr>
          <p:cNvSpPr/>
          <p:nvPr/>
        </p:nvSpPr>
        <p:spPr>
          <a:xfrm>
            <a:off x="272795" y="5062216"/>
            <a:ext cx="2768920" cy="430064"/>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200" dirty="0" err="1"/>
              <a:t>Fréquence</a:t>
            </a:r>
            <a:endParaRPr lang="en-GB" sz="2200" kern="1200" dirty="0"/>
          </a:p>
        </p:txBody>
      </p:sp>
      <p:sp>
        <p:nvSpPr>
          <p:cNvPr id="28" name="Freeform: Shape 27">
            <a:extLst>
              <a:ext uri="{FF2B5EF4-FFF2-40B4-BE49-F238E27FC236}">
                <a16:creationId xmlns:a16="http://schemas.microsoft.com/office/drawing/2014/main" id="{B62BF38F-E97F-475E-8DF2-083725FCBF0A}"/>
              </a:ext>
            </a:extLst>
          </p:cNvPr>
          <p:cNvSpPr/>
          <p:nvPr/>
        </p:nvSpPr>
        <p:spPr>
          <a:xfrm>
            <a:off x="3130738" y="5580144"/>
            <a:ext cx="5797362" cy="445022"/>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fr-FR" dirty="0"/>
              <a:t>Qui recueillera les données / qui validera les données</a:t>
            </a:r>
            <a:endParaRPr lang="en-GB" dirty="0"/>
          </a:p>
        </p:txBody>
      </p:sp>
      <p:sp>
        <p:nvSpPr>
          <p:cNvPr id="29" name="Freeform: Shape 28">
            <a:extLst>
              <a:ext uri="{FF2B5EF4-FFF2-40B4-BE49-F238E27FC236}">
                <a16:creationId xmlns:a16="http://schemas.microsoft.com/office/drawing/2014/main" id="{DC962D40-5D95-4D8A-A449-F8A47C42E257}"/>
              </a:ext>
            </a:extLst>
          </p:cNvPr>
          <p:cNvSpPr/>
          <p:nvPr/>
        </p:nvSpPr>
        <p:spPr>
          <a:xfrm>
            <a:off x="272793" y="5552486"/>
            <a:ext cx="2768921" cy="494683"/>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200" dirty="0" err="1"/>
              <a:t>Responsabilités</a:t>
            </a:r>
            <a:endParaRPr lang="en-GB" sz="2200" kern="1200" dirty="0"/>
          </a:p>
        </p:txBody>
      </p:sp>
      <p:sp>
        <p:nvSpPr>
          <p:cNvPr id="30" name="Freeform: Shape 29">
            <a:extLst>
              <a:ext uri="{FF2B5EF4-FFF2-40B4-BE49-F238E27FC236}">
                <a16:creationId xmlns:a16="http://schemas.microsoft.com/office/drawing/2014/main" id="{70CEA9A2-0CE3-417D-8070-9A99B06886A2}"/>
              </a:ext>
            </a:extLst>
          </p:cNvPr>
          <p:cNvSpPr/>
          <p:nvPr/>
        </p:nvSpPr>
        <p:spPr>
          <a:xfrm>
            <a:off x="3130738" y="6115370"/>
            <a:ext cx="5797362" cy="609600"/>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fr-FR" dirty="0"/>
              <a:t>Où sont stockées les données</a:t>
            </a:r>
            <a:endParaRPr lang="en-GB" dirty="0"/>
          </a:p>
        </p:txBody>
      </p:sp>
      <p:sp>
        <p:nvSpPr>
          <p:cNvPr id="31" name="Freeform: Shape 30">
            <a:extLst>
              <a:ext uri="{FF2B5EF4-FFF2-40B4-BE49-F238E27FC236}">
                <a16:creationId xmlns:a16="http://schemas.microsoft.com/office/drawing/2014/main" id="{13D92E34-1603-42A7-9212-9FBBD924F3FD}"/>
              </a:ext>
            </a:extLst>
          </p:cNvPr>
          <p:cNvSpPr/>
          <p:nvPr/>
        </p:nvSpPr>
        <p:spPr>
          <a:xfrm>
            <a:off x="272794" y="6124518"/>
            <a:ext cx="2768922" cy="601351"/>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algn="ctr" defTabSz="1111250">
              <a:lnSpc>
                <a:spcPct val="90000"/>
              </a:lnSpc>
              <a:spcBef>
                <a:spcPct val="0"/>
              </a:spcBef>
              <a:spcAft>
                <a:spcPct val="35000"/>
              </a:spcAft>
            </a:pPr>
            <a:endParaRPr lang="en-GB" sz="2200" dirty="0"/>
          </a:p>
          <a:p>
            <a:pPr algn="ctr" defTabSz="1111250">
              <a:lnSpc>
                <a:spcPct val="90000"/>
              </a:lnSpc>
              <a:spcBef>
                <a:spcPct val="0"/>
              </a:spcBef>
              <a:spcAft>
                <a:spcPct val="35000"/>
              </a:spcAft>
            </a:pPr>
            <a:r>
              <a:rPr lang="en-GB" sz="2200" dirty="0"/>
              <a:t>Stockage des </a:t>
            </a:r>
            <a:r>
              <a:rPr lang="en-GB" sz="2200" dirty="0" err="1"/>
              <a:t>données</a:t>
            </a:r>
            <a:r>
              <a:rPr lang="en-GB" sz="2200" dirty="0"/>
              <a:t>
</a:t>
            </a:r>
          </a:p>
        </p:txBody>
      </p:sp>
      <p:sp>
        <p:nvSpPr>
          <p:cNvPr id="32" name="Freeform: Shape 31">
            <a:extLst>
              <a:ext uri="{FF2B5EF4-FFF2-40B4-BE49-F238E27FC236}">
                <a16:creationId xmlns:a16="http://schemas.microsoft.com/office/drawing/2014/main" id="{33F26B80-F5FA-406D-815F-6F81425158DF}"/>
              </a:ext>
            </a:extLst>
          </p:cNvPr>
          <p:cNvSpPr/>
          <p:nvPr/>
        </p:nvSpPr>
        <p:spPr>
          <a:xfrm>
            <a:off x="3151376" y="3021585"/>
            <a:ext cx="5774785" cy="431524"/>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en-GB" dirty="0" err="1"/>
              <a:t>Valeur</a:t>
            </a:r>
            <a:r>
              <a:rPr lang="en-GB" dirty="0"/>
              <a:t> </a:t>
            </a:r>
            <a:r>
              <a:rPr lang="en-GB" dirty="0" err="1"/>
              <a:t>prévue</a:t>
            </a:r>
            <a:r>
              <a:rPr lang="en-GB" dirty="0"/>
              <a:t> après </a:t>
            </a:r>
            <a:r>
              <a:rPr lang="en-GB" dirty="0" err="1"/>
              <a:t>l’action</a:t>
            </a:r>
            <a:endParaRPr lang="en-GB" sz="1800" kern="1200" dirty="0"/>
          </a:p>
        </p:txBody>
      </p:sp>
      <p:sp>
        <p:nvSpPr>
          <p:cNvPr id="33" name="Freeform: Shape 32">
            <a:extLst>
              <a:ext uri="{FF2B5EF4-FFF2-40B4-BE49-F238E27FC236}">
                <a16:creationId xmlns:a16="http://schemas.microsoft.com/office/drawing/2014/main" id="{FCEBA4AC-7F28-4D08-BD68-F7ED950E0FC0}"/>
              </a:ext>
            </a:extLst>
          </p:cNvPr>
          <p:cNvSpPr/>
          <p:nvPr/>
        </p:nvSpPr>
        <p:spPr>
          <a:xfrm>
            <a:off x="293434" y="3045455"/>
            <a:ext cx="2768919" cy="430064"/>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200" dirty="0" err="1"/>
              <a:t>Cible</a:t>
            </a:r>
            <a:endParaRPr lang="en-GB" sz="2200" kern="1200" dirty="0"/>
          </a:p>
        </p:txBody>
      </p:sp>
      <p:sp>
        <p:nvSpPr>
          <p:cNvPr id="34" name="Freeform: Shape 33">
            <a:extLst>
              <a:ext uri="{FF2B5EF4-FFF2-40B4-BE49-F238E27FC236}">
                <a16:creationId xmlns:a16="http://schemas.microsoft.com/office/drawing/2014/main" id="{2C62DB82-3120-431C-8DBD-B112C3068283}"/>
              </a:ext>
            </a:extLst>
          </p:cNvPr>
          <p:cNvSpPr/>
          <p:nvPr/>
        </p:nvSpPr>
        <p:spPr>
          <a:xfrm>
            <a:off x="3151375" y="1494120"/>
            <a:ext cx="5774787" cy="405743"/>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en-GB" dirty="0" err="1"/>
              <a:t>Définition</a:t>
            </a:r>
            <a:r>
              <a:rPr lang="en-GB" dirty="0"/>
              <a:t> de </a:t>
            </a:r>
            <a:r>
              <a:rPr lang="en-GB" dirty="0" err="1"/>
              <a:t>l’indicateur</a:t>
            </a:r>
            <a:r>
              <a:rPr lang="en-GB" dirty="0"/>
              <a:t>, </a:t>
            </a:r>
            <a:r>
              <a:rPr lang="en-GB" dirty="0" err="1"/>
              <a:t>incluant</a:t>
            </a:r>
            <a:r>
              <a:rPr lang="en-GB" dirty="0"/>
              <a:t> son </a:t>
            </a:r>
            <a:r>
              <a:rPr lang="en-GB" dirty="0" err="1"/>
              <a:t>unité</a:t>
            </a:r>
            <a:r>
              <a:rPr lang="en-GB" dirty="0"/>
              <a:t> </a:t>
            </a:r>
            <a:endParaRPr lang="en-GB" sz="1800" kern="1200" dirty="0"/>
          </a:p>
        </p:txBody>
      </p:sp>
      <p:sp>
        <p:nvSpPr>
          <p:cNvPr id="35" name="Freeform: Shape 34">
            <a:extLst>
              <a:ext uri="{FF2B5EF4-FFF2-40B4-BE49-F238E27FC236}">
                <a16:creationId xmlns:a16="http://schemas.microsoft.com/office/drawing/2014/main" id="{4AC44AE3-6CA9-41F7-B0EB-DFBEDA8F8795}"/>
              </a:ext>
            </a:extLst>
          </p:cNvPr>
          <p:cNvSpPr/>
          <p:nvPr/>
        </p:nvSpPr>
        <p:spPr>
          <a:xfrm>
            <a:off x="293434" y="1489608"/>
            <a:ext cx="2748923" cy="430064"/>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200" dirty="0" err="1"/>
              <a:t>Libellé</a:t>
            </a:r>
            <a:endParaRPr lang="en-GB" sz="2200" kern="1200" dirty="0"/>
          </a:p>
        </p:txBody>
      </p:sp>
      <p:sp>
        <p:nvSpPr>
          <p:cNvPr id="36" name="Rectangle 35">
            <a:extLst>
              <a:ext uri="{FF2B5EF4-FFF2-40B4-BE49-F238E27FC236}">
                <a16:creationId xmlns:a16="http://schemas.microsoft.com/office/drawing/2014/main" id="{091CA702-0912-4757-9338-4DD3097B9DD1}"/>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882151334"/>
      </p:ext>
    </p:extLst>
  </p:cSld>
  <p:clrMapOvr>
    <a:masterClrMapping/>
  </p:clrMapOvr>
  <p:transition advTm="106282">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407610" y="719370"/>
            <a:ext cx="8231187" cy="954107"/>
          </a:xfrm>
        </p:spPr>
        <p:txBody>
          <a:bodyPr/>
          <a:lstStyle/>
          <a:p>
            <a:r>
              <a:rPr lang="en-US" kern="1200" dirty="0" err="1">
                <a:latin typeface="Arial" pitchFamily="34" charset="0"/>
                <a:cs typeface="Arial" pitchFamily="34" charset="0"/>
              </a:rPr>
              <a:t>Collecte</a:t>
            </a:r>
            <a:r>
              <a:rPr lang="en-US" kern="1200" dirty="0">
                <a:latin typeface="Arial" pitchFamily="34" charset="0"/>
                <a:cs typeface="Arial" pitchFamily="34" charset="0"/>
              </a:rPr>
              <a:t> de </a:t>
            </a:r>
            <a:r>
              <a:rPr lang="en-US" kern="1200" dirty="0" err="1">
                <a:latin typeface="Arial" pitchFamily="34" charset="0"/>
                <a:cs typeface="Arial" pitchFamily="34" charset="0"/>
              </a:rPr>
              <a:t>données</a:t>
            </a:r>
            <a:r>
              <a:rPr lang="en-US" kern="1200" dirty="0">
                <a:latin typeface="Arial" pitchFamily="34" charset="0"/>
                <a:cs typeface="Arial" pitchFamily="34" charset="0"/>
              </a:rPr>
              <a:t>
</a:t>
            </a:r>
          </a:p>
        </p:txBody>
      </p:sp>
      <p:grpSp>
        <p:nvGrpSpPr>
          <p:cNvPr id="4" name="Group 3">
            <a:extLst>
              <a:ext uri="{FF2B5EF4-FFF2-40B4-BE49-F238E27FC236}">
                <a16:creationId xmlns:a16="http://schemas.microsoft.com/office/drawing/2014/main" id="{FA4A0892-3690-4C06-87CC-C4FAFC7506D4}"/>
              </a:ext>
            </a:extLst>
          </p:cNvPr>
          <p:cNvGrpSpPr/>
          <p:nvPr/>
        </p:nvGrpSpPr>
        <p:grpSpPr>
          <a:xfrm>
            <a:off x="379821" y="1673477"/>
            <a:ext cx="8231187" cy="1304823"/>
            <a:chOff x="912813" y="2486617"/>
            <a:chExt cx="8231187" cy="1304823"/>
          </a:xfrm>
        </p:grpSpPr>
        <p:grpSp>
          <p:nvGrpSpPr>
            <p:cNvPr id="5" name="Group 4">
              <a:extLst>
                <a:ext uri="{FF2B5EF4-FFF2-40B4-BE49-F238E27FC236}">
                  <a16:creationId xmlns:a16="http://schemas.microsoft.com/office/drawing/2014/main" id="{AA81A018-9FA9-4B09-9527-3067EC8A49BD}"/>
                </a:ext>
              </a:extLst>
            </p:cNvPr>
            <p:cNvGrpSpPr/>
            <p:nvPr/>
          </p:nvGrpSpPr>
          <p:grpSpPr>
            <a:xfrm>
              <a:off x="2262569" y="2486617"/>
              <a:ext cx="6881431" cy="1304823"/>
              <a:chOff x="1716762" y="2643554"/>
              <a:chExt cx="6881431" cy="1304823"/>
            </a:xfrm>
          </p:grpSpPr>
          <p:sp>
            <p:nvSpPr>
              <p:cNvPr id="8" name="Freeform: Shape 7">
                <a:extLst>
                  <a:ext uri="{FF2B5EF4-FFF2-40B4-BE49-F238E27FC236}">
                    <a16:creationId xmlns:a16="http://schemas.microsoft.com/office/drawing/2014/main" id="{423A06E9-CDE7-459B-931E-108F35AE9C1A}"/>
                  </a:ext>
                </a:extLst>
              </p:cNvPr>
              <p:cNvSpPr/>
              <p:nvPr/>
            </p:nvSpPr>
            <p:spPr>
              <a:xfrm>
                <a:off x="1716762" y="2643554"/>
                <a:ext cx="1921356"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fr-FR" sz="2000" b="1" dirty="0">
                    <a:solidFill>
                      <a:schemeClr val="tx1"/>
                    </a:solidFill>
                  </a:rPr>
                  <a:t>Collecter</a:t>
                </a:r>
                <a:endParaRPr lang="en-GB" sz="2000" b="1" dirty="0">
                  <a:solidFill>
                    <a:schemeClr val="tx1"/>
                  </a:solidFill>
                </a:endParaRPr>
              </a:p>
            </p:txBody>
          </p:sp>
          <p:sp>
            <p:nvSpPr>
              <p:cNvPr id="9" name="Freeform: Shape 8">
                <a:extLst>
                  <a:ext uri="{FF2B5EF4-FFF2-40B4-BE49-F238E27FC236}">
                    <a16:creationId xmlns:a16="http://schemas.microsoft.com/office/drawing/2014/main" id="{AA3AE762-029E-48FE-AE1F-312B1D6251CE}"/>
                  </a:ext>
                </a:extLst>
              </p:cNvPr>
              <p:cNvSpPr/>
              <p:nvPr/>
            </p:nvSpPr>
            <p:spPr>
              <a:xfrm>
                <a:off x="3540092"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Analyser</a:t>
                </a:r>
                <a:endParaRPr lang="en-GB" sz="1100" b="1" kern="1200" dirty="0">
                  <a:solidFill>
                    <a:schemeClr val="tx1"/>
                  </a:solidFill>
                </a:endParaRPr>
              </a:p>
            </p:txBody>
          </p:sp>
          <p:sp>
            <p:nvSpPr>
              <p:cNvPr id="10" name="Freeform: Shape 9">
                <a:extLst>
                  <a:ext uri="{FF2B5EF4-FFF2-40B4-BE49-F238E27FC236}">
                    <a16:creationId xmlns:a16="http://schemas.microsoft.com/office/drawing/2014/main" id="{B6B2B8DC-E897-41AC-BCA6-B8911F990DCF}"/>
                  </a:ext>
                </a:extLst>
              </p:cNvPr>
              <p:cNvSpPr/>
              <p:nvPr/>
            </p:nvSpPr>
            <p:spPr>
              <a:xfrm>
                <a:off x="5055055" y="3012215"/>
                <a:ext cx="1311389" cy="567502"/>
              </a:xfrm>
              <a:custGeom>
                <a:avLst/>
                <a:gdLst>
                  <a:gd name="connsiteX0" fmla="*/ 0 w 1311389"/>
                  <a:gd name="connsiteY0" fmla="*/ 0 h 567502"/>
                  <a:gd name="connsiteX1" fmla="*/ 1027638 w 1311389"/>
                  <a:gd name="connsiteY1" fmla="*/ 0 h 567502"/>
                  <a:gd name="connsiteX2" fmla="*/ 1311389 w 1311389"/>
                  <a:gd name="connsiteY2" fmla="*/ 283751 h 567502"/>
                  <a:gd name="connsiteX3" fmla="*/ 1027638 w 1311389"/>
                  <a:gd name="connsiteY3" fmla="*/ 567502 h 567502"/>
                  <a:gd name="connsiteX4" fmla="*/ 0 w 1311389"/>
                  <a:gd name="connsiteY4" fmla="*/ 567502 h 567502"/>
                  <a:gd name="connsiteX5" fmla="*/ 283751 w 1311389"/>
                  <a:gd name="connsiteY5" fmla="*/ 283751 h 567502"/>
                  <a:gd name="connsiteX6" fmla="*/ 0 w 1311389"/>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89" h="567502">
                    <a:moveTo>
                      <a:pt x="0" y="0"/>
                    </a:moveTo>
                    <a:lnTo>
                      <a:pt x="1027638" y="0"/>
                    </a:lnTo>
                    <a:lnTo>
                      <a:pt x="1311389" y="283751"/>
                    </a:lnTo>
                    <a:lnTo>
                      <a:pt x="1027638"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Agir</a:t>
                </a:r>
                <a:endParaRPr lang="en-GB" sz="1100" b="1" kern="1200" dirty="0">
                  <a:solidFill>
                    <a:schemeClr val="tx1"/>
                  </a:solidFill>
                </a:endParaRPr>
              </a:p>
            </p:txBody>
          </p:sp>
          <p:sp>
            <p:nvSpPr>
              <p:cNvPr id="11" name="Freeform: Shape 10">
                <a:extLst>
                  <a:ext uri="{FF2B5EF4-FFF2-40B4-BE49-F238E27FC236}">
                    <a16:creationId xmlns:a16="http://schemas.microsoft.com/office/drawing/2014/main" id="{428D55BB-7697-4093-9632-CF7817CFBFCC}"/>
                  </a:ext>
                </a:extLst>
              </p:cNvPr>
              <p:cNvSpPr/>
              <p:nvPr/>
            </p:nvSpPr>
            <p:spPr>
              <a:xfrm>
                <a:off x="6110841" y="3012215"/>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endParaRPr lang="en-US" sz="1100" b="1" dirty="0">
                  <a:solidFill>
                    <a:schemeClr val="tx1"/>
                  </a:solidFill>
                </a:endParaRPr>
              </a:p>
              <a:p>
                <a:pPr lvl="0" algn="ctr" defTabSz="400050">
                  <a:lnSpc>
                    <a:spcPct val="90000"/>
                  </a:lnSpc>
                  <a:spcBef>
                    <a:spcPct val="0"/>
                  </a:spcBef>
                  <a:spcAft>
                    <a:spcPct val="35000"/>
                  </a:spcAft>
                </a:pPr>
                <a:r>
                  <a:rPr lang="fr-FR" sz="1100" b="1" dirty="0">
                    <a:solidFill>
                      <a:schemeClr val="tx1"/>
                    </a:solidFill>
                  </a:rPr>
                  <a:t>Rapporter </a:t>
                </a:r>
                <a:r>
                  <a:rPr lang="en-US" sz="1100" b="1" dirty="0">
                    <a:solidFill>
                      <a:schemeClr val="tx1"/>
                    </a:solidFill>
                  </a:rPr>
                  <a:t>
</a:t>
                </a:r>
                <a:endParaRPr lang="en-GB" sz="1100" b="1" kern="1200" dirty="0">
                  <a:solidFill>
                    <a:schemeClr val="tx1"/>
                  </a:solidFill>
                </a:endParaRPr>
              </a:p>
            </p:txBody>
          </p:sp>
          <p:sp>
            <p:nvSpPr>
              <p:cNvPr id="12" name="Freeform: Shape 11">
                <a:extLst>
                  <a:ext uri="{FF2B5EF4-FFF2-40B4-BE49-F238E27FC236}">
                    <a16:creationId xmlns:a16="http://schemas.microsoft.com/office/drawing/2014/main" id="{7117B056-1680-47A9-9787-446AA87652DF}"/>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err="1">
                    <a:solidFill>
                      <a:schemeClr val="tx1"/>
                    </a:solidFill>
                  </a:rPr>
                  <a:t>Évaluer</a:t>
                </a:r>
                <a:endParaRPr lang="en-GB" sz="1100" b="1" kern="1200" dirty="0">
                  <a:solidFill>
                    <a:schemeClr val="tx1"/>
                  </a:solidFill>
                </a:endParaRPr>
              </a:p>
            </p:txBody>
          </p:sp>
        </p:grpSp>
        <p:sp>
          <p:nvSpPr>
            <p:cNvPr id="7" name="Freeform: Shape 6">
              <a:extLst>
                <a:ext uri="{FF2B5EF4-FFF2-40B4-BE49-F238E27FC236}">
                  <a16:creationId xmlns:a16="http://schemas.microsoft.com/office/drawing/2014/main" id="{78E24C47-CFCE-4020-BD3D-B26AFB334F1A}"/>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Concevoir</a:t>
              </a:r>
              <a:endParaRPr lang="en-GB" sz="1100" b="1" dirty="0">
                <a:solidFill>
                  <a:schemeClr val="tx1"/>
                </a:solidFill>
              </a:endParaRPr>
            </a:p>
          </p:txBody>
        </p:sp>
      </p:grpSp>
      <p:sp>
        <p:nvSpPr>
          <p:cNvPr id="14" name="Rectangle 13">
            <a:extLst>
              <a:ext uri="{FF2B5EF4-FFF2-40B4-BE49-F238E27FC236}">
                <a16:creationId xmlns:a16="http://schemas.microsoft.com/office/drawing/2014/main" id="{66343021-685D-4152-983B-5A7ADF9FD452}"/>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AE0E23BF-214C-E6ED-7B0F-1DB631440569}"/>
              </a:ext>
            </a:extLst>
          </p:cNvPr>
          <p:cNvSpPr/>
          <p:nvPr/>
        </p:nvSpPr>
        <p:spPr>
          <a:xfrm>
            <a:off x="300039" y="3210691"/>
            <a:ext cx="8308974" cy="1478033"/>
          </a:xfrm>
          <a:prstGeom prst="rect">
            <a:avLst/>
          </a:prstGeom>
        </p:spPr>
        <p:txBody>
          <a:bodyPr wrap="square">
            <a:spAutoFit/>
          </a:bodyPr>
          <a:lstStyle/>
          <a:p>
            <a:pPr algn="just">
              <a:lnSpc>
                <a:spcPct val="115000"/>
              </a:lnSpc>
            </a:pPr>
            <a:r>
              <a:rPr lang="fr-FR" sz="2000" b="1" dirty="0">
                <a:ea typeface="Calibri" panose="020F0502020204030204" pitchFamily="34" charset="0"/>
                <a:cs typeface="Arial" panose="020B0604020202020204" pitchFamily="34" charset="0"/>
              </a:rPr>
              <a:t>Les données ont différentes </a:t>
            </a:r>
            <a:r>
              <a:rPr lang="fr-FR" sz="2000" b="1" u="sng" dirty="0">
                <a:ea typeface="Calibri" panose="020F0502020204030204" pitchFamily="34" charset="0"/>
                <a:cs typeface="Arial" panose="020B0604020202020204" pitchFamily="34" charset="0"/>
              </a:rPr>
              <a:t>formes…</a:t>
            </a:r>
          </a:p>
          <a:p>
            <a:pPr algn="just">
              <a:lnSpc>
                <a:spcPct val="115000"/>
              </a:lnSpc>
            </a:pPr>
            <a:r>
              <a:rPr lang="fr-FR" sz="2000" dirty="0">
                <a:ea typeface="Calibri" panose="020F0502020204030204" pitchFamily="34" charset="0"/>
                <a:cs typeface="Arial" panose="020B0604020202020204" pitchFamily="34" charset="0"/>
              </a:rPr>
              <a:t>indicateurs quantitatifs</a:t>
            </a:r>
            <a:r>
              <a:rPr lang="en-US" sz="2000" dirty="0"/>
              <a:t> (</a:t>
            </a:r>
            <a:r>
              <a:rPr lang="en-US" sz="2000" dirty="0" err="1"/>
              <a:t>combien</a:t>
            </a:r>
            <a:r>
              <a:rPr lang="en-US" sz="2000" dirty="0"/>
              <a:t>), </a:t>
            </a:r>
            <a:r>
              <a:rPr lang="en-US" sz="2000" dirty="0" err="1"/>
              <a:t>qualitatifs</a:t>
            </a:r>
            <a:r>
              <a:rPr lang="en-US" sz="2000" dirty="0"/>
              <a:t> (comment), rapports </a:t>
            </a:r>
            <a:r>
              <a:rPr lang="en-US" sz="2000" dirty="0" err="1"/>
              <a:t>narratifs</a:t>
            </a:r>
            <a:r>
              <a:rPr lang="en-US" sz="2000" dirty="0"/>
              <a:t> (que </a:t>
            </a:r>
            <a:r>
              <a:rPr lang="en-US" sz="2000" dirty="0" err="1"/>
              <a:t>s’est</a:t>
            </a:r>
            <a:r>
              <a:rPr lang="en-US" sz="2000" dirty="0"/>
              <a:t>-il passé), </a:t>
            </a:r>
            <a:r>
              <a:rPr lang="en-US" sz="2000" dirty="0" err="1"/>
              <a:t>cartes</a:t>
            </a:r>
            <a:r>
              <a:rPr lang="en-US" sz="2000" dirty="0"/>
              <a:t>, </a:t>
            </a:r>
            <a:r>
              <a:rPr lang="en-US" sz="2000" dirty="0" err="1"/>
              <a:t>graphiques</a:t>
            </a:r>
            <a:r>
              <a:rPr lang="en-US" sz="2000" dirty="0"/>
              <a:t>, photos, videos, …</a:t>
            </a:r>
          </a:p>
          <a:p>
            <a:pPr algn="just">
              <a:lnSpc>
                <a:spcPct val="115000"/>
              </a:lnSpc>
              <a:spcAft>
                <a:spcPts val="0"/>
              </a:spcAft>
            </a:pPr>
            <a:endParaRPr lang="en-US" sz="2000" dirty="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CD46520-6329-F28F-5FA9-819102BA74D9}"/>
              </a:ext>
            </a:extLst>
          </p:cNvPr>
          <p:cNvSpPr/>
          <p:nvPr/>
        </p:nvSpPr>
        <p:spPr>
          <a:xfrm>
            <a:off x="338933" y="4640804"/>
            <a:ext cx="8270080" cy="2185919"/>
          </a:xfrm>
          <a:prstGeom prst="rect">
            <a:avLst/>
          </a:prstGeom>
        </p:spPr>
        <p:txBody>
          <a:bodyPr wrap="square">
            <a:spAutoFit/>
          </a:bodyPr>
          <a:lstStyle/>
          <a:p>
            <a:pPr algn="just">
              <a:lnSpc>
                <a:spcPct val="115000"/>
              </a:lnSpc>
              <a:spcAft>
                <a:spcPts val="0"/>
              </a:spcAft>
            </a:pPr>
            <a:r>
              <a:rPr lang="en-US" sz="2000" b="1" dirty="0">
                <a:ea typeface="Calibri" panose="020F0502020204030204" pitchFamily="34" charset="0"/>
                <a:cs typeface="Arial" panose="020B0604020202020204" pitchFamily="34" charset="0"/>
              </a:rPr>
              <a:t>… </a:t>
            </a:r>
            <a:r>
              <a:rPr lang="fr-FR" sz="2000" b="1" dirty="0">
                <a:ea typeface="Calibri" panose="020F0502020204030204" pitchFamily="34" charset="0"/>
                <a:cs typeface="Arial" panose="020B0604020202020204" pitchFamily="34" charset="0"/>
              </a:rPr>
              <a:t>et proviennent de nombreuses </a:t>
            </a:r>
            <a:r>
              <a:rPr lang="fr-FR" sz="2000" b="1" u="sng" dirty="0">
                <a:ea typeface="Calibri" panose="020F0502020204030204" pitchFamily="34" charset="0"/>
                <a:cs typeface="Arial" panose="020B0604020202020204" pitchFamily="34" charset="0"/>
              </a:rPr>
              <a:t>sources</a:t>
            </a:r>
            <a:r>
              <a:rPr lang="fr-FR" sz="2000" b="1" dirty="0">
                <a:ea typeface="Calibri" panose="020F0502020204030204" pitchFamily="34" charset="0"/>
                <a:cs typeface="Arial" panose="020B0604020202020204" pitchFamily="34" charset="0"/>
              </a:rPr>
              <a:t>, par différentes méthodes</a:t>
            </a:r>
            <a:r>
              <a:rPr lang="fr-FR" sz="2000" b="1" u="sng" dirty="0">
                <a:ea typeface="Calibri" panose="020F0502020204030204" pitchFamily="34" charset="0"/>
                <a:cs typeface="Arial" panose="020B0604020202020204" pitchFamily="34" charset="0"/>
              </a:rPr>
              <a:t> </a:t>
            </a:r>
          </a:p>
          <a:p>
            <a:pPr algn="just">
              <a:lnSpc>
                <a:spcPct val="115000"/>
              </a:lnSpc>
              <a:spcAft>
                <a:spcPts val="0"/>
              </a:spcAft>
            </a:pPr>
            <a:r>
              <a:rPr lang="fr-FR" sz="2000" dirty="0">
                <a:ea typeface="Calibri" panose="020F0502020204030204" pitchFamily="34" charset="0"/>
                <a:cs typeface="Arial" panose="020B0604020202020204" pitchFamily="34" charset="0"/>
              </a:rPr>
              <a:t>rapport de l’acteur, suivi par des tiers, observation directe, analyse de données secondaires, « </a:t>
            </a:r>
            <a:r>
              <a:rPr lang="fr-FR" sz="2000" dirty="0" err="1">
                <a:ea typeface="Calibri" panose="020F0502020204030204" pitchFamily="34" charset="0"/>
                <a:cs typeface="Arial" panose="020B0604020202020204" pitchFamily="34" charset="0"/>
              </a:rPr>
              <a:t>Remote-sensing</a:t>
            </a:r>
            <a:r>
              <a:rPr lang="fr-FR" sz="2000" dirty="0">
                <a:ea typeface="Calibri" panose="020F0502020204030204" pitchFamily="34" charset="0"/>
                <a:cs typeface="Arial" panose="020B0604020202020204" pitchFamily="34" charset="0"/>
              </a:rPr>
              <a:t> », Internet des objets, enquêtes de ménages, discussions de groupes focus, entrevues avec informateurs clés, mécanismes de feedback, etc.</a:t>
            </a:r>
            <a:endParaRPr lang="en-US" sz="2000" dirty="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9812555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23728" y="1004597"/>
            <a:ext cx="4837112" cy="5805487"/>
          </a:xfrm>
        </p:spPr>
      </p:pic>
      <p:sp>
        <p:nvSpPr>
          <p:cNvPr id="12" name="Freeform: Shape 5"/>
          <p:cNvSpPr/>
          <p:nvPr/>
        </p:nvSpPr>
        <p:spPr>
          <a:xfrm>
            <a:off x="2643279" y="3219513"/>
            <a:ext cx="1618593" cy="1271752"/>
          </a:xfrm>
          <a:custGeom>
            <a:avLst/>
            <a:gdLst>
              <a:gd name="connsiteX0" fmla="*/ 294290 w 1618593"/>
              <a:gd name="connsiteY0" fmla="*/ 31531 h 1271752"/>
              <a:gd name="connsiteX1" fmla="*/ 1198180 w 1618593"/>
              <a:gd name="connsiteY1" fmla="*/ 0 h 1271752"/>
              <a:gd name="connsiteX2" fmla="*/ 1618593 w 1618593"/>
              <a:gd name="connsiteY2" fmla="*/ 620110 h 1271752"/>
              <a:gd name="connsiteX3" fmla="*/ 1408387 w 1618593"/>
              <a:gd name="connsiteY3" fmla="*/ 1072055 h 1271752"/>
              <a:gd name="connsiteX4" fmla="*/ 1051035 w 1618593"/>
              <a:gd name="connsiteY4" fmla="*/ 1271752 h 1271752"/>
              <a:gd name="connsiteX5" fmla="*/ 357352 w 1618593"/>
              <a:gd name="connsiteY5" fmla="*/ 1156138 h 1271752"/>
              <a:gd name="connsiteX6" fmla="*/ 0 w 1618593"/>
              <a:gd name="connsiteY6" fmla="*/ 704193 h 1271752"/>
              <a:gd name="connsiteX7" fmla="*/ 94593 w 1618593"/>
              <a:gd name="connsiteY7" fmla="*/ 357352 h 1271752"/>
              <a:gd name="connsiteX8" fmla="*/ 294290 w 1618593"/>
              <a:gd name="connsiteY8" fmla="*/ 31531 h 1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593" h="1271752">
                <a:moveTo>
                  <a:pt x="294290" y="31531"/>
                </a:moveTo>
                <a:lnTo>
                  <a:pt x="1198180" y="0"/>
                </a:lnTo>
                <a:lnTo>
                  <a:pt x="1618593" y="620110"/>
                </a:lnTo>
                <a:lnTo>
                  <a:pt x="1408387" y="1072055"/>
                </a:lnTo>
                <a:lnTo>
                  <a:pt x="1051035" y="1271752"/>
                </a:lnTo>
                <a:lnTo>
                  <a:pt x="357352" y="1156138"/>
                </a:lnTo>
                <a:lnTo>
                  <a:pt x="0" y="704193"/>
                </a:lnTo>
                <a:lnTo>
                  <a:pt x="94593" y="357352"/>
                </a:lnTo>
                <a:lnTo>
                  <a:pt x="294290" y="315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Freeform: Shape 6"/>
          <p:cNvSpPr/>
          <p:nvPr/>
        </p:nvSpPr>
        <p:spPr>
          <a:xfrm>
            <a:off x="4836788" y="3219513"/>
            <a:ext cx="1650124" cy="1292772"/>
          </a:xfrm>
          <a:custGeom>
            <a:avLst/>
            <a:gdLst>
              <a:gd name="connsiteX0" fmla="*/ 609600 w 1650124"/>
              <a:gd name="connsiteY0" fmla="*/ 0 h 1292772"/>
              <a:gd name="connsiteX1" fmla="*/ 1261241 w 1650124"/>
              <a:gd name="connsiteY1" fmla="*/ 63062 h 1292772"/>
              <a:gd name="connsiteX2" fmla="*/ 1650124 w 1650124"/>
              <a:gd name="connsiteY2" fmla="*/ 536027 h 1292772"/>
              <a:gd name="connsiteX3" fmla="*/ 1555531 w 1650124"/>
              <a:gd name="connsiteY3" fmla="*/ 1008993 h 1292772"/>
              <a:gd name="connsiteX4" fmla="*/ 1229710 w 1650124"/>
              <a:gd name="connsiteY4" fmla="*/ 1292772 h 1292772"/>
              <a:gd name="connsiteX5" fmla="*/ 662152 w 1650124"/>
              <a:gd name="connsiteY5" fmla="*/ 1282262 h 1292772"/>
              <a:gd name="connsiteX6" fmla="*/ 199696 w 1650124"/>
              <a:gd name="connsiteY6" fmla="*/ 1019503 h 1292772"/>
              <a:gd name="connsiteX7" fmla="*/ 0 w 1650124"/>
              <a:gd name="connsiteY7" fmla="*/ 641131 h 1292772"/>
              <a:gd name="connsiteX8" fmla="*/ 325820 w 1650124"/>
              <a:gd name="connsiteY8" fmla="*/ 84083 h 1292772"/>
              <a:gd name="connsiteX9" fmla="*/ 609600 w 1650124"/>
              <a:gd name="connsiteY9" fmla="*/ 0 h 129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0124" h="1292772">
                <a:moveTo>
                  <a:pt x="609600" y="0"/>
                </a:moveTo>
                <a:lnTo>
                  <a:pt x="1261241" y="63062"/>
                </a:lnTo>
                <a:lnTo>
                  <a:pt x="1650124" y="536027"/>
                </a:lnTo>
                <a:lnTo>
                  <a:pt x="1555531" y="1008993"/>
                </a:lnTo>
                <a:lnTo>
                  <a:pt x="1229710" y="1292772"/>
                </a:lnTo>
                <a:lnTo>
                  <a:pt x="662152" y="1282262"/>
                </a:lnTo>
                <a:lnTo>
                  <a:pt x="199696" y="1019503"/>
                </a:lnTo>
                <a:lnTo>
                  <a:pt x="0" y="641131"/>
                </a:lnTo>
                <a:lnTo>
                  <a:pt x="325820" y="84083"/>
                </a:lnTo>
                <a:lnTo>
                  <a:pt x="6096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p:cNvSpPr>
            <a:spLocks noGrp="1"/>
          </p:cNvSpPr>
          <p:nvPr>
            <p:ph type="title"/>
          </p:nvPr>
        </p:nvSpPr>
        <p:spPr>
          <a:xfrm>
            <a:off x="2242897" y="219823"/>
            <a:ext cx="4362965" cy="972108"/>
          </a:xfrm>
        </p:spPr>
        <p:txBody>
          <a:bodyPr>
            <a:normAutofit/>
          </a:bodyPr>
          <a:lstStyle/>
          <a:p>
            <a:pPr algn="ctr"/>
            <a:r>
              <a:rPr lang="fr-FR" sz="2800" kern="1200" cap="none" dirty="0">
                <a:solidFill>
                  <a:schemeClr val="tx1"/>
                </a:solidFill>
                <a:latin typeface="Arial" panose="020B0604020202020204" pitchFamily="34" charset="0"/>
                <a:cs typeface="Arial" panose="020B0604020202020204" pitchFamily="34" charset="0"/>
              </a:rPr>
              <a:t>Traitement des données</a:t>
            </a:r>
          </a:p>
        </p:txBody>
      </p:sp>
      <p:pic>
        <p:nvPicPr>
          <p:cNvPr id="10" name="Content Placeholder 4">
            <a:extLst>
              <a:ext uri="{FF2B5EF4-FFF2-40B4-BE49-F238E27FC236}">
                <a16:creationId xmlns:a16="http://schemas.microsoft.com/office/drawing/2014/main" id="{0A191E5B-22C6-4D07-B43D-B20751FC9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824" y="813594"/>
            <a:ext cx="4837112" cy="5805487"/>
          </a:xfrm>
          <a:prstGeom prst="rect">
            <a:avLst/>
          </a:prstGeom>
        </p:spPr>
      </p:pic>
      <p:sp>
        <p:nvSpPr>
          <p:cNvPr id="14" name="Oval 13"/>
          <p:cNvSpPr/>
          <p:nvPr/>
        </p:nvSpPr>
        <p:spPr>
          <a:xfrm>
            <a:off x="2394131" y="2817226"/>
            <a:ext cx="1901277" cy="1582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Comment compter les étoiles… pas si compliqué …</a:t>
            </a:r>
          </a:p>
        </p:txBody>
      </p:sp>
      <p:sp>
        <p:nvSpPr>
          <p:cNvPr id="11" name="Rectangle 10">
            <a:extLst>
              <a:ext uri="{FF2B5EF4-FFF2-40B4-BE49-F238E27FC236}">
                <a16:creationId xmlns:a16="http://schemas.microsoft.com/office/drawing/2014/main" id="{AE05F2CC-322B-4B4E-AE94-8DD5A90DE7DD}"/>
              </a:ext>
            </a:extLst>
          </p:cNvPr>
          <p:cNvSpPr/>
          <p:nvPr/>
        </p:nvSpPr>
        <p:spPr bwMode="auto">
          <a:xfrm>
            <a:off x="395416" y="1075179"/>
            <a:ext cx="1235676" cy="2837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2" name="Ellipse 1">
            <a:extLst>
              <a:ext uri="{FF2B5EF4-FFF2-40B4-BE49-F238E27FC236}">
                <a16:creationId xmlns:a16="http://schemas.microsoft.com/office/drawing/2014/main" id="{6B71AEA9-B219-4094-AAF5-5535856B8917}"/>
              </a:ext>
            </a:extLst>
          </p:cNvPr>
          <p:cNvSpPr/>
          <p:nvPr/>
        </p:nvSpPr>
        <p:spPr bwMode="auto">
          <a:xfrm>
            <a:off x="4802453" y="2910971"/>
            <a:ext cx="1588050" cy="1488989"/>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15" name="Rectangle 14"/>
          <p:cNvSpPr/>
          <p:nvPr/>
        </p:nvSpPr>
        <p:spPr>
          <a:xfrm>
            <a:off x="4961791" y="3219513"/>
            <a:ext cx="1205111" cy="476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Il suffit d’en compter la moitié…</a:t>
            </a:r>
          </a:p>
        </p:txBody>
      </p:sp>
      <p:sp>
        <p:nvSpPr>
          <p:cNvPr id="16" name="Rectangle 15"/>
          <p:cNvSpPr/>
          <p:nvPr/>
        </p:nvSpPr>
        <p:spPr>
          <a:xfrm>
            <a:off x="4747841" y="3680222"/>
            <a:ext cx="1750752" cy="658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Et multiplier par</a:t>
            </a:r>
            <a:r>
              <a:rPr kumimoji="0" lang="fr-FR" sz="1600" b="0" i="0" u="none" strike="noStrike" kern="1200" cap="none" spc="0" normalizeH="0" noProof="0" dirty="0">
                <a:ln>
                  <a:noFill/>
                </a:ln>
                <a:solidFill>
                  <a:prstClr val="black"/>
                </a:solidFill>
                <a:effectLst/>
                <a:uLnTx/>
                <a:uFillTx/>
                <a:latin typeface="Calibri"/>
                <a:ea typeface="+mn-ea"/>
                <a:cs typeface="+mn-cs"/>
              </a:rPr>
              <a:t> 2</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DA633DB-22B9-4781-A2FE-C05CD5271987}"/>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1986476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 r="672" b="1127"/>
          <a:stretch/>
        </p:blipFill>
        <p:spPr>
          <a:xfrm>
            <a:off x="1716391" y="1594576"/>
            <a:ext cx="6735631" cy="4596160"/>
          </a:xfrm>
          <a:prstGeom prst="rect">
            <a:avLst/>
          </a:prstGeom>
          <a:solidFill>
            <a:srgbClr val="4F81BD"/>
          </a:solidFill>
        </p:spPr>
      </p:pic>
      <p:sp>
        <p:nvSpPr>
          <p:cNvPr id="6" name="Freeform 13"/>
          <p:cNvSpPr/>
          <p:nvPr/>
        </p:nvSpPr>
        <p:spPr>
          <a:xfrm>
            <a:off x="5244678" y="2106488"/>
            <a:ext cx="3043355" cy="1319132"/>
          </a:xfrm>
          <a:custGeom>
            <a:avLst/>
            <a:gdLst>
              <a:gd name="connsiteX0" fmla="*/ 193431 w 2461846"/>
              <a:gd name="connsiteY0" fmla="*/ 61546 h 1011116"/>
              <a:gd name="connsiteX1" fmla="*/ 1925515 w 2461846"/>
              <a:gd name="connsiteY1" fmla="*/ 0 h 1011116"/>
              <a:gd name="connsiteX2" fmla="*/ 2461846 w 2461846"/>
              <a:gd name="connsiteY2" fmla="*/ 764931 h 1011116"/>
              <a:gd name="connsiteX3" fmla="*/ 2321169 w 2461846"/>
              <a:gd name="connsiteY3" fmla="*/ 1011116 h 1011116"/>
              <a:gd name="connsiteX4" fmla="*/ 1362808 w 2461846"/>
              <a:gd name="connsiteY4" fmla="*/ 861646 h 1011116"/>
              <a:gd name="connsiteX5" fmla="*/ 316523 w 2461846"/>
              <a:gd name="connsiteY5" fmla="*/ 958362 h 1011116"/>
              <a:gd name="connsiteX6" fmla="*/ 0 w 2461846"/>
              <a:gd name="connsiteY6" fmla="*/ 439616 h 1011116"/>
              <a:gd name="connsiteX7" fmla="*/ 193431 w 2461846"/>
              <a:gd name="connsiteY7" fmla="*/ 61546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846" h="1011116">
                <a:moveTo>
                  <a:pt x="193431" y="61546"/>
                </a:moveTo>
                <a:lnTo>
                  <a:pt x="1925515" y="0"/>
                </a:lnTo>
                <a:lnTo>
                  <a:pt x="2461846" y="764931"/>
                </a:lnTo>
                <a:lnTo>
                  <a:pt x="2321169" y="1011116"/>
                </a:lnTo>
                <a:lnTo>
                  <a:pt x="1362808" y="861646"/>
                </a:lnTo>
                <a:lnTo>
                  <a:pt x="316523" y="958362"/>
                </a:lnTo>
                <a:lnTo>
                  <a:pt x="0" y="439616"/>
                </a:lnTo>
                <a:lnTo>
                  <a:pt x="193431" y="61546"/>
                </a:lnTo>
                <a:close/>
              </a:path>
            </a:pathLst>
          </a:cu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 name="Freeform 14"/>
          <p:cNvSpPr/>
          <p:nvPr/>
        </p:nvSpPr>
        <p:spPr>
          <a:xfrm>
            <a:off x="5733789" y="3517385"/>
            <a:ext cx="2521637" cy="975009"/>
          </a:xfrm>
          <a:custGeom>
            <a:avLst/>
            <a:gdLst>
              <a:gd name="connsiteX0" fmla="*/ 123092 w 2039815"/>
              <a:gd name="connsiteY0" fmla="*/ 43962 h 747346"/>
              <a:gd name="connsiteX1" fmla="*/ 1441938 w 2039815"/>
              <a:gd name="connsiteY1" fmla="*/ 0 h 747346"/>
              <a:gd name="connsiteX2" fmla="*/ 2022231 w 2039815"/>
              <a:gd name="connsiteY2" fmla="*/ 272562 h 747346"/>
              <a:gd name="connsiteX3" fmla="*/ 2039815 w 2039815"/>
              <a:gd name="connsiteY3" fmla="*/ 650631 h 747346"/>
              <a:gd name="connsiteX4" fmla="*/ 633046 w 2039815"/>
              <a:gd name="connsiteY4" fmla="*/ 747346 h 747346"/>
              <a:gd name="connsiteX5" fmla="*/ 0 w 2039815"/>
              <a:gd name="connsiteY5" fmla="*/ 237392 h 747346"/>
              <a:gd name="connsiteX6" fmla="*/ 123092 w 2039815"/>
              <a:gd name="connsiteY6" fmla="*/ 43962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15" h="747346">
                <a:moveTo>
                  <a:pt x="123092" y="43962"/>
                </a:moveTo>
                <a:lnTo>
                  <a:pt x="1441938" y="0"/>
                </a:lnTo>
                <a:lnTo>
                  <a:pt x="2022231" y="272562"/>
                </a:lnTo>
                <a:lnTo>
                  <a:pt x="2039815" y="650631"/>
                </a:lnTo>
                <a:lnTo>
                  <a:pt x="633046" y="747346"/>
                </a:lnTo>
                <a:lnTo>
                  <a:pt x="0" y="237392"/>
                </a:lnTo>
                <a:lnTo>
                  <a:pt x="123092" y="43962"/>
                </a:lnTo>
                <a:close/>
              </a:path>
            </a:pathLst>
          </a:cu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itle 1"/>
          <p:cNvSpPr txBox="1">
            <a:spLocks/>
          </p:cNvSpPr>
          <p:nvPr/>
        </p:nvSpPr>
        <p:spPr>
          <a:xfrm>
            <a:off x="5745010" y="2100703"/>
            <a:ext cx="1835070" cy="1009420"/>
          </a:xfrm>
          <a:prstGeom prst="rect">
            <a:avLst/>
          </a:prstGeom>
          <a:solidFill>
            <a:sysClr val="window" lastClr="FFFFFF"/>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j-ea"/>
                <a:cs typeface="+mj-cs"/>
              </a:rPr>
              <a:t>Soit</a:t>
            </a:r>
            <a:r>
              <a:rPr kumimoji="0" lang="en-GB" sz="1800" b="0" i="0" u="none" strike="noStrike" kern="1200" cap="none" spc="0" normalizeH="0" baseline="0" noProof="0" dirty="0">
                <a:ln>
                  <a:noFill/>
                </a:ln>
                <a:solidFill>
                  <a:prstClr val="black"/>
                </a:solidFill>
                <a:effectLst/>
                <a:uLnTx/>
                <a:uFillTx/>
                <a:latin typeface="Calibri"/>
                <a:ea typeface="+mj-ea"/>
                <a:cs typeface="+mj-cs"/>
              </a:rPr>
              <a:t> on </a:t>
            </a:r>
            <a:r>
              <a:rPr kumimoji="0" lang="en-GB" sz="1800" b="0" i="0" u="none" strike="noStrike" kern="1200" cap="none" spc="0" normalizeH="0" baseline="0" noProof="0" dirty="0" err="1">
                <a:ln>
                  <a:noFill/>
                </a:ln>
                <a:solidFill>
                  <a:prstClr val="black"/>
                </a:solidFill>
                <a:effectLst/>
                <a:uLnTx/>
                <a:uFillTx/>
                <a:latin typeface="Calibri"/>
                <a:ea typeface="+mj-ea"/>
                <a:cs typeface="+mj-cs"/>
              </a:rPr>
              <a:t>installe</a:t>
            </a:r>
            <a:r>
              <a:rPr kumimoji="0" lang="en-GB" sz="1800" b="0" i="0" u="none" strike="noStrike" kern="1200" cap="none" spc="0" normalizeH="0" baseline="0" noProof="0" dirty="0">
                <a:ln>
                  <a:noFill/>
                </a:ln>
                <a:solidFill>
                  <a:prstClr val="black"/>
                </a:solidFill>
                <a:effectLst/>
                <a:uLnTx/>
                <a:uFillTx/>
                <a:latin typeface="Calibri"/>
                <a:ea typeface="+mj-ea"/>
                <a:cs typeface="+mj-cs"/>
              </a:rPr>
              <a:t> des </a:t>
            </a:r>
            <a:r>
              <a:rPr kumimoji="0" lang="en-GB" sz="1800" b="0" i="0" u="none" strike="noStrike" kern="1200" cap="none" spc="0" normalizeH="0" baseline="0" noProof="0" dirty="0" err="1">
                <a:ln>
                  <a:noFill/>
                </a:ln>
                <a:solidFill>
                  <a:prstClr val="black"/>
                </a:solidFill>
                <a:effectLst/>
                <a:uLnTx/>
                <a:uFillTx/>
                <a:latin typeface="Calibri"/>
                <a:ea typeface="+mj-ea"/>
                <a:cs typeface="+mj-cs"/>
              </a:rPr>
              <a:t>barrières</a:t>
            </a:r>
            <a:r>
              <a:rPr kumimoji="0" lang="en-GB" sz="1800" b="0" i="0" u="none" strike="noStrike" kern="1200" cap="none" spc="0" normalizeH="0" baseline="0" noProof="0" dirty="0">
                <a:ln>
                  <a:noFill/>
                </a:ln>
                <a:solidFill>
                  <a:prstClr val="black"/>
                </a:solidFill>
                <a:effectLst/>
                <a:uLnTx/>
                <a:uFillTx/>
                <a:latin typeface="Calibri"/>
                <a:ea typeface="+mj-ea"/>
                <a:cs typeface="+mj-cs"/>
              </a:rPr>
              <a:t> le long du </a:t>
            </a:r>
            <a:r>
              <a:rPr kumimoji="0" lang="en-GB" sz="1800" b="0" i="0" u="none" strike="noStrike" kern="1200" cap="none" spc="0" normalizeH="0" baseline="0" noProof="0" dirty="0" err="1">
                <a:ln>
                  <a:noFill/>
                </a:ln>
                <a:solidFill>
                  <a:prstClr val="black"/>
                </a:solidFill>
                <a:effectLst/>
                <a:uLnTx/>
                <a:uFillTx/>
                <a:latin typeface="Calibri"/>
                <a:ea typeface="+mj-ea"/>
                <a:cs typeface="+mj-cs"/>
              </a:rPr>
              <a:t>fleuve</a:t>
            </a:r>
            <a:r>
              <a:rPr kumimoji="0" lang="en-GB" sz="1800" b="0" i="0" u="none" strike="noStrike" kern="1200" cap="none" spc="0" normalizeH="0" baseline="0" noProof="0" dirty="0">
                <a:ln>
                  <a:noFill/>
                </a:ln>
                <a:solidFill>
                  <a:prstClr val="black"/>
                </a:solidFill>
                <a:effectLst/>
                <a:uLnTx/>
                <a:uFillTx/>
                <a:latin typeface="Calibri"/>
                <a:ea typeface="+mj-ea"/>
                <a:cs typeface="+mj-cs"/>
              </a:rPr>
              <a:t>… </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Title 1"/>
          <p:cNvSpPr txBox="1">
            <a:spLocks/>
          </p:cNvSpPr>
          <p:nvPr/>
        </p:nvSpPr>
        <p:spPr>
          <a:xfrm>
            <a:off x="6288113" y="3547970"/>
            <a:ext cx="1624028" cy="864129"/>
          </a:xfrm>
          <a:prstGeom prst="rect">
            <a:avLst/>
          </a:prstGeom>
          <a:solidFill>
            <a:sysClr val="window" lastClr="FFFFFF"/>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1600" b="0" i="0" u="none" strike="noStrike" kern="1200" cap="none" spc="0" normalizeH="0" baseline="0" noProof="0" dirty="0">
                <a:ln>
                  <a:noFill/>
                </a:ln>
                <a:solidFill>
                  <a:prstClr val="black"/>
                </a:solidFill>
                <a:effectLst/>
                <a:uLnTx/>
                <a:uFillTx/>
                <a:latin typeface="Calibri"/>
                <a:ea typeface="+mj-ea"/>
                <a:cs typeface="+mj-cs"/>
              </a:rPr>
            </a:br>
            <a:r>
              <a:rPr lang="en-GB" sz="1800" dirty="0" err="1">
                <a:solidFill>
                  <a:prstClr val="black"/>
                </a:solidFill>
                <a:latin typeface="Calibri"/>
              </a:rPr>
              <a:t>Soit</a:t>
            </a:r>
            <a:r>
              <a:rPr lang="en-GB" sz="1800" dirty="0">
                <a:solidFill>
                  <a:prstClr val="black"/>
                </a:solidFill>
                <a:latin typeface="Calibri"/>
              </a:rPr>
              <a:t> </a:t>
            </a:r>
            <a:r>
              <a:rPr kumimoji="0" lang="en-GB" sz="1800" b="0" i="0" u="none" strike="noStrike" kern="1200" cap="none" spc="0" normalizeH="0" baseline="0" noProof="0" dirty="0">
                <a:ln>
                  <a:noFill/>
                </a:ln>
                <a:solidFill>
                  <a:prstClr val="black"/>
                </a:solidFill>
                <a:effectLst/>
                <a:uLnTx/>
                <a:uFillTx/>
                <a:latin typeface="Calibri"/>
                <a:ea typeface="+mj-ea"/>
                <a:cs typeface="+mj-cs"/>
              </a:rPr>
              <a:t>...</a:t>
            </a:r>
            <a:br>
              <a:rPr kumimoji="0" lang="en-GB" sz="1800" b="0" i="0" u="none" strike="noStrike" kern="1200" cap="none" spc="0" normalizeH="0" baseline="0" noProof="0" dirty="0">
                <a:ln>
                  <a:noFill/>
                </a:ln>
                <a:solidFill>
                  <a:prstClr val="black"/>
                </a:solidFill>
                <a:effectLst/>
                <a:uLnTx/>
                <a:uFillTx/>
                <a:latin typeface="Calibri"/>
                <a:ea typeface="+mj-ea"/>
                <a:cs typeface="+mj-cs"/>
              </a:rPr>
            </a:br>
            <a:r>
              <a:rPr kumimoji="0" lang="en-GB" sz="1800" b="0" i="0" u="none" strike="noStrike" kern="1200" cap="none" spc="0" normalizeH="0" baseline="0" noProof="0" dirty="0">
                <a:ln>
                  <a:noFill/>
                </a:ln>
                <a:solidFill>
                  <a:prstClr val="black"/>
                </a:solidFill>
                <a:effectLst/>
                <a:uLnTx/>
                <a:uFillTx/>
                <a:latin typeface="Calibri"/>
                <a:ea typeface="+mj-ea"/>
                <a:cs typeface="+mj-cs"/>
              </a:rPr>
              <a:t>Je </a:t>
            </a:r>
            <a:r>
              <a:rPr kumimoji="0" lang="en-GB" sz="1800" b="0" i="0" u="none" strike="noStrike" kern="1200" cap="none" spc="0" normalizeH="0" baseline="0" noProof="0" dirty="0" err="1">
                <a:ln>
                  <a:noFill/>
                </a:ln>
                <a:solidFill>
                  <a:prstClr val="black"/>
                </a:solidFill>
                <a:effectLst/>
                <a:uLnTx/>
                <a:uFillTx/>
                <a:latin typeface="Calibri"/>
                <a:ea typeface="+mj-ea"/>
                <a:cs typeface="+mj-cs"/>
              </a:rPr>
              <a:t>vérifie</a:t>
            </a:r>
            <a:r>
              <a:rPr kumimoji="0" lang="en-GB" sz="1800" b="0" i="0" u="none" strike="noStrike" kern="1200" cap="none" spc="0" normalizeH="0" baseline="0" noProof="0" dirty="0">
                <a:ln>
                  <a:noFill/>
                </a:ln>
                <a:solidFill>
                  <a:prstClr val="black"/>
                </a:solidFill>
                <a:effectLst/>
                <a:uLnTx/>
                <a:uFillTx/>
                <a:latin typeface="Calibri"/>
                <a:ea typeface="+mj-ea"/>
                <a:cs typeface="+mj-cs"/>
              </a:rPr>
              <a:t> </a:t>
            </a:r>
            <a:r>
              <a:rPr kumimoji="0" lang="en-GB" sz="1800" b="0" i="0" u="none" strike="noStrike" kern="1200" cap="none" spc="0" normalizeH="0" baseline="0" noProof="0" dirty="0" err="1">
                <a:ln>
                  <a:noFill/>
                </a:ln>
                <a:solidFill>
                  <a:prstClr val="black"/>
                </a:solidFill>
                <a:effectLst/>
                <a:uLnTx/>
                <a:uFillTx/>
                <a:latin typeface="Calibri"/>
                <a:ea typeface="+mj-ea"/>
                <a:cs typeface="+mj-cs"/>
              </a:rPr>
              <a:t>l’information</a:t>
            </a:r>
            <a:r>
              <a:rPr kumimoji="0" lang="en-GB" sz="1600" b="0" i="0" u="none" strike="noStrike" kern="1200" cap="none" spc="0" normalizeH="0" baseline="0" noProof="0" dirty="0">
                <a:ln>
                  <a:noFill/>
                </a:ln>
                <a:solidFill>
                  <a:prstClr val="black"/>
                </a:solidFill>
                <a:effectLst/>
                <a:uLnTx/>
                <a:uFillTx/>
                <a:latin typeface="Calibri"/>
                <a:ea typeface="+mj-ea"/>
                <a:cs typeface="+mj-cs"/>
              </a:rPr>
              <a:t>.</a:t>
            </a:r>
            <a:endParaRPr kumimoji="0" lang="fr-FR"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14" name="Title 1"/>
          <p:cNvSpPr>
            <a:spLocks noGrp="1"/>
          </p:cNvSpPr>
          <p:nvPr>
            <p:ph type="title"/>
          </p:nvPr>
        </p:nvSpPr>
        <p:spPr>
          <a:xfrm>
            <a:off x="2468675" y="854185"/>
            <a:ext cx="4759493" cy="972108"/>
          </a:xfrm>
        </p:spPr>
        <p:txBody>
          <a:bodyPr>
            <a:normAutofit/>
          </a:bodyPr>
          <a:lstStyle/>
          <a:p>
            <a:r>
              <a:rPr lang="fr-FR" sz="2800" kern="1200" cap="none" dirty="0">
                <a:solidFill>
                  <a:schemeClr val="tx1"/>
                </a:solidFill>
                <a:latin typeface="Arial" panose="020B0604020202020204" pitchFamily="34" charset="0"/>
                <a:cs typeface="Arial" panose="020B0604020202020204" pitchFamily="34" charset="0"/>
              </a:rPr>
              <a:t>Validation des données</a:t>
            </a:r>
          </a:p>
        </p:txBody>
      </p:sp>
      <p:sp>
        <p:nvSpPr>
          <p:cNvPr id="3" name="Freeform: Shape 2">
            <a:extLst>
              <a:ext uri="{FF2B5EF4-FFF2-40B4-BE49-F238E27FC236}">
                <a16:creationId xmlns:a16="http://schemas.microsoft.com/office/drawing/2014/main" id="{98106473-FB2D-45A6-BA96-D29AAC402188}"/>
              </a:ext>
            </a:extLst>
          </p:cNvPr>
          <p:cNvSpPr/>
          <p:nvPr/>
        </p:nvSpPr>
        <p:spPr>
          <a:xfrm>
            <a:off x="2111433" y="1911927"/>
            <a:ext cx="2809702" cy="2061557"/>
          </a:xfrm>
          <a:custGeom>
            <a:avLst/>
            <a:gdLst>
              <a:gd name="connsiteX0" fmla="*/ 432262 w 2809702"/>
              <a:gd name="connsiteY0" fmla="*/ 133004 h 2061557"/>
              <a:gd name="connsiteX1" fmla="*/ 2144683 w 2809702"/>
              <a:gd name="connsiteY1" fmla="*/ 0 h 2061557"/>
              <a:gd name="connsiteX2" fmla="*/ 2477192 w 2809702"/>
              <a:gd name="connsiteY2" fmla="*/ 149629 h 2061557"/>
              <a:gd name="connsiteX3" fmla="*/ 2809702 w 2809702"/>
              <a:gd name="connsiteY3" fmla="*/ 465513 h 2061557"/>
              <a:gd name="connsiteX4" fmla="*/ 2809702 w 2809702"/>
              <a:gd name="connsiteY4" fmla="*/ 814648 h 2061557"/>
              <a:gd name="connsiteX5" fmla="*/ 2593571 w 2809702"/>
              <a:gd name="connsiteY5" fmla="*/ 997528 h 2061557"/>
              <a:gd name="connsiteX6" fmla="*/ 2144683 w 2809702"/>
              <a:gd name="connsiteY6" fmla="*/ 980902 h 2061557"/>
              <a:gd name="connsiteX7" fmla="*/ 2094807 w 2809702"/>
              <a:gd name="connsiteY7" fmla="*/ 1230284 h 2061557"/>
              <a:gd name="connsiteX8" fmla="*/ 2144683 w 2809702"/>
              <a:gd name="connsiteY8" fmla="*/ 1429789 h 2061557"/>
              <a:gd name="connsiteX9" fmla="*/ 1995054 w 2809702"/>
              <a:gd name="connsiteY9" fmla="*/ 1795549 h 2061557"/>
              <a:gd name="connsiteX10" fmla="*/ 1596043 w 2809702"/>
              <a:gd name="connsiteY10" fmla="*/ 2061557 h 2061557"/>
              <a:gd name="connsiteX11" fmla="*/ 149629 w 2809702"/>
              <a:gd name="connsiteY11" fmla="*/ 1995055 h 2061557"/>
              <a:gd name="connsiteX12" fmla="*/ 0 w 2809702"/>
              <a:gd name="connsiteY12" fmla="*/ 565266 h 2061557"/>
              <a:gd name="connsiteX13" fmla="*/ 432262 w 2809702"/>
              <a:gd name="connsiteY13" fmla="*/ 133004 h 206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9702" h="2061557">
                <a:moveTo>
                  <a:pt x="432262" y="133004"/>
                </a:moveTo>
                <a:lnTo>
                  <a:pt x="2144683" y="0"/>
                </a:lnTo>
                <a:lnTo>
                  <a:pt x="2477192" y="149629"/>
                </a:lnTo>
                <a:lnTo>
                  <a:pt x="2809702" y="465513"/>
                </a:lnTo>
                <a:lnTo>
                  <a:pt x="2809702" y="814648"/>
                </a:lnTo>
                <a:lnTo>
                  <a:pt x="2593571" y="997528"/>
                </a:lnTo>
                <a:lnTo>
                  <a:pt x="2144683" y="980902"/>
                </a:lnTo>
                <a:lnTo>
                  <a:pt x="2094807" y="1230284"/>
                </a:lnTo>
                <a:lnTo>
                  <a:pt x="2144683" y="1429789"/>
                </a:lnTo>
                <a:lnTo>
                  <a:pt x="1995054" y="1795549"/>
                </a:lnTo>
                <a:lnTo>
                  <a:pt x="1596043" y="2061557"/>
                </a:lnTo>
                <a:lnTo>
                  <a:pt x="149629" y="1995055"/>
                </a:lnTo>
                <a:lnTo>
                  <a:pt x="0" y="565266"/>
                </a:lnTo>
                <a:lnTo>
                  <a:pt x="432262" y="1330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Freeform 12"/>
          <p:cNvSpPr/>
          <p:nvPr/>
        </p:nvSpPr>
        <p:spPr>
          <a:xfrm>
            <a:off x="2066473" y="1992378"/>
            <a:ext cx="2902056" cy="1950019"/>
          </a:xfrm>
          <a:custGeom>
            <a:avLst/>
            <a:gdLst>
              <a:gd name="connsiteX0" fmla="*/ 281354 w 2347546"/>
              <a:gd name="connsiteY0" fmla="*/ 123092 h 1494692"/>
              <a:gd name="connsiteX1" fmla="*/ 1943100 w 2347546"/>
              <a:gd name="connsiteY1" fmla="*/ 0 h 1494692"/>
              <a:gd name="connsiteX2" fmla="*/ 2347546 w 2347546"/>
              <a:gd name="connsiteY2" fmla="*/ 395654 h 1494692"/>
              <a:gd name="connsiteX3" fmla="*/ 2092569 w 2347546"/>
              <a:gd name="connsiteY3" fmla="*/ 720969 h 1494692"/>
              <a:gd name="connsiteX4" fmla="*/ 1820007 w 2347546"/>
              <a:gd name="connsiteY4" fmla="*/ 703385 h 1494692"/>
              <a:gd name="connsiteX5" fmla="*/ 1732084 w 2347546"/>
              <a:gd name="connsiteY5" fmla="*/ 1028700 h 1494692"/>
              <a:gd name="connsiteX6" fmla="*/ 1652954 w 2347546"/>
              <a:gd name="connsiteY6" fmla="*/ 1327639 h 1494692"/>
              <a:gd name="connsiteX7" fmla="*/ 1380392 w 2347546"/>
              <a:gd name="connsiteY7" fmla="*/ 1477108 h 1494692"/>
              <a:gd name="connsiteX8" fmla="*/ 202223 w 2347546"/>
              <a:gd name="connsiteY8" fmla="*/ 1494692 h 1494692"/>
              <a:gd name="connsiteX9" fmla="*/ 0 w 2347546"/>
              <a:gd name="connsiteY9" fmla="*/ 492369 h 1494692"/>
              <a:gd name="connsiteX10" fmla="*/ 281354 w 2347546"/>
              <a:gd name="connsiteY10" fmla="*/ 123092 h 14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546" h="1494692">
                <a:moveTo>
                  <a:pt x="281354" y="123092"/>
                </a:moveTo>
                <a:lnTo>
                  <a:pt x="1943100" y="0"/>
                </a:lnTo>
                <a:lnTo>
                  <a:pt x="2347546" y="395654"/>
                </a:lnTo>
                <a:lnTo>
                  <a:pt x="2092569" y="720969"/>
                </a:lnTo>
                <a:lnTo>
                  <a:pt x="1820007" y="703385"/>
                </a:lnTo>
                <a:lnTo>
                  <a:pt x="1732084" y="1028700"/>
                </a:lnTo>
                <a:lnTo>
                  <a:pt x="1652954" y="1327639"/>
                </a:lnTo>
                <a:lnTo>
                  <a:pt x="1380392" y="1477108"/>
                </a:lnTo>
                <a:lnTo>
                  <a:pt x="202223" y="1494692"/>
                </a:lnTo>
                <a:lnTo>
                  <a:pt x="0" y="492369"/>
                </a:lnTo>
                <a:lnTo>
                  <a:pt x="281354" y="123092"/>
                </a:lnTo>
                <a:close/>
              </a:path>
            </a:pathLst>
          </a:cu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itle 1"/>
          <p:cNvSpPr txBox="1">
            <a:spLocks/>
          </p:cNvSpPr>
          <p:nvPr/>
        </p:nvSpPr>
        <p:spPr>
          <a:xfrm>
            <a:off x="2440080" y="1992378"/>
            <a:ext cx="2408342" cy="3390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err="1">
                <a:solidFill>
                  <a:prstClr val="black"/>
                </a:solidFill>
                <a:latin typeface="Calibri"/>
              </a:rPr>
              <a:t>Tous</a:t>
            </a:r>
            <a:r>
              <a:rPr lang="en-GB" sz="1800" dirty="0">
                <a:solidFill>
                  <a:prstClr val="black"/>
                </a:solidFill>
                <a:latin typeface="Calibri"/>
              </a:rPr>
              <a:t> les </a:t>
            </a:r>
            <a:r>
              <a:rPr lang="en-GB" sz="1800" dirty="0" err="1">
                <a:solidFill>
                  <a:prstClr val="black"/>
                </a:solidFill>
                <a:latin typeface="Calibri"/>
              </a:rPr>
              <a:t>ans</a:t>
            </a:r>
            <a:r>
              <a:rPr kumimoji="0" lang="en-GB" sz="1800" b="0" i="0" u="none" strike="noStrike" kern="1200" cap="none" spc="0" normalizeH="0" baseline="0" noProof="0" dirty="0">
                <a:ln>
                  <a:noFill/>
                </a:ln>
                <a:solidFill>
                  <a:prstClr val="black"/>
                </a:solidFill>
                <a:effectLst/>
                <a:uLnTx/>
                <a:uFillTx/>
                <a:latin typeface="Calibri"/>
                <a:ea typeface="+mj-ea"/>
                <a:cs typeface="+mj-cs"/>
              </a:rPr>
              <a:t>, 2.500.000</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1" name="Title 1"/>
          <p:cNvSpPr txBox="1">
            <a:spLocks/>
          </p:cNvSpPr>
          <p:nvPr/>
        </p:nvSpPr>
        <p:spPr>
          <a:xfrm>
            <a:off x="2239352" y="3370296"/>
            <a:ext cx="1993254" cy="33121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800" dirty="0">
                <a:solidFill>
                  <a:prstClr val="black"/>
                </a:solidFill>
                <a:latin typeface="Calibri"/>
              </a:rPr>
              <a:t>Deux </a:t>
            </a:r>
            <a:r>
              <a:rPr lang="en-GB" sz="1800" dirty="0" err="1">
                <a:solidFill>
                  <a:prstClr val="black"/>
                </a:solidFill>
                <a:latin typeface="Calibri"/>
              </a:rPr>
              <a:t>possibilités</a:t>
            </a:r>
            <a:r>
              <a:rPr lang="en-GB" sz="1800" dirty="0">
                <a:solidFill>
                  <a:prstClr val="black"/>
                </a:solidFill>
                <a:latin typeface="Calibri"/>
              </a:rPr>
              <a:t> </a:t>
            </a:r>
            <a:r>
              <a:rPr lang="en-GB" sz="1800" dirty="0" err="1">
                <a:solidFill>
                  <a:prstClr val="black"/>
                </a:solidFill>
                <a:latin typeface="Calibri"/>
              </a:rPr>
              <a:t>donc</a:t>
            </a:r>
            <a:r>
              <a:rPr lang="en-GB" sz="1800" dirty="0">
                <a:solidFill>
                  <a:prstClr val="black"/>
                </a:solidFill>
                <a:latin typeface="Calibri"/>
              </a:rPr>
              <a:t> </a:t>
            </a:r>
            <a:r>
              <a:rPr kumimoji="0" lang="en-GB" sz="1800" b="0" i="0" u="none" strike="noStrike" kern="1200" cap="none" spc="0" normalizeH="0" baseline="0" noProof="0" dirty="0">
                <a:ln>
                  <a:noFill/>
                </a:ln>
                <a:solidFill>
                  <a:prstClr val="black"/>
                </a:solidFill>
                <a:effectLst/>
                <a:uLnTx/>
                <a:uFillTx/>
                <a:latin typeface="Calibri"/>
                <a:ea typeface="+mj-ea"/>
                <a:cs typeface="+mj-cs"/>
              </a:rPr>
              <a:t>:</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2" name="Title 1"/>
          <p:cNvSpPr txBox="1">
            <a:spLocks/>
          </p:cNvSpPr>
          <p:nvPr/>
        </p:nvSpPr>
        <p:spPr>
          <a:xfrm>
            <a:off x="2020798" y="2411842"/>
            <a:ext cx="3016259" cy="5089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kumimoji="0" lang="en-GB" sz="1800" b="0" i="0" u="none" strike="noStrike" kern="1200" cap="none" spc="0" normalizeH="0" baseline="0" noProof="0" dirty="0">
                <a:ln>
                  <a:noFill/>
                </a:ln>
                <a:solidFill>
                  <a:prstClr val="black"/>
                </a:solidFill>
                <a:effectLst/>
                <a:uLnTx/>
                <a:uFillTx/>
                <a:latin typeface="Calibri"/>
                <a:ea typeface="+mj-ea"/>
                <a:cs typeface="+mj-cs"/>
              </a:rPr>
              <a:t>(deux millions cinq</a:t>
            </a:r>
            <a:r>
              <a:rPr kumimoji="0" lang="en-GB" sz="1800" b="0" i="0" u="none" strike="noStrike" kern="1200" cap="none" spc="0" normalizeH="0" noProof="0" dirty="0">
                <a:ln>
                  <a:noFill/>
                </a:ln>
                <a:solidFill>
                  <a:prstClr val="black"/>
                </a:solidFill>
                <a:effectLst/>
                <a:uLnTx/>
                <a:uFillTx/>
                <a:latin typeface="Calibri"/>
                <a:ea typeface="+mj-ea"/>
                <a:cs typeface="+mj-cs"/>
              </a:rPr>
              <a:t> cent </a:t>
            </a:r>
            <a:r>
              <a:rPr kumimoji="0" lang="en-GB" sz="1800" b="0" i="0" u="none" strike="noStrike" kern="1200" cap="none" spc="0" normalizeH="0" noProof="0" dirty="0" err="1">
                <a:ln>
                  <a:noFill/>
                </a:ln>
                <a:solidFill>
                  <a:prstClr val="black"/>
                </a:solidFill>
                <a:effectLst/>
                <a:uLnTx/>
                <a:uFillTx/>
                <a:latin typeface="Calibri"/>
                <a:ea typeface="+mj-ea"/>
                <a:cs typeface="+mj-cs"/>
              </a:rPr>
              <a:t>mille</a:t>
            </a:r>
            <a:r>
              <a:rPr kumimoji="0" lang="en-GB" sz="1800" b="0" i="0" u="none" strike="noStrike" kern="1200" cap="none" spc="0" normalizeH="0" noProof="0" dirty="0">
                <a:ln>
                  <a:noFill/>
                </a:ln>
                <a:solidFill>
                  <a:prstClr val="black"/>
                </a:solidFill>
                <a:effectLst/>
                <a:uLnTx/>
                <a:uFillTx/>
                <a:latin typeface="Calibri"/>
                <a:ea typeface="+mj-ea"/>
                <a:cs typeface="+mj-cs"/>
              </a:rPr>
              <a:t>)</a:t>
            </a:r>
          </a:p>
          <a:p>
            <a:pPr lvl="0" algn="l">
              <a:defRPr/>
            </a:pPr>
            <a:r>
              <a:rPr lang="en-GB" sz="1800" noProof="0" dirty="0">
                <a:solidFill>
                  <a:prstClr val="black"/>
                </a:solidFill>
                <a:latin typeface="Calibri"/>
              </a:rPr>
              <a:t>   </a:t>
            </a:r>
            <a:r>
              <a:rPr kumimoji="0" lang="en-GB" sz="1800" b="0" i="0" u="none" strike="noStrike" kern="1200" cap="none" spc="0" normalizeH="0" noProof="0" dirty="0">
                <a:ln>
                  <a:noFill/>
                </a:ln>
                <a:solidFill>
                  <a:prstClr val="black"/>
                </a:solidFill>
                <a:effectLst/>
                <a:uLnTx/>
                <a:uFillTx/>
                <a:latin typeface="Calibri"/>
                <a:ea typeface="+mj-ea"/>
                <a:cs typeface="+mj-cs"/>
              </a:rPr>
              <a:t> </a:t>
            </a:r>
            <a:r>
              <a:rPr kumimoji="0" lang="en-GB" sz="1800" b="0" i="0" u="none" strike="noStrike" kern="1200" cap="none" spc="0" normalizeH="0" noProof="0" dirty="0" err="1">
                <a:ln>
                  <a:noFill/>
                </a:ln>
                <a:solidFill>
                  <a:prstClr val="black"/>
                </a:solidFill>
                <a:effectLst/>
                <a:uLnTx/>
                <a:uFillTx/>
                <a:latin typeface="Calibri"/>
                <a:ea typeface="+mj-ea"/>
                <a:cs typeface="+mj-cs"/>
              </a:rPr>
              <a:t>personnes</a:t>
            </a:r>
            <a:r>
              <a:rPr kumimoji="0" lang="en-GB" sz="1800" b="0" i="0" u="none" strike="noStrike" kern="1200" cap="none" spc="0" normalizeH="0" noProof="0" dirty="0">
                <a:ln>
                  <a:noFill/>
                </a:ln>
                <a:solidFill>
                  <a:prstClr val="black"/>
                </a:solidFill>
                <a:effectLst/>
                <a:uLnTx/>
                <a:uFillTx/>
                <a:latin typeface="Calibri"/>
                <a:ea typeface="+mj-ea"/>
                <a:cs typeface="+mj-cs"/>
              </a:rPr>
              <a:t> </a:t>
            </a:r>
            <a:r>
              <a:rPr lang="en-GB" sz="1800" dirty="0">
                <a:solidFill>
                  <a:prstClr val="black"/>
                </a:solidFill>
                <a:latin typeface="Calibri"/>
              </a:rPr>
              <a:t>se </a:t>
            </a:r>
            <a:r>
              <a:rPr lang="en-GB" sz="1800" dirty="0" err="1">
                <a:solidFill>
                  <a:prstClr val="black"/>
                </a:solidFill>
                <a:latin typeface="Calibri"/>
              </a:rPr>
              <a:t>noient</a:t>
            </a:r>
            <a:r>
              <a:rPr lang="en-GB" sz="1800" dirty="0">
                <a:solidFill>
                  <a:prstClr val="black"/>
                </a:solidFill>
                <a:latin typeface="Calibri"/>
              </a:rPr>
              <a:t> dans </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3" name="Title 1"/>
          <p:cNvSpPr txBox="1">
            <a:spLocks/>
          </p:cNvSpPr>
          <p:nvPr/>
        </p:nvSpPr>
        <p:spPr>
          <a:xfrm>
            <a:off x="1947444" y="2898855"/>
            <a:ext cx="2759524" cy="17429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prstClr val="black"/>
                </a:solidFill>
                <a:latin typeface="Calibri"/>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prstClr val="black"/>
                </a:solidFill>
                <a:latin typeface="Calibri"/>
              </a:rPr>
              <a:t>                 la </a:t>
            </a:r>
            <a:r>
              <a:rPr kumimoji="0" lang="en-GB" sz="1800" b="0" i="0" u="none" strike="noStrike" kern="1200" cap="none" spc="0" normalizeH="0" baseline="0" noProof="0" dirty="0">
                <a:ln>
                  <a:noFill/>
                </a:ln>
                <a:solidFill>
                  <a:prstClr val="black"/>
                </a:solidFill>
                <a:effectLst/>
                <a:uLnTx/>
                <a:uFillTx/>
                <a:latin typeface="Calibri"/>
                <a:ea typeface="+mj-ea"/>
                <a:cs typeface="+mj-cs"/>
              </a:rPr>
              <a:t>Seine. </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5" name="Rectangle 14">
            <a:extLst>
              <a:ext uri="{FF2B5EF4-FFF2-40B4-BE49-F238E27FC236}">
                <a16:creationId xmlns:a16="http://schemas.microsoft.com/office/drawing/2014/main" id="{98873922-A1F8-49AD-B4F0-4077DDBE37DA}"/>
              </a:ext>
            </a:extLst>
          </p:cNvPr>
          <p:cNvSpPr/>
          <p:nvPr/>
        </p:nvSpPr>
        <p:spPr bwMode="auto">
          <a:xfrm>
            <a:off x="395416" y="1075179"/>
            <a:ext cx="1235676" cy="2837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3EC50AA2-DB9A-4A38-9CDF-D268C0971C99}"/>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3039920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P spid="8" grpId="0"/>
      <p:bldP spid="11" grpId="0"/>
      <p:bldP spid="12" grpId="0"/>
      <p:bldP spid="13"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417513" y="718537"/>
            <a:ext cx="8231187" cy="523220"/>
          </a:xfrm>
        </p:spPr>
        <p:txBody>
          <a:bodyPr/>
          <a:lstStyle/>
          <a:p>
            <a:r>
              <a:rPr lang="en-US" kern="1200" dirty="0" err="1">
                <a:latin typeface="Arial" pitchFamily="34" charset="0"/>
                <a:cs typeface="Arial" pitchFamily="34" charset="0"/>
              </a:rPr>
              <a:t>Analyse</a:t>
            </a:r>
            <a:endParaRPr lang="en-US" kern="1200" dirty="0">
              <a:latin typeface="Arial" pitchFamily="34" charset="0"/>
              <a:cs typeface="Arial" pitchFamily="34" charset="0"/>
            </a:endParaRPr>
          </a:p>
        </p:txBody>
      </p:sp>
      <p:grpSp>
        <p:nvGrpSpPr>
          <p:cNvPr id="4" name="Group 3">
            <a:extLst>
              <a:ext uri="{FF2B5EF4-FFF2-40B4-BE49-F238E27FC236}">
                <a16:creationId xmlns:a16="http://schemas.microsoft.com/office/drawing/2014/main" id="{F400D95E-1A8E-4094-AE5A-D942BEC40088}"/>
              </a:ext>
            </a:extLst>
          </p:cNvPr>
          <p:cNvGrpSpPr/>
          <p:nvPr/>
        </p:nvGrpSpPr>
        <p:grpSpPr>
          <a:xfrm>
            <a:off x="459577" y="1695206"/>
            <a:ext cx="8231187" cy="1304823"/>
            <a:chOff x="912813" y="2486617"/>
            <a:chExt cx="8231187" cy="1304823"/>
          </a:xfrm>
        </p:grpSpPr>
        <p:grpSp>
          <p:nvGrpSpPr>
            <p:cNvPr id="5" name="Group 4">
              <a:extLst>
                <a:ext uri="{FF2B5EF4-FFF2-40B4-BE49-F238E27FC236}">
                  <a16:creationId xmlns:a16="http://schemas.microsoft.com/office/drawing/2014/main" id="{27A3ABB9-97AC-400F-BCC7-382DE7937D95}"/>
                </a:ext>
              </a:extLst>
            </p:cNvPr>
            <p:cNvGrpSpPr/>
            <p:nvPr/>
          </p:nvGrpSpPr>
          <p:grpSpPr>
            <a:xfrm>
              <a:off x="2384754" y="2486617"/>
              <a:ext cx="6759246" cy="1304823"/>
              <a:chOff x="1838947" y="2643554"/>
              <a:chExt cx="6759246" cy="1304823"/>
            </a:xfrm>
          </p:grpSpPr>
          <p:sp>
            <p:nvSpPr>
              <p:cNvPr id="8" name="Freeform: Shape 7">
                <a:extLst>
                  <a:ext uri="{FF2B5EF4-FFF2-40B4-BE49-F238E27FC236}">
                    <a16:creationId xmlns:a16="http://schemas.microsoft.com/office/drawing/2014/main" id="{06D8ACDC-DB88-4C78-8B57-6870729DFFC0}"/>
                  </a:ext>
                </a:extLst>
              </p:cNvPr>
              <p:cNvSpPr/>
              <p:nvPr/>
            </p:nvSpPr>
            <p:spPr>
              <a:xfrm>
                <a:off x="3284898" y="2643554"/>
                <a:ext cx="1921356"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fr-FR" sz="2000" b="1" dirty="0">
                    <a:solidFill>
                      <a:schemeClr val="tx1"/>
                    </a:solidFill>
                  </a:rPr>
                  <a:t>Analyser</a:t>
                </a:r>
                <a:endParaRPr lang="en-GB" sz="2000" b="1" dirty="0">
                  <a:solidFill>
                    <a:schemeClr val="tx1"/>
                  </a:solidFill>
                </a:endParaRPr>
              </a:p>
            </p:txBody>
          </p:sp>
          <p:sp>
            <p:nvSpPr>
              <p:cNvPr id="9" name="Freeform: Shape 8">
                <a:extLst>
                  <a:ext uri="{FF2B5EF4-FFF2-40B4-BE49-F238E27FC236}">
                    <a16:creationId xmlns:a16="http://schemas.microsoft.com/office/drawing/2014/main" id="{3E5821DC-CC3E-4369-A251-54D74F80405D}"/>
                  </a:ext>
                </a:extLst>
              </p:cNvPr>
              <p:cNvSpPr/>
              <p:nvPr/>
            </p:nvSpPr>
            <p:spPr>
              <a:xfrm>
                <a:off x="1838947"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Collecter</a:t>
                </a:r>
                <a:endParaRPr lang="en-GB" sz="1100" b="1" kern="1200" dirty="0">
                  <a:solidFill>
                    <a:schemeClr val="tx1"/>
                  </a:solidFill>
                </a:endParaRPr>
              </a:p>
            </p:txBody>
          </p:sp>
          <p:sp>
            <p:nvSpPr>
              <p:cNvPr id="10" name="Freeform: Shape 9">
                <a:extLst>
                  <a:ext uri="{FF2B5EF4-FFF2-40B4-BE49-F238E27FC236}">
                    <a16:creationId xmlns:a16="http://schemas.microsoft.com/office/drawing/2014/main" id="{020F8525-E022-4F78-901F-8003A6FB8FAB}"/>
                  </a:ext>
                </a:extLst>
              </p:cNvPr>
              <p:cNvSpPr/>
              <p:nvPr/>
            </p:nvSpPr>
            <p:spPr>
              <a:xfrm>
                <a:off x="5055055" y="3012215"/>
                <a:ext cx="1311389" cy="567502"/>
              </a:xfrm>
              <a:custGeom>
                <a:avLst/>
                <a:gdLst>
                  <a:gd name="connsiteX0" fmla="*/ 0 w 1311389"/>
                  <a:gd name="connsiteY0" fmla="*/ 0 h 567502"/>
                  <a:gd name="connsiteX1" fmla="*/ 1027638 w 1311389"/>
                  <a:gd name="connsiteY1" fmla="*/ 0 h 567502"/>
                  <a:gd name="connsiteX2" fmla="*/ 1311389 w 1311389"/>
                  <a:gd name="connsiteY2" fmla="*/ 283751 h 567502"/>
                  <a:gd name="connsiteX3" fmla="*/ 1027638 w 1311389"/>
                  <a:gd name="connsiteY3" fmla="*/ 567502 h 567502"/>
                  <a:gd name="connsiteX4" fmla="*/ 0 w 1311389"/>
                  <a:gd name="connsiteY4" fmla="*/ 567502 h 567502"/>
                  <a:gd name="connsiteX5" fmla="*/ 283751 w 1311389"/>
                  <a:gd name="connsiteY5" fmla="*/ 283751 h 567502"/>
                  <a:gd name="connsiteX6" fmla="*/ 0 w 1311389"/>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89" h="567502">
                    <a:moveTo>
                      <a:pt x="0" y="0"/>
                    </a:moveTo>
                    <a:lnTo>
                      <a:pt x="1027638" y="0"/>
                    </a:lnTo>
                    <a:lnTo>
                      <a:pt x="1311389" y="283751"/>
                    </a:lnTo>
                    <a:lnTo>
                      <a:pt x="1027638"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Agir</a:t>
                </a:r>
                <a:endParaRPr lang="en-GB" sz="1100" b="1" kern="1200" dirty="0">
                  <a:solidFill>
                    <a:schemeClr val="tx1"/>
                  </a:solidFill>
                </a:endParaRPr>
              </a:p>
            </p:txBody>
          </p:sp>
          <p:sp>
            <p:nvSpPr>
              <p:cNvPr id="11" name="Freeform: Shape 10">
                <a:extLst>
                  <a:ext uri="{FF2B5EF4-FFF2-40B4-BE49-F238E27FC236}">
                    <a16:creationId xmlns:a16="http://schemas.microsoft.com/office/drawing/2014/main" id="{790AE6F1-ACB4-4ED9-A609-911832E08C5A}"/>
                  </a:ext>
                </a:extLst>
              </p:cNvPr>
              <p:cNvSpPr/>
              <p:nvPr/>
            </p:nvSpPr>
            <p:spPr>
              <a:xfrm>
                <a:off x="6138432" y="3012215"/>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Rapporter</a:t>
                </a:r>
                <a:endParaRPr lang="en-GB" sz="1100" b="1" kern="1200" dirty="0">
                  <a:solidFill>
                    <a:schemeClr val="tx1"/>
                  </a:solidFill>
                </a:endParaRPr>
              </a:p>
            </p:txBody>
          </p:sp>
          <p:sp>
            <p:nvSpPr>
              <p:cNvPr id="12" name="Freeform: Shape 11">
                <a:extLst>
                  <a:ext uri="{FF2B5EF4-FFF2-40B4-BE49-F238E27FC236}">
                    <a16:creationId xmlns:a16="http://schemas.microsoft.com/office/drawing/2014/main" id="{5EAE96FF-0675-4129-A367-C407EFAE8760}"/>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err="1">
                    <a:solidFill>
                      <a:schemeClr val="tx1"/>
                    </a:solidFill>
                  </a:rPr>
                  <a:t>Evaluer</a:t>
                </a:r>
                <a:endParaRPr lang="en-GB" sz="1100" b="1" kern="1200" dirty="0">
                  <a:solidFill>
                    <a:schemeClr val="tx1"/>
                  </a:solidFill>
                </a:endParaRPr>
              </a:p>
            </p:txBody>
          </p:sp>
        </p:grpSp>
        <p:sp>
          <p:nvSpPr>
            <p:cNvPr id="7" name="Freeform: Shape 6">
              <a:extLst>
                <a:ext uri="{FF2B5EF4-FFF2-40B4-BE49-F238E27FC236}">
                  <a16:creationId xmlns:a16="http://schemas.microsoft.com/office/drawing/2014/main" id="{2247C764-B048-4516-8E86-1023566CCAC4}"/>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Concevoir</a:t>
              </a:r>
              <a:endParaRPr lang="en-GB" sz="1100" b="1" dirty="0">
                <a:solidFill>
                  <a:schemeClr val="tx1"/>
                </a:solidFill>
              </a:endParaRPr>
            </a:p>
          </p:txBody>
        </p:sp>
      </p:grpSp>
      <p:sp>
        <p:nvSpPr>
          <p:cNvPr id="13" name="Title 5">
            <a:extLst>
              <a:ext uri="{FF2B5EF4-FFF2-40B4-BE49-F238E27FC236}">
                <a16:creationId xmlns:a16="http://schemas.microsoft.com/office/drawing/2014/main" id="{0DD81F05-A750-4A54-BF38-6E9C1C902BAB}"/>
              </a:ext>
            </a:extLst>
          </p:cNvPr>
          <p:cNvSpPr txBox="1">
            <a:spLocks/>
          </p:cNvSpPr>
          <p:nvPr/>
        </p:nvSpPr>
        <p:spPr bwMode="auto">
          <a:xfrm>
            <a:off x="928269" y="4843511"/>
            <a:ext cx="7287461"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i="1" dirty="0">
                <a:solidFill>
                  <a:schemeClr val="accent1">
                    <a:lumMod val="75000"/>
                  </a:schemeClr>
                </a:solidFill>
                <a:cs typeface="Arial" pitchFamily="34" charset="0"/>
              </a:rPr>
              <a:t>Les chiffres seuls ne disent pas l’histoire.</a:t>
            </a:r>
            <a:r>
              <a:rPr lang="fr-FR" i="1" dirty="0">
                <a:solidFill>
                  <a:schemeClr val="accent1">
                    <a:lumMod val="75000"/>
                  </a:schemeClr>
                </a:solidFill>
                <a:latin typeface="Comic Sans MS" panose="030F0702030302020204" pitchFamily="66" charset="0"/>
                <a:cs typeface="Arial" pitchFamily="34" charset="0"/>
              </a:rPr>
              <a:t>
</a:t>
            </a:r>
            <a:endParaRPr lang="en-US" i="1" kern="1200" dirty="0">
              <a:solidFill>
                <a:schemeClr val="accent1">
                  <a:lumMod val="75000"/>
                </a:schemeClr>
              </a:solidFill>
              <a:latin typeface="Comic Sans MS" panose="030F0702030302020204" pitchFamily="66" charset="0"/>
              <a:cs typeface="Arial" pitchFamily="34" charset="0"/>
            </a:endParaRPr>
          </a:p>
        </p:txBody>
      </p:sp>
      <p:sp>
        <p:nvSpPr>
          <p:cNvPr id="14" name="Title 5">
            <a:extLst>
              <a:ext uri="{FF2B5EF4-FFF2-40B4-BE49-F238E27FC236}">
                <a16:creationId xmlns:a16="http://schemas.microsoft.com/office/drawing/2014/main" id="{7B035C9E-E28F-44EB-9579-E3E493058569}"/>
              </a:ext>
            </a:extLst>
          </p:cNvPr>
          <p:cNvSpPr txBox="1">
            <a:spLocks/>
          </p:cNvSpPr>
          <p:nvPr/>
        </p:nvSpPr>
        <p:spPr bwMode="auto">
          <a:xfrm>
            <a:off x="1048573" y="5555446"/>
            <a:ext cx="7046853"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US" i="1" dirty="0" err="1">
                <a:solidFill>
                  <a:schemeClr val="accent1">
                    <a:lumMod val="75000"/>
                  </a:schemeClr>
                </a:solidFill>
                <a:cs typeface="Arial" pitchFamily="34" charset="0"/>
              </a:rPr>
              <a:t>Données</a:t>
            </a:r>
            <a:r>
              <a:rPr lang="en-US" i="1" dirty="0">
                <a:solidFill>
                  <a:schemeClr val="accent1">
                    <a:lumMod val="75000"/>
                  </a:schemeClr>
                </a:solidFill>
                <a:cs typeface="Arial" pitchFamily="34" charset="0"/>
              </a:rPr>
              <a:t> brutes + </a:t>
            </a:r>
            <a:r>
              <a:rPr lang="en-US" i="1" dirty="0" err="1">
                <a:solidFill>
                  <a:schemeClr val="accent1">
                    <a:lumMod val="75000"/>
                  </a:schemeClr>
                </a:solidFill>
                <a:cs typeface="Arial" pitchFamily="34" charset="0"/>
              </a:rPr>
              <a:t>Analyse</a:t>
            </a:r>
            <a:r>
              <a:rPr lang="en-US" i="1" dirty="0">
                <a:solidFill>
                  <a:schemeClr val="accent1">
                    <a:lumMod val="75000"/>
                  </a:schemeClr>
                </a:solidFill>
                <a:cs typeface="Arial" pitchFamily="34" charset="0"/>
              </a:rPr>
              <a:t> = Information</a:t>
            </a:r>
            <a:r>
              <a:rPr lang="en-US" i="1" dirty="0">
                <a:solidFill>
                  <a:schemeClr val="accent1">
                    <a:lumMod val="75000"/>
                  </a:schemeClr>
                </a:solidFill>
                <a:latin typeface="Comic Sans MS" panose="030F0702030302020204" pitchFamily="66" charset="0"/>
                <a:cs typeface="Arial" pitchFamily="34" charset="0"/>
              </a:rPr>
              <a:t>
</a:t>
            </a:r>
          </a:p>
        </p:txBody>
      </p:sp>
      <p:sp>
        <p:nvSpPr>
          <p:cNvPr id="16" name="Text Placeholder 2">
            <a:extLst>
              <a:ext uri="{FF2B5EF4-FFF2-40B4-BE49-F238E27FC236}">
                <a16:creationId xmlns:a16="http://schemas.microsoft.com/office/drawing/2014/main" id="{FF0B27FF-FB1A-4632-9223-0FB161EA6DB5}"/>
              </a:ext>
            </a:extLst>
          </p:cNvPr>
          <p:cNvSpPr>
            <a:spLocks noGrp="1"/>
          </p:cNvSpPr>
          <p:nvPr>
            <p:ph type="body" sz="quarter" idx="13"/>
          </p:nvPr>
        </p:nvSpPr>
        <p:spPr>
          <a:xfrm>
            <a:off x="429779" y="4003867"/>
            <a:ext cx="4438650" cy="823559"/>
          </a:xfrm>
        </p:spPr>
        <p:txBody>
          <a:bodyPr/>
          <a:lstStyle/>
          <a:p>
            <a:pPr marL="0" indent="0">
              <a:buNone/>
            </a:pPr>
            <a:r>
              <a:rPr lang="fr-FR" i="1" dirty="0"/>
              <a:t>Nombre de couvertures distribuées
</a:t>
            </a:r>
            <a:endParaRPr lang="en-US" i="1" dirty="0"/>
          </a:p>
        </p:txBody>
      </p:sp>
      <p:sp>
        <p:nvSpPr>
          <p:cNvPr id="17" name="Title 1">
            <a:extLst>
              <a:ext uri="{FF2B5EF4-FFF2-40B4-BE49-F238E27FC236}">
                <a16:creationId xmlns:a16="http://schemas.microsoft.com/office/drawing/2014/main" id="{911C11F1-1C3B-46AE-AEF7-797C8A278FB0}"/>
              </a:ext>
            </a:extLst>
          </p:cNvPr>
          <p:cNvSpPr txBox="1">
            <a:spLocks/>
          </p:cNvSpPr>
          <p:nvPr/>
        </p:nvSpPr>
        <p:spPr bwMode="auto">
          <a:xfrm>
            <a:off x="417513" y="3434214"/>
            <a:ext cx="901065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a:t>Indicateur                                           Cible           Résultat</a:t>
            </a:r>
            <a:endParaRPr lang="en-US" sz="2400" kern="0" dirty="0"/>
          </a:p>
        </p:txBody>
      </p:sp>
      <p:sp>
        <p:nvSpPr>
          <p:cNvPr id="18" name="Text Placeholder 2">
            <a:extLst>
              <a:ext uri="{FF2B5EF4-FFF2-40B4-BE49-F238E27FC236}">
                <a16:creationId xmlns:a16="http://schemas.microsoft.com/office/drawing/2014/main" id="{E65FE830-F3E2-4ADD-8531-A546295AA1F4}"/>
              </a:ext>
            </a:extLst>
          </p:cNvPr>
          <p:cNvSpPr txBox="1">
            <a:spLocks/>
          </p:cNvSpPr>
          <p:nvPr/>
        </p:nvSpPr>
        <p:spPr bwMode="auto">
          <a:xfrm>
            <a:off x="5412986" y="3999558"/>
            <a:ext cx="1230104"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i="1" dirty="0"/>
              <a:t>100.000</a:t>
            </a:r>
            <a:endParaRPr lang="en-US" i="1" kern="0" dirty="0"/>
          </a:p>
        </p:txBody>
      </p:sp>
      <p:sp>
        <p:nvSpPr>
          <p:cNvPr id="20" name="Text Placeholder 2">
            <a:extLst>
              <a:ext uri="{FF2B5EF4-FFF2-40B4-BE49-F238E27FC236}">
                <a16:creationId xmlns:a16="http://schemas.microsoft.com/office/drawing/2014/main" id="{3AE9FA2F-FE4F-46C9-A6EC-DDFAED5786B2}"/>
              </a:ext>
            </a:extLst>
          </p:cNvPr>
          <p:cNvSpPr txBox="1">
            <a:spLocks/>
          </p:cNvSpPr>
          <p:nvPr/>
        </p:nvSpPr>
        <p:spPr bwMode="auto">
          <a:xfrm>
            <a:off x="7349114" y="3999558"/>
            <a:ext cx="922337"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i="1" dirty="0"/>
              <a:t>50.000</a:t>
            </a:r>
            <a:endParaRPr lang="en-US" i="1" kern="0" dirty="0"/>
          </a:p>
        </p:txBody>
      </p:sp>
      <p:sp>
        <p:nvSpPr>
          <p:cNvPr id="22" name="Rectangle 21">
            <a:extLst>
              <a:ext uri="{FF2B5EF4-FFF2-40B4-BE49-F238E27FC236}">
                <a16:creationId xmlns:a16="http://schemas.microsoft.com/office/drawing/2014/main" id="{40FE1393-C6C7-4E5E-9E9A-140A54B70604}"/>
              </a:ext>
            </a:extLst>
          </p:cNvPr>
          <p:cNvSpPr/>
          <p:nvPr/>
        </p:nvSpPr>
        <p:spPr bwMode="auto">
          <a:xfrm>
            <a:off x="6028038" y="2464269"/>
            <a:ext cx="1771650" cy="21864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fr-FR" sz="15000" b="1" dirty="0">
                <a:solidFill>
                  <a:srgbClr val="FF0000"/>
                </a:solidFill>
                <a:latin typeface="Arial" charset="0"/>
              </a:rPr>
              <a:t>?</a:t>
            </a:r>
            <a:endParaRPr kumimoji="0" lang="en-US" sz="15000" b="1" i="0" u="none" strike="noStrike" cap="none" normalizeH="0" baseline="0" dirty="0">
              <a:ln>
                <a:noFill/>
              </a:ln>
              <a:solidFill>
                <a:srgbClr val="FF0000"/>
              </a:solidFill>
              <a:effectLst/>
              <a:latin typeface="Arial" charset="0"/>
            </a:endParaRPr>
          </a:p>
        </p:txBody>
      </p:sp>
      <p:sp>
        <p:nvSpPr>
          <p:cNvPr id="19" name="Rectangle 18">
            <a:extLst>
              <a:ext uri="{FF2B5EF4-FFF2-40B4-BE49-F238E27FC236}">
                <a16:creationId xmlns:a16="http://schemas.microsoft.com/office/drawing/2014/main" id="{5B83B537-434D-411D-8409-0D43E2948F20}"/>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48401939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build="p"/>
      <p:bldP spid="17" grpId="0"/>
      <p:bldP spid="18" grpId="0"/>
      <p:bldP spid="20" grpId="0"/>
      <p:bldP spid="22"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DC062FA-4975-4189-8C6C-091E76AE80D1}"/>
              </a:ext>
            </a:extLst>
          </p:cNvPr>
          <p:cNvSpPr/>
          <p:nvPr/>
        </p:nvSpPr>
        <p:spPr>
          <a:xfrm>
            <a:off x="532958" y="3204241"/>
            <a:ext cx="906193" cy="720080"/>
          </a:xfrm>
          <a:prstGeom prst="rect">
            <a:avLst/>
          </a:prstGeom>
          <a:solidFill>
            <a:srgbClr val="F79646"/>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Action</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0" name="Right Arrow 6">
            <a:extLst>
              <a:ext uri="{FF2B5EF4-FFF2-40B4-BE49-F238E27FC236}">
                <a16:creationId xmlns:a16="http://schemas.microsoft.com/office/drawing/2014/main" id="{54052422-F48E-4966-98D3-F702EE49F4AD}"/>
              </a:ext>
            </a:extLst>
          </p:cNvPr>
          <p:cNvSpPr/>
          <p:nvPr/>
        </p:nvSpPr>
        <p:spPr>
          <a:xfrm>
            <a:off x="1460888" y="3509284"/>
            <a:ext cx="634695" cy="144016"/>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F71A2D47-1AAD-491E-B596-65FBF7B4EA8F}"/>
              </a:ext>
            </a:extLst>
          </p:cNvPr>
          <p:cNvSpPr/>
          <p:nvPr/>
        </p:nvSpPr>
        <p:spPr>
          <a:xfrm>
            <a:off x="2100599" y="3204241"/>
            <a:ext cx="906193" cy="720080"/>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Output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i="1" kern="0" dirty="0">
                <a:solidFill>
                  <a:prstClr val="black"/>
                </a:solidFill>
                <a:latin typeface="Calibri"/>
              </a:rPr>
              <a:t>E</a:t>
            </a:r>
            <a:r>
              <a:rPr kumimoji="0" lang="en-US" sz="1200" b="0" i="1" u="none" strike="noStrike" kern="0" cap="none" spc="0" normalizeH="0" baseline="0" noProof="0" dirty="0" err="1">
                <a:ln>
                  <a:noFill/>
                </a:ln>
                <a:solidFill>
                  <a:prstClr val="black"/>
                </a:solidFill>
                <a:effectLst/>
                <a:uLnTx/>
                <a:uFillTx/>
                <a:latin typeface="Calibri"/>
                <a:ea typeface="+mn-ea"/>
                <a:cs typeface="+mn-cs"/>
              </a:rPr>
              <a:t>ffet</a:t>
            </a:r>
            <a:r>
              <a:rPr kumimoji="0" lang="en-US" sz="1200" b="0" i="1" u="none" strike="noStrike" kern="0" cap="none" spc="0" normalizeH="0" baseline="0" noProof="0" dirty="0">
                <a:ln>
                  <a:noFill/>
                </a:ln>
                <a:solidFill>
                  <a:prstClr val="black"/>
                </a:solidFill>
                <a:effectLst/>
                <a:uLnTx/>
                <a:uFillTx/>
                <a:latin typeface="Calibri"/>
                <a:ea typeface="+mn-ea"/>
                <a:cs typeface="+mn-cs"/>
              </a:rPr>
              <a:t> direct</a:t>
            </a: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E865A43C-C4F9-48E9-956B-A7FA331B3F0C}"/>
              </a:ext>
            </a:extLst>
          </p:cNvPr>
          <p:cNvSpPr/>
          <p:nvPr/>
        </p:nvSpPr>
        <p:spPr>
          <a:xfrm>
            <a:off x="4607505" y="3207315"/>
            <a:ext cx="1080120" cy="720080"/>
          </a:xfrm>
          <a:prstGeom prst="rect">
            <a:avLst/>
          </a:prstGeom>
          <a:solidFill>
            <a:srgbClr val="9BBB59">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Outcome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err="1">
                <a:ln>
                  <a:noFill/>
                </a:ln>
                <a:solidFill>
                  <a:prstClr val="black"/>
                </a:solidFill>
                <a:effectLst/>
                <a:uLnTx/>
                <a:uFillTx/>
                <a:latin typeface="Calibri"/>
                <a:ea typeface="+mn-ea"/>
                <a:cs typeface="+mn-cs"/>
              </a:rPr>
              <a:t>Effet</a:t>
            </a:r>
            <a:r>
              <a:rPr kumimoji="0" lang="en-US" sz="1200" b="0" i="1" u="none" strike="noStrike" kern="0" cap="none" spc="0" normalizeH="0" baseline="0" noProof="0" dirty="0">
                <a:ln>
                  <a:noFill/>
                </a:ln>
                <a:solidFill>
                  <a:prstClr val="black"/>
                </a:solidFill>
                <a:effectLst/>
                <a:uLnTx/>
                <a:uFillTx/>
                <a:latin typeface="Calibri"/>
                <a:ea typeface="+mn-ea"/>
                <a:cs typeface="+mn-cs"/>
              </a:rPr>
              <a:t> à </a:t>
            </a:r>
            <a:r>
              <a:rPr kumimoji="0" lang="en-US" sz="1200" b="0" i="1" u="none" strike="noStrike" kern="0" cap="none" spc="0" normalizeH="0" baseline="0" noProof="0" dirty="0" err="1">
                <a:ln>
                  <a:noFill/>
                </a:ln>
                <a:solidFill>
                  <a:prstClr val="black"/>
                </a:solidFill>
                <a:effectLst/>
                <a:uLnTx/>
                <a:uFillTx/>
                <a:latin typeface="Calibri"/>
                <a:ea typeface="+mn-ea"/>
                <a:cs typeface="+mn-cs"/>
              </a:rPr>
              <a:t>moyen</a:t>
            </a:r>
            <a:r>
              <a:rPr kumimoji="0" lang="en-US" sz="1200" b="0" i="1" u="none" strike="noStrike" kern="0" cap="none" spc="0" normalizeH="0" baseline="0" noProof="0" dirty="0">
                <a:ln>
                  <a:noFill/>
                </a:ln>
                <a:solidFill>
                  <a:prstClr val="black"/>
                </a:solidFill>
                <a:effectLst/>
                <a:uLnTx/>
                <a:uFillTx/>
                <a:latin typeface="Calibri"/>
                <a:ea typeface="+mn-ea"/>
                <a:cs typeface="+mn-cs"/>
              </a:rPr>
              <a:t> </a:t>
            </a:r>
            <a:r>
              <a:rPr kumimoji="0" lang="en-US" sz="1200" b="0" i="1" u="none" strike="noStrike" kern="0" cap="none" spc="0" normalizeH="0" baseline="0" noProof="0" dirty="0" err="1">
                <a:ln>
                  <a:noFill/>
                </a:ln>
                <a:solidFill>
                  <a:prstClr val="black"/>
                </a:solidFill>
                <a:effectLst/>
                <a:uLnTx/>
                <a:uFillTx/>
                <a:latin typeface="Calibri"/>
                <a:ea typeface="+mn-ea"/>
                <a:cs typeface="+mn-cs"/>
              </a:rPr>
              <a:t>terme</a:t>
            </a: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947F2684-7042-4527-B87D-92941F83E7A8}"/>
              </a:ext>
            </a:extLst>
          </p:cNvPr>
          <p:cNvSpPr/>
          <p:nvPr/>
        </p:nvSpPr>
        <p:spPr>
          <a:xfrm>
            <a:off x="7883361" y="3204241"/>
            <a:ext cx="856762" cy="720080"/>
          </a:xfrm>
          <a:prstGeom prst="rect">
            <a:avLst/>
          </a:prstGeom>
          <a:solidFill>
            <a:srgbClr val="77933C"/>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Impact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err="1">
                <a:ln>
                  <a:noFill/>
                </a:ln>
                <a:solidFill>
                  <a:prstClr val="black"/>
                </a:solidFill>
                <a:effectLst/>
                <a:uLnTx/>
                <a:uFillTx/>
                <a:latin typeface="Calibri"/>
                <a:ea typeface="+mn-ea"/>
                <a:cs typeface="+mn-cs"/>
              </a:rPr>
              <a:t>Effet</a:t>
            </a:r>
            <a:r>
              <a:rPr kumimoji="0" lang="en-US" sz="1200" b="0" i="1" u="none" strike="noStrike" kern="0" cap="none" spc="0" normalizeH="0" baseline="0" noProof="0" dirty="0">
                <a:ln>
                  <a:noFill/>
                </a:ln>
                <a:solidFill>
                  <a:prstClr val="black"/>
                </a:solidFill>
                <a:effectLst/>
                <a:uLnTx/>
                <a:uFillTx/>
                <a:latin typeface="Calibri"/>
                <a:ea typeface="+mn-ea"/>
                <a:cs typeface="+mn-cs"/>
              </a:rPr>
              <a:t> à long </a:t>
            </a:r>
            <a:r>
              <a:rPr kumimoji="0" lang="en-US" sz="1200" b="0" i="1" u="none" strike="noStrike" kern="0" cap="none" spc="0" normalizeH="0" baseline="0" noProof="0" dirty="0" err="1">
                <a:ln>
                  <a:noFill/>
                </a:ln>
                <a:solidFill>
                  <a:prstClr val="black"/>
                </a:solidFill>
                <a:effectLst/>
                <a:uLnTx/>
                <a:uFillTx/>
                <a:latin typeface="Calibri"/>
                <a:ea typeface="+mn-ea"/>
                <a:cs typeface="+mn-cs"/>
              </a:rPr>
              <a:t>terme</a:t>
            </a:r>
            <a:r>
              <a:rPr kumimoji="0" lang="en-US" sz="1200" b="0" i="1" u="none" strike="noStrike" kern="0" cap="none" spc="0" normalizeH="0" baseline="0" noProof="0" dirty="0">
                <a:ln>
                  <a:noFill/>
                </a:ln>
                <a:solidFill>
                  <a:prstClr val="black"/>
                </a:solidFill>
                <a:effectLst/>
                <a:uLnTx/>
                <a:uFillTx/>
                <a:latin typeface="Calibri"/>
                <a:ea typeface="+mn-ea"/>
                <a:cs typeface="+mn-cs"/>
              </a:rPr>
              <a:t> </a:t>
            </a: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FB9F81D5-F773-4C54-BDFD-01E2E1248FC8}"/>
              </a:ext>
            </a:extLst>
          </p:cNvPr>
          <p:cNvSpPr/>
          <p:nvPr/>
        </p:nvSpPr>
        <p:spPr>
          <a:xfrm>
            <a:off x="3347912" y="4164206"/>
            <a:ext cx="137418" cy="384794"/>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5CD9C0C8-3B9C-4A5A-9CDC-9EB514E41305}"/>
              </a:ext>
            </a:extLst>
          </p:cNvPr>
          <p:cNvSpPr/>
          <p:nvPr/>
        </p:nvSpPr>
        <p:spPr>
          <a:xfrm>
            <a:off x="3660640" y="3807528"/>
            <a:ext cx="120466" cy="154833"/>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ADEDD365-543B-4B42-8BDE-FC3A9236F3CE}"/>
              </a:ext>
            </a:extLst>
          </p:cNvPr>
          <p:cNvSpPr/>
          <p:nvPr/>
        </p:nvSpPr>
        <p:spPr>
          <a:xfrm>
            <a:off x="3268922" y="3075441"/>
            <a:ext cx="120466" cy="154833"/>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D19E6C89-4A68-4D81-815F-AAA247DC8709}"/>
              </a:ext>
            </a:extLst>
          </p:cNvPr>
          <p:cNvSpPr/>
          <p:nvPr/>
        </p:nvSpPr>
        <p:spPr>
          <a:xfrm>
            <a:off x="3439238" y="2601555"/>
            <a:ext cx="287933" cy="358261"/>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8" name="Right Arrow 32">
            <a:extLst>
              <a:ext uri="{FF2B5EF4-FFF2-40B4-BE49-F238E27FC236}">
                <a16:creationId xmlns:a16="http://schemas.microsoft.com/office/drawing/2014/main" id="{FF754698-A2D4-4C03-8955-2058AB236622}"/>
              </a:ext>
            </a:extLst>
          </p:cNvPr>
          <p:cNvSpPr/>
          <p:nvPr/>
        </p:nvSpPr>
        <p:spPr>
          <a:xfrm>
            <a:off x="3002371" y="3492272"/>
            <a:ext cx="1605134" cy="161027"/>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ight Arrow 33">
            <a:extLst>
              <a:ext uri="{FF2B5EF4-FFF2-40B4-BE49-F238E27FC236}">
                <a16:creationId xmlns:a16="http://schemas.microsoft.com/office/drawing/2014/main" id="{C3AEE5FF-F174-46CB-A58F-AE82E365F369}"/>
              </a:ext>
            </a:extLst>
          </p:cNvPr>
          <p:cNvSpPr/>
          <p:nvPr/>
        </p:nvSpPr>
        <p:spPr>
          <a:xfrm rot="1487075">
            <a:off x="3696808" y="3072388"/>
            <a:ext cx="894973" cy="81833"/>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ight Arrow 34">
            <a:extLst>
              <a:ext uri="{FF2B5EF4-FFF2-40B4-BE49-F238E27FC236}">
                <a16:creationId xmlns:a16="http://schemas.microsoft.com/office/drawing/2014/main" id="{0A4C81F7-96DB-4C8D-BF66-F2A028C5C908}"/>
              </a:ext>
            </a:extLst>
          </p:cNvPr>
          <p:cNvSpPr/>
          <p:nvPr/>
        </p:nvSpPr>
        <p:spPr>
          <a:xfrm rot="616979">
            <a:off x="3411323" y="3271469"/>
            <a:ext cx="1167829" cy="4571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ight Arrow 35">
            <a:extLst>
              <a:ext uri="{FF2B5EF4-FFF2-40B4-BE49-F238E27FC236}">
                <a16:creationId xmlns:a16="http://schemas.microsoft.com/office/drawing/2014/main" id="{7E1628AA-135F-4523-B7CC-03E93AE8D53E}"/>
              </a:ext>
            </a:extLst>
          </p:cNvPr>
          <p:cNvSpPr/>
          <p:nvPr/>
        </p:nvSpPr>
        <p:spPr>
          <a:xfrm rot="20110486">
            <a:off x="3446050" y="4062402"/>
            <a:ext cx="1167829" cy="77495"/>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ight Arrow 36">
            <a:extLst>
              <a:ext uri="{FF2B5EF4-FFF2-40B4-BE49-F238E27FC236}">
                <a16:creationId xmlns:a16="http://schemas.microsoft.com/office/drawing/2014/main" id="{00A1A01B-F462-46A1-A329-9634E1E5BA70}"/>
              </a:ext>
            </a:extLst>
          </p:cNvPr>
          <p:cNvSpPr/>
          <p:nvPr/>
        </p:nvSpPr>
        <p:spPr>
          <a:xfrm rot="20945458">
            <a:off x="3772850" y="3767146"/>
            <a:ext cx="803942" cy="4571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BC0ECB48-6D76-4AF9-80DF-6C9119993D83}"/>
              </a:ext>
            </a:extLst>
          </p:cNvPr>
          <p:cNvSpPr/>
          <p:nvPr/>
        </p:nvSpPr>
        <p:spPr>
          <a:xfrm>
            <a:off x="6311721" y="2939745"/>
            <a:ext cx="137418" cy="384794"/>
          </a:xfrm>
          <a:prstGeom prst="rect">
            <a:avLst/>
          </a:prstGeom>
          <a:solidFill>
            <a:srgbClr val="9BBB59">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C66C1186-52C8-415C-AA3D-6A651334A035}"/>
              </a:ext>
            </a:extLst>
          </p:cNvPr>
          <p:cNvSpPr/>
          <p:nvPr/>
        </p:nvSpPr>
        <p:spPr>
          <a:xfrm>
            <a:off x="6721288" y="3772069"/>
            <a:ext cx="120466" cy="154833"/>
          </a:xfrm>
          <a:prstGeom prst="rect">
            <a:avLst/>
          </a:prstGeom>
          <a:solidFill>
            <a:srgbClr val="9BBB59">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02CCBF16-A125-48BA-80C7-9C750030AFF9}"/>
              </a:ext>
            </a:extLst>
          </p:cNvPr>
          <p:cNvSpPr/>
          <p:nvPr/>
        </p:nvSpPr>
        <p:spPr>
          <a:xfrm>
            <a:off x="6658689" y="2811149"/>
            <a:ext cx="120466" cy="154833"/>
          </a:xfrm>
          <a:prstGeom prst="rect">
            <a:avLst/>
          </a:prstGeom>
          <a:solidFill>
            <a:srgbClr val="9BBB59">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D5CE1275-4C18-4A0B-9B44-EC1FE2A87690}"/>
              </a:ext>
            </a:extLst>
          </p:cNvPr>
          <p:cNvSpPr/>
          <p:nvPr/>
        </p:nvSpPr>
        <p:spPr>
          <a:xfrm>
            <a:off x="6256454" y="4113222"/>
            <a:ext cx="287933" cy="358261"/>
          </a:xfrm>
          <a:prstGeom prst="rect">
            <a:avLst/>
          </a:prstGeom>
          <a:solidFill>
            <a:srgbClr val="9BBB59">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47" name="Right Arrow 37">
            <a:extLst>
              <a:ext uri="{FF2B5EF4-FFF2-40B4-BE49-F238E27FC236}">
                <a16:creationId xmlns:a16="http://schemas.microsoft.com/office/drawing/2014/main" id="{BD13F577-0242-4363-89D3-827BDAD9D700}"/>
              </a:ext>
            </a:extLst>
          </p:cNvPr>
          <p:cNvSpPr/>
          <p:nvPr/>
        </p:nvSpPr>
        <p:spPr>
          <a:xfrm>
            <a:off x="5687625" y="3456813"/>
            <a:ext cx="2195736" cy="20781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38">
            <a:extLst>
              <a:ext uri="{FF2B5EF4-FFF2-40B4-BE49-F238E27FC236}">
                <a16:creationId xmlns:a16="http://schemas.microsoft.com/office/drawing/2014/main" id="{4025FF79-6C54-4AC8-A9A5-F385112737ED}"/>
              </a:ext>
            </a:extLst>
          </p:cNvPr>
          <p:cNvSpPr/>
          <p:nvPr/>
        </p:nvSpPr>
        <p:spPr>
          <a:xfrm rot="1487075">
            <a:off x="6752306" y="3072152"/>
            <a:ext cx="1097671" cy="7822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39">
            <a:extLst>
              <a:ext uri="{FF2B5EF4-FFF2-40B4-BE49-F238E27FC236}">
                <a16:creationId xmlns:a16="http://schemas.microsoft.com/office/drawing/2014/main" id="{2E8F73B6-ADDD-4388-8784-E54BE68D4BF2}"/>
              </a:ext>
            </a:extLst>
          </p:cNvPr>
          <p:cNvSpPr/>
          <p:nvPr/>
        </p:nvSpPr>
        <p:spPr>
          <a:xfrm rot="616979">
            <a:off x="6468083" y="3277125"/>
            <a:ext cx="1327384" cy="47432"/>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40">
            <a:extLst>
              <a:ext uri="{FF2B5EF4-FFF2-40B4-BE49-F238E27FC236}">
                <a16:creationId xmlns:a16="http://schemas.microsoft.com/office/drawing/2014/main" id="{3C336718-15C0-4440-9622-744F68508AC4}"/>
              </a:ext>
            </a:extLst>
          </p:cNvPr>
          <p:cNvSpPr/>
          <p:nvPr/>
        </p:nvSpPr>
        <p:spPr>
          <a:xfrm rot="20110486">
            <a:off x="6505746" y="3972475"/>
            <a:ext cx="1416257" cy="127638"/>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ight Arrow 41">
            <a:extLst>
              <a:ext uri="{FF2B5EF4-FFF2-40B4-BE49-F238E27FC236}">
                <a16:creationId xmlns:a16="http://schemas.microsoft.com/office/drawing/2014/main" id="{0CBE76D6-FE04-4AF2-8CD1-FDF367865980}"/>
              </a:ext>
            </a:extLst>
          </p:cNvPr>
          <p:cNvSpPr/>
          <p:nvPr/>
        </p:nvSpPr>
        <p:spPr>
          <a:xfrm rot="20945458">
            <a:off x="6832131" y="3717374"/>
            <a:ext cx="955200" cy="4571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Title 1">
            <a:extLst>
              <a:ext uri="{FF2B5EF4-FFF2-40B4-BE49-F238E27FC236}">
                <a16:creationId xmlns:a16="http://schemas.microsoft.com/office/drawing/2014/main" id="{64319C3F-DF22-4309-8141-B599322AD1D0}"/>
              </a:ext>
            </a:extLst>
          </p:cNvPr>
          <p:cNvSpPr txBox="1">
            <a:spLocks/>
          </p:cNvSpPr>
          <p:nvPr/>
        </p:nvSpPr>
        <p:spPr>
          <a:xfrm>
            <a:off x="392113" y="685849"/>
            <a:ext cx="8231187" cy="519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t>Le problème de l’attribution</a:t>
            </a:r>
            <a:endParaRPr lang="en-US" sz="2800" b="1" dirty="0"/>
          </a:p>
        </p:txBody>
      </p:sp>
      <p:sp>
        <p:nvSpPr>
          <p:cNvPr id="26" name="Rectangle 25">
            <a:extLst>
              <a:ext uri="{FF2B5EF4-FFF2-40B4-BE49-F238E27FC236}">
                <a16:creationId xmlns:a16="http://schemas.microsoft.com/office/drawing/2014/main" id="{328938D1-6DB8-4501-9FEE-4DF59E3749A3}"/>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56977592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50" grpId="0" animBg="1"/>
      <p:bldP spid="51" grpId="0" animBg="1"/>
      <p:bldP spid="52" grpId="0"/>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417513" y="712570"/>
            <a:ext cx="8231187" cy="954107"/>
          </a:xfrm>
        </p:spPr>
        <p:txBody>
          <a:bodyPr/>
          <a:lstStyle/>
          <a:p>
            <a:r>
              <a:rPr lang="en-US" kern="1200" dirty="0" err="1">
                <a:latin typeface="Arial" pitchFamily="34" charset="0"/>
                <a:cs typeface="Arial" pitchFamily="34" charset="0"/>
              </a:rPr>
              <a:t>Agir</a:t>
            </a:r>
            <a:r>
              <a:rPr lang="en-US" kern="1200" dirty="0">
                <a:latin typeface="Arial" pitchFamily="34" charset="0"/>
                <a:cs typeface="Arial" pitchFamily="34" charset="0"/>
              </a:rPr>
              <a:t> : </a:t>
            </a:r>
            <a:r>
              <a:rPr lang="en-US" kern="1200" dirty="0" err="1">
                <a:latin typeface="Arial" pitchFamily="34" charset="0"/>
                <a:cs typeface="Arial" pitchFamily="34" charset="0"/>
              </a:rPr>
              <a:t>décisions</a:t>
            </a:r>
            <a:r>
              <a:rPr lang="en-US" kern="1200" dirty="0">
                <a:latin typeface="Arial" pitchFamily="34" charset="0"/>
                <a:cs typeface="Arial" pitchFamily="34" charset="0"/>
              </a:rPr>
              <a:t> et </a:t>
            </a:r>
            <a:r>
              <a:rPr lang="en-US" kern="1200" dirty="0" err="1">
                <a:latin typeface="Arial" pitchFamily="34" charset="0"/>
                <a:cs typeface="Arial" pitchFamily="34" charset="0"/>
              </a:rPr>
              <a:t>recommandations</a:t>
            </a:r>
            <a:r>
              <a:rPr lang="en-US" kern="1200" dirty="0">
                <a:latin typeface="Arial" pitchFamily="34" charset="0"/>
                <a:cs typeface="Arial" pitchFamily="34" charset="0"/>
              </a:rPr>
              <a:t>
</a:t>
            </a:r>
          </a:p>
        </p:txBody>
      </p:sp>
      <p:grpSp>
        <p:nvGrpSpPr>
          <p:cNvPr id="2" name="Group 1">
            <a:extLst>
              <a:ext uri="{FF2B5EF4-FFF2-40B4-BE49-F238E27FC236}">
                <a16:creationId xmlns:a16="http://schemas.microsoft.com/office/drawing/2014/main" id="{2E7E552C-7E76-4AF4-BB6D-BE7924377512}"/>
              </a:ext>
            </a:extLst>
          </p:cNvPr>
          <p:cNvGrpSpPr/>
          <p:nvPr/>
        </p:nvGrpSpPr>
        <p:grpSpPr>
          <a:xfrm>
            <a:off x="392113" y="1552626"/>
            <a:ext cx="8231187" cy="1304823"/>
            <a:chOff x="417512" y="3464317"/>
            <a:chExt cx="8231187" cy="1304823"/>
          </a:xfrm>
        </p:grpSpPr>
        <p:grpSp>
          <p:nvGrpSpPr>
            <p:cNvPr id="4" name="Group 3">
              <a:extLst>
                <a:ext uri="{FF2B5EF4-FFF2-40B4-BE49-F238E27FC236}">
                  <a16:creationId xmlns:a16="http://schemas.microsoft.com/office/drawing/2014/main" id="{456828BA-93F1-44DF-96E2-E7EC0AFA7D62}"/>
                </a:ext>
              </a:extLst>
            </p:cNvPr>
            <p:cNvGrpSpPr/>
            <p:nvPr/>
          </p:nvGrpSpPr>
          <p:grpSpPr>
            <a:xfrm>
              <a:off x="417512" y="3464317"/>
              <a:ext cx="8231187" cy="1304823"/>
              <a:chOff x="912813" y="2507399"/>
              <a:chExt cx="8231187" cy="1304823"/>
            </a:xfrm>
          </p:grpSpPr>
          <p:grpSp>
            <p:nvGrpSpPr>
              <p:cNvPr id="5" name="Group 4">
                <a:extLst>
                  <a:ext uri="{FF2B5EF4-FFF2-40B4-BE49-F238E27FC236}">
                    <a16:creationId xmlns:a16="http://schemas.microsoft.com/office/drawing/2014/main" id="{514B1EF6-B6D2-4650-ADD0-71EBD3F7B41E}"/>
                  </a:ext>
                </a:extLst>
              </p:cNvPr>
              <p:cNvGrpSpPr/>
              <p:nvPr/>
            </p:nvGrpSpPr>
            <p:grpSpPr>
              <a:xfrm>
                <a:off x="2359883" y="2507399"/>
                <a:ext cx="6784117" cy="1304823"/>
                <a:chOff x="1814076" y="2664336"/>
                <a:chExt cx="6784117" cy="1304823"/>
              </a:xfrm>
            </p:grpSpPr>
            <p:sp>
              <p:nvSpPr>
                <p:cNvPr id="8" name="Freeform: Shape 7">
                  <a:extLst>
                    <a:ext uri="{FF2B5EF4-FFF2-40B4-BE49-F238E27FC236}">
                      <a16:creationId xmlns:a16="http://schemas.microsoft.com/office/drawing/2014/main" id="{ACFF77ED-A938-4E05-8DD5-C325BEDC61E9}"/>
                    </a:ext>
                  </a:extLst>
                </p:cNvPr>
                <p:cNvSpPr/>
                <p:nvPr/>
              </p:nvSpPr>
              <p:spPr>
                <a:xfrm>
                  <a:off x="4521494" y="2664336"/>
                  <a:ext cx="1785394"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fr-FR" b="1" dirty="0">
                      <a:solidFill>
                        <a:schemeClr val="tx1"/>
                      </a:solidFill>
                    </a:rPr>
                    <a:t>Agir</a:t>
                  </a:r>
                  <a:endParaRPr lang="en-GB" b="1" dirty="0">
                    <a:solidFill>
                      <a:schemeClr val="tx1"/>
                    </a:solidFill>
                  </a:endParaRPr>
                </a:p>
              </p:txBody>
            </p:sp>
            <p:sp>
              <p:nvSpPr>
                <p:cNvPr id="9" name="Freeform: Shape 8">
                  <a:extLst>
                    <a:ext uri="{FF2B5EF4-FFF2-40B4-BE49-F238E27FC236}">
                      <a16:creationId xmlns:a16="http://schemas.microsoft.com/office/drawing/2014/main" id="{ADB54911-1103-4391-8295-AC1275850304}"/>
                    </a:ext>
                  </a:extLst>
                </p:cNvPr>
                <p:cNvSpPr/>
                <p:nvPr/>
              </p:nvSpPr>
              <p:spPr>
                <a:xfrm>
                  <a:off x="1814076"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Collecter</a:t>
                  </a:r>
                  <a:endParaRPr lang="en-GB" sz="1100" b="1" kern="1200" dirty="0">
                    <a:solidFill>
                      <a:schemeClr val="tx1"/>
                    </a:solidFill>
                  </a:endParaRPr>
                </a:p>
              </p:txBody>
            </p:sp>
            <p:sp>
              <p:nvSpPr>
                <p:cNvPr id="11" name="Freeform: Shape 10">
                  <a:extLst>
                    <a:ext uri="{FF2B5EF4-FFF2-40B4-BE49-F238E27FC236}">
                      <a16:creationId xmlns:a16="http://schemas.microsoft.com/office/drawing/2014/main" id="{26FAB3A2-3B9F-4D8B-8EFB-ED101F304638}"/>
                    </a:ext>
                  </a:extLst>
                </p:cNvPr>
                <p:cNvSpPr/>
                <p:nvPr/>
              </p:nvSpPr>
              <p:spPr>
                <a:xfrm>
                  <a:off x="6167008" y="3012215"/>
                  <a:ext cx="1330442"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Rapporter</a:t>
                  </a:r>
                  <a:endParaRPr lang="en-GB" sz="1100" b="1" kern="1200" dirty="0">
                    <a:solidFill>
                      <a:schemeClr val="tx1"/>
                    </a:solidFill>
                  </a:endParaRPr>
                </a:p>
              </p:txBody>
            </p:sp>
            <p:sp>
              <p:nvSpPr>
                <p:cNvPr id="12" name="Freeform: Shape 11">
                  <a:extLst>
                    <a:ext uri="{FF2B5EF4-FFF2-40B4-BE49-F238E27FC236}">
                      <a16:creationId xmlns:a16="http://schemas.microsoft.com/office/drawing/2014/main" id="{EF0B7D61-BE42-4841-9EDE-CF3FA6CB18A6}"/>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err="1">
                      <a:solidFill>
                        <a:schemeClr val="tx1"/>
                      </a:solidFill>
                    </a:rPr>
                    <a:t>Évaluer</a:t>
                  </a:r>
                  <a:endParaRPr lang="en-GB" sz="1100" b="1" kern="1200" dirty="0">
                    <a:solidFill>
                      <a:schemeClr val="tx1"/>
                    </a:solidFill>
                  </a:endParaRPr>
                </a:p>
              </p:txBody>
            </p:sp>
          </p:grpSp>
          <p:sp>
            <p:nvSpPr>
              <p:cNvPr id="7" name="Freeform: Shape 6">
                <a:extLst>
                  <a:ext uri="{FF2B5EF4-FFF2-40B4-BE49-F238E27FC236}">
                    <a16:creationId xmlns:a16="http://schemas.microsoft.com/office/drawing/2014/main" id="{B01ED5A9-3B1E-4599-B455-99A35C05CC8D}"/>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Concevoir</a:t>
                </a:r>
                <a:endParaRPr lang="en-GB" sz="1100" b="1" dirty="0">
                  <a:solidFill>
                    <a:schemeClr val="tx1"/>
                  </a:solidFill>
                </a:endParaRPr>
              </a:p>
            </p:txBody>
          </p:sp>
        </p:grpSp>
        <p:sp>
          <p:nvSpPr>
            <p:cNvPr id="14" name="Freeform: Shape 13">
              <a:extLst>
                <a:ext uri="{FF2B5EF4-FFF2-40B4-BE49-F238E27FC236}">
                  <a16:creationId xmlns:a16="http://schemas.microsoft.com/office/drawing/2014/main" id="{DE292EBF-EA43-4ADE-9DE1-8AD64A7BC778}"/>
                </a:ext>
              </a:extLst>
            </p:cNvPr>
            <p:cNvSpPr/>
            <p:nvPr/>
          </p:nvSpPr>
          <p:spPr>
            <a:xfrm>
              <a:off x="3371334" y="3812196"/>
              <a:ext cx="1491611"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Analyser</a:t>
              </a:r>
              <a:endParaRPr lang="en-GB" sz="1100" b="1" kern="1200" dirty="0">
                <a:solidFill>
                  <a:schemeClr val="tx1"/>
                </a:solidFill>
              </a:endParaRPr>
            </a:p>
          </p:txBody>
        </p:sp>
      </p:grpSp>
      <p:sp>
        <p:nvSpPr>
          <p:cNvPr id="3" name="Rectangle 2">
            <a:extLst>
              <a:ext uri="{FF2B5EF4-FFF2-40B4-BE49-F238E27FC236}">
                <a16:creationId xmlns:a16="http://schemas.microsoft.com/office/drawing/2014/main" id="{E8CCCF8A-E0A7-446C-A920-F2E54CF1775E}"/>
              </a:ext>
            </a:extLst>
          </p:cNvPr>
          <p:cNvSpPr/>
          <p:nvPr/>
        </p:nvSpPr>
        <p:spPr>
          <a:xfrm>
            <a:off x="417513" y="3235840"/>
            <a:ext cx="8231187" cy="923330"/>
          </a:xfrm>
          <a:prstGeom prst="rect">
            <a:avLst/>
          </a:prstGeom>
        </p:spPr>
        <p:txBody>
          <a:bodyPr wrap="square">
            <a:spAutoFit/>
          </a:bodyPr>
          <a:lstStyle/>
          <a:p>
            <a:pPr algn="just"/>
            <a:r>
              <a:rPr lang="en-GB" b="1" u="sng" dirty="0">
                <a:latin typeface="Arial" pitchFamily="34" charset="0"/>
                <a:cs typeface="Arial" pitchFamily="34" charset="0"/>
              </a:rPr>
              <a:t>A) </a:t>
            </a:r>
            <a:r>
              <a:rPr lang="en-GB" b="1" u="sng" dirty="0" err="1">
                <a:latin typeface="Arial" pitchFamily="34" charset="0"/>
                <a:cs typeface="Arial" pitchFamily="34" charset="0"/>
              </a:rPr>
              <a:t>décider</a:t>
            </a:r>
            <a:r>
              <a:rPr lang="en-GB" b="1" u="sng" dirty="0">
                <a:latin typeface="Arial" pitchFamily="34" charset="0"/>
                <a:cs typeface="Arial" pitchFamily="34" charset="0"/>
              </a:rPr>
              <a:t> et </a:t>
            </a:r>
            <a:r>
              <a:rPr lang="en-GB" b="1" u="sng" dirty="0" err="1">
                <a:latin typeface="Arial" pitchFamily="34" charset="0"/>
                <a:cs typeface="Arial" pitchFamily="34" charset="0"/>
              </a:rPr>
              <a:t>agir</a:t>
            </a:r>
            <a:r>
              <a:rPr lang="en-GB" b="1" u="sng" dirty="0">
                <a:latin typeface="Arial" pitchFamily="34" charset="0"/>
                <a:cs typeface="Arial" pitchFamily="34" charset="0"/>
              </a:rPr>
              <a:t>
</a:t>
            </a:r>
            <a:r>
              <a:rPr lang="fr-FR" i="1" dirty="0">
                <a:latin typeface="Arial" pitchFamily="34" charset="0"/>
                <a:cs typeface="Arial" pitchFamily="34" charset="0"/>
              </a:rPr>
              <a:t>Exemple : le comité de gestion du camp décide de donner la priorité à la distribution de l’eau sur toutes les activités.</a:t>
            </a:r>
            <a:endParaRPr lang="en-US" dirty="0">
              <a:latin typeface="Arial" pitchFamily="34" charset="0"/>
              <a:cs typeface="Arial" pitchFamily="34" charset="0"/>
            </a:endParaRPr>
          </a:p>
        </p:txBody>
      </p:sp>
      <p:sp>
        <p:nvSpPr>
          <p:cNvPr id="13" name="Rectangle 12">
            <a:extLst>
              <a:ext uri="{FF2B5EF4-FFF2-40B4-BE49-F238E27FC236}">
                <a16:creationId xmlns:a16="http://schemas.microsoft.com/office/drawing/2014/main" id="{5D706587-D5EC-4EDC-BFED-3D6DDF77360C}"/>
              </a:ext>
            </a:extLst>
          </p:cNvPr>
          <p:cNvSpPr/>
          <p:nvPr/>
        </p:nvSpPr>
        <p:spPr>
          <a:xfrm>
            <a:off x="417513" y="4383860"/>
            <a:ext cx="8205787" cy="1200329"/>
          </a:xfrm>
          <a:prstGeom prst="rect">
            <a:avLst/>
          </a:prstGeom>
        </p:spPr>
        <p:txBody>
          <a:bodyPr wrap="square">
            <a:spAutoFit/>
          </a:bodyPr>
          <a:lstStyle/>
          <a:p>
            <a:pPr algn="just"/>
            <a:r>
              <a:rPr lang="en-GB" b="1" u="sng" dirty="0">
                <a:latin typeface="Arial" pitchFamily="34" charset="0"/>
                <a:cs typeface="Arial" pitchFamily="34" charset="0"/>
              </a:rPr>
              <a:t>B) faire </a:t>
            </a:r>
            <a:r>
              <a:rPr lang="en-GB" b="1" u="sng" dirty="0" err="1">
                <a:latin typeface="Arial" pitchFamily="34" charset="0"/>
                <a:cs typeface="Arial" pitchFamily="34" charset="0"/>
              </a:rPr>
              <a:t>une</a:t>
            </a:r>
            <a:r>
              <a:rPr lang="en-GB" b="1" u="sng" dirty="0">
                <a:latin typeface="Arial" pitchFamily="34" charset="0"/>
                <a:cs typeface="Arial" pitchFamily="34" charset="0"/>
              </a:rPr>
              <a:t> </a:t>
            </a:r>
            <a:r>
              <a:rPr lang="en-GB" b="1" u="sng" dirty="0" err="1">
                <a:latin typeface="Arial" pitchFamily="34" charset="0"/>
                <a:cs typeface="Arial" pitchFamily="34" charset="0"/>
              </a:rPr>
              <a:t>recommandation</a:t>
            </a:r>
            <a:r>
              <a:rPr lang="en-GB" b="1" u="sng" dirty="0">
                <a:latin typeface="Arial" pitchFamily="34" charset="0"/>
                <a:cs typeface="Arial" pitchFamily="34" charset="0"/>
              </a:rPr>
              <a:t>
</a:t>
            </a:r>
            <a:r>
              <a:rPr lang="fr-FR" i="1" dirty="0">
                <a:latin typeface="Arial" pitchFamily="34" charset="0"/>
                <a:cs typeface="Arial" pitchFamily="34" charset="0"/>
              </a:rPr>
              <a:t>Exemple : Le Groupe de Coordination Inter-Cluster recommande à l’EHP de demander au gouvernement d’améliorer l’accès humanitaire à la population d’une certaine région. </a:t>
            </a:r>
            <a:endParaRPr lang="en-GB" i="1" dirty="0">
              <a:latin typeface="Arial" pitchFamily="34" charset="0"/>
              <a:cs typeface="Arial" pitchFamily="34" charset="0"/>
            </a:endParaRPr>
          </a:p>
        </p:txBody>
      </p:sp>
      <p:sp>
        <p:nvSpPr>
          <p:cNvPr id="15" name="Rectangle 14">
            <a:extLst>
              <a:ext uri="{FF2B5EF4-FFF2-40B4-BE49-F238E27FC236}">
                <a16:creationId xmlns:a16="http://schemas.microsoft.com/office/drawing/2014/main" id="{C928E8EC-47B5-4CF5-9CDB-277FB7098872}"/>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1779961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378198" y="486619"/>
            <a:ext cx="8231187" cy="523220"/>
          </a:xfrm>
        </p:spPr>
        <p:txBody>
          <a:bodyPr/>
          <a:lstStyle/>
          <a:p>
            <a:r>
              <a:rPr lang="en-US" kern="1200" dirty="0">
                <a:latin typeface="Arial" pitchFamily="34" charset="0"/>
                <a:cs typeface="Arial" pitchFamily="34" charset="0"/>
              </a:rPr>
              <a:t>Rapports / Partage </a:t>
            </a:r>
            <a:r>
              <a:rPr lang="en-US" kern="1200" dirty="0" err="1">
                <a:latin typeface="Arial" pitchFamily="34" charset="0"/>
                <a:cs typeface="Arial" pitchFamily="34" charset="0"/>
              </a:rPr>
              <a:t>d'informations</a:t>
            </a:r>
            <a:endParaRPr lang="en-US" kern="1200" dirty="0">
              <a:latin typeface="Arial" pitchFamily="34" charset="0"/>
              <a:cs typeface="Arial" pitchFamily="34" charset="0"/>
            </a:endParaRPr>
          </a:p>
        </p:txBody>
      </p:sp>
      <p:grpSp>
        <p:nvGrpSpPr>
          <p:cNvPr id="4" name="Group 3">
            <a:extLst>
              <a:ext uri="{FF2B5EF4-FFF2-40B4-BE49-F238E27FC236}">
                <a16:creationId xmlns:a16="http://schemas.microsoft.com/office/drawing/2014/main" id="{F700BEF3-BF0A-49E3-9AE8-F5BA91BFF464}"/>
              </a:ext>
            </a:extLst>
          </p:cNvPr>
          <p:cNvGrpSpPr/>
          <p:nvPr/>
        </p:nvGrpSpPr>
        <p:grpSpPr>
          <a:xfrm>
            <a:off x="351095" y="1195835"/>
            <a:ext cx="8297605" cy="1304823"/>
            <a:chOff x="417512" y="3464317"/>
            <a:chExt cx="8297605" cy="1304823"/>
          </a:xfrm>
        </p:grpSpPr>
        <p:grpSp>
          <p:nvGrpSpPr>
            <p:cNvPr id="5" name="Group 4">
              <a:extLst>
                <a:ext uri="{FF2B5EF4-FFF2-40B4-BE49-F238E27FC236}">
                  <a16:creationId xmlns:a16="http://schemas.microsoft.com/office/drawing/2014/main" id="{FE7ED638-8951-4014-A00B-1C848E8A2BC5}"/>
                </a:ext>
              </a:extLst>
            </p:cNvPr>
            <p:cNvGrpSpPr/>
            <p:nvPr/>
          </p:nvGrpSpPr>
          <p:grpSpPr>
            <a:xfrm>
              <a:off x="417512" y="3464317"/>
              <a:ext cx="8297605" cy="1304823"/>
              <a:chOff x="912813" y="2507399"/>
              <a:chExt cx="8297605" cy="1304823"/>
            </a:xfrm>
          </p:grpSpPr>
          <p:grpSp>
            <p:nvGrpSpPr>
              <p:cNvPr id="8" name="Group 7">
                <a:extLst>
                  <a:ext uri="{FF2B5EF4-FFF2-40B4-BE49-F238E27FC236}">
                    <a16:creationId xmlns:a16="http://schemas.microsoft.com/office/drawing/2014/main" id="{CAFBE4E1-0DE0-400E-AD5A-CA92F1F88760}"/>
                  </a:ext>
                </a:extLst>
              </p:cNvPr>
              <p:cNvGrpSpPr/>
              <p:nvPr/>
            </p:nvGrpSpPr>
            <p:grpSpPr>
              <a:xfrm>
                <a:off x="2339677" y="2507399"/>
                <a:ext cx="6870741" cy="1304823"/>
                <a:chOff x="1793870" y="2664336"/>
                <a:chExt cx="6870741" cy="1304823"/>
              </a:xfrm>
            </p:grpSpPr>
            <p:sp>
              <p:nvSpPr>
                <p:cNvPr id="10" name="Freeform: Shape 9">
                  <a:extLst>
                    <a:ext uri="{FF2B5EF4-FFF2-40B4-BE49-F238E27FC236}">
                      <a16:creationId xmlns:a16="http://schemas.microsoft.com/office/drawing/2014/main" id="{EE7DF547-F34E-4B72-A2FE-EA91B8257D7B}"/>
                    </a:ext>
                  </a:extLst>
                </p:cNvPr>
                <p:cNvSpPr/>
                <p:nvPr/>
              </p:nvSpPr>
              <p:spPr>
                <a:xfrm>
                  <a:off x="5620521" y="2664336"/>
                  <a:ext cx="1785394"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fr-FR" b="1" dirty="0">
                      <a:solidFill>
                        <a:schemeClr val="tx1"/>
                      </a:solidFill>
                    </a:rPr>
                    <a:t> Rapporter</a:t>
                  </a:r>
                  <a:endParaRPr lang="en-GB" b="1" dirty="0">
                    <a:solidFill>
                      <a:schemeClr val="tx1"/>
                    </a:solidFill>
                  </a:endParaRPr>
                </a:p>
              </p:txBody>
            </p:sp>
            <p:sp>
              <p:nvSpPr>
                <p:cNvPr id="11" name="Freeform: Shape 10">
                  <a:extLst>
                    <a:ext uri="{FF2B5EF4-FFF2-40B4-BE49-F238E27FC236}">
                      <a16:creationId xmlns:a16="http://schemas.microsoft.com/office/drawing/2014/main" id="{55951AAA-6FC3-4374-BCFC-89DCA5297A37}"/>
                    </a:ext>
                  </a:extLst>
                </p:cNvPr>
                <p:cNvSpPr/>
                <p:nvPr/>
              </p:nvSpPr>
              <p:spPr>
                <a:xfrm>
                  <a:off x="1793870" y="3012214"/>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Collecter</a:t>
                  </a:r>
                  <a:endParaRPr lang="en-GB" sz="1100" b="1" kern="1200" dirty="0">
                    <a:solidFill>
                      <a:schemeClr val="tx1"/>
                    </a:solidFill>
                  </a:endParaRPr>
                </a:p>
              </p:txBody>
            </p:sp>
            <p:sp>
              <p:nvSpPr>
                <p:cNvPr id="12" name="Freeform: Shape 11">
                  <a:extLst>
                    <a:ext uri="{FF2B5EF4-FFF2-40B4-BE49-F238E27FC236}">
                      <a16:creationId xmlns:a16="http://schemas.microsoft.com/office/drawing/2014/main" id="{A3442C58-5EB1-4C8D-AD47-DBD0533E0B84}"/>
                    </a:ext>
                  </a:extLst>
                </p:cNvPr>
                <p:cNvSpPr/>
                <p:nvPr/>
              </p:nvSpPr>
              <p:spPr>
                <a:xfrm>
                  <a:off x="4540217" y="3012214"/>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Agir</a:t>
                  </a:r>
                  <a:endParaRPr lang="en-GB" sz="1100" b="1" kern="1200" dirty="0">
                    <a:solidFill>
                      <a:schemeClr val="tx1"/>
                    </a:solidFill>
                  </a:endParaRPr>
                </a:p>
              </p:txBody>
            </p:sp>
            <p:sp>
              <p:nvSpPr>
                <p:cNvPr id="13" name="Freeform: Shape 12">
                  <a:extLst>
                    <a:ext uri="{FF2B5EF4-FFF2-40B4-BE49-F238E27FC236}">
                      <a16:creationId xmlns:a16="http://schemas.microsoft.com/office/drawing/2014/main" id="{472D28DE-652C-48A5-954F-D3B1FE46FD8E}"/>
                    </a:ext>
                  </a:extLst>
                </p:cNvPr>
                <p:cNvSpPr/>
                <p:nvPr/>
              </p:nvSpPr>
              <p:spPr>
                <a:xfrm>
                  <a:off x="7293133" y="3012214"/>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err="1">
                      <a:solidFill>
                        <a:schemeClr val="tx1"/>
                      </a:solidFill>
                    </a:rPr>
                    <a:t>Évaluer</a:t>
                  </a:r>
                  <a:endParaRPr lang="en-GB" sz="1100" b="1" kern="1200" dirty="0">
                    <a:solidFill>
                      <a:schemeClr val="tx1"/>
                    </a:solidFill>
                  </a:endParaRPr>
                </a:p>
              </p:txBody>
            </p:sp>
          </p:grpSp>
          <p:sp>
            <p:nvSpPr>
              <p:cNvPr id="9" name="Freeform: Shape 8">
                <a:extLst>
                  <a:ext uri="{FF2B5EF4-FFF2-40B4-BE49-F238E27FC236}">
                    <a16:creationId xmlns:a16="http://schemas.microsoft.com/office/drawing/2014/main" id="{011BFE63-01A6-4CBC-AEC8-5704BC43CF4D}"/>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Concevoir</a:t>
                </a:r>
                <a:endParaRPr lang="en-GB" sz="1100" b="1" dirty="0">
                  <a:solidFill>
                    <a:schemeClr val="tx1"/>
                  </a:solidFill>
                </a:endParaRPr>
              </a:p>
            </p:txBody>
          </p:sp>
        </p:grpSp>
        <p:sp>
          <p:nvSpPr>
            <p:cNvPr id="7" name="Freeform: Shape 6">
              <a:extLst>
                <a:ext uri="{FF2B5EF4-FFF2-40B4-BE49-F238E27FC236}">
                  <a16:creationId xmlns:a16="http://schemas.microsoft.com/office/drawing/2014/main" id="{06CE0B96-4A11-40E5-89E8-580D5A9DB282}"/>
                </a:ext>
              </a:extLst>
            </p:cNvPr>
            <p:cNvSpPr/>
            <p:nvPr/>
          </p:nvSpPr>
          <p:spPr>
            <a:xfrm>
              <a:off x="3371334" y="3812196"/>
              <a:ext cx="1491611"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Analyser</a:t>
              </a:r>
              <a:endParaRPr lang="en-GB" sz="1100" b="1" kern="1200" dirty="0">
                <a:solidFill>
                  <a:schemeClr val="tx1"/>
                </a:solidFill>
              </a:endParaRPr>
            </a:p>
          </p:txBody>
        </p:sp>
      </p:grpSp>
      <p:sp>
        <p:nvSpPr>
          <p:cNvPr id="14" name="Title 5">
            <a:extLst>
              <a:ext uri="{FF2B5EF4-FFF2-40B4-BE49-F238E27FC236}">
                <a16:creationId xmlns:a16="http://schemas.microsoft.com/office/drawing/2014/main" id="{BA5065C1-4EBB-4B8C-BE02-B8983E1DE6A4}"/>
              </a:ext>
            </a:extLst>
          </p:cNvPr>
          <p:cNvSpPr txBox="1">
            <a:spLocks/>
          </p:cNvSpPr>
          <p:nvPr/>
        </p:nvSpPr>
        <p:spPr bwMode="auto">
          <a:xfrm>
            <a:off x="5070764" y="5042118"/>
            <a:ext cx="3734482" cy="18158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dirty="0">
                <a:solidFill>
                  <a:schemeClr val="accent1">
                    <a:lumMod val="75000"/>
                  </a:schemeClr>
                </a:solidFill>
                <a:cs typeface="Arial" pitchFamily="34" charset="0"/>
              </a:rPr>
              <a:t>Collecter une fois, Rapporter plusieurs fois</a:t>
            </a:r>
            <a:r>
              <a:rPr lang="fr-FR" i="1" dirty="0">
                <a:solidFill>
                  <a:schemeClr val="accent1">
                    <a:lumMod val="75000"/>
                  </a:schemeClr>
                </a:solidFill>
                <a:latin typeface="Comic Sans MS" panose="030F0702030302020204" pitchFamily="66" charset="0"/>
                <a:cs typeface="Arial" pitchFamily="34" charset="0"/>
              </a:rPr>
              <a:t>
</a:t>
            </a:r>
            <a:endParaRPr lang="en-US" i="1" kern="1200" dirty="0">
              <a:solidFill>
                <a:schemeClr val="accent1">
                  <a:lumMod val="75000"/>
                </a:schemeClr>
              </a:solidFill>
              <a:latin typeface="Comic Sans MS" panose="030F0702030302020204" pitchFamily="66" charset="0"/>
              <a:cs typeface="Arial" pitchFamily="34" charset="0"/>
            </a:endParaRPr>
          </a:p>
        </p:txBody>
      </p:sp>
      <p:sp>
        <p:nvSpPr>
          <p:cNvPr id="2" name="Rectangle 1">
            <a:extLst>
              <a:ext uri="{FF2B5EF4-FFF2-40B4-BE49-F238E27FC236}">
                <a16:creationId xmlns:a16="http://schemas.microsoft.com/office/drawing/2014/main" id="{599F5915-DE51-4849-835C-D3A73BF67416}"/>
              </a:ext>
            </a:extLst>
          </p:cNvPr>
          <p:cNvSpPr/>
          <p:nvPr/>
        </p:nvSpPr>
        <p:spPr>
          <a:xfrm>
            <a:off x="279179" y="2504971"/>
            <a:ext cx="8429223" cy="2147704"/>
          </a:xfrm>
          <a:prstGeom prst="rect">
            <a:avLst/>
          </a:prstGeom>
        </p:spPr>
        <p:txBody>
          <a:bodyPr wrap="square">
            <a:spAutoFit/>
          </a:bodyPr>
          <a:lstStyle/>
          <a:p>
            <a:pPr algn="just">
              <a:lnSpc>
                <a:spcPct val="114000"/>
              </a:lnSpc>
              <a:spcBef>
                <a:spcPts val="1200"/>
              </a:spcBef>
              <a:defRPr/>
            </a:pPr>
            <a:r>
              <a:rPr lang="fr-FR" b="1" u="sng" dirty="0">
                <a:latin typeface="Arial" pitchFamily="34" charset="0"/>
                <a:cs typeface="Arial" pitchFamily="34" charset="0"/>
              </a:rPr>
              <a:t>Le partage d’informations prend de nombreuses formes :</a:t>
            </a:r>
          </a:p>
          <a:p>
            <a:pPr algn="just">
              <a:lnSpc>
                <a:spcPct val="114000"/>
              </a:lnSpc>
              <a:defRPr/>
            </a:pPr>
            <a:r>
              <a:rPr lang="en-US" dirty="0">
                <a:latin typeface="Arial" pitchFamily="34" charset="0"/>
                <a:cs typeface="Arial" pitchFamily="34" charset="0"/>
              </a:rPr>
              <a:t>- Rapports, </a:t>
            </a:r>
            <a:r>
              <a:rPr lang="fr-FR" dirty="0">
                <a:latin typeface="Arial" pitchFamily="34" charset="0"/>
                <a:cs typeface="Arial" pitchFamily="34" charset="0"/>
              </a:rPr>
              <a:t>documents narratifs, à des moments donnés</a:t>
            </a:r>
            <a:r>
              <a:rPr lang="en-US" dirty="0">
                <a:latin typeface="Arial" pitchFamily="34" charset="0"/>
                <a:cs typeface="Arial" pitchFamily="34" charset="0"/>
              </a:rPr>
              <a:t>, ex: le Rapport de </a:t>
            </a:r>
            <a:r>
              <a:rPr lang="en-US" dirty="0" err="1">
                <a:latin typeface="Arial" pitchFamily="34" charset="0"/>
                <a:cs typeface="Arial" pitchFamily="34" charset="0"/>
              </a:rPr>
              <a:t>Suivi</a:t>
            </a:r>
            <a:r>
              <a:rPr lang="en-US" dirty="0">
                <a:latin typeface="Arial" pitchFamily="34" charset="0"/>
                <a:cs typeface="Arial" pitchFamily="34" charset="0"/>
              </a:rPr>
              <a:t> </a:t>
            </a:r>
            <a:r>
              <a:rPr lang="en-US" dirty="0" err="1">
                <a:latin typeface="Arial" pitchFamily="34" charset="0"/>
                <a:cs typeface="Arial" pitchFamily="34" charset="0"/>
              </a:rPr>
              <a:t>Périodique</a:t>
            </a:r>
            <a:r>
              <a:rPr lang="en-US" dirty="0">
                <a:latin typeface="Arial" pitchFamily="34" charset="0"/>
                <a:cs typeface="Arial" pitchFamily="34" charset="0"/>
              </a:rPr>
              <a:t>;</a:t>
            </a:r>
          </a:p>
          <a:p>
            <a:pPr algn="just"/>
            <a:r>
              <a:rPr lang="en-US" dirty="0">
                <a:latin typeface="Arial" pitchFamily="34" charset="0"/>
                <a:cs typeface="Arial" pitchFamily="34" charset="0"/>
              </a:rPr>
              <a:t>- I</a:t>
            </a:r>
            <a:r>
              <a:rPr lang="fr-FR" dirty="0" err="1">
                <a:latin typeface="Arial" pitchFamily="34" charset="0"/>
                <a:cs typeface="Arial" pitchFamily="34" charset="0"/>
              </a:rPr>
              <a:t>nfographies</a:t>
            </a:r>
            <a:r>
              <a:rPr lang="fr-FR" dirty="0">
                <a:latin typeface="Arial" pitchFamily="34" charset="0"/>
                <a:cs typeface="Arial" pitchFamily="34" charset="0"/>
              </a:rPr>
              <a:t>, ex: le tableau de bord humanitaire</a:t>
            </a:r>
            <a:r>
              <a:rPr lang="en-US" dirty="0">
                <a:latin typeface="Arial" pitchFamily="34" charset="0"/>
                <a:cs typeface="Arial" pitchFamily="34" charset="0"/>
              </a:rPr>
              <a:t>;</a:t>
            </a:r>
          </a:p>
          <a:p>
            <a:pPr algn="just"/>
            <a:r>
              <a:rPr lang="en-US" dirty="0">
                <a:latin typeface="Arial" pitchFamily="34" charset="0"/>
                <a:cs typeface="Arial" pitchFamily="34" charset="0"/>
              </a:rPr>
              <a:t>- </a:t>
            </a:r>
            <a:r>
              <a:rPr lang="fr-FR" dirty="0">
                <a:latin typeface="Arial" pitchFamily="34" charset="0"/>
                <a:cs typeface="Arial" pitchFamily="34" charset="0"/>
              </a:rPr>
              <a:t>Sites Web, informations en temps réel, ex: </a:t>
            </a:r>
            <a:r>
              <a:rPr lang="fr-FR" dirty="0" err="1">
                <a:latin typeface="Arial" pitchFamily="34" charset="0"/>
                <a:cs typeface="Arial" pitchFamily="34" charset="0"/>
              </a:rPr>
              <a:t>Humanitarian</a:t>
            </a:r>
            <a:r>
              <a:rPr lang="fr-FR" dirty="0">
                <a:latin typeface="Arial" pitchFamily="34" charset="0"/>
                <a:cs typeface="Arial" pitchFamily="34" charset="0"/>
              </a:rPr>
              <a:t> Action</a:t>
            </a:r>
            <a:r>
              <a:rPr lang="en-US" dirty="0">
                <a:latin typeface="Arial" pitchFamily="34" charset="0"/>
                <a:cs typeface="Arial" pitchFamily="34" charset="0"/>
              </a:rPr>
              <a:t>;</a:t>
            </a:r>
          </a:p>
          <a:p>
            <a:pPr algn="just"/>
            <a:r>
              <a:rPr lang="en-US" dirty="0">
                <a:latin typeface="Arial" pitchFamily="34" charset="0"/>
                <a:cs typeface="Arial" pitchFamily="34" charset="0"/>
              </a:rPr>
              <a:t>- </a:t>
            </a:r>
            <a:r>
              <a:rPr lang="fr-FR" dirty="0">
                <a:latin typeface="Arial" pitchFamily="34" charset="0"/>
                <a:cs typeface="Arial" pitchFamily="34" charset="0"/>
              </a:rPr>
              <a:t>Affiches publiques informant les personnes concernées dans un camp</a:t>
            </a:r>
            <a:r>
              <a:rPr lang="en-US" dirty="0">
                <a:latin typeface="Arial" pitchFamily="34" charset="0"/>
                <a:cs typeface="Arial" pitchFamily="34" charset="0"/>
              </a:rPr>
              <a:t>;</a:t>
            </a:r>
          </a:p>
          <a:p>
            <a:pPr algn="just"/>
            <a:r>
              <a:rPr lang="en-US" dirty="0">
                <a:latin typeface="Arial" pitchFamily="34" charset="0"/>
                <a:cs typeface="Arial" pitchFamily="34" charset="0"/>
              </a:rPr>
              <a:t>- </a:t>
            </a:r>
            <a:r>
              <a:rPr lang="fr-FR" dirty="0">
                <a:latin typeface="Arial" pitchFamily="34" charset="0"/>
                <a:cs typeface="Arial" pitchFamily="34" charset="0"/>
              </a:rPr>
              <a:t>Émissions de radio et de télévision, etc.</a:t>
            </a:r>
            <a:r>
              <a:rPr lang="en-US" dirty="0">
                <a:latin typeface="Arial" pitchFamily="34" charset="0"/>
                <a:cs typeface="Arial" pitchFamily="34" charset="0"/>
              </a:rPr>
              <a:t> </a:t>
            </a:r>
          </a:p>
        </p:txBody>
      </p:sp>
      <p:sp>
        <p:nvSpPr>
          <p:cNvPr id="3" name="Rectangle 2">
            <a:extLst>
              <a:ext uri="{FF2B5EF4-FFF2-40B4-BE49-F238E27FC236}">
                <a16:creationId xmlns:a16="http://schemas.microsoft.com/office/drawing/2014/main" id="{3190C3B9-1372-47A5-922C-6E557287C5C6}"/>
              </a:ext>
            </a:extLst>
          </p:cNvPr>
          <p:cNvSpPr/>
          <p:nvPr/>
        </p:nvSpPr>
        <p:spPr>
          <a:xfrm>
            <a:off x="275582" y="4811666"/>
            <a:ext cx="4795182" cy="1754326"/>
          </a:xfrm>
          <a:prstGeom prst="rect">
            <a:avLst/>
          </a:prstGeom>
        </p:spPr>
        <p:txBody>
          <a:bodyPr wrap="square">
            <a:spAutoFit/>
          </a:bodyPr>
          <a:lstStyle/>
          <a:p>
            <a:pPr algn="just"/>
            <a:r>
              <a:rPr lang="fr-FR" b="1" u="sng" dirty="0">
                <a:latin typeface="Arial" pitchFamily="34" charset="0"/>
                <a:cs typeface="Arial" pitchFamily="34" charset="0"/>
              </a:rPr>
              <a:t>Il s'adresse à différents publics : </a:t>
            </a:r>
          </a:p>
          <a:p>
            <a:pPr algn="just"/>
            <a:r>
              <a:rPr lang="en-US" dirty="0">
                <a:latin typeface="Arial" pitchFamily="34" charset="0"/>
                <a:cs typeface="Arial" pitchFamily="34" charset="0"/>
              </a:rPr>
              <a:t>- La </a:t>
            </a:r>
            <a:r>
              <a:rPr lang="en-US" dirty="0" err="1">
                <a:latin typeface="Arial" pitchFamily="34" charset="0"/>
                <a:cs typeface="Arial" pitchFamily="34" charset="0"/>
              </a:rPr>
              <a:t>communauté</a:t>
            </a:r>
            <a:r>
              <a:rPr lang="en-US" dirty="0">
                <a:latin typeface="Arial" pitchFamily="34" charset="0"/>
                <a:cs typeface="Arial" pitchFamily="34" charset="0"/>
              </a:rPr>
              <a:t> </a:t>
            </a:r>
            <a:r>
              <a:rPr lang="en-US" dirty="0" err="1">
                <a:latin typeface="Arial" pitchFamily="34" charset="0"/>
                <a:cs typeface="Arial" pitchFamily="34" charset="0"/>
              </a:rPr>
              <a:t>humanitaire</a:t>
            </a:r>
            <a:endParaRPr lang="en-US" dirty="0">
              <a:latin typeface="Arial" pitchFamily="34" charset="0"/>
              <a:cs typeface="Arial" pitchFamily="34" charset="0"/>
            </a:endParaRPr>
          </a:p>
          <a:p>
            <a:pPr algn="just"/>
            <a:r>
              <a:rPr lang="en-US" dirty="0">
                <a:latin typeface="Arial" pitchFamily="34" charset="0"/>
                <a:cs typeface="Arial" pitchFamily="34" charset="0"/>
              </a:rPr>
              <a:t>- Les </a:t>
            </a:r>
            <a:r>
              <a:rPr lang="en-US" dirty="0" err="1">
                <a:latin typeface="Arial" pitchFamily="34" charset="0"/>
                <a:cs typeface="Arial" pitchFamily="34" charset="0"/>
              </a:rPr>
              <a:t>personnes</a:t>
            </a:r>
            <a:r>
              <a:rPr lang="en-US" dirty="0">
                <a:latin typeface="Arial" pitchFamily="34" charset="0"/>
                <a:cs typeface="Arial" pitchFamily="34" charset="0"/>
              </a:rPr>
              <a:t> </a:t>
            </a:r>
            <a:r>
              <a:rPr lang="en-US" dirty="0" err="1">
                <a:latin typeface="Arial" pitchFamily="34" charset="0"/>
                <a:cs typeface="Arial" pitchFamily="34" charset="0"/>
              </a:rPr>
              <a:t>concernées</a:t>
            </a:r>
            <a:endParaRPr lang="en-US" dirty="0">
              <a:latin typeface="Arial" pitchFamily="34" charset="0"/>
              <a:cs typeface="Arial" pitchFamily="34" charset="0"/>
            </a:endParaRPr>
          </a:p>
          <a:p>
            <a:pPr algn="just"/>
            <a:r>
              <a:rPr lang="en-US" dirty="0">
                <a:latin typeface="Arial" pitchFamily="34" charset="0"/>
                <a:cs typeface="Arial" pitchFamily="34" charset="0"/>
              </a:rPr>
              <a:t>- Le </a:t>
            </a:r>
            <a:r>
              <a:rPr lang="en-US" dirty="0" err="1">
                <a:latin typeface="Arial" pitchFamily="34" charset="0"/>
                <a:cs typeface="Arial" pitchFamily="34" charset="0"/>
              </a:rPr>
              <a:t>gouvernement</a:t>
            </a:r>
            <a:endParaRPr lang="en-US" dirty="0">
              <a:latin typeface="Arial" pitchFamily="34" charset="0"/>
              <a:cs typeface="Arial" pitchFamily="34" charset="0"/>
            </a:endParaRPr>
          </a:p>
          <a:p>
            <a:pPr algn="just"/>
            <a:r>
              <a:rPr lang="en-US" dirty="0">
                <a:latin typeface="Arial" pitchFamily="34" charset="0"/>
                <a:cs typeface="Arial" pitchFamily="34" charset="0"/>
              </a:rPr>
              <a:t>- Les </a:t>
            </a:r>
            <a:r>
              <a:rPr lang="en-US" dirty="0" err="1">
                <a:latin typeface="Arial" pitchFamily="34" charset="0"/>
                <a:cs typeface="Arial" pitchFamily="34" charset="0"/>
              </a:rPr>
              <a:t>bailleurs</a:t>
            </a:r>
            <a:endParaRPr lang="en-US" dirty="0">
              <a:latin typeface="Arial" pitchFamily="34" charset="0"/>
              <a:cs typeface="Arial" pitchFamily="34" charset="0"/>
            </a:endParaRPr>
          </a:p>
          <a:p>
            <a:pPr algn="just"/>
            <a:r>
              <a:rPr lang="fr-FR" dirty="0">
                <a:latin typeface="Arial" pitchFamily="34" charset="0"/>
                <a:cs typeface="Arial" pitchFamily="34" charset="0"/>
              </a:rPr>
              <a:t>- Le grand public, les médias</a:t>
            </a:r>
            <a:endParaRPr lang="en-US" dirty="0">
              <a:latin typeface="Arial" pitchFamily="34" charset="0"/>
              <a:cs typeface="Arial" pitchFamily="34" charset="0"/>
            </a:endParaRPr>
          </a:p>
        </p:txBody>
      </p:sp>
      <p:sp>
        <p:nvSpPr>
          <p:cNvPr id="16" name="Rectangle 15">
            <a:extLst>
              <a:ext uri="{FF2B5EF4-FFF2-40B4-BE49-F238E27FC236}">
                <a16:creationId xmlns:a16="http://schemas.microsoft.com/office/drawing/2014/main" id="{FD9F20FF-00B0-4728-9488-E91CB91E0736}"/>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5215256"/>
      </p:ext>
    </p:extLst>
  </p:cSld>
  <p:clrMapOvr>
    <a:masterClrMapping/>
  </p:clrMapOvr>
  <p:transition advTm="100846">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C04A7-684D-4297-9F83-598A2083FCE7}"/>
              </a:ext>
            </a:extLst>
          </p:cNvPr>
          <p:cNvPicPr>
            <a:picLocks noChangeAspect="1"/>
          </p:cNvPicPr>
          <p:nvPr/>
        </p:nvPicPr>
        <p:blipFill>
          <a:blip r:embed="rId3"/>
          <a:stretch>
            <a:fillRect/>
          </a:stretch>
        </p:blipFill>
        <p:spPr>
          <a:xfrm>
            <a:off x="0" y="682289"/>
            <a:ext cx="4681728" cy="2874874"/>
          </a:xfrm>
          <a:prstGeom prst="rect">
            <a:avLst/>
          </a:prstGeom>
          <a:ln w="73025">
            <a:solidFill>
              <a:schemeClr val="tx1"/>
            </a:solidFill>
          </a:ln>
        </p:spPr>
      </p:pic>
      <p:pic>
        <p:nvPicPr>
          <p:cNvPr id="6" name="Picture 5">
            <a:extLst>
              <a:ext uri="{FF2B5EF4-FFF2-40B4-BE49-F238E27FC236}">
                <a16:creationId xmlns:a16="http://schemas.microsoft.com/office/drawing/2014/main" id="{1DE0DF39-F80F-46D8-9944-FD4A54FAD74F}"/>
              </a:ext>
            </a:extLst>
          </p:cNvPr>
          <p:cNvPicPr>
            <a:picLocks noChangeAspect="1"/>
          </p:cNvPicPr>
          <p:nvPr/>
        </p:nvPicPr>
        <p:blipFill>
          <a:blip r:embed="rId4"/>
          <a:stretch>
            <a:fillRect/>
          </a:stretch>
        </p:blipFill>
        <p:spPr>
          <a:xfrm>
            <a:off x="4775281" y="682289"/>
            <a:ext cx="6197691" cy="4393301"/>
          </a:xfrm>
          <a:prstGeom prst="rect">
            <a:avLst/>
          </a:prstGeom>
          <a:ln w="66675">
            <a:solidFill>
              <a:schemeClr val="tx1"/>
            </a:solidFill>
          </a:ln>
        </p:spPr>
      </p:pic>
      <p:pic>
        <p:nvPicPr>
          <p:cNvPr id="7" name="Picture 6">
            <a:extLst>
              <a:ext uri="{FF2B5EF4-FFF2-40B4-BE49-F238E27FC236}">
                <a16:creationId xmlns:a16="http://schemas.microsoft.com/office/drawing/2014/main" id="{FA3CE124-6655-495B-9F18-7E4BDD61853F}"/>
              </a:ext>
            </a:extLst>
          </p:cNvPr>
          <p:cNvPicPr>
            <a:picLocks noChangeAspect="1"/>
          </p:cNvPicPr>
          <p:nvPr/>
        </p:nvPicPr>
        <p:blipFill>
          <a:blip r:embed="rId5"/>
          <a:stretch>
            <a:fillRect/>
          </a:stretch>
        </p:blipFill>
        <p:spPr>
          <a:xfrm>
            <a:off x="-138782" y="1930284"/>
            <a:ext cx="5861050" cy="4037991"/>
          </a:xfrm>
          <a:prstGeom prst="rect">
            <a:avLst/>
          </a:prstGeom>
          <a:ln w="76200">
            <a:solidFill>
              <a:schemeClr val="tx1"/>
            </a:solidFill>
          </a:ln>
        </p:spPr>
      </p:pic>
      <p:pic>
        <p:nvPicPr>
          <p:cNvPr id="9" name="Picture 8">
            <a:extLst>
              <a:ext uri="{FF2B5EF4-FFF2-40B4-BE49-F238E27FC236}">
                <a16:creationId xmlns:a16="http://schemas.microsoft.com/office/drawing/2014/main" id="{828689D7-B585-4870-9FFF-B5F23D8C0FD1}"/>
              </a:ext>
            </a:extLst>
          </p:cNvPr>
          <p:cNvPicPr>
            <a:picLocks noChangeAspect="1"/>
          </p:cNvPicPr>
          <p:nvPr/>
        </p:nvPicPr>
        <p:blipFill>
          <a:blip r:embed="rId6"/>
          <a:stretch>
            <a:fillRect/>
          </a:stretch>
        </p:blipFill>
        <p:spPr>
          <a:xfrm>
            <a:off x="4449467" y="1743846"/>
            <a:ext cx="6849317" cy="5302031"/>
          </a:xfrm>
          <a:prstGeom prst="rect">
            <a:avLst/>
          </a:prstGeom>
          <a:ln w="66675">
            <a:solidFill>
              <a:schemeClr val="tx1"/>
            </a:solidFill>
          </a:ln>
        </p:spPr>
      </p:pic>
      <p:pic>
        <p:nvPicPr>
          <p:cNvPr id="4" name="Picture 3">
            <a:extLst>
              <a:ext uri="{FF2B5EF4-FFF2-40B4-BE49-F238E27FC236}">
                <a16:creationId xmlns:a16="http://schemas.microsoft.com/office/drawing/2014/main" id="{440F3F43-2458-4596-A294-C38FEA4190B3}"/>
              </a:ext>
            </a:extLst>
          </p:cNvPr>
          <p:cNvPicPr>
            <a:picLocks noChangeAspect="1"/>
          </p:cNvPicPr>
          <p:nvPr/>
        </p:nvPicPr>
        <p:blipFill>
          <a:blip r:embed="rId7"/>
          <a:stretch>
            <a:fillRect/>
          </a:stretch>
        </p:blipFill>
        <p:spPr>
          <a:xfrm>
            <a:off x="-53471" y="3509892"/>
            <a:ext cx="4244952" cy="5656503"/>
          </a:xfrm>
          <a:prstGeom prst="rect">
            <a:avLst/>
          </a:prstGeom>
          <a:ln w="76200">
            <a:solidFill>
              <a:schemeClr val="tx1"/>
            </a:solidFill>
          </a:ln>
        </p:spPr>
      </p:pic>
      <p:sp>
        <p:nvSpPr>
          <p:cNvPr id="11" name="Rectangle 10">
            <a:extLst>
              <a:ext uri="{FF2B5EF4-FFF2-40B4-BE49-F238E27FC236}">
                <a16:creationId xmlns:a16="http://schemas.microsoft.com/office/drawing/2014/main" id="{575DE3EA-98E2-46A8-AC8D-E34A2995FF66}"/>
              </a:ext>
            </a:extLst>
          </p:cNvPr>
          <p:cNvSpPr/>
          <p:nvPr/>
        </p:nvSpPr>
        <p:spPr bwMode="auto">
          <a:xfrm>
            <a:off x="8623980" y="189094"/>
            <a:ext cx="381815" cy="51911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a:endParaRPr>
          </a:p>
        </p:txBody>
      </p:sp>
      <p:sp>
        <p:nvSpPr>
          <p:cNvPr id="12" name="Title 5">
            <a:extLst>
              <a:ext uri="{FF2B5EF4-FFF2-40B4-BE49-F238E27FC236}">
                <a16:creationId xmlns:a16="http://schemas.microsoft.com/office/drawing/2014/main" id="{49AE1A1A-8AA4-429B-931D-F9FD869CF63C}"/>
              </a:ext>
            </a:extLst>
          </p:cNvPr>
          <p:cNvSpPr txBox="1">
            <a:spLocks/>
          </p:cNvSpPr>
          <p:nvPr/>
        </p:nvSpPr>
        <p:spPr>
          <a:xfrm>
            <a:off x="0" y="2693"/>
            <a:ext cx="6611574"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Information sharing in documents</a:t>
            </a:r>
          </a:p>
        </p:txBody>
      </p:sp>
      <p:pic>
        <p:nvPicPr>
          <p:cNvPr id="2" name="Picture 1">
            <a:extLst>
              <a:ext uri="{FF2B5EF4-FFF2-40B4-BE49-F238E27FC236}">
                <a16:creationId xmlns:a16="http://schemas.microsoft.com/office/drawing/2014/main" id="{A3068638-C279-42B9-A1F3-F4FD5F9EDCB0}"/>
              </a:ext>
            </a:extLst>
          </p:cNvPr>
          <p:cNvPicPr>
            <a:picLocks noChangeAspect="1"/>
          </p:cNvPicPr>
          <p:nvPr/>
        </p:nvPicPr>
        <p:blipFill>
          <a:blip r:embed="rId8"/>
          <a:stretch>
            <a:fillRect/>
          </a:stretch>
        </p:blipFill>
        <p:spPr>
          <a:xfrm>
            <a:off x="5097322" y="2720792"/>
            <a:ext cx="5969203" cy="3642970"/>
          </a:xfrm>
          <a:prstGeom prst="rect">
            <a:avLst/>
          </a:prstGeom>
          <a:ln w="73025">
            <a:solidFill>
              <a:schemeClr val="tx1"/>
            </a:solidFill>
          </a:ln>
        </p:spPr>
      </p:pic>
      <p:pic>
        <p:nvPicPr>
          <p:cNvPr id="8" name="Picture 7">
            <a:extLst>
              <a:ext uri="{FF2B5EF4-FFF2-40B4-BE49-F238E27FC236}">
                <a16:creationId xmlns:a16="http://schemas.microsoft.com/office/drawing/2014/main" id="{A35904B6-530D-4458-8504-048FFB04AFBF}"/>
              </a:ext>
            </a:extLst>
          </p:cNvPr>
          <p:cNvPicPr>
            <a:picLocks noChangeAspect="1"/>
          </p:cNvPicPr>
          <p:nvPr/>
        </p:nvPicPr>
        <p:blipFill>
          <a:blip r:embed="rId9"/>
          <a:stretch>
            <a:fillRect/>
          </a:stretch>
        </p:blipFill>
        <p:spPr>
          <a:xfrm>
            <a:off x="4636029" y="3717434"/>
            <a:ext cx="5211801" cy="3600095"/>
          </a:xfrm>
          <a:prstGeom prst="rect">
            <a:avLst/>
          </a:prstGeom>
          <a:ln w="76200">
            <a:solidFill>
              <a:schemeClr val="tx1"/>
            </a:solidFill>
          </a:ln>
        </p:spPr>
      </p:pic>
      <p:pic>
        <p:nvPicPr>
          <p:cNvPr id="13" name="Picture 12">
            <a:extLst>
              <a:ext uri="{FF2B5EF4-FFF2-40B4-BE49-F238E27FC236}">
                <a16:creationId xmlns:a16="http://schemas.microsoft.com/office/drawing/2014/main" id="{067FFAAB-96E4-4FB8-A557-794EE305699A}"/>
              </a:ext>
            </a:extLst>
          </p:cNvPr>
          <p:cNvPicPr>
            <a:picLocks noChangeAspect="1"/>
          </p:cNvPicPr>
          <p:nvPr/>
        </p:nvPicPr>
        <p:blipFill>
          <a:blip r:embed="rId10"/>
          <a:stretch>
            <a:fillRect/>
          </a:stretch>
        </p:blipFill>
        <p:spPr>
          <a:xfrm>
            <a:off x="1733435" y="5002881"/>
            <a:ext cx="7344461" cy="5391302"/>
          </a:xfrm>
          <a:prstGeom prst="rect">
            <a:avLst/>
          </a:prstGeom>
          <a:ln w="66675">
            <a:solidFill>
              <a:schemeClr val="tx1"/>
            </a:solidFill>
          </a:ln>
        </p:spPr>
      </p:pic>
      <p:pic>
        <p:nvPicPr>
          <p:cNvPr id="3" name="Picture 2">
            <a:extLst>
              <a:ext uri="{FF2B5EF4-FFF2-40B4-BE49-F238E27FC236}">
                <a16:creationId xmlns:a16="http://schemas.microsoft.com/office/drawing/2014/main" id="{5EFE60C7-EF84-4661-9786-FFFB0D6B162D}"/>
              </a:ext>
            </a:extLst>
          </p:cNvPr>
          <p:cNvPicPr>
            <a:picLocks noChangeAspect="1"/>
          </p:cNvPicPr>
          <p:nvPr/>
        </p:nvPicPr>
        <p:blipFill>
          <a:blip r:embed="rId11"/>
          <a:stretch>
            <a:fillRect/>
          </a:stretch>
        </p:blipFill>
        <p:spPr>
          <a:xfrm>
            <a:off x="94401" y="5060097"/>
            <a:ext cx="5687404" cy="5276869"/>
          </a:xfrm>
          <a:prstGeom prst="rect">
            <a:avLst/>
          </a:prstGeom>
          <a:ln w="73025">
            <a:solidFill>
              <a:schemeClr val="tx1"/>
            </a:solidFill>
          </a:ln>
        </p:spPr>
      </p:pic>
    </p:spTree>
    <p:extLst>
      <p:ext uri="{BB962C8B-B14F-4D97-AF65-F5344CB8AC3E}">
        <p14:creationId xmlns:p14="http://schemas.microsoft.com/office/powerpoint/2010/main" val="358036563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99CC3B-9AAA-497C-A265-9CEED2786E0E}"/>
              </a:ext>
            </a:extLst>
          </p:cNvPr>
          <p:cNvSpPr/>
          <p:nvPr/>
        </p:nvSpPr>
        <p:spPr bwMode="auto">
          <a:xfrm>
            <a:off x="8661302" y="253755"/>
            <a:ext cx="381815" cy="51911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a:endParaRPr>
          </a:p>
        </p:txBody>
      </p:sp>
      <p:sp>
        <p:nvSpPr>
          <p:cNvPr id="8" name="Title 5">
            <a:extLst>
              <a:ext uri="{FF2B5EF4-FFF2-40B4-BE49-F238E27FC236}">
                <a16:creationId xmlns:a16="http://schemas.microsoft.com/office/drawing/2014/main" id="{23C48607-1B9E-41EC-807D-006F7CA83D66}"/>
              </a:ext>
            </a:extLst>
          </p:cNvPr>
          <p:cNvSpPr txBox="1">
            <a:spLocks/>
          </p:cNvSpPr>
          <p:nvPr/>
        </p:nvSpPr>
        <p:spPr>
          <a:xfrm>
            <a:off x="0" y="114764"/>
            <a:ext cx="8231188"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Information sharing online: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black"/>
                </a:solidFill>
                <a:latin typeface="Arial" pitchFamily="34" charset="0"/>
                <a:cs typeface="Arial" pitchFamily="34" charset="0"/>
              </a:rPr>
              <a:t>WWW.HUMANITARIANACTION.INFO</a:t>
            </a:r>
            <a:endParaRPr kumimoji="0" lang="en-US" sz="2800" b="1"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pic>
        <p:nvPicPr>
          <p:cNvPr id="9" name="Picture 8">
            <a:extLst>
              <a:ext uri="{FF2B5EF4-FFF2-40B4-BE49-F238E27FC236}">
                <a16:creationId xmlns:a16="http://schemas.microsoft.com/office/drawing/2014/main" id="{17C13ADA-E8CB-9B80-581D-EABDE5DAC222}"/>
              </a:ext>
            </a:extLst>
          </p:cNvPr>
          <p:cNvPicPr>
            <a:picLocks noChangeAspect="1"/>
          </p:cNvPicPr>
          <p:nvPr/>
        </p:nvPicPr>
        <p:blipFill>
          <a:blip r:embed="rId3"/>
          <a:stretch>
            <a:fillRect/>
          </a:stretch>
        </p:blipFill>
        <p:spPr>
          <a:xfrm>
            <a:off x="158423" y="1359450"/>
            <a:ext cx="8737927" cy="736050"/>
          </a:xfrm>
          <a:prstGeom prst="rect">
            <a:avLst/>
          </a:prstGeom>
        </p:spPr>
      </p:pic>
      <p:pic>
        <p:nvPicPr>
          <p:cNvPr id="2" name="Picture 2">
            <a:extLst>
              <a:ext uri="{FF2B5EF4-FFF2-40B4-BE49-F238E27FC236}">
                <a16:creationId xmlns:a16="http://schemas.microsoft.com/office/drawing/2014/main" id="{9CB02709-FCD0-F9DA-5155-EBD2891CD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74" y="1697793"/>
            <a:ext cx="8413652" cy="467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0799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FD95-B92E-4AD5-B34C-F94726E776F2}"/>
              </a:ext>
            </a:extLst>
          </p:cNvPr>
          <p:cNvSpPr>
            <a:spLocks noGrp="1"/>
          </p:cNvSpPr>
          <p:nvPr>
            <p:ph type="title"/>
          </p:nvPr>
        </p:nvSpPr>
        <p:spPr>
          <a:xfrm>
            <a:off x="417513" y="715134"/>
            <a:ext cx="8231187" cy="519112"/>
          </a:xfrm>
        </p:spPr>
        <p:txBody>
          <a:bodyPr/>
          <a:lstStyle/>
          <a:p>
            <a:r>
              <a:rPr lang="fr-FR" dirty="0"/>
              <a:t>OBJECTIF DU MONITORING</a:t>
            </a:r>
            <a:endParaRPr lang="en-US" dirty="0"/>
          </a:p>
        </p:txBody>
      </p:sp>
      <p:sp>
        <p:nvSpPr>
          <p:cNvPr id="3" name="Text Placeholder 2">
            <a:extLst>
              <a:ext uri="{FF2B5EF4-FFF2-40B4-BE49-F238E27FC236}">
                <a16:creationId xmlns:a16="http://schemas.microsoft.com/office/drawing/2014/main" id="{34890B1B-72D2-4C6E-9572-C7623272A1E4}"/>
              </a:ext>
            </a:extLst>
          </p:cNvPr>
          <p:cNvSpPr>
            <a:spLocks noGrp="1"/>
          </p:cNvSpPr>
          <p:nvPr>
            <p:ph type="body" sz="quarter" idx="13"/>
          </p:nvPr>
        </p:nvSpPr>
        <p:spPr>
          <a:xfrm>
            <a:off x="406001" y="1636529"/>
            <a:ext cx="8254209" cy="4770793"/>
          </a:xfrm>
        </p:spPr>
        <p:txBody>
          <a:bodyPr/>
          <a:lstStyle/>
          <a:p>
            <a:pPr marL="0" indent="0">
              <a:buNone/>
            </a:pPr>
            <a:r>
              <a:rPr lang="fr-FR" dirty="0"/>
              <a:t>L’objectif du monitoring de la réponse humanitaire est double :
</a:t>
            </a:r>
            <a:endParaRPr lang="en-US" dirty="0"/>
          </a:p>
          <a:p>
            <a:pPr marL="342900" indent="-342900" algn="just">
              <a:buAutoNum type="arabicParenR"/>
            </a:pPr>
            <a:r>
              <a:rPr lang="en-GB" b="1" dirty="0"/>
              <a:t>Interne :</a:t>
            </a:r>
            <a:r>
              <a:rPr lang="en-GB" dirty="0"/>
              <a:t> </a:t>
            </a:r>
            <a:r>
              <a:rPr lang="fr-FR" dirty="0"/>
              <a:t>permettre aux acteurs humanitaires de savoir s’ils sont sur la bonne voie pour atteindre les résultats prévus, et fournir </a:t>
            </a:r>
            <a:r>
              <a:rPr lang="fr-FR" b="1" dirty="0"/>
              <a:t>une base de d’éléments probants </a:t>
            </a:r>
            <a:r>
              <a:rPr lang="fr-FR" dirty="0"/>
              <a:t>pour prendre des décisions opérationnelles afin de remédier aux manques, combler les lacunes, apporter des mesures correctives et/ou ajuster le PRH, afin d’améliorer la réponse humanitaire, à court et à long terme;</a:t>
            </a:r>
            <a:endParaRPr lang="en-US" dirty="0"/>
          </a:p>
          <a:p>
            <a:pPr marL="342900" indent="-342900" algn="just">
              <a:buAutoNum type="arabicParenR"/>
            </a:pPr>
            <a:r>
              <a:rPr lang="en-GB" b="1" dirty="0" err="1"/>
              <a:t>Externe</a:t>
            </a:r>
            <a:r>
              <a:rPr lang="en-GB" b="1" dirty="0"/>
              <a:t> </a:t>
            </a:r>
            <a:r>
              <a:rPr lang="en-GB" dirty="0"/>
              <a:t>: </a:t>
            </a:r>
            <a:r>
              <a:rPr lang="fr-FR" dirty="0"/>
              <a:t>améliorer la </a:t>
            </a:r>
            <a:r>
              <a:rPr lang="fr-FR" b="1" dirty="0"/>
              <a:t>redevabilité</a:t>
            </a:r>
            <a:r>
              <a:rPr lang="fr-FR" dirty="0"/>
              <a:t> (</a:t>
            </a:r>
            <a:r>
              <a:rPr lang="fr-FR" dirty="0" err="1"/>
              <a:t>accountability</a:t>
            </a:r>
            <a:r>
              <a:rPr lang="fr-FR" dirty="0"/>
              <a:t>) de la communauté humanitaire, envers les personnes touchées par la crise, les gouvernements locaux, les donateurs et le grand public, et permettre le </a:t>
            </a:r>
            <a:r>
              <a:rPr lang="fr-FR" b="1" dirty="0"/>
              <a:t>plaidoyer</a:t>
            </a:r>
            <a:r>
              <a:rPr lang="fr-FR" dirty="0"/>
              <a:t> devant les bailleurs de fonds et les décideurs politiques</a:t>
            </a:r>
            <a:r>
              <a:rPr lang="en-US" dirty="0"/>
              <a:t>.</a:t>
            </a:r>
            <a:r>
              <a:rPr lang="en-GB" dirty="0"/>
              <a:t> </a:t>
            </a:r>
            <a:endParaRPr lang="en-US" dirty="0"/>
          </a:p>
          <a:p>
            <a:pPr marL="0" indent="0">
              <a:buNone/>
            </a:pPr>
            <a:endParaRPr lang="en-US" dirty="0"/>
          </a:p>
        </p:txBody>
      </p:sp>
      <p:sp>
        <p:nvSpPr>
          <p:cNvPr id="4" name="Rectangle 3">
            <a:extLst>
              <a:ext uri="{FF2B5EF4-FFF2-40B4-BE49-F238E27FC236}">
                <a16:creationId xmlns:a16="http://schemas.microsoft.com/office/drawing/2014/main" id="{FC894CA2-482A-445A-B17A-C554266400F3}"/>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6268566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D2E801-5EC6-49EB-9C92-AC3B2E19CAC6}"/>
              </a:ext>
            </a:extLst>
          </p:cNvPr>
          <p:cNvPicPr>
            <a:picLocks noChangeAspect="1"/>
          </p:cNvPicPr>
          <p:nvPr/>
        </p:nvPicPr>
        <p:blipFill>
          <a:blip r:embed="rId3"/>
          <a:stretch>
            <a:fillRect/>
          </a:stretch>
        </p:blipFill>
        <p:spPr>
          <a:xfrm>
            <a:off x="2195736" y="1412776"/>
            <a:ext cx="4767492" cy="4879794"/>
          </a:xfrm>
          <a:prstGeom prst="rect">
            <a:avLst/>
          </a:prstGeom>
        </p:spPr>
      </p:pic>
      <p:sp>
        <p:nvSpPr>
          <p:cNvPr id="6" name="Speech Bubble: Oval 14"/>
          <p:cNvSpPr/>
          <p:nvPr/>
        </p:nvSpPr>
        <p:spPr>
          <a:xfrm rot="1724242">
            <a:off x="2555441" y="1914077"/>
            <a:ext cx="1239488" cy="1152128"/>
          </a:xfrm>
          <a:prstGeom prst="wedgeEllipseCallout">
            <a:avLst>
              <a:gd name="adj1" fmla="val 75309"/>
              <a:gd name="adj2" fmla="val 890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Shape 12"/>
          <p:cNvSpPr/>
          <p:nvPr/>
        </p:nvSpPr>
        <p:spPr>
          <a:xfrm>
            <a:off x="5506279" y="2312848"/>
            <a:ext cx="1441985" cy="980375"/>
          </a:xfrm>
          <a:custGeom>
            <a:avLst/>
            <a:gdLst>
              <a:gd name="connsiteX0" fmla="*/ 0 w 1702676"/>
              <a:gd name="connsiteY0" fmla="*/ 126124 h 1345324"/>
              <a:gd name="connsiteX1" fmla="*/ 304800 w 1702676"/>
              <a:gd name="connsiteY1" fmla="*/ 21020 h 1345324"/>
              <a:gd name="connsiteX2" fmla="*/ 672662 w 1702676"/>
              <a:gd name="connsiteY2" fmla="*/ 0 h 1345324"/>
              <a:gd name="connsiteX3" fmla="*/ 1008993 w 1702676"/>
              <a:gd name="connsiteY3" fmla="*/ 42041 h 1345324"/>
              <a:gd name="connsiteX4" fmla="*/ 1313793 w 1702676"/>
              <a:gd name="connsiteY4" fmla="*/ 115613 h 1345324"/>
              <a:gd name="connsiteX5" fmla="*/ 1639614 w 1702676"/>
              <a:gd name="connsiteY5" fmla="*/ 346841 h 1345324"/>
              <a:gd name="connsiteX6" fmla="*/ 1702676 w 1702676"/>
              <a:gd name="connsiteY6" fmla="*/ 546538 h 1345324"/>
              <a:gd name="connsiteX7" fmla="*/ 1671145 w 1702676"/>
              <a:gd name="connsiteY7" fmla="*/ 819807 h 1345324"/>
              <a:gd name="connsiteX8" fmla="*/ 1524000 w 1702676"/>
              <a:gd name="connsiteY8" fmla="*/ 1019503 h 1345324"/>
              <a:gd name="connsiteX9" fmla="*/ 1240221 w 1702676"/>
              <a:gd name="connsiteY9" fmla="*/ 1198179 h 1345324"/>
              <a:gd name="connsiteX10" fmla="*/ 903890 w 1702676"/>
              <a:gd name="connsiteY10" fmla="*/ 1292772 h 1345324"/>
              <a:gd name="connsiteX11" fmla="*/ 483476 w 1702676"/>
              <a:gd name="connsiteY11" fmla="*/ 1345324 h 1345324"/>
              <a:gd name="connsiteX12" fmla="*/ 105103 w 1702676"/>
              <a:gd name="connsiteY12" fmla="*/ 1313793 h 1345324"/>
              <a:gd name="connsiteX13" fmla="*/ 10510 w 1702676"/>
              <a:gd name="connsiteY13" fmla="*/ 1208689 h 1345324"/>
              <a:gd name="connsiteX14" fmla="*/ 0 w 1702676"/>
              <a:gd name="connsiteY14" fmla="*/ 126124 h 134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2676" h="1345324">
                <a:moveTo>
                  <a:pt x="0" y="126124"/>
                </a:moveTo>
                <a:lnTo>
                  <a:pt x="304800" y="21020"/>
                </a:lnTo>
                <a:lnTo>
                  <a:pt x="672662" y="0"/>
                </a:lnTo>
                <a:lnTo>
                  <a:pt x="1008993" y="42041"/>
                </a:lnTo>
                <a:lnTo>
                  <a:pt x="1313793" y="115613"/>
                </a:lnTo>
                <a:lnTo>
                  <a:pt x="1639614" y="346841"/>
                </a:lnTo>
                <a:lnTo>
                  <a:pt x="1702676" y="546538"/>
                </a:lnTo>
                <a:lnTo>
                  <a:pt x="1671145" y="819807"/>
                </a:lnTo>
                <a:lnTo>
                  <a:pt x="1524000" y="1019503"/>
                </a:lnTo>
                <a:lnTo>
                  <a:pt x="1240221" y="1198179"/>
                </a:lnTo>
                <a:lnTo>
                  <a:pt x="903890" y="1292772"/>
                </a:lnTo>
                <a:lnTo>
                  <a:pt x="483476" y="1345324"/>
                </a:lnTo>
                <a:lnTo>
                  <a:pt x="105103" y="1313793"/>
                </a:lnTo>
                <a:lnTo>
                  <a:pt x="10510" y="1208689"/>
                </a:lnTo>
                <a:lnTo>
                  <a:pt x="0" y="12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Les nouvelles vont vite </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itle 1"/>
          <p:cNvSpPr>
            <a:spLocks noGrp="1"/>
          </p:cNvSpPr>
          <p:nvPr>
            <p:ph type="title"/>
          </p:nvPr>
        </p:nvSpPr>
        <p:spPr>
          <a:xfrm>
            <a:off x="2354804" y="715756"/>
            <a:ext cx="4176584" cy="764704"/>
          </a:xfrm>
        </p:spPr>
        <p:txBody>
          <a:bodyPr>
            <a:normAutofit/>
          </a:bodyPr>
          <a:lstStyle/>
          <a:p>
            <a:r>
              <a:rPr lang="fr-FR" sz="2800" kern="1200" cap="none" dirty="0">
                <a:solidFill>
                  <a:schemeClr val="tx1"/>
                </a:solidFill>
                <a:latin typeface="Arial" panose="020B0604020202020204" pitchFamily="34" charset="0"/>
                <a:cs typeface="Arial" panose="020B0604020202020204" pitchFamily="34" charset="0"/>
              </a:rPr>
              <a:t>Données en temps réel</a:t>
            </a:r>
          </a:p>
        </p:txBody>
      </p:sp>
      <p:sp>
        <p:nvSpPr>
          <p:cNvPr id="3" name="TextBox 2">
            <a:extLst>
              <a:ext uri="{FF2B5EF4-FFF2-40B4-BE49-F238E27FC236}">
                <a16:creationId xmlns:a16="http://schemas.microsoft.com/office/drawing/2014/main" id="{549B2B86-550C-4350-A4C6-F673B1C10CC3}"/>
              </a:ext>
            </a:extLst>
          </p:cNvPr>
          <p:cNvSpPr txBox="1"/>
          <p:nvPr/>
        </p:nvSpPr>
        <p:spPr>
          <a:xfrm>
            <a:off x="2669507" y="2166975"/>
            <a:ext cx="1104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VOUS ETES ICI</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Freeform: Shape 3">
            <a:extLst>
              <a:ext uri="{FF2B5EF4-FFF2-40B4-BE49-F238E27FC236}">
                <a16:creationId xmlns:a16="http://schemas.microsoft.com/office/drawing/2014/main" id="{0A9E9087-F513-4FF6-952B-90715495997A}"/>
              </a:ext>
            </a:extLst>
          </p:cNvPr>
          <p:cNvSpPr/>
          <p:nvPr/>
        </p:nvSpPr>
        <p:spPr>
          <a:xfrm>
            <a:off x="3221901" y="3520887"/>
            <a:ext cx="335902" cy="279918"/>
          </a:xfrm>
          <a:custGeom>
            <a:avLst/>
            <a:gdLst>
              <a:gd name="connsiteX0" fmla="*/ 0 w 335902"/>
              <a:gd name="connsiteY0" fmla="*/ 102636 h 279918"/>
              <a:gd name="connsiteX1" fmla="*/ 335902 w 335902"/>
              <a:gd name="connsiteY1" fmla="*/ 0 h 279918"/>
              <a:gd name="connsiteX2" fmla="*/ 270588 w 335902"/>
              <a:gd name="connsiteY2" fmla="*/ 279918 h 279918"/>
              <a:gd name="connsiteX3" fmla="*/ 0 w 335902"/>
              <a:gd name="connsiteY3" fmla="*/ 102636 h 279918"/>
            </a:gdLst>
            <a:ahLst/>
            <a:cxnLst>
              <a:cxn ang="0">
                <a:pos x="connsiteX0" y="connsiteY0"/>
              </a:cxn>
              <a:cxn ang="0">
                <a:pos x="connsiteX1" y="connsiteY1"/>
              </a:cxn>
              <a:cxn ang="0">
                <a:pos x="connsiteX2" y="connsiteY2"/>
              </a:cxn>
              <a:cxn ang="0">
                <a:pos x="connsiteX3" y="connsiteY3"/>
              </a:cxn>
            </a:cxnLst>
            <a:rect l="l" t="t" r="r" b="b"/>
            <a:pathLst>
              <a:path w="335902" h="279918">
                <a:moveTo>
                  <a:pt x="0" y="102636"/>
                </a:moveTo>
                <a:lnTo>
                  <a:pt x="335902" y="0"/>
                </a:lnTo>
                <a:lnTo>
                  <a:pt x="270588" y="279918"/>
                </a:lnTo>
                <a:lnTo>
                  <a:pt x="0" y="1026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BA617F1-FA2C-4F8E-AFEA-6D8908B38697}"/>
              </a:ext>
            </a:extLst>
          </p:cNvPr>
          <p:cNvSpPr/>
          <p:nvPr/>
        </p:nvSpPr>
        <p:spPr bwMode="auto">
          <a:xfrm>
            <a:off x="395416" y="1075179"/>
            <a:ext cx="1235676" cy="2837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8B4ABBEE-CE44-4989-A87C-7467139728AA}"/>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3487277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2867-A633-42E1-8CA9-4DFFB548885C}"/>
              </a:ext>
            </a:extLst>
          </p:cNvPr>
          <p:cNvSpPr>
            <a:spLocks noGrp="1"/>
          </p:cNvSpPr>
          <p:nvPr>
            <p:ph type="title"/>
          </p:nvPr>
        </p:nvSpPr>
        <p:spPr>
          <a:xfrm>
            <a:off x="240113" y="1472463"/>
            <a:ext cx="8231187" cy="523220"/>
          </a:xfrm>
        </p:spPr>
        <p:txBody>
          <a:bodyPr/>
          <a:lstStyle/>
          <a:p>
            <a:r>
              <a:rPr lang="fr-FR" dirty="0"/>
              <a:t>Planning des rapports sur l’année</a:t>
            </a:r>
            <a:endParaRPr lang="en-US" dirty="0"/>
          </a:p>
        </p:txBody>
      </p:sp>
      <p:sp>
        <p:nvSpPr>
          <p:cNvPr id="7" name="Rectangle 6">
            <a:extLst>
              <a:ext uri="{FF2B5EF4-FFF2-40B4-BE49-F238E27FC236}">
                <a16:creationId xmlns:a16="http://schemas.microsoft.com/office/drawing/2014/main" id="{BBF9172B-2204-4F2B-B0AF-4037ADC4589A}"/>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8BE37FE7-FFDE-E6CB-FA58-023CC71659A7}"/>
              </a:ext>
            </a:extLst>
          </p:cNvPr>
          <p:cNvPicPr>
            <a:picLocks noChangeAspect="1"/>
          </p:cNvPicPr>
          <p:nvPr/>
        </p:nvPicPr>
        <p:blipFill>
          <a:blip r:embed="rId3"/>
          <a:stretch>
            <a:fillRect/>
          </a:stretch>
        </p:blipFill>
        <p:spPr>
          <a:xfrm>
            <a:off x="0" y="2400788"/>
            <a:ext cx="9144000" cy="2050442"/>
          </a:xfrm>
          <a:prstGeom prst="rect">
            <a:avLst/>
          </a:prstGeom>
        </p:spPr>
      </p:pic>
      <p:grpSp>
        <p:nvGrpSpPr>
          <p:cNvPr id="3" name="Group 2">
            <a:extLst>
              <a:ext uri="{FF2B5EF4-FFF2-40B4-BE49-F238E27FC236}">
                <a16:creationId xmlns:a16="http://schemas.microsoft.com/office/drawing/2014/main" id="{0A419032-225E-0632-0587-153522BC0A3A}"/>
              </a:ext>
            </a:extLst>
          </p:cNvPr>
          <p:cNvGrpSpPr/>
          <p:nvPr/>
        </p:nvGrpSpPr>
        <p:grpSpPr>
          <a:xfrm>
            <a:off x="215900" y="190500"/>
            <a:ext cx="8231187" cy="1078258"/>
            <a:chOff x="417512" y="3464317"/>
            <a:chExt cx="8297605" cy="1304823"/>
          </a:xfrm>
        </p:grpSpPr>
        <p:grpSp>
          <p:nvGrpSpPr>
            <p:cNvPr id="4" name="Group 3">
              <a:extLst>
                <a:ext uri="{FF2B5EF4-FFF2-40B4-BE49-F238E27FC236}">
                  <a16:creationId xmlns:a16="http://schemas.microsoft.com/office/drawing/2014/main" id="{52910C31-2F1E-894D-AEBE-807AD2FE7104}"/>
                </a:ext>
              </a:extLst>
            </p:cNvPr>
            <p:cNvGrpSpPr/>
            <p:nvPr/>
          </p:nvGrpSpPr>
          <p:grpSpPr>
            <a:xfrm>
              <a:off x="417512" y="3464317"/>
              <a:ext cx="8297605" cy="1304823"/>
              <a:chOff x="912813" y="2507399"/>
              <a:chExt cx="8297605" cy="1304823"/>
            </a:xfrm>
          </p:grpSpPr>
          <p:grpSp>
            <p:nvGrpSpPr>
              <p:cNvPr id="9" name="Group 8">
                <a:extLst>
                  <a:ext uri="{FF2B5EF4-FFF2-40B4-BE49-F238E27FC236}">
                    <a16:creationId xmlns:a16="http://schemas.microsoft.com/office/drawing/2014/main" id="{119BDAA8-978A-6EE2-9749-1CEB80F05098}"/>
                  </a:ext>
                </a:extLst>
              </p:cNvPr>
              <p:cNvGrpSpPr/>
              <p:nvPr/>
            </p:nvGrpSpPr>
            <p:grpSpPr>
              <a:xfrm>
                <a:off x="2339677" y="2507399"/>
                <a:ext cx="6870741" cy="1304823"/>
                <a:chOff x="1793870" y="2664336"/>
                <a:chExt cx="6870741" cy="1304823"/>
              </a:xfrm>
            </p:grpSpPr>
            <p:sp>
              <p:nvSpPr>
                <p:cNvPr id="11" name="Freeform: Shape 10">
                  <a:extLst>
                    <a:ext uri="{FF2B5EF4-FFF2-40B4-BE49-F238E27FC236}">
                      <a16:creationId xmlns:a16="http://schemas.microsoft.com/office/drawing/2014/main" id="{C533B723-89B4-8896-41C2-C3ADFA1EFDE9}"/>
                    </a:ext>
                  </a:extLst>
                </p:cNvPr>
                <p:cNvSpPr/>
                <p:nvPr/>
              </p:nvSpPr>
              <p:spPr>
                <a:xfrm>
                  <a:off x="5620521" y="2664336"/>
                  <a:ext cx="1785394"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fr-FR" b="1" dirty="0">
                      <a:solidFill>
                        <a:schemeClr val="tx1"/>
                      </a:solidFill>
                    </a:rPr>
                    <a:t> Rapporter</a:t>
                  </a:r>
                  <a:endParaRPr lang="en-GB" b="1" dirty="0">
                    <a:solidFill>
                      <a:schemeClr val="tx1"/>
                    </a:solidFill>
                  </a:endParaRPr>
                </a:p>
              </p:txBody>
            </p:sp>
            <p:sp>
              <p:nvSpPr>
                <p:cNvPr id="12" name="Freeform: Shape 11">
                  <a:extLst>
                    <a:ext uri="{FF2B5EF4-FFF2-40B4-BE49-F238E27FC236}">
                      <a16:creationId xmlns:a16="http://schemas.microsoft.com/office/drawing/2014/main" id="{96AC034C-2C7C-847D-CC01-921B4BDB0344}"/>
                    </a:ext>
                  </a:extLst>
                </p:cNvPr>
                <p:cNvSpPr/>
                <p:nvPr/>
              </p:nvSpPr>
              <p:spPr>
                <a:xfrm>
                  <a:off x="1793870" y="3012214"/>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Collecter</a:t>
                  </a:r>
                  <a:endParaRPr lang="en-GB" sz="1100" b="1" kern="1200" dirty="0">
                    <a:solidFill>
                      <a:schemeClr val="tx1"/>
                    </a:solidFill>
                  </a:endParaRPr>
                </a:p>
              </p:txBody>
            </p:sp>
            <p:sp>
              <p:nvSpPr>
                <p:cNvPr id="13" name="Freeform: Shape 12">
                  <a:extLst>
                    <a:ext uri="{FF2B5EF4-FFF2-40B4-BE49-F238E27FC236}">
                      <a16:creationId xmlns:a16="http://schemas.microsoft.com/office/drawing/2014/main" id="{6FA61410-A7CE-402D-F358-C575AAE69E6D}"/>
                    </a:ext>
                  </a:extLst>
                </p:cNvPr>
                <p:cNvSpPr/>
                <p:nvPr/>
              </p:nvSpPr>
              <p:spPr>
                <a:xfrm>
                  <a:off x="4540217" y="3012214"/>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Agir</a:t>
                  </a:r>
                  <a:endParaRPr lang="en-GB" sz="1100" b="1" kern="1200" dirty="0">
                    <a:solidFill>
                      <a:schemeClr val="tx1"/>
                    </a:solidFill>
                  </a:endParaRPr>
                </a:p>
              </p:txBody>
            </p:sp>
            <p:sp>
              <p:nvSpPr>
                <p:cNvPr id="14" name="Freeform: Shape 13">
                  <a:extLst>
                    <a:ext uri="{FF2B5EF4-FFF2-40B4-BE49-F238E27FC236}">
                      <a16:creationId xmlns:a16="http://schemas.microsoft.com/office/drawing/2014/main" id="{C43C1CC3-B7D1-B530-719F-EE6698C86533}"/>
                    </a:ext>
                  </a:extLst>
                </p:cNvPr>
                <p:cNvSpPr/>
                <p:nvPr/>
              </p:nvSpPr>
              <p:spPr>
                <a:xfrm>
                  <a:off x="7293133" y="3012214"/>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err="1">
                      <a:solidFill>
                        <a:schemeClr val="tx1"/>
                      </a:solidFill>
                    </a:rPr>
                    <a:t>Évaluer</a:t>
                  </a:r>
                  <a:endParaRPr lang="en-GB" sz="1100" b="1" kern="1200" dirty="0">
                    <a:solidFill>
                      <a:schemeClr val="tx1"/>
                    </a:solidFill>
                  </a:endParaRPr>
                </a:p>
              </p:txBody>
            </p:sp>
          </p:grpSp>
          <p:sp>
            <p:nvSpPr>
              <p:cNvPr id="10" name="Freeform: Shape 9">
                <a:extLst>
                  <a:ext uri="{FF2B5EF4-FFF2-40B4-BE49-F238E27FC236}">
                    <a16:creationId xmlns:a16="http://schemas.microsoft.com/office/drawing/2014/main" id="{8C8C1051-16C7-595D-247E-09D21AB20451}"/>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Concevoir</a:t>
                </a:r>
                <a:endParaRPr lang="en-GB" sz="1100" b="1" dirty="0">
                  <a:solidFill>
                    <a:schemeClr val="tx1"/>
                  </a:solidFill>
                </a:endParaRPr>
              </a:p>
            </p:txBody>
          </p:sp>
        </p:grpSp>
        <p:sp>
          <p:nvSpPr>
            <p:cNvPr id="6" name="Freeform: Shape 5">
              <a:extLst>
                <a:ext uri="{FF2B5EF4-FFF2-40B4-BE49-F238E27FC236}">
                  <a16:creationId xmlns:a16="http://schemas.microsoft.com/office/drawing/2014/main" id="{744CC068-A285-4042-0F65-E459CAC673E4}"/>
                </a:ext>
              </a:extLst>
            </p:cNvPr>
            <p:cNvSpPr/>
            <p:nvPr/>
          </p:nvSpPr>
          <p:spPr>
            <a:xfrm>
              <a:off x="3371334" y="3812196"/>
              <a:ext cx="1491611"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Analyser</a:t>
              </a:r>
              <a:endParaRPr lang="en-GB" sz="1100" b="1" kern="1200" dirty="0">
                <a:solidFill>
                  <a:schemeClr val="tx1"/>
                </a:solidFill>
              </a:endParaRPr>
            </a:p>
          </p:txBody>
        </p:sp>
      </p:grpSp>
      <p:sp>
        <p:nvSpPr>
          <p:cNvPr id="15" name="Freeform: Shape 14">
            <a:extLst>
              <a:ext uri="{FF2B5EF4-FFF2-40B4-BE49-F238E27FC236}">
                <a16:creationId xmlns:a16="http://schemas.microsoft.com/office/drawing/2014/main" id="{DBD78BEF-F567-1D81-3198-D54FB7F18C86}"/>
              </a:ext>
            </a:extLst>
          </p:cNvPr>
          <p:cNvSpPr/>
          <p:nvPr/>
        </p:nvSpPr>
        <p:spPr>
          <a:xfrm>
            <a:off x="1655418" y="3183330"/>
            <a:ext cx="660109" cy="396065"/>
          </a:xfrm>
          <a:custGeom>
            <a:avLst/>
            <a:gdLst>
              <a:gd name="connsiteX0" fmla="*/ 0 w 2063599"/>
              <a:gd name="connsiteY0" fmla="*/ 123816 h 1238159"/>
              <a:gd name="connsiteX1" fmla="*/ 123816 w 2063599"/>
              <a:gd name="connsiteY1" fmla="*/ 0 h 1238159"/>
              <a:gd name="connsiteX2" fmla="*/ 1939783 w 2063599"/>
              <a:gd name="connsiteY2" fmla="*/ 0 h 1238159"/>
              <a:gd name="connsiteX3" fmla="*/ 2063599 w 2063599"/>
              <a:gd name="connsiteY3" fmla="*/ 123816 h 1238159"/>
              <a:gd name="connsiteX4" fmla="*/ 2063599 w 2063599"/>
              <a:gd name="connsiteY4" fmla="*/ 1114343 h 1238159"/>
              <a:gd name="connsiteX5" fmla="*/ 1939783 w 2063599"/>
              <a:gd name="connsiteY5" fmla="*/ 1238159 h 1238159"/>
              <a:gd name="connsiteX6" fmla="*/ 123816 w 2063599"/>
              <a:gd name="connsiteY6" fmla="*/ 1238159 h 1238159"/>
              <a:gd name="connsiteX7" fmla="*/ 0 w 2063599"/>
              <a:gd name="connsiteY7" fmla="*/ 1114343 h 1238159"/>
              <a:gd name="connsiteX8" fmla="*/ 0 w 2063599"/>
              <a:gd name="connsiteY8" fmla="*/ 123816 h 123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599" h="1238159">
                <a:moveTo>
                  <a:pt x="0" y="123816"/>
                </a:moveTo>
                <a:cubicBezTo>
                  <a:pt x="0" y="55434"/>
                  <a:pt x="55434" y="0"/>
                  <a:pt x="123816" y="0"/>
                </a:cubicBezTo>
                <a:lnTo>
                  <a:pt x="1939783" y="0"/>
                </a:lnTo>
                <a:cubicBezTo>
                  <a:pt x="2008165" y="0"/>
                  <a:pt x="2063599" y="55434"/>
                  <a:pt x="2063599" y="123816"/>
                </a:cubicBezTo>
                <a:lnTo>
                  <a:pt x="2063599" y="1114343"/>
                </a:lnTo>
                <a:cubicBezTo>
                  <a:pt x="2063599" y="1182725"/>
                  <a:pt x="2008165" y="1238159"/>
                  <a:pt x="1939783" y="1238159"/>
                </a:cubicBezTo>
                <a:lnTo>
                  <a:pt x="123816" y="1238159"/>
                </a:lnTo>
                <a:cubicBezTo>
                  <a:pt x="55434" y="1238159"/>
                  <a:pt x="0" y="1182725"/>
                  <a:pt x="0" y="1114343"/>
                </a:cubicBezTo>
                <a:lnTo>
                  <a:pt x="0" y="123816"/>
                </a:lnTo>
                <a:close/>
              </a:path>
            </a:pathLst>
          </a:custGeom>
          <a:effectLst>
            <a:outerShdw blurRad="50800" dist="38100" dir="2700000" algn="tl" rotWithShape="0">
              <a:prstClr val="black">
                <a:alpha val="40000"/>
              </a:prstClr>
            </a:outerShdw>
          </a:effectLst>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GB" sz="1200" b="1" kern="1200" dirty="0"/>
              <a:t>Collect</a:t>
            </a:r>
          </a:p>
        </p:txBody>
      </p:sp>
      <p:sp>
        <p:nvSpPr>
          <p:cNvPr id="16" name="Freeform: Shape 15">
            <a:extLst>
              <a:ext uri="{FF2B5EF4-FFF2-40B4-BE49-F238E27FC236}">
                <a16:creationId xmlns:a16="http://schemas.microsoft.com/office/drawing/2014/main" id="{A8E1BD7D-E37D-89F7-03C6-A4C120FAC2B2}"/>
              </a:ext>
            </a:extLst>
          </p:cNvPr>
          <p:cNvSpPr/>
          <p:nvPr/>
        </p:nvSpPr>
        <p:spPr>
          <a:xfrm>
            <a:off x="1829621" y="3509672"/>
            <a:ext cx="660109" cy="396065"/>
          </a:xfrm>
          <a:custGeom>
            <a:avLst/>
            <a:gdLst>
              <a:gd name="connsiteX0" fmla="*/ 0 w 2063599"/>
              <a:gd name="connsiteY0" fmla="*/ 123816 h 1238159"/>
              <a:gd name="connsiteX1" fmla="*/ 123816 w 2063599"/>
              <a:gd name="connsiteY1" fmla="*/ 0 h 1238159"/>
              <a:gd name="connsiteX2" fmla="*/ 1939783 w 2063599"/>
              <a:gd name="connsiteY2" fmla="*/ 0 h 1238159"/>
              <a:gd name="connsiteX3" fmla="*/ 2063599 w 2063599"/>
              <a:gd name="connsiteY3" fmla="*/ 123816 h 1238159"/>
              <a:gd name="connsiteX4" fmla="*/ 2063599 w 2063599"/>
              <a:gd name="connsiteY4" fmla="*/ 1114343 h 1238159"/>
              <a:gd name="connsiteX5" fmla="*/ 1939783 w 2063599"/>
              <a:gd name="connsiteY5" fmla="*/ 1238159 h 1238159"/>
              <a:gd name="connsiteX6" fmla="*/ 123816 w 2063599"/>
              <a:gd name="connsiteY6" fmla="*/ 1238159 h 1238159"/>
              <a:gd name="connsiteX7" fmla="*/ 0 w 2063599"/>
              <a:gd name="connsiteY7" fmla="*/ 1114343 h 1238159"/>
              <a:gd name="connsiteX8" fmla="*/ 0 w 2063599"/>
              <a:gd name="connsiteY8" fmla="*/ 123816 h 123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599" h="1238159">
                <a:moveTo>
                  <a:pt x="0" y="123816"/>
                </a:moveTo>
                <a:cubicBezTo>
                  <a:pt x="0" y="55434"/>
                  <a:pt x="55434" y="0"/>
                  <a:pt x="123816" y="0"/>
                </a:cubicBezTo>
                <a:lnTo>
                  <a:pt x="1939783" y="0"/>
                </a:lnTo>
                <a:cubicBezTo>
                  <a:pt x="2008165" y="0"/>
                  <a:pt x="2063599" y="55434"/>
                  <a:pt x="2063599" y="123816"/>
                </a:cubicBezTo>
                <a:lnTo>
                  <a:pt x="2063599" y="1114343"/>
                </a:lnTo>
                <a:cubicBezTo>
                  <a:pt x="2063599" y="1182725"/>
                  <a:pt x="2008165" y="1238159"/>
                  <a:pt x="1939783" y="1238159"/>
                </a:cubicBezTo>
                <a:lnTo>
                  <a:pt x="123816" y="1238159"/>
                </a:lnTo>
                <a:cubicBezTo>
                  <a:pt x="55434" y="1238159"/>
                  <a:pt x="0" y="1182725"/>
                  <a:pt x="0" y="1114343"/>
                </a:cubicBezTo>
                <a:lnTo>
                  <a:pt x="0" y="123816"/>
                </a:lnTo>
                <a:close/>
              </a:path>
            </a:pathLst>
          </a:custGeom>
          <a:effectLst>
            <a:outerShdw blurRad="50800" dist="38100" dir="2700000" algn="tl" rotWithShape="0">
              <a:prstClr val="black">
                <a:alpha val="40000"/>
              </a:prstClr>
            </a:outerShdw>
          </a:effectLst>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GB" sz="1200" b="1" kern="1200" dirty="0"/>
              <a:t>Analyse</a:t>
            </a:r>
          </a:p>
        </p:txBody>
      </p:sp>
      <p:cxnSp>
        <p:nvCxnSpPr>
          <p:cNvPr id="17" name="Straight Connector 16">
            <a:extLst>
              <a:ext uri="{FF2B5EF4-FFF2-40B4-BE49-F238E27FC236}">
                <a16:creationId xmlns:a16="http://schemas.microsoft.com/office/drawing/2014/main" id="{220E0421-BB0D-FB2F-49CF-3423050A64F8}"/>
              </a:ext>
            </a:extLst>
          </p:cNvPr>
          <p:cNvCxnSpPr>
            <a:cxnSpLocks/>
          </p:cNvCxnSpPr>
          <p:nvPr/>
        </p:nvCxnSpPr>
        <p:spPr bwMode="auto">
          <a:xfrm>
            <a:off x="2315527" y="3509672"/>
            <a:ext cx="636159" cy="0"/>
          </a:xfrm>
          <a:prstGeom prst="line">
            <a:avLst/>
          </a:prstGeom>
          <a:solidFill>
            <a:schemeClr val="accent1"/>
          </a:solidFill>
          <a:ln w="50800" cap="flat" cmpd="sng" algn="ctr">
            <a:solidFill>
              <a:schemeClr val="accent1">
                <a:lumMod val="75000"/>
              </a:schemeClr>
            </a:solidFill>
            <a:prstDash val="solid"/>
            <a:round/>
            <a:headEnd type="none" w="med" len="med"/>
            <a:tailEnd type="triangle" w="med" len="med"/>
          </a:ln>
          <a:effectLst/>
        </p:spPr>
      </p:cxnSp>
    </p:spTree>
    <p:extLst>
      <p:ext uri="{BB962C8B-B14F-4D97-AF65-F5344CB8AC3E}">
        <p14:creationId xmlns:p14="http://schemas.microsoft.com/office/powerpoint/2010/main" val="3715346898"/>
      </p:ext>
    </p:extLst>
  </p:cSld>
  <p:clrMapOvr>
    <a:masterClrMapping/>
  </p:clrMapOvr>
  <p:transition advTm="51677">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C7A21B60-730D-4CAF-AF6C-2D6031C30997}"/>
              </a:ext>
            </a:extLst>
          </p:cNvPr>
          <p:cNvSpPr/>
          <p:nvPr/>
        </p:nvSpPr>
        <p:spPr bwMode="auto">
          <a:xfrm>
            <a:off x="503238" y="3960384"/>
            <a:ext cx="8174036" cy="2186416"/>
          </a:xfrm>
          <a:prstGeom prst="wedgeEllipseCallout">
            <a:avLst>
              <a:gd name="adj1" fmla="val -47088"/>
              <a:gd name="adj2" fmla="val 62821"/>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2" name="Speech Bubble: Oval 11">
            <a:extLst>
              <a:ext uri="{FF2B5EF4-FFF2-40B4-BE49-F238E27FC236}">
                <a16:creationId xmlns:a16="http://schemas.microsoft.com/office/drawing/2014/main" id="{500113FA-1B63-4DBA-BBAC-F3532DB2091C}"/>
              </a:ext>
            </a:extLst>
          </p:cNvPr>
          <p:cNvSpPr/>
          <p:nvPr/>
        </p:nvSpPr>
        <p:spPr bwMode="auto">
          <a:xfrm>
            <a:off x="467917" y="1905000"/>
            <a:ext cx="8231187" cy="1866900"/>
          </a:xfrm>
          <a:prstGeom prst="wedgeEllipseCallout">
            <a:avLst>
              <a:gd name="adj1" fmla="val 50075"/>
              <a:gd name="adj2" fmla="val 55357"/>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5F3317F-E1C1-468A-913E-AB5FF2D26256}"/>
              </a:ext>
            </a:extLst>
          </p:cNvPr>
          <p:cNvSpPr>
            <a:spLocks noGrp="1"/>
          </p:cNvSpPr>
          <p:nvPr>
            <p:ph type="title"/>
          </p:nvPr>
        </p:nvSpPr>
        <p:spPr>
          <a:xfrm>
            <a:off x="417513" y="762409"/>
            <a:ext cx="8231187" cy="954107"/>
          </a:xfrm>
        </p:spPr>
        <p:txBody>
          <a:bodyPr/>
          <a:lstStyle/>
          <a:p>
            <a:r>
              <a:rPr lang="fr-FR" dirty="0"/>
              <a:t>Bonnes et mauvaises nouvelles
</a:t>
            </a:r>
            <a:endParaRPr lang="en-US" dirty="0"/>
          </a:p>
        </p:txBody>
      </p:sp>
      <p:sp>
        <p:nvSpPr>
          <p:cNvPr id="3" name="Text Placeholder 2">
            <a:extLst>
              <a:ext uri="{FF2B5EF4-FFF2-40B4-BE49-F238E27FC236}">
                <a16:creationId xmlns:a16="http://schemas.microsoft.com/office/drawing/2014/main" id="{1A16726D-7636-41BE-BC16-BC1C842C5429}"/>
              </a:ext>
            </a:extLst>
          </p:cNvPr>
          <p:cNvSpPr>
            <a:spLocks noGrp="1"/>
          </p:cNvSpPr>
          <p:nvPr>
            <p:ph type="body" sz="quarter" idx="13"/>
          </p:nvPr>
        </p:nvSpPr>
        <p:spPr>
          <a:xfrm>
            <a:off x="1269101" y="2205038"/>
            <a:ext cx="6905056" cy="1698927"/>
          </a:xfrm>
        </p:spPr>
        <p:txBody>
          <a:bodyPr/>
          <a:lstStyle/>
          <a:p>
            <a:pPr marL="0" indent="0" algn="just">
              <a:lnSpc>
                <a:spcPct val="100000"/>
              </a:lnSpc>
              <a:buNone/>
            </a:pPr>
            <a:r>
              <a:rPr lang="fr-FR" sz="2400" dirty="0"/>
              <a:t>Tout est parfait. Bien joué. Succès. C’est très bien. 100%. Pas de problèmes. Nous sommes les champions. Tous les objectifs atteints.
</a:t>
            </a:r>
            <a:endParaRPr lang="en-US" sz="2400" dirty="0"/>
          </a:p>
        </p:txBody>
      </p:sp>
      <p:sp>
        <p:nvSpPr>
          <p:cNvPr id="6" name="Text Placeholder 2">
            <a:extLst>
              <a:ext uri="{FF2B5EF4-FFF2-40B4-BE49-F238E27FC236}">
                <a16:creationId xmlns:a16="http://schemas.microsoft.com/office/drawing/2014/main" id="{FC3EADD6-D47F-4B60-8522-B976BCFFB42C}"/>
              </a:ext>
            </a:extLst>
          </p:cNvPr>
          <p:cNvSpPr txBox="1">
            <a:spLocks/>
          </p:cNvSpPr>
          <p:nvPr/>
        </p:nvSpPr>
        <p:spPr bwMode="auto">
          <a:xfrm>
            <a:off x="1022547" y="4476081"/>
            <a:ext cx="7098905" cy="12003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lnSpc>
                <a:spcPct val="100000"/>
              </a:lnSpc>
              <a:buFontTx/>
              <a:buNone/>
            </a:pPr>
            <a:r>
              <a:rPr lang="fr-FR" sz="2400" kern="0" dirty="0"/>
              <a:t>Pas mal / excellent ici / Quelques problèmes là / un échec grave / 67% / les problèmes identifiés sont ... / mesures correctives mises en œuvre / ...</a:t>
            </a:r>
            <a:endParaRPr lang="en-US" sz="2400" kern="0" dirty="0"/>
          </a:p>
        </p:txBody>
      </p:sp>
      <p:sp>
        <p:nvSpPr>
          <p:cNvPr id="7" name="Rectangle 6">
            <a:extLst>
              <a:ext uri="{FF2B5EF4-FFF2-40B4-BE49-F238E27FC236}">
                <a16:creationId xmlns:a16="http://schemas.microsoft.com/office/drawing/2014/main" id="{C68FF669-54D7-4F38-90DB-BDEC59E2E13E}"/>
              </a:ext>
            </a:extLst>
          </p:cNvPr>
          <p:cNvSpPr/>
          <p:nvPr/>
        </p:nvSpPr>
        <p:spPr bwMode="auto">
          <a:xfrm>
            <a:off x="3835804" y="1679726"/>
            <a:ext cx="1771650" cy="21864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5000" b="1" i="0" u="none" strike="noStrike" cap="none" normalizeH="0" baseline="0" dirty="0">
                <a:ln>
                  <a:noFill/>
                </a:ln>
                <a:solidFill>
                  <a:srgbClr val="FF0000"/>
                </a:solidFill>
                <a:effectLst/>
                <a:latin typeface="Arial" charset="0"/>
              </a:rPr>
              <a:t>X</a:t>
            </a:r>
            <a:endParaRPr kumimoji="0" lang="en-US" sz="15000" b="1" i="0" u="none" strike="noStrike" cap="none" normalizeH="0" baseline="0" dirty="0">
              <a:ln>
                <a:noFill/>
              </a:ln>
              <a:solidFill>
                <a:srgbClr val="FF0000"/>
              </a:solidFill>
              <a:effectLst/>
              <a:latin typeface="Arial" charset="0"/>
            </a:endParaRPr>
          </a:p>
        </p:txBody>
      </p:sp>
      <p:sp>
        <p:nvSpPr>
          <p:cNvPr id="8" name="Rectangle 7">
            <a:extLst>
              <a:ext uri="{FF2B5EF4-FFF2-40B4-BE49-F238E27FC236}">
                <a16:creationId xmlns:a16="http://schemas.microsoft.com/office/drawing/2014/main" id="{16C8C23B-7AFE-45B4-B641-1FCA35F22E05}"/>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35169490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3" grpId="0" build="p"/>
      <p:bldP spid="6" grpId="0"/>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BDA886D-A458-4841-A51E-BB569CF610F5}"/>
              </a:ext>
            </a:extLst>
          </p:cNvPr>
          <p:cNvGrpSpPr/>
          <p:nvPr/>
        </p:nvGrpSpPr>
        <p:grpSpPr>
          <a:xfrm>
            <a:off x="3050129" y="4481417"/>
            <a:ext cx="6026044" cy="1925922"/>
            <a:chOff x="3104667" y="4604163"/>
            <a:chExt cx="7819845" cy="1942324"/>
          </a:xfrm>
        </p:grpSpPr>
        <p:grpSp>
          <p:nvGrpSpPr>
            <p:cNvPr id="62" name="Group 61">
              <a:extLst>
                <a:ext uri="{FF2B5EF4-FFF2-40B4-BE49-F238E27FC236}">
                  <a16:creationId xmlns:a16="http://schemas.microsoft.com/office/drawing/2014/main" id="{04ACB022-E1E4-49F2-BF4F-25FD3424379E}"/>
                </a:ext>
              </a:extLst>
            </p:cNvPr>
            <p:cNvGrpSpPr/>
            <p:nvPr/>
          </p:nvGrpSpPr>
          <p:grpSpPr>
            <a:xfrm>
              <a:off x="3104667" y="4604165"/>
              <a:ext cx="7819845" cy="1942322"/>
              <a:chOff x="2809699" y="4604165"/>
              <a:chExt cx="7819845" cy="1942322"/>
            </a:xfrm>
          </p:grpSpPr>
          <p:sp>
            <p:nvSpPr>
              <p:cNvPr id="64" name="Rectangle 63">
                <a:extLst>
                  <a:ext uri="{FF2B5EF4-FFF2-40B4-BE49-F238E27FC236}">
                    <a16:creationId xmlns:a16="http://schemas.microsoft.com/office/drawing/2014/main" id="{11E6A049-7E2B-483E-93A6-887D1FBE8DA4}"/>
                  </a:ext>
                </a:extLst>
              </p:cNvPr>
              <p:cNvSpPr/>
              <p:nvPr/>
            </p:nvSpPr>
            <p:spPr>
              <a:xfrm>
                <a:off x="2809699" y="4604165"/>
                <a:ext cx="7697585" cy="1942322"/>
              </a:xfrm>
              <a:prstGeom prst="rect">
                <a:avLst/>
              </a:prstGeom>
              <a:solidFill>
                <a:srgbClr val="9BBB59">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8FD9139E-99E1-4B6C-A8A8-B8913106C01F}"/>
                  </a:ext>
                </a:extLst>
              </p:cNvPr>
              <p:cNvSpPr txBox="1"/>
              <p:nvPr/>
            </p:nvSpPr>
            <p:spPr>
              <a:xfrm>
                <a:off x="5203518" y="5037171"/>
                <a:ext cx="5426026" cy="7139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rPr>
                  <a:t>Monitoring, Rapports,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u="none" strike="noStrike" kern="0" cap="none" spc="0" normalizeH="0" baseline="0" noProof="0" dirty="0">
                    <a:ln>
                      <a:noFill/>
                    </a:ln>
                    <a:solidFill>
                      <a:prstClr val="white"/>
                    </a:solidFill>
                    <a:effectLst/>
                    <a:uLnTx/>
                    <a:uFillTx/>
                    <a:latin typeface="Calibri"/>
                  </a:rPr>
                  <a:t>HumanitarianAction.info</a:t>
                </a:r>
              </a:p>
            </p:txBody>
          </p:sp>
        </p:grpSp>
        <p:cxnSp>
          <p:nvCxnSpPr>
            <p:cNvPr id="63" name="Straight Connector 62">
              <a:extLst>
                <a:ext uri="{FF2B5EF4-FFF2-40B4-BE49-F238E27FC236}">
                  <a16:creationId xmlns:a16="http://schemas.microsoft.com/office/drawing/2014/main" id="{CC24137E-2238-4CC7-930F-BB1364A4FAF5}"/>
                </a:ext>
              </a:extLst>
            </p:cNvPr>
            <p:cNvCxnSpPr/>
            <p:nvPr/>
          </p:nvCxnSpPr>
          <p:spPr>
            <a:xfrm>
              <a:off x="3177119" y="4604163"/>
              <a:ext cx="2644877" cy="0"/>
            </a:xfrm>
            <a:prstGeom prst="line">
              <a:avLst/>
            </a:prstGeom>
            <a:noFill/>
            <a:ln w="9525" cap="flat" cmpd="sng" algn="ctr">
              <a:solidFill>
                <a:sysClr val="window" lastClr="FFFFFF">
                  <a:alpha val="37000"/>
                </a:sysClr>
              </a:solidFill>
              <a:prstDash val="lgDash"/>
            </a:ln>
            <a:effectLst/>
          </p:spPr>
        </p:cxnSp>
      </p:grpSp>
      <p:grpSp>
        <p:nvGrpSpPr>
          <p:cNvPr id="66" name="Group 65">
            <a:extLst>
              <a:ext uri="{FF2B5EF4-FFF2-40B4-BE49-F238E27FC236}">
                <a16:creationId xmlns:a16="http://schemas.microsoft.com/office/drawing/2014/main" id="{E8C100FD-D250-4B7C-A081-53A01F36C9B5}"/>
              </a:ext>
            </a:extLst>
          </p:cNvPr>
          <p:cNvGrpSpPr/>
          <p:nvPr/>
        </p:nvGrpSpPr>
        <p:grpSpPr>
          <a:xfrm>
            <a:off x="2357623" y="3747468"/>
            <a:ext cx="6624336" cy="1083210"/>
            <a:chOff x="3093937" y="3875794"/>
            <a:chExt cx="7525439" cy="924601"/>
          </a:xfrm>
        </p:grpSpPr>
        <p:grpSp>
          <p:nvGrpSpPr>
            <p:cNvPr id="67" name="Group 66">
              <a:extLst>
                <a:ext uri="{FF2B5EF4-FFF2-40B4-BE49-F238E27FC236}">
                  <a16:creationId xmlns:a16="http://schemas.microsoft.com/office/drawing/2014/main" id="{6D7123C4-7FB1-4D9E-967E-EE19678970CA}"/>
                </a:ext>
              </a:extLst>
            </p:cNvPr>
            <p:cNvGrpSpPr/>
            <p:nvPr/>
          </p:nvGrpSpPr>
          <p:grpSpPr>
            <a:xfrm>
              <a:off x="3104668" y="3875795"/>
              <a:ext cx="7514708" cy="924600"/>
              <a:chOff x="2809700" y="3875795"/>
              <a:chExt cx="7514708" cy="924600"/>
            </a:xfrm>
          </p:grpSpPr>
          <p:sp>
            <p:nvSpPr>
              <p:cNvPr id="69" name="Rectangle 68">
                <a:extLst>
                  <a:ext uri="{FF2B5EF4-FFF2-40B4-BE49-F238E27FC236}">
                    <a16:creationId xmlns:a16="http://schemas.microsoft.com/office/drawing/2014/main" id="{E32B03A9-88D6-41AC-9588-D6975C4BF203}"/>
                  </a:ext>
                </a:extLst>
              </p:cNvPr>
              <p:cNvSpPr/>
              <p:nvPr/>
            </p:nvSpPr>
            <p:spPr>
              <a:xfrm>
                <a:off x="2809700" y="3875795"/>
                <a:ext cx="7514708" cy="924600"/>
              </a:xfrm>
              <a:prstGeom prst="rect">
                <a:avLst/>
              </a:prstGeom>
              <a:solidFill>
                <a:srgbClr val="E46C0A"/>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376EF1A0-498D-48C4-8030-8D69132C4358}"/>
                  </a:ext>
                </a:extLst>
              </p:cNvPr>
              <p:cNvSpPr txBox="1"/>
              <p:nvPr/>
            </p:nvSpPr>
            <p:spPr>
              <a:xfrm>
                <a:off x="5743427" y="3886036"/>
                <a:ext cx="458098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Planning, PRH, Flash Appeal</a:t>
                </a:r>
              </a:p>
            </p:txBody>
          </p:sp>
        </p:grpSp>
        <p:cxnSp>
          <p:nvCxnSpPr>
            <p:cNvPr id="68" name="Straight Connector 67">
              <a:extLst>
                <a:ext uri="{FF2B5EF4-FFF2-40B4-BE49-F238E27FC236}">
                  <a16:creationId xmlns:a16="http://schemas.microsoft.com/office/drawing/2014/main" id="{6AF500DA-5224-472E-8B7A-5BC6F777E272}"/>
                </a:ext>
              </a:extLst>
            </p:cNvPr>
            <p:cNvCxnSpPr/>
            <p:nvPr/>
          </p:nvCxnSpPr>
          <p:spPr>
            <a:xfrm>
              <a:off x="3093937" y="3875794"/>
              <a:ext cx="2644877" cy="0"/>
            </a:xfrm>
            <a:prstGeom prst="line">
              <a:avLst/>
            </a:prstGeom>
            <a:noFill/>
            <a:ln w="9525" cap="flat" cmpd="sng" algn="ctr">
              <a:solidFill>
                <a:sysClr val="window" lastClr="FFFFFF">
                  <a:alpha val="37000"/>
                </a:sysClr>
              </a:solidFill>
              <a:prstDash val="lgDash"/>
            </a:ln>
            <a:effectLst/>
          </p:spPr>
        </p:cxnSp>
      </p:grpSp>
      <p:grpSp>
        <p:nvGrpSpPr>
          <p:cNvPr id="71" name="Group 70">
            <a:extLst>
              <a:ext uri="{FF2B5EF4-FFF2-40B4-BE49-F238E27FC236}">
                <a16:creationId xmlns:a16="http://schemas.microsoft.com/office/drawing/2014/main" id="{9A6758D4-CA3C-46A3-B4CD-625BD8143DCD}"/>
              </a:ext>
            </a:extLst>
          </p:cNvPr>
          <p:cNvGrpSpPr/>
          <p:nvPr/>
        </p:nvGrpSpPr>
        <p:grpSpPr>
          <a:xfrm>
            <a:off x="2434006" y="3019099"/>
            <a:ext cx="5978645" cy="558552"/>
            <a:chOff x="3177119" y="3147425"/>
            <a:chExt cx="6597853" cy="558552"/>
          </a:xfrm>
        </p:grpSpPr>
        <p:sp>
          <p:nvSpPr>
            <p:cNvPr id="72" name="TextBox 71">
              <a:extLst>
                <a:ext uri="{FF2B5EF4-FFF2-40B4-BE49-F238E27FC236}">
                  <a16:creationId xmlns:a16="http://schemas.microsoft.com/office/drawing/2014/main" id="{827655B2-7419-45F2-9822-7BFD39F8F1AD}"/>
                </a:ext>
              </a:extLst>
            </p:cNvPr>
            <p:cNvSpPr txBox="1"/>
            <p:nvPr/>
          </p:nvSpPr>
          <p:spPr>
            <a:xfrm>
              <a:off x="5956298" y="3244312"/>
              <a:ext cx="381867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rPr>
                <a:t>(in need) HNO / MIRA / </a:t>
              </a:r>
              <a:r>
                <a:rPr kumimoji="0" lang="en-US" sz="2400" b="0" i="0" u="none" strike="noStrike" kern="0" cap="none" spc="0" normalizeH="0" baseline="0" noProof="0" dirty="0" err="1">
                  <a:ln>
                    <a:noFill/>
                  </a:ln>
                  <a:solidFill>
                    <a:prstClr val="white"/>
                  </a:solidFill>
                  <a:effectLst/>
                  <a:uLnTx/>
                  <a:uFillTx/>
                  <a:latin typeface="Calibri"/>
                </a:rPr>
                <a:t>SitAn</a:t>
              </a:r>
              <a:endParaRPr kumimoji="0" lang="en-US" sz="2400" b="0" i="0" u="none" strike="noStrike" kern="0" cap="none" spc="0" normalizeH="0" baseline="0" noProof="0" dirty="0">
                <a:ln>
                  <a:noFill/>
                </a:ln>
                <a:solidFill>
                  <a:prstClr val="white"/>
                </a:solidFill>
                <a:effectLst/>
                <a:uLnTx/>
                <a:uFillTx/>
                <a:latin typeface="Calibri"/>
              </a:endParaRPr>
            </a:p>
          </p:txBody>
        </p:sp>
        <p:cxnSp>
          <p:nvCxnSpPr>
            <p:cNvPr id="73" name="Straight Connector 72">
              <a:extLst>
                <a:ext uri="{FF2B5EF4-FFF2-40B4-BE49-F238E27FC236}">
                  <a16:creationId xmlns:a16="http://schemas.microsoft.com/office/drawing/2014/main" id="{9C71E862-26F9-4F83-A5C5-F91B10E0809C}"/>
                </a:ext>
              </a:extLst>
            </p:cNvPr>
            <p:cNvCxnSpPr/>
            <p:nvPr/>
          </p:nvCxnSpPr>
          <p:spPr>
            <a:xfrm>
              <a:off x="3177119" y="3147425"/>
              <a:ext cx="2644877" cy="0"/>
            </a:xfrm>
            <a:prstGeom prst="line">
              <a:avLst/>
            </a:prstGeom>
            <a:noFill/>
            <a:ln w="9525" cap="flat" cmpd="sng" algn="ctr">
              <a:solidFill>
                <a:sysClr val="window" lastClr="FFFFFF">
                  <a:alpha val="37000"/>
                </a:sysClr>
              </a:solidFill>
              <a:prstDash val="lgDash"/>
            </a:ln>
            <a:effectLst/>
          </p:spPr>
        </p:cxnSp>
      </p:grpSp>
      <p:grpSp>
        <p:nvGrpSpPr>
          <p:cNvPr id="74" name="Group 73">
            <a:extLst>
              <a:ext uri="{FF2B5EF4-FFF2-40B4-BE49-F238E27FC236}">
                <a16:creationId xmlns:a16="http://schemas.microsoft.com/office/drawing/2014/main" id="{2B4311EF-E45E-4C3D-AC2F-B44FD6671BCC}"/>
              </a:ext>
            </a:extLst>
          </p:cNvPr>
          <p:cNvGrpSpPr/>
          <p:nvPr/>
        </p:nvGrpSpPr>
        <p:grpSpPr>
          <a:xfrm>
            <a:off x="2368355" y="1562362"/>
            <a:ext cx="6613607" cy="2179526"/>
            <a:chOff x="3104670" y="2419056"/>
            <a:chExt cx="7099070" cy="728369"/>
          </a:xfrm>
        </p:grpSpPr>
        <p:grpSp>
          <p:nvGrpSpPr>
            <p:cNvPr id="75" name="Group 74">
              <a:extLst>
                <a:ext uri="{FF2B5EF4-FFF2-40B4-BE49-F238E27FC236}">
                  <a16:creationId xmlns:a16="http://schemas.microsoft.com/office/drawing/2014/main" id="{2DE017EC-13EB-4D38-82F9-EECAD0DF11DB}"/>
                </a:ext>
              </a:extLst>
            </p:cNvPr>
            <p:cNvGrpSpPr/>
            <p:nvPr/>
          </p:nvGrpSpPr>
          <p:grpSpPr>
            <a:xfrm>
              <a:off x="3104670" y="2419056"/>
              <a:ext cx="7099070" cy="728369"/>
              <a:chOff x="2809702" y="2419056"/>
              <a:chExt cx="7099070" cy="728369"/>
            </a:xfrm>
          </p:grpSpPr>
          <p:sp>
            <p:nvSpPr>
              <p:cNvPr id="77" name="Rectangle 76">
                <a:extLst>
                  <a:ext uri="{FF2B5EF4-FFF2-40B4-BE49-F238E27FC236}">
                    <a16:creationId xmlns:a16="http://schemas.microsoft.com/office/drawing/2014/main" id="{03C3FCD3-26DB-47D8-A19C-77C31E8EB95A}"/>
                  </a:ext>
                </a:extLst>
              </p:cNvPr>
              <p:cNvSpPr/>
              <p:nvPr/>
            </p:nvSpPr>
            <p:spPr>
              <a:xfrm>
                <a:off x="2809702" y="2419056"/>
                <a:ext cx="7099070" cy="728369"/>
              </a:xfrm>
              <a:prstGeom prst="rect">
                <a:avLst/>
              </a:prstGeom>
              <a:solidFill>
                <a:srgbClr val="1F497D">
                  <a:lumMod val="40000"/>
                  <a:lumOff val="6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1A15454B-774B-466E-83B5-4F29253B691B}"/>
                  </a:ext>
                </a:extLst>
              </p:cNvPr>
              <p:cNvSpPr txBox="1"/>
              <p:nvPr/>
            </p:nvSpPr>
            <p:spPr>
              <a:xfrm>
                <a:off x="5526017" y="2612260"/>
                <a:ext cx="4165770" cy="236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Evaluation de la situation et des </a:t>
                </a:r>
                <a:r>
                  <a:rPr kumimoji="0" lang="en-US" sz="2000" b="0" i="0" u="none" strike="noStrike" kern="0" cap="none" spc="0" normalizeH="0" baseline="0" noProof="0" dirty="0" err="1">
                    <a:ln>
                      <a:noFill/>
                    </a:ln>
                    <a:solidFill>
                      <a:prstClr val="black"/>
                    </a:solidFill>
                    <a:effectLst/>
                    <a:uLnTx/>
                    <a:uFillTx/>
                    <a:latin typeface="Calibri"/>
                  </a:rPr>
                  <a:t>besoins</a:t>
                </a:r>
                <a:r>
                  <a:rPr kumimoji="0" lang="en-US" sz="2000" b="0" i="0" u="none" strike="noStrike" kern="0" cap="none" spc="0" normalizeH="0" baseline="0" noProof="0" dirty="0">
                    <a:ln>
                      <a:noFill/>
                    </a:ln>
                    <a:solidFill>
                      <a:prstClr val="black"/>
                    </a:solidFill>
                    <a:effectLst/>
                    <a:uLnTx/>
                    <a:uFillTx/>
                    <a:latin typeface="Calibri"/>
                  </a:rPr>
                  <a:t>: </a:t>
                </a:r>
                <a:r>
                  <a:rPr lang="en-US" sz="2000" kern="0" dirty="0">
                    <a:solidFill>
                      <a:prstClr val="black"/>
                    </a:solidFill>
                    <a:latin typeface="Calibri"/>
                  </a:rPr>
                  <a:t>HNO, </a:t>
                </a:r>
                <a:r>
                  <a:rPr kumimoji="0" lang="en-US" sz="2000" b="0" i="0" u="none" strike="noStrike" kern="0" cap="none" spc="0" normalizeH="0" baseline="0" noProof="0" dirty="0">
                    <a:ln>
                      <a:noFill/>
                    </a:ln>
                    <a:solidFill>
                      <a:prstClr val="black"/>
                    </a:solidFill>
                    <a:effectLst/>
                    <a:uLnTx/>
                    <a:uFillTx/>
                    <a:latin typeface="Calibri"/>
                  </a:rPr>
                  <a:t>MIRA</a:t>
                </a:r>
              </a:p>
            </p:txBody>
          </p:sp>
        </p:grpSp>
        <p:cxnSp>
          <p:nvCxnSpPr>
            <p:cNvPr id="76" name="Straight Connector 75">
              <a:extLst>
                <a:ext uri="{FF2B5EF4-FFF2-40B4-BE49-F238E27FC236}">
                  <a16:creationId xmlns:a16="http://schemas.microsoft.com/office/drawing/2014/main" id="{7948B4E8-14CB-48F4-AE92-D48289753542}"/>
                </a:ext>
              </a:extLst>
            </p:cNvPr>
            <p:cNvCxnSpPr/>
            <p:nvPr/>
          </p:nvCxnSpPr>
          <p:spPr>
            <a:xfrm>
              <a:off x="3159146" y="2419056"/>
              <a:ext cx="2644877" cy="0"/>
            </a:xfrm>
            <a:prstGeom prst="line">
              <a:avLst/>
            </a:prstGeom>
            <a:noFill/>
            <a:ln w="9525" cap="flat" cmpd="sng" algn="ctr">
              <a:solidFill>
                <a:sysClr val="window" lastClr="FFFFFF">
                  <a:alpha val="37000"/>
                </a:sysClr>
              </a:solidFill>
              <a:prstDash val="lgDash"/>
            </a:ln>
            <a:effectLst/>
          </p:spPr>
        </p:cxnSp>
      </p:grpSp>
      <p:sp>
        <p:nvSpPr>
          <p:cNvPr id="79" name="Freeform 21">
            <a:extLst>
              <a:ext uri="{FF2B5EF4-FFF2-40B4-BE49-F238E27FC236}">
                <a16:creationId xmlns:a16="http://schemas.microsoft.com/office/drawing/2014/main" id="{77C8A0ED-15BE-4642-B3AC-F17CABDB0E78}"/>
              </a:ext>
            </a:extLst>
          </p:cNvPr>
          <p:cNvSpPr/>
          <p:nvPr/>
        </p:nvSpPr>
        <p:spPr>
          <a:xfrm>
            <a:off x="0" y="1562362"/>
            <a:ext cx="4855798" cy="4855798"/>
          </a:xfrm>
          <a:custGeom>
            <a:avLst/>
            <a:gdLst>
              <a:gd name="connsiteX0" fmla="*/ 0 w 4855798"/>
              <a:gd name="connsiteY0" fmla="*/ 2427899 h 4855798"/>
              <a:gd name="connsiteX1" fmla="*/ 2427899 w 4855798"/>
              <a:gd name="connsiteY1" fmla="*/ 0 h 4855798"/>
              <a:gd name="connsiteX2" fmla="*/ 4855798 w 4855798"/>
              <a:gd name="connsiteY2" fmla="*/ 2427899 h 4855798"/>
              <a:gd name="connsiteX3" fmla="*/ 2427899 w 4855798"/>
              <a:gd name="connsiteY3" fmla="*/ 4855798 h 4855798"/>
              <a:gd name="connsiteX4" fmla="*/ 0 w 4855798"/>
              <a:gd name="connsiteY4" fmla="*/ 2427899 h 485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5798" h="4855798">
                <a:moveTo>
                  <a:pt x="0" y="2427899"/>
                </a:moveTo>
                <a:cubicBezTo>
                  <a:pt x="0" y="1087007"/>
                  <a:pt x="1087007" y="0"/>
                  <a:pt x="2427899" y="0"/>
                </a:cubicBezTo>
                <a:cubicBezTo>
                  <a:pt x="3768791" y="0"/>
                  <a:pt x="4855798" y="1087007"/>
                  <a:pt x="4855798" y="2427899"/>
                </a:cubicBezTo>
                <a:cubicBezTo>
                  <a:pt x="4855798" y="3768791"/>
                  <a:pt x="3768791" y="4855798"/>
                  <a:pt x="2427899" y="4855798"/>
                </a:cubicBezTo>
                <a:cubicBezTo>
                  <a:pt x="1087007" y="4855798"/>
                  <a:pt x="0" y="3768791"/>
                  <a:pt x="0" y="2427899"/>
                </a:cubicBezTo>
                <a:close/>
              </a:path>
            </a:pathLst>
          </a:custGeom>
          <a:solidFill>
            <a:srgbClr val="38185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631229" tIns="356581" rIns="1631229" bIns="424122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Population </a:t>
            </a:r>
            <a:r>
              <a:rPr kumimoji="0" lang="en-US" sz="1600" b="0" i="0" u="none" strike="noStrike" kern="0" cap="none" spc="0" normalizeH="0" baseline="0" noProof="0" dirty="0" err="1">
                <a:ln>
                  <a:noFill/>
                </a:ln>
                <a:solidFill>
                  <a:prstClr val="white"/>
                </a:solidFill>
                <a:effectLst/>
                <a:uLnTx/>
                <a:uFillTx/>
                <a:latin typeface="Calibri"/>
                <a:ea typeface="+mn-ea"/>
                <a:cs typeface="+mn-cs"/>
              </a:rPr>
              <a:t>totale</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Freeform 22">
            <a:extLst>
              <a:ext uri="{FF2B5EF4-FFF2-40B4-BE49-F238E27FC236}">
                <a16:creationId xmlns:a16="http://schemas.microsoft.com/office/drawing/2014/main" id="{B06DDFDA-CFF0-4661-B50E-AA466A6B2604}"/>
              </a:ext>
            </a:extLst>
          </p:cNvPr>
          <p:cNvSpPr/>
          <p:nvPr/>
        </p:nvSpPr>
        <p:spPr>
          <a:xfrm>
            <a:off x="364185" y="2290731"/>
            <a:ext cx="4127428" cy="4127428"/>
          </a:xfrm>
          <a:custGeom>
            <a:avLst/>
            <a:gdLst>
              <a:gd name="connsiteX0" fmla="*/ 0 w 4127428"/>
              <a:gd name="connsiteY0" fmla="*/ 2063714 h 4127428"/>
              <a:gd name="connsiteX1" fmla="*/ 2063714 w 4127428"/>
              <a:gd name="connsiteY1" fmla="*/ 0 h 4127428"/>
              <a:gd name="connsiteX2" fmla="*/ 4127428 w 4127428"/>
              <a:gd name="connsiteY2" fmla="*/ 2063714 h 4127428"/>
              <a:gd name="connsiteX3" fmla="*/ 2063714 w 4127428"/>
              <a:gd name="connsiteY3" fmla="*/ 4127428 h 4127428"/>
              <a:gd name="connsiteX4" fmla="*/ 0 w 4127428"/>
              <a:gd name="connsiteY4" fmla="*/ 2063714 h 412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428" h="4127428">
                <a:moveTo>
                  <a:pt x="0" y="2063714"/>
                </a:moveTo>
                <a:cubicBezTo>
                  <a:pt x="0" y="923956"/>
                  <a:pt x="923956" y="0"/>
                  <a:pt x="2063714" y="0"/>
                </a:cubicBezTo>
                <a:cubicBezTo>
                  <a:pt x="3203472" y="0"/>
                  <a:pt x="4127428" y="923956"/>
                  <a:pt x="4127428" y="2063714"/>
                </a:cubicBezTo>
                <a:cubicBezTo>
                  <a:pt x="4127428" y="3203472"/>
                  <a:pt x="3203472" y="4127428"/>
                  <a:pt x="2063714" y="4127428"/>
                </a:cubicBezTo>
                <a:cubicBezTo>
                  <a:pt x="923956" y="4127428"/>
                  <a:pt x="0" y="3203472"/>
                  <a:pt x="0" y="2063714"/>
                </a:cubicBezTo>
                <a:close/>
              </a:path>
            </a:pathLst>
          </a:custGeom>
          <a:solidFill>
            <a:srgbClr val="1F497D">
              <a:lumMod val="60000"/>
              <a:lumOff val="40000"/>
            </a:srgbClr>
          </a:solidFill>
          <a:ln w="25400" cap="flat" cmpd="sng" algn="ctr">
            <a:solidFill>
              <a:sysClr val="window" lastClr="FFFFFF"/>
            </a:solidFill>
            <a:prstDash val="solid"/>
          </a:ln>
          <a:effectLst/>
        </p:spPr>
        <p:txBody>
          <a:bodyPr spcFirstLastPara="0" vert="horz" wrap="square" lIns="1287529" tIns="351119" rIns="1287530" bIns="3529239"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a:ea typeface="+mn-ea"/>
                <a:cs typeface="+mn-cs"/>
              </a:rPr>
              <a:t>Affectée</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1" name="Freeform 23">
            <a:extLst>
              <a:ext uri="{FF2B5EF4-FFF2-40B4-BE49-F238E27FC236}">
                <a16:creationId xmlns:a16="http://schemas.microsoft.com/office/drawing/2014/main" id="{5B3B50A4-F221-49E7-BB2C-4B6B32A38129}"/>
              </a:ext>
            </a:extLst>
          </p:cNvPr>
          <p:cNvSpPr/>
          <p:nvPr/>
        </p:nvSpPr>
        <p:spPr>
          <a:xfrm>
            <a:off x="728370" y="3019101"/>
            <a:ext cx="3399058" cy="3399058"/>
          </a:xfrm>
          <a:custGeom>
            <a:avLst/>
            <a:gdLst>
              <a:gd name="connsiteX0" fmla="*/ 0 w 3399058"/>
              <a:gd name="connsiteY0" fmla="*/ 1699529 h 3399058"/>
              <a:gd name="connsiteX1" fmla="*/ 1699529 w 3399058"/>
              <a:gd name="connsiteY1" fmla="*/ 0 h 3399058"/>
              <a:gd name="connsiteX2" fmla="*/ 3399058 w 3399058"/>
              <a:gd name="connsiteY2" fmla="*/ 1699529 h 3399058"/>
              <a:gd name="connsiteX3" fmla="*/ 1699529 w 3399058"/>
              <a:gd name="connsiteY3" fmla="*/ 3399058 h 3399058"/>
              <a:gd name="connsiteX4" fmla="*/ 0 w 3399058"/>
              <a:gd name="connsiteY4" fmla="*/ 1699529 h 339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058" h="3399058">
                <a:moveTo>
                  <a:pt x="0" y="1699529"/>
                </a:moveTo>
                <a:cubicBezTo>
                  <a:pt x="0" y="760905"/>
                  <a:pt x="760905" y="0"/>
                  <a:pt x="1699529" y="0"/>
                </a:cubicBezTo>
                <a:cubicBezTo>
                  <a:pt x="2638153" y="0"/>
                  <a:pt x="3399058" y="760905"/>
                  <a:pt x="3399058" y="1699529"/>
                </a:cubicBezTo>
                <a:cubicBezTo>
                  <a:pt x="3399058" y="2638153"/>
                  <a:pt x="2638153" y="3399058"/>
                  <a:pt x="1699529" y="3399058"/>
                </a:cubicBezTo>
                <a:cubicBezTo>
                  <a:pt x="760905" y="3399058"/>
                  <a:pt x="0" y="2638153"/>
                  <a:pt x="0" y="1699529"/>
                </a:cubicBezTo>
                <a:close/>
              </a:path>
            </a:pathLst>
          </a:custGeom>
          <a:solidFill>
            <a:srgbClr val="1F497D">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933815" tIns="348327" rIns="933815" bIns="2809245"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600" kern="0" dirty="0">
                <a:solidFill>
                  <a:prstClr val="white"/>
                </a:solidFill>
                <a:latin typeface="Calibri"/>
              </a:rPr>
              <a:t>Dans</a:t>
            </a:r>
            <a:r>
              <a:rPr kumimoji="0" lang="en-US" sz="1600" b="0" i="0" u="none" strike="noStrike" kern="0" cap="none" spc="0" normalizeH="0" baseline="0" noProof="0" dirty="0">
                <a:ln>
                  <a:noFill/>
                </a:ln>
                <a:solidFill>
                  <a:prstClr val="white"/>
                </a:solidFill>
                <a:effectLst/>
                <a:uLnTx/>
                <a:uFillTx/>
                <a:latin typeface="Calibri"/>
                <a:ea typeface="+mn-ea"/>
                <a:cs typeface="+mn-cs"/>
              </a:rPr>
              <a:t> le </a:t>
            </a:r>
            <a:r>
              <a:rPr kumimoji="0" lang="en-US" sz="1600" b="0" i="0" u="none" strike="noStrike" kern="0" cap="none" spc="0" normalizeH="0" baseline="0" noProof="0" dirty="0" err="1">
                <a:ln>
                  <a:noFill/>
                </a:ln>
                <a:solidFill>
                  <a:prstClr val="white"/>
                </a:solidFill>
                <a:effectLst/>
                <a:uLnTx/>
                <a:uFillTx/>
                <a:latin typeface="Calibri"/>
                <a:ea typeface="+mn-ea"/>
                <a:cs typeface="+mn-cs"/>
              </a:rPr>
              <a:t>besoin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2" name="Freeform 24">
            <a:extLst>
              <a:ext uri="{FF2B5EF4-FFF2-40B4-BE49-F238E27FC236}">
                <a16:creationId xmlns:a16="http://schemas.microsoft.com/office/drawing/2014/main" id="{C943D39D-6133-421E-A190-2CC439964B5D}"/>
              </a:ext>
            </a:extLst>
          </p:cNvPr>
          <p:cNvSpPr/>
          <p:nvPr/>
        </p:nvSpPr>
        <p:spPr>
          <a:xfrm>
            <a:off x="1092555" y="3747471"/>
            <a:ext cx="2670688" cy="2670688"/>
          </a:xfrm>
          <a:custGeom>
            <a:avLst/>
            <a:gdLst>
              <a:gd name="connsiteX0" fmla="*/ 0 w 2670688"/>
              <a:gd name="connsiteY0" fmla="*/ 1335344 h 2670688"/>
              <a:gd name="connsiteX1" fmla="*/ 1335344 w 2670688"/>
              <a:gd name="connsiteY1" fmla="*/ 0 h 2670688"/>
              <a:gd name="connsiteX2" fmla="*/ 2670688 w 2670688"/>
              <a:gd name="connsiteY2" fmla="*/ 1335344 h 2670688"/>
              <a:gd name="connsiteX3" fmla="*/ 1335344 w 2670688"/>
              <a:gd name="connsiteY3" fmla="*/ 2670688 h 2670688"/>
              <a:gd name="connsiteX4" fmla="*/ 0 w 2670688"/>
              <a:gd name="connsiteY4" fmla="*/ 1335344 h 267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688" h="2670688">
                <a:moveTo>
                  <a:pt x="0" y="1335344"/>
                </a:moveTo>
                <a:cubicBezTo>
                  <a:pt x="0" y="597854"/>
                  <a:pt x="597854" y="0"/>
                  <a:pt x="1335344" y="0"/>
                </a:cubicBezTo>
                <a:cubicBezTo>
                  <a:pt x="2072834" y="0"/>
                  <a:pt x="2670688" y="597854"/>
                  <a:pt x="2670688" y="1335344"/>
                </a:cubicBezTo>
                <a:cubicBezTo>
                  <a:pt x="2670688" y="2072834"/>
                  <a:pt x="2072834" y="2670688"/>
                  <a:pt x="1335344" y="2670688"/>
                </a:cubicBezTo>
                <a:cubicBezTo>
                  <a:pt x="597854" y="2670688"/>
                  <a:pt x="0" y="2072834"/>
                  <a:pt x="0" y="1335344"/>
                </a:cubicBezTo>
                <a:close/>
              </a:path>
            </a:pathLst>
          </a:custGeom>
          <a:solidFill>
            <a:srgbClr val="E46C0A"/>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728050" tIns="354154" rIns="728050" bIns="206339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a:ea typeface="+mn-ea"/>
                <a:cs typeface="+mn-cs"/>
              </a:rPr>
              <a:t>Ciblée</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3" name="Group 82">
            <a:extLst>
              <a:ext uri="{FF2B5EF4-FFF2-40B4-BE49-F238E27FC236}">
                <a16:creationId xmlns:a16="http://schemas.microsoft.com/office/drawing/2014/main" id="{983CBC42-85A3-476C-9A0E-03F25D17EEDE}"/>
              </a:ext>
            </a:extLst>
          </p:cNvPr>
          <p:cNvGrpSpPr/>
          <p:nvPr/>
        </p:nvGrpSpPr>
        <p:grpSpPr>
          <a:xfrm>
            <a:off x="1478630" y="4484373"/>
            <a:ext cx="1898535" cy="1931164"/>
            <a:chOff x="7327467" y="5011584"/>
            <a:chExt cx="1490150" cy="1408181"/>
          </a:xfrm>
        </p:grpSpPr>
        <p:sp>
          <p:nvSpPr>
            <p:cNvPr id="84" name="Freeform 30">
              <a:extLst>
                <a:ext uri="{FF2B5EF4-FFF2-40B4-BE49-F238E27FC236}">
                  <a16:creationId xmlns:a16="http://schemas.microsoft.com/office/drawing/2014/main" id="{91621B1C-BB70-42E3-8406-C0235D14DD56}"/>
                </a:ext>
              </a:extLst>
            </p:cNvPr>
            <p:cNvSpPr/>
            <p:nvPr/>
          </p:nvSpPr>
          <p:spPr>
            <a:xfrm>
              <a:off x="7327467" y="5011584"/>
              <a:ext cx="1490150" cy="1408181"/>
            </a:xfrm>
            <a:custGeom>
              <a:avLst/>
              <a:gdLst>
                <a:gd name="connsiteX0" fmla="*/ 0 w 1942319"/>
                <a:gd name="connsiteY0" fmla="*/ 971160 h 1942319"/>
                <a:gd name="connsiteX1" fmla="*/ 971160 w 1942319"/>
                <a:gd name="connsiteY1" fmla="*/ 0 h 1942319"/>
                <a:gd name="connsiteX2" fmla="*/ 1942320 w 1942319"/>
                <a:gd name="connsiteY2" fmla="*/ 971160 h 1942319"/>
                <a:gd name="connsiteX3" fmla="*/ 971160 w 1942319"/>
                <a:gd name="connsiteY3" fmla="*/ 1942320 h 1942319"/>
                <a:gd name="connsiteX4" fmla="*/ 0 w 1942319"/>
                <a:gd name="connsiteY4" fmla="*/ 971160 h 194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319" h="1942319">
                  <a:moveTo>
                    <a:pt x="0" y="971160"/>
                  </a:moveTo>
                  <a:cubicBezTo>
                    <a:pt x="0" y="434803"/>
                    <a:pt x="434803" y="0"/>
                    <a:pt x="971160" y="0"/>
                  </a:cubicBezTo>
                  <a:cubicBezTo>
                    <a:pt x="1507517" y="0"/>
                    <a:pt x="1942320" y="434803"/>
                    <a:pt x="1942320" y="971160"/>
                  </a:cubicBezTo>
                  <a:cubicBezTo>
                    <a:pt x="1942320" y="1507517"/>
                    <a:pt x="1507517" y="1942320"/>
                    <a:pt x="971160" y="1942320"/>
                  </a:cubicBezTo>
                  <a:cubicBezTo>
                    <a:pt x="434803" y="1942320"/>
                    <a:pt x="0" y="1507517"/>
                    <a:pt x="0" y="971160"/>
                  </a:cubicBezTo>
                  <a:close/>
                </a:path>
              </a:pathLst>
            </a:cu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398238" tIns="599372" rIns="398238" bIns="59937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5" name="TextBox 84">
              <a:extLst>
                <a:ext uri="{FF2B5EF4-FFF2-40B4-BE49-F238E27FC236}">
                  <a16:creationId xmlns:a16="http://schemas.microsoft.com/office/drawing/2014/main" id="{E01AD48A-8527-431B-97C1-7CBC73472847}"/>
                </a:ext>
              </a:extLst>
            </p:cNvPr>
            <p:cNvSpPr txBox="1"/>
            <p:nvPr/>
          </p:nvSpPr>
          <p:spPr>
            <a:xfrm>
              <a:off x="7405457" y="5218470"/>
              <a:ext cx="1344965" cy="2468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white"/>
                  </a:solidFill>
                  <a:effectLst/>
                  <a:uLnTx/>
                  <a:uFillTx/>
                  <a:latin typeface="Calibri"/>
                </a:rPr>
                <a:t>Atteinte</a:t>
              </a:r>
              <a:endParaRPr kumimoji="0" lang="en-GB" sz="1600" b="0" i="0" u="none" strike="noStrike" kern="0" cap="none" spc="0" normalizeH="0" baseline="0" noProof="0" dirty="0">
                <a:ln>
                  <a:noFill/>
                </a:ln>
                <a:solidFill>
                  <a:prstClr val="white"/>
                </a:solidFill>
                <a:effectLst/>
                <a:uLnTx/>
                <a:uFillTx/>
                <a:latin typeface="Calibri"/>
              </a:endParaRPr>
            </a:p>
          </p:txBody>
        </p:sp>
      </p:grpSp>
      <p:grpSp>
        <p:nvGrpSpPr>
          <p:cNvPr id="86" name="Group 85">
            <a:extLst>
              <a:ext uri="{FF2B5EF4-FFF2-40B4-BE49-F238E27FC236}">
                <a16:creationId xmlns:a16="http://schemas.microsoft.com/office/drawing/2014/main" id="{32A43979-717F-48DD-B5E6-5D5E56C35B49}"/>
              </a:ext>
            </a:extLst>
          </p:cNvPr>
          <p:cNvGrpSpPr/>
          <p:nvPr/>
        </p:nvGrpSpPr>
        <p:grpSpPr>
          <a:xfrm>
            <a:off x="1844694" y="5274592"/>
            <a:ext cx="1166405" cy="1132745"/>
            <a:chOff x="3183218" y="5191636"/>
            <a:chExt cx="1490150" cy="1408181"/>
          </a:xfrm>
        </p:grpSpPr>
        <p:sp>
          <p:nvSpPr>
            <p:cNvPr id="87" name="Freeform 27">
              <a:extLst>
                <a:ext uri="{FF2B5EF4-FFF2-40B4-BE49-F238E27FC236}">
                  <a16:creationId xmlns:a16="http://schemas.microsoft.com/office/drawing/2014/main" id="{F92560AF-B865-4EEB-91FF-E49EA5CAFC76}"/>
                </a:ext>
              </a:extLst>
            </p:cNvPr>
            <p:cNvSpPr/>
            <p:nvPr/>
          </p:nvSpPr>
          <p:spPr>
            <a:xfrm>
              <a:off x="3183218" y="5191636"/>
              <a:ext cx="1490150" cy="1408181"/>
            </a:xfrm>
            <a:custGeom>
              <a:avLst/>
              <a:gdLst>
                <a:gd name="connsiteX0" fmla="*/ 0 w 1942319"/>
                <a:gd name="connsiteY0" fmla="*/ 971160 h 1942319"/>
                <a:gd name="connsiteX1" fmla="*/ 971160 w 1942319"/>
                <a:gd name="connsiteY1" fmla="*/ 0 h 1942319"/>
                <a:gd name="connsiteX2" fmla="*/ 1942320 w 1942319"/>
                <a:gd name="connsiteY2" fmla="*/ 971160 h 1942319"/>
                <a:gd name="connsiteX3" fmla="*/ 971160 w 1942319"/>
                <a:gd name="connsiteY3" fmla="*/ 1942320 h 1942319"/>
                <a:gd name="connsiteX4" fmla="*/ 0 w 1942319"/>
                <a:gd name="connsiteY4" fmla="*/ 971160 h 194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319" h="1942319">
                  <a:moveTo>
                    <a:pt x="0" y="971160"/>
                  </a:moveTo>
                  <a:cubicBezTo>
                    <a:pt x="0" y="434803"/>
                    <a:pt x="434803" y="0"/>
                    <a:pt x="971160" y="0"/>
                  </a:cubicBezTo>
                  <a:cubicBezTo>
                    <a:pt x="1507517" y="0"/>
                    <a:pt x="1942320" y="434803"/>
                    <a:pt x="1942320" y="971160"/>
                  </a:cubicBezTo>
                  <a:cubicBezTo>
                    <a:pt x="1942320" y="1507517"/>
                    <a:pt x="1507517" y="1942320"/>
                    <a:pt x="971160" y="1942320"/>
                  </a:cubicBezTo>
                  <a:cubicBezTo>
                    <a:pt x="434803" y="1942320"/>
                    <a:pt x="0" y="1507517"/>
                    <a:pt x="0" y="971160"/>
                  </a:cubicBezTo>
                  <a:close/>
                </a:path>
              </a:pathLst>
            </a:custGeom>
            <a:solidFill>
              <a:srgbClr val="A9C571"/>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398238" tIns="599372" rIns="398238" bIns="59937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8" name="TextBox 87">
              <a:extLst>
                <a:ext uri="{FF2B5EF4-FFF2-40B4-BE49-F238E27FC236}">
                  <a16:creationId xmlns:a16="http://schemas.microsoft.com/office/drawing/2014/main" id="{E18790C7-737F-49AB-A1F6-C934B6E93AFD}"/>
                </a:ext>
              </a:extLst>
            </p:cNvPr>
            <p:cNvSpPr txBox="1"/>
            <p:nvPr/>
          </p:nvSpPr>
          <p:spPr>
            <a:xfrm>
              <a:off x="3188558" y="5627086"/>
              <a:ext cx="1467339" cy="4208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white"/>
                  </a:solidFill>
                  <a:effectLst/>
                  <a:uLnTx/>
                  <a:uFillTx/>
                  <a:latin typeface="Calibri"/>
                </a:rPr>
                <a:t>Couverte</a:t>
              </a:r>
              <a:endParaRPr kumimoji="0" lang="en-GB" sz="1600" b="0" i="0" u="none" strike="noStrike" kern="0" cap="none" spc="0" normalizeH="0" baseline="0" noProof="0" dirty="0">
                <a:ln>
                  <a:noFill/>
                </a:ln>
                <a:solidFill>
                  <a:prstClr val="white"/>
                </a:solidFill>
                <a:effectLst/>
                <a:uLnTx/>
                <a:uFillTx/>
                <a:latin typeface="Calibri"/>
              </a:endParaRPr>
            </a:p>
          </p:txBody>
        </p:sp>
      </p:grpSp>
      <p:sp>
        <p:nvSpPr>
          <p:cNvPr id="33" name="Title 1">
            <a:extLst>
              <a:ext uri="{FF2B5EF4-FFF2-40B4-BE49-F238E27FC236}">
                <a16:creationId xmlns:a16="http://schemas.microsoft.com/office/drawing/2014/main" id="{A34665B1-6D70-47F3-8247-7AE501F6E7DD}"/>
              </a:ext>
            </a:extLst>
          </p:cNvPr>
          <p:cNvSpPr txBox="1">
            <a:spLocks/>
          </p:cNvSpPr>
          <p:nvPr/>
        </p:nvSpPr>
        <p:spPr>
          <a:xfrm>
            <a:off x="425869" y="738742"/>
            <a:ext cx="8231187" cy="519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t>Combien sont-ils ?</a:t>
            </a:r>
            <a:endParaRPr lang="en-US" sz="2800" b="1" dirty="0"/>
          </a:p>
        </p:txBody>
      </p:sp>
      <p:sp>
        <p:nvSpPr>
          <p:cNvPr id="32" name="Rectangle 31">
            <a:extLst>
              <a:ext uri="{FF2B5EF4-FFF2-40B4-BE49-F238E27FC236}">
                <a16:creationId xmlns:a16="http://schemas.microsoft.com/office/drawing/2014/main" id="{0A204FF8-1247-4FAA-BAE5-18F46DF9D61B}"/>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600E91C1-D7D2-439A-9F15-2D3EA3B0F3C6}"/>
              </a:ext>
            </a:extLst>
          </p:cNvPr>
          <p:cNvSpPr txBox="1"/>
          <p:nvPr/>
        </p:nvSpPr>
        <p:spPr>
          <a:xfrm>
            <a:off x="4877688" y="3044323"/>
            <a:ext cx="418134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prstClr val="black"/>
                </a:solidFill>
                <a:effectLst/>
                <a:uLnTx/>
                <a:uFillTx/>
                <a:latin typeface="Comic Sans MS" panose="030F0702030302020204" pitchFamily="66" charset="0"/>
              </a:rPr>
              <a:t>Personnes</a:t>
            </a: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 dans le </a:t>
            </a:r>
            <a:r>
              <a:rPr kumimoji="0" lang="en-US" sz="2000" b="1" i="1" u="none" strike="noStrike" kern="0" cap="none" spc="0" normalizeH="0" baseline="0" noProof="0" dirty="0" err="1">
                <a:ln>
                  <a:noFill/>
                </a:ln>
                <a:solidFill>
                  <a:prstClr val="black"/>
                </a:solidFill>
                <a:effectLst/>
                <a:uLnTx/>
                <a:uFillTx/>
                <a:latin typeface="Comic Sans MS" panose="030F0702030302020204" pitchFamily="66" charset="0"/>
              </a:rPr>
              <a:t>besoin</a:t>
            </a: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               People in need</a:t>
            </a:r>
          </a:p>
        </p:txBody>
      </p:sp>
      <p:sp>
        <p:nvSpPr>
          <p:cNvPr id="37" name="TextBox 36">
            <a:extLst>
              <a:ext uri="{FF2B5EF4-FFF2-40B4-BE49-F238E27FC236}">
                <a16:creationId xmlns:a16="http://schemas.microsoft.com/office/drawing/2014/main" id="{8B1A5FEC-2F2E-4E04-B9A5-287D3EFCD92E}"/>
              </a:ext>
            </a:extLst>
          </p:cNvPr>
          <p:cNvSpPr txBox="1"/>
          <p:nvPr/>
        </p:nvSpPr>
        <p:spPr>
          <a:xfrm>
            <a:off x="4914828" y="4116655"/>
            <a:ext cx="402679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prstClr val="black"/>
                </a:solidFill>
                <a:effectLst/>
                <a:uLnTx/>
                <a:uFillTx/>
                <a:latin typeface="Comic Sans MS" panose="030F0702030302020204" pitchFamily="66" charset="0"/>
              </a:rPr>
              <a:t>Personnes</a:t>
            </a: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 </a:t>
            </a:r>
            <a:r>
              <a:rPr kumimoji="0" lang="en-US" sz="2000" b="1" i="1" u="none" strike="noStrike" kern="0" cap="none" spc="0" normalizeH="0" baseline="0" noProof="0" dirty="0" err="1">
                <a:ln>
                  <a:noFill/>
                </a:ln>
                <a:solidFill>
                  <a:prstClr val="black"/>
                </a:solidFill>
                <a:effectLst/>
                <a:uLnTx/>
                <a:uFillTx/>
                <a:latin typeface="Comic Sans MS" panose="030F0702030302020204" pitchFamily="66" charset="0"/>
              </a:rPr>
              <a:t>ciblées</a:t>
            </a: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000" b="1" i="1" kern="0" dirty="0">
                <a:solidFill>
                  <a:prstClr val="black"/>
                </a:solidFill>
                <a:latin typeface="Comic Sans MS" panose="030F0702030302020204" pitchFamily="66" charset="0"/>
              </a:rPr>
              <a:t>               </a:t>
            </a: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 People targeted</a:t>
            </a:r>
          </a:p>
        </p:txBody>
      </p:sp>
      <p:sp>
        <p:nvSpPr>
          <p:cNvPr id="38" name="TextBox 37">
            <a:extLst>
              <a:ext uri="{FF2B5EF4-FFF2-40B4-BE49-F238E27FC236}">
                <a16:creationId xmlns:a16="http://schemas.microsoft.com/office/drawing/2014/main" id="{D0E75D99-F99D-4FAA-814F-08479B41ED4F}"/>
              </a:ext>
            </a:extLst>
          </p:cNvPr>
          <p:cNvSpPr txBox="1"/>
          <p:nvPr/>
        </p:nvSpPr>
        <p:spPr>
          <a:xfrm>
            <a:off x="4431309" y="5596633"/>
            <a:ext cx="4535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prstClr val="black"/>
                </a:solidFill>
                <a:effectLst/>
                <a:uLnTx/>
                <a:uFillTx/>
                <a:latin typeface="Comic Sans MS" panose="030F0702030302020204" pitchFamily="66" charset="0"/>
              </a:rPr>
              <a:t>Personnes</a:t>
            </a: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 </a:t>
            </a:r>
            <a:r>
              <a:rPr kumimoji="0" lang="en-US" sz="2000" b="1" i="1" u="none" strike="noStrike" kern="0" cap="none" spc="0" normalizeH="0" baseline="0" noProof="0" dirty="0" err="1">
                <a:ln>
                  <a:noFill/>
                </a:ln>
                <a:solidFill>
                  <a:prstClr val="black"/>
                </a:solidFill>
                <a:effectLst/>
                <a:uLnTx/>
                <a:uFillTx/>
                <a:latin typeface="Comic Sans MS" panose="030F0702030302020204" pitchFamily="66" charset="0"/>
              </a:rPr>
              <a:t>atteintes</a:t>
            </a: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 / </a:t>
            </a:r>
          </a:p>
          <a:p>
            <a:pPr marL="0" marR="0" lvl="0" indent="0" defTabSz="914400" eaLnBrk="1" fontAlgn="auto" latinLnBrk="0" hangingPunct="1">
              <a:lnSpc>
                <a:spcPct val="100000"/>
              </a:lnSpc>
              <a:spcBef>
                <a:spcPts val="0"/>
              </a:spcBef>
              <a:spcAft>
                <a:spcPts val="0"/>
              </a:spcAft>
              <a:buClrTx/>
              <a:buSzTx/>
              <a:buFontTx/>
              <a:buNone/>
              <a:tabLst/>
              <a:defRPr/>
            </a:pPr>
            <a:r>
              <a:rPr lang="en-US" sz="2000" b="1" i="1" kern="0" dirty="0">
                <a:solidFill>
                  <a:prstClr val="black"/>
                </a:solidFill>
                <a:latin typeface="Comic Sans MS" panose="030F0702030302020204" pitchFamily="66" charset="0"/>
              </a:rPr>
              <a:t>                     </a:t>
            </a: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People reached</a:t>
            </a:r>
          </a:p>
        </p:txBody>
      </p:sp>
    </p:spTree>
    <p:custDataLst>
      <p:tags r:id="rId1"/>
    </p:custDataLst>
    <p:extLst>
      <p:ext uri="{BB962C8B-B14F-4D97-AF65-F5344CB8AC3E}">
        <p14:creationId xmlns:p14="http://schemas.microsoft.com/office/powerpoint/2010/main" val="4095626346"/>
      </p:ext>
    </p:extLst>
  </p:cSld>
  <p:clrMapOvr>
    <a:masterClrMapping/>
  </p:clrMapOvr>
  <p:transition advTm="134698">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32" grpId="0" animBg="1"/>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660204"/>
            <a:ext cx="8231187" cy="977779"/>
          </a:xfrm>
        </p:spPr>
        <p:txBody>
          <a:bodyPr/>
          <a:lstStyle/>
          <a:p>
            <a:r>
              <a:rPr lang="fr-FR" dirty="0"/>
              <a:t>Ressources pour le monitoring de la réponse humanitaire
</a:t>
            </a:r>
            <a:endParaRPr lang="en-US" dirty="0"/>
          </a:p>
        </p:txBody>
      </p:sp>
      <p:sp>
        <p:nvSpPr>
          <p:cNvPr id="9" name="TextBox 8"/>
          <p:cNvSpPr txBox="1"/>
          <p:nvPr/>
        </p:nvSpPr>
        <p:spPr>
          <a:xfrm>
            <a:off x="428625" y="1755458"/>
            <a:ext cx="8208963" cy="141577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Arial" charset="0"/>
                <a:ea typeface="+mn-ea"/>
                <a:cs typeface="+mn-cs"/>
              </a:rPr>
              <a:t>Où</a:t>
            </a:r>
            <a:r>
              <a:rPr kumimoji="0" lang="en-GB" sz="1800" b="1" i="0" u="none" strike="noStrike" kern="1200" cap="none" spc="0" normalizeH="0" baseline="0" noProof="0" dirty="0">
                <a:ln>
                  <a:noFill/>
                </a:ln>
                <a:solidFill>
                  <a:prstClr val="black"/>
                </a:solidFill>
                <a:effectLst/>
                <a:uLnTx/>
                <a:uFillTx/>
                <a:latin typeface="Arial" charset="0"/>
                <a:ea typeface="+mn-ea"/>
                <a:cs typeface="+mn-cs"/>
              </a:rPr>
              <a:t> </a:t>
            </a:r>
            <a:r>
              <a:rPr kumimoji="0" lang="en-GB" sz="1800" b="1" i="0" u="none" strike="noStrike" kern="1200" cap="none" spc="0" normalizeH="0" baseline="0" noProof="0" dirty="0" err="1">
                <a:ln>
                  <a:noFill/>
                </a:ln>
                <a:solidFill>
                  <a:prstClr val="black"/>
                </a:solidFill>
                <a:effectLst/>
                <a:uLnTx/>
                <a:uFillTx/>
                <a:latin typeface="Arial" charset="0"/>
                <a:ea typeface="+mn-ea"/>
                <a:cs typeface="+mn-cs"/>
              </a:rPr>
              <a:t>aller</a:t>
            </a:r>
            <a:r>
              <a:rPr kumimoji="0" lang="en-GB" sz="1800" b="1" i="0" u="none" strike="noStrike" kern="1200" cap="none" spc="0" normalizeH="0" baseline="0" noProof="0">
                <a:ln>
                  <a:noFill/>
                </a:ln>
                <a:solidFill>
                  <a:prstClr val="black"/>
                </a:solidFill>
                <a:effectLst/>
                <a:uLnTx/>
                <a:uFillTx/>
                <a:latin typeface="Arial" charset="0"/>
                <a:ea typeface="+mn-ea"/>
                <a:cs typeface="+mn-cs"/>
              </a:rPr>
              <a:t>, que lire </a:t>
            </a:r>
            <a:r>
              <a:rPr kumimoji="0" lang="en-GB" sz="1800" b="1"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Arial"/>
                <a:ea typeface="+mn-ea"/>
                <a:cs typeface="+mn-cs"/>
                <a:hlinkClick r:id="rId3"/>
              </a:rPr>
              <a:t>https://kmp.hpc.tools/content/hpc-monitoring</a:t>
            </a:r>
            <a:r>
              <a:rPr kumimoji="0" lang="en-GB" sz="1800" b="1" i="0" u="none" strike="noStrike" kern="1200" cap="none" spc="0" normalizeH="0" baseline="0" noProof="0" dirty="0">
                <a:ln>
                  <a:noFill/>
                </a:ln>
                <a:solidFill>
                  <a:prstClr val="black"/>
                </a:solidFill>
                <a:effectLst/>
                <a:uLnTx/>
                <a:uFillTx/>
                <a:latin typeface="Arial" charset="0"/>
                <a:ea typeface="+mn-ea"/>
                <a:cs typeface="+mn-cs"/>
              </a:rPr>
              <a:t>
</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A584E043-36B4-4155-982B-17F2F535D927}"/>
              </a:ext>
            </a:extLst>
          </p:cNvPr>
          <p:cNvSpPr txBox="1"/>
          <p:nvPr/>
        </p:nvSpPr>
        <p:spPr>
          <a:xfrm>
            <a:off x="0" y="2954576"/>
            <a:ext cx="9143999" cy="258532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Modèle annoté d’un plan de suivi PRH : FR / 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Guide du monitoring de la réponse humanitaire (2016) : FR / 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Suivi de la réponse humanitaire : introduction aux concepts de base (</a:t>
            </a:r>
            <a:r>
              <a:rPr kumimoji="0" lang="fr-FR" sz="1800" b="0" i="0" u="none" strike="noStrike" kern="1200" cap="none" spc="0" normalizeH="0" baseline="0" noProof="0" dirty="0" err="1">
                <a:ln>
                  <a:noFill/>
                </a:ln>
                <a:solidFill>
                  <a:prstClr val="black"/>
                </a:solidFill>
                <a:effectLst/>
                <a:uLnTx/>
                <a:uFillTx/>
                <a:latin typeface="Arial"/>
                <a:ea typeface="+mn-ea"/>
                <a:cs typeface="+mn-cs"/>
              </a:rPr>
              <a:t>ppt</a:t>
            </a:r>
            <a:r>
              <a:rPr kumimoji="0" lang="fr-FR" sz="1800" b="0" i="0" u="none" strike="noStrike" kern="1200" cap="none" spc="0" normalizeH="0" baseline="0" noProof="0" dirty="0">
                <a:ln>
                  <a:noFill/>
                </a:ln>
                <a:solidFill>
                  <a:prstClr val="black"/>
                </a:solidFill>
                <a:effectLst/>
                <a:uLnTx/>
                <a:uFillTx/>
                <a:latin typeface="Arial"/>
                <a:ea typeface="+mn-ea"/>
                <a:cs typeface="+mn-cs"/>
              </a:rPr>
              <a:t>) : FR / 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Registre des indicateurs humanitaires : 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Guide sur la gestion des chiffres de population : 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Estimation du nombre de personnes atteintes au niveau national : FR / 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Guide et modèle du Rapport Périodique de Monitoring (RPM) (2016) : FR / EN
Guide et modèle du tableau de bord humanitaire : EN
Suivi de la réponse dans une urgence : FR / EN</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AF5CE71F-E81A-4C37-900E-F5C3C8D5C531}"/>
              </a:ext>
            </a:extLst>
          </p:cNvPr>
          <p:cNvSpPr txBox="1"/>
          <p:nvPr/>
        </p:nvSpPr>
        <p:spPr>
          <a:xfrm>
            <a:off x="215900" y="5718770"/>
            <a:ext cx="7099300" cy="923330"/>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70C0"/>
                </a:solidFill>
                <a:effectLst/>
                <a:uLnTx/>
                <a:uFillTx/>
                <a:latin typeface="Arial"/>
                <a:ea typeface="+mn-ea"/>
                <a:cs typeface="Arial"/>
              </a:rPr>
              <a:t>Vos commentaires sur cette présentation, et vos demandes éventuelles pour </a:t>
            </a:r>
            <a:r>
              <a:rPr lang="fr-FR" b="1" i="1" dirty="0">
                <a:solidFill>
                  <a:srgbClr val="0070C0"/>
                </a:solidFill>
                <a:latin typeface="Arial"/>
                <a:cs typeface="Arial"/>
              </a:rPr>
              <a:t>d'autres</a:t>
            </a:r>
            <a:r>
              <a:rPr kumimoji="0" lang="fr-FR" sz="1800" b="1" i="1" u="none" strike="noStrike" kern="1200" cap="none" spc="0" normalizeH="0" baseline="0" noProof="0" dirty="0">
                <a:ln>
                  <a:noFill/>
                </a:ln>
                <a:solidFill>
                  <a:srgbClr val="0070C0"/>
                </a:solidFill>
                <a:effectLst/>
                <a:uLnTx/>
                <a:uFillTx/>
                <a:latin typeface="Arial"/>
                <a:ea typeface="+mn-ea"/>
                <a:cs typeface="Arial"/>
              </a:rPr>
              <a:t> présentations enregistrées sur le monitoring peuvent être envoyés à :</a:t>
            </a:r>
            <a:r>
              <a:rPr kumimoji="0" lang="en-GB" sz="1800" b="1" i="1" u="none" strike="noStrike" kern="1200" cap="none" spc="0" normalizeH="0" baseline="0" noProof="0" dirty="0">
                <a:ln>
                  <a:noFill/>
                </a:ln>
                <a:solidFill>
                  <a:srgbClr val="0070C0"/>
                </a:solidFill>
                <a:effectLst/>
                <a:uLnTx/>
                <a:uFillTx/>
                <a:latin typeface="Arial"/>
                <a:ea typeface="+mn-ea"/>
                <a:cs typeface="Arial"/>
              </a:rPr>
              <a:t> Goetghebuer@un.org</a:t>
            </a:r>
            <a:endParaRPr kumimoji="0" lang="en-US" sz="1800" b="1" i="1" u="none" strike="noStrike" kern="1200" cap="none" spc="0" normalizeH="0" baseline="0" noProof="0" dirty="0">
              <a:ln>
                <a:noFill/>
              </a:ln>
              <a:solidFill>
                <a:srgbClr val="0070C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CB899776-353A-4146-BD84-2E9B8EC0F1EB}"/>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35592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711665"/>
            <a:ext cx="7169440" cy="519112"/>
          </a:xfrm>
        </p:spPr>
        <p:txBody>
          <a:bodyPr/>
          <a:lstStyle/>
          <a:p>
            <a:r>
              <a:rPr lang="en-US" dirty="0" err="1"/>
              <a:t>Bienvenue</a:t>
            </a:r>
            <a:r>
              <a:rPr lang="en-US" dirty="0"/>
              <a:t> au Kiosk sur </a:t>
            </a:r>
            <a:r>
              <a:rPr lang="en-US" dirty="0" err="1"/>
              <a:t>l’utilisation</a:t>
            </a:r>
            <a:r>
              <a:rPr lang="en-US" dirty="0"/>
              <a:t> des </a:t>
            </a:r>
            <a:r>
              <a:rPr lang="en-US" dirty="0" err="1"/>
              <a:t>indicateurs</a:t>
            </a:r>
            <a:endParaRPr lang="en-US" dirty="0"/>
          </a:p>
        </p:txBody>
      </p:sp>
      <p:sp>
        <p:nvSpPr>
          <p:cNvPr id="3" name="TextBox 2">
            <a:extLst>
              <a:ext uri="{FF2B5EF4-FFF2-40B4-BE49-F238E27FC236}">
                <a16:creationId xmlns:a16="http://schemas.microsoft.com/office/drawing/2014/main" id="{A584E043-36B4-4155-982B-17F2F535D927}"/>
              </a:ext>
            </a:extLst>
          </p:cNvPr>
          <p:cNvSpPr txBox="1"/>
          <p:nvPr/>
        </p:nvSpPr>
        <p:spPr>
          <a:xfrm>
            <a:off x="417513" y="2403903"/>
            <a:ext cx="8073652" cy="2862322"/>
          </a:xfrm>
          <a:prstGeom prst="rect">
            <a:avLst/>
          </a:prstGeom>
          <a:noFill/>
        </p:spPr>
        <p:txBody>
          <a:bodyPr wrap="square" lIns="91440" tIns="45720" rIns="91440" bIns="45720" rtlCol="0" anchor="t">
            <a:spAutoFit/>
          </a:bodyPr>
          <a:lstStyle/>
          <a:p>
            <a:pPr algn="just"/>
            <a:r>
              <a:rPr lang="fr-FR" dirty="0"/>
              <a:t>L'objectif du kiosque est de familiariser les participants avec les principaux paramètres utilisés avec les indicateurs : libellé / unité / besoin / </a:t>
            </a:r>
            <a:r>
              <a:rPr lang="fr-FR" dirty="0" err="1"/>
              <a:t>baseline</a:t>
            </a:r>
            <a:r>
              <a:rPr lang="fr-FR" dirty="0"/>
              <a:t> / cible / résultat / performance / </a:t>
            </a:r>
            <a:r>
              <a:rPr lang="fr-FR" dirty="0" err="1"/>
              <a:t>métadata</a:t>
            </a:r>
            <a:r>
              <a:rPr lang="fr-FR" dirty="0"/>
              <a:t> / désagrégation / agrégation / ....</a:t>
            </a:r>
          </a:p>
          <a:p>
            <a:pPr algn="just"/>
            <a:endParaRPr lang="fr-FR" dirty="0"/>
          </a:p>
          <a:p>
            <a:pPr algn="just"/>
            <a:r>
              <a:rPr lang="fr-FR" dirty="0"/>
              <a:t> ...et leur application aux différents types d'indicateurs : #, %, % composite, oui-non, échelle de Likert, population, etc.</a:t>
            </a:r>
          </a:p>
          <a:p>
            <a:pPr algn="just"/>
            <a:endParaRPr lang="fr-FR" dirty="0"/>
          </a:p>
          <a:p>
            <a:pPr algn="just"/>
            <a:r>
              <a:rPr lang="fr-FR" dirty="0"/>
              <a:t>La session comprend une série d'exemples pratiques : une situation concrète est présentée, avec des questions, les participants sont invités à discuter, puis l'animateur apporte des clarifications si nécessaire. </a:t>
            </a:r>
            <a:endParaRPr lang="en-US" dirty="0"/>
          </a:p>
        </p:txBody>
      </p:sp>
      <p:sp>
        <p:nvSpPr>
          <p:cNvPr id="4" name="Rectangle 3">
            <a:extLst>
              <a:ext uri="{FF2B5EF4-FFF2-40B4-BE49-F238E27FC236}">
                <a16:creationId xmlns:a16="http://schemas.microsoft.com/office/drawing/2014/main" id="{08158CE8-509B-45FE-A9BE-06E4AE3388D2}"/>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8996764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B6D1-147A-4E81-B406-87E99255B3C3}"/>
              </a:ext>
            </a:extLst>
          </p:cNvPr>
          <p:cNvSpPr>
            <a:spLocks noGrp="1"/>
          </p:cNvSpPr>
          <p:nvPr>
            <p:ph type="title"/>
          </p:nvPr>
        </p:nvSpPr>
        <p:spPr>
          <a:xfrm>
            <a:off x="3852691" y="951256"/>
            <a:ext cx="1806703" cy="519112"/>
          </a:xfrm>
        </p:spPr>
        <p:txBody>
          <a:bodyPr>
            <a:normAutofit/>
          </a:bodyPr>
          <a:lstStyle/>
          <a:p>
            <a:r>
              <a:rPr lang="fr-FR" sz="2800" kern="1200" dirty="0">
                <a:solidFill>
                  <a:schemeClr val="tx1"/>
                </a:solidFill>
                <a:latin typeface="Arial" panose="020B0604020202020204" pitchFamily="34" charset="0"/>
                <a:cs typeface="Arial" panose="020B0604020202020204" pitchFamily="34" charset="0"/>
              </a:rPr>
              <a:t>Merci !</a:t>
            </a:r>
            <a:endParaRPr lang="" sz="2800" kern="12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5C8A7D3-5B1C-4EA4-BCF4-F8EC1B9901E6}"/>
              </a:ext>
            </a:extLst>
          </p:cNvPr>
          <p:cNvSpPr/>
          <p:nvPr/>
        </p:nvSpPr>
        <p:spPr bwMode="auto">
          <a:xfrm>
            <a:off x="395416" y="1075179"/>
            <a:ext cx="1235676" cy="2837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0413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9">
            <a:extLst>
              <a:ext uri="{FF2B5EF4-FFF2-40B4-BE49-F238E27FC236}">
                <a16:creationId xmlns:a16="http://schemas.microsoft.com/office/drawing/2014/main" id="{D619F65C-79D2-4C70-BCE5-6D496771B53F}"/>
              </a:ext>
            </a:extLst>
          </p:cNvPr>
          <p:cNvGraphicFramePr>
            <a:graphicFrameLocks/>
          </p:cNvGraphicFramePr>
          <p:nvPr>
            <p:extLst>
              <p:ext uri="{D42A27DB-BD31-4B8C-83A1-F6EECF244321}">
                <p14:modId xmlns:p14="http://schemas.microsoft.com/office/powerpoint/2010/main" val="3033218115"/>
              </p:ext>
            </p:extLst>
          </p:nvPr>
        </p:nvGraphicFramePr>
        <p:xfrm>
          <a:off x="395536" y="1684188"/>
          <a:ext cx="8352928"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ext Box 311">
            <a:extLst>
              <a:ext uri="{FF2B5EF4-FFF2-40B4-BE49-F238E27FC236}">
                <a16:creationId xmlns:a16="http://schemas.microsoft.com/office/drawing/2014/main" id="{C1FCAF1A-04E9-4F15-9A69-178AEE1EE6E1}"/>
              </a:ext>
            </a:extLst>
          </p:cNvPr>
          <p:cNvSpPr txBox="1"/>
          <p:nvPr/>
        </p:nvSpPr>
        <p:spPr>
          <a:xfrm>
            <a:off x="489521" y="3825132"/>
            <a:ext cx="1404000" cy="1296141"/>
          </a:xfrm>
          <a:prstGeom prst="rect">
            <a:avLst/>
          </a:prstGeom>
          <a:solidFill>
            <a:srgbClr val="C7D6E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marL="85725" indent="-85725">
              <a:spcAft>
                <a:spcPts val="0"/>
              </a:spcAft>
              <a:buFont typeface="Arial" panose="020B0604020202020204" pitchFamily="34" charset="0"/>
              <a:buChar char="•"/>
            </a:pPr>
            <a:r>
              <a:rPr lang="fr-FR" sz="1400" dirty="0">
                <a:solidFill>
                  <a:schemeClr val="tx1"/>
                </a:solidFill>
                <a:ea typeface="PMingLiU"/>
                <a:cs typeface="Arial"/>
              </a:rPr>
              <a:t>40.000 $
10 staff
100 kits de traitement de l’eau</a:t>
            </a:r>
            <a:endParaRPr lang="en-GB" sz="1400" dirty="0">
              <a:solidFill>
                <a:schemeClr val="tx1"/>
              </a:solidFill>
              <a:latin typeface="Arial"/>
              <a:ea typeface="PMingLiU"/>
              <a:cs typeface="Arial"/>
            </a:endParaRPr>
          </a:p>
        </p:txBody>
      </p:sp>
      <p:sp>
        <p:nvSpPr>
          <p:cNvPr id="26" name="Text Box 317">
            <a:extLst>
              <a:ext uri="{FF2B5EF4-FFF2-40B4-BE49-F238E27FC236}">
                <a16:creationId xmlns:a16="http://schemas.microsoft.com/office/drawing/2014/main" id="{2A8C844B-D586-47E5-9BD2-1EC2F6E4ED28}"/>
              </a:ext>
            </a:extLst>
          </p:cNvPr>
          <p:cNvSpPr txBox="1"/>
          <p:nvPr/>
        </p:nvSpPr>
        <p:spPr>
          <a:xfrm>
            <a:off x="2181709" y="3825131"/>
            <a:ext cx="1404156" cy="1287502"/>
          </a:xfrm>
          <a:prstGeom prst="rect">
            <a:avLst/>
          </a:prstGeom>
          <a:solidFill>
            <a:srgbClr val="C7D6E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a:spcAft>
                <a:spcPts val="0"/>
              </a:spcAft>
            </a:pPr>
            <a:r>
              <a:rPr lang="en-US" sz="1400" dirty="0" err="1">
                <a:solidFill>
                  <a:schemeClr val="tx1"/>
                </a:solidFill>
                <a:ea typeface="PMingLiU"/>
                <a:cs typeface="Arial"/>
              </a:rPr>
              <a:t>Distribuer</a:t>
            </a:r>
            <a:r>
              <a:rPr lang="en-US" sz="1400" dirty="0">
                <a:solidFill>
                  <a:schemeClr val="tx1"/>
                </a:solidFill>
                <a:ea typeface="PMingLiU"/>
                <a:cs typeface="Arial"/>
              </a:rPr>
              <a:t> les kits
</a:t>
            </a:r>
            <a:endParaRPr lang="en-US" sz="1400" dirty="0">
              <a:solidFill>
                <a:schemeClr val="tx1"/>
              </a:solidFill>
              <a:effectLst/>
              <a:latin typeface="Arial"/>
              <a:ea typeface="PMingLiU"/>
              <a:cs typeface="Arial"/>
            </a:endParaRPr>
          </a:p>
        </p:txBody>
      </p:sp>
      <p:sp>
        <p:nvSpPr>
          <p:cNvPr id="27" name="Text Box 318">
            <a:extLst>
              <a:ext uri="{FF2B5EF4-FFF2-40B4-BE49-F238E27FC236}">
                <a16:creationId xmlns:a16="http://schemas.microsoft.com/office/drawing/2014/main" id="{85A518CD-5C40-46FD-A102-B8F95C8E16E6}"/>
              </a:ext>
            </a:extLst>
          </p:cNvPr>
          <p:cNvSpPr txBox="1"/>
          <p:nvPr/>
        </p:nvSpPr>
        <p:spPr>
          <a:xfrm>
            <a:off x="3853269" y="3825130"/>
            <a:ext cx="1316772" cy="1279497"/>
          </a:xfrm>
          <a:prstGeom prst="rect">
            <a:avLst/>
          </a:prstGeom>
          <a:solidFill>
            <a:srgbClr val="C7D6E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a:spcAft>
                <a:spcPts val="0"/>
              </a:spcAft>
            </a:pPr>
            <a:r>
              <a:rPr lang="fr-FR" sz="1400" dirty="0">
                <a:solidFill>
                  <a:schemeClr val="tx1"/>
                </a:solidFill>
                <a:ea typeface="PMingLiU"/>
                <a:cs typeface="Arial"/>
              </a:rPr>
              <a:t>100 ménages ont reçu des kits de traitement de l’eau
</a:t>
            </a:r>
            <a:endParaRPr lang="en-GB" sz="1400" dirty="0">
              <a:solidFill>
                <a:schemeClr val="tx1"/>
              </a:solidFill>
              <a:effectLst/>
              <a:latin typeface="Arial"/>
              <a:ea typeface="PMingLiU"/>
              <a:cs typeface="Arial"/>
            </a:endParaRPr>
          </a:p>
        </p:txBody>
      </p:sp>
      <p:sp>
        <p:nvSpPr>
          <p:cNvPr id="28" name="Text Box 319">
            <a:extLst>
              <a:ext uri="{FF2B5EF4-FFF2-40B4-BE49-F238E27FC236}">
                <a16:creationId xmlns:a16="http://schemas.microsoft.com/office/drawing/2014/main" id="{00082B5C-3051-4015-ACE9-F0E08523DC92}"/>
              </a:ext>
            </a:extLst>
          </p:cNvPr>
          <p:cNvSpPr txBox="1"/>
          <p:nvPr/>
        </p:nvSpPr>
        <p:spPr>
          <a:xfrm>
            <a:off x="5494659" y="3825131"/>
            <a:ext cx="1331565" cy="1296144"/>
          </a:xfrm>
          <a:prstGeom prst="rect">
            <a:avLst/>
          </a:prstGeom>
          <a:solidFill>
            <a:srgbClr val="C7D6E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a:spcAft>
                <a:spcPts val="0"/>
              </a:spcAft>
            </a:pPr>
            <a:r>
              <a:rPr lang="fr-FR" sz="1400" dirty="0">
                <a:solidFill>
                  <a:schemeClr val="tx1"/>
                </a:solidFill>
                <a:ea typeface="PMingLiU"/>
                <a:cs typeface="Arial"/>
              </a:rPr>
              <a:t>Un nombre accru de personnes ont accès à de l’eau potable
</a:t>
            </a:r>
            <a:endParaRPr lang="en-GB" sz="1400" dirty="0">
              <a:solidFill>
                <a:schemeClr val="tx1"/>
              </a:solidFill>
              <a:effectLst/>
              <a:latin typeface="Arial"/>
              <a:ea typeface="PMingLiU"/>
              <a:cs typeface="Arial"/>
            </a:endParaRPr>
          </a:p>
        </p:txBody>
      </p:sp>
      <p:sp>
        <p:nvSpPr>
          <p:cNvPr id="29" name="Text Box 320">
            <a:extLst>
              <a:ext uri="{FF2B5EF4-FFF2-40B4-BE49-F238E27FC236}">
                <a16:creationId xmlns:a16="http://schemas.microsoft.com/office/drawing/2014/main" id="{BD49E460-C21C-465D-9863-E0F73027123F}"/>
              </a:ext>
            </a:extLst>
          </p:cNvPr>
          <p:cNvSpPr txBox="1"/>
          <p:nvPr/>
        </p:nvSpPr>
        <p:spPr>
          <a:xfrm>
            <a:off x="7091685" y="3825130"/>
            <a:ext cx="1390724" cy="1296143"/>
          </a:xfrm>
          <a:prstGeom prst="rect">
            <a:avLst/>
          </a:prstGeom>
          <a:solidFill>
            <a:srgbClr val="C7D6E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a:spcAft>
                <a:spcPts val="0"/>
              </a:spcAft>
            </a:pPr>
            <a:r>
              <a:rPr lang="fr-FR" sz="1400" dirty="0">
                <a:solidFill>
                  <a:schemeClr val="tx1"/>
                </a:solidFill>
                <a:ea typeface="PMingLiU"/>
                <a:cs typeface="Arial"/>
              </a:rPr>
              <a:t>Réduction de la mortalité dans la population ciblée 
</a:t>
            </a:r>
            <a:endParaRPr lang="en-GB" sz="1400" dirty="0">
              <a:solidFill>
                <a:schemeClr val="tx1"/>
              </a:solidFill>
              <a:effectLst/>
              <a:latin typeface="Arial"/>
              <a:ea typeface="PMingLiU"/>
              <a:cs typeface="Arial"/>
            </a:endParaRPr>
          </a:p>
        </p:txBody>
      </p:sp>
      <p:sp>
        <p:nvSpPr>
          <p:cNvPr id="30" name="Rectangle 29">
            <a:extLst>
              <a:ext uri="{FF2B5EF4-FFF2-40B4-BE49-F238E27FC236}">
                <a16:creationId xmlns:a16="http://schemas.microsoft.com/office/drawing/2014/main" id="{25DF228B-BEA6-4647-958A-DA8A557CC07C}"/>
              </a:ext>
            </a:extLst>
          </p:cNvPr>
          <p:cNvSpPr/>
          <p:nvPr/>
        </p:nvSpPr>
        <p:spPr>
          <a:xfrm>
            <a:off x="417513" y="3507133"/>
            <a:ext cx="1043876" cy="307777"/>
          </a:xfrm>
          <a:prstGeom prst="rect">
            <a:avLst/>
          </a:prstGeom>
        </p:spPr>
        <p:txBody>
          <a:bodyPr wrap="none">
            <a:spAutoFit/>
          </a:bodyPr>
          <a:lstStyle/>
          <a:p>
            <a:r>
              <a:rPr lang="en-US" sz="1400" b="1" dirty="0">
                <a:solidFill>
                  <a:schemeClr val="tx1">
                    <a:lumMod val="50000"/>
                    <a:lumOff val="50000"/>
                  </a:schemeClr>
                </a:solidFill>
                <a:ea typeface="PMingLiU"/>
                <a:cs typeface="Arial"/>
              </a:rPr>
              <a:t>EXEMPLE</a:t>
            </a:r>
            <a:endParaRPr lang="en-GB" sz="1400" dirty="0"/>
          </a:p>
        </p:txBody>
      </p:sp>
      <p:sp>
        <p:nvSpPr>
          <p:cNvPr id="6" name="Title 5">
            <a:extLst>
              <a:ext uri="{FF2B5EF4-FFF2-40B4-BE49-F238E27FC236}">
                <a16:creationId xmlns:a16="http://schemas.microsoft.com/office/drawing/2014/main" id="{92183449-2D54-4B4E-B833-D19F7BE230A6}"/>
              </a:ext>
            </a:extLst>
          </p:cNvPr>
          <p:cNvSpPr>
            <a:spLocks noGrp="1"/>
          </p:cNvSpPr>
          <p:nvPr>
            <p:ph type="title"/>
          </p:nvPr>
        </p:nvSpPr>
        <p:spPr>
          <a:xfrm>
            <a:off x="417513" y="705196"/>
            <a:ext cx="8231187" cy="519112"/>
          </a:xfrm>
        </p:spPr>
        <p:txBody>
          <a:bodyPr/>
          <a:lstStyle/>
          <a:p>
            <a:r>
              <a:rPr lang="en-GB" dirty="0"/>
              <a:t>LA CHAÎNE DES RÉSULTATS /1 : </a:t>
            </a:r>
          </a:p>
        </p:txBody>
      </p:sp>
      <p:sp>
        <p:nvSpPr>
          <p:cNvPr id="10" name="Rectangle 9">
            <a:extLst>
              <a:ext uri="{FF2B5EF4-FFF2-40B4-BE49-F238E27FC236}">
                <a16:creationId xmlns:a16="http://schemas.microsoft.com/office/drawing/2014/main" id="{C2C58E2D-781D-4C63-99C0-C575EE078A9F}"/>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159348481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animBg="1"/>
      <p:bldP spid="26" grpId="0" animBg="1"/>
      <p:bldP spid="27" grpId="0" animBg="1"/>
      <p:bldP spid="28" grpId="0" animBg="1"/>
      <p:bldP spid="29" grpId="0" animBg="1"/>
      <p:bldP spid="30"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2">
            <a:extLst>
              <a:ext uri="{FF2B5EF4-FFF2-40B4-BE49-F238E27FC236}">
                <a16:creationId xmlns:a16="http://schemas.microsoft.com/office/drawing/2014/main" id="{D16B5AFE-E467-4CBA-889B-D4E4FDE2249E}"/>
              </a:ext>
            </a:extLst>
          </p:cNvPr>
          <p:cNvSpPr>
            <a:spLocks noGrp="1"/>
          </p:cNvSpPr>
          <p:nvPr>
            <p:ph type="body" sz="quarter" idx="13"/>
          </p:nvPr>
        </p:nvSpPr>
        <p:spPr>
          <a:xfrm>
            <a:off x="417513" y="2105160"/>
            <a:ext cx="8231187" cy="4752840"/>
          </a:xfrm>
        </p:spPr>
        <p:txBody>
          <a:bodyPr/>
          <a:lstStyle/>
          <a:p>
            <a:pPr marL="0" indent="0" algn="just">
              <a:lnSpc>
                <a:spcPct val="100000"/>
              </a:lnSpc>
              <a:buNone/>
            </a:pPr>
            <a:r>
              <a:rPr lang="en-GB" b="1" u="sng" kern="1200" dirty="0">
                <a:solidFill>
                  <a:schemeClr val="accent1">
                    <a:lumMod val="75000"/>
                  </a:schemeClr>
                </a:solidFill>
                <a:cs typeface="Arial"/>
              </a:rPr>
              <a:t>INPUTS</a:t>
            </a:r>
            <a:r>
              <a:rPr lang="en-GB" kern="1200" dirty="0">
                <a:cs typeface="Arial"/>
              </a:rPr>
              <a:t> (</a:t>
            </a:r>
            <a:r>
              <a:rPr lang="en-GB" kern="1200" dirty="0" err="1">
                <a:cs typeface="Arial"/>
              </a:rPr>
              <a:t>ressources</a:t>
            </a:r>
            <a:r>
              <a:rPr lang="en-GB" kern="1200" dirty="0">
                <a:cs typeface="Arial"/>
              </a:rPr>
              <a:t>) </a:t>
            </a:r>
            <a:r>
              <a:rPr lang="en-GB" i="1" kern="1200" dirty="0">
                <a:cs typeface="Arial"/>
              </a:rPr>
              <a:t>« </a:t>
            </a:r>
            <a:r>
              <a:rPr lang="en-GB" i="1" kern="1200" dirty="0" err="1">
                <a:cs typeface="Arial"/>
              </a:rPr>
              <a:t>qu’avons</a:t>
            </a:r>
            <a:r>
              <a:rPr lang="en-GB" i="1" kern="1200" dirty="0">
                <a:cs typeface="Arial"/>
              </a:rPr>
              <a:t>-nous </a:t>
            </a:r>
            <a:r>
              <a:rPr lang="en-GB" i="1" kern="1200" dirty="0" err="1">
                <a:cs typeface="Arial"/>
              </a:rPr>
              <a:t>utilisé</a:t>
            </a:r>
            <a:r>
              <a:rPr lang="en-GB" i="1" kern="1200" dirty="0">
                <a:cs typeface="Arial"/>
              </a:rPr>
              <a:t> ? » </a:t>
            </a:r>
            <a:endParaRPr lang="en-GB" i="1" kern="1200" dirty="0">
              <a:cs typeface="Arial" pitchFamily="34" charset="0"/>
            </a:endParaRPr>
          </a:p>
          <a:p>
            <a:pPr marL="355600" lvl="1" indent="0" algn="just">
              <a:buNone/>
            </a:pPr>
            <a:r>
              <a:rPr lang="fr-FR" sz="1800" kern="1200" dirty="0">
                <a:cs typeface="Arial" pitchFamily="34" charset="0"/>
              </a:rPr>
              <a:t>les ressources financières, humaines et matérielles qui entrent dans l’intervention.</a:t>
            </a:r>
          </a:p>
          <a:p>
            <a:pPr marL="0" indent="0" algn="just">
              <a:buNone/>
            </a:pPr>
            <a:r>
              <a:rPr lang="en-GB" b="1" u="sng" kern="1200" dirty="0">
                <a:solidFill>
                  <a:schemeClr val="accent1">
                    <a:lumMod val="75000"/>
                  </a:schemeClr>
                </a:solidFill>
                <a:cs typeface="Arial"/>
              </a:rPr>
              <a:t>ACTION</a:t>
            </a:r>
            <a:r>
              <a:rPr lang="en-GB" kern="1200" dirty="0">
                <a:cs typeface="Arial"/>
              </a:rPr>
              <a:t> (</a:t>
            </a:r>
            <a:r>
              <a:rPr lang="en-GB" kern="1200" dirty="0" err="1">
                <a:cs typeface="Arial"/>
              </a:rPr>
              <a:t>activités</a:t>
            </a:r>
            <a:r>
              <a:rPr lang="en-GB" kern="1200" dirty="0">
                <a:cs typeface="Arial"/>
              </a:rPr>
              <a:t>, </a:t>
            </a:r>
            <a:r>
              <a:rPr lang="en-GB" kern="1200" dirty="0" err="1">
                <a:cs typeface="Arial"/>
              </a:rPr>
              <a:t>processus</a:t>
            </a:r>
            <a:r>
              <a:rPr lang="en-GB" kern="1200" dirty="0">
                <a:cs typeface="Arial"/>
              </a:rPr>
              <a:t>, interventions) </a:t>
            </a:r>
            <a:r>
              <a:rPr lang="en-GB" i="1" kern="1200" dirty="0">
                <a:cs typeface="Arial"/>
              </a:rPr>
              <a:t>« </a:t>
            </a:r>
            <a:r>
              <a:rPr lang="en-GB" i="1" kern="1200" dirty="0" err="1">
                <a:cs typeface="Arial"/>
              </a:rPr>
              <a:t>qu’avons</a:t>
            </a:r>
            <a:r>
              <a:rPr lang="en-GB" i="1" kern="1200" dirty="0">
                <a:cs typeface="Arial"/>
              </a:rPr>
              <a:t>-nous fait ? »</a:t>
            </a:r>
          </a:p>
          <a:p>
            <a:pPr marL="355600" lvl="1" indent="0" algn="just">
              <a:buNone/>
            </a:pPr>
            <a:r>
              <a:rPr lang="fr-FR" sz="1800" kern="1200" dirty="0">
                <a:cs typeface="Arial" pitchFamily="34" charset="0"/>
              </a:rPr>
              <a:t>le travail effectué avec les inputs, afin de produire les résultats.</a:t>
            </a:r>
          </a:p>
          <a:p>
            <a:pPr marL="0" indent="0" algn="just">
              <a:buNone/>
            </a:pPr>
            <a:r>
              <a:rPr lang="en-GB" b="1" u="sng" kern="1200" dirty="0">
                <a:solidFill>
                  <a:schemeClr val="accent1">
                    <a:lumMod val="75000"/>
                  </a:schemeClr>
                </a:solidFill>
                <a:cs typeface="Arial" pitchFamily="34" charset="0"/>
              </a:rPr>
              <a:t>OUTPUTS</a:t>
            </a:r>
            <a:r>
              <a:rPr lang="en-GB" i="1" kern="1200" dirty="0">
                <a:cs typeface="Arial" pitchFamily="34" charset="0"/>
              </a:rPr>
              <a:t> </a:t>
            </a:r>
            <a:r>
              <a:rPr lang="en-GB" kern="1200" dirty="0">
                <a:cs typeface="Arial" pitchFamily="34" charset="0"/>
              </a:rPr>
              <a:t>(</a:t>
            </a:r>
            <a:r>
              <a:rPr lang="en-GB" kern="1200" dirty="0" err="1">
                <a:cs typeface="Arial" pitchFamily="34" charset="0"/>
              </a:rPr>
              <a:t>résultats</a:t>
            </a:r>
            <a:r>
              <a:rPr lang="en-GB" kern="1200" dirty="0">
                <a:cs typeface="Arial" pitchFamily="34" charset="0"/>
              </a:rPr>
              <a:t> directs) </a:t>
            </a:r>
            <a:r>
              <a:rPr lang="en-GB" i="1" kern="1200" dirty="0">
                <a:cs typeface="Arial" pitchFamily="34" charset="0"/>
              </a:rPr>
              <a:t>« </a:t>
            </a:r>
            <a:r>
              <a:rPr lang="fr-FR" i="1" kern="1200" dirty="0">
                <a:cs typeface="Arial" pitchFamily="34" charset="0"/>
              </a:rPr>
              <a:t>qu’est-ce que l’action a généré ? » </a:t>
            </a:r>
            <a:endParaRPr lang="en-GB" i="1" kern="1200" dirty="0">
              <a:cs typeface="Arial" pitchFamily="34" charset="0"/>
            </a:endParaRPr>
          </a:p>
          <a:p>
            <a:pPr marL="355600" lvl="1" indent="0" algn="just">
              <a:buNone/>
            </a:pPr>
            <a:r>
              <a:rPr lang="fr-FR" sz="1800" kern="1200" dirty="0">
                <a:cs typeface="Arial" pitchFamily="34" charset="0"/>
              </a:rPr>
              <a:t>l’effet direct de l’action : les biens et services fournis à la population cible.</a:t>
            </a:r>
            <a:endParaRPr lang="en-GB" sz="1800" kern="1200" dirty="0">
              <a:cs typeface="Arial" pitchFamily="34" charset="0"/>
            </a:endParaRPr>
          </a:p>
          <a:p>
            <a:pPr marL="0" indent="0" algn="just">
              <a:lnSpc>
                <a:spcPct val="100000"/>
              </a:lnSpc>
              <a:buNone/>
            </a:pPr>
            <a:r>
              <a:rPr lang="en-GB" b="1" u="sng" kern="1200" dirty="0">
                <a:solidFill>
                  <a:schemeClr val="accent1">
                    <a:lumMod val="75000"/>
                  </a:schemeClr>
                </a:solidFill>
                <a:cs typeface="Arial" pitchFamily="34" charset="0"/>
              </a:rPr>
              <a:t>OUTCOMES</a:t>
            </a:r>
            <a:r>
              <a:rPr lang="en-GB" b="1" kern="1200" dirty="0">
                <a:cs typeface="Arial" pitchFamily="34" charset="0"/>
              </a:rPr>
              <a:t> </a:t>
            </a:r>
            <a:r>
              <a:rPr lang="en-GB" kern="1200" dirty="0">
                <a:cs typeface="Arial" pitchFamily="34" charset="0"/>
              </a:rPr>
              <a:t>(</a:t>
            </a:r>
            <a:r>
              <a:rPr lang="en-GB" kern="1200" dirty="0" err="1">
                <a:cs typeface="Arial" pitchFamily="34" charset="0"/>
              </a:rPr>
              <a:t>effets</a:t>
            </a:r>
            <a:r>
              <a:rPr lang="en-GB" kern="1200" dirty="0">
                <a:cs typeface="Arial" pitchFamily="34" charset="0"/>
              </a:rPr>
              <a:t>) </a:t>
            </a:r>
            <a:r>
              <a:rPr lang="fr-FR" i="1" kern="1200" dirty="0">
                <a:cs typeface="Arial" pitchFamily="34" charset="0"/>
              </a:rPr>
              <a:t>« qu’est-ce que cela a changé pour la population ? » </a:t>
            </a:r>
            <a:endParaRPr lang="en-GB" kern="1200" dirty="0">
              <a:cs typeface="Arial" pitchFamily="34" charset="0"/>
            </a:endParaRPr>
          </a:p>
          <a:p>
            <a:pPr marL="355600" lvl="1" indent="0" algn="just">
              <a:buNone/>
            </a:pPr>
            <a:r>
              <a:rPr lang="fr-FR" sz="1800" kern="1200" dirty="0">
                <a:cs typeface="Arial" pitchFamily="34" charset="0"/>
              </a:rPr>
              <a:t>les effets à court et moyen terme pour les personnes ciblées</a:t>
            </a:r>
            <a:r>
              <a:rPr lang="en-GB" sz="1800" kern="1200" dirty="0">
                <a:cs typeface="Arial" pitchFamily="34" charset="0"/>
              </a:rPr>
              <a:t>.</a:t>
            </a:r>
            <a:endParaRPr lang="en-GB" sz="1800" dirty="0"/>
          </a:p>
          <a:p>
            <a:pPr marL="0" indent="0" algn="just">
              <a:lnSpc>
                <a:spcPct val="100000"/>
              </a:lnSpc>
              <a:buNone/>
            </a:pPr>
            <a:r>
              <a:rPr lang="en-GB" b="1" u="sng" kern="1200" dirty="0">
                <a:solidFill>
                  <a:schemeClr val="accent1">
                    <a:lumMod val="75000"/>
                  </a:schemeClr>
                </a:solidFill>
                <a:cs typeface="Arial"/>
              </a:rPr>
              <a:t>IMPACT</a:t>
            </a:r>
            <a:r>
              <a:rPr lang="en-GB" b="1" kern="1200" dirty="0">
                <a:cs typeface="Arial"/>
              </a:rPr>
              <a:t> </a:t>
            </a:r>
            <a:r>
              <a:rPr lang="fr-FR" i="1" kern="1200" dirty="0">
                <a:cs typeface="Arial"/>
              </a:rPr>
              <a:t>« qu’est-ce qui a changé à long terme ? » </a:t>
            </a:r>
            <a:endParaRPr lang="en-GB" i="1" kern="1200" dirty="0">
              <a:cs typeface="Arial" pitchFamily="34" charset="0"/>
            </a:endParaRPr>
          </a:p>
          <a:p>
            <a:pPr marL="355600" lvl="1" indent="0" algn="just">
              <a:buNone/>
            </a:pPr>
            <a:r>
              <a:rPr lang="fr-FR" sz="1800" kern="1200" dirty="0">
                <a:cs typeface="Arial" pitchFamily="34" charset="0"/>
              </a:rPr>
              <a:t>Les effets à long terme sur la population et sur la situation, d’une série d’interventions. </a:t>
            </a:r>
            <a:r>
              <a:rPr lang="fr-FR" sz="1700" kern="1200" dirty="0">
                <a:latin typeface="Arial" pitchFamily="34" charset="0"/>
                <a:cs typeface="Arial" pitchFamily="34" charset="0"/>
              </a:rPr>
              <a:t>
</a:t>
            </a:r>
            <a:endParaRPr lang="en-GB" sz="2400" b="1" kern="1200" dirty="0">
              <a:latin typeface="Arial" pitchFamily="34" charset="0"/>
              <a:cs typeface="Arial" pitchFamily="34" charset="0"/>
            </a:endParaRPr>
          </a:p>
        </p:txBody>
      </p:sp>
      <p:sp>
        <p:nvSpPr>
          <p:cNvPr id="32" name="Rectangle 31">
            <a:extLst>
              <a:ext uri="{FF2B5EF4-FFF2-40B4-BE49-F238E27FC236}">
                <a16:creationId xmlns:a16="http://schemas.microsoft.com/office/drawing/2014/main" id="{5469EB03-3086-4728-94DD-B6FF3A5DAED3}"/>
              </a:ext>
            </a:extLst>
          </p:cNvPr>
          <p:cNvSpPr/>
          <p:nvPr/>
        </p:nvSpPr>
        <p:spPr>
          <a:xfrm>
            <a:off x="394491" y="5621421"/>
            <a:ext cx="8471306" cy="646331"/>
          </a:xfrm>
          <a:prstGeom prst="rect">
            <a:avLst/>
          </a:prstGeom>
        </p:spPr>
        <p:txBody>
          <a:bodyPr wrap="square">
            <a:spAutoFit/>
          </a:bodyPr>
          <a:lstStyle/>
          <a:p>
            <a:br>
              <a:rPr lang="en-GB" b="1" dirty="0">
                <a:latin typeface="Arial" pitchFamily="34" charset="0"/>
                <a:cs typeface="Arial" pitchFamily="34" charset="0"/>
              </a:rPr>
            </a:br>
            <a:endParaRPr lang="en-GB" b="1" dirty="0">
              <a:latin typeface="Arial" pitchFamily="34" charset="0"/>
              <a:cs typeface="Arial" pitchFamily="34" charset="0"/>
            </a:endParaRPr>
          </a:p>
        </p:txBody>
      </p:sp>
      <p:graphicFrame>
        <p:nvGraphicFramePr>
          <p:cNvPr id="8" name="Content Placeholder 9">
            <a:extLst>
              <a:ext uri="{FF2B5EF4-FFF2-40B4-BE49-F238E27FC236}">
                <a16:creationId xmlns:a16="http://schemas.microsoft.com/office/drawing/2014/main" id="{A5CDE89F-698A-4DA1-BE48-74EECA8AAFD8}"/>
              </a:ext>
            </a:extLst>
          </p:cNvPr>
          <p:cNvGraphicFramePr>
            <a:graphicFrameLocks/>
          </p:cNvGraphicFramePr>
          <p:nvPr>
            <p:extLst>
              <p:ext uri="{D42A27DB-BD31-4B8C-83A1-F6EECF244321}">
                <p14:modId xmlns:p14="http://schemas.microsoft.com/office/powerpoint/2010/main" val="434851038"/>
              </p:ext>
            </p:extLst>
          </p:nvPr>
        </p:nvGraphicFramePr>
        <p:xfrm>
          <a:off x="279399" y="1289103"/>
          <a:ext cx="8369301" cy="887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5">
            <a:extLst>
              <a:ext uri="{FF2B5EF4-FFF2-40B4-BE49-F238E27FC236}">
                <a16:creationId xmlns:a16="http://schemas.microsoft.com/office/drawing/2014/main" id="{2F4411A1-7222-4490-8189-873B9BC9EF1F}"/>
              </a:ext>
            </a:extLst>
          </p:cNvPr>
          <p:cNvSpPr txBox="1">
            <a:spLocks/>
          </p:cNvSpPr>
          <p:nvPr/>
        </p:nvSpPr>
        <p:spPr>
          <a:xfrm>
            <a:off x="417513" y="705196"/>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kern="0" dirty="0"/>
              <a:t>LA CHAÎNE DES RÉSULTATS /2 : </a:t>
            </a:r>
          </a:p>
        </p:txBody>
      </p:sp>
      <p:sp>
        <p:nvSpPr>
          <p:cNvPr id="6" name="Rectangle 5">
            <a:extLst>
              <a:ext uri="{FF2B5EF4-FFF2-40B4-BE49-F238E27FC236}">
                <a16:creationId xmlns:a16="http://schemas.microsoft.com/office/drawing/2014/main" id="{CF53AB42-F129-44B1-8C7F-9DFEF5A1250E}"/>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4458878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D2FF-DB73-4277-91CC-C4D3FA78CD9C}"/>
              </a:ext>
            </a:extLst>
          </p:cNvPr>
          <p:cNvSpPr>
            <a:spLocks noGrp="1"/>
          </p:cNvSpPr>
          <p:nvPr>
            <p:ph type="title"/>
          </p:nvPr>
        </p:nvSpPr>
        <p:spPr>
          <a:xfrm>
            <a:off x="411562" y="1206782"/>
            <a:ext cx="8516538" cy="892552"/>
          </a:xfrm>
        </p:spPr>
        <p:txBody>
          <a:bodyPr/>
          <a:lstStyle/>
          <a:p>
            <a:r>
              <a:rPr lang="fr-FR" dirty="0"/>
              <a:t>Suivi de la réponse:  </a:t>
            </a:r>
            <a:br>
              <a:rPr lang="fr-FR" dirty="0"/>
            </a:br>
            <a:r>
              <a:rPr lang="fr-FR" dirty="0"/>
              <a:t>          </a:t>
            </a:r>
            <a:r>
              <a:rPr lang="fr-FR" sz="2400" dirty="0"/>
              <a:t>Implémentation / Outputs / </a:t>
            </a:r>
            <a:r>
              <a:rPr lang="fr-FR" sz="2400" dirty="0" err="1"/>
              <a:t>Outcomes</a:t>
            </a:r>
            <a:endParaRPr lang="en-US" sz="2400" dirty="0"/>
          </a:p>
        </p:txBody>
      </p:sp>
      <p:sp>
        <p:nvSpPr>
          <p:cNvPr id="3" name="Text Placeholder 2">
            <a:extLst>
              <a:ext uri="{FF2B5EF4-FFF2-40B4-BE49-F238E27FC236}">
                <a16:creationId xmlns:a16="http://schemas.microsoft.com/office/drawing/2014/main" id="{84EDCF32-483E-4CF3-8655-B379D76726D9}"/>
              </a:ext>
            </a:extLst>
          </p:cNvPr>
          <p:cNvSpPr>
            <a:spLocks noGrp="1"/>
          </p:cNvSpPr>
          <p:nvPr>
            <p:ph type="body" sz="quarter" idx="13"/>
          </p:nvPr>
        </p:nvSpPr>
        <p:spPr>
          <a:xfrm>
            <a:off x="691276" y="2068273"/>
            <a:ext cx="4198295" cy="494751"/>
          </a:xfrm>
          <a:ln>
            <a:noFill/>
          </a:ln>
        </p:spPr>
        <p:txBody>
          <a:bodyPr/>
          <a:lstStyle/>
          <a:p>
            <a:pPr marL="0" indent="0" algn="ctr">
              <a:buNone/>
            </a:pPr>
            <a:r>
              <a:rPr lang="fr-FR" sz="2400" b="1" dirty="0">
                <a:solidFill>
                  <a:schemeClr val="accent2">
                    <a:lumMod val="75000"/>
                  </a:schemeClr>
                </a:solidFill>
              </a:rPr>
              <a:t>Implémentation</a:t>
            </a:r>
            <a:endParaRPr lang="en-US" sz="2400" b="1" dirty="0">
              <a:solidFill>
                <a:schemeClr val="accent2">
                  <a:lumMod val="75000"/>
                </a:schemeClr>
              </a:solidFill>
            </a:endParaRPr>
          </a:p>
        </p:txBody>
      </p:sp>
      <p:sp>
        <p:nvSpPr>
          <p:cNvPr id="7" name="Text Placeholder 2">
            <a:extLst>
              <a:ext uri="{FF2B5EF4-FFF2-40B4-BE49-F238E27FC236}">
                <a16:creationId xmlns:a16="http://schemas.microsoft.com/office/drawing/2014/main" id="{0F582687-A593-43A9-A271-44E22606CC7D}"/>
              </a:ext>
            </a:extLst>
          </p:cNvPr>
          <p:cNvSpPr txBox="1">
            <a:spLocks/>
          </p:cNvSpPr>
          <p:nvPr/>
        </p:nvSpPr>
        <p:spPr bwMode="auto">
          <a:xfrm>
            <a:off x="3169767" y="2807847"/>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a:solidFill>
                  <a:schemeClr val="accent6">
                    <a:lumMod val="75000"/>
                  </a:schemeClr>
                </a:solidFill>
              </a:rPr>
              <a:t>Résultats</a:t>
            </a:r>
          </a:p>
        </p:txBody>
      </p:sp>
      <p:cxnSp>
        <p:nvCxnSpPr>
          <p:cNvPr id="12" name="Straight Arrow Connector 11">
            <a:extLst>
              <a:ext uri="{FF2B5EF4-FFF2-40B4-BE49-F238E27FC236}">
                <a16:creationId xmlns:a16="http://schemas.microsoft.com/office/drawing/2014/main" id="{5F2C0745-D2D3-4BA9-AAB7-AAE2229C8A3C}"/>
              </a:ext>
            </a:extLst>
          </p:cNvPr>
          <p:cNvCxnSpPr>
            <a:cxnSpLocks/>
          </p:cNvCxnSpPr>
          <p:nvPr/>
        </p:nvCxnSpPr>
        <p:spPr bwMode="auto">
          <a:xfrm>
            <a:off x="422920" y="2773505"/>
            <a:ext cx="4198295" cy="34342"/>
          </a:xfrm>
          <a:prstGeom prst="straightConnector1">
            <a:avLst/>
          </a:prstGeom>
          <a:solidFill>
            <a:schemeClr val="accent1"/>
          </a:solidFill>
          <a:ln w="66675" cap="flat" cmpd="sng" algn="ctr">
            <a:solidFill>
              <a:schemeClr val="accent2">
                <a:lumMod val="75000"/>
              </a:schemeClr>
            </a:solidFill>
            <a:prstDash val="solid"/>
            <a:round/>
            <a:headEnd type="triangle"/>
            <a:tailEnd type="triangle"/>
          </a:ln>
          <a:effectLst/>
        </p:spPr>
      </p:cxnSp>
      <p:cxnSp>
        <p:nvCxnSpPr>
          <p:cNvPr id="13" name="Straight Arrow Connector 12">
            <a:extLst>
              <a:ext uri="{FF2B5EF4-FFF2-40B4-BE49-F238E27FC236}">
                <a16:creationId xmlns:a16="http://schemas.microsoft.com/office/drawing/2014/main" id="{F27824C6-636D-4299-BAE6-3D0987402C4B}"/>
              </a:ext>
            </a:extLst>
          </p:cNvPr>
          <p:cNvCxnSpPr>
            <a:cxnSpLocks/>
          </p:cNvCxnSpPr>
          <p:nvPr/>
        </p:nvCxnSpPr>
        <p:spPr bwMode="auto">
          <a:xfrm>
            <a:off x="3746572" y="3435737"/>
            <a:ext cx="3220278" cy="0"/>
          </a:xfrm>
          <a:prstGeom prst="straightConnector1">
            <a:avLst/>
          </a:prstGeom>
          <a:solidFill>
            <a:schemeClr val="accent1"/>
          </a:solidFill>
          <a:ln w="66675" cap="flat" cmpd="sng" algn="ctr">
            <a:solidFill>
              <a:schemeClr val="accent6">
                <a:lumMod val="75000"/>
              </a:schemeClr>
            </a:solidFill>
            <a:prstDash val="solid"/>
            <a:round/>
            <a:headEnd type="triangle"/>
            <a:tailEnd type="triangle"/>
          </a:ln>
          <a:effectLst/>
        </p:spPr>
      </p:cxnSp>
      <p:cxnSp>
        <p:nvCxnSpPr>
          <p:cNvPr id="14" name="Straight Arrow Connector 13">
            <a:extLst>
              <a:ext uri="{FF2B5EF4-FFF2-40B4-BE49-F238E27FC236}">
                <a16:creationId xmlns:a16="http://schemas.microsoft.com/office/drawing/2014/main" id="{33B52E92-135A-48E7-8486-85B3E8AE69EC}"/>
              </a:ext>
            </a:extLst>
          </p:cNvPr>
          <p:cNvCxnSpPr>
            <a:cxnSpLocks/>
          </p:cNvCxnSpPr>
          <p:nvPr/>
        </p:nvCxnSpPr>
        <p:spPr bwMode="auto">
          <a:xfrm>
            <a:off x="3680227" y="5169795"/>
            <a:ext cx="1588688" cy="0"/>
          </a:xfrm>
          <a:prstGeom prst="straightConnector1">
            <a:avLst/>
          </a:prstGeom>
          <a:solidFill>
            <a:schemeClr val="accent1"/>
          </a:solidFill>
          <a:ln w="66675" cap="flat" cmpd="sng" algn="ctr">
            <a:solidFill>
              <a:schemeClr val="accent6">
                <a:lumMod val="75000"/>
              </a:schemeClr>
            </a:solidFill>
            <a:prstDash val="solid"/>
            <a:round/>
            <a:headEnd type="triangle"/>
            <a:tailEnd type="triangle"/>
          </a:ln>
          <a:effectLst/>
        </p:spPr>
      </p:cxnSp>
      <p:sp>
        <p:nvSpPr>
          <p:cNvPr id="15" name="Text Placeholder 2">
            <a:extLst>
              <a:ext uri="{FF2B5EF4-FFF2-40B4-BE49-F238E27FC236}">
                <a16:creationId xmlns:a16="http://schemas.microsoft.com/office/drawing/2014/main" id="{B520419B-3BBE-4A0E-895E-5DA4A59F972A}"/>
              </a:ext>
            </a:extLst>
          </p:cNvPr>
          <p:cNvSpPr txBox="1">
            <a:spLocks/>
          </p:cNvSpPr>
          <p:nvPr/>
        </p:nvSpPr>
        <p:spPr bwMode="auto">
          <a:xfrm>
            <a:off x="594370" y="4898411"/>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a:solidFill>
                  <a:schemeClr val="accent6">
                    <a:lumMod val="75000"/>
                  </a:schemeClr>
                </a:solidFill>
              </a:rPr>
              <a:t>Projets</a:t>
            </a:r>
          </a:p>
        </p:txBody>
      </p:sp>
      <p:cxnSp>
        <p:nvCxnSpPr>
          <p:cNvPr id="16" name="Straight Arrow Connector 15">
            <a:extLst>
              <a:ext uri="{FF2B5EF4-FFF2-40B4-BE49-F238E27FC236}">
                <a16:creationId xmlns:a16="http://schemas.microsoft.com/office/drawing/2014/main" id="{81C972FA-59F6-470D-BC17-4E3DB134A975}"/>
              </a:ext>
            </a:extLst>
          </p:cNvPr>
          <p:cNvCxnSpPr>
            <a:cxnSpLocks/>
          </p:cNvCxnSpPr>
          <p:nvPr/>
        </p:nvCxnSpPr>
        <p:spPr bwMode="auto">
          <a:xfrm>
            <a:off x="3685983" y="5767462"/>
            <a:ext cx="3468882" cy="0"/>
          </a:xfrm>
          <a:prstGeom prst="straightConnector1">
            <a:avLst/>
          </a:prstGeom>
          <a:solidFill>
            <a:schemeClr val="accent1"/>
          </a:solidFill>
          <a:ln w="66675" cap="flat" cmpd="sng" algn="ctr">
            <a:solidFill>
              <a:schemeClr val="accent6">
                <a:lumMod val="75000"/>
              </a:schemeClr>
            </a:solidFill>
            <a:prstDash val="solid"/>
            <a:round/>
            <a:headEnd type="triangle"/>
            <a:tailEnd type="triangle"/>
          </a:ln>
          <a:effectLst/>
        </p:spPr>
      </p:cxnSp>
      <p:sp>
        <p:nvSpPr>
          <p:cNvPr id="17" name="Text Placeholder 2">
            <a:extLst>
              <a:ext uri="{FF2B5EF4-FFF2-40B4-BE49-F238E27FC236}">
                <a16:creationId xmlns:a16="http://schemas.microsoft.com/office/drawing/2014/main" id="{1A86AFA1-45B5-4237-B114-C2218D813BCC}"/>
              </a:ext>
            </a:extLst>
          </p:cNvPr>
          <p:cNvSpPr txBox="1">
            <a:spLocks/>
          </p:cNvSpPr>
          <p:nvPr/>
        </p:nvSpPr>
        <p:spPr bwMode="auto">
          <a:xfrm>
            <a:off x="600126" y="5496078"/>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a:solidFill>
                  <a:schemeClr val="accent6">
                    <a:lumMod val="75000"/>
                  </a:schemeClr>
                </a:solidFill>
              </a:rPr>
              <a:t>Clusters</a:t>
            </a:r>
          </a:p>
        </p:txBody>
      </p:sp>
      <p:cxnSp>
        <p:nvCxnSpPr>
          <p:cNvPr id="18" name="Straight Arrow Connector 17">
            <a:extLst>
              <a:ext uri="{FF2B5EF4-FFF2-40B4-BE49-F238E27FC236}">
                <a16:creationId xmlns:a16="http://schemas.microsoft.com/office/drawing/2014/main" id="{218035F7-5AB5-4C35-921F-F49BE2688221}"/>
              </a:ext>
            </a:extLst>
          </p:cNvPr>
          <p:cNvCxnSpPr>
            <a:cxnSpLocks/>
          </p:cNvCxnSpPr>
          <p:nvPr/>
        </p:nvCxnSpPr>
        <p:spPr bwMode="auto">
          <a:xfrm>
            <a:off x="5420424" y="6368553"/>
            <a:ext cx="1734441" cy="0"/>
          </a:xfrm>
          <a:prstGeom prst="straightConnector1">
            <a:avLst/>
          </a:prstGeom>
          <a:solidFill>
            <a:schemeClr val="accent1"/>
          </a:solidFill>
          <a:ln w="66675" cap="flat" cmpd="sng" algn="ctr">
            <a:solidFill>
              <a:schemeClr val="accent6">
                <a:lumMod val="75000"/>
              </a:schemeClr>
            </a:solidFill>
            <a:prstDash val="solid"/>
            <a:round/>
            <a:headEnd type="triangle"/>
            <a:tailEnd type="triangle"/>
          </a:ln>
          <a:effectLst/>
        </p:spPr>
      </p:cxnSp>
      <p:sp>
        <p:nvSpPr>
          <p:cNvPr id="19" name="Text Placeholder 2">
            <a:extLst>
              <a:ext uri="{FF2B5EF4-FFF2-40B4-BE49-F238E27FC236}">
                <a16:creationId xmlns:a16="http://schemas.microsoft.com/office/drawing/2014/main" id="{A9F49C5D-83CA-4E8C-B62F-1FB8F0EED6B7}"/>
              </a:ext>
            </a:extLst>
          </p:cNvPr>
          <p:cNvSpPr txBox="1">
            <a:spLocks/>
          </p:cNvSpPr>
          <p:nvPr/>
        </p:nvSpPr>
        <p:spPr bwMode="auto">
          <a:xfrm>
            <a:off x="594370" y="6097169"/>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a:solidFill>
                  <a:schemeClr val="accent6">
                    <a:lumMod val="75000"/>
                  </a:schemeClr>
                </a:solidFill>
              </a:rPr>
              <a:t>Stratégie</a:t>
            </a:r>
          </a:p>
        </p:txBody>
      </p:sp>
      <p:pic>
        <p:nvPicPr>
          <p:cNvPr id="5" name="Image 4">
            <a:extLst>
              <a:ext uri="{FF2B5EF4-FFF2-40B4-BE49-F238E27FC236}">
                <a16:creationId xmlns:a16="http://schemas.microsoft.com/office/drawing/2014/main" id="{86776631-F118-4B3D-B917-7279D1A23502}"/>
              </a:ext>
            </a:extLst>
          </p:cNvPr>
          <p:cNvPicPr>
            <a:picLocks noChangeAspect="1"/>
          </p:cNvPicPr>
          <p:nvPr/>
        </p:nvPicPr>
        <p:blipFill>
          <a:blip r:embed="rId4"/>
          <a:stretch>
            <a:fillRect/>
          </a:stretch>
        </p:blipFill>
        <p:spPr>
          <a:xfrm>
            <a:off x="411562" y="3518673"/>
            <a:ext cx="8419306" cy="890093"/>
          </a:xfrm>
          <a:prstGeom prst="rect">
            <a:avLst/>
          </a:prstGeom>
        </p:spPr>
      </p:pic>
      <p:sp>
        <p:nvSpPr>
          <p:cNvPr id="20" name="Rectangle 19">
            <a:extLst>
              <a:ext uri="{FF2B5EF4-FFF2-40B4-BE49-F238E27FC236}">
                <a16:creationId xmlns:a16="http://schemas.microsoft.com/office/drawing/2014/main" id="{CD0F56D4-8ACC-4062-B575-091562C38822}"/>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4" name="Title 5">
            <a:extLst>
              <a:ext uri="{FF2B5EF4-FFF2-40B4-BE49-F238E27FC236}">
                <a16:creationId xmlns:a16="http://schemas.microsoft.com/office/drawing/2014/main" id="{EA217F23-C264-D063-6EE8-8E3484EFC593}"/>
              </a:ext>
            </a:extLst>
          </p:cNvPr>
          <p:cNvSpPr txBox="1">
            <a:spLocks/>
          </p:cNvSpPr>
          <p:nvPr/>
        </p:nvSpPr>
        <p:spPr>
          <a:xfrm>
            <a:off x="417513" y="705196"/>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kern="0" dirty="0"/>
              <a:t>LA CHAÎNE DES RÉSULTATS /3 : </a:t>
            </a:r>
          </a:p>
        </p:txBody>
      </p:sp>
    </p:spTree>
    <p:custDataLst>
      <p:tags r:id="rId1"/>
    </p:custDataLst>
    <p:extLst>
      <p:ext uri="{BB962C8B-B14F-4D97-AF65-F5344CB8AC3E}">
        <p14:creationId xmlns:p14="http://schemas.microsoft.com/office/powerpoint/2010/main" val="128802984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5" grpId="0"/>
      <p:bldP spid="17"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317" y="846795"/>
            <a:ext cx="6770947" cy="5992288"/>
          </a:xfrm>
          <a:prstGeom prst="rect">
            <a:avLst/>
          </a:prstGeom>
        </p:spPr>
      </p:pic>
      <p:sp>
        <p:nvSpPr>
          <p:cNvPr id="5" name="Freeform: Shape 15"/>
          <p:cNvSpPr/>
          <p:nvPr/>
        </p:nvSpPr>
        <p:spPr>
          <a:xfrm>
            <a:off x="5795037" y="3192411"/>
            <a:ext cx="1944216" cy="1516239"/>
          </a:xfrm>
          <a:custGeom>
            <a:avLst/>
            <a:gdLst>
              <a:gd name="connsiteX0" fmla="*/ 557048 w 1933903"/>
              <a:gd name="connsiteY0" fmla="*/ 73572 h 1545021"/>
              <a:gd name="connsiteX1" fmla="*/ 840827 w 1933903"/>
              <a:gd name="connsiteY1" fmla="*/ 0 h 1545021"/>
              <a:gd name="connsiteX2" fmla="*/ 1166648 w 1933903"/>
              <a:gd name="connsiteY2" fmla="*/ 21021 h 1545021"/>
              <a:gd name="connsiteX3" fmla="*/ 1513489 w 1933903"/>
              <a:gd name="connsiteY3" fmla="*/ 147145 h 1545021"/>
              <a:gd name="connsiteX4" fmla="*/ 1891862 w 1933903"/>
              <a:gd name="connsiteY4" fmla="*/ 525517 h 1545021"/>
              <a:gd name="connsiteX5" fmla="*/ 1933903 w 1933903"/>
              <a:gd name="connsiteY5" fmla="*/ 819807 h 1545021"/>
              <a:gd name="connsiteX6" fmla="*/ 1849820 w 1933903"/>
              <a:gd name="connsiteY6" fmla="*/ 1114096 h 1545021"/>
              <a:gd name="connsiteX7" fmla="*/ 1471448 w 1933903"/>
              <a:gd name="connsiteY7" fmla="*/ 1418896 h 1545021"/>
              <a:gd name="connsiteX8" fmla="*/ 1061544 w 1933903"/>
              <a:gd name="connsiteY8" fmla="*/ 1545021 h 1545021"/>
              <a:gd name="connsiteX9" fmla="*/ 693682 w 1933903"/>
              <a:gd name="connsiteY9" fmla="*/ 1513490 h 1545021"/>
              <a:gd name="connsiteX10" fmla="*/ 0 w 1933903"/>
              <a:gd name="connsiteY10" fmla="*/ 599090 h 1545021"/>
              <a:gd name="connsiteX11" fmla="*/ 252248 w 1933903"/>
              <a:gd name="connsiteY11" fmla="*/ 262759 h 1545021"/>
              <a:gd name="connsiteX12" fmla="*/ 557048 w 1933903"/>
              <a:gd name="connsiteY12" fmla="*/ 73572 h 154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903" h="1545021">
                <a:moveTo>
                  <a:pt x="557048" y="73572"/>
                </a:moveTo>
                <a:lnTo>
                  <a:pt x="840827" y="0"/>
                </a:lnTo>
                <a:lnTo>
                  <a:pt x="1166648" y="21021"/>
                </a:lnTo>
                <a:lnTo>
                  <a:pt x="1513489" y="147145"/>
                </a:lnTo>
                <a:lnTo>
                  <a:pt x="1891862" y="525517"/>
                </a:lnTo>
                <a:lnTo>
                  <a:pt x="1933903" y="819807"/>
                </a:lnTo>
                <a:lnTo>
                  <a:pt x="1849820" y="1114096"/>
                </a:lnTo>
                <a:lnTo>
                  <a:pt x="1471448" y="1418896"/>
                </a:lnTo>
                <a:lnTo>
                  <a:pt x="1061544" y="1545021"/>
                </a:lnTo>
                <a:lnTo>
                  <a:pt x="693682" y="1513490"/>
                </a:lnTo>
                <a:lnTo>
                  <a:pt x="0" y="599090"/>
                </a:lnTo>
                <a:lnTo>
                  <a:pt x="252248" y="262759"/>
                </a:lnTo>
                <a:lnTo>
                  <a:pt x="557048" y="735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peech Bubble: Oval 14"/>
          <p:cNvSpPr/>
          <p:nvPr/>
        </p:nvSpPr>
        <p:spPr>
          <a:xfrm>
            <a:off x="250421" y="2881936"/>
            <a:ext cx="1656184" cy="1152128"/>
          </a:xfrm>
          <a:prstGeom prst="wedgeEllipseCallout">
            <a:avLst>
              <a:gd name="adj1" fmla="val 57256"/>
              <a:gd name="adj2" fmla="val 452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Shape 13"/>
          <p:cNvSpPr/>
          <p:nvPr/>
        </p:nvSpPr>
        <p:spPr>
          <a:xfrm>
            <a:off x="5157916" y="1669738"/>
            <a:ext cx="1702676" cy="1345324"/>
          </a:xfrm>
          <a:custGeom>
            <a:avLst/>
            <a:gdLst>
              <a:gd name="connsiteX0" fmla="*/ 0 w 1702676"/>
              <a:gd name="connsiteY0" fmla="*/ 126124 h 1345324"/>
              <a:gd name="connsiteX1" fmla="*/ 304800 w 1702676"/>
              <a:gd name="connsiteY1" fmla="*/ 21020 h 1345324"/>
              <a:gd name="connsiteX2" fmla="*/ 672662 w 1702676"/>
              <a:gd name="connsiteY2" fmla="*/ 0 h 1345324"/>
              <a:gd name="connsiteX3" fmla="*/ 1008993 w 1702676"/>
              <a:gd name="connsiteY3" fmla="*/ 42041 h 1345324"/>
              <a:gd name="connsiteX4" fmla="*/ 1313793 w 1702676"/>
              <a:gd name="connsiteY4" fmla="*/ 115613 h 1345324"/>
              <a:gd name="connsiteX5" fmla="*/ 1639614 w 1702676"/>
              <a:gd name="connsiteY5" fmla="*/ 346841 h 1345324"/>
              <a:gd name="connsiteX6" fmla="*/ 1702676 w 1702676"/>
              <a:gd name="connsiteY6" fmla="*/ 546538 h 1345324"/>
              <a:gd name="connsiteX7" fmla="*/ 1671145 w 1702676"/>
              <a:gd name="connsiteY7" fmla="*/ 819807 h 1345324"/>
              <a:gd name="connsiteX8" fmla="*/ 1524000 w 1702676"/>
              <a:gd name="connsiteY8" fmla="*/ 1019503 h 1345324"/>
              <a:gd name="connsiteX9" fmla="*/ 1240221 w 1702676"/>
              <a:gd name="connsiteY9" fmla="*/ 1198179 h 1345324"/>
              <a:gd name="connsiteX10" fmla="*/ 903890 w 1702676"/>
              <a:gd name="connsiteY10" fmla="*/ 1292772 h 1345324"/>
              <a:gd name="connsiteX11" fmla="*/ 483476 w 1702676"/>
              <a:gd name="connsiteY11" fmla="*/ 1345324 h 1345324"/>
              <a:gd name="connsiteX12" fmla="*/ 105103 w 1702676"/>
              <a:gd name="connsiteY12" fmla="*/ 1313793 h 1345324"/>
              <a:gd name="connsiteX13" fmla="*/ 10510 w 1702676"/>
              <a:gd name="connsiteY13" fmla="*/ 1208689 h 1345324"/>
              <a:gd name="connsiteX14" fmla="*/ 0 w 1702676"/>
              <a:gd name="connsiteY14" fmla="*/ 126124 h 134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2676" h="1345324">
                <a:moveTo>
                  <a:pt x="0" y="126124"/>
                </a:moveTo>
                <a:lnTo>
                  <a:pt x="304800" y="21020"/>
                </a:lnTo>
                <a:lnTo>
                  <a:pt x="672662" y="0"/>
                </a:lnTo>
                <a:lnTo>
                  <a:pt x="1008993" y="42041"/>
                </a:lnTo>
                <a:lnTo>
                  <a:pt x="1313793" y="115613"/>
                </a:lnTo>
                <a:lnTo>
                  <a:pt x="1639614" y="346841"/>
                </a:lnTo>
                <a:lnTo>
                  <a:pt x="1702676" y="546538"/>
                </a:lnTo>
                <a:lnTo>
                  <a:pt x="1671145" y="819807"/>
                </a:lnTo>
                <a:lnTo>
                  <a:pt x="1524000" y="1019503"/>
                </a:lnTo>
                <a:lnTo>
                  <a:pt x="1240221" y="1198179"/>
                </a:lnTo>
                <a:lnTo>
                  <a:pt x="903890" y="1292772"/>
                </a:lnTo>
                <a:lnTo>
                  <a:pt x="483476" y="1345324"/>
                </a:lnTo>
                <a:lnTo>
                  <a:pt x="105103" y="1313793"/>
                </a:lnTo>
                <a:lnTo>
                  <a:pt x="10510" y="1208689"/>
                </a:lnTo>
                <a:lnTo>
                  <a:pt x="0" y="12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Shape 12"/>
          <p:cNvSpPr/>
          <p:nvPr/>
        </p:nvSpPr>
        <p:spPr>
          <a:xfrm>
            <a:off x="5157916" y="1669738"/>
            <a:ext cx="1702676" cy="1345324"/>
          </a:xfrm>
          <a:custGeom>
            <a:avLst/>
            <a:gdLst>
              <a:gd name="connsiteX0" fmla="*/ 0 w 1702676"/>
              <a:gd name="connsiteY0" fmla="*/ 126124 h 1345324"/>
              <a:gd name="connsiteX1" fmla="*/ 304800 w 1702676"/>
              <a:gd name="connsiteY1" fmla="*/ 21020 h 1345324"/>
              <a:gd name="connsiteX2" fmla="*/ 672662 w 1702676"/>
              <a:gd name="connsiteY2" fmla="*/ 0 h 1345324"/>
              <a:gd name="connsiteX3" fmla="*/ 1008993 w 1702676"/>
              <a:gd name="connsiteY3" fmla="*/ 42041 h 1345324"/>
              <a:gd name="connsiteX4" fmla="*/ 1313793 w 1702676"/>
              <a:gd name="connsiteY4" fmla="*/ 115613 h 1345324"/>
              <a:gd name="connsiteX5" fmla="*/ 1639614 w 1702676"/>
              <a:gd name="connsiteY5" fmla="*/ 346841 h 1345324"/>
              <a:gd name="connsiteX6" fmla="*/ 1702676 w 1702676"/>
              <a:gd name="connsiteY6" fmla="*/ 546538 h 1345324"/>
              <a:gd name="connsiteX7" fmla="*/ 1671145 w 1702676"/>
              <a:gd name="connsiteY7" fmla="*/ 819807 h 1345324"/>
              <a:gd name="connsiteX8" fmla="*/ 1524000 w 1702676"/>
              <a:gd name="connsiteY8" fmla="*/ 1019503 h 1345324"/>
              <a:gd name="connsiteX9" fmla="*/ 1240221 w 1702676"/>
              <a:gd name="connsiteY9" fmla="*/ 1198179 h 1345324"/>
              <a:gd name="connsiteX10" fmla="*/ 903890 w 1702676"/>
              <a:gd name="connsiteY10" fmla="*/ 1292772 h 1345324"/>
              <a:gd name="connsiteX11" fmla="*/ 483476 w 1702676"/>
              <a:gd name="connsiteY11" fmla="*/ 1345324 h 1345324"/>
              <a:gd name="connsiteX12" fmla="*/ 105103 w 1702676"/>
              <a:gd name="connsiteY12" fmla="*/ 1313793 h 1345324"/>
              <a:gd name="connsiteX13" fmla="*/ 10510 w 1702676"/>
              <a:gd name="connsiteY13" fmla="*/ 1208689 h 1345324"/>
              <a:gd name="connsiteX14" fmla="*/ 0 w 1702676"/>
              <a:gd name="connsiteY14" fmla="*/ 126124 h 134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2676" h="1345324">
                <a:moveTo>
                  <a:pt x="0" y="126124"/>
                </a:moveTo>
                <a:lnTo>
                  <a:pt x="304800" y="21020"/>
                </a:lnTo>
                <a:lnTo>
                  <a:pt x="672662" y="0"/>
                </a:lnTo>
                <a:lnTo>
                  <a:pt x="1008993" y="42041"/>
                </a:lnTo>
                <a:lnTo>
                  <a:pt x="1313793" y="115613"/>
                </a:lnTo>
                <a:lnTo>
                  <a:pt x="1639614" y="346841"/>
                </a:lnTo>
                <a:lnTo>
                  <a:pt x="1702676" y="546538"/>
                </a:lnTo>
                <a:lnTo>
                  <a:pt x="1671145" y="819807"/>
                </a:lnTo>
                <a:lnTo>
                  <a:pt x="1524000" y="1019503"/>
                </a:lnTo>
                <a:lnTo>
                  <a:pt x="1240221" y="1198179"/>
                </a:lnTo>
                <a:lnTo>
                  <a:pt x="903890" y="1292772"/>
                </a:lnTo>
                <a:lnTo>
                  <a:pt x="483476" y="1345324"/>
                </a:lnTo>
                <a:lnTo>
                  <a:pt x="105103" y="1313793"/>
                </a:lnTo>
                <a:lnTo>
                  <a:pt x="10510" y="1208689"/>
                </a:lnTo>
                <a:lnTo>
                  <a:pt x="0" y="12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J’ai</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mené</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2</a:t>
            </a:r>
            <a:r>
              <a:rPr kumimoji="0" lang="en-US" sz="1800" b="1" i="0" u="none" strike="noStrike" kern="1200" cap="none" spc="0" normalizeH="0" noProof="0" dirty="0">
                <a:ln>
                  <a:noFill/>
                </a:ln>
                <a:solidFill>
                  <a:prstClr val="black"/>
                </a:solidFill>
                <a:effectLst/>
                <a:uLnTx/>
                <a:uFillTx/>
                <a:latin typeface="Calibri"/>
                <a:ea typeface="+mn-ea"/>
                <a:cs typeface="+mn-cs"/>
              </a:rPr>
              <a:t> </a:t>
            </a:r>
            <a:r>
              <a:rPr kumimoji="0" lang="en-US" sz="1800" b="0" i="0" u="none" strike="noStrike" kern="1200" cap="none" spc="0" normalizeH="0" noProof="0" dirty="0" err="1">
                <a:ln>
                  <a:noFill/>
                </a:ln>
                <a:solidFill>
                  <a:prstClr val="black"/>
                </a:solidFill>
                <a:effectLst/>
                <a:uLnTx/>
                <a:uFillTx/>
                <a:latin typeface="Calibri"/>
                <a:ea typeface="+mn-ea"/>
                <a:cs typeface="+mn-cs"/>
              </a:rPr>
              <a:t>entretiens</a:t>
            </a:r>
            <a:r>
              <a:rPr kumimoji="0" lang="en-US" sz="1800" b="0" i="0" u="none" strike="noStrike" kern="1200" cap="none" spc="0" normalizeH="0" noProof="0" dirty="0">
                <a:ln>
                  <a:noFill/>
                </a:ln>
                <a:solidFill>
                  <a:prstClr val="black"/>
                </a:solidFill>
                <a:effectLst/>
                <a:uLnTx/>
                <a:uFillTx/>
                <a:latin typeface="Calibri"/>
                <a:ea typeface="+mn-ea"/>
                <a:cs typeface="+mn-cs"/>
              </a:rPr>
              <a:t> avec des </a:t>
            </a:r>
            <a:r>
              <a:rPr kumimoji="0" lang="en-US" sz="1800" b="0" i="0" u="none" strike="noStrike" kern="1200" cap="none" spc="0" normalizeH="0" noProof="0" dirty="0" err="1">
                <a:ln>
                  <a:noFill/>
                </a:ln>
                <a:solidFill>
                  <a:prstClr val="black"/>
                </a:solidFill>
                <a:effectLst/>
                <a:uLnTx/>
                <a:uFillTx/>
                <a:latin typeface="Calibri"/>
                <a:ea typeface="+mn-ea"/>
                <a:cs typeface="+mn-cs"/>
              </a:rPr>
              <a:t>informateurs</a:t>
            </a:r>
            <a:r>
              <a:rPr kumimoji="0" lang="en-US" sz="1800" b="0" i="0" u="none" strike="noStrike" kern="1200" cap="none" spc="0" normalizeH="0" noProof="0" dirty="0">
                <a:ln>
                  <a:noFill/>
                </a:ln>
                <a:solidFill>
                  <a:prstClr val="black"/>
                </a:solidFill>
                <a:effectLst/>
                <a:uLnTx/>
                <a:uFillTx/>
                <a:latin typeface="Calibri"/>
                <a:ea typeface="+mn-ea"/>
                <a:cs typeface="+mn-cs"/>
              </a:rPr>
              <a:t> </a:t>
            </a:r>
            <a:r>
              <a:rPr kumimoji="0" lang="en-US" sz="1800" b="0" i="0" u="none" strike="noStrike" kern="1200" cap="none" spc="0" normalizeH="0" noProof="0" dirty="0" err="1">
                <a:ln>
                  <a:noFill/>
                </a:ln>
                <a:solidFill>
                  <a:prstClr val="black"/>
                </a:solidFill>
                <a:effectLst/>
                <a:uLnTx/>
                <a:uFillTx/>
                <a:latin typeface="Calibri"/>
                <a:ea typeface="+mn-ea"/>
                <a:cs typeface="+mn-cs"/>
              </a:rPr>
              <a:t>clés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peech Bubble: Oval 11"/>
          <p:cNvSpPr/>
          <p:nvPr/>
        </p:nvSpPr>
        <p:spPr>
          <a:xfrm>
            <a:off x="1587681" y="1358900"/>
            <a:ext cx="2556063" cy="1627387"/>
          </a:xfrm>
          <a:prstGeom prst="wedgeEllipseCallout">
            <a:avLst>
              <a:gd name="adj1" fmla="val 19907"/>
              <a:gd name="adj2" fmla="val 598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peech Bubble: Oval 5"/>
          <p:cNvSpPr/>
          <p:nvPr/>
        </p:nvSpPr>
        <p:spPr>
          <a:xfrm>
            <a:off x="250421" y="2881936"/>
            <a:ext cx="1656184" cy="1152128"/>
          </a:xfrm>
          <a:prstGeom prst="wedgeEllipseCallout">
            <a:avLst>
              <a:gd name="adj1" fmla="val 57256"/>
              <a:gd name="adj2" fmla="val 452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J’ai</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acheté</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3</a:t>
            </a:r>
            <a:r>
              <a:rPr kumimoji="0" lang="en-US" sz="1800" b="0" i="0" u="none" strike="noStrike" kern="1200" cap="none" spc="0" normalizeH="0" baseline="0" noProof="0" dirty="0">
                <a:ln>
                  <a:noFill/>
                </a:ln>
                <a:solidFill>
                  <a:prstClr val="black"/>
                </a:solidFill>
                <a:effectLst/>
                <a:uLnTx/>
                <a:uFillTx/>
                <a:latin typeface="Calibri"/>
                <a:ea typeface="+mn-ea"/>
                <a:cs typeface="+mn-cs"/>
              </a:rPr>
              <a:t> fusils et </a:t>
            </a:r>
            <a:r>
              <a:rPr kumimoji="0" lang="en-US" sz="1800" b="1" i="0" u="none" strike="noStrike" kern="1200" cap="none" spc="0" normalizeH="0" baseline="0" noProof="0" dirty="0">
                <a:ln>
                  <a:noFill/>
                </a:ln>
                <a:solidFill>
                  <a:prstClr val="black"/>
                </a:solidFill>
                <a:effectLst/>
                <a:uLnTx/>
                <a:uFillTx/>
                <a:latin typeface="Calibri"/>
                <a:ea typeface="+mn-ea"/>
                <a:cs typeface="+mn-cs"/>
              </a:rPr>
              <a:t>560</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balles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peech Bubble: Oval 6"/>
          <p:cNvSpPr/>
          <p:nvPr/>
        </p:nvSpPr>
        <p:spPr>
          <a:xfrm>
            <a:off x="1587681" y="1358899"/>
            <a:ext cx="2611127" cy="1627387"/>
          </a:xfrm>
          <a:prstGeom prst="wedgeEllipseCallout">
            <a:avLst>
              <a:gd name="adj1" fmla="val 18706"/>
              <a:gd name="adj2" fmla="val 606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J’ai</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parcouru</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216 km </a:t>
            </a:r>
            <a:r>
              <a:rPr lang="en-US" noProof="0" dirty="0" err="1">
                <a:solidFill>
                  <a:prstClr val="black"/>
                </a:solidFill>
                <a:latin typeface="Calibri"/>
              </a:rPr>
              <a:t>autour</a:t>
            </a:r>
            <a:r>
              <a:rPr lang="en-US" noProof="0" dirty="0">
                <a:solidFill>
                  <a:prstClr val="black"/>
                </a:solidFill>
                <a:latin typeface="Calibri"/>
              </a:rPr>
              <a:t> </a:t>
            </a:r>
            <a:r>
              <a:rPr lang="en-US" dirty="0">
                <a:solidFill>
                  <a:prstClr val="black"/>
                </a:solidFill>
                <a:latin typeface="Calibri"/>
              </a:rPr>
              <a:t>du </a:t>
            </a:r>
            <a:r>
              <a:rPr kumimoji="0" lang="en-US" sz="1800" b="0" i="0" u="none" strike="noStrike" kern="1200" cap="none" spc="0" normalizeH="0" baseline="0" noProof="0" dirty="0">
                <a:ln>
                  <a:noFill/>
                </a:ln>
                <a:solidFill>
                  <a:prstClr val="black"/>
                </a:solidFill>
                <a:effectLst/>
                <a:uLnTx/>
                <a:uFillTx/>
                <a:latin typeface="Calibri"/>
                <a:ea typeface="+mn-ea"/>
                <a:cs typeface="+mn-cs"/>
              </a:rPr>
              <a:t>village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où</a:t>
            </a:r>
            <a:r>
              <a:rPr kumimoji="0" lang="en-US" sz="1800" b="0" i="0" u="none" strike="noStrike" kern="1200" cap="none" spc="0" normalizeH="0" noProof="0" dirty="0">
                <a:ln>
                  <a:noFill/>
                </a:ln>
                <a:solidFill>
                  <a:prstClr val="black"/>
                </a:solidFill>
                <a:effectLst/>
                <a:uLnTx/>
                <a:uFillTx/>
                <a:latin typeface="Calibri"/>
                <a:ea typeface="+mn-ea"/>
                <a:cs typeface="+mn-cs"/>
              </a:rPr>
              <a:t> le</a:t>
            </a:r>
            <a:r>
              <a:rPr kumimoji="0" lang="en-US" sz="1800" b="0" i="0" u="none" strike="noStrike" kern="1200" cap="none" spc="0" normalizeH="0" baseline="0" noProof="0" dirty="0">
                <a:ln>
                  <a:noFill/>
                </a:ln>
                <a:solidFill>
                  <a:prstClr val="black"/>
                </a:solidFill>
                <a:effectLst/>
                <a:uLnTx/>
                <a:uFillTx/>
                <a:latin typeface="Calibri"/>
                <a:ea typeface="+mn-ea"/>
                <a:cs typeface="+mn-cs"/>
              </a:rPr>
              <a:t> lion </a:t>
            </a:r>
            <a:r>
              <a:rPr lang="en-US" dirty="0">
                <a:solidFill>
                  <a:prstClr val="black"/>
                </a:solidFill>
                <a:latin typeface="Calibri"/>
              </a:rPr>
              <a:t>a </a:t>
            </a:r>
            <a:r>
              <a:rPr lang="en-US" dirty="0" err="1">
                <a:solidFill>
                  <a:prstClr val="black"/>
                </a:solidFill>
                <a:latin typeface="Calibri"/>
              </a:rPr>
              <a:t>été</a:t>
            </a:r>
            <a:r>
              <a:rPr lang="en-US" dirty="0">
                <a:solidFill>
                  <a:prstClr val="black"/>
                </a:solidFill>
                <a:latin typeface="Calibri"/>
              </a:rPr>
              <a:t> vu pour la </a:t>
            </a:r>
            <a:r>
              <a:rPr lang="en-US" dirty="0" err="1">
                <a:solidFill>
                  <a:prstClr val="black"/>
                </a:solidFill>
                <a:latin typeface="Calibri"/>
              </a:rPr>
              <a:t>dernière</a:t>
            </a:r>
            <a:r>
              <a:rPr lang="en-US" dirty="0">
                <a:solidFill>
                  <a:prstClr val="black"/>
                </a:solidFill>
                <a:latin typeface="Calibri"/>
              </a:rPr>
              <a:t> </a:t>
            </a:r>
            <a:r>
              <a:rPr lang="en-US" dirty="0" err="1">
                <a:solidFill>
                  <a:prstClr val="black"/>
                </a:solidFill>
                <a:latin typeface="Calibri"/>
              </a:rPr>
              <a:t>fois</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Shape 8"/>
          <p:cNvSpPr/>
          <p:nvPr/>
        </p:nvSpPr>
        <p:spPr>
          <a:xfrm>
            <a:off x="5836595" y="3103737"/>
            <a:ext cx="1902657" cy="1516239"/>
          </a:xfrm>
          <a:custGeom>
            <a:avLst/>
            <a:gdLst>
              <a:gd name="connsiteX0" fmla="*/ 557048 w 1933903"/>
              <a:gd name="connsiteY0" fmla="*/ 73572 h 1545021"/>
              <a:gd name="connsiteX1" fmla="*/ 840827 w 1933903"/>
              <a:gd name="connsiteY1" fmla="*/ 0 h 1545021"/>
              <a:gd name="connsiteX2" fmla="*/ 1166648 w 1933903"/>
              <a:gd name="connsiteY2" fmla="*/ 21021 h 1545021"/>
              <a:gd name="connsiteX3" fmla="*/ 1513489 w 1933903"/>
              <a:gd name="connsiteY3" fmla="*/ 147145 h 1545021"/>
              <a:gd name="connsiteX4" fmla="*/ 1891862 w 1933903"/>
              <a:gd name="connsiteY4" fmla="*/ 525517 h 1545021"/>
              <a:gd name="connsiteX5" fmla="*/ 1933903 w 1933903"/>
              <a:gd name="connsiteY5" fmla="*/ 819807 h 1545021"/>
              <a:gd name="connsiteX6" fmla="*/ 1849820 w 1933903"/>
              <a:gd name="connsiteY6" fmla="*/ 1114096 h 1545021"/>
              <a:gd name="connsiteX7" fmla="*/ 1471448 w 1933903"/>
              <a:gd name="connsiteY7" fmla="*/ 1418896 h 1545021"/>
              <a:gd name="connsiteX8" fmla="*/ 1061544 w 1933903"/>
              <a:gd name="connsiteY8" fmla="*/ 1545021 h 1545021"/>
              <a:gd name="connsiteX9" fmla="*/ 693682 w 1933903"/>
              <a:gd name="connsiteY9" fmla="*/ 1513490 h 1545021"/>
              <a:gd name="connsiteX10" fmla="*/ 0 w 1933903"/>
              <a:gd name="connsiteY10" fmla="*/ 599090 h 1545021"/>
              <a:gd name="connsiteX11" fmla="*/ 252248 w 1933903"/>
              <a:gd name="connsiteY11" fmla="*/ 262759 h 1545021"/>
              <a:gd name="connsiteX12" fmla="*/ 557048 w 1933903"/>
              <a:gd name="connsiteY12" fmla="*/ 73572 h 154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903" h="1545021">
                <a:moveTo>
                  <a:pt x="557048" y="73572"/>
                </a:moveTo>
                <a:lnTo>
                  <a:pt x="840827" y="0"/>
                </a:lnTo>
                <a:lnTo>
                  <a:pt x="1166648" y="21021"/>
                </a:lnTo>
                <a:lnTo>
                  <a:pt x="1513489" y="147145"/>
                </a:lnTo>
                <a:lnTo>
                  <a:pt x="1891862" y="525517"/>
                </a:lnTo>
                <a:lnTo>
                  <a:pt x="1933903" y="819807"/>
                </a:lnTo>
                <a:lnTo>
                  <a:pt x="1849820" y="1114096"/>
                </a:lnTo>
                <a:lnTo>
                  <a:pt x="1471448" y="1418896"/>
                </a:lnTo>
                <a:lnTo>
                  <a:pt x="1061544" y="1545021"/>
                </a:lnTo>
                <a:lnTo>
                  <a:pt x="693682" y="1513490"/>
                </a:lnTo>
                <a:lnTo>
                  <a:pt x="0" y="599090"/>
                </a:lnTo>
                <a:lnTo>
                  <a:pt x="252248" y="262759"/>
                </a:lnTo>
                <a:lnTo>
                  <a:pt x="557048" y="735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et </a:t>
            </a:r>
            <a:r>
              <a:rPr kumimoji="0" lang="en-US" sz="1800" b="1" i="0" u="none" strike="noStrike" kern="1200" cap="none" spc="0" normalizeH="0" baseline="0" noProof="0" dirty="0">
                <a:ln>
                  <a:noFill/>
                </a:ln>
                <a:solidFill>
                  <a:prstClr val="black"/>
                </a:solidFill>
                <a:effectLst/>
                <a:uLnTx/>
                <a:uFillTx/>
                <a:latin typeface="Calibri"/>
                <a:ea typeface="+mn-ea"/>
                <a:cs typeface="+mn-cs"/>
              </a:rPr>
              <a:t>3</a:t>
            </a:r>
            <a:r>
              <a:rPr kumimoji="0" lang="en-US" sz="1800" b="0" i="0" u="none" strike="noStrike" kern="1200" cap="none" spc="0" normalizeH="0" baseline="0" noProof="0" dirty="0">
                <a:ln>
                  <a:noFill/>
                </a:ln>
                <a:solidFill>
                  <a:prstClr val="black"/>
                </a:solidFill>
                <a:effectLst/>
                <a:uLnTx/>
                <a:uFillTx/>
                <a:latin typeface="Calibri"/>
                <a:ea typeface="+mn-ea"/>
                <a:cs typeface="+mn-cs"/>
              </a:rPr>
              <a:t> Focus Groups </a:t>
            </a:r>
            <a:r>
              <a:rPr kumimoji="0" lang="en-US" sz="1800" b="0" i="0" u="none" strike="noStrike" kern="1200" cap="none" spc="0" normalizeH="0" noProof="0" dirty="0">
                <a:ln>
                  <a:noFill/>
                </a:ln>
                <a:solidFill>
                  <a:prstClr val="black"/>
                </a:solidFill>
                <a:effectLst/>
                <a:uLnTx/>
                <a:uFillTx/>
                <a:latin typeface="Calibri"/>
                <a:ea typeface="+mn-ea"/>
                <a:cs typeface="+mn-cs"/>
              </a:rPr>
              <a:t>avec la </a:t>
            </a:r>
            <a:r>
              <a:rPr kumimoji="0" lang="en-US" sz="1800" b="0" i="0" u="none" strike="noStrike" kern="1200" cap="none" spc="0" normalizeH="0" noProof="0" dirty="0" err="1">
                <a:ln>
                  <a:noFill/>
                </a:ln>
                <a:solidFill>
                  <a:prstClr val="black"/>
                </a:solidFill>
                <a:effectLst/>
                <a:uLnTx/>
                <a:uFillTx/>
                <a:latin typeface="Calibri"/>
                <a:ea typeface="+mn-ea"/>
                <a:cs typeface="+mn-cs"/>
              </a:rPr>
              <a:t>communauté</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Speech Bubble: Rectangle 9"/>
          <p:cNvSpPr/>
          <p:nvPr/>
        </p:nvSpPr>
        <p:spPr>
          <a:xfrm>
            <a:off x="5157916" y="4970168"/>
            <a:ext cx="3589449" cy="1440160"/>
          </a:xfrm>
          <a:prstGeom prst="wedgeRectCallout">
            <a:avLst>
              <a:gd name="adj1" fmla="val 58580"/>
              <a:gd name="adj2" fmla="val 392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dirty="0">
                <a:solidFill>
                  <a:srgbClr val="FF0000"/>
                </a:solidFill>
                <a:latin typeface="Calibri"/>
              </a:rPr>
              <a:t>AS-TU TUÉ CE LION,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dirty="0">
                <a:solidFill>
                  <a:srgbClr val="FF0000"/>
                </a:solidFill>
                <a:latin typeface="Calibri"/>
              </a:rPr>
              <a:t>OUI OU NON </a:t>
            </a:r>
            <a:r>
              <a:rPr kumimoji="0" lang="fr-FR" sz="3200" b="1" i="0" u="none" strike="noStrike" kern="1200" cap="none" spc="0" normalizeH="0" baseline="0" noProof="0" dirty="0">
                <a:ln>
                  <a:noFill/>
                </a:ln>
                <a:solidFill>
                  <a:srgbClr val="FF0000"/>
                </a:solidFill>
                <a:effectLst/>
                <a:uLnTx/>
                <a:uFillTx/>
                <a:latin typeface="Calibri"/>
                <a:ea typeface="+mn-ea"/>
                <a:cs typeface="+mn-cs"/>
              </a:rPr>
              <a:t>!!????</a:t>
            </a:r>
          </a:p>
        </p:txBody>
      </p:sp>
      <p:sp>
        <p:nvSpPr>
          <p:cNvPr id="2" name="Rectangle 1">
            <a:extLst>
              <a:ext uri="{FF2B5EF4-FFF2-40B4-BE49-F238E27FC236}">
                <a16:creationId xmlns:a16="http://schemas.microsoft.com/office/drawing/2014/main" id="{15168082-7A00-4F70-BEFE-116D81E9BE12}"/>
              </a:ext>
            </a:extLst>
          </p:cNvPr>
          <p:cNvSpPr/>
          <p:nvPr/>
        </p:nvSpPr>
        <p:spPr bwMode="auto">
          <a:xfrm>
            <a:off x="503238" y="1075179"/>
            <a:ext cx="791079" cy="2837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D60629CD-6232-455F-A204-65D69B47EDA5}"/>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Title 1"/>
          <p:cNvSpPr>
            <a:spLocks noGrp="1"/>
          </p:cNvSpPr>
          <p:nvPr>
            <p:ph type="title"/>
          </p:nvPr>
        </p:nvSpPr>
        <p:spPr>
          <a:xfrm>
            <a:off x="0" y="659699"/>
            <a:ext cx="9144000" cy="764704"/>
          </a:xfrm>
        </p:spPr>
        <p:txBody>
          <a:bodyPr>
            <a:noAutofit/>
          </a:bodyPr>
          <a:lstStyle/>
          <a:p>
            <a:r>
              <a:rPr lang="fr-FR" sz="2800" cap="none" dirty="0">
                <a:solidFill>
                  <a:schemeClr val="tx1"/>
                </a:solidFill>
                <a:latin typeface="Arial" panose="020B0604020202020204" pitchFamily="34" charset="0"/>
                <a:cs typeface="Arial" panose="020B0604020202020204" pitchFamily="34" charset="0"/>
              </a:rPr>
              <a:t>Suivi de quoi: de la mise en œuvre ou du </a:t>
            </a:r>
            <a:r>
              <a:rPr lang="fr-FR" sz="2800" b="1" cap="none" dirty="0">
                <a:solidFill>
                  <a:schemeClr val="tx1"/>
                </a:solidFill>
                <a:latin typeface="Arial" panose="020B0604020202020204" pitchFamily="34" charset="0"/>
                <a:cs typeface="Arial" panose="020B0604020202020204" pitchFamily="34" charset="0"/>
              </a:rPr>
              <a:t>résultat ?</a:t>
            </a:r>
          </a:p>
        </p:txBody>
      </p:sp>
    </p:spTree>
    <p:extLst>
      <p:ext uri="{BB962C8B-B14F-4D97-AF65-F5344CB8AC3E}">
        <p14:creationId xmlns:p14="http://schemas.microsoft.com/office/powerpoint/2010/main" val="14334683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0997"/>
          <a:stretch/>
        </p:blipFill>
        <p:spPr>
          <a:xfrm>
            <a:off x="94299" y="1405717"/>
            <a:ext cx="8955401" cy="4949305"/>
          </a:xfrm>
          <a:prstGeom prst="rect">
            <a:avLst/>
          </a:prstGeom>
          <a:noFill/>
          <a:ln>
            <a:noFill/>
          </a:ln>
        </p:spPr>
      </p:pic>
      <p:sp>
        <p:nvSpPr>
          <p:cNvPr id="2" name="Title 1"/>
          <p:cNvSpPr>
            <a:spLocks noGrp="1"/>
          </p:cNvSpPr>
          <p:nvPr>
            <p:ph type="title"/>
          </p:nvPr>
        </p:nvSpPr>
        <p:spPr>
          <a:xfrm>
            <a:off x="397565" y="756045"/>
            <a:ext cx="8492501" cy="602855"/>
          </a:xfrm>
          <a:solidFill>
            <a:schemeClr val="bg1"/>
          </a:solidFill>
        </p:spPr>
        <p:txBody>
          <a:bodyPr>
            <a:normAutofit/>
          </a:bodyPr>
          <a:lstStyle/>
          <a:p>
            <a:r>
              <a:rPr lang="fr-FR" sz="2800" cap="none" dirty="0">
                <a:solidFill>
                  <a:schemeClr val="tx1"/>
                </a:solidFill>
                <a:cs typeface="Arial" panose="020B0604020202020204" pitchFamily="34" charset="0"/>
              </a:rPr>
              <a:t>Relation entre planification </a:t>
            </a:r>
            <a:r>
              <a:rPr lang="en-GB" sz="2800" cap="none" dirty="0">
                <a:solidFill>
                  <a:schemeClr val="tx1"/>
                </a:solidFill>
                <a:cs typeface="Arial" panose="020B0604020202020204" pitchFamily="34" charset="0"/>
              </a:rPr>
              <a:t>&amp;</a:t>
            </a:r>
            <a:r>
              <a:rPr lang="fr-FR" sz="2800" cap="none" dirty="0">
                <a:solidFill>
                  <a:schemeClr val="tx1"/>
                </a:solidFill>
                <a:cs typeface="Arial" panose="020B0604020202020204" pitchFamily="34" charset="0"/>
              </a:rPr>
              <a:t> suivi</a:t>
            </a:r>
            <a:endParaRPr lang="en-GB"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DDD41DE-1AE2-479B-AEAF-6041F8F41F38}"/>
              </a:ext>
            </a:extLst>
          </p:cNvPr>
          <p:cNvPicPr>
            <a:picLocks noChangeAspect="1"/>
          </p:cNvPicPr>
          <p:nvPr/>
        </p:nvPicPr>
        <p:blipFill>
          <a:blip r:embed="rId4"/>
          <a:stretch>
            <a:fillRect/>
          </a:stretch>
        </p:blipFill>
        <p:spPr>
          <a:xfrm>
            <a:off x="5387009" y="3300568"/>
            <a:ext cx="2931491" cy="1023730"/>
          </a:xfrm>
          <a:prstGeom prst="rect">
            <a:avLst/>
          </a:prstGeom>
        </p:spPr>
      </p:pic>
      <p:pic>
        <p:nvPicPr>
          <p:cNvPr id="10" name="Picture 6">
            <a:extLst>
              <a:ext uri="{FF2B5EF4-FFF2-40B4-BE49-F238E27FC236}">
                <a16:creationId xmlns:a16="http://schemas.microsoft.com/office/drawing/2014/main" id="{32875283-8398-4439-AE13-00F9A50A827C}"/>
              </a:ext>
            </a:extLst>
          </p:cNvPr>
          <p:cNvPicPr>
            <a:picLocks noChangeAspect="1"/>
          </p:cNvPicPr>
          <p:nvPr/>
        </p:nvPicPr>
        <p:blipFill>
          <a:blip r:embed="rId4"/>
          <a:stretch>
            <a:fillRect/>
          </a:stretch>
        </p:blipFill>
        <p:spPr>
          <a:xfrm>
            <a:off x="5387009" y="4611757"/>
            <a:ext cx="2931491" cy="1023730"/>
          </a:xfrm>
          <a:prstGeom prst="rect">
            <a:avLst/>
          </a:prstGeom>
        </p:spPr>
      </p:pic>
      <p:pic>
        <p:nvPicPr>
          <p:cNvPr id="13" name="Picture 6">
            <a:extLst>
              <a:ext uri="{FF2B5EF4-FFF2-40B4-BE49-F238E27FC236}">
                <a16:creationId xmlns:a16="http://schemas.microsoft.com/office/drawing/2014/main" id="{14C3AC15-5ADF-43AB-9001-70BA30C976F1}"/>
              </a:ext>
            </a:extLst>
          </p:cNvPr>
          <p:cNvPicPr>
            <a:picLocks noChangeAspect="1"/>
          </p:cNvPicPr>
          <p:nvPr/>
        </p:nvPicPr>
        <p:blipFill>
          <a:blip r:embed="rId4"/>
          <a:stretch>
            <a:fillRect/>
          </a:stretch>
        </p:blipFill>
        <p:spPr>
          <a:xfrm>
            <a:off x="5387008" y="2032053"/>
            <a:ext cx="2931491" cy="1023730"/>
          </a:xfrm>
          <a:prstGeom prst="rect">
            <a:avLst/>
          </a:prstGeom>
          <a:solidFill>
            <a:srgbClr val="000000"/>
          </a:solidFill>
        </p:spPr>
      </p:pic>
      <p:sp>
        <p:nvSpPr>
          <p:cNvPr id="11" name="ZoneTexte 10">
            <a:extLst>
              <a:ext uri="{FF2B5EF4-FFF2-40B4-BE49-F238E27FC236}">
                <a16:creationId xmlns:a16="http://schemas.microsoft.com/office/drawing/2014/main" id="{FEC05F22-8238-4E81-BB02-F12CF504FF51}"/>
              </a:ext>
            </a:extLst>
          </p:cNvPr>
          <p:cNvSpPr txBox="1"/>
          <p:nvPr/>
        </p:nvSpPr>
        <p:spPr>
          <a:xfrm>
            <a:off x="6079250" y="2534344"/>
            <a:ext cx="1603617" cy="276999"/>
          </a:xfrm>
          <a:prstGeom prst="rect">
            <a:avLst/>
          </a:prstGeom>
          <a:noFill/>
        </p:spPr>
        <p:txBody>
          <a:bodyPr wrap="square" rtlCol="0">
            <a:spAutoFit/>
          </a:bodyPr>
          <a:lstStyle/>
          <a:p>
            <a:r>
              <a:rPr lang="fr-FR" sz="1200" dirty="0">
                <a:solidFill>
                  <a:schemeClr val="bg1"/>
                </a:solidFill>
              </a:rPr>
              <a:t>Résultats </a:t>
            </a:r>
            <a:r>
              <a:rPr lang="fr-FR" sz="1200" dirty="0" err="1">
                <a:solidFill>
                  <a:schemeClr val="bg1"/>
                </a:solidFill>
              </a:rPr>
              <a:t>Outcomes</a:t>
            </a:r>
            <a:endParaRPr lang="en-GB" sz="1200" dirty="0">
              <a:solidFill>
                <a:schemeClr val="bg1"/>
              </a:solidFill>
            </a:endParaRPr>
          </a:p>
        </p:txBody>
      </p:sp>
      <p:sp>
        <p:nvSpPr>
          <p:cNvPr id="8" name="ZoneTexte 7">
            <a:extLst>
              <a:ext uri="{FF2B5EF4-FFF2-40B4-BE49-F238E27FC236}">
                <a16:creationId xmlns:a16="http://schemas.microsoft.com/office/drawing/2014/main" id="{11E0C1F5-D60C-4248-8016-0E3B9C220229}"/>
              </a:ext>
            </a:extLst>
          </p:cNvPr>
          <p:cNvSpPr txBox="1"/>
          <p:nvPr/>
        </p:nvSpPr>
        <p:spPr>
          <a:xfrm>
            <a:off x="6079248" y="3730820"/>
            <a:ext cx="1603617" cy="461665"/>
          </a:xfrm>
          <a:prstGeom prst="rect">
            <a:avLst/>
          </a:prstGeom>
          <a:noFill/>
        </p:spPr>
        <p:txBody>
          <a:bodyPr wrap="square" rtlCol="0">
            <a:spAutoFit/>
          </a:bodyPr>
          <a:lstStyle/>
          <a:p>
            <a:r>
              <a:rPr lang="fr-FR" sz="1200" dirty="0">
                <a:solidFill>
                  <a:schemeClr val="bg1"/>
                </a:solidFill>
              </a:rPr>
              <a:t>Résultats Outputs</a:t>
            </a:r>
          </a:p>
          <a:p>
            <a:r>
              <a:rPr lang="fr-FR" sz="1200" dirty="0">
                <a:solidFill>
                  <a:schemeClr val="bg1"/>
                </a:solidFill>
              </a:rPr>
              <a:t>Résultats </a:t>
            </a:r>
            <a:r>
              <a:rPr lang="fr-FR" sz="1200" dirty="0" err="1">
                <a:solidFill>
                  <a:schemeClr val="bg1"/>
                </a:solidFill>
              </a:rPr>
              <a:t>Outcomes</a:t>
            </a:r>
            <a:endParaRPr lang="en-GB" sz="1200" dirty="0">
              <a:solidFill>
                <a:schemeClr val="bg1"/>
              </a:solidFill>
            </a:endParaRPr>
          </a:p>
        </p:txBody>
      </p:sp>
      <p:sp>
        <p:nvSpPr>
          <p:cNvPr id="12" name="ZoneTexte 11">
            <a:extLst>
              <a:ext uri="{FF2B5EF4-FFF2-40B4-BE49-F238E27FC236}">
                <a16:creationId xmlns:a16="http://schemas.microsoft.com/office/drawing/2014/main" id="{08E7649F-0816-4DEA-A5B0-C3C63F732147}"/>
              </a:ext>
            </a:extLst>
          </p:cNvPr>
          <p:cNvSpPr txBox="1"/>
          <p:nvPr/>
        </p:nvSpPr>
        <p:spPr>
          <a:xfrm>
            <a:off x="6133207" y="5052465"/>
            <a:ext cx="1393227" cy="276999"/>
          </a:xfrm>
          <a:prstGeom prst="rect">
            <a:avLst/>
          </a:prstGeom>
          <a:noFill/>
        </p:spPr>
        <p:txBody>
          <a:bodyPr wrap="square" rtlCol="0">
            <a:spAutoFit/>
          </a:bodyPr>
          <a:lstStyle/>
          <a:p>
            <a:r>
              <a:rPr lang="fr-FR" sz="1200" dirty="0">
                <a:solidFill>
                  <a:schemeClr val="bg1"/>
                </a:solidFill>
              </a:rPr>
              <a:t>Résultats Outputs</a:t>
            </a:r>
          </a:p>
        </p:txBody>
      </p:sp>
      <p:sp>
        <p:nvSpPr>
          <p:cNvPr id="14" name="ZoneTexte 13">
            <a:extLst>
              <a:ext uri="{FF2B5EF4-FFF2-40B4-BE49-F238E27FC236}">
                <a16:creationId xmlns:a16="http://schemas.microsoft.com/office/drawing/2014/main" id="{B76736F0-C4D6-4145-A76A-30193B7D69C7}"/>
              </a:ext>
            </a:extLst>
          </p:cNvPr>
          <p:cNvSpPr txBox="1"/>
          <p:nvPr/>
        </p:nvSpPr>
        <p:spPr>
          <a:xfrm>
            <a:off x="5863796" y="2144903"/>
            <a:ext cx="1977914" cy="307777"/>
          </a:xfrm>
          <a:prstGeom prst="rect">
            <a:avLst/>
          </a:prstGeom>
          <a:noFill/>
        </p:spPr>
        <p:txBody>
          <a:bodyPr wrap="none" rtlCol="0">
            <a:spAutoFit/>
          </a:bodyPr>
          <a:lstStyle/>
          <a:p>
            <a:r>
              <a:rPr lang="fr-FR" sz="1400" dirty="0">
                <a:solidFill>
                  <a:schemeClr val="accent6">
                    <a:lumMod val="50000"/>
                  </a:schemeClr>
                </a:solidFill>
              </a:rPr>
              <a:t>SUIVI STRATÉGIQUE</a:t>
            </a:r>
            <a:endParaRPr lang="en-GB" sz="1400" dirty="0">
              <a:solidFill>
                <a:schemeClr val="accent6">
                  <a:lumMod val="50000"/>
                </a:schemeClr>
              </a:solidFill>
            </a:endParaRPr>
          </a:p>
        </p:txBody>
      </p:sp>
      <p:sp>
        <p:nvSpPr>
          <p:cNvPr id="15" name="ZoneTexte 14">
            <a:extLst>
              <a:ext uri="{FF2B5EF4-FFF2-40B4-BE49-F238E27FC236}">
                <a16:creationId xmlns:a16="http://schemas.microsoft.com/office/drawing/2014/main" id="{691C1520-D671-42C5-B2D0-E3E0627E37E2}"/>
              </a:ext>
            </a:extLst>
          </p:cNvPr>
          <p:cNvSpPr txBox="1"/>
          <p:nvPr/>
        </p:nvSpPr>
        <p:spPr>
          <a:xfrm>
            <a:off x="5993415" y="3442285"/>
            <a:ext cx="1718676" cy="307777"/>
          </a:xfrm>
          <a:prstGeom prst="rect">
            <a:avLst/>
          </a:prstGeom>
          <a:noFill/>
        </p:spPr>
        <p:txBody>
          <a:bodyPr wrap="none" rtlCol="0">
            <a:spAutoFit/>
          </a:bodyPr>
          <a:lstStyle/>
          <a:p>
            <a:r>
              <a:rPr lang="fr-FR" sz="1400" dirty="0">
                <a:solidFill>
                  <a:schemeClr val="accent6">
                    <a:lumMod val="50000"/>
                  </a:schemeClr>
                </a:solidFill>
              </a:rPr>
              <a:t>SUIVI SECTORIEL</a:t>
            </a:r>
            <a:endParaRPr lang="en-GB" sz="1400" dirty="0">
              <a:solidFill>
                <a:schemeClr val="accent6">
                  <a:lumMod val="50000"/>
                </a:schemeClr>
              </a:solidFill>
            </a:endParaRPr>
          </a:p>
        </p:txBody>
      </p:sp>
      <p:sp>
        <p:nvSpPr>
          <p:cNvPr id="16" name="ZoneTexte 15">
            <a:extLst>
              <a:ext uri="{FF2B5EF4-FFF2-40B4-BE49-F238E27FC236}">
                <a16:creationId xmlns:a16="http://schemas.microsoft.com/office/drawing/2014/main" id="{15CD3B8D-45C1-4006-8921-5A036854713D}"/>
              </a:ext>
            </a:extLst>
          </p:cNvPr>
          <p:cNvSpPr txBox="1"/>
          <p:nvPr/>
        </p:nvSpPr>
        <p:spPr>
          <a:xfrm>
            <a:off x="5904666" y="4765006"/>
            <a:ext cx="1952779" cy="307777"/>
          </a:xfrm>
          <a:prstGeom prst="rect">
            <a:avLst/>
          </a:prstGeom>
          <a:noFill/>
        </p:spPr>
        <p:txBody>
          <a:bodyPr wrap="none" rtlCol="0">
            <a:spAutoFit/>
          </a:bodyPr>
          <a:lstStyle/>
          <a:p>
            <a:r>
              <a:rPr lang="fr-FR" sz="1400" dirty="0">
                <a:solidFill>
                  <a:schemeClr val="accent6">
                    <a:lumMod val="50000"/>
                  </a:schemeClr>
                </a:solidFill>
              </a:rPr>
              <a:t>SUIVI DES PROJETS</a:t>
            </a:r>
            <a:endParaRPr lang="en-GB" sz="1400" dirty="0">
              <a:solidFill>
                <a:schemeClr val="accent6">
                  <a:lumMod val="50000"/>
                </a:schemeClr>
              </a:solidFill>
            </a:endParaRPr>
          </a:p>
        </p:txBody>
      </p:sp>
      <p:sp>
        <p:nvSpPr>
          <p:cNvPr id="17" name="ZoneTexte 16">
            <a:extLst>
              <a:ext uri="{FF2B5EF4-FFF2-40B4-BE49-F238E27FC236}">
                <a16:creationId xmlns:a16="http://schemas.microsoft.com/office/drawing/2014/main" id="{D40F40E0-A191-4BBC-9CCB-C9B2DC902A98}"/>
              </a:ext>
            </a:extLst>
          </p:cNvPr>
          <p:cNvSpPr txBox="1"/>
          <p:nvPr/>
        </p:nvSpPr>
        <p:spPr>
          <a:xfrm>
            <a:off x="5257800" y="1591809"/>
            <a:ext cx="3170583" cy="400110"/>
          </a:xfrm>
          <a:prstGeom prst="rect">
            <a:avLst/>
          </a:prstGeom>
          <a:solidFill>
            <a:srgbClr val="7B9925"/>
          </a:solidFill>
        </p:spPr>
        <p:txBody>
          <a:bodyPr wrap="square" rtlCol="0">
            <a:spAutoFit/>
          </a:bodyPr>
          <a:lstStyle/>
          <a:p>
            <a:pPr algn="ctr"/>
            <a:r>
              <a:rPr lang="fr-FR" sz="2000" b="1" dirty="0">
                <a:solidFill>
                  <a:schemeClr val="bg1"/>
                </a:solidFill>
              </a:rPr>
              <a:t> </a:t>
            </a:r>
            <a:r>
              <a:rPr lang="fr-FR" sz="1600" b="1" dirty="0">
                <a:solidFill>
                  <a:schemeClr val="bg1"/>
                </a:solidFill>
              </a:rPr>
              <a:t>SUIVI DE LA RÉPONSE</a:t>
            </a:r>
            <a:endParaRPr lang="en-GB" sz="1700" b="1" dirty="0">
              <a:solidFill>
                <a:schemeClr val="bg1"/>
              </a:solidFill>
            </a:endParaRPr>
          </a:p>
        </p:txBody>
      </p:sp>
      <p:sp>
        <p:nvSpPr>
          <p:cNvPr id="18" name="ZoneTexte 17">
            <a:extLst>
              <a:ext uri="{FF2B5EF4-FFF2-40B4-BE49-F238E27FC236}">
                <a16:creationId xmlns:a16="http://schemas.microsoft.com/office/drawing/2014/main" id="{3E3CFCB1-A4F6-40EF-A3AE-3DF132D77652}"/>
              </a:ext>
            </a:extLst>
          </p:cNvPr>
          <p:cNvSpPr txBox="1"/>
          <p:nvPr/>
        </p:nvSpPr>
        <p:spPr>
          <a:xfrm>
            <a:off x="586409" y="1614071"/>
            <a:ext cx="3518452" cy="338554"/>
          </a:xfrm>
          <a:prstGeom prst="rect">
            <a:avLst/>
          </a:prstGeom>
          <a:solidFill>
            <a:srgbClr val="F47932"/>
          </a:solidFill>
        </p:spPr>
        <p:txBody>
          <a:bodyPr wrap="square" rtlCol="0">
            <a:spAutoFit/>
          </a:bodyPr>
          <a:lstStyle/>
          <a:p>
            <a:pPr algn="ctr"/>
            <a:r>
              <a:rPr lang="fr-FR" sz="1600" b="1" dirty="0">
                <a:solidFill>
                  <a:schemeClr val="bg1"/>
                </a:solidFill>
              </a:rPr>
              <a:t> PLANIFICATION DE LA RÉPONSE</a:t>
            </a:r>
            <a:endParaRPr lang="en-GB" sz="1600" b="1" dirty="0">
              <a:solidFill>
                <a:schemeClr val="bg1"/>
              </a:solidFill>
            </a:endParaRPr>
          </a:p>
        </p:txBody>
      </p:sp>
      <p:sp>
        <p:nvSpPr>
          <p:cNvPr id="20" name="ZoneTexte 19">
            <a:extLst>
              <a:ext uri="{FF2B5EF4-FFF2-40B4-BE49-F238E27FC236}">
                <a16:creationId xmlns:a16="http://schemas.microsoft.com/office/drawing/2014/main" id="{792555F8-C836-42EF-8757-9858730941A5}"/>
              </a:ext>
            </a:extLst>
          </p:cNvPr>
          <p:cNvSpPr txBox="1"/>
          <p:nvPr/>
        </p:nvSpPr>
        <p:spPr>
          <a:xfrm>
            <a:off x="882191" y="2017371"/>
            <a:ext cx="2874802" cy="954107"/>
          </a:xfrm>
          <a:prstGeom prst="rect">
            <a:avLst/>
          </a:prstGeom>
          <a:solidFill>
            <a:srgbClr val="F9A471"/>
          </a:solidFill>
        </p:spPr>
        <p:txBody>
          <a:bodyPr wrap="square" rtlCol="0">
            <a:spAutoFit/>
          </a:bodyPr>
          <a:lstStyle/>
          <a:p>
            <a:pPr algn="ctr"/>
            <a:endParaRPr lang="fr-FR" sz="800" dirty="0">
              <a:solidFill>
                <a:schemeClr val="accent2">
                  <a:lumMod val="75000"/>
                </a:schemeClr>
              </a:solidFill>
            </a:endParaRPr>
          </a:p>
          <a:p>
            <a:pPr algn="ctr"/>
            <a:r>
              <a:rPr lang="fr-FR" sz="1400" dirty="0">
                <a:solidFill>
                  <a:schemeClr val="accent2">
                    <a:lumMod val="75000"/>
                  </a:schemeClr>
                </a:solidFill>
              </a:rPr>
              <a:t>PLANIFICATION STRATÉGIQUE</a:t>
            </a:r>
          </a:p>
          <a:p>
            <a:pPr algn="ctr"/>
            <a:r>
              <a:rPr lang="fr-FR" sz="1200" b="1" dirty="0">
                <a:solidFill>
                  <a:schemeClr val="bg1"/>
                </a:solidFill>
              </a:rPr>
              <a:t>Stratégie au Niveau du Pays</a:t>
            </a:r>
            <a:endParaRPr lang="en-GB" sz="1200" b="1" dirty="0">
              <a:solidFill>
                <a:schemeClr val="bg1"/>
              </a:solidFill>
            </a:endParaRPr>
          </a:p>
          <a:p>
            <a:r>
              <a:rPr lang="en-GB" sz="1100" dirty="0">
                <a:solidFill>
                  <a:srgbClr val="FFF4E7"/>
                </a:solidFill>
              </a:rPr>
              <a:t>Aperçu du </a:t>
            </a:r>
            <a:r>
              <a:rPr lang="en-GB" sz="1100" dirty="0" err="1">
                <a:solidFill>
                  <a:srgbClr val="FFF4E7"/>
                </a:solidFill>
              </a:rPr>
              <a:t>Contexte</a:t>
            </a:r>
            <a:r>
              <a:rPr lang="en-GB" sz="1100" dirty="0">
                <a:solidFill>
                  <a:srgbClr val="FFF4E7"/>
                </a:solidFill>
              </a:rPr>
              <a:t>  </a:t>
            </a:r>
            <a:r>
              <a:rPr lang="en-GB" sz="1100" dirty="0" err="1">
                <a:solidFill>
                  <a:srgbClr val="FFF4E7"/>
                </a:solidFill>
              </a:rPr>
              <a:t>Objectifs</a:t>
            </a:r>
            <a:r>
              <a:rPr lang="en-GB" sz="1100" dirty="0">
                <a:solidFill>
                  <a:srgbClr val="FFF4E7"/>
                </a:solidFill>
              </a:rPr>
              <a:t> </a:t>
            </a:r>
            <a:r>
              <a:rPr lang="en-GB" sz="1100" dirty="0" err="1">
                <a:solidFill>
                  <a:srgbClr val="FFF4E7"/>
                </a:solidFill>
              </a:rPr>
              <a:t>Stratégiques</a:t>
            </a:r>
            <a:endParaRPr lang="en-GB" sz="1100" dirty="0">
              <a:solidFill>
                <a:srgbClr val="FFF4E7"/>
              </a:solidFill>
            </a:endParaRPr>
          </a:p>
          <a:p>
            <a:r>
              <a:rPr lang="en-GB" sz="1100" dirty="0">
                <a:solidFill>
                  <a:srgbClr val="FFF4E7"/>
                </a:solidFill>
              </a:rPr>
              <a:t>Aperçu des </a:t>
            </a:r>
            <a:r>
              <a:rPr lang="en-GB" sz="1100" dirty="0" err="1">
                <a:solidFill>
                  <a:srgbClr val="FFF4E7"/>
                </a:solidFill>
              </a:rPr>
              <a:t>besoins</a:t>
            </a:r>
            <a:r>
              <a:rPr lang="en-GB" sz="1100" dirty="0">
                <a:solidFill>
                  <a:srgbClr val="FFF4E7"/>
                </a:solidFill>
              </a:rPr>
              <a:t>   </a:t>
            </a:r>
            <a:r>
              <a:rPr lang="en-GB" sz="1100" dirty="0" err="1">
                <a:solidFill>
                  <a:srgbClr val="FFF4E7"/>
                </a:solidFill>
              </a:rPr>
              <a:t>Indicateurs</a:t>
            </a:r>
            <a:r>
              <a:rPr lang="en-GB" sz="1100" dirty="0">
                <a:solidFill>
                  <a:srgbClr val="FFF4E7"/>
                </a:solidFill>
              </a:rPr>
              <a:t> et </a:t>
            </a:r>
            <a:r>
              <a:rPr lang="en-GB" sz="1100" dirty="0" err="1">
                <a:solidFill>
                  <a:srgbClr val="FFF4E7"/>
                </a:solidFill>
              </a:rPr>
              <a:t>Cibles</a:t>
            </a:r>
            <a:endParaRPr lang="fr-FR" sz="1100" dirty="0">
              <a:solidFill>
                <a:srgbClr val="FFF4E7"/>
              </a:solidFill>
            </a:endParaRPr>
          </a:p>
        </p:txBody>
      </p:sp>
      <p:sp>
        <p:nvSpPr>
          <p:cNvPr id="21" name="ZoneTexte 20">
            <a:extLst>
              <a:ext uri="{FF2B5EF4-FFF2-40B4-BE49-F238E27FC236}">
                <a16:creationId xmlns:a16="http://schemas.microsoft.com/office/drawing/2014/main" id="{0EEBFEEE-0FBD-45B1-8F3C-2727841DB795}"/>
              </a:ext>
            </a:extLst>
          </p:cNvPr>
          <p:cNvSpPr txBox="1"/>
          <p:nvPr/>
        </p:nvSpPr>
        <p:spPr>
          <a:xfrm>
            <a:off x="884844" y="3342921"/>
            <a:ext cx="2874802" cy="954107"/>
          </a:xfrm>
          <a:prstGeom prst="rect">
            <a:avLst/>
          </a:prstGeom>
          <a:solidFill>
            <a:srgbClr val="F9A471"/>
          </a:solidFill>
        </p:spPr>
        <p:txBody>
          <a:bodyPr wrap="square" rtlCol="0">
            <a:spAutoFit/>
          </a:bodyPr>
          <a:lstStyle/>
          <a:p>
            <a:pPr algn="ctr"/>
            <a:endParaRPr lang="fr-FR" sz="800" dirty="0">
              <a:solidFill>
                <a:schemeClr val="accent2">
                  <a:lumMod val="75000"/>
                </a:schemeClr>
              </a:solidFill>
            </a:endParaRPr>
          </a:p>
          <a:p>
            <a:pPr algn="ctr"/>
            <a:r>
              <a:rPr lang="fr-FR" sz="1400" dirty="0">
                <a:solidFill>
                  <a:schemeClr val="accent2">
                    <a:lumMod val="75000"/>
                  </a:schemeClr>
                </a:solidFill>
              </a:rPr>
              <a:t>PLANIFICATION SECTORIELLE</a:t>
            </a:r>
          </a:p>
          <a:p>
            <a:pPr algn="ctr"/>
            <a:r>
              <a:rPr lang="fr-FR" sz="1200" b="1" dirty="0">
                <a:solidFill>
                  <a:schemeClr val="bg1"/>
                </a:solidFill>
              </a:rPr>
              <a:t>Plans de Réponse Cluster</a:t>
            </a:r>
            <a:endParaRPr lang="en-GB" sz="1200" b="1" dirty="0">
              <a:solidFill>
                <a:schemeClr val="bg1"/>
              </a:solidFill>
            </a:endParaRPr>
          </a:p>
          <a:p>
            <a:r>
              <a:rPr lang="en-GB" sz="1100" dirty="0" err="1">
                <a:solidFill>
                  <a:srgbClr val="FFF4E7"/>
                </a:solidFill>
              </a:rPr>
              <a:t>Objectifs</a:t>
            </a:r>
            <a:r>
              <a:rPr lang="en-GB" sz="1100" dirty="0">
                <a:solidFill>
                  <a:srgbClr val="FFF4E7"/>
                </a:solidFill>
              </a:rPr>
              <a:t> </a:t>
            </a:r>
            <a:r>
              <a:rPr lang="en-GB" sz="1100" dirty="0" err="1">
                <a:solidFill>
                  <a:srgbClr val="FFF4E7"/>
                </a:solidFill>
              </a:rPr>
              <a:t>Sectoriels</a:t>
            </a:r>
            <a:r>
              <a:rPr lang="en-GB" sz="1100" dirty="0">
                <a:solidFill>
                  <a:srgbClr val="FFF4E7"/>
                </a:solidFill>
              </a:rPr>
              <a:t>      </a:t>
            </a:r>
            <a:r>
              <a:rPr lang="en-GB" sz="1100" dirty="0" err="1">
                <a:solidFill>
                  <a:srgbClr val="FFF4E7"/>
                </a:solidFill>
              </a:rPr>
              <a:t>Indicateurs</a:t>
            </a:r>
            <a:r>
              <a:rPr lang="en-GB" sz="1100" dirty="0">
                <a:solidFill>
                  <a:srgbClr val="FFF4E7"/>
                </a:solidFill>
              </a:rPr>
              <a:t> et </a:t>
            </a:r>
            <a:r>
              <a:rPr lang="en-GB" sz="1100" dirty="0" err="1">
                <a:solidFill>
                  <a:srgbClr val="FFF4E7"/>
                </a:solidFill>
              </a:rPr>
              <a:t>Cibles</a:t>
            </a:r>
            <a:endParaRPr lang="en-GB" sz="1100" dirty="0">
              <a:solidFill>
                <a:srgbClr val="FFF4E7"/>
              </a:solidFill>
            </a:endParaRPr>
          </a:p>
          <a:p>
            <a:r>
              <a:rPr lang="en-GB" sz="1100" dirty="0" err="1">
                <a:solidFill>
                  <a:srgbClr val="FFF4E7"/>
                </a:solidFill>
              </a:rPr>
              <a:t>Activités</a:t>
            </a:r>
            <a:endParaRPr lang="fr-FR" sz="1100" dirty="0">
              <a:solidFill>
                <a:srgbClr val="FFF4E7"/>
              </a:solidFill>
            </a:endParaRPr>
          </a:p>
        </p:txBody>
      </p:sp>
      <p:sp>
        <p:nvSpPr>
          <p:cNvPr id="22" name="ZoneTexte 21">
            <a:extLst>
              <a:ext uri="{FF2B5EF4-FFF2-40B4-BE49-F238E27FC236}">
                <a16:creationId xmlns:a16="http://schemas.microsoft.com/office/drawing/2014/main" id="{F292EB26-97E3-4208-A3BA-044530F41807}"/>
              </a:ext>
            </a:extLst>
          </p:cNvPr>
          <p:cNvSpPr txBox="1"/>
          <p:nvPr/>
        </p:nvSpPr>
        <p:spPr>
          <a:xfrm>
            <a:off x="882190" y="4668471"/>
            <a:ext cx="2874802" cy="969496"/>
          </a:xfrm>
          <a:prstGeom prst="rect">
            <a:avLst/>
          </a:prstGeom>
          <a:solidFill>
            <a:srgbClr val="F9A471"/>
          </a:solidFill>
        </p:spPr>
        <p:txBody>
          <a:bodyPr wrap="square" rtlCol="0">
            <a:spAutoFit/>
          </a:bodyPr>
          <a:lstStyle/>
          <a:p>
            <a:pPr algn="ctr"/>
            <a:endParaRPr lang="fr-FR" sz="800" dirty="0">
              <a:solidFill>
                <a:schemeClr val="accent2">
                  <a:lumMod val="75000"/>
                </a:schemeClr>
              </a:solidFill>
            </a:endParaRPr>
          </a:p>
          <a:p>
            <a:pPr algn="ctr"/>
            <a:r>
              <a:rPr lang="fr-FR" sz="1400" dirty="0">
                <a:solidFill>
                  <a:schemeClr val="accent2">
                    <a:lumMod val="75000"/>
                  </a:schemeClr>
                </a:solidFill>
              </a:rPr>
              <a:t>PLANIFICATION PROJETS</a:t>
            </a:r>
          </a:p>
          <a:p>
            <a:pPr algn="ctr"/>
            <a:r>
              <a:rPr lang="fr-FR" sz="1200" b="1" dirty="0">
                <a:solidFill>
                  <a:schemeClr val="bg1"/>
                </a:solidFill>
              </a:rPr>
              <a:t>Projets des Organisations</a:t>
            </a:r>
          </a:p>
          <a:p>
            <a:pPr algn="ctr"/>
            <a:endParaRPr lang="fr-FR" sz="1200" b="1" dirty="0">
              <a:solidFill>
                <a:schemeClr val="bg1"/>
              </a:solidFill>
            </a:endParaRPr>
          </a:p>
          <a:p>
            <a:r>
              <a:rPr lang="en-GB" sz="1100" dirty="0">
                <a:solidFill>
                  <a:srgbClr val="FFF4E7"/>
                </a:solidFill>
              </a:rPr>
              <a:t>                   </a:t>
            </a:r>
            <a:r>
              <a:rPr lang="en-GB" sz="1100" dirty="0" err="1">
                <a:solidFill>
                  <a:srgbClr val="FFF4E7"/>
                </a:solidFill>
              </a:rPr>
              <a:t>Activités</a:t>
            </a:r>
            <a:r>
              <a:rPr lang="en-GB" sz="1100" dirty="0">
                <a:solidFill>
                  <a:srgbClr val="FFF4E7"/>
                </a:solidFill>
              </a:rPr>
              <a:t>    </a:t>
            </a:r>
            <a:r>
              <a:rPr lang="en-GB" sz="1100" dirty="0" err="1">
                <a:solidFill>
                  <a:srgbClr val="FFF4E7"/>
                </a:solidFill>
              </a:rPr>
              <a:t>Indicateurs</a:t>
            </a:r>
            <a:r>
              <a:rPr lang="en-GB" sz="1100" dirty="0">
                <a:solidFill>
                  <a:srgbClr val="FFF4E7"/>
                </a:solidFill>
              </a:rPr>
              <a:t> et </a:t>
            </a:r>
            <a:r>
              <a:rPr lang="en-GB" sz="1100" dirty="0" err="1">
                <a:solidFill>
                  <a:srgbClr val="FFF4E7"/>
                </a:solidFill>
              </a:rPr>
              <a:t>Cibles</a:t>
            </a:r>
            <a:endParaRPr lang="fr-FR" sz="1100" dirty="0">
              <a:solidFill>
                <a:srgbClr val="FFF4E7"/>
              </a:solidFill>
            </a:endParaRPr>
          </a:p>
        </p:txBody>
      </p:sp>
      <p:sp>
        <p:nvSpPr>
          <p:cNvPr id="19" name="Rectangle 18">
            <a:extLst>
              <a:ext uri="{FF2B5EF4-FFF2-40B4-BE49-F238E27FC236}">
                <a16:creationId xmlns:a16="http://schemas.microsoft.com/office/drawing/2014/main" id="{587DB8B5-DE3C-480C-80CB-4083D00F4D31}"/>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8606133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5EBA-265D-41F1-9E1B-330923C0A387}"/>
              </a:ext>
            </a:extLst>
          </p:cNvPr>
          <p:cNvSpPr>
            <a:spLocks noGrp="1"/>
          </p:cNvSpPr>
          <p:nvPr>
            <p:ph type="title"/>
          </p:nvPr>
        </p:nvSpPr>
        <p:spPr>
          <a:xfrm>
            <a:off x="417513" y="726254"/>
            <a:ext cx="8231187" cy="954107"/>
          </a:xfrm>
        </p:spPr>
        <p:txBody>
          <a:bodyPr/>
          <a:lstStyle/>
          <a:p>
            <a:r>
              <a:rPr lang="fr-FR" dirty="0"/>
              <a:t>UTILISATION DE BASE DES INDICATEURS /1
</a:t>
            </a:r>
            <a:endParaRPr lang="en-US" dirty="0"/>
          </a:p>
        </p:txBody>
      </p:sp>
      <p:sp>
        <p:nvSpPr>
          <p:cNvPr id="3" name="Text Placeholder 2">
            <a:extLst>
              <a:ext uri="{FF2B5EF4-FFF2-40B4-BE49-F238E27FC236}">
                <a16:creationId xmlns:a16="http://schemas.microsoft.com/office/drawing/2014/main" id="{11563036-8308-4840-BED3-9A175C4E014D}"/>
              </a:ext>
            </a:extLst>
          </p:cNvPr>
          <p:cNvSpPr>
            <a:spLocks noGrp="1"/>
          </p:cNvSpPr>
          <p:nvPr>
            <p:ph type="body" sz="quarter" idx="13"/>
          </p:nvPr>
        </p:nvSpPr>
        <p:spPr>
          <a:xfrm>
            <a:off x="417513" y="2862574"/>
            <a:ext cx="4438650" cy="823559"/>
          </a:xfrm>
        </p:spPr>
        <p:txBody>
          <a:bodyPr/>
          <a:lstStyle/>
          <a:p>
            <a:pPr marL="0" indent="0">
              <a:buNone/>
            </a:pPr>
            <a:r>
              <a:rPr lang="fr-FR" dirty="0"/>
              <a:t>Nombre de kits ménagers distribués
</a:t>
            </a:r>
            <a:endParaRPr lang="en-US" dirty="0"/>
          </a:p>
        </p:txBody>
      </p:sp>
      <p:sp>
        <p:nvSpPr>
          <p:cNvPr id="6" name="Title 1">
            <a:extLst>
              <a:ext uri="{FF2B5EF4-FFF2-40B4-BE49-F238E27FC236}">
                <a16:creationId xmlns:a16="http://schemas.microsoft.com/office/drawing/2014/main" id="{313339EC-68EF-45F5-A905-20FA206F4AA2}"/>
              </a:ext>
            </a:extLst>
          </p:cNvPr>
          <p:cNvSpPr txBox="1">
            <a:spLocks/>
          </p:cNvSpPr>
          <p:nvPr/>
        </p:nvSpPr>
        <p:spPr bwMode="auto">
          <a:xfrm>
            <a:off x="417513" y="2060298"/>
            <a:ext cx="901065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a:t>Libellé de l’indicateur                                   cible   résultat</a:t>
            </a:r>
            <a:endParaRPr lang="en-US" sz="2400" kern="0" dirty="0"/>
          </a:p>
        </p:txBody>
      </p:sp>
      <p:sp>
        <p:nvSpPr>
          <p:cNvPr id="7" name="Text Placeholder 2">
            <a:extLst>
              <a:ext uri="{FF2B5EF4-FFF2-40B4-BE49-F238E27FC236}">
                <a16:creationId xmlns:a16="http://schemas.microsoft.com/office/drawing/2014/main" id="{A55FFC5F-6689-4B1E-A3FF-1B59479A3464}"/>
              </a:ext>
            </a:extLst>
          </p:cNvPr>
          <p:cNvSpPr txBox="1">
            <a:spLocks/>
          </p:cNvSpPr>
          <p:nvPr/>
        </p:nvSpPr>
        <p:spPr bwMode="auto">
          <a:xfrm>
            <a:off x="417513" y="5019441"/>
            <a:ext cx="4743725" cy="11559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kern="0" dirty="0"/>
              <a:t>% de couverture vaccinale contre la rougeole
</a:t>
            </a:r>
            <a:endParaRPr lang="en-US" kern="0" dirty="0"/>
          </a:p>
        </p:txBody>
      </p:sp>
      <p:sp>
        <p:nvSpPr>
          <p:cNvPr id="8" name="Title 1">
            <a:extLst>
              <a:ext uri="{FF2B5EF4-FFF2-40B4-BE49-F238E27FC236}">
                <a16:creationId xmlns:a16="http://schemas.microsoft.com/office/drawing/2014/main" id="{780E985A-2884-4D41-9605-7F40BFC0A3C4}"/>
              </a:ext>
            </a:extLst>
          </p:cNvPr>
          <p:cNvSpPr txBox="1">
            <a:spLocks/>
          </p:cNvSpPr>
          <p:nvPr/>
        </p:nvSpPr>
        <p:spPr bwMode="auto">
          <a:xfrm>
            <a:off x="417513" y="4333138"/>
            <a:ext cx="901065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a:t>Libellé de l’indicateur                                   cible   résultat</a:t>
            </a:r>
            <a:endParaRPr lang="en-US" sz="2400" kern="0" dirty="0"/>
          </a:p>
        </p:txBody>
      </p:sp>
      <p:sp>
        <p:nvSpPr>
          <p:cNvPr id="9" name="Text Placeholder 2">
            <a:extLst>
              <a:ext uri="{FF2B5EF4-FFF2-40B4-BE49-F238E27FC236}">
                <a16:creationId xmlns:a16="http://schemas.microsoft.com/office/drawing/2014/main" id="{2CF8C940-97CA-4FCE-BF15-1212425C00B4}"/>
              </a:ext>
            </a:extLst>
          </p:cNvPr>
          <p:cNvSpPr txBox="1">
            <a:spLocks/>
          </p:cNvSpPr>
          <p:nvPr/>
        </p:nvSpPr>
        <p:spPr bwMode="auto">
          <a:xfrm>
            <a:off x="6646863" y="5019441"/>
            <a:ext cx="653395"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en-US" kern="0" dirty="0"/>
              <a:t>90%</a:t>
            </a:r>
          </a:p>
        </p:txBody>
      </p:sp>
      <p:sp>
        <p:nvSpPr>
          <p:cNvPr id="10" name="Text Placeholder 2">
            <a:extLst>
              <a:ext uri="{FF2B5EF4-FFF2-40B4-BE49-F238E27FC236}">
                <a16:creationId xmlns:a16="http://schemas.microsoft.com/office/drawing/2014/main" id="{62923591-021D-4735-8AFD-5ACFF93D9C5F}"/>
              </a:ext>
            </a:extLst>
          </p:cNvPr>
          <p:cNvSpPr txBox="1">
            <a:spLocks/>
          </p:cNvSpPr>
          <p:nvPr/>
        </p:nvSpPr>
        <p:spPr bwMode="auto">
          <a:xfrm>
            <a:off x="5304631" y="5040179"/>
            <a:ext cx="733425"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en-US" kern="0" dirty="0">
                <a:solidFill>
                  <a:srgbClr val="FF0000"/>
                </a:solidFill>
              </a:rPr>
              <a:t>50%</a:t>
            </a:r>
            <a:r>
              <a:rPr lang="en-US" kern="0" dirty="0"/>
              <a:t> </a:t>
            </a:r>
          </a:p>
        </p:txBody>
      </p:sp>
      <p:sp>
        <p:nvSpPr>
          <p:cNvPr id="11" name="Text Placeholder 2">
            <a:extLst>
              <a:ext uri="{FF2B5EF4-FFF2-40B4-BE49-F238E27FC236}">
                <a16:creationId xmlns:a16="http://schemas.microsoft.com/office/drawing/2014/main" id="{BC9EABC1-08CA-45C4-A16C-8B29FD474D5E}"/>
              </a:ext>
            </a:extLst>
          </p:cNvPr>
          <p:cNvSpPr txBox="1">
            <a:spLocks/>
          </p:cNvSpPr>
          <p:nvPr/>
        </p:nvSpPr>
        <p:spPr bwMode="auto">
          <a:xfrm>
            <a:off x="7772398" y="5019441"/>
            <a:ext cx="733425"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en-US" kern="0" dirty="0"/>
              <a:t>95%</a:t>
            </a:r>
          </a:p>
        </p:txBody>
      </p:sp>
      <p:sp>
        <p:nvSpPr>
          <p:cNvPr id="12" name="Text Placeholder 2">
            <a:extLst>
              <a:ext uri="{FF2B5EF4-FFF2-40B4-BE49-F238E27FC236}">
                <a16:creationId xmlns:a16="http://schemas.microsoft.com/office/drawing/2014/main" id="{D2681C77-EDFB-49A1-B7A7-C0083CE4DFE9}"/>
              </a:ext>
            </a:extLst>
          </p:cNvPr>
          <p:cNvSpPr txBox="1">
            <a:spLocks/>
          </p:cNvSpPr>
          <p:nvPr/>
        </p:nvSpPr>
        <p:spPr bwMode="auto">
          <a:xfrm>
            <a:off x="6552406" y="2873641"/>
            <a:ext cx="922337"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dirty="0"/>
              <a:t>5.000</a:t>
            </a:r>
            <a:endParaRPr lang="en-US" kern="0" dirty="0"/>
          </a:p>
        </p:txBody>
      </p:sp>
      <p:sp>
        <p:nvSpPr>
          <p:cNvPr id="13" name="Text Placeholder 2">
            <a:extLst>
              <a:ext uri="{FF2B5EF4-FFF2-40B4-BE49-F238E27FC236}">
                <a16:creationId xmlns:a16="http://schemas.microsoft.com/office/drawing/2014/main" id="{39C42FEF-EFFD-44D7-9914-9C421C63BD20}"/>
              </a:ext>
            </a:extLst>
          </p:cNvPr>
          <p:cNvSpPr txBox="1">
            <a:spLocks/>
          </p:cNvSpPr>
          <p:nvPr/>
        </p:nvSpPr>
        <p:spPr bwMode="auto">
          <a:xfrm>
            <a:off x="5120431" y="2892188"/>
            <a:ext cx="922337"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dirty="0">
                <a:solidFill>
                  <a:srgbClr val="FF0000"/>
                </a:solidFill>
              </a:rPr>
              <a:t>20.000</a:t>
            </a:r>
            <a:endParaRPr lang="en-US" kern="0" dirty="0">
              <a:solidFill>
                <a:srgbClr val="FF0000"/>
              </a:solidFill>
            </a:endParaRPr>
          </a:p>
        </p:txBody>
      </p:sp>
      <p:sp>
        <p:nvSpPr>
          <p:cNvPr id="14" name="Text Placeholder 2">
            <a:extLst>
              <a:ext uri="{FF2B5EF4-FFF2-40B4-BE49-F238E27FC236}">
                <a16:creationId xmlns:a16="http://schemas.microsoft.com/office/drawing/2014/main" id="{6438C0E9-A400-44D1-BA2E-C8CCCB1478CB}"/>
              </a:ext>
            </a:extLst>
          </p:cNvPr>
          <p:cNvSpPr txBox="1">
            <a:spLocks/>
          </p:cNvSpPr>
          <p:nvPr/>
        </p:nvSpPr>
        <p:spPr bwMode="auto">
          <a:xfrm>
            <a:off x="7677943" y="2873641"/>
            <a:ext cx="922337"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dirty="0"/>
              <a:t>4.800</a:t>
            </a:r>
            <a:endParaRPr lang="en-US" kern="0" dirty="0"/>
          </a:p>
        </p:txBody>
      </p:sp>
      <p:sp>
        <p:nvSpPr>
          <p:cNvPr id="15" name="Title 1">
            <a:extLst>
              <a:ext uri="{FF2B5EF4-FFF2-40B4-BE49-F238E27FC236}">
                <a16:creationId xmlns:a16="http://schemas.microsoft.com/office/drawing/2014/main" id="{1A923475-0F1B-431E-BE5D-3924B1BFE857}"/>
              </a:ext>
            </a:extLst>
          </p:cNvPr>
          <p:cNvSpPr txBox="1">
            <a:spLocks/>
          </p:cNvSpPr>
          <p:nvPr/>
        </p:nvSpPr>
        <p:spPr bwMode="auto">
          <a:xfrm>
            <a:off x="4949031" y="2060299"/>
            <a:ext cx="1253332"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a:solidFill>
                  <a:srgbClr val="FF0000"/>
                </a:solidFill>
              </a:rPr>
              <a:t>besoin</a:t>
            </a:r>
            <a:endParaRPr lang="en-US" sz="2400" kern="0" dirty="0">
              <a:solidFill>
                <a:srgbClr val="FF0000"/>
              </a:solidFill>
            </a:endParaRPr>
          </a:p>
        </p:txBody>
      </p:sp>
      <p:sp>
        <p:nvSpPr>
          <p:cNvPr id="16" name="Title 1">
            <a:extLst>
              <a:ext uri="{FF2B5EF4-FFF2-40B4-BE49-F238E27FC236}">
                <a16:creationId xmlns:a16="http://schemas.microsoft.com/office/drawing/2014/main" id="{D22B1680-3C96-4CDE-856F-0593F8AD45DC}"/>
              </a:ext>
            </a:extLst>
          </p:cNvPr>
          <p:cNvSpPr txBox="1">
            <a:spLocks/>
          </p:cNvSpPr>
          <p:nvPr/>
        </p:nvSpPr>
        <p:spPr bwMode="auto">
          <a:xfrm>
            <a:off x="4949031" y="4333139"/>
            <a:ext cx="1697832"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err="1">
                <a:solidFill>
                  <a:srgbClr val="FF0000"/>
                </a:solidFill>
              </a:rPr>
              <a:t>baseline</a:t>
            </a:r>
            <a:endParaRPr lang="en-US" sz="2400" kern="0" dirty="0">
              <a:solidFill>
                <a:srgbClr val="FF0000"/>
              </a:solidFill>
            </a:endParaRPr>
          </a:p>
        </p:txBody>
      </p:sp>
      <p:sp>
        <p:nvSpPr>
          <p:cNvPr id="17" name="Rectangle 16">
            <a:extLst>
              <a:ext uri="{FF2B5EF4-FFF2-40B4-BE49-F238E27FC236}">
                <a16:creationId xmlns:a16="http://schemas.microsoft.com/office/drawing/2014/main" id="{3AD26A56-7E11-42FA-8DA4-AC253C548902}"/>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4814238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P spid="12" grpId="0"/>
      <p:bldP spid="13" grpId="0"/>
      <p:bldP spid="14" grpId="0"/>
      <p:bldP spid="15" grpId="0"/>
      <p:bldP spid="16" grpId="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2|0.5|39|10.7|10.9|9.9|13.1|17.1|7.2|9.8|9.6"/>
</p:tagLst>
</file>

<file path=ppt/tags/tag10.xml><?xml version="1.0" encoding="utf-8"?>
<p:tagLst xmlns:a="http://schemas.openxmlformats.org/drawingml/2006/main" xmlns:r="http://schemas.openxmlformats.org/officeDocument/2006/relationships" xmlns:p="http://schemas.openxmlformats.org/presentationml/2006/main">
  <p:tag name="TIMING" val="|10.2|10.6|2.4|0.9|0.6|2.2|4.1|0.7|0.6|3.5|6.1|5.9|2.1|4.6|7.9|34.6|2.5|2.5|2.3|2.6"/>
</p:tagLst>
</file>

<file path=ppt/tags/tag11.xml><?xml version="1.0" encoding="utf-8"?>
<p:tagLst xmlns:a="http://schemas.openxmlformats.org/drawingml/2006/main" xmlns:r="http://schemas.openxmlformats.org/officeDocument/2006/relationships" xmlns:p="http://schemas.openxmlformats.org/presentationml/2006/main">
  <p:tag name="TIMING" val="|6.8|9.9|5.3|10.4|7.2|4.8|4.7|5.3"/>
</p:tagLst>
</file>

<file path=ppt/tags/tag12.xml><?xml version="1.0" encoding="utf-8"?>
<p:tagLst xmlns:a="http://schemas.openxmlformats.org/drawingml/2006/main" xmlns:r="http://schemas.openxmlformats.org/officeDocument/2006/relationships" xmlns:p="http://schemas.openxmlformats.org/presentationml/2006/main">
  <p:tag name="TIMING" val="|20|97.4"/>
</p:tagLst>
</file>

<file path=ppt/tags/tag13.xml><?xml version="1.0" encoding="utf-8"?>
<p:tagLst xmlns:a="http://schemas.openxmlformats.org/drawingml/2006/main" xmlns:r="http://schemas.openxmlformats.org/officeDocument/2006/relationships" xmlns:p="http://schemas.openxmlformats.org/presentationml/2006/main">
  <p:tag name="TIMING" val="|13.4|17.4|12.5"/>
</p:tagLst>
</file>

<file path=ppt/tags/tag14.xml><?xml version="1.0" encoding="utf-8"?>
<p:tagLst xmlns:a="http://schemas.openxmlformats.org/drawingml/2006/main" xmlns:r="http://schemas.openxmlformats.org/officeDocument/2006/relationships" xmlns:p="http://schemas.openxmlformats.org/presentationml/2006/main">
  <p:tag name="TIMING" val="|17.3|7.1|6.3|4.5|6.6|6.6|11.2|5.1|9.1|9.8"/>
</p:tagLst>
</file>

<file path=ppt/tags/tag15.xml><?xml version="1.0" encoding="utf-8"?>
<p:tagLst xmlns:a="http://schemas.openxmlformats.org/drawingml/2006/main" xmlns:r="http://schemas.openxmlformats.org/officeDocument/2006/relationships" xmlns:p="http://schemas.openxmlformats.org/presentationml/2006/main">
  <p:tag name="TIMING" val="|9.1|21.1"/>
</p:tagLst>
</file>

<file path=ppt/tags/tag16.xml><?xml version="1.0" encoding="utf-8"?>
<p:tagLst xmlns:a="http://schemas.openxmlformats.org/drawingml/2006/main" xmlns:r="http://schemas.openxmlformats.org/officeDocument/2006/relationships" xmlns:p="http://schemas.openxmlformats.org/presentationml/2006/main">
  <p:tag name="TIMING" val="|24.4|7.6|32.5|6.3"/>
</p:tagLst>
</file>

<file path=ppt/tags/tag17.xml><?xml version="1.0" encoding="utf-8"?>
<p:tagLst xmlns:a="http://schemas.openxmlformats.org/drawingml/2006/main" xmlns:r="http://schemas.openxmlformats.org/officeDocument/2006/relationships" xmlns:p="http://schemas.openxmlformats.org/presentationml/2006/main">
  <p:tag name="TIMING" val="|21.2|1.1|1.1|8.2|1.9|1.9|12.9"/>
</p:tagLst>
</file>

<file path=ppt/tags/tag18.xml><?xml version="1.0" encoding="utf-8"?>
<p:tagLst xmlns:a="http://schemas.openxmlformats.org/drawingml/2006/main" xmlns:r="http://schemas.openxmlformats.org/officeDocument/2006/relationships" xmlns:p="http://schemas.openxmlformats.org/presentationml/2006/main">
  <p:tag name="TIMING" val="|19.5|22.1"/>
</p:tagLst>
</file>

<file path=ppt/tags/tag19.xml><?xml version="1.0" encoding="utf-8"?>
<p:tagLst xmlns:a="http://schemas.openxmlformats.org/drawingml/2006/main" xmlns:r="http://schemas.openxmlformats.org/officeDocument/2006/relationships" xmlns:p="http://schemas.openxmlformats.org/presentationml/2006/main">
  <p:tag name="TIMING" val="|26.5|28.1|38"/>
</p:tagLst>
</file>

<file path=ppt/tags/tag2.xml><?xml version="1.0" encoding="utf-8"?>
<p:tagLst xmlns:a="http://schemas.openxmlformats.org/drawingml/2006/main" xmlns:r="http://schemas.openxmlformats.org/officeDocument/2006/relationships" xmlns:p="http://schemas.openxmlformats.org/presentationml/2006/main">
  <p:tag name="TIMING" val="|7.7|22.1"/>
</p:tagLst>
</file>

<file path=ppt/tags/tag20.xml><?xml version="1.0" encoding="utf-8"?>
<p:tagLst xmlns:a="http://schemas.openxmlformats.org/drawingml/2006/main" xmlns:r="http://schemas.openxmlformats.org/officeDocument/2006/relationships" xmlns:p="http://schemas.openxmlformats.org/presentationml/2006/main">
  <p:tag name="TIMING" val="|18.4|33.3|2"/>
</p:tagLst>
</file>

<file path=ppt/tags/tag21.xml><?xml version="1.0" encoding="utf-8"?>
<p:tagLst xmlns:a="http://schemas.openxmlformats.org/drawingml/2006/main" xmlns:r="http://schemas.openxmlformats.org/officeDocument/2006/relationships" xmlns:p="http://schemas.openxmlformats.org/presentationml/2006/main">
  <p:tag name="TIMING" val="|23.4|8|7.4|7.4|6.7|3.4|14.9|3.9|3.1"/>
</p:tagLst>
</file>

<file path=ppt/tags/tag3.xml><?xml version="1.0" encoding="utf-8"?>
<p:tagLst xmlns:a="http://schemas.openxmlformats.org/drawingml/2006/main" xmlns:r="http://schemas.openxmlformats.org/officeDocument/2006/relationships" xmlns:p="http://schemas.openxmlformats.org/presentationml/2006/main">
  <p:tag name="TIMING" val="|13.2|8.2"/>
</p:tagLst>
</file>

<file path=ppt/tags/tag4.xml><?xml version="1.0" encoding="utf-8"?>
<p:tagLst xmlns:a="http://schemas.openxmlformats.org/drawingml/2006/main" xmlns:r="http://schemas.openxmlformats.org/officeDocument/2006/relationships" xmlns:p="http://schemas.openxmlformats.org/presentationml/2006/main">
  <p:tag name="TIMING" val="|0.9|16|12.4|20.8|17.9"/>
</p:tagLst>
</file>

<file path=ppt/tags/tag5.xml><?xml version="1.0" encoding="utf-8"?>
<p:tagLst xmlns:a="http://schemas.openxmlformats.org/drawingml/2006/main" xmlns:r="http://schemas.openxmlformats.org/officeDocument/2006/relationships" xmlns:p="http://schemas.openxmlformats.org/presentationml/2006/main">
  <p:tag name="TIMING" val="|17.8|16.3|63.6|19.1|16.5"/>
</p:tagLst>
</file>

<file path=ppt/tags/tag6.xml><?xml version="1.0" encoding="utf-8"?>
<p:tagLst xmlns:a="http://schemas.openxmlformats.org/drawingml/2006/main" xmlns:r="http://schemas.openxmlformats.org/officeDocument/2006/relationships" xmlns:p="http://schemas.openxmlformats.org/presentationml/2006/main">
  <p:tag name="TIMING" val="|12.8|7.6|6.3|15.3|26.5|4.1|7.3|24.3|5.7"/>
</p:tagLst>
</file>

<file path=ppt/tags/tag7.xml><?xml version="1.0" encoding="utf-8"?>
<p:tagLst xmlns:a="http://schemas.openxmlformats.org/drawingml/2006/main" xmlns:r="http://schemas.openxmlformats.org/officeDocument/2006/relationships" xmlns:p="http://schemas.openxmlformats.org/presentationml/2006/main">
  <p:tag name="TIMING" val="|9|10.2|3.1|11.3|9.6|18|11.7|16.5|12.1"/>
</p:tagLst>
</file>

<file path=ppt/tags/tag8.xml><?xml version="1.0" encoding="utf-8"?>
<p:tagLst xmlns:a="http://schemas.openxmlformats.org/drawingml/2006/main" xmlns:r="http://schemas.openxmlformats.org/officeDocument/2006/relationships" xmlns:p="http://schemas.openxmlformats.org/presentationml/2006/main">
  <p:tag name="TIMING" val="|20|86.3"/>
</p:tagLst>
</file>

<file path=ppt/tags/tag9.xml><?xml version="1.0" encoding="utf-8"?>
<p:tagLst xmlns:a="http://schemas.openxmlformats.org/drawingml/2006/main" xmlns:r="http://schemas.openxmlformats.org/officeDocument/2006/relationships" xmlns:p="http://schemas.openxmlformats.org/presentationml/2006/main">
  <p:tag name="TIMING" val="|10.2|10.6|2.4|0.9|0.6|2.2|4.1|0.7|0.6|3.5|6.1|5.9|2.1|4.6|7.9|34.6|2.5|2.5|2.3|2.6"/>
</p:tagLst>
</file>

<file path=ppt/theme/theme1.xml><?xml version="1.0" encoding="utf-8"?>
<a:theme xmlns:a="http://schemas.openxmlformats.org/drawingml/2006/main" name="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1293FC7A65CE439C3F388DB6A09572" ma:contentTypeVersion="15" ma:contentTypeDescription="Create a new document." ma:contentTypeScope="" ma:versionID="823ff2f1d7ee58efbd02853c34e2463c">
  <xsd:schema xmlns:xsd="http://www.w3.org/2001/XMLSchema" xmlns:xs="http://www.w3.org/2001/XMLSchema" xmlns:p="http://schemas.microsoft.com/office/2006/metadata/properties" xmlns:ns2="9b92e9c5-72c8-48c8-8401-e17de2c05b97" xmlns:ns3="b28d4986-e6d5-4a6b-988e-9e5eb6e136e2" xmlns:ns4="985ec44e-1bab-4c0b-9df0-6ba128686fc9" targetNamespace="http://schemas.microsoft.com/office/2006/metadata/properties" ma:root="true" ma:fieldsID="6b3dcb0f224e6a0b0e6dc6f5fb494326" ns2:_="" ns3:_="" ns4:_="">
    <xsd:import namespace="9b92e9c5-72c8-48c8-8401-e17de2c05b97"/>
    <xsd:import namespace="b28d4986-e6d5-4a6b-988e-9e5eb6e136e2"/>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2e9c5-72c8-48c8-8401-e17de2c05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8d4986-e6d5-4a6b-988e-9e5eb6e136e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70149d2-115d-445f-ad27-c17e292d4af4}" ma:internalName="TaxCatchAll" ma:showField="CatchAllData" ma:web="b28d4986-e6d5-4a6b-988e-9e5eb6e136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28d4986-e6d5-4a6b-988e-9e5eb6e136e2">
      <UserInfo>
        <DisplayName>Roberto Colombo Llimona</DisplayName>
        <AccountId>16</AccountId>
        <AccountType/>
      </UserInfo>
      <UserInfo>
        <DisplayName>Adepero Temilade Oladeinde</DisplayName>
        <AccountId>152</AccountId>
        <AccountType/>
      </UserInfo>
    </SharedWithUsers>
    <TaxCatchAll xmlns="985ec44e-1bab-4c0b-9df0-6ba128686fc9" xsi:nil="true"/>
    <lcf76f155ced4ddcb4097134ff3c332f xmlns="9b92e9c5-72c8-48c8-8401-e17de2c05b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A8E3A8-1045-4AF4-8B84-BABF068E121D}">
  <ds:schemaRefs>
    <ds:schemaRef ds:uri="http://schemas.microsoft.com/sharepoint/v3/contenttype/forms"/>
  </ds:schemaRefs>
</ds:datastoreItem>
</file>

<file path=customXml/itemProps2.xml><?xml version="1.0" encoding="utf-8"?>
<ds:datastoreItem xmlns:ds="http://schemas.openxmlformats.org/officeDocument/2006/customXml" ds:itemID="{6928D355-F198-452C-8DFD-DF8E55A5CE85}"/>
</file>

<file path=customXml/itemProps3.xml><?xml version="1.0" encoding="utf-8"?>
<ds:datastoreItem xmlns:ds="http://schemas.openxmlformats.org/officeDocument/2006/customXml" ds:itemID="{3884F855-45B6-48F6-A48C-140CBC254EAC}">
  <ds:schemaRefs>
    <ds:schemaRef ds:uri="http://schemas.microsoft.com/office/2006/metadata/properties"/>
    <ds:schemaRef ds:uri="http://schemas.microsoft.com/office/infopath/2007/PartnerControls"/>
    <ds:schemaRef ds:uri="d4bd7185-3ccc-47d5-be69-542fd420c7c8"/>
    <ds:schemaRef ds:uri="b28d4986-e6d5-4a6b-988e-9e5eb6e136e2"/>
  </ds:schemaRefs>
</ds:datastoreItem>
</file>

<file path=docProps/app.xml><?xml version="1.0" encoding="utf-8"?>
<Properties xmlns="http://schemas.openxmlformats.org/officeDocument/2006/extended-properties" xmlns:vt="http://schemas.openxmlformats.org/officeDocument/2006/docPropsVTypes">
  <TotalTime>0</TotalTime>
  <Words>9387</Words>
  <Application>Microsoft Office PowerPoint</Application>
  <PresentationFormat>On-screen Show (4:3)</PresentationFormat>
  <Paragraphs>932</Paragraphs>
  <Slides>36</Slides>
  <Notes>35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Avenir LT 55 Roman</vt:lpstr>
      <vt:lpstr>Arial</vt:lpstr>
      <vt:lpstr>Calibri</vt:lpstr>
      <vt:lpstr>Calibri Light</vt:lpstr>
      <vt:lpstr>Comic Sans MS</vt:lpstr>
      <vt:lpstr>Roboto</vt:lpstr>
      <vt:lpstr>Roboto Slab</vt:lpstr>
      <vt:lpstr>Verdana</vt:lpstr>
      <vt:lpstr>Wingdings</vt:lpstr>
      <vt:lpstr>ocha_1</vt:lpstr>
      <vt:lpstr>Office Theme</vt:lpstr>
      <vt:lpstr>1_ocha_1</vt:lpstr>
      <vt:lpstr>PowerPoint Presentation</vt:lpstr>
      <vt:lpstr>PowerPoint Presentation</vt:lpstr>
      <vt:lpstr>OBJECTIF DU MONITORING</vt:lpstr>
      <vt:lpstr>LA CHAÎNE DES RÉSULTATS /1 : </vt:lpstr>
      <vt:lpstr>PowerPoint Presentation</vt:lpstr>
      <vt:lpstr>Suivi de la réponse:             Implémentation / Outputs / Outcomes</vt:lpstr>
      <vt:lpstr>Suivi de quoi: de la mise en œuvre ou du résultat ?</vt:lpstr>
      <vt:lpstr>Relation entre planification &amp; suivi</vt:lpstr>
      <vt:lpstr>UTILISATION DE BASE DES INDICATEURS /1
</vt:lpstr>
      <vt:lpstr>PowerPoint Presentation</vt:lpstr>
      <vt:lpstr>Différents types d’indicateurs quantitatifs :  Il n'y a pas que les # et les % !!</vt:lpstr>
      <vt:lpstr>Indicateur composite</vt:lpstr>
      <vt:lpstr>Les indicateurs + cibles doivent être SMART</vt:lpstr>
      <vt:lpstr>Agrégation  </vt:lpstr>
      <vt:lpstr>Désagrégation des indicateurs de population</vt:lpstr>
      <vt:lpstr>Désagrégation: trop c’est trop</vt:lpstr>
      <vt:lpstr>ÉTAPES DU TRAVAIL DE SUIVI / MONITORING
</vt:lpstr>
      <vt:lpstr>Conception du travail de suivi</vt:lpstr>
      <vt:lpstr>PowerPoint Presentation</vt:lpstr>
      <vt:lpstr>Le cadre de suivi (monitoring framework) indique pour chaque indicateur :</vt:lpstr>
      <vt:lpstr>Collecte de données
</vt:lpstr>
      <vt:lpstr>Traitement des données</vt:lpstr>
      <vt:lpstr>Validation des données</vt:lpstr>
      <vt:lpstr>Analyse</vt:lpstr>
      <vt:lpstr>PowerPoint Presentation</vt:lpstr>
      <vt:lpstr>Agir : décisions et recommandations
</vt:lpstr>
      <vt:lpstr>Rapports / Partage d'informations</vt:lpstr>
      <vt:lpstr>PowerPoint Presentation</vt:lpstr>
      <vt:lpstr>PowerPoint Presentation</vt:lpstr>
      <vt:lpstr>Données en temps réel</vt:lpstr>
      <vt:lpstr>Planning des rapports sur l’année</vt:lpstr>
      <vt:lpstr>Bonnes et mauvaises nouvelles
</vt:lpstr>
      <vt:lpstr>PowerPoint Presentation</vt:lpstr>
      <vt:lpstr>Ressources pour le monitoring de la réponse humanitaire
</vt:lpstr>
      <vt:lpstr>Bienvenue au Kiosk sur l’utilisation des indicateurs</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121</cp:revision>
  <dcterms:created xsi:type="dcterms:W3CDTF">2011-09-19T10:20:34Z</dcterms:created>
  <dcterms:modified xsi:type="dcterms:W3CDTF">2023-05-16T14:41:40Z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0x0101007D1293FC7A65CE439C3F388DB6A09572</vt:lpwstr>
  </property>
</Properties>
</file>