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tags/tag17.xml" ContentType="application/vnd.openxmlformats-officedocument.presentationml.tags+xml"/>
  <Override PartName="/ppt/notesSlides/notesSlide19.xml" ContentType="application/vnd.openxmlformats-officedocument.presentationml.notesSlide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ppt/tags/tag19.xml" ContentType="application/vnd.openxmlformats-officedocument.presentationml.tags+xml"/>
  <Override PartName="/ppt/notesSlides/notesSlide21.xml" ContentType="application/vnd.openxmlformats-officedocument.presentationml.notesSlide+xml"/>
  <Override PartName="/ppt/tags/tag20.xml" ContentType="application/vnd.openxmlformats-officedocument.presentationml.tags+xml"/>
  <Override PartName="/ppt/notesSlides/notesSlide22.xml" ContentType="application/vnd.openxmlformats-officedocument.presentationml.notesSlide+xml"/>
  <Override PartName="/ppt/tags/tag21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2.xml" ContentType="application/vnd.openxmlformats-officedocument.presentationml.tags+xml"/>
  <Override PartName="/ppt/notesSlides/notesSlide25.xml" ContentType="application/vnd.openxmlformats-officedocument.presentationml.notesSlide+xml"/>
  <Override PartName="/ppt/tags/tag23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5" r:id="rId4"/>
    <p:sldMasterId id="2147483672" r:id="rId5"/>
  </p:sldMasterIdLst>
  <p:notesMasterIdLst>
    <p:notesMasterId r:id="rId33"/>
  </p:notesMasterIdLst>
  <p:handoutMasterIdLst>
    <p:handoutMasterId r:id="rId34"/>
  </p:handoutMasterIdLst>
  <p:sldIdLst>
    <p:sldId id="561" r:id="rId6"/>
    <p:sldId id="982" r:id="rId7"/>
    <p:sldId id="984" r:id="rId8"/>
    <p:sldId id="613" r:id="rId9"/>
    <p:sldId id="638" r:id="rId10"/>
    <p:sldId id="618" r:id="rId11"/>
    <p:sldId id="639" r:id="rId12"/>
    <p:sldId id="612" r:id="rId13"/>
    <p:sldId id="624" r:id="rId14"/>
    <p:sldId id="988" r:id="rId15"/>
    <p:sldId id="617" r:id="rId16"/>
    <p:sldId id="683" r:id="rId17"/>
    <p:sldId id="632" r:id="rId18"/>
    <p:sldId id="615" r:id="rId19"/>
    <p:sldId id="635" r:id="rId20"/>
    <p:sldId id="566" r:id="rId21"/>
    <p:sldId id="633" r:id="rId22"/>
    <p:sldId id="601" r:id="rId23"/>
    <p:sldId id="620" r:id="rId24"/>
    <p:sldId id="619" r:id="rId25"/>
    <p:sldId id="640" r:id="rId26"/>
    <p:sldId id="621" r:id="rId27"/>
    <p:sldId id="622" r:id="rId28"/>
    <p:sldId id="989" r:id="rId29"/>
    <p:sldId id="623" r:id="rId30"/>
    <p:sldId id="985" r:id="rId31"/>
    <p:sldId id="584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2228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orient="horz" pos="1389">
          <p15:clr>
            <a:srgbClr val="A4A3A4"/>
          </p15:clr>
        </p15:guide>
        <p15:guide id="7" orient="horz" pos="368" userDrawn="1">
          <p15:clr>
            <a:srgbClr val="A4A3A4"/>
          </p15:clr>
        </p15:guide>
        <p15:guide id="8" orient="horz" pos="1661" userDrawn="1">
          <p15:clr>
            <a:srgbClr val="A4A3A4"/>
          </p15:clr>
        </p15:guide>
        <p15:guide id="9" orient="horz" pos="856">
          <p15:clr>
            <a:srgbClr val="A4A3A4"/>
          </p15:clr>
        </p15:guide>
        <p15:guide id="10" orient="horz" pos="2659" userDrawn="1">
          <p15:clr>
            <a:srgbClr val="A4A3A4"/>
          </p15:clr>
        </p15:guide>
        <p15:guide id="11" pos="317" userDrawn="1">
          <p15:clr>
            <a:srgbClr val="A4A3A4"/>
          </p15:clr>
        </p15:guide>
        <p15:guide id="12" pos="5448">
          <p15:clr>
            <a:srgbClr val="A4A3A4"/>
          </p15:clr>
        </p15:guide>
        <p15:guide id="13" pos="2880" userDrawn="1">
          <p15:clr>
            <a:srgbClr val="A4A3A4"/>
          </p15:clr>
        </p15:guide>
        <p15:guide id="14" pos="2154" userDrawn="1">
          <p15:clr>
            <a:srgbClr val="A4A3A4"/>
          </p15:clr>
        </p15:guide>
        <p15:guide id="15" orient="horz" pos="12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1CD"/>
    <a:srgbClr val="D2DEEF"/>
    <a:srgbClr val="E46C0A"/>
    <a:srgbClr val="77933C"/>
    <a:srgbClr val="60BC56"/>
    <a:srgbClr val="EBF1E9"/>
    <a:srgbClr val="FFF4E7"/>
    <a:srgbClr val="F0F0F0"/>
    <a:srgbClr val="FCECE8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27" autoAdjust="0"/>
    <p:restoredTop sz="59675" autoAdjust="0"/>
  </p:normalViewPr>
  <p:slideViewPr>
    <p:cSldViewPr snapToGrid="0" showGuides="1">
      <p:cViewPr>
        <p:scale>
          <a:sx n="55" d="100"/>
          <a:sy n="55" d="100"/>
        </p:scale>
        <p:origin x="768" y="224"/>
      </p:cViewPr>
      <p:guideLst>
        <p:guide orient="horz" pos="2364"/>
        <p:guide orient="horz" pos="4110"/>
        <p:guide orient="horz" pos="2228"/>
        <p:guide orient="horz" pos="3929"/>
        <p:guide orient="horz" pos="1389"/>
        <p:guide orient="horz" pos="368"/>
        <p:guide orient="horz" pos="1661"/>
        <p:guide orient="horz" pos="856"/>
        <p:guide orient="horz" pos="2659"/>
        <p:guide pos="317"/>
        <p:guide pos="5448"/>
        <p:guide pos="2880"/>
        <p:guide pos="2154"/>
        <p:guide orient="horz" pos="1230"/>
      </p:guideLst>
    </p:cSldViewPr>
  </p:slideViewPr>
  <p:notesTextViewPr>
    <p:cViewPr>
      <p:scale>
        <a:sx n="1" d="1"/>
        <a:sy n="1" d="1"/>
      </p:scale>
      <p:origin x="0" y="-24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>
        <p:scale>
          <a:sx n="125" d="100"/>
          <a:sy n="125" d="100"/>
        </p:scale>
        <p:origin x="-1980" y="4212"/>
      </p:cViewPr>
      <p:guideLst>
        <p:guide orient="horz" pos="3025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commentAuthors" Target="commentAuthor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6517FD-D8F3-4DB7-8E68-F7443AB45E5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A4ECAC-CCF3-450A-A858-A39084114F30}">
      <dgm:prSet phldrT="[Text]" custT="1"/>
      <dgm:spPr>
        <a:xfrm>
          <a:off x="1518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Insumos</a:t>
          </a:r>
          <a:r>
            <a:rPr lang="en-US" sz="1600" b="1" dirty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</a:p>
      </dgm:t>
    </dgm:pt>
    <dgm:pt modelId="{2F48E57A-7F66-491F-8499-62E42A28753F}" type="parTrans" cxnId="{41F46215-4124-4EF5-89A9-EC648D455432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D87A9550-A425-49A5-99BD-439056379312}" type="sibTrans" cxnId="{41F46215-4124-4EF5-89A9-EC648D455432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3999CE09-FACD-4E00-8FE1-289396BA8614}">
      <dgm:prSet phldrT="[Text]" custT="1"/>
      <dgm:spPr>
        <a:xfrm>
          <a:off x="1217889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Acciones</a:t>
          </a:r>
          <a:endParaRPr lang="en-US" sz="16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8199E7CA-46D2-473D-9600-9E4C9B31F09D}" type="parTrans" cxnId="{0E7938FC-5B78-4561-B816-643FC69EDBA9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658816A1-BCF9-49CD-A6CC-C2A68FCBDA98}" type="sibTrans" cxnId="{0E7938FC-5B78-4561-B816-643FC69EDBA9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D6241C46-F2E2-4035-81B1-6AE73CD88732}">
      <dgm:prSet phldrT="[Text]" custT="1"/>
      <dgm:spPr>
        <a:xfrm>
          <a:off x="2434261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Productos</a:t>
          </a:r>
          <a:endParaRPr lang="en-US" sz="16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9FAD40B1-30AD-4830-B1EE-58BE28271A74}" type="parTrans" cxnId="{9AF4B128-DCE2-4214-B13F-A064FADCC944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B7DBDE25-EEBF-49E9-B4C5-7CF24C931668}" type="sibTrans" cxnId="{9AF4B128-DCE2-4214-B13F-A064FADCC944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A538FAF3-4CB4-4790-BBE1-9CA1DBB05076}">
      <dgm:prSet phldrT="[Text]" custT="1"/>
      <dgm:spPr>
        <a:xfrm>
          <a:off x="3650632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Resultados</a:t>
          </a:r>
          <a:endParaRPr lang="en-US" sz="16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653EABF7-C837-4D15-B5C4-9DED32B9590B}" type="parTrans" cxnId="{C54A5D25-0203-4A0B-86B3-F96AB1D59705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C628C10F-75CC-4D10-AFCD-CFE707C87220}" type="sibTrans" cxnId="{C54A5D25-0203-4A0B-86B3-F96AB1D59705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A1F25849-5BBA-40E8-AC58-4C569DFC1178}">
      <dgm:prSet phldrT="[Text]" custT="1"/>
      <dgm:spPr>
        <a:xfrm>
          <a:off x="4867003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Impactos</a:t>
          </a:r>
          <a:endParaRPr lang="en-US" sz="16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7CFEAF27-BF91-4540-9FA2-74F47D9DA11A}" type="parTrans" cxnId="{A6FAA790-FD5D-4D5F-856A-FB2C31251BA1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28BD0D96-5319-4B65-A69C-6336C03F9E79}" type="sibTrans" cxnId="{A6FAA790-FD5D-4D5F-856A-FB2C31251BA1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6E1636BC-A5EE-463A-93F1-13F55DFB1ACE}" type="pres">
      <dgm:prSet presAssocID="{3C6517FD-D8F3-4DB7-8E68-F7443AB45E52}" presName="Name0" presStyleCnt="0">
        <dgm:presLayoutVars>
          <dgm:dir/>
          <dgm:animLvl val="lvl"/>
          <dgm:resizeHandles val="exact"/>
        </dgm:presLayoutVars>
      </dgm:prSet>
      <dgm:spPr/>
    </dgm:pt>
    <dgm:pt modelId="{03D02AC5-E91F-4EC7-B92D-4A49660BF604}" type="pres">
      <dgm:prSet presAssocID="{91A4ECAC-CCF3-450A-A858-A39084114F30}" presName="parTxOnly" presStyleLbl="node1" presStyleIdx="0" presStyleCnt="5" custScaleX="111819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94629791-8A2C-4B46-8EDC-B6C5A0FA097C}" type="pres">
      <dgm:prSet presAssocID="{D87A9550-A425-49A5-99BD-439056379312}" presName="parTxOnlySpace" presStyleCnt="0"/>
      <dgm:spPr/>
    </dgm:pt>
    <dgm:pt modelId="{1FC32949-96E0-4F59-AB6E-D450C8C2FD92}" type="pres">
      <dgm:prSet presAssocID="{3999CE09-FACD-4E00-8FE1-289396BA8614}" presName="parTxOnly" presStyleLbl="node1" presStyleIdx="1" presStyleCnt="5" custScaleX="129552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2D47C283-1491-4BF8-BD0E-9848DFFFBA14}" type="pres">
      <dgm:prSet presAssocID="{658816A1-BCF9-49CD-A6CC-C2A68FCBDA98}" presName="parTxOnlySpace" presStyleCnt="0"/>
      <dgm:spPr/>
    </dgm:pt>
    <dgm:pt modelId="{47278015-E069-4F15-B205-C68A6049DC12}" type="pres">
      <dgm:prSet presAssocID="{D6241C46-F2E2-4035-81B1-6AE73CD88732}" presName="parTxOnly" presStyleLbl="node1" presStyleIdx="2" presStyleCnt="5" custScaleX="142310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2D28656C-4B50-4BA7-A662-A625705257B2}" type="pres">
      <dgm:prSet presAssocID="{B7DBDE25-EEBF-49E9-B4C5-7CF24C931668}" presName="parTxOnlySpace" presStyleCnt="0"/>
      <dgm:spPr/>
    </dgm:pt>
    <dgm:pt modelId="{4A815666-19F0-4D71-B85D-7793D2354CEF}" type="pres">
      <dgm:prSet presAssocID="{A538FAF3-4CB4-4790-BBE1-9CA1DBB05076}" presName="parTxOnly" presStyleLbl="node1" presStyleIdx="3" presStyleCnt="5" custScaleX="153271" custScaleY="90421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02A5FDA7-934F-482A-9413-04BE60E2442D}" type="pres">
      <dgm:prSet presAssocID="{C628C10F-75CC-4D10-AFCD-CFE707C87220}" presName="parTxOnlySpace" presStyleCnt="0"/>
      <dgm:spPr/>
    </dgm:pt>
    <dgm:pt modelId="{6BBC7A57-54E0-44FB-AED8-3F1ABDEAA54D}" type="pres">
      <dgm:prSet presAssocID="{A1F25849-5BBA-40E8-AC58-4C569DFC1178}" presName="parTxOnly" presStyleLbl="node1" presStyleIdx="4" presStyleCnt="5" custScaleX="122000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</dgm:ptLst>
  <dgm:cxnLst>
    <dgm:cxn modelId="{41F46215-4124-4EF5-89A9-EC648D455432}" srcId="{3C6517FD-D8F3-4DB7-8E68-F7443AB45E52}" destId="{91A4ECAC-CCF3-450A-A858-A39084114F30}" srcOrd="0" destOrd="0" parTransId="{2F48E57A-7F66-491F-8499-62E42A28753F}" sibTransId="{D87A9550-A425-49A5-99BD-439056379312}"/>
    <dgm:cxn modelId="{C54A5D25-0203-4A0B-86B3-F96AB1D59705}" srcId="{3C6517FD-D8F3-4DB7-8E68-F7443AB45E52}" destId="{A538FAF3-4CB4-4790-BBE1-9CA1DBB05076}" srcOrd="3" destOrd="0" parTransId="{653EABF7-C837-4D15-B5C4-9DED32B9590B}" sibTransId="{C628C10F-75CC-4D10-AFCD-CFE707C87220}"/>
    <dgm:cxn modelId="{5F9BC727-8400-43A5-AC1B-7DAB16C67CF6}" type="presOf" srcId="{A538FAF3-4CB4-4790-BBE1-9CA1DBB05076}" destId="{4A815666-19F0-4D71-B85D-7793D2354CEF}" srcOrd="0" destOrd="0" presId="urn:microsoft.com/office/officeart/2005/8/layout/chevron1"/>
    <dgm:cxn modelId="{9AF4B128-DCE2-4214-B13F-A064FADCC944}" srcId="{3C6517FD-D8F3-4DB7-8E68-F7443AB45E52}" destId="{D6241C46-F2E2-4035-81B1-6AE73CD88732}" srcOrd="2" destOrd="0" parTransId="{9FAD40B1-30AD-4830-B1EE-58BE28271A74}" sibTransId="{B7DBDE25-EEBF-49E9-B4C5-7CF24C931668}"/>
    <dgm:cxn modelId="{4C6B675A-4402-4688-B9DE-02FA8794B8C1}" type="presOf" srcId="{3C6517FD-D8F3-4DB7-8E68-F7443AB45E52}" destId="{6E1636BC-A5EE-463A-93F1-13F55DFB1ACE}" srcOrd="0" destOrd="0" presId="urn:microsoft.com/office/officeart/2005/8/layout/chevron1"/>
    <dgm:cxn modelId="{A6FAA790-FD5D-4D5F-856A-FB2C31251BA1}" srcId="{3C6517FD-D8F3-4DB7-8E68-F7443AB45E52}" destId="{A1F25849-5BBA-40E8-AC58-4C569DFC1178}" srcOrd="4" destOrd="0" parTransId="{7CFEAF27-BF91-4540-9FA2-74F47D9DA11A}" sibTransId="{28BD0D96-5319-4B65-A69C-6336C03F9E79}"/>
    <dgm:cxn modelId="{07ED2E91-BD22-4355-B5BC-9445C0E63FC4}" type="presOf" srcId="{91A4ECAC-CCF3-450A-A858-A39084114F30}" destId="{03D02AC5-E91F-4EC7-B92D-4A49660BF604}" srcOrd="0" destOrd="0" presId="urn:microsoft.com/office/officeart/2005/8/layout/chevron1"/>
    <dgm:cxn modelId="{2E699DBF-2205-4633-B548-08C1FE78D98D}" type="presOf" srcId="{3999CE09-FACD-4E00-8FE1-289396BA8614}" destId="{1FC32949-96E0-4F59-AB6E-D450C8C2FD92}" srcOrd="0" destOrd="0" presId="urn:microsoft.com/office/officeart/2005/8/layout/chevron1"/>
    <dgm:cxn modelId="{F8B985ED-F18A-45DD-A57B-423968A3A6E7}" type="presOf" srcId="{A1F25849-5BBA-40E8-AC58-4C569DFC1178}" destId="{6BBC7A57-54E0-44FB-AED8-3F1ABDEAA54D}" srcOrd="0" destOrd="0" presId="urn:microsoft.com/office/officeart/2005/8/layout/chevron1"/>
    <dgm:cxn modelId="{0E7938FC-5B78-4561-B816-643FC69EDBA9}" srcId="{3C6517FD-D8F3-4DB7-8E68-F7443AB45E52}" destId="{3999CE09-FACD-4E00-8FE1-289396BA8614}" srcOrd="1" destOrd="0" parTransId="{8199E7CA-46D2-473D-9600-9E4C9B31F09D}" sibTransId="{658816A1-BCF9-49CD-A6CC-C2A68FCBDA98}"/>
    <dgm:cxn modelId="{156C69FC-5AA0-4884-A470-86927EFC2625}" type="presOf" srcId="{D6241C46-F2E2-4035-81B1-6AE73CD88732}" destId="{47278015-E069-4F15-B205-C68A6049DC12}" srcOrd="0" destOrd="0" presId="urn:microsoft.com/office/officeart/2005/8/layout/chevron1"/>
    <dgm:cxn modelId="{D82799BB-753E-4E54-B0F4-88CBFCF80DA5}" type="presParOf" srcId="{6E1636BC-A5EE-463A-93F1-13F55DFB1ACE}" destId="{03D02AC5-E91F-4EC7-B92D-4A49660BF604}" srcOrd="0" destOrd="0" presId="urn:microsoft.com/office/officeart/2005/8/layout/chevron1"/>
    <dgm:cxn modelId="{666B0F99-A886-4458-BB50-AA4E81A4876E}" type="presParOf" srcId="{6E1636BC-A5EE-463A-93F1-13F55DFB1ACE}" destId="{94629791-8A2C-4B46-8EDC-B6C5A0FA097C}" srcOrd="1" destOrd="0" presId="urn:microsoft.com/office/officeart/2005/8/layout/chevron1"/>
    <dgm:cxn modelId="{86DF8792-8F53-4440-9557-FD5825B9030D}" type="presParOf" srcId="{6E1636BC-A5EE-463A-93F1-13F55DFB1ACE}" destId="{1FC32949-96E0-4F59-AB6E-D450C8C2FD92}" srcOrd="2" destOrd="0" presId="urn:microsoft.com/office/officeart/2005/8/layout/chevron1"/>
    <dgm:cxn modelId="{B8AB15D6-5499-4100-869B-2457F215865E}" type="presParOf" srcId="{6E1636BC-A5EE-463A-93F1-13F55DFB1ACE}" destId="{2D47C283-1491-4BF8-BD0E-9848DFFFBA14}" srcOrd="3" destOrd="0" presId="urn:microsoft.com/office/officeart/2005/8/layout/chevron1"/>
    <dgm:cxn modelId="{2A6957B7-CE67-42DB-9E88-B96779464BBF}" type="presParOf" srcId="{6E1636BC-A5EE-463A-93F1-13F55DFB1ACE}" destId="{47278015-E069-4F15-B205-C68A6049DC12}" srcOrd="4" destOrd="0" presId="urn:microsoft.com/office/officeart/2005/8/layout/chevron1"/>
    <dgm:cxn modelId="{90E03C16-FDD2-4D35-9855-4465854E33A4}" type="presParOf" srcId="{6E1636BC-A5EE-463A-93F1-13F55DFB1ACE}" destId="{2D28656C-4B50-4BA7-A662-A625705257B2}" srcOrd="5" destOrd="0" presId="urn:microsoft.com/office/officeart/2005/8/layout/chevron1"/>
    <dgm:cxn modelId="{9E7062E6-04D0-428D-A1C9-BC3C9A838861}" type="presParOf" srcId="{6E1636BC-A5EE-463A-93F1-13F55DFB1ACE}" destId="{4A815666-19F0-4D71-B85D-7793D2354CEF}" srcOrd="6" destOrd="0" presId="urn:microsoft.com/office/officeart/2005/8/layout/chevron1"/>
    <dgm:cxn modelId="{4E30EE5E-F2A1-43F8-A367-ACD631E30D64}" type="presParOf" srcId="{6E1636BC-A5EE-463A-93F1-13F55DFB1ACE}" destId="{02A5FDA7-934F-482A-9413-04BE60E2442D}" srcOrd="7" destOrd="0" presId="urn:microsoft.com/office/officeart/2005/8/layout/chevron1"/>
    <dgm:cxn modelId="{B04E5FED-CA00-40D2-997C-ABE743CD4D75}" type="presParOf" srcId="{6E1636BC-A5EE-463A-93F1-13F55DFB1ACE}" destId="{6BBC7A57-54E0-44FB-AED8-3F1ABDEAA54D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6517FD-D8F3-4DB7-8E68-F7443AB45E5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A4ECAC-CCF3-450A-A858-A39084114F30}">
      <dgm:prSet phldrT="[Text]" custT="1"/>
      <dgm:spPr>
        <a:xfrm>
          <a:off x="1518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Insumos</a:t>
          </a:r>
          <a:r>
            <a:rPr lang="en-US" sz="1600" b="1" dirty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</a:p>
      </dgm:t>
    </dgm:pt>
    <dgm:pt modelId="{2F48E57A-7F66-491F-8499-62E42A28753F}" type="parTrans" cxnId="{41F46215-4124-4EF5-89A9-EC648D455432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D87A9550-A425-49A5-99BD-439056379312}" type="sibTrans" cxnId="{41F46215-4124-4EF5-89A9-EC648D455432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3999CE09-FACD-4E00-8FE1-289396BA8614}">
      <dgm:prSet phldrT="[Text]" custT="1"/>
      <dgm:spPr>
        <a:xfrm>
          <a:off x="1217889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Acciones</a:t>
          </a:r>
          <a:endParaRPr lang="en-US" sz="16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8199E7CA-46D2-473D-9600-9E4C9B31F09D}" type="parTrans" cxnId="{0E7938FC-5B78-4561-B816-643FC69EDBA9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658816A1-BCF9-49CD-A6CC-C2A68FCBDA98}" type="sibTrans" cxnId="{0E7938FC-5B78-4561-B816-643FC69EDBA9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D6241C46-F2E2-4035-81B1-6AE73CD88732}">
      <dgm:prSet phldrT="[Text]" custT="1"/>
      <dgm:spPr>
        <a:xfrm>
          <a:off x="2434261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Productos</a:t>
          </a:r>
          <a:endParaRPr lang="en-US" sz="16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9FAD40B1-30AD-4830-B1EE-58BE28271A74}" type="parTrans" cxnId="{9AF4B128-DCE2-4214-B13F-A064FADCC944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B7DBDE25-EEBF-49E9-B4C5-7CF24C931668}" type="sibTrans" cxnId="{9AF4B128-DCE2-4214-B13F-A064FADCC944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A538FAF3-4CB4-4790-BBE1-9CA1DBB05076}">
      <dgm:prSet phldrT="[Text]" custT="1"/>
      <dgm:spPr>
        <a:xfrm>
          <a:off x="3650632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Resultados</a:t>
          </a:r>
          <a:endParaRPr lang="en-US" sz="16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653EABF7-C837-4D15-B5C4-9DED32B9590B}" type="parTrans" cxnId="{C54A5D25-0203-4A0B-86B3-F96AB1D59705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C628C10F-75CC-4D10-AFCD-CFE707C87220}" type="sibTrans" cxnId="{C54A5D25-0203-4A0B-86B3-F96AB1D59705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A1F25849-5BBA-40E8-AC58-4C569DFC1178}">
      <dgm:prSet phldrT="[Text]" custT="1"/>
      <dgm:spPr>
        <a:xfrm>
          <a:off x="4867003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Impactos</a:t>
          </a:r>
          <a:endParaRPr lang="en-US" sz="16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7CFEAF27-BF91-4540-9FA2-74F47D9DA11A}" type="parTrans" cxnId="{A6FAA790-FD5D-4D5F-856A-FB2C31251BA1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28BD0D96-5319-4B65-A69C-6336C03F9E79}" type="sibTrans" cxnId="{A6FAA790-FD5D-4D5F-856A-FB2C31251BA1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6E1636BC-A5EE-463A-93F1-13F55DFB1ACE}" type="pres">
      <dgm:prSet presAssocID="{3C6517FD-D8F3-4DB7-8E68-F7443AB45E52}" presName="Name0" presStyleCnt="0">
        <dgm:presLayoutVars>
          <dgm:dir/>
          <dgm:animLvl val="lvl"/>
          <dgm:resizeHandles val="exact"/>
        </dgm:presLayoutVars>
      </dgm:prSet>
      <dgm:spPr/>
    </dgm:pt>
    <dgm:pt modelId="{03D02AC5-E91F-4EC7-B92D-4A49660BF604}" type="pres">
      <dgm:prSet presAssocID="{91A4ECAC-CCF3-450A-A858-A39084114F30}" presName="parTxOnly" presStyleLbl="node1" presStyleIdx="0" presStyleCnt="5" custScaleX="111819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94629791-8A2C-4B46-8EDC-B6C5A0FA097C}" type="pres">
      <dgm:prSet presAssocID="{D87A9550-A425-49A5-99BD-439056379312}" presName="parTxOnlySpace" presStyleCnt="0"/>
      <dgm:spPr/>
    </dgm:pt>
    <dgm:pt modelId="{1FC32949-96E0-4F59-AB6E-D450C8C2FD92}" type="pres">
      <dgm:prSet presAssocID="{3999CE09-FACD-4E00-8FE1-289396BA8614}" presName="parTxOnly" presStyleLbl="node1" presStyleIdx="1" presStyleCnt="5" custScaleX="129552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2D47C283-1491-4BF8-BD0E-9848DFFFBA14}" type="pres">
      <dgm:prSet presAssocID="{658816A1-BCF9-49CD-A6CC-C2A68FCBDA98}" presName="parTxOnlySpace" presStyleCnt="0"/>
      <dgm:spPr/>
    </dgm:pt>
    <dgm:pt modelId="{47278015-E069-4F15-B205-C68A6049DC12}" type="pres">
      <dgm:prSet presAssocID="{D6241C46-F2E2-4035-81B1-6AE73CD88732}" presName="parTxOnly" presStyleLbl="node1" presStyleIdx="2" presStyleCnt="5" custScaleX="142310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2D28656C-4B50-4BA7-A662-A625705257B2}" type="pres">
      <dgm:prSet presAssocID="{B7DBDE25-EEBF-49E9-B4C5-7CF24C931668}" presName="parTxOnlySpace" presStyleCnt="0"/>
      <dgm:spPr/>
    </dgm:pt>
    <dgm:pt modelId="{4A815666-19F0-4D71-B85D-7793D2354CEF}" type="pres">
      <dgm:prSet presAssocID="{A538FAF3-4CB4-4790-BBE1-9CA1DBB05076}" presName="parTxOnly" presStyleLbl="node1" presStyleIdx="3" presStyleCnt="5" custScaleX="153271" custScaleY="90421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02A5FDA7-934F-482A-9413-04BE60E2442D}" type="pres">
      <dgm:prSet presAssocID="{C628C10F-75CC-4D10-AFCD-CFE707C87220}" presName="parTxOnlySpace" presStyleCnt="0"/>
      <dgm:spPr/>
    </dgm:pt>
    <dgm:pt modelId="{6BBC7A57-54E0-44FB-AED8-3F1ABDEAA54D}" type="pres">
      <dgm:prSet presAssocID="{A1F25849-5BBA-40E8-AC58-4C569DFC1178}" presName="parTxOnly" presStyleLbl="node1" presStyleIdx="4" presStyleCnt="5" custScaleX="122000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</dgm:ptLst>
  <dgm:cxnLst>
    <dgm:cxn modelId="{41F46215-4124-4EF5-89A9-EC648D455432}" srcId="{3C6517FD-D8F3-4DB7-8E68-F7443AB45E52}" destId="{91A4ECAC-CCF3-450A-A858-A39084114F30}" srcOrd="0" destOrd="0" parTransId="{2F48E57A-7F66-491F-8499-62E42A28753F}" sibTransId="{D87A9550-A425-49A5-99BD-439056379312}"/>
    <dgm:cxn modelId="{C54A5D25-0203-4A0B-86B3-F96AB1D59705}" srcId="{3C6517FD-D8F3-4DB7-8E68-F7443AB45E52}" destId="{A538FAF3-4CB4-4790-BBE1-9CA1DBB05076}" srcOrd="3" destOrd="0" parTransId="{653EABF7-C837-4D15-B5C4-9DED32B9590B}" sibTransId="{C628C10F-75CC-4D10-AFCD-CFE707C87220}"/>
    <dgm:cxn modelId="{5F9BC727-8400-43A5-AC1B-7DAB16C67CF6}" type="presOf" srcId="{A538FAF3-4CB4-4790-BBE1-9CA1DBB05076}" destId="{4A815666-19F0-4D71-B85D-7793D2354CEF}" srcOrd="0" destOrd="0" presId="urn:microsoft.com/office/officeart/2005/8/layout/chevron1"/>
    <dgm:cxn modelId="{9AF4B128-DCE2-4214-B13F-A064FADCC944}" srcId="{3C6517FD-D8F3-4DB7-8E68-F7443AB45E52}" destId="{D6241C46-F2E2-4035-81B1-6AE73CD88732}" srcOrd="2" destOrd="0" parTransId="{9FAD40B1-30AD-4830-B1EE-58BE28271A74}" sibTransId="{B7DBDE25-EEBF-49E9-B4C5-7CF24C931668}"/>
    <dgm:cxn modelId="{4C6B675A-4402-4688-B9DE-02FA8794B8C1}" type="presOf" srcId="{3C6517FD-D8F3-4DB7-8E68-F7443AB45E52}" destId="{6E1636BC-A5EE-463A-93F1-13F55DFB1ACE}" srcOrd="0" destOrd="0" presId="urn:microsoft.com/office/officeart/2005/8/layout/chevron1"/>
    <dgm:cxn modelId="{A6FAA790-FD5D-4D5F-856A-FB2C31251BA1}" srcId="{3C6517FD-D8F3-4DB7-8E68-F7443AB45E52}" destId="{A1F25849-5BBA-40E8-AC58-4C569DFC1178}" srcOrd="4" destOrd="0" parTransId="{7CFEAF27-BF91-4540-9FA2-74F47D9DA11A}" sibTransId="{28BD0D96-5319-4B65-A69C-6336C03F9E79}"/>
    <dgm:cxn modelId="{07ED2E91-BD22-4355-B5BC-9445C0E63FC4}" type="presOf" srcId="{91A4ECAC-CCF3-450A-A858-A39084114F30}" destId="{03D02AC5-E91F-4EC7-B92D-4A49660BF604}" srcOrd="0" destOrd="0" presId="urn:microsoft.com/office/officeart/2005/8/layout/chevron1"/>
    <dgm:cxn modelId="{2E699DBF-2205-4633-B548-08C1FE78D98D}" type="presOf" srcId="{3999CE09-FACD-4E00-8FE1-289396BA8614}" destId="{1FC32949-96E0-4F59-AB6E-D450C8C2FD92}" srcOrd="0" destOrd="0" presId="urn:microsoft.com/office/officeart/2005/8/layout/chevron1"/>
    <dgm:cxn modelId="{F8B985ED-F18A-45DD-A57B-423968A3A6E7}" type="presOf" srcId="{A1F25849-5BBA-40E8-AC58-4C569DFC1178}" destId="{6BBC7A57-54E0-44FB-AED8-3F1ABDEAA54D}" srcOrd="0" destOrd="0" presId="urn:microsoft.com/office/officeart/2005/8/layout/chevron1"/>
    <dgm:cxn modelId="{0E7938FC-5B78-4561-B816-643FC69EDBA9}" srcId="{3C6517FD-D8F3-4DB7-8E68-F7443AB45E52}" destId="{3999CE09-FACD-4E00-8FE1-289396BA8614}" srcOrd="1" destOrd="0" parTransId="{8199E7CA-46D2-473D-9600-9E4C9B31F09D}" sibTransId="{658816A1-BCF9-49CD-A6CC-C2A68FCBDA98}"/>
    <dgm:cxn modelId="{156C69FC-5AA0-4884-A470-86927EFC2625}" type="presOf" srcId="{D6241C46-F2E2-4035-81B1-6AE73CD88732}" destId="{47278015-E069-4F15-B205-C68A6049DC12}" srcOrd="0" destOrd="0" presId="urn:microsoft.com/office/officeart/2005/8/layout/chevron1"/>
    <dgm:cxn modelId="{D82799BB-753E-4E54-B0F4-88CBFCF80DA5}" type="presParOf" srcId="{6E1636BC-A5EE-463A-93F1-13F55DFB1ACE}" destId="{03D02AC5-E91F-4EC7-B92D-4A49660BF604}" srcOrd="0" destOrd="0" presId="urn:microsoft.com/office/officeart/2005/8/layout/chevron1"/>
    <dgm:cxn modelId="{666B0F99-A886-4458-BB50-AA4E81A4876E}" type="presParOf" srcId="{6E1636BC-A5EE-463A-93F1-13F55DFB1ACE}" destId="{94629791-8A2C-4B46-8EDC-B6C5A0FA097C}" srcOrd="1" destOrd="0" presId="urn:microsoft.com/office/officeart/2005/8/layout/chevron1"/>
    <dgm:cxn modelId="{86DF8792-8F53-4440-9557-FD5825B9030D}" type="presParOf" srcId="{6E1636BC-A5EE-463A-93F1-13F55DFB1ACE}" destId="{1FC32949-96E0-4F59-AB6E-D450C8C2FD92}" srcOrd="2" destOrd="0" presId="urn:microsoft.com/office/officeart/2005/8/layout/chevron1"/>
    <dgm:cxn modelId="{B8AB15D6-5499-4100-869B-2457F215865E}" type="presParOf" srcId="{6E1636BC-A5EE-463A-93F1-13F55DFB1ACE}" destId="{2D47C283-1491-4BF8-BD0E-9848DFFFBA14}" srcOrd="3" destOrd="0" presId="urn:microsoft.com/office/officeart/2005/8/layout/chevron1"/>
    <dgm:cxn modelId="{2A6957B7-CE67-42DB-9E88-B96779464BBF}" type="presParOf" srcId="{6E1636BC-A5EE-463A-93F1-13F55DFB1ACE}" destId="{47278015-E069-4F15-B205-C68A6049DC12}" srcOrd="4" destOrd="0" presId="urn:microsoft.com/office/officeart/2005/8/layout/chevron1"/>
    <dgm:cxn modelId="{90E03C16-FDD2-4D35-9855-4465854E33A4}" type="presParOf" srcId="{6E1636BC-A5EE-463A-93F1-13F55DFB1ACE}" destId="{2D28656C-4B50-4BA7-A662-A625705257B2}" srcOrd="5" destOrd="0" presId="urn:microsoft.com/office/officeart/2005/8/layout/chevron1"/>
    <dgm:cxn modelId="{9E7062E6-04D0-428D-A1C9-BC3C9A838861}" type="presParOf" srcId="{6E1636BC-A5EE-463A-93F1-13F55DFB1ACE}" destId="{4A815666-19F0-4D71-B85D-7793D2354CEF}" srcOrd="6" destOrd="0" presId="urn:microsoft.com/office/officeart/2005/8/layout/chevron1"/>
    <dgm:cxn modelId="{4E30EE5E-F2A1-43F8-A367-ACD631E30D64}" type="presParOf" srcId="{6E1636BC-A5EE-463A-93F1-13F55DFB1ACE}" destId="{02A5FDA7-934F-482A-9413-04BE60E2442D}" srcOrd="7" destOrd="0" presId="urn:microsoft.com/office/officeart/2005/8/layout/chevron1"/>
    <dgm:cxn modelId="{B04E5FED-CA00-40D2-997C-ABE743CD4D75}" type="presParOf" srcId="{6E1636BC-A5EE-463A-93F1-13F55DFB1ACE}" destId="{6BBC7A57-54E0-44FB-AED8-3F1ABDEAA54D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6517FD-D8F3-4DB7-8E68-F7443AB45E5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A4ECAC-CCF3-450A-A858-A39084114F30}">
      <dgm:prSet phldrT="[Text]" custT="1"/>
      <dgm:spPr>
        <a:xfrm>
          <a:off x="1518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Insumos</a:t>
          </a:r>
          <a:r>
            <a:rPr lang="en-US" sz="1600" b="1" dirty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</a:p>
      </dgm:t>
    </dgm:pt>
    <dgm:pt modelId="{2F48E57A-7F66-491F-8499-62E42A28753F}" type="parTrans" cxnId="{41F46215-4124-4EF5-89A9-EC648D455432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D87A9550-A425-49A5-99BD-439056379312}" type="sibTrans" cxnId="{41F46215-4124-4EF5-89A9-EC648D455432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3999CE09-FACD-4E00-8FE1-289396BA8614}">
      <dgm:prSet phldrT="[Text]" custT="1"/>
      <dgm:spPr>
        <a:xfrm>
          <a:off x="1217889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Acciones</a:t>
          </a:r>
          <a:endParaRPr lang="en-US" sz="16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8199E7CA-46D2-473D-9600-9E4C9B31F09D}" type="parTrans" cxnId="{0E7938FC-5B78-4561-B816-643FC69EDBA9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658816A1-BCF9-49CD-A6CC-C2A68FCBDA98}" type="sibTrans" cxnId="{0E7938FC-5B78-4561-B816-643FC69EDBA9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D6241C46-F2E2-4035-81B1-6AE73CD88732}">
      <dgm:prSet phldrT="[Text]" custT="1"/>
      <dgm:spPr>
        <a:xfrm>
          <a:off x="2434261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Productos</a:t>
          </a:r>
          <a:endParaRPr lang="en-US" sz="16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9FAD40B1-30AD-4830-B1EE-58BE28271A74}" type="parTrans" cxnId="{9AF4B128-DCE2-4214-B13F-A064FADCC944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B7DBDE25-EEBF-49E9-B4C5-7CF24C931668}" type="sibTrans" cxnId="{9AF4B128-DCE2-4214-B13F-A064FADCC944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A538FAF3-4CB4-4790-BBE1-9CA1DBB05076}">
      <dgm:prSet phldrT="[Text]" custT="1"/>
      <dgm:spPr>
        <a:xfrm>
          <a:off x="3650632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Resultados</a:t>
          </a:r>
          <a:endParaRPr lang="en-US" sz="16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653EABF7-C837-4D15-B5C4-9DED32B9590B}" type="parTrans" cxnId="{C54A5D25-0203-4A0B-86B3-F96AB1D59705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C628C10F-75CC-4D10-AFCD-CFE707C87220}" type="sibTrans" cxnId="{C54A5D25-0203-4A0B-86B3-F96AB1D59705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A1F25849-5BBA-40E8-AC58-4C569DFC1178}">
      <dgm:prSet phldrT="[Text]" custT="1"/>
      <dgm:spPr>
        <a:xfrm>
          <a:off x="4867003" y="0"/>
          <a:ext cx="1351523" cy="23391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Impactos</a:t>
          </a:r>
          <a:endParaRPr lang="en-US" sz="16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7CFEAF27-BF91-4540-9FA2-74F47D9DA11A}" type="parTrans" cxnId="{A6FAA790-FD5D-4D5F-856A-FB2C31251BA1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28BD0D96-5319-4B65-A69C-6336C03F9E79}" type="sibTrans" cxnId="{A6FAA790-FD5D-4D5F-856A-FB2C31251BA1}">
      <dgm:prSet/>
      <dgm:spPr/>
      <dgm:t>
        <a:bodyPr/>
        <a:lstStyle/>
        <a:p>
          <a:endParaRPr lang="en-US" sz="1600" b="1">
            <a:latin typeface="Arial" pitchFamily="34" charset="0"/>
            <a:cs typeface="Arial" pitchFamily="34" charset="0"/>
          </a:endParaRPr>
        </a:p>
      </dgm:t>
    </dgm:pt>
    <dgm:pt modelId="{6E1636BC-A5EE-463A-93F1-13F55DFB1ACE}" type="pres">
      <dgm:prSet presAssocID="{3C6517FD-D8F3-4DB7-8E68-F7443AB45E52}" presName="Name0" presStyleCnt="0">
        <dgm:presLayoutVars>
          <dgm:dir/>
          <dgm:animLvl val="lvl"/>
          <dgm:resizeHandles val="exact"/>
        </dgm:presLayoutVars>
      </dgm:prSet>
      <dgm:spPr/>
    </dgm:pt>
    <dgm:pt modelId="{03D02AC5-E91F-4EC7-B92D-4A49660BF604}" type="pres">
      <dgm:prSet presAssocID="{91A4ECAC-CCF3-450A-A858-A39084114F30}" presName="parTxOnly" presStyleLbl="node1" presStyleIdx="0" presStyleCnt="5" custScaleX="111819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94629791-8A2C-4B46-8EDC-B6C5A0FA097C}" type="pres">
      <dgm:prSet presAssocID="{D87A9550-A425-49A5-99BD-439056379312}" presName="parTxOnlySpace" presStyleCnt="0"/>
      <dgm:spPr/>
    </dgm:pt>
    <dgm:pt modelId="{1FC32949-96E0-4F59-AB6E-D450C8C2FD92}" type="pres">
      <dgm:prSet presAssocID="{3999CE09-FACD-4E00-8FE1-289396BA8614}" presName="parTxOnly" presStyleLbl="node1" presStyleIdx="1" presStyleCnt="5" custScaleX="129552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2D47C283-1491-4BF8-BD0E-9848DFFFBA14}" type="pres">
      <dgm:prSet presAssocID="{658816A1-BCF9-49CD-A6CC-C2A68FCBDA98}" presName="parTxOnlySpace" presStyleCnt="0"/>
      <dgm:spPr/>
    </dgm:pt>
    <dgm:pt modelId="{47278015-E069-4F15-B205-C68A6049DC12}" type="pres">
      <dgm:prSet presAssocID="{D6241C46-F2E2-4035-81B1-6AE73CD88732}" presName="parTxOnly" presStyleLbl="node1" presStyleIdx="2" presStyleCnt="5" custScaleX="142310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2D28656C-4B50-4BA7-A662-A625705257B2}" type="pres">
      <dgm:prSet presAssocID="{B7DBDE25-EEBF-49E9-B4C5-7CF24C931668}" presName="parTxOnlySpace" presStyleCnt="0"/>
      <dgm:spPr/>
    </dgm:pt>
    <dgm:pt modelId="{4A815666-19F0-4D71-B85D-7793D2354CEF}" type="pres">
      <dgm:prSet presAssocID="{A538FAF3-4CB4-4790-BBE1-9CA1DBB05076}" presName="parTxOnly" presStyleLbl="node1" presStyleIdx="3" presStyleCnt="5" custScaleX="153271" custScaleY="90421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  <dgm:pt modelId="{02A5FDA7-934F-482A-9413-04BE60E2442D}" type="pres">
      <dgm:prSet presAssocID="{C628C10F-75CC-4D10-AFCD-CFE707C87220}" presName="parTxOnlySpace" presStyleCnt="0"/>
      <dgm:spPr/>
    </dgm:pt>
    <dgm:pt modelId="{6BBC7A57-54E0-44FB-AED8-3F1ABDEAA54D}" type="pres">
      <dgm:prSet presAssocID="{A1F25849-5BBA-40E8-AC58-4C569DFC1178}" presName="parTxOnly" presStyleLbl="node1" presStyleIdx="4" presStyleCnt="5" custScaleX="122000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</dgm:pt>
  </dgm:ptLst>
  <dgm:cxnLst>
    <dgm:cxn modelId="{41F46215-4124-4EF5-89A9-EC648D455432}" srcId="{3C6517FD-D8F3-4DB7-8E68-F7443AB45E52}" destId="{91A4ECAC-CCF3-450A-A858-A39084114F30}" srcOrd="0" destOrd="0" parTransId="{2F48E57A-7F66-491F-8499-62E42A28753F}" sibTransId="{D87A9550-A425-49A5-99BD-439056379312}"/>
    <dgm:cxn modelId="{C54A5D25-0203-4A0B-86B3-F96AB1D59705}" srcId="{3C6517FD-D8F3-4DB7-8E68-F7443AB45E52}" destId="{A538FAF3-4CB4-4790-BBE1-9CA1DBB05076}" srcOrd="3" destOrd="0" parTransId="{653EABF7-C837-4D15-B5C4-9DED32B9590B}" sibTransId="{C628C10F-75CC-4D10-AFCD-CFE707C87220}"/>
    <dgm:cxn modelId="{5F9BC727-8400-43A5-AC1B-7DAB16C67CF6}" type="presOf" srcId="{A538FAF3-4CB4-4790-BBE1-9CA1DBB05076}" destId="{4A815666-19F0-4D71-B85D-7793D2354CEF}" srcOrd="0" destOrd="0" presId="urn:microsoft.com/office/officeart/2005/8/layout/chevron1"/>
    <dgm:cxn modelId="{9AF4B128-DCE2-4214-B13F-A064FADCC944}" srcId="{3C6517FD-D8F3-4DB7-8E68-F7443AB45E52}" destId="{D6241C46-F2E2-4035-81B1-6AE73CD88732}" srcOrd="2" destOrd="0" parTransId="{9FAD40B1-30AD-4830-B1EE-58BE28271A74}" sibTransId="{B7DBDE25-EEBF-49E9-B4C5-7CF24C931668}"/>
    <dgm:cxn modelId="{4C6B675A-4402-4688-B9DE-02FA8794B8C1}" type="presOf" srcId="{3C6517FD-D8F3-4DB7-8E68-F7443AB45E52}" destId="{6E1636BC-A5EE-463A-93F1-13F55DFB1ACE}" srcOrd="0" destOrd="0" presId="urn:microsoft.com/office/officeart/2005/8/layout/chevron1"/>
    <dgm:cxn modelId="{A6FAA790-FD5D-4D5F-856A-FB2C31251BA1}" srcId="{3C6517FD-D8F3-4DB7-8E68-F7443AB45E52}" destId="{A1F25849-5BBA-40E8-AC58-4C569DFC1178}" srcOrd="4" destOrd="0" parTransId="{7CFEAF27-BF91-4540-9FA2-74F47D9DA11A}" sibTransId="{28BD0D96-5319-4B65-A69C-6336C03F9E79}"/>
    <dgm:cxn modelId="{07ED2E91-BD22-4355-B5BC-9445C0E63FC4}" type="presOf" srcId="{91A4ECAC-CCF3-450A-A858-A39084114F30}" destId="{03D02AC5-E91F-4EC7-B92D-4A49660BF604}" srcOrd="0" destOrd="0" presId="urn:microsoft.com/office/officeart/2005/8/layout/chevron1"/>
    <dgm:cxn modelId="{2E699DBF-2205-4633-B548-08C1FE78D98D}" type="presOf" srcId="{3999CE09-FACD-4E00-8FE1-289396BA8614}" destId="{1FC32949-96E0-4F59-AB6E-D450C8C2FD92}" srcOrd="0" destOrd="0" presId="urn:microsoft.com/office/officeart/2005/8/layout/chevron1"/>
    <dgm:cxn modelId="{F8B985ED-F18A-45DD-A57B-423968A3A6E7}" type="presOf" srcId="{A1F25849-5BBA-40E8-AC58-4C569DFC1178}" destId="{6BBC7A57-54E0-44FB-AED8-3F1ABDEAA54D}" srcOrd="0" destOrd="0" presId="urn:microsoft.com/office/officeart/2005/8/layout/chevron1"/>
    <dgm:cxn modelId="{0E7938FC-5B78-4561-B816-643FC69EDBA9}" srcId="{3C6517FD-D8F3-4DB7-8E68-F7443AB45E52}" destId="{3999CE09-FACD-4E00-8FE1-289396BA8614}" srcOrd="1" destOrd="0" parTransId="{8199E7CA-46D2-473D-9600-9E4C9B31F09D}" sibTransId="{658816A1-BCF9-49CD-A6CC-C2A68FCBDA98}"/>
    <dgm:cxn modelId="{156C69FC-5AA0-4884-A470-86927EFC2625}" type="presOf" srcId="{D6241C46-F2E2-4035-81B1-6AE73CD88732}" destId="{47278015-E069-4F15-B205-C68A6049DC12}" srcOrd="0" destOrd="0" presId="urn:microsoft.com/office/officeart/2005/8/layout/chevron1"/>
    <dgm:cxn modelId="{D82799BB-753E-4E54-B0F4-88CBFCF80DA5}" type="presParOf" srcId="{6E1636BC-A5EE-463A-93F1-13F55DFB1ACE}" destId="{03D02AC5-E91F-4EC7-B92D-4A49660BF604}" srcOrd="0" destOrd="0" presId="urn:microsoft.com/office/officeart/2005/8/layout/chevron1"/>
    <dgm:cxn modelId="{666B0F99-A886-4458-BB50-AA4E81A4876E}" type="presParOf" srcId="{6E1636BC-A5EE-463A-93F1-13F55DFB1ACE}" destId="{94629791-8A2C-4B46-8EDC-B6C5A0FA097C}" srcOrd="1" destOrd="0" presId="urn:microsoft.com/office/officeart/2005/8/layout/chevron1"/>
    <dgm:cxn modelId="{86DF8792-8F53-4440-9557-FD5825B9030D}" type="presParOf" srcId="{6E1636BC-A5EE-463A-93F1-13F55DFB1ACE}" destId="{1FC32949-96E0-4F59-AB6E-D450C8C2FD92}" srcOrd="2" destOrd="0" presId="urn:microsoft.com/office/officeart/2005/8/layout/chevron1"/>
    <dgm:cxn modelId="{B8AB15D6-5499-4100-869B-2457F215865E}" type="presParOf" srcId="{6E1636BC-A5EE-463A-93F1-13F55DFB1ACE}" destId="{2D47C283-1491-4BF8-BD0E-9848DFFFBA14}" srcOrd="3" destOrd="0" presId="urn:microsoft.com/office/officeart/2005/8/layout/chevron1"/>
    <dgm:cxn modelId="{2A6957B7-CE67-42DB-9E88-B96779464BBF}" type="presParOf" srcId="{6E1636BC-A5EE-463A-93F1-13F55DFB1ACE}" destId="{47278015-E069-4F15-B205-C68A6049DC12}" srcOrd="4" destOrd="0" presId="urn:microsoft.com/office/officeart/2005/8/layout/chevron1"/>
    <dgm:cxn modelId="{90E03C16-FDD2-4D35-9855-4465854E33A4}" type="presParOf" srcId="{6E1636BC-A5EE-463A-93F1-13F55DFB1ACE}" destId="{2D28656C-4B50-4BA7-A662-A625705257B2}" srcOrd="5" destOrd="0" presId="urn:microsoft.com/office/officeart/2005/8/layout/chevron1"/>
    <dgm:cxn modelId="{9E7062E6-04D0-428D-A1C9-BC3C9A838861}" type="presParOf" srcId="{6E1636BC-A5EE-463A-93F1-13F55DFB1ACE}" destId="{4A815666-19F0-4D71-B85D-7793D2354CEF}" srcOrd="6" destOrd="0" presId="urn:microsoft.com/office/officeart/2005/8/layout/chevron1"/>
    <dgm:cxn modelId="{4E30EE5E-F2A1-43F8-A367-ACD631E30D64}" type="presParOf" srcId="{6E1636BC-A5EE-463A-93F1-13F55DFB1ACE}" destId="{02A5FDA7-934F-482A-9413-04BE60E2442D}" srcOrd="7" destOrd="0" presId="urn:microsoft.com/office/officeart/2005/8/layout/chevron1"/>
    <dgm:cxn modelId="{B04E5FED-CA00-40D2-997C-ABE743CD4D75}" type="presParOf" srcId="{6E1636BC-A5EE-463A-93F1-13F55DFB1ACE}" destId="{6BBC7A57-54E0-44FB-AED8-3F1ABDEAA54D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02AC5-E91F-4EC7-B92D-4A49660BF604}">
      <dsp:nvSpPr>
        <dsp:cNvPr id="0" name=""/>
        <dsp:cNvSpPr/>
      </dsp:nvSpPr>
      <dsp:spPr>
        <a:xfrm>
          <a:off x="5129" y="361164"/>
          <a:ext cx="1604085" cy="57381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Insumos</a:t>
          </a:r>
          <a:r>
            <a:rPr lang="en-US" sz="1600" b="1" kern="1200" dirty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</a:p>
      </dsp:txBody>
      <dsp:txXfrm>
        <a:off x="292036" y="361164"/>
        <a:ext cx="1030271" cy="573814"/>
      </dsp:txXfrm>
    </dsp:sp>
    <dsp:sp modelId="{1FC32949-96E0-4F59-AB6E-D450C8C2FD92}">
      <dsp:nvSpPr>
        <dsp:cNvPr id="0" name=""/>
        <dsp:cNvSpPr/>
      </dsp:nvSpPr>
      <dsp:spPr>
        <a:xfrm>
          <a:off x="1465761" y="361164"/>
          <a:ext cx="1858471" cy="57381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Acciones</a:t>
          </a:r>
          <a:endParaRPr lang="en-US" sz="16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1752668" y="361164"/>
        <a:ext cx="1284657" cy="573814"/>
      </dsp:txXfrm>
    </dsp:sp>
    <dsp:sp modelId="{47278015-E069-4F15-B205-C68A6049DC12}">
      <dsp:nvSpPr>
        <dsp:cNvPr id="0" name=""/>
        <dsp:cNvSpPr/>
      </dsp:nvSpPr>
      <dsp:spPr>
        <a:xfrm>
          <a:off x="3180779" y="361164"/>
          <a:ext cx="2041489" cy="57381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Productos</a:t>
          </a:r>
          <a:endParaRPr lang="en-US" sz="16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3467686" y="361164"/>
        <a:ext cx="1467675" cy="573814"/>
      </dsp:txXfrm>
    </dsp:sp>
    <dsp:sp modelId="{4A815666-19F0-4D71-B85D-7793D2354CEF}">
      <dsp:nvSpPr>
        <dsp:cNvPr id="0" name=""/>
        <dsp:cNvSpPr/>
      </dsp:nvSpPr>
      <dsp:spPr>
        <a:xfrm>
          <a:off x="5078815" y="388647"/>
          <a:ext cx="2198729" cy="518849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Resultados</a:t>
          </a:r>
          <a:endParaRPr lang="en-US" sz="16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5338240" y="388647"/>
        <a:ext cx="1679880" cy="518849"/>
      </dsp:txXfrm>
    </dsp:sp>
    <dsp:sp modelId="{6BBC7A57-54E0-44FB-AED8-3F1ABDEAA54D}">
      <dsp:nvSpPr>
        <dsp:cNvPr id="0" name=""/>
        <dsp:cNvSpPr/>
      </dsp:nvSpPr>
      <dsp:spPr>
        <a:xfrm>
          <a:off x="7134090" y="361164"/>
          <a:ext cx="1750135" cy="57381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Impactos</a:t>
          </a:r>
          <a:endParaRPr lang="en-US" sz="16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7420997" y="361164"/>
        <a:ext cx="1176321" cy="573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02AC5-E91F-4EC7-B92D-4A49660BF604}">
      <dsp:nvSpPr>
        <dsp:cNvPr id="0" name=""/>
        <dsp:cNvSpPr/>
      </dsp:nvSpPr>
      <dsp:spPr>
        <a:xfrm>
          <a:off x="5129" y="361164"/>
          <a:ext cx="1604085" cy="57381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Insumos</a:t>
          </a:r>
          <a:r>
            <a:rPr lang="en-US" sz="1600" b="1" kern="1200" dirty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</a:p>
      </dsp:txBody>
      <dsp:txXfrm>
        <a:off x="292036" y="361164"/>
        <a:ext cx="1030271" cy="573814"/>
      </dsp:txXfrm>
    </dsp:sp>
    <dsp:sp modelId="{1FC32949-96E0-4F59-AB6E-D450C8C2FD92}">
      <dsp:nvSpPr>
        <dsp:cNvPr id="0" name=""/>
        <dsp:cNvSpPr/>
      </dsp:nvSpPr>
      <dsp:spPr>
        <a:xfrm>
          <a:off x="1465761" y="361164"/>
          <a:ext cx="1858471" cy="57381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Acciones</a:t>
          </a:r>
          <a:endParaRPr lang="en-US" sz="16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1752668" y="361164"/>
        <a:ext cx="1284657" cy="573814"/>
      </dsp:txXfrm>
    </dsp:sp>
    <dsp:sp modelId="{47278015-E069-4F15-B205-C68A6049DC12}">
      <dsp:nvSpPr>
        <dsp:cNvPr id="0" name=""/>
        <dsp:cNvSpPr/>
      </dsp:nvSpPr>
      <dsp:spPr>
        <a:xfrm>
          <a:off x="3180779" y="361164"/>
          <a:ext cx="2041489" cy="57381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Productos</a:t>
          </a:r>
          <a:endParaRPr lang="en-US" sz="16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3467686" y="361164"/>
        <a:ext cx="1467675" cy="573814"/>
      </dsp:txXfrm>
    </dsp:sp>
    <dsp:sp modelId="{4A815666-19F0-4D71-B85D-7793D2354CEF}">
      <dsp:nvSpPr>
        <dsp:cNvPr id="0" name=""/>
        <dsp:cNvSpPr/>
      </dsp:nvSpPr>
      <dsp:spPr>
        <a:xfrm>
          <a:off x="5078815" y="388647"/>
          <a:ext cx="2198729" cy="518849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Resultados</a:t>
          </a:r>
          <a:endParaRPr lang="en-US" sz="16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5338240" y="388647"/>
        <a:ext cx="1679880" cy="518849"/>
      </dsp:txXfrm>
    </dsp:sp>
    <dsp:sp modelId="{6BBC7A57-54E0-44FB-AED8-3F1ABDEAA54D}">
      <dsp:nvSpPr>
        <dsp:cNvPr id="0" name=""/>
        <dsp:cNvSpPr/>
      </dsp:nvSpPr>
      <dsp:spPr>
        <a:xfrm>
          <a:off x="7134090" y="361164"/>
          <a:ext cx="1750135" cy="57381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Impactos</a:t>
          </a:r>
          <a:endParaRPr lang="en-US" sz="16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7420997" y="361164"/>
        <a:ext cx="1176321" cy="5738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02AC5-E91F-4EC7-B92D-4A49660BF604}">
      <dsp:nvSpPr>
        <dsp:cNvPr id="0" name=""/>
        <dsp:cNvSpPr/>
      </dsp:nvSpPr>
      <dsp:spPr>
        <a:xfrm>
          <a:off x="5129" y="361164"/>
          <a:ext cx="1604085" cy="57381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Insumos</a:t>
          </a:r>
          <a:r>
            <a:rPr lang="en-US" sz="1600" b="1" kern="1200" dirty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</a:p>
      </dsp:txBody>
      <dsp:txXfrm>
        <a:off x="292036" y="361164"/>
        <a:ext cx="1030271" cy="573814"/>
      </dsp:txXfrm>
    </dsp:sp>
    <dsp:sp modelId="{1FC32949-96E0-4F59-AB6E-D450C8C2FD92}">
      <dsp:nvSpPr>
        <dsp:cNvPr id="0" name=""/>
        <dsp:cNvSpPr/>
      </dsp:nvSpPr>
      <dsp:spPr>
        <a:xfrm>
          <a:off x="1465761" y="361164"/>
          <a:ext cx="1858471" cy="57381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Acciones</a:t>
          </a:r>
          <a:endParaRPr lang="en-US" sz="16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1752668" y="361164"/>
        <a:ext cx="1284657" cy="573814"/>
      </dsp:txXfrm>
    </dsp:sp>
    <dsp:sp modelId="{47278015-E069-4F15-B205-C68A6049DC12}">
      <dsp:nvSpPr>
        <dsp:cNvPr id="0" name=""/>
        <dsp:cNvSpPr/>
      </dsp:nvSpPr>
      <dsp:spPr>
        <a:xfrm>
          <a:off x="3180779" y="361164"/>
          <a:ext cx="2041489" cy="57381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Productos</a:t>
          </a:r>
          <a:endParaRPr lang="en-US" sz="16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3467686" y="361164"/>
        <a:ext cx="1467675" cy="573814"/>
      </dsp:txXfrm>
    </dsp:sp>
    <dsp:sp modelId="{4A815666-19F0-4D71-B85D-7793D2354CEF}">
      <dsp:nvSpPr>
        <dsp:cNvPr id="0" name=""/>
        <dsp:cNvSpPr/>
      </dsp:nvSpPr>
      <dsp:spPr>
        <a:xfrm>
          <a:off x="5078815" y="388647"/>
          <a:ext cx="2198729" cy="518849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Resultados</a:t>
          </a:r>
          <a:endParaRPr lang="en-US" sz="16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5338240" y="388647"/>
        <a:ext cx="1679880" cy="518849"/>
      </dsp:txXfrm>
    </dsp:sp>
    <dsp:sp modelId="{6BBC7A57-54E0-44FB-AED8-3F1ABDEAA54D}">
      <dsp:nvSpPr>
        <dsp:cNvPr id="0" name=""/>
        <dsp:cNvSpPr/>
      </dsp:nvSpPr>
      <dsp:spPr>
        <a:xfrm>
          <a:off x="7134090" y="361164"/>
          <a:ext cx="1750135" cy="573814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Impactos</a:t>
          </a:r>
          <a:endParaRPr lang="en-US" sz="16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7420997" y="361164"/>
        <a:ext cx="1176321" cy="573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9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76F0A-980D-4F30-A34C-6192C86BCEB5}" type="datetimeFigureOut">
              <a:rPr lang="en-AU" smtClean="0"/>
              <a:pPr/>
              <a:t>28/9/2023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9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9D1AD-A2E5-4307-8578-41102CA0F1E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8281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16A5F483-3392-4357-8BB8-81BAE864DE40}" type="datetimeFigureOut">
              <a:rPr lang="en-AU" smtClean="0"/>
              <a:pPr/>
              <a:t>28/9/2023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4905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346949"/>
            <a:ext cx="5852160" cy="45341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B4ED1CF7-524F-44E0-A189-DE865D5A874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01194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Bienvenidos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esta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sesión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grabada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sobre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monitoreo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de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una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respuesta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la que se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presentarán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una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serie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de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conceptos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básicos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que se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utilizan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habitualmente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dicho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monitoreo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La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sesión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dura 40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minutos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Puede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pausarla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haciendo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clic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con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botón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derecho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y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reanudarla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haciendo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clic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con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botón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izquierdo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la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ve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powerpoint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32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monitoreo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desarrolla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que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corresponden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Planificación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Un Plan de Respuesta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Humanitaria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previstos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estratégico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planificación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colectiva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estratégicos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específicos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metas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ahí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clúster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clúster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clúster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las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actividades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clúster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metas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continuación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proyecto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actividad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actor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las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actividades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proyecto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Ahora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monitoreo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respuesta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llevará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cabo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mismos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Para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proyecto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propietario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proyecto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medirá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asociados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las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actividades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proyecto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al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propio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proyecto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mayoría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contamos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 que se ha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entregado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+mj-lt"/>
              <a:buNone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cluster,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medirá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vinculados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actividades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cluster.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tratarse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calculados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sumando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proyectos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Ejemplo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número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total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niños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vacunados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proyectos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también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resultados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medidas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directamente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Ejemplo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escuela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disminución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incidencia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enfermedad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indent="0">
              <a:buFont typeface="+mj-lt"/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+mj-lt"/>
              <a:buNone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estratégico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comunidad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humanitaria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tendrá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vinculados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estratégicos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específicos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son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cualitativos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progreso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hacia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estratégicos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son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llevada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cabo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69C0-D44A-4CB2-941E-54BB26C8995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811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FR" dirty="0"/>
              <a:t>Para </a:t>
            </a:r>
            <a:r>
              <a:rPr lang="fr-FR" dirty="0" err="1"/>
              <a:t>controlar</a:t>
            </a:r>
            <a:r>
              <a:rPr lang="fr-FR" dirty="0"/>
              <a:t> </a:t>
            </a:r>
            <a:r>
              <a:rPr lang="fr-FR" dirty="0" err="1"/>
              <a:t>todas</a:t>
            </a:r>
            <a:r>
              <a:rPr lang="fr-FR" dirty="0"/>
              <a:t> las partes de la </a:t>
            </a:r>
            <a:r>
              <a:rPr lang="fr-FR" dirty="0" err="1"/>
              <a:t>cadena</a:t>
            </a:r>
            <a:r>
              <a:rPr lang="fr-FR" dirty="0"/>
              <a:t> de </a:t>
            </a:r>
            <a:r>
              <a:rPr lang="fr-FR" dirty="0" err="1"/>
              <a:t>resultados</a:t>
            </a:r>
            <a:r>
              <a:rPr lang="fr-FR" dirty="0"/>
              <a:t>, </a:t>
            </a:r>
            <a:r>
              <a:rPr lang="fr-FR" dirty="0" err="1"/>
              <a:t>utilizaremos</a:t>
            </a:r>
            <a:r>
              <a:rPr lang="fr-FR" dirty="0"/>
              <a:t> </a:t>
            </a:r>
            <a:r>
              <a:rPr lang="fr-FR" dirty="0" err="1"/>
              <a:t>indicadores</a:t>
            </a:r>
            <a:r>
              <a:rPr lang="fr-FR" dirty="0"/>
              <a:t>.</a:t>
            </a:r>
          </a:p>
          <a:p>
            <a:pPr>
              <a:lnSpc>
                <a:spcPct val="100000"/>
              </a:lnSpc>
            </a:pPr>
            <a:r>
              <a:rPr lang="fr-FR" dirty="0"/>
              <a:t>De forma </a:t>
            </a:r>
            <a:r>
              <a:rPr lang="fr-FR" dirty="0" err="1"/>
              <a:t>simplificada</a:t>
            </a:r>
            <a:r>
              <a:rPr lang="fr-FR" dirty="0"/>
              <a:t>, </a:t>
            </a:r>
            <a:r>
              <a:rPr lang="fr-FR" dirty="0" err="1"/>
              <a:t>veamos</a:t>
            </a:r>
            <a:r>
              <a:rPr lang="fr-FR" dirty="0"/>
              <a:t> las </a:t>
            </a:r>
            <a:r>
              <a:rPr lang="fr-FR" dirty="0" err="1"/>
              <a:t>nociones</a:t>
            </a:r>
            <a:r>
              <a:rPr lang="fr-FR" dirty="0"/>
              <a:t> </a:t>
            </a:r>
            <a:r>
              <a:rPr lang="fr-FR" dirty="0" err="1"/>
              <a:t>básicas</a:t>
            </a:r>
            <a:r>
              <a:rPr lang="fr-FR" dirty="0"/>
              <a:t> para </a:t>
            </a:r>
            <a:r>
              <a:rPr lang="fr-FR" dirty="0" err="1"/>
              <a:t>manejar</a:t>
            </a:r>
            <a:r>
              <a:rPr lang="fr-FR" dirty="0"/>
              <a:t> </a:t>
            </a:r>
            <a:r>
              <a:rPr lang="fr-FR" dirty="0" err="1"/>
              <a:t>indicadores</a:t>
            </a:r>
            <a:r>
              <a:rPr lang="fr-FR" dirty="0"/>
              <a:t>:</a:t>
            </a:r>
          </a:p>
          <a:p>
            <a:pPr>
              <a:lnSpc>
                <a:spcPct val="100000"/>
              </a:lnSpc>
            </a:pPr>
            <a:r>
              <a:rPr lang="fr-FR" dirty="0"/>
              <a:t>- El </a:t>
            </a:r>
            <a:r>
              <a:rPr lang="fr-FR" dirty="0" err="1"/>
              <a:t>indicador</a:t>
            </a:r>
            <a:r>
              <a:rPr lang="fr-FR" dirty="0"/>
              <a:t> se </a:t>
            </a:r>
            <a:r>
              <a:rPr lang="fr-FR" dirty="0" err="1"/>
              <a:t>describe</a:t>
            </a:r>
            <a:r>
              <a:rPr lang="fr-FR" dirty="0"/>
              <a:t> en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etiqueta</a:t>
            </a:r>
            <a:r>
              <a:rPr lang="fr-FR" dirty="0"/>
              <a:t>, que </a:t>
            </a:r>
            <a:r>
              <a:rPr lang="fr-FR" dirty="0" err="1"/>
              <a:t>tiene</a:t>
            </a:r>
            <a:r>
              <a:rPr lang="fr-FR" dirty="0"/>
              <a:t> que </a:t>
            </a:r>
            <a:r>
              <a:rPr lang="fr-FR" dirty="0" err="1"/>
              <a:t>decir</a:t>
            </a:r>
            <a:r>
              <a:rPr lang="fr-FR" dirty="0"/>
              <a:t> con </a:t>
            </a:r>
            <a:r>
              <a:rPr lang="fr-FR" dirty="0" err="1"/>
              <a:t>precisión</a:t>
            </a:r>
            <a:r>
              <a:rPr lang="fr-FR" dirty="0"/>
              <a:t> lo que se va a </a:t>
            </a:r>
            <a:r>
              <a:rPr lang="fr-FR" dirty="0" err="1"/>
              <a:t>cuantificar</a:t>
            </a:r>
            <a:r>
              <a:rPr lang="fr-FR" dirty="0"/>
              <a:t>.</a:t>
            </a:r>
          </a:p>
          <a:p>
            <a:pPr>
              <a:lnSpc>
                <a:spcPct val="100000"/>
              </a:lnSpc>
            </a:pPr>
            <a:r>
              <a:rPr lang="fr-FR" dirty="0"/>
              <a:t>- A </a:t>
            </a:r>
            <a:r>
              <a:rPr lang="fr-FR" dirty="0" err="1"/>
              <a:t>continuación</a:t>
            </a:r>
            <a:r>
              <a:rPr lang="fr-FR" dirty="0"/>
              <a:t> </a:t>
            </a:r>
            <a:r>
              <a:rPr lang="fr-FR" dirty="0" err="1"/>
              <a:t>establecemos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cifra</a:t>
            </a:r>
            <a:r>
              <a:rPr lang="fr-FR" dirty="0"/>
              <a:t> </a:t>
            </a:r>
            <a:r>
              <a:rPr lang="fr-FR" dirty="0" err="1"/>
              <a:t>objetivo</a:t>
            </a:r>
            <a:r>
              <a:rPr lang="fr-FR" dirty="0"/>
              <a:t>, y </a:t>
            </a:r>
            <a:r>
              <a:rPr lang="fr-FR" dirty="0" err="1"/>
              <a:t>más</a:t>
            </a:r>
            <a:r>
              <a:rPr lang="fr-FR" dirty="0"/>
              <a:t> tarde </a:t>
            </a:r>
            <a:r>
              <a:rPr lang="fr-FR" dirty="0" err="1"/>
              <a:t>mediremos</a:t>
            </a:r>
            <a:r>
              <a:rPr lang="fr-FR" dirty="0"/>
              <a:t> un </a:t>
            </a:r>
            <a:r>
              <a:rPr lang="fr-FR" dirty="0" err="1"/>
              <a:t>resultado</a:t>
            </a:r>
            <a:r>
              <a:rPr lang="fr-FR" dirty="0"/>
              <a:t> </a:t>
            </a:r>
            <a:r>
              <a:rPr lang="fr-FR" dirty="0" err="1"/>
              <a:t>intermedio</a:t>
            </a:r>
            <a:r>
              <a:rPr lang="fr-FR" dirty="0"/>
              <a:t> o final</a:t>
            </a:r>
          </a:p>
          <a:p>
            <a:pPr>
              <a:lnSpc>
                <a:spcPct val="100000"/>
              </a:lnSpc>
            </a:pPr>
            <a:r>
              <a:rPr lang="fr-FR" dirty="0"/>
              <a:t>- PERO: en este </a:t>
            </a:r>
            <a:r>
              <a:rPr lang="fr-FR" dirty="0" err="1"/>
              <a:t>ejemplo</a:t>
            </a:r>
            <a:r>
              <a:rPr lang="fr-FR" dirty="0"/>
              <a:t>, </a:t>
            </a:r>
            <a:r>
              <a:rPr lang="fr-FR" dirty="0" err="1"/>
              <a:t>hemos</a:t>
            </a:r>
            <a:r>
              <a:rPr lang="fr-FR" dirty="0"/>
              <a:t> </a:t>
            </a:r>
            <a:r>
              <a:rPr lang="fr-FR" dirty="0" err="1"/>
              <a:t>fijado</a:t>
            </a:r>
            <a:r>
              <a:rPr lang="fr-FR" dirty="0"/>
              <a:t> un </a:t>
            </a:r>
            <a:r>
              <a:rPr lang="fr-FR" dirty="0" err="1"/>
              <a:t>objetivo</a:t>
            </a:r>
            <a:r>
              <a:rPr lang="fr-FR" dirty="0"/>
              <a:t> de 5.000, </a:t>
            </a:r>
            <a:r>
              <a:rPr lang="fr-FR" dirty="0" err="1"/>
              <a:t>pero</a:t>
            </a:r>
            <a:r>
              <a:rPr lang="fr-FR" dirty="0"/>
              <a:t> ¿</a:t>
            </a:r>
            <a:r>
              <a:rPr lang="fr-FR" dirty="0" err="1"/>
              <a:t>cuál</a:t>
            </a:r>
            <a:r>
              <a:rPr lang="fr-FR" dirty="0"/>
              <a:t> </a:t>
            </a:r>
            <a:r>
              <a:rPr lang="fr-FR" dirty="0" err="1"/>
              <a:t>era</a:t>
            </a:r>
            <a:r>
              <a:rPr lang="fr-FR" dirty="0"/>
              <a:t> la </a:t>
            </a:r>
            <a:r>
              <a:rPr lang="fr-FR" dirty="0" err="1"/>
              <a:t>necesidad</a:t>
            </a:r>
            <a:r>
              <a:rPr lang="fr-FR" dirty="0"/>
              <a:t> global? </a:t>
            </a:r>
            <a:r>
              <a:rPr lang="fr-FR" dirty="0" err="1"/>
              <a:t>Puede</a:t>
            </a:r>
            <a:r>
              <a:rPr lang="fr-FR" dirty="0"/>
              <a:t> que </a:t>
            </a:r>
            <a:r>
              <a:rPr lang="fr-FR" dirty="0" err="1"/>
              <a:t>fueran</a:t>
            </a:r>
            <a:r>
              <a:rPr lang="fr-FR" dirty="0"/>
              <a:t> 20.000, y </a:t>
            </a:r>
            <a:r>
              <a:rPr lang="fr-FR" dirty="0" err="1"/>
              <a:t>esta</a:t>
            </a:r>
            <a:r>
              <a:rPr lang="fr-FR" dirty="0"/>
              <a:t> </a:t>
            </a:r>
            <a:r>
              <a:rPr lang="fr-FR" dirty="0" err="1"/>
              <a:t>información</a:t>
            </a:r>
            <a:r>
              <a:rPr lang="fr-FR" dirty="0"/>
              <a:t> </a:t>
            </a:r>
            <a:r>
              <a:rPr lang="fr-FR" dirty="0" err="1"/>
              <a:t>también</a:t>
            </a:r>
            <a:r>
              <a:rPr lang="fr-FR" dirty="0"/>
              <a:t> es </a:t>
            </a:r>
            <a:r>
              <a:rPr lang="fr-FR" dirty="0" err="1"/>
              <a:t>interesante</a:t>
            </a:r>
            <a:r>
              <a:rPr lang="fr-FR" dirty="0"/>
              <a:t>. </a:t>
            </a:r>
            <a:r>
              <a:rPr lang="fr-FR" dirty="0" err="1"/>
              <a:t>Deberíamos</a:t>
            </a:r>
            <a:r>
              <a:rPr lang="fr-FR" dirty="0"/>
              <a:t> </a:t>
            </a:r>
            <a:r>
              <a:rPr lang="fr-FR" dirty="0" err="1"/>
              <a:t>proporcionar</a:t>
            </a:r>
            <a:r>
              <a:rPr lang="fr-FR" dirty="0"/>
              <a:t> </a:t>
            </a:r>
            <a:r>
              <a:rPr lang="fr-FR" dirty="0" err="1"/>
              <a:t>esa</a:t>
            </a:r>
            <a:r>
              <a:rPr lang="fr-FR" dirty="0"/>
              <a:t> </a:t>
            </a:r>
            <a:r>
              <a:rPr lang="fr-FR" dirty="0" err="1"/>
              <a:t>información</a:t>
            </a:r>
            <a:r>
              <a:rPr lang="fr-FR" dirty="0"/>
              <a:t>, y la </a:t>
            </a:r>
            <a:r>
              <a:rPr lang="fr-FR" dirty="0" err="1"/>
              <a:t>llamamos</a:t>
            </a:r>
            <a:r>
              <a:rPr lang="fr-FR" dirty="0"/>
              <a:t> </a:t>
            </a:r>
            <a:r>
              <a:rPr lang="fr-FR" dirty="0" err="1"/>
              <a:t>necesidad</a:t>
            </a:r>
            <a:r>
              <a:rPr lang="fr-FR" dirty="0"/>
              <a:t>.</a:t>
            </a:r>
          </a:p>
          <a:p>
            <a:pPr>
              <a:lnSpc>
                <a:spcPct val="100000"/>
              </a:lnSpc>
            </a:pPr>
            <a:r>
              <a:rPr lang="fr-FR" b="1" dirty="0"/>
              <a:t>Para los </a:t>
            </a:r>
            <a:r>
              <a:rPr lang="fr-FR" b="1" dirty="0" err="1"/>
              <a:t>indicadores</a:t>
            </a:r>
            <a:r>
              <a:rPr lang="fr-FR" b="1" dirty="0"/>
              <a:t> que </a:t>
            </a:r>
            <a:r>
              <a:rPr lang="fr-FR" b="1" dirty="0" err="1"/>
              <a:t>miden</a:t>
            </a:r>
            <a:r>
              <a:rPr lang="fr-FR" b="1" dirty="0"/>
              <a:t> </a:t>
            </a:r>
            <a:r>
              <a:rPr lang="fr-FR" b="1" dirty="0" err="1"/>
              <a:t>una</a:t>
            </a:r>
            <a:r>
              <a:rPr lang="fr-FR" b="1" dirty="0"/>
              <a:t> </a:t>
            </a:r>
            <a:r>
              <a:rPr lang="fr-FR" b="1" dirty="0" err="1"/>
              <a:t>cantidad</a:t>
            </a:r>
            <a:r>
              <a:rPr lang="fr-FR" b="1" dirty="0"/>
              <a:t> que se </a:t>
            </a:r>
            <a:r>
              <a:rPr lang="fr-FR" b="1" dirty="0" err="1"/>
              <a:t>entrega</a:t>
            </a:r>
            <a:r>
              <a:rPr lang="fr-FR" b="1" dirty="0"/>
              <a:t>, es </a:t>
            </a:r>
            <a:r>
              <a:rPr lang="fr-FR" b="1" dirty="0" err="1"/>
              <a:t>útil</a:t>
            </a:r>
            <a:r>
              <a:rPr lang="fr-FR" b="1" dirty="0"/>
              <a:t> </a:t>
            </a:r>
            <a:r>
              <a:rPr lang="fr-FR" b="1" dirty="0" err="1"/>
              <a:t>mencionar</a:t>
            </a:r>
            <a:r>
              <a:rPr lang="fr-FR" b="1" dirty="0"/>
              <a:t> la </a:t>
            </a:r>
            <a:r>
              <a:rPr lang="fr-FR" b="1" dirty="0" err="1"/>
              <a:t>cifra</a:t>
            </a:r>
            <a:r>
              <a:rPr lang="fr-FR" b="1" dirty="0"/>
              <a:t> de "</a:t>
            </a:r>
            <a:r>
              <a:rPr lang="fr-FR" b="1" dirty="0" err="1"/>
              <a:t>necesidad</a:t>
            </a:r>
            <a:r>
              <a:rPr lang="fr-FR" b="1" dirty="0"/>
              <a:t>": el </a:t>
            </a:r>
            <a:r>
              <a:rPr lang="fr-FR" b="1" dirty="0" err="1"/>
              <a:t>objetivo</a:t>
            </a:r>
            <a:r>
              <a:rPr lang="fr-FR" b="1" dirty="0"/>
              <a:t> </a:t>
            </a:r>
            <a:r>
              <a:rPr lang="fr-FR" b="1" dirty="0" err="1"/>
              <a:t>ideal</a:t>
            </a:r>
            <a:r>
              <a:rPr lang="fr-FR" b="1" dirty="0"/>
              <a:t> si </a:t>
            </a:r>
            <a:r>
              <a:rPr lang="fr-FR" b="1" dirty="0" err="1"/>
              <a:t>todo</a:t>
            </a:r>
            <a:r>
              <a:rPr lang="fr-FR" b="1" dirty="0"/>
              <a:t> </a:t>
            </a:r>
            <a:r>
              <a:rPr lang="fr-FR" b="1" dirty="0" err="1"/>
              <a:t>fuera</a:t>
            </a:r>
            <a:r>
              <a:rPr lang="fr-FR" b="1" dirty="0"/>
              <a:t> </a:t>
            </a:r>
            <a:r>
              <a:rPr lang="fr-FR" b="1" dirty="0" err="1"/>
              <a:t>posible</a:t>
            </a:r>
            <a:r>
              <a:rPr lang="fr-FR" b="1" dirty="0"/>
              <a:t>.</a:t>
            </a:r>
          </a:p>
          <a:p>
            <a:pPr>
              <a:lnSpc>
                <a:spcPct val="100000"/>
              </a:lnSpc>
            </a:pPr>
            <a:endParaRPr lang="fr-FR" b="1" dirty="0"/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fr-FR" dirty="0" err="1"/>
              <a:t>Veamos</a:t>
            </a:r>
            <a:r>
              <a:rPr lang="fr-FR" dirty="0"/>
              <a:t> </a:t>
            </a:r>
            <a:r>
              <a:rPr lang="fr-FR" dirty="0" err="1"/>
              <a:t>ahora</a:t>
            </a:r>
            <a:r>
              <a:rPr lang="fr-FR" dirty="0"/>
              <a:t> </a:t>
            </a:r>
            <a:r>
              <a:rPr lang="fr-FR" dirty="0" err="1"/>
              <a:t>otro</a:t>
            </a:r>
            <a:r>
              <a:rPr lang="fr-FR" dirty="0"/>
              <a:t> </a:t>
            </a:r>
            <a:r>
              <a:rPr lang="fr-FR" dirty="0" err="1"/>
              <a:t>tipo</a:t>
            </a:r>
            <a:r>
              <a:rPr lang="fr-FR" dirty="0"/>
              <a:t> de </a:t>
            </a:r>
            <a:r>
              <a:rPr lang="fr-FR" dirty="0" err="1"/>
              <a:t>indicador</a:t>
            </a:r>
            <a:r>
              <a:rPr lang="fr-FR" dirty="0"/>
              <a:t>: 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fr-FR" dirty="0"/>
              <a:t>- Una </a:t>
            </a:r>
            <a:r>
              <a:rPr lang="fr-FR" dirty="0" err="1"/>
              <a:t>vez</a:t>
            </a:r>
            <a:r>
              <a:rPr lang="fr-FR" dirty="0"/>
              <a:t> </a:t>
            </a:r>
            <a:r>
              <a:rPr lang="fr-FR" dirty="0" err="1"/>
              <a:t>más</a:t>
            </a:r>
            <a:r>
              <a:rPr lang="fr-FR" dirty="0"/>
              <a:t>, </a:t>
            </a:r>
            <a:r>
              <a:rPr lang="fr-FR" dirty="0" err="1"/>
              <a:t>fijamos</a:t>
            </a:r>
            <a:r>
              <a:rPr lang="fr-FR" dirty="0"/>
              <a:t> un </a:t>
            </a:r>
            <a:r>
              <a:rPr lang="fr-FR" dirty="0" err="1"/>
              <a:t>objetivo</a:t>
            </a:r>
            <a:r>
              <a:rPr lang="fr-FR" dirty="0"/>
              <a:t> y, </a:t>
            </a:r>
            <a:r>
              <a:rPr lang="fr-FR" dirty="0" err="1"/>
              <a:t>más</a:t>
            </a:r>
            <a:r>
              <a:rPr lang="fr-FR" dirty="0"/>
              <a:t> tarde, </a:t>
            </a:r>
            <a:r>
              <a:rPr lang="fr-FR" dirty="0" err="1"/>
              <a:t>medimos</a:t>
            </a:r>
            <a:r>
              <a:rPr lang="fr-FR" dirty="0"/>
              <a:t> un </a:t>
            </a:r>
            <a:r>
              <a:rPr lang="fr-FR" dirty="0" err="1"/>
              <a:t>resultado</a:t>
            </a:r>
            <a:r>
              <a:rPr lang="fr-FR" dirty="0"/>
              <a:t> </a:t>
            </a:r>
            <a:r>
              <a:rPr lang="fr-FR" dirty="0" err="1"/>
              <a:t>intermedio</a:t>
            </a:r>
            <a:r>
              <a:rPr lang="fr-FR" dirty="0"/>
              <a:t> o final.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fr-FR" dirty="0"/>
              <a:t>- PERO: en este </a:t>
            </a:r>
            <a:r>
              <a:rPr lang="fr-FR" dirty="0" err="1"/>
              <a:t>ejemplo</a:t>
            </a:r>
            <a:r>
              <a:rPr lang="fr-FR" dirty="0"/>
              <a:t>, </a:t>
            </a:r>
            <a:r>
              <a:rPr lang="fr-FR" dirty="0" err="1"/>
              <a:t>fijamos</a:t>
            </a:r>
            <a:r>
              <a:rPr lang="fr-FR" dirty="0"/>
              <a:t> un </a:t>
            </a:r>
            <a:r>
              <a:rPr lang="fr-FR" dirty="0" err="1"/>
              <a:t>objetivo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90%, </a:t>
            </a:r>
            <a:r>
              <a:rPr lang="fr-FR" dirty="0" err="1"/>
              <a:t>pero</a:t>
            </a:r>
            <a:r>
              <a:rPr lang="fr-FR" dirty="0"/>
              <a:t> ¿</a:t>
            </a:r>
            <a:r>
              <a:rPr lang="fr-FR" dirty="0" err="1"/>
              <a:t>cuál</a:t>
            </a:r>
            <a:r>
              <a:rPr lang="fr-FR" dirty="0"/>
              <a:t> </a:t>
            </a:r>
            <a:r>
              <a:rPr lang="fr-FR" dirty="0" err="1"/>
              <a:t>era</a:t>
            </a:r>
            <a:r>
              <a:rPr lang="fr-FR" dirty="0"/>
              <a:t> el </a:t>
            </a:r>
            <a:r>
              <a:rPr lang="fr-FR" dirty="0" err="1"/>
              <a:t>valor</a:t>
            </a:r>
            <a:r>
              <a:rPr lang="fr-FR" dirty="0"/>
              <a:t> antes de </a:t>
            </a:r>
            <a:r>
              <a:rPr lang="fr-FR" dirty="0" err="1"/>
              <a:t>empezar</a:t>
            </a:r>
            <a:r>
              <a:rPr lang="fr-FR" dirty="0"/>
              <a:t> a </a:t>
            </a:r>
            <a:r>
              <a:rPr lang="fr-FR" dirty="0" err="1"/>
              <a:t>vacunar</a:t>
            </a:r>
            <a:r>
              <a:rPr lang="fr-FR" dirty="0"/>
              <a:t>? No </a:t>
            </a:r>
            <a:r>
              <a:rPr lang="fr-FR" dirty="0" err="1"/>
              <a:t>era</a:t>
            </a:r>
            <a:r>
              <a:rPr lang="fr-FR" dirty="0"/>
              <a:t> </a:t>
            </a:r>
            <a:r>
              <a:rPr lang="fr-FR" dirty="0" err="1"/>
              <a:t>cero</a:t>
            </a:r>
            <a:r>
              <a:rPr lang="fr-FR" dirty="0"/>
              <a:t>, </a:t>
            </a:r>
            <a:r>
              <a:rPr lang="fr-FR" dirty="0" err="1"/>
              <a:t>tal</a:t>
            </a:r>
            <a:r>
              <a:rPr lang="fr-FR" dirty="0"/>
              <a:t> </a:t>
            </a:r>
            <a:r>
              <a:rPr lang="fr-FR" dirty="0" err="1"/>
              <a:t>vez</a:t>
            </a:r>
            <a:r>
              <a:rPr lang="fr-FR" dirty="0"/>
              <a:t> </a:t>
            </a:r>
            <a:r>
              <a:rPr lang="fr-FR" dirty="0" err="1"/>
              <a:t>era</a:t>
            </a:r>
            <a:r>
              <a:rPr lang="fr-FR" dirty="0"/>
              <a:t> el 50%, y </a:t>
            </a:r>
            <a:r>
              <a:rPr lang="fr-FR" dirty="0" err="1"/>
              <a:t>esto</a:t>
            </a:r>
            <a:r>
              <a:rPr lang="fr-FR" dirty="0"/>
              <a:t> </a:t>
            </a:r>
            <a:r>
              <a:rPr lang="fr-FR" dirty="0" err="1"/>
              <a:t>también</a:t>
            </a:r>
            <a:r>
              <a:rPr lang="fr-FR" dirty="0"/>
              <a:t> es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información</a:t>
            </a:r>
            <a:r>
              <a:rPr lang="fr-FR" dirty="0"/>
              <a:t> </a:t>
            </a:r>
            <a:r>
              <a:rPr lang="fr-FR" dirty="0" err="1"/>
              <a:t>interesante</a:t>
            </a:r>
            <a:r>
              <a:rPr lang="fr-FR" dirty="0"/>
              <a:t>. </a:t>
            </a:r>
            <a:r>
              <a:rPr lang="fr-FR" dirty="0" err="1"/>
              <a:t>Deberíamos</a:t>
            </a:r>
            <a:r>
              <a:rPr lang="fr-FR" dirty="0"/>
              <a:t> </a:t>
            </a:r>
            <a:r>
              <a:rPr lang="fr-FR" dirty="0" err="1"/>
              <a:t>proporcionar</a:t>
            </a:r>
            <a:r>
              <a:rPr lang="fr-FR" dirty="0"/>
              <a:t> </a:t>
            </a:r>
            <a:r>
              <a:rPr lang="fr-FR" dirty="0" err="1"/>
              <a:t>esa</a:t>
            </a:r>
            <a:r>
              <a:rPr lang="fr-FR" dirty="0"/>
              <a:t> </a:t>
            </a:r>
            <a:r>
              <a:rPr lang="fr-FR" dirty="0" err="1"/>
              <a:t>información</a:t>
            </a:r>
            <a:r>
              <a:rPr lang="fr-FR" dirty="0"/>
              <a:t> y </a:t>
            </a:r>
            <a:r>
              <a:rPr lang="fr-FR" dirty="0" err="1"/>
              <a:t>llamarla</a:t>
            </a:r>
            <a:r>
              <a:rPr lang="fr-FR" dirty="0"/>
              <a:t> "</a:t>
            </a:r>
            <a:r>
              <a:rPr lang="fr-FR" dirty="0" err="1"/>
              <a:t>cifra</a:t>
            </a:r>
            <a:r>
              <a:rPr lang="fr-FR" dirty="0"/>
              <a:t> de </a:t>
            </a:r>
            <a:r>
              <a:rPr lang="fr-FR" dirty="0" err="1"/>
              <a:t>referencia</a:t>
            </a:r>
            <a:r>
              <a:rPr lang="fr-FR" dirty="0"/>
              <a:t>".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fr-FR" b="1" dirty="0"/>
              <a:t>Para los </a:t>
            </a:r>
            <a:r>
              <a:rPr lang="fr-FR" b="1" dirty="0" err="1"/>
              <a:t>indicadores</a:t>
            </a:r>
            <a:r>
              <a:rPr lang="fr-FR" b="1" dirty="0"/>
              <a:t> que </a:t>
            </a:r>
            <a:r>
              <a:rPr lang="fr-FR" b="1" dirty="0" err="1"/>
              <a:t>miden</a:t>
            </a:r>
            <a:r>
              <a:rPr lang="fr-FR" b="1" dirty="0"/>
              <a:t> </a:t>
            </a:r>
            <a:r>
              <a:rPr lang="fr-FR" b="1" dirty="0" err="1"/>
              <a:t>una</a:t>
            </a:r>
            <a:r>
              <a:rPr lang="fr-FR" b="1" dirty="0"/>
              <a:t> </a:t>
            </a:r>
            <a:r>
              <a:rPr lang="fr-FR" b="1" dirty="0" err="1"/>
              <a:t>situación</a:t>
            </a:r>
            <a:r>
              <a:rPr lang="fr-FR" b="1" dirty="0"/>
              <a:t> en </a:t>
            </a:r>
            <a:r>
              <a:rPr lang="fr-FR" b="1" dirty="0" err="1"/>
              <a:t>evolución</a:t>
            </a:r>
            <a:r>
              <a:rPr lang="fr-FR" b="1" dirty="0"/>
              <a:t>, es </a:t>
            </a:r>
            <a:r>
              <a:rPr lang="fr-FR" b="1" dirty="0" err="1"/>
              <a:t>útil</a:t>
            </a:r>
            <a:r>
              <a:rPr lang="fr-FR" b="1" dirty="0"/>
              <a:t> </a:t>
            </a:r>
            <a:r>
              <a:rPr lang="fr-FR" b="1" dirty="0" err="1"/>
              <a:t>mencionar</a:t>
            </a:r>
            <a:r>
              <a:rPr lang="fr-FR" b="1" dirty="0"/>
              <a:t> la </a:t>
            </a:r>
            <a:r>
              <a:rPr lang="fr-FR" b="1" dirty="0" err="1"/>
              <a:t>cifra</a:t>
            </a:r>
            <a:r>
              <a:rPr lang="fr-FR" b="1" dirty="0"/>
              <a:t> " de </a:t>
            </a:r>
            <a:r>
              <a:rPr lang="fr-FR" b="1" dirty="0" err="1"/>
              <a:t>referencia</a:t>
            </a:r>
            <a:r>
              <a:rPr lang="fr-FR" b="1" dirty="0"/>
              <a:t> ": el </a:t>
            </a:r>
            <a:r>
              <a:rPr lang="fr-FR" b="1" dirty="0" err="1"/>
              <a:t>valor</a:t>
            </a:r>
            <a:r>
              <a:rPr lang="fr-FR" b="1" dirty="0"/>
              <a:t> </a:t>
            </a:r>
            <a:r>
              <a:rPr lang="fr-FR" b="1" dirty="0" err="1"/>
              <a:t>anterior</a:t>
            </a:r>
            <a:r>
              <a:rPr lang="fr-FR" b="1" dirty="0"/>
              <a:t> al </a:t>
            </a:r>
            <a:r>
              <a:rPr lang="fr-FR" b="1" dirty="0" err="1"/>
              <a:t>inicio</a:t>
            </a:r>
            <a:r>
              <a:rPr lang="fr-FR" b="1" dirty="0"/>
              <a:t> de la </a:t>
            </a:r>
            <a:r>
              <a:rPr lang="fr-FR" b="1" dirty="0" err="1"/>
              <a:t>acción</a:t>
            </a:r>
            <a:r>
              <a:rPr lang="fr-F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5308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 menudo,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jugamos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2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tipos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recuento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duro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%.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hay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más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2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tipos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Hay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varios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tipos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#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varios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tipos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%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otros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tipos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tipo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tratamiento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diferir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cómo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medir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cómo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analizar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cómo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agregar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promediar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Veamos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aquí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principales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tipos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indicadores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se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trabajar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endParaRPr lang="en-US" sz="1200" b="1" u="sng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# - </a:t>
            </a:r>
            <a:r>
              <a:rPr lang="fr-FR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Recu</a:t>
            </a:r>
            <a:r>
              <a:rPr lang="fr-FR" b="1" dirty="0" err="1"/>
              <a:t>ento</a:t>
            </a:r>
            <a:r>
              <a:rPr lang="fr-FR" b="1" dirty="0"/>
              <a:t>        </a:t>
            </a:r>
            <a:r>
              <a:rPr lang="fr-FR" b="1" dirty="0" err="1"/>
              <a:t>Número</a:t>
            </a:r>
            <a:r>
              <a:rPr lang="fr-FR" b="1" dirty="0"/>
              <a:t> de kits </a:t>
            </a:r>
            <a:r>
              <a:rPr lang="fr-FR" b="1" dirty="0" err="1"/>
              <a:t>domésticos</a:t>
            </a:r>
            <a:r>
              <a:rPr lang="fr-FR" b="1" dirty="0"/>
              <a:t> </a:t>
            </a:r>
            <a:r>
              <a:rPr lang="fr-FR" b="1" dirty="0" err="1"/>
              <a:t>distribuidos</a:t>
            </a:r>
            <a:r>
              <a:rPr lang="fr-FR" b="1" i="1" dirty="0"/>
              <a:t> </a:t>
            </a:r>
            <a:endParaRPr lang="en-US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gusta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Una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cifra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contar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fácil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usar,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funciona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bien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no hay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necesidad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cifra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referencia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...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# - </a:t>
            </a:r>
            <a:r>
              <a:rPr lang="en-US" sz="1200" b="1" kern="0" dirty="0">
                <a:solidFill>
                  <a:prstClr val="black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</a:t>
            </a:r>
            <a:r>
              <a:rPr lang="en-US" b="1" kern="0" dirty="0">
                <a:solidFill>
                  <a:prstClr val="black"/>
                </a:solidFill>
              </a:rPr>
              <a:t>ersonas       Personas que </a:t>
            </a:r>
            <a:r>
              <a:rPr lang="en-US" b="1" kern="0" dirty="0" err="1">
                <a:solidFill>
                  <a:prstClr val="black"/>
                </a:solidFill>
              </a:rPr>
              <a:t>reciben</a:t>
            </a:r>
            <a:r>
              <a:rPr lang="en-US" b="1" kern="0" dirty="0">
                <a:solidFill>
                  <a:prstClr val="black"/>
                </a:solidFill>
              </a:rPr>
              <a:t> </a:t>
            </a:r>
            <a:r>
              <a:rPr lang="en-US" b="1" kern="0" dirty="0" err="1">
                <a:solidFill>
                  <a:prstClr val="black"/>
                </a:solidFill>
              </a:rPr>
              <a:t>alimentos</a:t>
            </a: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lang="en-US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 es lo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mismo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Los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métodos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agregación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serán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diferentes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# - </a:t>
            </a:r>
            <a:r>
              <a:rPr lang="en-US" sz="1200" b="1" kern="0" noProof="0" dirty="0">
                <a:solidFill>
                  <a:prstClr val="black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</a:t>
            </a:r>
            <a:r>
              <a:rPr lang="en-US" b="1" kern="0" dirty="0" err="1">
                <a:solidFill>
                  <a:prstClr val="black"/>
                </a:solidFill>
              </a:rPr>
              <a:t>scala</a:t>
            </a:r>
            <a:r>
              <a:rPr lang="en-US" b="1" kern="0" dirty="0">
                <a:solidFill>
                  <a:prstClr val="black"/>
                </a:solidFill>
              </a:rPr>
              <a:t> Likert   </a:t>
            </a:r>
            <a:r>
              <a:rPr kumimoji="0" lang="en-US" sz="1200" b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Nivel</a:t>
            </a:r>
            <a:r>
              <a:rPr kumimoji="0" lang="en-US" sz="1200" b="1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 </a:t>
            </a:r>
            <a:r>
              <a:rPr kumimoji="0" lang="en-US" sz="1200" b="1" u="none" strike="noStrike" kern="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satisfacción</a:t>
            </a:r>
            <a:r>
              <a:rPr kumimoji="0" lang="en-US" sz="1200" b="1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……                                            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número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no es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recuento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escala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graduada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ejemplo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del 1 al 5).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valor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registrado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tiene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significado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gradual.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Ejemplos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puntuaciones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consumo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alimentario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escala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5) /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tarjetas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puntuación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equilibrada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CRI /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fases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IPC /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grado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cobertura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necesidades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esenciales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# - </a:t>
            </a:r>
            <a:r>
              <a:rPr lang="en-US" sz="1200" b="1" kern="0" noProof="0" dirty="0">
                <a:solidFill>
                  <a:prstClr val="black"/>
                </a:solidFill>
                <a:effectLst/>
                <a:latin typeface="Arial"/>
                <a:ea typeface="+mn-ea"/>
                <a:cs typeface="Arial" pitchFamily="34" charset="0"/>
              </a:rPr>
              <a:t>T</a:t>
            </a:r>
            <a:r>
              <a:rPr lang="en-US" b="1" kern="0" dirty="0" err="1">
                <a:solidFill>
                  <a:prstClr val="black"/>
                </a:solidFill>
                <a:latin typeface="Arial"/>
              </a:rPr>
              <a:t>asa</a:t>
            </a:r>
            <a:r>
              <a:rPr lang="en-US" b="1" kern="0" dirty="0">
                <a:solidFill>
                  <a:prstClr val="black"/>
                </a:solidFill>
              </a:rPr>
              <a:t>               </a:t>
            </a:r>
            <a:r>
              <a:rPr lang="en-US" b="1" kern="0" dirty="0" err="1">
                <a:solidFill>
                  <a:prstClr val="black"/>
                </a:solidFill>
              </a:rPr>
              <a:t>Número</a:t>
            </a:r>
            <a:r>
              <a:rPr lang="en-US" b="1" kern="0" dirty="0">
                <a:solidFill>
                  <a:prstClr val="black"/>
                </a:solidFill>
              </a:rPr>
              <a:t> de </a:t>
            </a:r>
            <a:r>
              <a:rPr lang="en-US" b="1" kern="0" dirty="0" err="1">
                <a:solidFill>
                  <a:prstClr val="black"/>
                </a:solidFill>
              </a:rPr>
              <a:t>habitantes</a:t>
            </a:r>
            <a:r>
              <a:rPr lang="en-US" b="1" kern="0" dirty="0">
                <a:solidFill>
                  <a:prstClr val="black"/>
                </a:solidFill>
              </a:rPr>
              <a:t> / </a:t>
            </a:r>
            <a:r>
              <a:rPr lang="en-US" b="1" kern="0" dirty="0" err="1">
                <a:solidFill>
                  <a:prstClr val="black"/>
                </a:solidFill>
              </a:rPr>
              <a:t>centro</a:t>
            </a:r>
            <a:r>
              <a:rPr lang="en-US" b="1" kern="0" dirty="0">
                <a:solidFill>
                  <a:prstClr val="black"/>
                </a:solidFill>
              </a:rPr>
              <a:t> de </a:t>
            </a:r>
            <a:r>
              <a:rPr lang="en-US" b="1" kern="0" dirty="0" err="1">
                <a:solidFill>
                  <a:prstClr val="black"/>
                </a:solidFill>
              </a:rPr>
              <a:t>salud</a:t>
            </a:r>
            <a:r>
              <a:rPr kumimoji="0" lang="en-GB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lang="en-US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número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requiere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contar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cosas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....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numerador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denominador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 son de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distinta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naturaleza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habitantes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centros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salud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% -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Porcentaje</a:t>
            </a:r>
            <a:r>
              <a:rPr lang="en-US" b="1" kern="0" dirty="0">
                <a:solidFill>
                  <a:prstClr val="black"/>
                </a:solidFill>
              </a:rPr>
              <a:t>    </a:t>
            </a:r>
            <a:r>
              <a:rPr lang="en-US" b="1" kern="0" dirty="0" err="1">
                <a:solidFill>
                  <a:prstClr val="black"/>
                </a:solidFill>
              </a:rPr>
              <a:t>Cobertura</a:t>
            </a:r>
            <a:r>
              <a:rPr lang="en-US" b="1" kern="0" dirty="0">
                <a:solidFill>
                  <a:prstClr val="black"/>
                </a:solidFill>
              </a:rPr>
              <a:t> de la </a:t>
            </a:r>
            <a:r>
              <a:rPr lang="en-US" b="1" kern="0" dirty="0" err="1">
                <a:solidFill>
                  <a:prstClr val="black"/>
                </a:solidFill>
              </a:rPr>
              <a:t>vacunación</a:t>
            </a:r>
            <a:r>
              <a:rPr lang="en-US" b="1" kern="0" dirty="0">
                <a:solidFill>
                  <a:prstClr val="black"/>
                </a:solidFill>
              </a:rPr>
              <a:t> contra </a:t>
            </a:r>
            <a:r>
              <a:rPr lang="en-US" b="1" kern="0" dirty="0" err="1">
                <a:solidFill>
                  <a:prstClr val="black"/>
                </a:solidFill>
              </a:rPr>
              <a:t>el</a:t>
            </a:r>
            <a:r>
              <a:rPr lang="en-US" b="1" kern="0" dirty="0">
                <a:solidFill>
                  <a:prstClr val="black"/>
                </a:solidFill>
              </a:rPr>
              <a:t> </a:t>
            </a:r>
            <a:r>
              <a:rPr lang="en-US" b="1" kern="0" dirty="0" err="1">
                <a:solidFill>
                  <a:prstClr val="black"/>
                </a:solidFill>
              </a:rPr>
              <a:t>sarampión</a:t>
            </a:r>
            <a:r>
              <a:rPr lang="en-US" b="1" kern="0" dirty="0">
                <a:solidFill>
                  <a:prstClr val="black"/>
                </a:solidFill>
              </a:rPr>
              <a:t> </a:t>
            </a:r>
            <a:endParaRPr lang="en-US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 nuevo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número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requiere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numerador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denominador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vez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son de la MISMA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naturaleza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ejemplo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niños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niños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% -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Compuesto</a:t>
            </a:r>
            <a:r>
              <a:rPr lang="en-US" b="1" kern="0" dirty="0">
                <a:solidFill>
                  <a:prstClr val="black"/>
                </a:solidFill>
              </a:rPr>
              <a:t>   Grado de </a:t>
            </a:r>
            <a:r>
              <a:rPr lang="en-US" b="1" kern="0" dirty="0" err="1">
                <a:solidFill>
                  <a:prstClr val="black"/>
                </a:solidFill>
              </a:rPr>
              <a:t>cumplimiento</a:t>
            </a:r>
            <a:r>
              <a:rPr lang="en-US" b="1" kern="0" dirty="0">
                <a:solidFill>
                  <a:prstClr val="black"/>
                </a:solidFill>
              </a:rPr>
              <a:t> de </a:t>
            </a: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 </a:t>
            </a:r>
            <a:endParaRPr lang="en-US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presenta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porcentaje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no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calcula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numerador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denominador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basa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varios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parámetros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uno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cuales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tiene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un peso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determinado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siendo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peso total 100.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puntúa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parámetro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se suman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valores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obtener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medida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Sí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-No            </a:t>
            </a:r>
            <a:r>
              <a:rPr lang="en-US" b="1" kern="0" dirty="0" err="1">
                <a:solidFill>
                  <a:prstClr val="black"/>
                </a:solidFill>
              </a:rPr>
              <a:t>Adopción</a:t>
            </a:r>
            <a:r>
              <a:rPr lang="en-US" b="1" kern="0" dirty="0">
                <a:solidFill>
                  <a:prstClr val="black"/>
                </a:solidFill>
              </a:rPr>
              <a:t> de </a:t>
            </a:r>
            <a:r>
              <a:rPr lang="en-US" b="1" kern="0" dirty="0" err="1">
                <a:solidFill>
                  <a:prstClr val="black"/>
                </a:solidFill>
              </a:rPr>
              <a:t>una</a:t>
            </a:r>
            <a:r>
              <a:rPr lang="en-US" b="1" kern="0" dirty="0">
                <a:solidFill>
                  <a:prstClr val="black"/>
                </a:solidFill>
              </a:rPr>
              <a:t> </a:t>
            </a:r>
            <a:r>
              <a:rPr lang="en-US" b="1" kern="0" dirty="0" err="1">
                <a:solidFill>
                  <a:prstClr val="black"/>
                </a:solidFill>
              </a:rPr>
              <a:t>nueva</a:t>
            </a:r>
            <a:r>
              <a:rPr lang="en-US" b="1" kern="0" dirty="0">
                <a:solidFill>
                  <a:prstClr val="black"/>
                </a:solidFill>
              </a:rPr>
              <a:t> ley </a:t>
            </a:r>
            <a:r>
              <a:rPr lang="en-US" b="1" kern="0" dirty="0" err="1">
                <a:solidFill>
                  <a:prstClr val="black"/>
                </a:solidFill>
              </a:rPr>
              <a:t>sobre</a:t>
            </a:r>
            <a:r>
              <a:rPr lang="en-US" b="1" kern="0" dirty="0">
                <a:solidFill>
                  <a:prstClr val="black"/>
                </a:solidFill>
              </a:rPr>
              <a:t> </a:t>
            </a:r>
            <a:r>
              <a:rPr lang="en-US" b="1" kern="0" dirty="0" err="1">
                <a:solidFill>
                  <a:prstClr val="black"/>
                </a:solidFill>
              </a:rPr>
              <a:t>refugiados</a:t>
            </a:r>
            <a:r>
              <a:rPr lang="en-US" b="1" kern="0" dirty="0">
                <a:solidFill>
                  <a:prstClr val="black"/>
                </a:solidFill>
              </a:rPr>
              <a:t> </a:t>
            </a:r>
            <a:endParaRPr lang="en-US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sencillo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utilizar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donde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medimos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determinada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cosa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o no.</a:t>
            </a:r>
          </a:p>
        </p:txBody>
      </p:sp>
    </p:spTree>
    <p:extLst>
      <p:ext uri="{BB962C8B-B14F-4D97-AF65-F5344CB8AC3E}">
        <p14:creationId xmlns:p14="http://schemas.microsoft.com/office/powerpoint/2010/main" val="4035250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SMART</a:t>
            </a:r>
          </a:p>
          <a:p>
            <a:pPr>
              <a:lnSpc>
                <a:spcPct val="100000"/>
              </a:lnSpc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 menudo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oye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un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tiene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ser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inteligente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realidad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sí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solo no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calificarse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Es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+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objetivo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lo que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vamos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observar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>
              <a:lnSpc>
                <a:spcPct val="100000"/>
              </a:lnSpc>
            </a:pPr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S: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Específico</a:t>
            </a:r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traducirse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términos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operativos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hacerse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visible.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Aunque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efecto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/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sí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mismo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amplio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ser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limitado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centrarse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"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quién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"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"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" de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intervención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Además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es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importante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incluir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"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cómo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" y "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dónde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"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"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quién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"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está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haciendo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"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",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ya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proporciona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intervención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>
              <a:lnSpc>
                <a:spcPct val="100000"/>
              </a:lnSpc>
            </a:pPr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M: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Mebible</a:t>
            </a:r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CPuede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contarse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observarse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analizarse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probarse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cuestionarse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Si no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medir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un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no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determinar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progreso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¿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Cómo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saber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 ha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alcanzado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?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un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mundo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ideal,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casi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medirse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forma u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otra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ejemplo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 dispone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tiempo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recursos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suficientes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Pero no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contextos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Además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¿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quién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medirá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?</a:t>
            </a:r>
          </a:p>
          <a:p>
            <a:pPr>
              <a:lnSpc>
                <a:spcPct val="100000"/>
              </a:lnSpc>
            </a:pPr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A: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Alcanzable</a:t>
            </a:r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objetivo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rendimiento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especifica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precisión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cantidad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nivel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lo que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medirse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alcanzar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/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producto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alcanzable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tanto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programa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medida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realismo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El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objetivo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asociado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alcanzable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R: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Realistas</a:t>
            </a:r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relacionados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más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amplio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es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ser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significativos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importantes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fin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certificar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muestran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realmente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un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impacto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relacionado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Los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efectos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/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amplios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tener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numerosos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específicos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aplicables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través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cuales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evaluar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progreso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ya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es probable que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cada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sólo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mida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faceta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específica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T: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Duración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limitada</a:t>
            </a:r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unido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un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marco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temporal. El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cuándo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medirá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cuándo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espera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alcanzar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objetivo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>
              <a:lnSpc>
                <a:spcPct val="100000"/>
              </a:lnSpc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Registro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Indicadores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Humanitarios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debería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ayudar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lvl="0">
              <a:lnSpc>
                <a:spcPct val="100000"/>
              </a:lnSpc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Preevaluado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detallado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metodología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directrices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uso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estándar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que sea comparable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país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tendencia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) y entre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países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lvl="0">
              <a:lnSpc>
                <a:spcPct val="100000"/>
              </a:lnSpc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Características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etiquetado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cruzado,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idoneidad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seguimiento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respuesta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957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Veamos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ahora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distintos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pasos del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trabajo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Respuesta.</a:t>
            </a:r>
          </a:p>
          <a:p>
            <a:pPr lvl="0" rtl="0"/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rtl="0"/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1: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Tenemos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DISEÑAR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trabajo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seguimiento</a:t>
            </a:r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rtl="0"/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Pensar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hay que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supervisar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con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recursos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contamos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establecer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indicadores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objetivos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definir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distintos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canales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intercambio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utilizarán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presentarlo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plan de </a:t>
            </a:r>
            <a:r>
              <a:rPr lang="en-GB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fase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planificación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antes de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empezar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trabajo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lvl="0" rtl="0"/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rtl="0"/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2: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continuación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a lo largo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año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intervención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RECOPILAREMOS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sobre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entregado</a:t>
            </a:r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rtl="0"/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Recopilación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validación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tratamiento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agregación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almacenamiento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Proceso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continuo, a lo largo de la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aplicación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 lvl="0" rtl="0"/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rtl="0"/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CLICK: 3: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ANALIZAREMOS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momentos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determinados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lvl="0" rtl="0"/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sacar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conclusiones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para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conocer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historia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hay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detrás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lvl="0" rtl="0"/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rtl="0"/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Estos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son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3 pasos que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realmente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conforman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lvl="0" rtl="0"/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 rtl="0"/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Les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siguen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:</a:t>
            </a:r>
          </a:p>
          <a:p>
            <a:pPr lvl="0"/>
            <a:endParaRPr lang="en-GB" sz="1200" i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4: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ACTUAR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partir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conclusiones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tomar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decisiones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hacer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recomendaciones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momentos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determinados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5: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sobre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momentos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determinados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algunas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partes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son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tiempo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real). </a:t>
            </a:r>
          </a:p>
          <a:p>
            <a:pPr lvl="0"/>
            <a:endParaRPr lang="en-US" sz="1200" i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6: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Introducir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EVALUACIÓN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US" sz="1200" b="0" i="1" u="none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b="0" i="1" u="none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1" u="none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momentos</a:t>
            </a:r>
            <a:r>
              <a:rPr lang="en-US" sz="1200" b="0" i="1" u="none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1" u="none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determinados</a:t>
            </a:r>
            <a:r>
              <a:rPr lang="en-US" sz="1200" b="0" i="1" u="none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endParaRPr lang="en-US" dirty="0"/>
          </a:p>
          <a:p>
            <a:pPr lvl="0" rtl="0"/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Así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estas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3 son "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acciones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vienen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después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Seguimiento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que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requieren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trabajo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no son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exactamente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parte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trabajo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".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64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Veamos</a:t>
            </a:r>
            <a:r>
              <a:rPr lang="en-GB" dirty="0"/>
              <a:t> un </a:t>
            </a:r>
            <a:r>
              <a:rPr lang="en-GB" dirty="0" err="1"/>
              <a:t>ejemplo</a:t>
            </a:r>
            <a:r>
              <a:rPr lang="en-GB" dirty="0"/>
              <a:t> </a:t>
            </a:r>
            <a:r>
              <a:rPr lang="en-GB" dirty="0" err="1"/>
              <a:t>típico</a:t>
            </a:r>
            <a:r>
              <a:rPr lang="en-GB" dirty="0"/>
              <a:t> de </a:t>
            </a:r>
            <a:r>
              <a:rPr lang="en-GB" dirty="0" err="1"/>
              <a:t>trabajo</a:t>
            </a:r>
            <a:r>
              <a:rPr lang="en-GB" dirty="0"/>
              <a:t> de </a:t>
            </a:r>
            <a:r>
              <a:rPr lang="en-GB" dirty="0" err="1"/>
              <a:t>supervisión</a:t>
            </a:r>
            <a:r>
              <a:rPr lang="en-GB" dirty="0"/>
              <a:t> a lo largo de un </a:t>
            </a:r>
            <a:r>
              <a:rPr lang="en-GB" dirty="0" err="1"/>
              <a:t>año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 lo largo del </a:t>
            </a:r>
            <a:r>
              <a:rPr lang="en-GB" dirty="0" err="1"/>
              <a:t>año</a:t>
            </a:r>
            <a:r>
              <a:rPr lang="en-GB" dirty="0"/>
              <a:t> </a:t>
            </a:r>
            <a:r>
              <a:rPr lang="en-GB" dirty="0" err="1"/>
              <a:t>veamos</a:t>
            </a:r>
            <a:r>
              <a:rPr lang="en-GB" dirty="0"/>
              <a:t> </a:t>
            </a:r>
            <a:r>
              <a:rPr lang="en-GB" dirty="0" err="1"/>
              <a:t>cómo</a:t>
            </a:r>
            <a:r>
              <a:rPr lang="en-GB" dirty="0"/>
              <a:t> se </a:t>
            </a:r>
            <a:r>
              <a:rPr lang="en-GB" dirty="0" err="1"/>
              <a:t>desarrolla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trabajo</a:t>
            </a:r>
            <a:r>
              <a:rPr lang="en-GB" dirty="0"/>
              <a:t> continuo de </a:t>
            </a:r>
            <a:r>
              <a:rPr lang="en-GB" dirty="0" err="1"/>
              <a:t>monitoreo</a:t>
            </a:r>
            <a:r>
              <a:rPr lang="en-GB" dirty="0"/>
              <a:t>. La </a:t>
            </a:r>
            <a:r>
              <a:rPr lang="en-GB" dirty="0" err="1"/>
              <a:t>fase</a:t>
            </a:r>
            <a:r>
              <a:rPr lang="en-GB" dirty="0"/>
              <a:t> de </a:t>
            </a:r>
            <a:r>
              <a:rPr lang="en-GB" dirty="0" err="1"/>
              <a:t>diseño</a:t>
            </a:r>
            <a:r>
              <a:rPr lang="en-GB" dirty="0"/>
              <a:t> </a:t>
            </a:r>
            <a:r>
              <a:rPr lang="en-GB" dirty="0" err="1"/>
              <a:t>tiene</a:t>
            </a:r>
            <a:r>
              <a:rPr lang="en-GB" dirty="0"/>
              <a:t> </a:t>
            </a:r>
            <a:r>
              <a:rPr lang="en-GB" dirty="0" err="1"/>
              <a:t>lugar</a:t>
            </a:r>
            <a:r>
              <a:rPr lang="en-GB" dirty="0"/>
              <a:t> al </a:t>
            </a:r>
            <a:r>
              <a:rPr lang="en-GB" dirty="0" err="1"/>
              <a:t>mismo</a:t>
            </a:r>
            <a:r>
              <a:rPr lang="en-GB" dirty="0"/>
              <a:t> </a:t>
            </a:r>
            <a:r>
              <a:rPr lang="en-GB" dirty="0" err="1"/>
              <a:t>tiempo</a:t>
            </a:r>
            <a:r>
              <a:rPr lang="en-GB" dirty="0"/>
              <a:t> que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análisis</a:t>
            </a:r>
            <a:r>
              <a:rPr lang="en-GB" dirty="0"/>
              <a:t> de </a:t>
            </a:r>
            <a:r>
              <a:rPr lang="en-GB" dirty="0" err="1"/>
              <a:t>necesidades</a:t>
            </a:r>
            <a:r>
              <a:rPr lang="en-GB" dirty="0"/>
              <a:t> y la </a:t>
            </a:r>
            <a:r>
              <a:rPr lang="en-GB" dirty="0" err="1"/>
              <a:t>planificación</a:t>
            </a:r>
            <a:r>
              <a:rPr lang="en-GB" dirty="0"/>
              <a:t> de la </a:t>
            </a:r>
            <a:r>
              <a:rPr lang="en-GB" dirty="0" err="1"/>
              <a:t>respuesta</a:t>
            </a:r>
            <a:r>
              <a:rPr lang="en-GB" dirty="0"/>
              <a:t> a finales del </a:t>
            </a:r>
            <a:r>
              <a:rPr lang="en-GB" dirty="0" err="1"/>
              <a:t>año</a:t>
            </a:r>
            <a:r>
              <a:rPr lang="en-GB" dirty="0"/>
              <a:t> anterior. </a:t>
            </a:r>
            <a:r>
              <a:rPr lang="en-GB" dirty="0" err="1"/>
              <a:t>Así</a:t>
            </a:r>
            <a:r>
              <a:rPr lang="en-GB" dirty="0"/>
              <a:t> se </a:t>
            </a:r>
            <a:r>
              <a:rPr lang="en-GB" dirty="0" err="1"/>
              <a:t>establece</a:t>
            </a:r>
            <a:r>
              <a:rPr lang="en-GB" dirty="0"/>
              <a:t> un plan de </a:t>
            </a:r>
            <a:r>
              <a:rPr lang="en-GB" dirty="0" err="1"/>
              <a:t>monitoreo</a:t>
            </a:r>
            <a:r>
              <a:rPr lang="en-GB" dirty="0"/>
              <a:t> que </a:t>
            </a:r>
            <a:r>
              <a:rPr lang="en-GB" dirty="0" err="1"/>
              <a:t>preverá</a:t>
            </a:r>
            <a:r>
              <a:rPr lang="en-GB" dirty="0"/>
              <a:t> la </a:t>
            </a:r>
            <a:r>
              <a:rPr lang="en-GB" dirty="0" err="1"/>
              <a:t>recopilación</a:t>
            </a:r>
            <a:r>
              <a:rPr lang="en-GB" dirty="0"/>
              <a:t> de </a:t>
            </a:r>
            <a:r>
              <a:rPr lang="en-GB" dirty="0" err="1"/>
              <a:t>datos</a:t>
            </a:r>
            <a:r>
              <a:rPr lang="en-GB" dirty="0"/>
              <a:t> a lo largo de </a:t>
            </a:r>
            <a:r>
              <a:rPr lang="en-GB" dirty="0" err="1"/>
              <a:t>todo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año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diferentes</a:t>
            </a:r>
            <a:r>
              <a:rPr lang="en-GB" dirty="0"/>
              <a:t> </a:t>
            </a:r>
            <a:r>
              <a:rPr lang="en-GB" dirty="0" err="1"/>
              <a:t>momentos</a:t>
            </a:r>
            <a:r>
              <a:rPr lang="en-GB" dirty="0"/>
              <a:t>, y </a:t>
            </a:r>
            <a:r>
              <a:rPr lang="en-GB" dirty="0" err="1"/>
              <a:t>luego</a:t>
            </a:r>
            <a:r>
              <a:rPr lang="en-GB" dirty="0"/>
              <a:t>,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momentos</a:t>
            </a:r>
            <a:r>
              <a:rPr lang="en-GB" dirty="0"/>
              <a:t> </a:t>
            </a:r>
            <a:r>
              <a:rPr lang="en-GB" dirty="0" err="1"/>
              <a:t>concretos</a:t>
            </a:r>
            <a:r>
              <a:rPr lang="en-GB" dirty="0"/>
              <a:t>,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análisis</a:t>
            </a:r>
            <a:r>
              <a:rPr lang="en-GB" dirty="0"/>
              <a:t> de la </a:t>
            </a:r>
            <a:r>
              <a:rPr lang="en-GB" dirty="0" err="1"/>
              <a:t>recopilación</a:t>
            </a:r>
            <a:r>
              <a:rPr lang="en-GB" dirty="0"/>
              <a:t> y la </a:t>
            </a:r>
            <a:r>
              <a:rPr lang="en-GB" dirty="0" err="1"/>
              <a:t>acción</a:t>
            </a:r>
            <a:r>
              <a:rPr lang="en-GB" dirty="0"/>
              <a:t> y la </a:t>
            </a:r>
            <a:r>
              <a:rPr lang="en-GB" dirty="0" err="1"/>
              <a:t>elaboración</a:t>
            </a:r>
            <a:r>
              <a:rPr lang="en-GB" dirty="0"/>
              <a:t> de </a:t>
            </a:r>
            <a:r>
              <a:rPr lang="en-GB" dirty="0" err="1"/>
              <a:t>informes</a:t>
            </a:r>
            <a:r>
              <a:rPr lang="en-GB" dirty="0"/>
              <a:t>. Por </a:t>
            </a:r>
            <a:r>
              <a:rPr lang="en-GB" dirty="0" err="1"/>
              <a:t>ejemplo</a:t>
            </a:r>
            <a:r>
              <a:rPr lang="en-GB" dirty="0"/>
              <a:t>,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ejemplo</a:t>
            </a:r>
            <a:r>
              <a:rPr lang="en-GB" dirty="0"/>
              <a:t>, se </a:t>
            </a:r>
            <a:r>
              <a:rPr lang="en-GB" dirty="0" err="1"/>
              <a:t>decidió</a:t>
            </a:r>
            <a:r>
              <a:rPr lang="en-GB" dirty="0"/>
              <a:t> que </a:t>
            </a:r>
            <a:r>
              <a:rPr lang="en-GB" dirty="0" err="1"/>
              <a:t>esto</a:t>
            </a:r>
            <a:r>
              <a:rPr lang="en-GB" dirty="0"/>
              <a:t> </a:t>
            </a:r>
            <a:r>
              <a:rPr lang="en-GB" dirty="0" err="1"/>
              <a:t>debería</a:t>
            </a:r>
            <a:r>
              <a:rPr lang="en-GB" dirty="0"/>
              <a:t> </a:t>
            </a:r>
            <a:r>
              <a:rPr lang="en-GB" dirty="0" err="1"/>
              <a:t>ocurrir</a:t>
            </a:r>
            <a:r>
              <a:rPr lang="en-GB" dirty="0"/>
              <a:t> al final del primer </a:t>
            </a:r>
            <a:r>
              <a:rPr lang="en-GB" dirty="0" err="1"/>
              <a:t>trimestre</a:t>
            </a:r>
            <a:r>
              <a:rPr lang="en-GB" dirty="0"/>
              <a:t>.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segundo</a:t>
            </a:r>
            <a:r>
              <a:rPr lang="en-GB" dirty="0"/>
              <a:t> </a:t>
            </a:r>
            <a:r>
              <a:rPr lang="en-GB" dirty="0" err="1"/>
              <a:t>trimestre</a:t>
            </a:r>
            <a:r>
              <a:rPr lang="en-GB" dirty="0"/>
              <a:t> </a:t>
            </a:r>
            <a:r>
              <a:rPr lang="en-GB" dirty="0" err="1"/>
              <a:t>tenemos</a:t>
            </a:r>
            <a:r>
              <a:rPr lang="en-GB" dirty="0"/>
              <a:t> que </a:t>
            </a:r>
            <a:r>
              <a:rPr lang="en-GB" dirty="0" err="1"/>
              <a:t>recopilar</a:t>
            </a:r>
            <a:r>
              <a:rPr lang="en-GB" dirty="0"/>
              <a:t>, </a:t>
            </a:r>
            <a:r>
              <a:rPr lang="en-GB" dirty="0" err="1"/>
              <a:t>analizar</a:t>
            </a:r>
            <a:r>
              <a:rPr lang="en-GB" dirty="0"/>
              <a:t> e </a:t>
            </a:r>
            <a:r>
              <a:rPr lang="en-GB" dirty="0" err="1"/>
              <a:t>informar</a:t>
            </a:r>
            <a:r>
              <a:rPr lang="en-GB" dirty="0"/>
              <a:t>.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ejemplo</a:t>
            </a:r>
            <a:r>
              <a:rPr lang="en-GB" dirty="0"/>
              <a:t>, </a:t>
            </a:r>
            <a:r>
              <a:rPr lang="en-GB" dirty="0" err="1"/>
              <a:t>el</a:t>
            </a:r>
            <a:r>
              <a:rPr lang="en-GB" dirty="0"/>
              <a:t> tercer </a:t>
            </a:r>
            <a:r>
              <a:rPr lang="en-GB" dirty="0" err="1"/>
              <a:t>momento</a:t>
            </a:r>
            <a:r>
              <a:rPr lang="en-GB" dirty="0"/>
              <a:t> clave </a:t>
            </a:r>
            <a:r>
              <a:rPr lang="en-GB" dirty="0" err="1"/>
              <a:t>será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informe</a:t>
            </a:r>
            <a:r>
              <a:rPr lang="en-GB" dirty="0"/>
              <a:t> de fin de </a:t>
            </a:r>
            <a:r>
              <a:rPr lang="en-GB" dirty="0" err="1"/>
              <a:t>año</a:t>
            </a:r>
            <a:r>
              <a:rPr lang="en-GB" dirty="0"/>
              <a:t>, con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análisis</a:t>
            </a:r>
            <a:r>
              <a:rPr lang="en-GB" dirty="0"/>
              <a:t> finales de </a:t>
            </a:r>
            <a:r>
              <a:rPr lang="en-GB" dirty="0" err="1"/>
              <a:t>recogida</a:t>
            </a:r>
            <a:r>
              <a:rPr lang="en-GB" dirty="0"/>
              <a:t> de </a:t>
            </a:r>
            <a:r>
              <a:rPr lang="en-GB" dirty="0" err="1"/>
              <a:t>datos</a:t>
            </a:r>
            <a:r>
              <a:rPr lang="en-GB" dirty="0"/>
              <a:t> y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informe</a:t>
            </a:r>
            <a:r>
              <a:rPr lang="en-GB" dirty="0"/>
              <a:t> final. El </a:t>
            </a:r>
            <a:r>
              <a:rPr lang="en-GB" dirty="0" err="1"/>
              <a:t>calendario</a:t>
            </a:r>
            <a:r>
              <a:rPr lang="en-GB" dirty="0"/>
              <a:t> real </a:t>
            </a:r>
            <a:r>
              <a:rPr lang="en-GB" dirty="0" err="1"/>
              <a:t>dependerá</a:t>
            </a:r>
            <a:r>
              <a:rPr lang="en-GB" dirty="0"/>
              <a:t> de </a:t>
            </a:r>
            <a:r>
              <a:rPr lang="en-GB" dirty="0" err="1"/>
              <a:t>cada</a:t>
            </a:r>
            <a:r>
              <a:rPr lang="en-GB" dirty="0"/>
              <a:t> </a:t>
            </a:r>
            <a:r>
              <a:rPr lang="en-GB" dirty="0" err="1"/>
              <a:t>país</a:t>
            </a:r>
            <a:r>
              <a:rPr lang="en-GB" dirty="0"/>
              <a:t>, </a:t>
            </a:r>
            <a:r>
              <a:rPr lang="en-GB" dirty="0" err="1"/>
              <a:t>donde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debates </a:t>
            </a:r>
            <a:r>
              <a:rPr lang="en-GB" dirty="0" err="1"/>
              <a:t>deberán</a:t>
            </a:r>
            <a:r>
              <a:rPr lang="en-GB" dirty="0"/>
              <a:t> </a:t>
            </a:r>
            <a:r>
              <a:rPr lang="en-GB" dirty="0" err="1"/>
              <a:t>determinar</a:t>
            </a:r>
            <a:r>
              <a:rPr lang="en-GB" dirty="0"/>
              <a:t> </a:t>
            </a:r>
            <a:r>
              <a:rPr lang="en-GB" dirty="0" err="1"/>
              <a:t>cómo</a:t>
            </a:r>
            <a:r>
              <a:rPr lang="en-GB" dirty="0"/>
              <a:t> </a:t>
            </a:r>
            <a:r>
              <a:rPr lang="en-GB" dirty="0" err="1"/>
              <a:t>queremos</a:t>
            </a:r>
            <a:r>
              <a:rPr lang="en-GB" dirty="0"/>
              <a:t> </a:t>
            </a:r>
            <a:r>
              <a:rPr lang="en-GB" dirty="0" err="1"/>
              <a:t>organizar</a:t>
            </a:r>
            <a:r>
              <a:rPr lang="en-GB" dirty="0"/>
              <a:t> la </a:t>
            </a:r>
            <a:r>
              <a:rPr lang="en-GB" dirty="0" err="1"/>
              <a:t>recopilación</a:t>
            </a:r>
            <a:r>
              <a:rPr lang="en-GB" dirty="0"/>
              <a:t> de </a:t>
            </a:r>
            <a:r>
              <a:rPr lang="en-GB" dirty="0" err="1"/>
              <a:t>datos</a:t>
            </a:r>
            <a:r>
              <a:rPr lang="en-GB" dirty="0"/>
              <a:t>,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qué</a:t>
            </a:r>
            <a:r>
              <a:rPr lang="en-GB" dirty="0"/>
              <a:t> </a:t>
            </a:r>
            <a:r>
              <a:rPr lang="en-GB" dirty="0" err="1"/>
              <a:t>momento</a:t>
            </a:r>
            <a:r>
              <a:rPr lang="en-GB" dirty="0"/>
              <a:t> </a:t>
            </a:r>
            <a:r>
              <a:rPr lang="en-GB" dirty="0" err="1"/>
              <a:t>queremos</a:t>
            </a:r>
            <a:r>
              <a:rPr lang="en-GB" dirty="0"/>
              <a:t> </a:t>
            </a:r>
            <a:r>
              <a:rPr lang="en-GB" dirty="0" err="1"/>
              <a:t>realizar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análisis</a:t>
            </a:r>
            <a:r>
              <a:rPr lang="en-GB" dirty="0"/>
              <a:t> y </a:t>
            </a:r>
            <a:r>
              <a:rPr lang="en-GB" dirty="0" err="1"/>
              <a:t>cuándo</a:t>
            </a:r>
            <a:r>
              <a:rPr lang="en-GB" dirty="0"/>
              <a:t> </a:t>
            </a:r>
            <a:r>
              <a:rPr lang="en-GB" dirty="0" err="1"/>
              <a:t>queremos</a:t>
            </a:r>
            <a:r>
              <a:rPr lang="en-GB" dirty="0"/>
              <a:t> </a:t>
            </a:r>
            <a:r>
              <a:rPr lang="en-GB" dirty="0" err="1"/>
              <a:t>publicar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informes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3950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preparación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seguimiento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respuesta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comienza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momento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redactar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HRP.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petición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demanda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monitoreo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 primero que hay que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hacer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qué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necesita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saber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qué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necesita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saberlo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El plan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monitoreo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impulsado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demanda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Teniendo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cuenta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nuestro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doble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propósito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tendremos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demandas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necesitamos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saber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hacerlo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mejor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demandas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las que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necesitamos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rendir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cuentas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El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establecimiento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indicadores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mientras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HRP.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Cómo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cuándo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llevarán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cabo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análisis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Los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canales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intercambio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información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 un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calendario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ello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plan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monitoreo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8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 </a:t>
            </a:r>
            <a:endParaRPr lang="en-GB" sz="8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GB" sz="8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Muerde</a:t>
            </a:r>
            <a:r>
              <a:rPr lang="en-GB" sz="8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tanto </a:t>
            </a:r>
            <a:r>
              <a:rPr lang="en-GB" sz="8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como</a:t>
            </a:r>
            <a:r>
              <a:rPr lang="en-GB" sz="8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8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puedas</a:t>
            </a:r>
            <a:r>
              <a:rPr lang="en-GB" sz="8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8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masticar</a:t>
            </a:r>
            <a:endParaRPr lang="en-GB" sz="800" u="sng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 es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útil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enumerar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intenciones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no se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cumplirán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plan de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presentar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lo que se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va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monitorear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recursos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disponibles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También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indicar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se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hacer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más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recursos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8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adicionales</a:t>
            </a:r>
            <a:r>
              <a:rPr lang="en-US" sz="8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24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/>
              <a:t>Como </a:t>
            </a:r>
            <a:r>
              <a:rPr lang="en-GB" sz="1200" b="0" kern="1200" dirty="0" err="1"/>
              <a:t>resultado</a:t>
            </a:r>
            <a:r>
              <a:rPr lang="en-GB" sz="1200" b="0" kern="1200" dirty="0"/>
              <a:t> del </a:t>
            </a:r>
            <a:r>
              <a:rPr lang="en-GB" sz="1200" b="0" kern="1200" dirty="0" err="1"/>
              <a:t>trabajo</a:t>
            </a:r>
            <a:r>
              <a:rPr lang="en-GB" sz="1200" b="0" kern="1200" dirty="0"/>
              <a:t> de </a:t>
            </a:r>
            <a:r>
              <a:rPr lang="en-GB" sz="1200" b="0" kern="1200" dirty="0" err="1"/>
              <a:t>diseño</a:t>
            </a:r>
            <a:r>
              <a:rPr lang="en-GB" sz="1200" b="0" kern="1200" dirty="0"/>
              <a:t>, un </a:t>
            </a:r>
            <a:r>
              <a:rPr lang="en-GB" sz="1200" b="0" kern="1200" dirty="0" err="1"/>
              <a:t>país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elaborará</a:t>
            </a:r>
            <a:r>
              <a:rPr lang="en-GB" sz="1200" b="0" kern="1200" dirty="0"/>
              <a:t> un plan de </a:t>
            </a:r>
            <a:r>
              <a:rPr lang="en-GB" sz="1200" b="0" kern="1200" dirty="0" err="1"/>
              <a:t>monitoreo</a:t>
            </a:r>
            <a:r>
              <a:rPr lang="en-GB" sz="1200" b="0" kern="1200" dirty="0"/>
              <a:t>: un </a:t>
            </a:r>
            <a:r>
              <a:rPr lang="en-GB" sz="1200" b="0" kern="1200" dirty="0" err="1"/>
              <a:t>documento</a:t>
            </a:r>
            <a:r>
              <a:rPr lang="en-GB" sz="1200" b="0" kern="1200" dirty="0"/>
              <a:t> que </a:t>
            </a:r>
            <a:r>
              <a:rPr lang="en-GB" sz="1200" b="0" kern="1200" dirty="0" err="1"/>
              <a:t>presenta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cómo</a:t>
            </a:r>
            <a:r>
              <a:rPr lang="en-GB" sz="1200" b="0" kern="1200" dirty="0"/>
              <a:t> se </a:t>
            </a:r>
            <a:r>
              <a:rPr lang="en-GB" sz="1200" b="0" kern="1200" dirty="0" err="1"/>
              <a:t>organizará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el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trabajo</a:t>
            </a:r>
            <a:r>
              <a:rPr lang="en-GB" sz="1200" b="0" kern="1200" dirty="0"/>
              <a:t> de </a:t>
            </a:r>
            <a:r>
              <a:rPr lang="en-GB" sz="1200" b="0" kern="1200" dirty="0" err="1"/>
              <a:t>monitoreo</a:t>
            </a:r>
            <a:r>
              <a:rPr lang="en-GB" sz="1200" b="0" kern="1200" dirty="0"/>
              <a:t> a lo largo del </a:t>
            </a:r>
            <a:r>
              <a:rPr lang="en-GB" sz="1200" b="0" kern="1200" dirty="0" err="1"/>
              <a:t>año</a:t>
            </a:r>
            <a:r>
              <a:rPr lang="en-GB" sz="1200" b="0" kern="1200" dirty="0"/>
              <a:t>. Se </a:t>
            </a:r>
            <a:r>
              <a:rPr lang="en-GB" sz="1200" b="0" kern="1200" dirty="0" err="1"/>
              <a:t>compone</a:t>
            </a:r>
            <a:r>
              <a:rPr lang="en-GB" sz="1200" b="0" kern="1200" dirty="0"/>
              <a:t> de 3 </a:t>
            </a:r>
            <a:r>
              <a:rPr lang="en-GB" sz="1200" b="0" kern="1200" dirty="0" err="1"/>
              <a:t>elementos</a:t>
            </a:r>
            <a:r>
              <a:rPr lang="en-GB" sz="1200" b="0" kern="1200" dirty="0"/>
              <a:t> 1) </a:t>
            </a:r>
            <a:r>
              <a:rPr lang="en-GB" sz="1200" b="0" kern="1200" dirty="0" err="1"/>
              <a:t>el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marco</a:t>
            </a:r>
            <a:r>
              <a:rPr lang="en-GB" sz="1200" b="0" kern="1200" dirty="0"/>
              <a:t> de </a:t>
            </a:r>
            <a:r>
              <a:rPr lang="en-GB" sz="1200" b="0" kern="1200" dirty="0" err="1"/>
              <a:t>monitoreo</a:t>
            </a:r>
            <a:r>
              <a:rPr lang="en-GB" sz="1200" b="0" kern="1200" dirty="0"/>
              <a:t>, que </a:t>
            </a:r>
            <a:r>
              <a:rPr lang="en-GB" sz="1200" b="0" kern="1200" dirty="0" err="1"/>
              <a:t>reúne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todos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los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indicadores</a:t>
            </a:r>
            <a:r>
              <a:rPr lang="en-GB" sz="1200" b="0" kern="1200" dirty="0"/>
              <a:t>, a </a:t>
            </a:r>
            <a:r>
              <a:rPr lang="en-GB" sz="1200" b="0" kern="1200" dirty="0" err="1"/>
              <a:t>nivel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estratégico</a:t>
            </a:r>
            <a:r>
              <a:rPr lang="en-GB" sz="1200" b="0" kern="1200" dirty="0"/>
              <a:t> y de </a:t>
            </a:r>
            <a:r>
              <a:rPr lang="en-GB" sz="1200" b="0" kern="1200" dirty="0" err="1"/>
              <a:t>grupo</a:t>
            </a:r>
            <a:r>
              <a:rPr lang="en-GB" sz="1200" b="0" kern="1200" dirty="0"/>
              <a:t>, con </a:t>
            </a:r>
            <a:r>
              <a:rPr lang="en-GB" sz="1200" b="0" kern="1200" dirty="0" err="1"/>
              <a:t>todos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los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parámetros</a:t>
            </a:r>
            <a:r>
              <a:rPr lang="en-GB" sz="1200" b="0" kern="1200" dirty="0"/>
              <a:t> que </a:t>
            </a:r>
            <a:r>
              <a:rPr lang="en-GB" sz="1200" b="0" kern="1200" dirty="0" err="1"/>
              <a:t>indican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cuándo</a:t>
            </a:r>
            <a:r>
              <a:rPr lang="en-GB" sz="1200" b="0" kern="1200" dirty="0"/>
              <a:t> y </a:t>
            </a:r>
            <a:r>
              <a:rPr lang="en-GB" sz="1200" b="0" kern="1200" dirty="0" err="1"/>
              <a:t>cómo</a:t>
            </a:r>
            <a:r>
              <a:rPr lang="en-GB" sz="1200" b="0" kern="1200" dirty="0"/>
              <a:t> se </a:t>
            </a:r>
            <a:r>
              <a:rPr lang="en-GB" sz="1200" b="0" kern="1200" dirty="0" err="1"/>
              <a:t>medirán</a:t>
            </a:r>
            <a:r>
              <a:rPr lang="en-GB" sz="1200" b="0" kern="1200" dirty="0"/>
              <a:t>, 2) </a:t>
            </a:r>
            <a:r>
              <a:rPr lang="en-GB" sz="1200" b="0" kern="1200" dirty="0" err="1"/>
              <a:t>una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narrativa</a:t>
            </a:r>
            <a:r>
              <a:rPr lang="en-GB" sz="1200" b="0" kern="1200" dirty="0"/>
              <a:t> que </a:t>
            </a:r>
            <a:r>
              <a:rPr lang="en-GB" sz="1200" b="0" kern="1200" dirty="0" err="1"/>
              <a:t>explica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cómo</a:t>
            </a:r>
            <a:r>
              <a:rPr lang="en-GB" sz="1200" b="0" kern="1200" dirty="0"/>
              <a:t> se </a:t>
            </a:r>
            <a:r>
              <a:rPr lang="en-GB" sz="1200" b="0" kern="1200" dirty="0" err="1"/>
              <a:t>organizan</a:t>
            </a:r>
            <a:r>
              <a:rPr lang="en-GB" sz="1200" b="0" kern="1200" dirty="0"/>
              <a:t> las </a:t>
            </a:r>
            <a:r>
              <a:rPr lang="en-GB" sz="1200" b="0" kern="1200" dirty="0" err="1"/>
              <a:t>cosas</a:t>
            </a:r>
            <a:r>
              <a:rPr lang="en-GB" sz="1200" b="0" kern="1200" dirty="0"/>
              <a:t>, las </a:t>
            </a:r>
            <a:r>
              <a:rPr lang="en-GB" sz="1200" b="0" kern="1200" dirty="0" err="1"/>
              <a:t>responsabilidades</a:t>
            </a:r>
            <a:r>
              <a:rPr lang="en-GB" sz="1200" b="0" kern="1200" dirty="0"/>
              <a:t>, </a:t>
            </a:r>
            <a:r>
              <a:rPr lang="en-GB" sz="1200" b="0" kern="1200" dirty="0" err="1"/>
              <a:t>los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métodos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utilizados</a:t>
            </a:r>
            <a:r>
              <a:rPr lang="en-GB" sz="1200" b="0" kern="1200" dirty="0"/>
              <a:t> y </a:t>
            </a:r>
            <a:r>
              <a:rPr lang="en-GB" sz="1200" b="0" kern="1200" dirty="0" err="1"/>
              <a:t>los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posibles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retos</a:t>
            </a:r>
            <a:r>
              <a:rPr lang="en-GB" sz="1200" b="0" kern="1200" dirty="0"/>
              <a:t>, y 3) un </a:t>
            </a:r>
            <a:r>
              <a:rPr lang="en-GB" sz="1200" b="0" kern="1200" dirty="0" err="1"/>
              <a:t>calendario</a:t>
            </a:r>
            <a:r>
              <a:rPr lang="en-GB" sz="1200" b="0" kern="1200" dirty="0"/>
              <a:t> que </a:t>
            </a:r>
            <a:r>
              <a:rPr lang="en-GB" sz="1200" b="0" kern="1200" dirty="0" err="1"/>
              <a:t>muestra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qué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documento</a:t>
            </a:r>
            <a:r>
              <a:rPr lang="en-GB" sz="1200" b="0" kern="1200" dirty="0"/>
              <a:t> de </a:t>
            </a:r>
            <a:r>
              <a:rPr lang="en-GB" sz="1200" b="0" kern="1200" dirty="0" err="1"/>
              <a:t>información</a:t>
            </a:r>
            <a:r>
              <a:rPr lang="en-GB" sz="1200" b="0" kern="1200" dirty="0"/>
              <a:t> se </a:t>
            </a:r>
            <a:r>
              <a:rPr lang="en-GB" sz="1200" b="0" kern="1200" dirty="0" err="1"/>
              <a:t>publicará</a:t>
            </a:r>
            <a:r>
              <a:rPr lang="en-GB" sz="1200" b="0" kern="1200" dirty="0"/>
              <a:t> y </a:t>
            </a:r>
            <a:r>
              <a:rPr lang="en-GB" sz="1200" b="0" kern="1200" dirty="0" err="1"/>
              <a:t>en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qué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momento</a:t>
            </a:r>
            <a:r>
              <a:rPr lang="en-GB" sz="1200" b="0" kern="1200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kern="1200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/>
              <a:t>De </a:t>
            </a:r>
            <a:r>
              <a:rPr lang="en-GB" sz="1200" b="0" kern="1200" dirty="0" err="1"/>
              <a:t>hecho</a:t>
            </a:r>
            <a:r>
              <a:rPr lang="en-GB" sz="1200" b="0" kern="1200" dirty="0"/>
              <a:t>, se </a:t>
            </a:r>
            <a:r>
              <a:rPr lang="en-GB" sz="1200" b="0" kern="1200" dirty="0" err="1"/>
              <a:t>puede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considerar</a:t>
            </a:r>
            <a:r>
              <a:rPr lang="en-GB" sz="1200" b="0" kern="1200" dirty="0"/>
              <a:t> que </a:t>
            </a:r>
            <a:r>
              <a:rPr lang="en-GB" sz="1200" b="0" kern="1200" dirty="0" err="1"/>
              <a:t>esta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información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está</a:t>
            </a:r>
            <a:r>
              <a:rPr lang="en-GB" sz="1200" b="0" kern="1200" dirty="0"/>
              <a:t> para </a:t>
            </a:r>
            <a:r>
              <a:rPr lang="en-GB" sz="1200" b="0" kern="1200" dirty="0" err="1"/>
              <a:t>una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parte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en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el</a:t>
            </a:r>
            <a:r>
              <a:rPr lang="en-GB" sz="1200" b="0" kern="1200" dirty="0"/>
              <a:t> HRP. Sin embargo, es </a:t>
            </a:r>
            <a:r>
              <a:rPr lang="en-GB" sz="1200" b="0" kern="1200" dirty="0" err="1"/>
              <a:t>útil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llevar</a:t>
            </a:r>
            <a:r>
              <a:rPr lang="en-GB" sz="1200" b="0" kern="1200" dirty="0"/>
              <a:t> a </a:t>
            </a:r>
            <a:r>
              <a:rPr lang="en-GB" sz="1200" b="0" kern="1200" dirty="0" err="1"/>
              <a:t>cabo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los</a:t>
            </a:r>
            <a:r>
              <a:rPr lang="en-GB" sz="1200" b="0" kern="1200" dirty="0"/>
              <a:t> debates a </a:t>
            </a:r>
            <a:r>
              <a:rPr lang="en-GB" sz="1200" b="0" kern="1200" dirty="0" err="1"/>
              <a:t>nivel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Interclúster</a:t>
            </a:r>
            <a:r>
              <a:rPr lang="en-GB" sz="1200" b="0" kern="1200" dirty="0"/>
              <a:t>, y </a:t>
            </a:r>
            <a:r>
              <a:rPr lang="en-GB" sz="1200" b="0" kern="1200" dirty="0" err="1"/>
              <a:t>elaborar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este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documento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más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detallado</a:t>
            </a:r>
            <a:r>
              <a:rPr lang="en-GB" sz="1200" b="0" kern="1200" dirty="0"/>
              <a:t>, con </a:t>
            </a:r>
            <a:r>
              <a:rPr lang="en-GB" sz="1200" b="0" kern="1200" dirty="0" err="1"/>
              <a:t>el</a:t>
            </a:r>
            <a:r>
              <a:rPr lang="en-GB" sz="1200" b="0" kern="1200" dirty="0"/>
              <a:t> fin de </a:t>
            </a:r>
            <a:r>
              <a:rPr lang="en-GB" sz="1200" b="0" kern="1200" dirty="0" err="1"/>
              <a:t>garantizar</a:t>
            </a:r>
            <a:r>
              <a:rPr lang="en-GB" sz="1200" b="0" kern="1200" dirty="0"/>
              <a:t> que </a:t>
            </a:r>
            <a:r>
              <a:rPr lang="en-GB" sz="1200" b="0" kern="1200" dirty="0" err="1"/>
              <a:t>todo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el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mundo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conoce</a:t>
            </a:r>
            <a:r>
              <a:rPr lang="en-GB" sz="1200" b="0" kern="1200" dirty="0"/>
              <a:t> y </a:t>
            </a:r>
            <a:r>
              <a:rPr lang="en-GB" sz="1200" b="0" kern="1200" dirty="0" err="1"/>
              <a:t>está</a:t>
            </a:r>
            <a:r>
              <a:rPr lang="en-GB" sz="1200" b="0" kern="1200" dirty="0"/>
              <a:t> de </a:t>
            </a:r>
            <a:r>
              <a:rPr lang="en-GB" sz="1200" b="0" kern="1200" dirty="0" err="1"/>
              <a:t>acuerdo</a:t>
            </a:r>
            <a:r>
              <a:rPr lang="en-GB" sz="1200" b="0" kern="1200" dirty="0"/>
              <a:t> con </a:t>
            </a:r>
            <a:r>
              <a:rPr lang="en-GB" sz="1200" b="0" kern="1200" dirty="0" err="1"/>
              <a:t>los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compromisos</a:t>
            </a:r>
            <a:r>
              <a:rPr lang="en-GB" sz="1200" b="0" kern="1200" dirty="0"/>
              <a:t>, y </a:t>
            </a:r>
            <a:r>
              <a:rPr lang="en-GB" sz="1200" b="0" kern="1200" dirty="0" err="1"/>
              <a:t>todo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el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mundo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conoce</a:t>
            </a:r>
            <a:r>
              <a:rPr lang="en-GB" sz="1200" b="0" kern="1200" dirty="0"/>
              <a:t> sus </a:t>
            </a:r>
            <a:r>
              <a:rPr lang="en-GB" sz="1200" b="0" kern="1200" dirty="0" err="1"/>
              <a:t>propias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contribuciones</a:t>
            </a:r>
            <a:r>
              <a:rPr lang="en-GB" sz="1200" b="0" kern="1200" dirty="0"/>
              <a:t> </a:t>
            </a:r>
            <a:r>
              <a:rPr lang="en-GB" sz="1200" b="0" kern="1200" dirty="0" err="1"/>
              <a:t>esperadas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183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El </a:t>
            </a:r>
            <a:r>
              <a:rPr lang="en-GB" dirty="0" err="1"/>
              <a:t>marco</a:t>
            </a:r>
            <a:r>
              <a:rPr lang="en-GB" dirty="0"/>
              <a:t> de </a:t>
            </a:r>
            <a:r>
              <a:rPr lang="en-GB" dirty="0" err="1"/>
              <a:t>monitoreo</a:t>
            </a:r>
            <a:r>
              <a:rPr lang="en-GB" dirty="0"/>
              <a:t>, la </a:t>
            </a:r>
            <a:r>
              <a:rPr lang="en-GB" dirty="0" err="1"/>
              <a:t>primera</a:t>
            </a:r>
            <a:r>
              <a:rPr lang="en-GB" dirty="0"/>
              <a:t> </a:t>
            </a:r>
            <a:r>
              <a:rPr lang="en-GB" dirty="0" err="1"/>
              <a:t>parte</a:t>
            </a:r>
            <a:r>
              <a:rPr lang="en-GB" dirty="0"/>
              <a:t> de </a:t>
            </a:r>
            <a:r>
              <a:rPr lang="en-GB" dirty="0" err="1"/>
              <a:t>nuestro</a:t>
            </a:r>
            <a:r>
              <a:rPr lang="en-GB" dirty="0"/>
              <a:t> plan de </a:t>
            </a:r>
            <a:r>
              <a:rPr lang="en-GB" dirty="0" err="1"/>
              <a:t>seguimiento</a:t>
            </a:r>
            <a:r>
              <a:rPr lang="en-GB" dirty="0"/>
              <a:t>, </a:t>
            </a:r>
            <a:r>
              <a:rPr lang="en-GB" dirty="0" err="1"/>
              <a:t>reúne</a:t>
            </a:r>
            <a:r>
              <a:rPr lang="en-GB" dirty="0"/>
              <a:t> </a:t>
            </a:r>
            <a:r>
              <a:rPr lang="en-GB" dirty="0" err="1"/>
              <a:t>todos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indicadores</a:t>
            </a:r>
            <a:r>
              <a:rPr lang="en-GB" dirty="0"/>
              <a:t> y, para </a:t>
            </a:r>
            <a:r>
              <a:rPr lang="en-GB" dirty="0" err="1"/>
              <a:t>cada</a:t>
            </a:r>
            <a:r>
              <a:rPr lang="en-GB" dirty="0"/>
              <a:t> </a:t>
            </a:r>
            <a:r>
              <a:rPr lang="en-GB" dirty="0" err="1"/>
              <a:t>indicador</a:t>
            </a:r>
            <a:r>
              <a:rPr lang="en-GB" dirty="0"/>
              <a:t>, indica </a:t>
            </a:r>
            <a:r>
              <a:rPr lang="en-GB" dirty="0" err="1"/>
              <a:t>todos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parámetros</a:t>
            </a:r>
            <a:r>
              <a:rPr lang="en-GB" dirty="0"/>
              <a:t> que </a:t>
            </a:r>
            <a:r>
              <a:rPr lang="en-GB" dirty="0" err="1"/>
              <a:t>determinan</a:t>
            </a:r>
            <a:r>
              <a:rPr lang="en-GB" dirty="0"/>
              <a:t> </a:t>
            </a:r>
            <a:r>
              <a:rPr lang="en-GB" dirty="0" err="1"/>
              <a:t>cómo</a:t>
            </a:r>
            <a:r>
              <a:rPr lang="en-GB" dirty="0"/>
              <a:t> se </a:t>
            </a:r>
            <a:r>
              <a:rPr lang="en-GB" dirty="0" err="1"/>
              <a:t>utilizará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indicador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CLICK * La </a:t>
            </a:r>
            <a:r>
              <a:rPr lang="en-GB" u="sng" dirty="0" err="1"/>
              <a:t>etiqueta</a:t>
            </a:r>
            <a:r>
              <a:rPr lang="en-GB" dirty="0"/>
              <a:t> del </a:t>
            </a:r>
            <a:r>
              <a:rPr lang="en-GB" dirty="0" err="1"/>
              <a:t>indicador</a:t>
            </a:r>
            <a:r>
              <a:rPr lang="en-GB" dirty="0"/>
              <a:t>, que dice lo que se </a:t>
            </a:r>
            <a:r>
              <a:rPr lang="en-GB" dirty="0" err="1"/>
              <a:t>mide</a:t>
            </a:r>
            <a:endParaRPr lang="en-GB" dirty="0"/>
          </a:p>
          <a:p>
            <a:r>
              <a:rPr lang="en-GB" dirty="0"/>
              <a:t>CLICK * La </a:t>
            </a:r>
            <a:r>
              <a:rPr lang="en-GB" u="sng" dirty="0" err="1"/>
              <a:t>cifra</a:t>
            </a:r>
            <a:r>
              <a:rPr lang="en-GB" u="sng" dirty="0"/>
              <a:t> de </a:t>
            </a:r>
            <a:r>
              <a:rPr lang="en-GB" u="sng" dirty="0" err="1"/>
              <a:t>necesidad</a:t>
            </a:r>
            <a:r>
              <a:rPr lang="en-GB" dirty="0"/>
              <a:t>, para </a:t>
            </a:r>
            <a:r>
              <a:rPr lang="en-GB" dirty="0" err="1"/>
              <a:t>aquellos</a:t>
            </a:r>
            <a:r>
              <a:rPr lang="en-GB" dirty="0"/>
              <a:t> </a:t>
            </a:r>
            <a:r>
              <a:rPr lang="en-GB" dirty="0" err="1"/>
              <a:t>indicadores</a:t>
            </a:r>
            <a:r>
              <a:rPr lang="en-GB" dirty="0"/>
              <a:t> que lo </a:t>
            </a:r>
            <a:r>
              <a:rPr lang="en-GB" dirty="0" err="1"/>
              <a:t>requieran</a:t>
            </a:r>
            <a:endParaRPr lang="en-GB" dirty="0"/>
          </a:p>
          <a:p>
            <a:r>
              <a:rPr lang="en-GB" dirty="0"/>
              <a:t>CLICK * La </a:t>
            </a:r>
            <a:r>
              <a:rPr lang="en-GB" u="sng" dirty="0" err="1"/>
              <a:t>cifra</a:t>
            </a:r>
            <a:r>
              <a:rPr lang="en-GB" u="sng" dirty="0"/>
              <a:t> de </a:t>
            </a:r>
            <a:r>
              <a:rPr lang="en-GB" u="sng" dirty="0" err="1"/>
              <a:t>referencia</a:t>
            </a:r>
            <a:r>
              <a:rPr lang="en-GB" dirty="0"/>
              <a:t>, para </a:t>
            </a:r>
            <a:r>
              <a:rPr lang="en-GB" dirty="0" err="1"/>
              <a:t>aquellos</a:t>
            </a:r>
            <a:r>
              <a:rPr lang="en-GB" dirty="0"/>
              <a:t> </a:t>
            </a:r>
            <a:r>
              <a:rPr lang="en-GB" dirty="0" err="1"/>
              <a:t>indicadores</a:t>
            </a:r>
            <a:r>
              <a:rPr lang="en-GB" dirty="0"/>
              <a:t> que la </a:t>
            </a:r>
            <a:r>
              <a:rPr lang="en-GB" dirty="0" err="1"/>
              <a:t>requieren</a:t>
            </a:r>
            <a:endParaRPr lang="en-GB" dirty="0"/>
          </a:p>
          <a:p>
            <a:r>
              <a:rPr lang="en-GB" dirty="0"/>
              <a:t>CLICK * El </a:t>
            </a:r>
            <a:r>
              <a:rPr lang="en-GB" u="sng" dirty="0" err="1"/>
              <a:t>objetivo</a:t>
            </a:r>
            <a:r>
              <a:rPr lang="en-GB" dirty="0"/>
              <a:t> que se </a:t>
            </a:r>
            <a:r>
              <a:rPr lang="en-GB" dirty="0" err="1"/>
              <a:t>establece</a:t>
            </a:r>
            <a:r>
              <a:rPr lang="en-GB" dirty="0"/>
              <a:t>, que es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valor</a:t>
            </a:r>
            <a:r>
              <a:rPr lang="en-GB" dirty="0"/>
              <a:t> final </a:t>
            </a:r>
            <a:r>
              <a:rPr lang="en-GB" dirty="0" err="1"/>
              <a:t>previsto</a:t>
            </a:r>
            <a:r>
              <a:rPr lang="en-GB" dirty="0"/>
              <a:t> del </a:t>
            </a:r>
            <a:r>
              <a:rPr lang="en-GB" dirty="0" err="1"/>
              <a:t>indicador</a:t>
            </a:r>
            <a:endParaRPr lang="en-GB" dirty="0"/>
          </a:p>
          <a:p>
            <a:r>
              <a:rPr lang="en-GB" dirty="0"/>
              <a:t>CLICK * La </a:t>
            </a:r>
            <a:r>
              <a:rPr lang="en-GB" u="sng" dirty="0" err="1"/>
              <a:t>desagregación</a:t>
            </a:r>
            <a:r>
              <a:rPr lang="en-GB" dirty="0"/>
              <a:t> que se </a:t>
            </a:r>
            <a:r>
              <a:rPr lang="en-GB" dirty="0" err="1"/>
              <a:t>aplicará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indicador</a:t>
            </a:r>
            <a:endParaRPr lang="en-GB" dirty="0"/>
          </a:p>
          <a:p>
            <a:r>
              <a:rPr lang="en-GB" dirty="0"/>
              <a:t>CLICK * La </a:t>
            </a:r>
            <a:r>
              <a:rPr lang="en-GB" u="sng" dirty="0" err="1"/>
              <a:t>fuente</a:t>
            </a:r>
            <a:r>
              <a:rPr lang="en-GB" u="sng" dirty="0"/>
              <a:t> de </a:t>
            </a:r>
            <a:r>
              <a:rPr lang="en-GB" u="sng" dirty="0" err="1"/>
              <a:t>datos</a:t>
            </a:r>
            <a:r>
              <a:rPr lang="en-GB" dirty="0"/>
              <a:t>: la persona, </a:t>
            </a:r>
            <a:r>
              <a:rPr lang="en-GB" dirty="0" err="1"/>
              <a:t>entidad</a:t>
            </a:r>
            <a:r>
              <a:rPr lang="en-GB" dirty="0"/>
              <a:t>, </a:t>
            </a:r>
            <a:r>
              <a:rPr lang="en-GB" dirty="0" err="1"/>
              <a:t>informe</a:t>
            </a:r>
            <a:r>
              <a:rPr lang="en-GB" dirty="0"/>
              <a:t> o </a:t>
            </a:r>
            <a:r>
              <a:rPr lang="en-GB" dirty="0" err="1"/>
              <a:t>dispositivo</a:t>
            </a:r>
            <a:r>
              <a:rPr lang="en-GB" dirty="0"/>
              <a:t> que </a:t>
            </a:r>
            <a:r>
              <a:rPr lang="en-GB" dirty="0" err="1"/>
              <a:t>proporcionará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datos</a:t>
            </a:r>
            <a:endParaRPr lang="en-GB" dirty="0"/>
          </a:p>
          <a:p>
            <a:r>
              <a:rPr lang="en-GB" dirty="0"/>
              <a:t>CLICK * La </a:t>
            </a:r>
            <a:r>
              <a:rPr lang="en-GB" u="sng" dirty="0" err="1"/>
              <a:t>metodología</a:t>
            </a:r>
            <a:r>
              <a:rPr lang="en-GB" dirty="0"/>
              <a:t> </a:t>
            </a:r>
            <a:r>
              <a:rPr lang="en-GB" dirty="0" err="1"/>
              <a:t>utilizada</a:t>
            </a:r>
            <a:r>
              <a:rPr lang="en-GB" dirty="0"/>
              <a:t> para </a:t>
            </a:r>
            <a:r>
              <a:rPr lang="en-GB" dirty="0" err="1"/>
              <a:t>recopilar</a:t>
            </a:r>
            <a:r>
              <a:rPr lang="en-GB" dirty="0"/>
              <a:t> la </a:t>
            </a:r>
            <a:r>
              <a:rPr lang="en-GB" dirty="0" err="1"/>
              <a:t>medida</a:t>
            </a:r>
            <a:r>
              <a:rPr lang="en-GB" dirty="0"/>
              <a:t> del </a:t>
            </a:r>
            <a:r>
              <a:rPr lang="en-GB" dirty="0" err="1"/>
              <a:t>indicador</a:t>
            </a:r>
            <a:endParaRPr lang="en-GB" dirty="0"/>
          </a:p>
          <a:p>
            <a:r>
              <a:rPr lang="en-GB" dirty="0"/>
              <a:t>CLICK * La </a:t>
            </a:r>
            <a:r>
              <a:rPr lang="en-GB" u="sng" dirty="0" err="1"/>
              <a:t>frecuencia</a:t>
            </a:r>
            <a:r>
              <a:rPr lang="en-GB" dirty="0"/>
              <a:t> de la </a:t>
            </a:r>
            <a:r>
              <a:rPr lang="en-GB" dirty="0" err="1"/>
              <a:t>recopilación</a:t>
            </a:r>
            <a:r>
              <a:rPr lang="en-GB" dirty="0"/>
              <a:t> de </a:t>
            </a:r>
            <a:r>
              <a:rPr lang="en-GB" dirty="0" err="1"/>
              <a:t>datos</a:t>
            </a:r>
            <a:r>
              <a:rPr lang="en-GB" dirty="0"/>
              <a:t>: </a:t>
            </a:r>
            <a:r>
              <a:rPr lang="en-GB" dirty="0" err="1"/>
              <a:t>cada</a:t>
            </a:r>
            <a:r>
              <a:rPr lang="en-GB" dirty="0"/>
              <a:t> </a:t>
            </a:r>
            <a:r>
              <a:rPr lang="en-GB" dirty="0" err="1"/>
              <a:t>indicador</a:t>
            </a:r>
            <a:r>
              <a:rPr lang="en-GB" dirty="0"/>
              <a:t> </a:t>
            </a:r>
            <a:r>
              <a:rPr lang="en-GB" dirty="0" err="1"/>
              <a:t>puede</a:t>
            </a:r>
            <a:r>
              <a:rPr lang="en-GB" dirty="0"/>
              <a:t> </a:t>
            </a:r>
            <a:r>
              <a:rPr lang="en-GB" dirty="0" err="1"/>
              <a:t>tener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propia</a:t>
            </a:r>
            <a:r>
              <a:rPr lang="en-GB" dirty="0"/>
              <a:t> </a:t>
            </a:r>
            <a:r>
              <a:rPr lang="en-GB" dirty="0" err="1"/>
              <a:t>frecuencia</a:t>
            </a:r>
            <a:r>
              <a:rPr lang="en-GB" dirty="0"/>
              <a:t> de </a:t>
            </a:r>
            <a:r>
              <a:rPr lang="en-GB" dirty="0" err="1"/>
              <a:t>medición</a:t>
            </a:r>
            <a:r>
              <a:rPr lang="en-GB" dirty="0"/>
              <a:t>: </a:t>
            </a:r>
            <a:r>
              <a:rPr lang="en-GB" dirty="0" err="1"/>
              <a:t>mensual</a:t>
            </a:r>
            <a:r>
              <a:rPr lang="en-GB" dirty="0"/>
              <a:t>, trimestral, </a:t>
            </a:r>
            <a:r>
              <a:rPr lang="en-GB" dirty="0" err="1"/>
              <a:t>anual</a:t>
            </a:r>
            <a:r>
              <a:rPr lang="en-GB" dirty="0"/>
              <a:t>, ... </a:t>
            </a:r>
          </a:p>
          <a:p>
            <a:r>
              <a:rPr lang="en-GB" dirty="0"/>
              <a:t>CLICK * Las </a:t>
            </a:r>
            <a:r>
              <a:rPr lang="en-GB" u="sng" dirty="0" err="1"/>
              <a:t>responsabilidades</a:t>
            </a:r>
            <a:r>
              <a:rPr lang="en-GB" dirty="0"/>
              <a:t>: </a:t>
            </a:r>
            <a:r>
              <a:rPr lang="en-GB" dirty="0" err="1"/>
              <a:t>quién</a:t>
            </a:r>
            <a:r>
              <a:rPr lang="en-GB" dirty="0"/>
              <a:t> </a:t>
            </a:r>
            <a:r>
              <a:rPr lang="en-GB" dirty="0" err="1"/>
              <a:t>hará</a:t>
            </a:r>
            <a:r>
              <a:rPr lang="en-GB" dirty="0"/>
              <a:t> </a:t>
            </a:r>
            <a:r>
              <a:rPr lang="en-GB" dirty="0" err="1"/>
              <a:t>qué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proceso</a:t>
            </a:r>
            <a:r>
              <a:rPr lang="en-GB" dirty="0"/>
              <a:t> de </a:t>
            </a:r>
            <a:r>
              <a:rPr lang="en-GB" dirty="0" err="1"/>
              <a:t>recogida</a:t>
            </a:r>
            <a:r>
              <a:rPr lang="en-GB" dirty="0"/>
              <a:t>, </a:t>
            </a:r>
            <a:r>
              <a:rPr lang="en-GB" dirty="0" err="1"/>
              <a:t>validación</a:t>
            </a:r>
            <a:r>
              <a:rPr lang="en-GB" dirty="0"/>
              <a:t> y </a:t>
            </a:r>
            <a:r>
              <a:rPr lang="en-GB" dirty="0" err="1"/>
              <a:t>almacenamiento</a:t>
            </a:r>
            <a:r>
              <a:rPr lang="en-GB" dirty="0"/>
              <a:t> de </a:t>
            </a:r>
            <a:r>
              <a:rPr lang="en-GB" dirty="0" err="1"/>
              <a:t>datos</a:t>
            </a:r>
            <a:endParaRPr lang="en-GB" dirty="0"/>
          </a:p>
          <a:p>
            <a:r>
              <a:rPr lang="en-GB" dirty="0"/>
              <a:t>CLICK * El </a:t>
            </a:r>
            <a:r>
              <a:rPr lang="en-GB" u="sng" dirty="0" err="1"/>
              <a:t>almacenamiento</a:t>
            </a:r>
            <a:r>
              <a:rPr lang="en-GB" u="sng" dirty="0"/>
              <a:t> de </a:t>
            </a:r>
            <a:r>
              <a:rPr lang="en-GB" u="sng" dirty="0" err="1"/>
              <a:t>datos</a:t>
            </a:r>
            <a:r>
              <a:rPr lang="en-GB" dirty="0"/>
              <a:t>: </a:t>
            </a:r>
            <a:r>
              <a:rPr lang="en-GB" dirty="0" err="1"/>
              <a:t>dónde</a:t>
            </a:r>
            <a:r>
              <a:rPr lang="en-GB" dirty="0"/>
              <a:t> se </a:t>
            </a:r>
            <a:r>
              <a:rPr lang="en-GB" dirty="0" err="1"/>
              <a:t>almacenarán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datos</a:t>
            </a:r>
            <a:r>
              <a:rPr lang="en-GB" dirty="0"/>
              <a:t> </a:t>
            </a:r>
            <a:r>
              <a:rPr lang="en-GB" dirty="0" err="1"/>
              <a:t>recopilados</a:t>
            </a:r>
            <a:r>
              <a:rPr lang="en-GB" dirty="0"/>
              <a:t> para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análisis</a:t>
            </a:r>
            <a:r>
              <a:rPr lang="en-GB" dirty="0"/>
              <a:t> y para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uso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diferentes</a:t>
            </a:r>
            <a:r>
              <a:rPr lang="en-GB" dirty="0"/>
              <a:t> </a:t>
            </a:r>
            <a:r>
              <a:rPr lang="en-GB" dirty="0" err="1"/>
              <a:t>formas</a:t>
            </a:r>
            <a:r>
              <a:rPr lang="en-GB" dirty="0"/>
              <a:t> de </a:t>
            </a:r>
            <a:r>
              <a:rPr lang="en-GB" dirty="0" err="1"/>
              <a:t>intercambio</a:t>
            </a:r>
            <a:r>
              <a:rPr lang="en-GB" dirty="0"/>
              <a:t> de </a:t>
            </a:r>
            <a:r>
              <a:rPr lang="en-GB" dirty="0" err="1"/>
              <a:t>información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Todo</a:t>
            </a:r>
            <a:r>
              <a:rPr lang="en-GB" dirty="0"/>
              <a:t> </a:t>
            </a:r>
            <a:r>
              <a:rPr lang="en-GB" dirty="0" err="1"/>
              <a:t>esto</a:t>
            </a:r>
            <a:r>
              <a:rPr lang="en-GB" dirty="0"/>
              <a:t>, para </a:t>
            </a:r>
            <a:r>
              <a:rPr lang="en-GB" dirty="0" err="1"/>
              <a:t>todos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indicadores</a:t>
            </a:r>
            <a:r>
              <a:rPr lang="en-GB" dirty="0"/>
              <a:t>, </a:t>
            </a:r>
            <a:r>
              <a:rPr lang="en-GB" dirty="0" err="1"/>
              <a:t>conforma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marco</a:t>
            </a:r>
            <a:r>
              <a:rPr lang="en-GB" dirty="0"/>
              <a:t> de </a:t>
            </a:r>
            <a:r>
              <a:rPr lang="en-GB" dirty="0" err="1"/>
              <a:t>monitoreo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3686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 dirty="0" err="1">
                <a:latin typeface="Arial"/>
                <a:cs typeface="Arial"/>
              </a:rPr>
              <a:t>Llegamos</a:t>
            </a:r>
            <a:r>
              <a:rPr lang="en-GB" b="1" dirty="0">
                <a:latin typeface="Arial"/>
                <a:cs typeface="Arial"/>
              </a:rPr>
              <a:t> al </a:t>
            </a:r>
            <a:r>
              <a:rPr lang="en-GB" b="1" dirty="0" err="1">
                <a:latin typeface="Arial"/>
                <a:cs typeface="Arial"/>
              </a:rPr>
              <a:t>segundo</a:t>
            </a:r>
            <a:r>
              <a:rPr lang="en-GB" b="1" dirty="0">
                <a:latin typeface="Arial"/>
                <a:cs typeface="Arial"/>
              </a:rPr>
              <a:t> paso de </a:t>
            </a:r>
            <a:r>
              <a:rPr lang="en-GB" b="1" dirty="0" err="1">
                <a:latin typeface="Arial"/>
                <a:cs typeface="Arial"/>
              </a:rPr>
              <a:t>nuestra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pequeña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secuencia</a:t>
            </a:r>
            <a:r>
              <a:rPr lang="en-GB" b="1" dirty="0">
                <a:latin typeface="Arial"/>
                <a:cs typeface="Arial"/>
              </a:rPr>
              <a:t>: la </a:t>
            </a:r>
            <a:r>
              <a:rPr lang="en-GB" b="1" dirty="0" err="1">
                <a:latin typeface="Arial"/>
                <a:cs typeface="Arial"/>
              </a:rPr>
              <a:t>recopilación</a:t>
            </a:r>
            <a:r>
              <a:rPr lang="en-GB" b="1" dirty="0">
                <a:latin typeface="Arial"/>
                <a:cs typeface="Arial"/>
              </a:rPr>
              <a:t> de </a:t>
            </a:r>
            <a:r>
              <a:rPr lang="en-GB" b="1" dirty="0" err="1">
                <a:latin typeface="Arial"/>
                <a:cs typeface="Arial"/>
              </a:rPr>
              <a:t>datos</a:t>
            </a:r>
            <a:r>
              <a:rPr lang="en-GB" b="1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>
                <a:latin typeface="Arial"/>
                <a:cs typeface="Arial"/>
              </a:rPr>
              <a:t>La </a:t>
            </a:r>
            <a:r>
              <a:rPr lang="en-GB" dirty="0" err="1">
                <a:latin typeface="Arial"/>
                <a:cs typeface="Arial"/>
              </a:rPr>
              <a:t>recopilación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datos</a:t>
            </a:r>
            <a:r>
              <a:rPr lang="en-GB" dirty="0">
                <a:latin typeface="Arial"/>
                <a:cs typeface="Arial"/>
              </a:rPr>
              <a:t> no se </a:t>
            </a:r>
            <a:r>
              <a:rPr lang="en-GB" dirty="0" err="1">
                <a:latin typeface="Arial"/>
                <a:cs typeface="Arial"/>
              </a:rPr>
              <a:t>limita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medir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indicadores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cuantitativos</a:t>
            </a:r>
            <a:r>
              <a:rPr lang="en-GB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>
                <a:latin typeface="Arial"/>
                <a:cs typeface="Arial"/>
              </a:rPr>
              <a:t>Hay </a:t>
            </a:r>
            <a:r>
              <a:rPr lang="en-GB" dirty="0" err="1">
                <a:latin typeface="Arial"/>
                <a:cs typeface="Arial"/>
              </a:rPr>
              <a:t>todo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tipo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datos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recopilados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diferentes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maneras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err="1">
                <a:latin typeface="Arial"/>
                <a:cs typeface="Arial"/>
              </a:rPr>
              <a:t>indicadores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medidas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cuantitativas</a:t>
            </a:r>
            <a:r>
              <a:rPr lang="en-GB" dirty="0">
                <a:latin typeface="Arial"/>
                <a:cs typeface="Arial"/>
              </a:rPr>
              <a:t> (</a:t>
            </a:r>
            <a:r>
              <a:rPr lang="en-GB" dirty="0" err="1">
                <a:latin typeface="Arial"/>
                <a:cs typeface="Arial"/>
              </a:rPr>
              <a:t>por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supuesto</a:t>
            </a:r>
            <a:r>
              <a:rPr lang="en-GB" dirty="0">
                <a:latin typeface="Arial"/>
                <a:cs typeface="Arial"/>
              </a:rPr>
              <a:t>), </a:t>
            </a:r>
            <a:r>
              <a:rPr lang="en-GB" dirty="0" err="1">
                <a:latin typeface="Arial"/>
                <a:cs typeface="Arial"/>
              </a:rPr>
              <a:t>pero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también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informes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narrativos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cualitativos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mapas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gráficos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fotografías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vídeos</a:t>
            </a:r>
            <a:r>
              <a:rPr lang="en-GB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>
                <a:latin typeface="Arial"/>
                <a:cs typeface="Arial"/>
              </a:rPr>
              <a:t>Todos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ellos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constituyen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datos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monitoreo</a:t>
            </a:r>
            <a:r>
              <a:rPr lang="en-GB" dirty="0">
                <a:latin typeface="Arial"/>
                <a:cs typeface="Arial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>
                <a:latin typeface="Arial"/>
                <a:cs typeface="Arial"/>
              </a:rPr>
              <a:t>También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pueden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proceder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todo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tipo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fuentes</a:t>
            </a:r>
            <a:r>
              <a:rPr lang="en-GB" dirty="0">
                <a:latin typeface="Arial"/>
                <a:cs typeface="Arial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>
                <a:latin typeface="Arial"/>
                <a:cs typeface="Arial"/>
              </a:rPr>
              <a:t>Por lo general, </a:t>
            </a:r>
            <a:r>
              <a:rPr lang="en-GB" dirty="0" err="1">
                <a:latin typeface="Arial"/>
                <a:cs typeface="Arial"/>
              </a:rPr>
              <a:t>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ejecutor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una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acción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informa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sí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mismo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pero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también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podemos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utilizar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monitoreo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terceros</a:t>
            </a:r>
            <a:r>
              <a:rPr lang="en-GB" dirty="0">
                <a:latin typeface="Arial"/>
                <a:cs typeface="Arial"/>
              </a:rPr>
              <a:t>, la </a:t>
            </a:r>
            <a:r>
              <a:rPr lang="en-GB" dirty="0" err="1">
                <a:latin typeface="Arial"/>
                <a:cs typeface="Arial"/>
              </a:rPr>
              <a:t>observación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directa</a:t>
            </a:r>
            <a:r>
              <a:rPr lang="en-GB" dirty="0">
                <a:latin typeface="Arial"/>
                <a:cs typeface="Arial"/>
              </a:rPr>
              <a:t>, la </a:t>
            </a:r>
            <a:r>
              <a:rPr lang="en-GB" dirty="0" err="1">
                <a:latin typeface="Arial"/>
                <a:cs typeface="Arial"/>
              </a:rPr>
              <a:t>revisión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datos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secundarios</a:t>
            </a:r>
            <a:r>
              <a:rPr lang="en-GB" dirty="0">
                <a:latin typeface="Arial"/>
                <a:cs typeface="Arial"/>
              </a:rPr>
              <a:t>, la </a:t>
            </a:r>
            <a:r>
              <a:rPr lang="en-GB" dirty="0" err="1">
                <a:latin typeface="Arial"/>
                <a:cs typeface="Arial"/>
              </a:rPr>
              <a:t>teledetección</a:t>
            </a:r>
            <a:r>
              <a:rPr lang="en-GB" dirty="0">
                <a:latin typeface="Arial"/>
                <a:cs typeface="Arial"/>
              </a:rPr>
              <a:t> (</a:t>
            </a:r>
            <a:r>
              <a:rPr lang="en-GB" dirty="0" err="1">
                <a:latin typeface="Arial"/>
                <a:cs typeface="Arial"/>
              </a:rPr>
              <a:t>por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ejemplo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imágenes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satélite</a:t>
            </a:r>
            <a:r>
              <a:rPr lang="en-GB" dirty="0">
                <a:latin typeface="Arial"/>
                <a:cs typeface="Arial"/>
              </a:rPr>
              <a:t>), Internet de las </a:t>
            </a:r>
            <a:r>
              <a:rPr lang="en-GB" dirty="0" err="1">
                <a:latin typeface="Arial"/>
                <a:cs typeface="Arial"/>
              </a:rPr>
              <a:t>cosas</a:t>
            </a:r>
            <a:r>
              <a:rPr lang="en-GB" dirty="0">
                <a:latin typeface="Arial"/>
                <a:cs typeface="Arial"/>
              </a:rPr>
              <a:t> (un </a:t>
            </a:r>
            <a:r>
              <a:rPr lang="en-GB" dirty="0" err="1">
                <a:latin typeface="Arial"/>
                <a:cs typeface="Arial"/>
              </a:rPr>
              <a:t>sistema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interconectado</a:t>
            </a:r>
            <a:r>
              <a:rPr lang="en-GB" dirty="0">
                <a:latin typeface="Arial"/>
                <a:cs typeface="Arial"/>
              </a:rPr>
              <a:t> que </a:t>
            </a:r>
            <a:r>
              <a:rPr lang="en-GB" dirty="0" err="1">
                <a:latin typeface="Arial"/>
                <a:cs typeface="Arial"/>
              </a:rPr>
              <a:t>proporciona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datos</a:t>
            </a:r>
            <a:r>
              <a:rPr lang="en-GB" dirty="0">
                <a:latin typeface="Arial"/>
                <a:cs typeface="Arial"/>
              </a:rPr>
              <a:t> sin </a:t>
            </a:r>
            <a:r>
              <a:rPr lang="en-GB" dirty="0" err="1">
                <a:latin typeface="Arial"/>
                <a:cs typeface="Arial"/>
              </a:rPr>
              <a:t>intervención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humana</a:t>
            </a:r>
            <a:r>
              <a:rPr lang="en-GB" dirty="0">
                <a:latin typeface="Arial"/>
                <a:cs typeface="Arial"/>
              </a:rPr>
              <a:t>), </a:t>
            </a:r>
            <a:r>
              <a:rPr lang="en-GB" dirty="0" err="1">
                <a:latin typeface="Arial"/>
                <a:cs typeface="Arial"/>
              </a:rPr>
              <a:t>encuestas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hogares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discusiones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grupos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focales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entrevistas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informantes</a:t>
            </a:r>
            <a:r>
              <a:rPr lang="en-GB" dirty="0">
                <a:latin typeface="Arial"/>
                <a:cs typeface="Arial"/>
              </a:rPr>
              <a:t> clave, </a:t>
            </a:r>
            <a:r>
              <a:rPr lang="en-GB" dirty="0" err="1">
                <a:latin typeface="Arial"/>
                <a:cs typeface="Arial"/>
              </a:rPr>
              <a:t>mecanismos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retroalimentación</a:t>
            </a:r>
            <a:r>
              <a:rPr lang="en-GB" dirty="0">
                <a:latin typeface="Arial"/>
                <a:cs typeface="Arial"/>
              </a:rPr>
              <a:t>, etc.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>
                <a:latin typeface="Arial"/>
                <a:cs typeface="Arial"/>
              </a:rPr>
              <a:t>Bienvenido</a:t>
            </a:r>
            <a:r>
              <a:rPr lang="en-GB" dirty="0">
                <a:latin typeface="Arial"/>
                <a:cs typeface="Arial"/>
              </a:rPr>
              <a:t> al </a:t>
            </a:r>
            <a:r>
              <a:rPr lang="en-GB" dirty="0" err="1">
                <a:latin typeface="Arial"/>
                <a:cs typeface="Arial"/>
              </a:rPr>
              <a:t>maravilloso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mundo</a:t>
            </a:r>
            <a:r>
              <a:rPr lang="en-GB" dirty="0">
                <a:latin typeface="Arial"/>
                <a:cs typeface="Arial"/>
              </a:rPr>
              <a:t> de la </a:t>
            </a:r>
            <a:r>
              <a:rPr lang="en-GB" dirty="0" err="1">
                <a:latin typeface="Arial"/>
                <a:cs typeface="Arial"/>
              </a:rPr>
              <a:t>gestión</a:t>
            </a:r>
            <a:r>
              <a:rPr lang="en-GB" dirty="0">
                <a:latin typeface="Arial"/>
                <a:cs typeface="Arial"/>
              </a:rPr>
              <a:t> de la </a:t>
            </a:r>
            <a:r>
              <a:rPr lang="en-GB" dirty="0" err="1">
                <a:latin typeface="Arial"/>
                <a:cs typeface="Arial"/>
              </a:rPr>
              <a:t>información</a:t>
            </a:r>
            <a:endParaRPr lang="en-GB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>
                <a:latin typeface="Arial"/>
                <a:cs typeface="Arial"/>
              </a:rPr>
              <a:t>El </a:t>
            </a:r>
            <a:r>
              <a:rPr lang="en-GB" dirty="0" err="1">
                <a:latin typeface="Arial"/>
                <a:cs typeface="Arial"/>
              </a:rPr>
              <a:t>monitoreo</a:t>
            </a:r>
            <a:r>
              <a:rPr lang="en-GB" dirty="0">
                <a:latin typeface="Arial"/>
                <a:cs typeface="Arial"/>
              </a:rPr>
              <a:t> es </a:t>
            </a:r>
            <a:r>
              <a:rPr lang="en-GB" dirty="0" err="1">
                <a:latin typeface="Arial"/>
                <a:cs typeface="Arial"/>
              </a:rPr>
              <a:t>siempre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una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colaboración</a:t>
            </a:r>
            <a:r>
              <a:rPr lang="en-GB" dirty="0">
                <a:latin typeface="Arial"/>
                <a:cs typeface="Arial"/>
              </a:rPr>
              <a:t> entre </a:t>
            </a:r>
            <a:r>
              <a:rPr lang="en-GB" dirty="0" err="1">
                <a:latin typeface="Arial"/>
                <a:cs typeface="Arial"/>
              </a:rPr>
              <a:t>los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Responsables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Asuntos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Humanitarios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los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Responsables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Gestión</a:t>
            </a:r>
            <a:r>
              <a:rPr lang="en-GB" dirty="0">
                <a:latin typeface="Arial"/>
                <a:cs typeface="Arial"/>
              </a:rPr>
              <a:t> de la </a:t>
            </a:r>
            <a:r>
              <a:rPr lang="en-GB" dirty="0" err="1">
                <a:latin typeface="Arial"/>
                <a:cs typeface="Arial"/>
              </a:rPr>
              <a:t>Información</a:t>
            </a:r>
            <a:r>
              <a:rPr lang="en-GB" dirty="0">
                <a:latin typeface="Arial"/>
                <a:cs typeface="Arial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530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1" dirty="0" err="1"/>
              <a:t>Empecemos</a:t>
            </a:r>
            <a:r>
              <a:rPr lang="en-GB" sz="1200" b="0" i="1" dirty="0"/>
              <a:t> con </a:t>
            </a:r>
            <a:r>
              <a:rPr lang="en-GB" sz="1200" b="0" i="1" dirty="0" err="1"/>
              <a:t>una</a:t>
            </a:r>
            <a:r>
              <a:rPr lang="en-GB" sz="1200" b="0" i="1" dirty="0"/>
              <a:t> </a:t>
            </a:r>
            <a:r>
              <a:rPr lang="en-GB" sz="1200" b="0" i="1" dirty="0" err="1"/>
              <a:t>definición</a:t>
            </a:r>
            <a:r>
              <a:rPr lang="en-GB" sz="1200" b="0" i="1" dirty="0"/>
              <a:t> de </a:t>
            </a:r>
            <a:r>
              <a:rPr lang="en-GB" sz="1200" b="0" i="1" dirty="0" err="1"/>
              <a:t>monitoreo</a:t>
            </a:r>
            <a:r>
              <a:rPr lang="en-GB" sz="1200" b="0" i="1" dirty="0"/>
              <a:t>: </a:t>
            </a:r>
            <a:r>
              <a:rPr lang="en-GB" sz="1200" b="0" i="1" dirty="0" err="1"/>
              <a:t>en</a:t>
            </a:r>
            <a:r>
              <a:rPr lang="en-GB" sz="1200" b="0" i="1" dirty="0"/>
              <a:t> </a:t>
            </a:r>
            <a:r>
              <a:rPr lang="en-GB" sz="1200" b="0" i="1" dirty="0" err="1"/>
              <a:t>sentido</a:t>
            </a:r>
            <a:r>
              <a:rPr lang="en-GB" sz="1200" b="0" i="1" dirty="0"/>
              <a:t> general, </a:t>
            </a:r>
            <a:r>
              <a:rPr lang="en-GB" sz="1200" b="0" i="1" dirty="0" err="1"/>
              <a:t>monitorear</a:t>
            </a:r>
            <a:r>
              <a:rPr lang="en-GB" sz="1200" b="0" i="1" dirty="0"/>
              <a:t> es </a:t>
            </a:r>
            <a:r>
              <a:rPr lang="en-GB" sz="1200" b="0" i="1" dirty="0" err="1"/>
              <a:t>observar</a:t>
            </a:r>
            <a:r>
              <a:rPr lang="en-GB" sz="1200" b="0" i="1" dirty="0"/>
              <a:t> la </a:t>
            </a:r>
            <a:r>
              <a:rPr lang="en-GB" sz="1200" b="0" i="1" dirty="0" err="1"/>
              <a:t>evolución</a:t>
            </a:r>
            <a:r>
              <a:rPr lang="en-GB" sz="1200" b="0" i="1" dirty="0"/>
              <a:t> de (algo) a lo largo de un </a:t>
            </a:r>
            <a:r>
              <a:rPr lang="en-GB" sz="1200" b="0" i="1" dirty="0" err="1"/>
              <a:t>periodo</a:t>
            </a:r>
            <a:r>
              <a:rPr lang="en-GB" sz="1200" b="0" i="1" dirty="0"/>
              <a:t> de </a:t>
            </a:r>
            <a:r>
              <a:rPr lang="en-GB" sz="1200" b="0" i="1" dirty="0" err="1"/>
              <a:t>tiempo</a:t>
            </a:r>
            <a:r>
              <a:rPr lang="en-GB" sz="1200" b="0" i="1" dirty="0"/>
              <a:t>. Una </a:t>
            </a:r>
            <a:r>
              <a:rPr lang="en-GB" sz="1200" b="0" i="1" dirty="0" err="1"/>
              <a:t>definición</a:t>
            </a:r>
            <a:r>
              <a:rPr lang="en-GB" sz="1200" b="0" i="1" dirty="0"/>
              <a:t> tan </a:t>
            </a:r>
            <a:r>
              <a:rPr lang="en-GB" sz="1200" b="0" i="1" dirty="0" err="1"/>
              <a:t>amplia</a:t>
            </a:r>
            <a:r>
              <a:rPr lang="en-GB" sz="1200" b="0" i="1" dirty="0"/>
              <a:t> se </a:t>
            </a:r>
            <a:r>
              <a:rPr lang="en-GB" sz="1200" b="0" i="1" dirty="0" err="1"/>
              <a:t>aplica</a:t>
            </a:r>
            <a:r>
              <a:rPr lang="en-GB" sz="1200" b="0" i="1" dirty="0"/>
              <a:t> a </a:t>
            </a:r>
            <a:r>
              <a:rPr lang="en-GB" sz="1200" b="0" i="1" dirty="0" err="1"/>
              <a:t>todo</a:t>
            </a:r>
            <a:r>
              <a:rPr lang="en-GB" sz="1200" b="0" i="1" dirty="0"/>
              <a:t> </a:t>
            </a:r>
            <a:r>
              <a:rPr lang="en-GB" sz="1200" b="0" i="1" dirty="0" err="1"/>
              <a:t>tipo</a:t>
            </a:r>
            <a:r>
              <a:rPr lang="en-GB" sz="1200" b="0" i="1" dirty="0"/>
              <a:t> de </a:t>
            </a:r>
            <a:r>
              <a:rPr lang="en-GB" sz="1200" b="0" i="1" dirty="0" err="1"/>
              <a:t>cosas</a:t>
            </a:r>
            <a:r>
              <a:rPr lang="en-GB" sz="1200" b="0" i="1" dirty="0"/>
              <a:t>. Si la </a:t>
            </a:r>
            <a:r>
              <a:rPr lang="en-GB" sz="1200" b="0" i="1" dirty="0" err="1"/>
              <a:t>aplicamos</a:t>
            </a:r>
            <a:r>
              <a:rPr lang="en-GB" sz="1200" b="0" i="1" dirty="0"/>
              <a:t> a la </a:t>
            </a:r>
            <a:r>
              <a:rPr lang="en-GB" sz="1200" b="0" i="1" dirty="0" err="1"/>
              <a:t>labor</a:t>
            </a:r>
            <a:r>
              <a:rPr lang="en-GB" sz="1200" b="0" i="1" dirty="0"/>
              <a:t> </a:t>
            </a:r>
            <a:r>
              <a:rPr lang="en-GB" sz="1200" b="0" i="1" dirty="0" err="1"/>
              <a:t>humanitaria</a:t>
            </a:r>
            <a:r>
              <a:rPr lang="en-GB" sz="1200" b="0" i="1" dirty="0"/>
              <a:t>, </a:t>
            </a:r>
            <a:r>
              <a:rPr lang="en-GB" sz="1200" b="0" i="1" dirty="0" err="1"/>
              <a:t>podemos</a:t>
            </a:r>
            <a:r>
              <a:rPr lang="en-GB" sz="1200" b="0" i="1" dirty="0"/>
              <a:t> </a:t>
            </a:r>
            <a:r>
              <a:rPr lang="en-GB" sz="1200" b="0" i="1" dirty="0" err="1"/>
              <a:t>identificar</a:t>
            </a:r>
            <a:r>
              <a:rPr lang="en-GB" sz="1200" b="0" i="1" dirty="0"/>
              <a:t> 6 </a:t>
            </a:r>
            <a:r>
              <a:rPr lang="en-GB" sz="1200" b="0" i="1" dirty="0" err="1"/>
              <a:t>aspectos</a:t>
            </a:r>
            <a:r>
              <a:rPr lang="en-GB" sz="1200" b="0" i="1" dirty="0"/>
              <a:t> </a:t>
            </a:r>
            <a:r>
              <a:rPr lang="en-GB" sz="1200" b="0" i="1" dirty="0" err="1"/>
              <a:t>principales</a:t>
            </a:r>
            <a:r>
              <a:rPr lang="en-GB" sz="1200" b="0" i="1" dirty="0"/>
              <a:t> del </a:t>
            </a:r>
            <a:r>
              <a:rPr lang="en-GB" sz="1200" b="0" i="1" dirty="0" err="1"/>
              <a:t>seguimiento</a:t>
            </a:r>
            <a:endParaRPr lang="en-GB" sz="1200" b="0" i="1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1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1" dirty="0"/>
          </a:p>
          <a:p>
            <a:pPr marL="228600" marR="0" lvl="0" indent="-22860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GB" sz="1200" b="1" i="1" dirty="0" err="1"/>
              <a:t>Monitoreo</a:t>
            </a:r>
            <a:r>
              <a:rPr lang="en-GB" sz="1200" b="1" i="1" dirty="0"/>
              <a:t> de la </a:t>
            </a:r>
            <a:r>
              <a:rPr lang="en-GB" sz="1200" b="1" i="1" dirty="0" err="1"/>
              <a:t>situación</a:t>
            </a:r>
            <a:r>
              <a:rPr lang="en-GB" sz="1200" b="1" i="1" dirty="0"/>
              <a:t> y las </a:t>
            </a:r>
            <a:r>
              <a:rPr lang="en-GB" sz="1200" b="1" i="1" dirty="0" err="1"/>
              <a:t>necesidades</a:t>
            </a:r>
            <a:r>
              <a:rPr lang="en-GB" sz="1200" b="1" i="1" dirty="0"/>
              <a:t>: </a:t>
            </a:r>
            <a:r>
              <a:rPr lang="en-GB" sz="1200" b="0" i="1" dirty="0" err="1"/>
              <a:t>Observar</a:t>
            </a:r>
            <a:r>
              <a:rPr lang="en-GB" sz="1200" b="0" i="1" dirty="0"/>
              <a:t> las </a:t>
            </a:r>
            <a:r>
              <a:rPr lang="en-GB" sz="1200" b="0" i="1" dirty="0" err="1"/>
              <a:t>cosas</a:t>
            </a:r>
            <a:r>
              <a:rPr lang="en-GB" sz="1200" b="0" i="1" dirty="0"/>
              <a:t> </a:t>
            </a:r>
            <a:r>
              <a:rPr lang="en-GB" sz="1200" b="0" i="1" dirty="0" err="1"/>
              <a:t>como</a:t>
            </a:r>
            <a:r>
              <a:rPr lang="en-GB" sz="1200" b="0" i="1" dirty="0"/>
              <a:t> son (</a:t>
            </a:r>
            <a:r>
              <a:rPr lang="en-GB" sz="1200" b="0" i="1" dirty="0" err="1"/>
              <a:t>situación</a:t>
            </a:r>
            <a:r>
              <a:rPr lang="en-GB" sz="1200" b="0" i="1" dirty="0"/>
              <a:t>), </a:t>
            </a:r>
            <a:r>
              <a:rPr lang="en-GB" sz="1200" b="0" i="1" dirty="0" err="1"/>
              <a:t>esto</a:t>
            </a:r>
            <a:r>
              <a:rPr lang="en-GB" sz="1200" b="0" i="1" dirty="0"/>
              <a:t> </a:t>
            </a:r>
            <a:r>
              <a:rPr lang="en-GB" sz="1200" b="0" i="1" dirty="0" err="1"/>
              <a:t>incluye</a:t>
            </a:r>
            <a:r>
              <a:rPr lang="en-GB" sz="1200" b="0" i="1" dirty="0"/>
              <a:t>:</a:t>
            </a:r>
          </a:p>
          <a:p>
            <a:pPr marL="228600" marR="0" lvl="0" indent="-22860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GB" sz="1200" b="0" i="1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* La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situación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contexto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seguimiento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movimientos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población,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clima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la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economía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la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política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etc. que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afectan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tanto a las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necesidades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directamente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positivo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o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negativo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como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la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prestación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logros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respuesta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*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riesgos</a:t>
            </a:r>
            <a:r>
              <a:rPr lang="en-GB" sz="1200" b="1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anticipar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nuevas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crisis, o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mayor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degradación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crisis, para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apoyar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prevención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preparación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respuesta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1)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exposición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peligros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conflictos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2)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vulnerabilidad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3)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falta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capacidad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afrontamiento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lang="en-GB" sz="1200" i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*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acceso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capacidad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actores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humanitarios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llegar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las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poblaciones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afectadas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crisis,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así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como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capacidad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población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afectada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acceder a la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asistencia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servicios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humanitarios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US" b="1" dirty="0"/>
              <a:t>* </a:t>
            </a:r>
            <a:r>
              <a:rPr lang="en-US" b="1" dirty="0" err="1"/>
              <a:t>Monitoreo</a:t>
            </a:r>
            <a:r>
              <a:rPr lang="en-US" b="1" dirty="0"/>
              <a:t> de las </a:t>
            </a:r>
            <a:r>
              <a:rPr lang="en-US" b="1" dirty="0" err="1"/>
              <a:t>necesidades</a:t>
            </a:r>
            <a:r>
              <a:rPr lang="en-US" b="1" dirty="0"/>
              <a:t>:</a:t>
            </a:r>
            <a:r>
              <a:rPr lang="en-US" b="0" dirty="0"/>
              <a:t> </a:t>
            </a:r>
            <a:r>
              <a:rPr lang="en-US" b="0" i="1" dirty="0" err="1"/>
              <a:t>cómo</a:t>
            </a:r>
            <a:r>
              <a:rPr lang="en-US" b="0" i="1" dirty="0"/>
              <a:t> </a:t>
            </a:r>
            <a:r>
              <a:rPr lang="en-US" b="0" i="1" dirty="0" err="1"/>
              <a:t>evolucionan</a:t>
            </a:r>
            <a:r>
              <a:rPr lang="en-US" b="0" i="1" dirty="0"/>
              <a:t> las </a:t>
            </a:r>
            <a:r>
              <a:rPr lang="en-US" b="0" i="1" dirty="0" err="1"/>
              <a:t>necesidades</a:t>
            </a:r>
            <a:r>
              <a:rPr lang="en-US" b="0" i="1" dirty="0"/>
              <a:t> a lo largo del </a:t>
            </a:r>
            <a:r>
              <a:rPr lang="en-US" b="0" i="1" dirty="0" err="1"/>
              <a:t>tiempo</a:t>
            </a:r>
            <a:r>
              <a:rPr lang="en-US" b="0" i="1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* </a:t>
            </a:r>
            <a:r>
              <a:rPr lang="en-US" b="1" dirty="0" err="1"/>
              <a:t>Monitoreo</a:t>
            </a:r>
            <a:r>
              <a:rPr lang="en-US" b="1" dirty="0"/>
              <a:t> de </a:t>
            </a:r>
            <a:r>
              <a:rPr lang="en-US" b="1" dirty="0" err="1"/>
              <a:t>fronteras</a:t>
            </a:r>
            <a:r>
              <a:rPr lang="en-US" b="1" dirty="0"/>
              <a:t>: </a:t>
            </a:r>
            <a:r>
              <a:rPr lang="en-US" b="0" i="1" dirty="0" err="1"/>
              <a:t>observar</a:t>
            </a:r>
            <a:r>
              <a:rPr lang="en-US" b="0" i="1" dirty="0"/>
              <a:t> </a:t>
            </a:r>
            <a:r>
              <a:rPr lang="en-US" b="0" i="1" dirty="0" err="1"/>
              <a:t>los</a:t>
            </a:r>
            <a:r>
              <a:rPr lang="en-US" b="0" i="1" dirty="0"/>
              <a:t> </a:t>
            </a:r>
            <a:r>
              <a:rPr lang="en-US" b="0" i="1" dirty="0" err="1"/>
              <a:t>movimientos</a:t>
            </a:r>
            <a:r>
              <a:rPr lang="en-US" b="0" i="1" dirty="0"/>
              <a:t> </a:t>
            </a:r>
            <a:r>
              <a:rPr lang="en-US" b="0" i="1" dirty="0" err="1"/>
              <a:t>en</a:t>
            </a:r>
            <a:r>
              <a:rPr lang="en-US" b="0" i="1" dirty="0"/>
              <a:t> </a:t>
            </a:r>
            <a:r>
              <a:rPr lang="en-US" b="0" i="1" dirty="0" err="1"/>
              <a:t>una</a:t>
            </a:r>
            <a:r>
              <a:rPr lang="en-US" b="0" i="1" dirty="0"/>
              <a:t> </a:t>
            </a:r>
            <a:r>
              <a:rPr lang="en-US" b="0" i="1" dirty="0" err="1"/>
              <a:t>frontera</a:t>
            </a:r>
            <a:r>
              <a:rPr lang="en-US" b="0" i="1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* </a:t>
            </a:r>
            <a:r>
              <a:rPr lang="en-US" b="1" dirty="0" err="1"/>
              <a:t>Monitoreo</a:t>
            </a:r>
            <a:r>
              <a:rPr lang="en-US" b="1" dirty="0"/>
              <a:t> de la </a:t>
            </a:r>
            <a:r>
              <a:rPr lang="en-US" b="1" dirty="0" err="1"/>
              <a:t>protección</a:t>
            </a:r>
            <a:r>
              <a:rPr lang="en-US" b="1" dirty="0"/>
              <a:t>:</a:t>
            </a:r>
            <a:r>
              <a:rPr lang="en-US" b="0" dirty="0"/>
              <a:t> </a:t>
            </a:r>
            <a:r>
              <a:rPr lang="en-US" b="0" i="1" dirty="0" err="1"/>
              <a:t>observar</a:t>
            </a:r>
            <a:r>
              <a:rPr lang="en-US" b="0" i="1" dirty="0"/>
              <a:t> </a:t>
            </a:r>
            <a:r>
              <a:rPr lang="en-US" b="0" i="1" dirty="0" err="1"/>
              <a:t>los</a:t>
            </a:r>
            <a:r>
              <a:rPr lang="en-US" b="0" i="1" dirty="0"/>
              <a:t> </a:t>
            </a:r>
            <a:r>
              <a:rPr lang="en-US" b="0" i="1" dirty="0" err="1"/>
              <a:t>incidentes</a:t>
            </a:r>
            <a:r>
              <a:rPr lang="en-US" b="0" i="1" dirty="0"/>
              <a:t> de </a:t>
            </a:r>
            <a:r>
              <a:rPr lang="en-US" b="0" i="1" dirty="0" err="1"/>
              <a:t>protección</a:t>
            </a:r>
            <a:r>
              <a:rPr lang="en-US" b="0" i="1" dirty="0"/>
              <a:t> que </a:t>
            </a:r>
            <a:r>
              <a:rPr lang="en-US" b="0" i="1" dirty="0" err="1"/>
              <a:t>ocurren</a:t>
            </a:r>
            <a:r>
              <a:rPr lang="en-US" b="0" i="1" dirty="0"/>
              <a:t> a las personas de </a:t>
            </a:r>
            <a:r>
              <a:rPr lang="en-US" b="0" i="1" dirty="0" err="1"/>
              <a:t>interés</a:t>
            </a:r>
            <a:r>
              <a:rPr lang="en-US" b="0" i="1" dirty="0"/>
              <a:t>.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1" dirty="0"/>
              <a:t>2) </a:t>
            </a:r>
            <a:r>
              <a:rPr lang="en-GB" sz="1200" b="1" i="1" dirty="0" err="1"/>
              <a:t>Capacidad</a:t>
            </a:r>
            <a:r>
              <a:rPr lang="en-GB" sz="1200" b="1" i="1" dirty="0"/>
              <a:t> de </a:t>
            </a:r>
            <a:r>
              <a:rPr lang="en-GB" sz="1200" b="1" i="1" dirty="0" err="1"/>
              <a:t>respuesta</a:t>
            </a:r>
            <a:r>
              <a:rPr lang="en-GB" sz="1200" b="1" i="1" dirty="0"/>
              <a:t>: </a:t>
            </a:r>
            <a:r>
              <a:rPr lang="en-GB" sz="1200" b="0" i="1" dirty="0"/>
              <a:t>las </a:t>
            </a:r>
            <a:r>
              <a:rPr lang="en-GB" sz="1200" b="0" i="1" dirty="0" err="1"/>
              <a:t>posibilidades</a:t>
            </a:r>
            <a:r>
              <a:rPr lang="en-GB" sz="1200" b="0" i="1" dirty="0"/>
              <a:t> de </a:t>
            </a:r>
            <a:r>
              <a:rPr lang="en-GB" sz="1200" b="0" i="1" dirty="0" err="1"/>
              <a:t>acción</a:t>
            </a:r>
            <a:r>
              <a:rPr lang="en-GB" sz="1200" b="0" i="1" dirty="0"/>
              <a:t>: la </a:t>
            </a:r>
            <a:r>
              <a:rPr lang="en-GB" sz="1200" b="0" i="1" dirty="0" err="1"/>
              <a:t>presencia</a:t>
            </a:r>
            <a:r>
              <a:rPr lang="en-GB" sz="1200" b="0" i="1" dirty="0"/>
              <a:t> real o </a:t>
            </a:r>
            <a:r>
              <a:rPr lang="en-GB" sz="1200" b="0" i="1" dirty="0" err="1"/>
              <a:t>prevista</a:t>
            </a:r>
            <a:r>
              <a:rPr lang="en-GB" sz="1200" b="0" i="1" dirty="0"/>
              <a:t> de </a:t>
            </a:r>
            <a:r>
              <a:rPr lang="en-GB" sz="1200" b="0" i="1" dirty="0" err="1"/>
              <a:t>actores</a:t>
            </a:r>
            <a:r>
              <a:rPr lang="en-GB" sz="1200" b="0" i="1" dirty="0"/>
              <a:t>; la </a:t>
            </a:r>
            <a:r>
              <a:rPr lang="en-GB" sz="1200" b="0" i="1" dirty="0" err="1"/>
              <a:t>acción</a:t>
            </a:r>
            <a:r>
              <a:rPr lang="en-GB" sz="1200" b="0" i="1" dirty="0"/>
              <a:t> </a:t>
            </a:r>
            <a:r>
              <a:rPr lang="en-GB" sz="1200" b="0" i="1" dirty="0" err="1"/>
              <a:t>prevista</a:t>
            </a:r>
            <a:r>
              <a:rPr lang="en-GB" sz="1200" b="0" i="1" dirty="0"/>
              <a:t>; </a:t>
            </a:r>
            <a:r>
              <a:rPr lang="en-GB" sz="1200" b="0" i="1" dirty="0" err="1"/>
              <a:t>los</a:t>
            </a:r>
            <a:r>
              <a:rPr lang="en-GB" sz="1200" b="0" i="1" dirty="0"/>
              <a:t> </a:t>
            </a:r>
            <a:r>
              <a:rPr lang="en-GB" sz="1200" b="0" i="1" dirty="0" err="1"/>
              <a:t>proyectos</a:t>
            </a:r>
            <a:r>
              <a:rPr lang="en-GB" sz="1200" b="0" i="1" dirty="0"/>
              <a:t>; </a:t>
            </a:r>
            <a:r>
              <a:rPr lang="en-GB" sz="1200" b="0" i="1" dirty="0" err="1"/>
              <a:t>los</a:t>
            </a:r>
            <a:r>
              <a:rPr lang="en-GB" sz="1200" b="0" i="1" dirty="0"/>
              <a:t> </a:t>
            </a:r>
            <a:r>
              <a:rPr lang="en-GB" sz="1200" b="0" i="1" dirty="0" err="1"/>
              <a:t>recursos</a:t>
            </a:r>
            <a:r>
              <a:rPr lang="en-GB" sz="1200" b="0" i="1" dirty="0"/>
              <a:t> </a:t>
            </a:r>
            <a:r>
              <a:rPr lang="en-GB" sz="1200" b="0" i="1" dirty="0" err="1"/>
              <a:t>humanos</a:t>
            </a:r>
            <a:r>
              <a:rPr lang="en-GB" sz="1200" b="0" i="1" dirty="0"/>
              <a:t>; </a:t>
            </a:r>
            <a:r>
              <a:rPr lang="en-GB" sz="1200" b="0" i="1" dirty="0" err="1"/>
              <a:t>los</a:t>
            </a:r>
            <a:r>
              <a:rPr lang="en-GB" sz="1200" b="0" i="1" dirty="0"/>
              <a:t> </a:t>
            </a:r>
            <a:r>
              <a:rPr lang="en-GB" sz="1200" b="0" i="1" dirty="0" err="1"/>
              <a:t>recursos</a:t>
            </a:r>
            <a:r>
              <a:rPr lang="en-GB" sz="1200" b="0" i="1" dirty="0"/>
              <a:t> </a:t>
            </a:r>
            <a:r>
              <a:rPr lang="en-GB" sz="1200" b="0" i="1" dirty="0" err="1"/>
              <a:t>materiales</a:t>
            </a:r>
            <a:r>
              <a:rPr lang="en-GB" sz="1200" b="0" i="1" dirty="0"/>
              <a:t>; </a:t>
            </a:r>
            <a:r>
              <a:rPr lang="en-GB" sz="1200" b="0" i="1" dirty="0" err="1"/>
              <a:t>los</a:t>
            </a:r>
            <a:r>
              <a:rPr lang="en-GB" sz="1200" b="0" i="1" dirty="0"/>
              <a:t> </a:t>
            </a:r>
            <a:r>
              <a:rPr lang="en-GB" sz="1200" b="0" i="1" dirty="0" err="1"/>
              <a:t>recursos</a:t>
            </a:r>
            <a:r>
              <a:rPr lang="en-GB" sz="1200" b="0" i="1" dirty="0"/>
              <a:t> </a:t>
            </a:r>
            <a:r>
              <a:rPr lang="en-GB" sz="1200" b="0" i="1" dirty="0" err="1"/>
              <a:t>financieros</a:t>
            </a:r>
            <a:r>
              <a:rPr lang="en-GB" sz="1200" b="0" i="1" dirty="0"/>
              <a:t>; </a:t>
            </a:r>
            <a:r>
              <a:rPr lang="en-GB" sz="1200" b="0" i="1" dirty="0" err="1"/>
              <a:t>los</a:t>
            </a:r>
            <a:r>
              <a:rPr lang="en-GB" sz="1200" b="0" i="1" dirty="0"/>
              <a:t> </a:t>
            </a:r>
            <a:r>
              <a:rPr lang="en-GB" sz="1200" b="0" i="1" dirty="0" err="1"/>
              <a:t>recursos</a:t>
            </a:r>
            <a:r>
              <a:rPr lang="en-GB" sz="1200" b="0" i="1" dirty="0"/>
              <a:t> de </a:t>
            </a:r>
            <a:r>
              <a:rPr lang="en-GB" sz="1200" b="0" i="1" dirty="0" err="1"/>
              <a:t>información</a:t>
            </a:r>
            <a:r>
              <a:rPr lang="en-GB" sz="1200" b="0" i="1" dirty="0"/>
              <a:t>/</a:t>
            </a:r>
            <a:r>
              <a:rPr lang="en-GB" sz="1200" b="0" i="1" dirty="0" err="1"/>
              <a:t>conocimiento</a:t>
            </a:r>
            <a:r>
              <a:rPr lang="en-GB" sz="1200" b="0" i="1" dirty="0"/>
              <a:t>; </a:t>
            </a:r>
            <a:r>
              <a:rPr lang="en-GB" sz="1200" b="0" i="1" dirty="0" err="1"/>
              <a:t>los</a:t>
            </a:r>
            <a:r>
              <a:rPr lang="en-GB" sz="1200" b="0" i="1" dirty="0"/>
              <a:t> </a:t>
            </a:r>
            <a:r>
              <a:rPr lang="en-GB" sz="1200" b="0" i="1" dirty="0" err="1"/>
              <a:t>sistemas</a:t>
            </a:r>
            <a:r>
              <a:rPr lang="en-GB" sz="1200" b="0" i="1" dirty="0"/>
              <a:t> de </a:t>
            </a:r>
            <a:r>
              <a:rPr lang="en-GB" sz="1200" b="0" i="1" dirty="0" err="1"/>
              <a:t>administración</a:t>
            </a:r>
            <a:r>
              <a:rPr lang="en-GB" sz="1200" b="0" i="1" dirty="0"/>
              <a:t> y </a:t>
            </a:r>
            <a:r>
              <a:rPr lang="en-GB" sz="1200" b="0" i="1" dirty="0" err="1"/>
              <a:t>contratación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1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1" dirty="0"/>
              <a:t>3) </a:t>
            </a:r>
            <a:r>
              <a:rPr lang="en-GB" sz="1200" b="1" i="1" dirty="0" err="1"/>
              <a:t>Implementación</a:t>
            </a:r>
            <a:r>
              <a:rPr lang="en-GB" sz="1200" b="1" i="1" dirty="0"/>
              <a:t>: </a:t>
            </a:r>
            <a:r>
              <a:rPr lang="en-US" b="0" i="1" dirty="0" err="1"/>
              <a:t>Quién</a:t>
            </a:r>
            <a:r>
              <a:rPr lang="en-US" b="0" i="1" dirty="0"/>
              <a:t> </a:t>
            </a:r>
            <a:r>
              <a:rPr lang="en-US" b="0" i="1" dirty="0" err="1"/>
              <a:t>hace</a:t>
            </a:r>
            <a:r>
              <a:rPr lang="en-US" b="0" i="1" dirty="0"/>
              <a:t> </a:t>
            </a:r>
            <a:r>
              <a:rPr lang="en-US" b="0" i="1" dirty="0" err="1"/>
              <a:t>qué</a:t>
            </a:r>
            <a:r>
              <a:rPr lang="en-US" b="0" i="1" dirty="0"/>
              <a:t> y </a:t>
            </a:r>
            <a:r>
              <a:rPr lang="en-US" b="0" i="1" dirty="0" err="1"/>
              <a:t>dónde</a:t>
            </a:r>
            <a:r>
              <a:rPr lang="en-US" b="0" i="1" dirty="0"/>
              <a:t>; </a:t>
            </a:r>
            <a:r>
              <a:rPr lang="en-US" b="0" i="1" dirty="0" err="1"/>
              <a:t>todas</a:t>
            </a:r>
            <a:r>
              <a:rPr lang="en-US" b="0" i="1" dirty="0"/>
              <a:t> las </a:t>
            </a:r>
            <a:r>
              <a:rPr lang="en-US" b="0" i="1" dirty="0" err="1"/>
              <a:t>acciones</a:t>
            </a:r>
            <a:r>
              <a:rPr lang="en-US" b="0" i="1" dirty="0"/>
              <a:t> </a:t>
            </a:r>
            <a:r>
              <a:rPr lang="en-US" b="0" i="1" dirty="0" err="1"/>
              <a:t>en</a:t>
            </a:r>
            <a:r>
              <a:rPr lang="en-US" b="0" i="1" dirty="0"/>
              <a:t> </a:t>
            </a:r>
            <a:r>
              <a:rPr lang="en-US" b="0" i="1" dirty="0" err="1"/>
              <a:t>curso</a:t>
            </a:r>
            <a:r>
              <a:rPr lang="en-US" b="0" i="1" dirty="0"/>
              <a:t> </a:t>
            </a:r>
            <a:r>
              <a:rPr lang="en-US" b="0" i="1" dirty="0" err="1"/>
              <a:t>ahora</a:t>
            </a:r>
            <a:r>
              <a:rPr lang="en-US" b="0" i="1" dirty="0"/>
              <a:t>; se </a:t>
            </a:r>
            <a:r>
              <a:rPr lang="en-US" b="0" i="1" dirty="0" err="1"/>
              <a:t>están</a:t>
            </a:r>
            <a:r>
              <a:rPr lang="en-US" b="0" i="1" dirty="0"/>
              <a:t> </a:t>
            </a:r>
            <a:r>
              <a:rPr lang="en-US" b="0" i="1" dirty="0" err="1"/>
              <a:t>haciendo</a:t>
            </a:r>
            <a:r>
              <a:rPr lang="en-US" b="0" i="1" dirty="0"/>
              <a:t> las </a:t>
            </a:r>
            <a:r>
              <a:rPr lang="en-US" b="0" i="1" dirty="0" err="1"/>
              <a:t>cosas</a:t>
            </a:r>
            <a:r>
              <a:rPr lang="en-US" b="0" i="1" dirty="0"/>
              <a:t> </a:t>
            </a:r>
            <a:r>
              <a:rPr lang="en-US" b="0" i="1" dirty="0" err="1"/>
              <a:t>según</a:t>
            </a:r>
            <a:r>
              <a:rPr lang="en-US" b="0" i="1" dirty="0"/>
              <a:t> lo </a:t>
            </a:r>
            <a:r>
              <a:rPr lang="en-US" b="0" i="1" dirty="0" err="1"/>
              <a:t>previsto</a:t>
            </a:r>
            <a:r>
              <a:rPr lang="en-US" b="0" i="1" dirty="0"/>
              <a:t> ; (</a:t>
            </a:r>
            <a:r>
              <a:rPr lang="en-US" b="0" i="1" dirty="0" err="1"/>
              <a:t>Construcción</a:t>
            </a:r>
            <a:r>
              <a:rPr lang="en-US" b="0" i="1" dirty="0"/>
              <a:t> </a:t>
            </a:r>
            <a:r>
              <a:rPr lang="en-US" b="0" i="1" dirty="0" err="1"/>
              <a:t>iniciada</a:t>
            </a:r>
            <a:r>
              <a:rPr lang="en-US" b="0" i="1" dirty="0"/>
              <a:t>, personal </a:t>
            </a:r>
            <a:r>
              <a:rPr lang="en-US" b="0" i="1" dirty="0" err="1"/>
              <a:t>contratado</a:t>
            </a:r>
            <a:r>
              <a:rPr lang="en-US" b="0" i="1" dirty="0"/>
              <a:t>, ...); </a:t>
            </a:r>
            <a:r>
              <a:rPr lang="en-US" b="0" i="1" dirty="0" err="1"/>
              <a:t>Cuáles</a:t>
            </a:r>
            <a:r>
              <a:rPr lang="en-US" b="0" i="1" dirty="0"/>
              <a:t> son las </a:t>
            </a:r>
            <a:r>
              <a:rPr lang="en-US" b="0" i="1" dirty="0" err="1"/>
              <a:t>deficiencias</a:t>
            </a:r>
            <a:r>
              <a:rPr lang="en-US" b="0" i="1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1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1" dirty="0"/>
              <a:t>4) Output results:</a:t>
            </a:r>
            <a:r>
              <a:rPr lang="en-GB" sz="1200" b="0" i="1" dirty="0"/>
              <a:t> what was delivered, the direct effect; Examples: a health </a:t>
            </a:r>
            <a:r>
              <a:rPr lang="en-GB" sz="1200" b="0" i="1" dirty="0" err="1"/>
              <a:t>center</a:t>
            </a:r>
            <a:r>
              <a:rPr lang="en-GB" sz="1200" b="0" i="1" dirty="0"/>
              <a:t> was built; a quantity of blankets were distributed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1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1" dirty="0"/>
              <a:t>5) Outcome results:</a:t>
            </a:r>
            <a:r>
              <a:rPr lang="en-GB" sz="1200" b="0" i="1" dirty="0"/>
              <a:t> the middle term effect, </a:t>
            </a:r>
            <a:r>
              <a:rPr lang="en-US" b="0" i="1" dirty="0"/>
              <a:t>what has it changed for the people, in relation to the objectives and goals. Examples: All households in the camp have a decent shelter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1" dirty="0"/>
              <a:t>6) Funding: </a:t>
            </a:r>
            <a:r>
              <a:rPr lang="en-GB" sz="1200" b="0" i="1" dirty="0"/>
              <a:t>how was it all funded, who gave to who.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Ideally, a monitoring approach should integrate all these aspects. But we are not there yet.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- The monitoring of needs often happen as a distinct process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- The monitoring of the responsa capacity, Implementation and output results is often called the 3W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- Monitoring of implementation, output results, and outcome results is called Response Monitoring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dirty="0"/>
              <a:t>- Monitoring the financial flows is called “financial tracking”</a:t>
            </a:r>
          </a:p>
          <a:p>
            <a:endParaRPr lang="en-US" b="1" dirty="0"/>
          </a:p>
          <a:p>
            <a:r>
              <a:rPr lang="en-US" b="1" dirty="0"/>
              <a:t>This presentation further looks only at Response Monitoring: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When implementing the planned action, while delivering aid, the actors wonder: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How far are we? Are we on tracks? Will we reach the targets?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hould we change anything?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” 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When the intervention is completed: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“What are the results achieved?”, “How does it compare to our initial targets?”, “Did we reach our goals?”, “At the expected costs ?”, “What difference did we make ?”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 order to answer these questions, it is necessary to conduct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Response Monitoring.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3582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Pasamos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ahora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al paso "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Analizar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”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 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veces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percibe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erróneamente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"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medición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":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número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algo, lo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comparo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objetivo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original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ya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terminado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mi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trabajo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supervisión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no 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limitara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cifras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cuantitativas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seguiríamos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entender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pasando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exactamente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Pongamos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ejemplo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distribuyeron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50.000 mantas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frente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objetivo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100.000.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¿Es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fracaso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o un gran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logro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?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podemos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saberlo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conocer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circunstancias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¿Ha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disminuido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necesidad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otra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organización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ha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hecho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distribución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vez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mitad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las mantas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estropearon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agua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; o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carretera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estaba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bloqueada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causa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lluvia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....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ninguna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manera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simple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cifra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salida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habla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éxito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nuestra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intervención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Podemos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resumirlo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eslogan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cifras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solas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hacen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historia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 lo tanto,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requiere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análisis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Pongamos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otro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eslogan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brutos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+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Análisis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=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pruebas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sustentan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toma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decisiones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análisis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no 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opción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integrante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trabajo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Cómo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realizar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análisis</a:t>
            </a:r>
            <a:endParaRPr lang="en-US" sz="1200" u="sng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muchas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formas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diferentes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resumirse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"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Reunir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disponibles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inyectarlos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algún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cerebro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experto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o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grupo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personas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Grupo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Coordinación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Interclúster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obtener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historia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conclusiones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partir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disponibles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".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-----------------------------------------------------------------------------------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sin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análisis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posterior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sirve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poco y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desperdicia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recursos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sin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contextualización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sentido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sí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solos son de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poca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utilidad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responsables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toma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decisiones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y, de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hecho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llevar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extraer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conclusiones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erróneas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análisis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sin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(y,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tanto,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basado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exclusivamente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la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que se dispone)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significa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centramos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las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preguntas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las que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podemos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responder, y no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las que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debemos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responder, lo que reduce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alcance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la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utilidad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ese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análisis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4652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Al </a:t>
            </a:r>
            <a:r>
              <a:rPr lang="fr-FR" dirty="0" err="1"/>
              <a:t>analizar</a:t>
            </a:r>
            <a:r>
              <a:rPr lang="fr-FR" dirty="0"/>
              <a:t> los </a:t>
            </a:r>
            <a:r>
              <a:rPr lang="fr-FR" dirty="0" err="1"/>
              <a:t>datos</a:t>
            </a:r>
            <a:r>
              <a:rPr lang="fr-FR" dirty="0"/>
              <a:t> de </a:t>
            </a:r>
            <a:r>
              <a:rPr lang="fr-FR" dirty="0" err="1"/>
              <a:t>monitoreo</a:t>
            </a:r>
            <a:r>
              <a:rPr lang="fr-FR" dirty="0"/>
              <a:t>, nos </a:t>
            </a:r>
            <a:r>
              <a:rPr lang="fr-FR" dirty="0" err="1"/>
              <a:t>encontraremos</a:t>
            </a:r>
            <a:r>
              <a:rPr lang="fr-FR" dirty="0"/>
              <a:t> con un </a:t>
            </a:r>
            <a:r>
              <a:rPr lang="fr-FR" dirty="0" err="1"/>
              <a:t>problema</a:t>
            </a:r>
            <a:r>
              <a:rPr lang="fr-FR" dirty="0"/>
              <a:t> </a:t>
            </a:r>
            <a:r>
              <a:rPr lang="fr-FR" dirty="0" err="1"/>
              <a:t>típico</a:t>
            </a:r>
            <a:r>
              <a:rPr lang="fr-FR" dirty="0"/>
              <a:t>: </a:t>
            </a:r>
          </a:p>
          <a:p>
            <a:r>
              <a:rPr lang="fr-FR" dirty="0" err="1"/>
              <a:t>Recordemos</a:t>
            </a:r>
            <a:r>
              <a:rPr lang="fr-FR" dirty="0"/>
              <a:t> la </a:t>
            </a:r>
            <a:r>
              <a:rPr lang="fr-FR" dirty="0" err="1"/>
              <a:t>cadena</a:t>
            </a:r>
            <a:r>
              <a:rPr lang="fr-FR" dirty="0"/>
              <a:t> de </a:t>
            </a:r>
            <a:r>
              <a:rPr lang="fr-FR" dirty="0" err="1"/>
              <a:t>resultados</a:t>
            </a:r>
            <a:r>
              <a:rPr lang="fr-FR" dirty="0"/>
              <a:t>, que </a:t>
            </a:r>
            <a:r>
              <a:rPr lang="fr-FR" dirty="0" err="1"/>
              <a:t>sugería</a:t>
            </a:r>
            <a:r>
              <a:rPr lang="fr-FR" dirty="0"/>
              <a:t> que la </a:t>
            </a:r>
            <a:r>
              <a:rPr lang="fr-FR" dirty="0" err="1"/>
              <a:t>acción</a:t>
            </a:r>
            <a:r>
              <a:rPr lang="fr-FR" dirty="0"/>
              <a:t> </a:t>
            </a:r>
            <a:r>
              <a:rPr lang="fr-FR" dirty="0" err="1"/>
              <a:t>aporta</a:t>
            </a:r>
            <a:r>
              <a:rPr lang="fr-FR" dirty="0"/>
              <a:t> </a:t>
            </a:r>
            <a:r>
              <a:rPr lang="fr-FR" dirty="0" err="1"/>
              <a:t>resultados</a:t>
            </a:r>
            <a:r>
              <a:rPr lang="fr-FR" dirty="0"/>
              <a:t> a 3 </a:t>
            </a:r>
            <a:r>
              <a:rPr lang="fr-FR" dirty="0" err="1"/>
              <a:t>niveles</a:t>
            </a:r>
            <a:r>
              <a:rPr lang="fr-FR" dirty="0"/>
              <a:t>: </a:t>
            </a:r>
            <a:r>
              <a:rPr lang="fr-FR" dirty="0" err="1"/>
              <a:t>resultado</a:t>
            </a:r>
            <a:r>
              <a:rPr lang="fr-FR" dirty="0"/>
              <a:t>, </a:t>
            </a:r>
            <a:r>
              <a:rPr lang="fr-FR" dirty="0" err="1"/>
              <a:t>conclusión</a:t>
            </a:r>
            <a:r>
              <a:rPr lang="fr-FR" dirty="0"/>
              <a:t>, </a:t>
            </a:r>
            <a:r>
              <a:rPr lang="fr-FR" dirty="0" err="1"/>
              <a:t>impacto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/>
              <a:t>En </a:t>
            </a:r>
            <a:r>
              <a:rPr lang="fr-FR" dirty="0" err="1"/>
              <a:t>realidad</a:t>
            </a:r>
            <a:r>
              <a:rPr lang="fr-FR" dirty="0"/>
              <a:t> no es tan </a:t>
            </a:r>
            <a:r>
              <a:rPr lang="fr-FR" dirty="0" err="1"/>
              <a:t>sencillo</a:t>
            </a:r>
            <a:r>
              <a:rPr lang="fr-FR" dirty="0"/>
              <a:t> en la vida real: </a:t>
            </a:r>
          </a:p>
          <a:p>
            <a:endParaRPr lang="fr-FR" dirty="0"/>
          </a:p>
          <a:p>
            <a:r>
              <a:rPr lang="fr-FR" dirty="0"/>
              <a:t>CLICK CLICK... </a:t>
            </a:r>
            <a:r>
              <a:rPr lang="fr-FR" dirty="0" err="1"/>
              <a:t>cualquier</a:t>
            </a:r>
            <a:r>
              <a:rPr lang="fr-FR" dirty="0"/>
              <a:t> </a:t>
            </a:r>
            <a:r>
              <a:rPr lang="fr-FR" dirty="0" err="1"/>
              <a:t>cambio</a:t>
            </a:r>
            <a:r>
              <a:rPr lang="fr-FR" dirty="0"/>
              <a:t> que </a:t>
            </a:r>
            <a:r>
              <a:rPr lang="fr-FR" dirty="0" err="1"/>
              <a:t>midamos</a:t>
            </a:r>
            <a:r>
              <a:rPr lang="fr-FR" dirty="0"/>
              <a:t> en el </a:t>
            </a:r>
            <a:r>
              <a:rPr lang="fr-FR" dirty="0" err="1"/>
              <a:t>nivel</a:t>
            </a:r>
            <a:r>
              <a:rPr lang="fr-FR" dirty="0"/>
              <a:t> de </a:t>
            </a:r>
            <a:r>
              <a:rPr lang="fr-FR" dirty="0" err="1"/>
              <a:t>conclusiones</a:t>
            </a:r>
            <a:r>
              <a:rPr lang="fr-FR" dirty="0"/>
              <a:t>, </a:t>
            </a:r>
            <a:r>
              <a:rPr lang="fr-FR" dirty="0" err="1"/>
              <a:t>puede</a:t>
            </a:r>
            <a:r>
              <a:rPr lang="fr-FR" dirty="0"/>
              <a:t> </a:t>
            </a:r>
            <a:r>
              <a:rPr lang="fr-FR" dirty="0" err="1"/>
              <a:t>ser</a:t>
            </a:r>
            <a:r>
              <a:rPr lang="fr-FR" dirty="0"/>
              <a:t> el </a:t>
            </a:r>
            <a:r>
              <a:rPr lang="fr-FR" dirty="0" err="1"/>
              <a:t>efecto</a:t>
            </a:r>
            <a:r>
              <a:rPr lang="fr-FR" dirty="0"/>
              <a:t> de </a:t>
            </a:r>
            <a:r>
              <a:rPr lang="fr-FR" dirty="0" err="1"/>
              <a:t>nuestra</a:t>
            </a:r>
            <a:r>
              <a:rPr lang="fr-FR" dirty="0"/>
              <a:t> </a:t>
            </a:r>
            <a:r>
              <a:rPr lang="fr-FR" dirty="0" err="1"/>
              <a:t>acción</a:t>
            </a:r>
            <a:r>
              <a:rPr lang="fr-FR" dirty="0"/>
              <a:t>, </a:t>
            </a:r>
            <a:r>
              <a:rPr lang="fr-FR" dirty="0" err="1"/>
              <a:t>pero</a:t>
            </a:r>
            <a:r>
              <a:rPr lang="fr-FR" dirty="0"/>
              <a:t> </a:t>
            </a:r>
            <a:r>
              <a:rPr lang="fr-FR" dirty="0" err="1"/>
              <a:t>también</a:t>
            </a:r>
            <a:r>
              <a:rPr lang="fr-FR" dirty="0"/>
              <a:t> de </a:t>
            </a:r>
            <a:r>
              <a:rPr lang="fr-FR" dirty="0" err="1"/>
              <a:t>otros</a:t>
            </a:r>
            <a:r>
              <a:rPr lang="fr-FR" dirty="0"/>
              <a:t> </a:t>
            </a:r>
            <a:r>
              <a:rPr lang="fr-FR" dirty="0" err="1"/>
              <a:t>hechos</a:t>
            </a:r>
            <a:r>
              <a:rPr lang="fr-FR" dirty="0"/>
              <a:t> de la vida</a:t>
            </a:r>
          </a:p>
          <a:p>
            <a:r>
              <a:rPr lang="fr-FR" dirty="0"/>
              <a:t>Y lo </a:t>
            </a:r>
            <a:r>
              <a:rPr lang="fr-FR" dirty="0" err="1"/>
              <a:t>mismo</a:t>
            </a:r>
            <a:r>
              <a:rPr lang="fr-FR" dirty="0"/>
              <a:t> </a:t>
            </a:r>
            <a:r>
              <a:rPr lang="fr-FR" dirty="0" err="1"/>
              <a:t>ocurre</a:t>
            </a:r>
            <a:r>
              <a:rPr lang="fr-FR" dirty="0"/>
              <a:t> a </a:t>
            </a:r>
            <a:r>
              <a:rPr lang="fr-FR" dirty="0" err="1"/>
              <a:t>nivel</a:t>
            </a:r>
            <a:r>
              <a:rPr lang="fr-FR" dirty="0"/>
              <a:t> de </a:t>
            </a:r>
            <a:r>
              <a:rPr lang="fr-FR" dirty="0" err="1"/>
              <a:t>impacto</a:t>
            </a:r>
            <a:r>
              <a:rPr lang="fr-FR" dirty="0"/>
              <a:t>: </a:t>
            </a:r>
            <a:r>
              <a:rPr lang="fr-FR" dirty="0" err="1"/>
              <a:t>hay</a:t>
            </a:r>
            <a:r>
              <a:rPr lang="fr-FR" dirty="0"/>
              <a:t> muchas </a:t>
            </a:r>
            <a:r>
              <a:rPr lang="fr-FR" dirty="0" err="1"/>
              <a:t>otras</a:t>
            </a:r>
            <a:r>
              <a:rPr lang="fr-FR" dirty="0"/>
              <a:t> causas que </a:t>
            </a:r>
            <a:r>
              <a:rPr lang="fr-FR" dirty="0" err="1"/>
              <a:t>pueden</a:t>
            </a:r>
            <a:r>
              <a:rPr lang="fr-FR" dirty="0"/>
              <a:t> </a:t>
            </a:r>
            <a:r>
              <a:rPr lang="fr-FR" dirty="0" err="1"/>
              <a:t>haber</a:t>
            </a:r>
            <a:r>
              <a:rPr lang="fr-FR" dirty="0"/>
              <a:t> </a:t>
            </a:r>
            <a:r>
              <a:rPr lang="fr-FR" dirty="0" err="1"/>
              <a:t>influido</a:t>
            </a:r>
            <a:r>
              <a:rPr lang="fr-FR" dirty="0"/>
              <a:t> en el </a:t>
            </a:r>
            <a:r>
              <a:rPr lang="fr-FR" dirty="0" err="1"/>
              <a:t>cambio</a:t>
            </a:r>
            <a:r>
              <a:rPr lang="fr-FR" dirty="0"/>
              <a:t> a </a:t>
            </a:r>
            <a:r>
              <a:rPr lang="fr-FR" dirty="0" err="1"/>
              <a:t>nivel</a:t>
            </a:r>
            <a:r>
              <a:rPr lang="fr-FR" dirty="0"/>
              <a:t> de </a:t>
            </a:r>
            <a:r>
              <a:rPr lang="fr-FR" dirty="0" err="1"/>
              <a:t>impacto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/>
              <a:t>Por</a:t>
            </a:r>
            <a:r>
              <a:rPr lang="fr-FR" dirty="0"/>
              <a:t> lo tanto, </a:t>
            </a:r>
            <a:r>
              <a:rPr lang="fr-FR" dirty="0" err="1"/>
              <a:t>cuando</a:t>
            </a:r>
            <a:r>
              <a:rPr lang="fr-FR" dirty="0"/>
              <a:t> </a:t>
            </a:r>
            <a:r>
              <a:rPr lang="fr-FR" dirty="0" err="1"/>
              <a:t>vemos</a:t>
            </a:r>
            <a:r>
              <a:rPr lang="fr-FR" dirty="0"/>
              <a:t> que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situación</a:t>
            </a:r>
            <a:r>
              <a:rPr lang="fr-FR" dirty="0"/>
              <a:t> </a:t>
            </a:r>
            <a:r>
              <a:rPr lang="fr-FR" dirty="0" err="1"/>
              <a:t>mejora</a:t>
            </a:r>
            <a:r>
              <a:rPr lang="fr-FR" dirty="0"/>
              <a:t>, </a:t>
            </a:r>
            <a:r>
              <a:rPr lang="fr-FR" dirty="0" err="1"/>
              <a:t>tenemos</a:t>
            </a:r>
            <a:r>
              <a:rPr lang="fr-FR" dirty="0"/>
              <a:t> que </a:t>
            </a:r>
            <a:r>
              <a:rPr lang="fr-FR" dirty="0" err="1"/>
              <a:t>preguntarnos</a:t>
            </a:r>
            <a:r>
              <a:rPr lang="fr-FR" dirty="0"/>
              <a:t> "¿en </a:t>
            </a:r>
            <a:r>
              <a:rPr lang="fr-FR" dirty="0" err="1"/>
              <a:t>qué</a:t>
            </a:r>
            <a:r>
              <a:rPr lang="fr-FR" dirty="0"/>
              <a:t> </a:t>
            </a:r>
            <a:r>
              <a:rPr lang="fr-FR" dirty="0" err="1"/>
              <a:t>medida</a:t>
            </a:r>
            <a:r>
              <a:rPr lang="fr-FR" dirty="0"/>
              <a:t> </a:t>
            </a:r>
            <a:r>
              <a:rPr lang="fr-FR" dirty="0" err="1"/>
              <a:t>esta</a:t>
            </a:r>
            <a:r>
              <a:rPr lang="fr-FR" dirty="0"/>
              <a:t> </a:t>
            </a:r>
            <a:r>
              <a:rPr lang="fr-FR" dirty="0" err="1"/>
              <a:t>mejora</a:t>
            </a:r>
            <a:r>
              <a:rPr lang="fr-FR" dirty="0"/>
              <a:t> se </a:t>
            </a:r>
            <a:r>
              <a:rPr lang="fr-FR" dirty="0" err="1"/>
              <a:t>debe</a:t>
            </a:r>
            <a:r>
              <a:rPr lang="fr-FR" dirty="0"/>
              <a:t> </a:t>
            </a:r>
            <a:r>
              <a:rPr lang="fr-FR" dirty="0" err="1"/>
              <a:t>realmente</a:t>
            </a:r>
            <a:r>
              <a:rPr lang="fr-FR" dirty="0"/>
              <a:t> a </a:t>
            </a:r>
            <a:r>
              <a:rPr lang="fr-FR" dirty="0" err="1"/>
              <a:t>nuestra</a:t>
            </a:r>
            <a:r>
              <a:rPr lang="fr-FR" dirty="0"/>
              <a:t> </a:t>
            </a:r>
            <a:r>
              <a:rPr lang="fr-FR" dirty="0" err="1"/>
              <a:t>acción</a:t>
            </a:r>
            <a:r>
              <a:rPr lang="fr-FR" dirty="0"/>
              <a:t>? "</a:t>
            </a:r>
          </a:p>
          <a:p>
            <a:endParaRPr lang="fr-FR" dirty="0"/>
          </a:p>
          <a:p>
            <a:r>
              <a:rPr lang="fr-FR" dirty="0" err="1"/>
              <a:t>Esta</a:t>
            </a:r>
            <a:r>
              <a:rPr lang="fr-FR" dirty="0"/>
              <a:t> </a:t>
            </a:r>
            <a:r>
              <a:rPr lang="fr-FR" dirty="0" err="1"/>
              <a:t>pregunta</a:t>
            </a:r>
            <a:r>
              <a:rPr lang="fr-FR" dirty="0"/>
              <a:t> </a:t>
            </a:r>
            <a:r>
              <a:rPr lang="fr-FR" dirty="0" err="1"/>
              <a:t>suele</a:t>
            </a:r>
            <a:r>
              <a:rPr lang="fr-FR" dirty="0"/>
              <a:t> </a:t>
            </a:r>
            <a:r>
              <a:rPr lang="fr-FR" dirty="0" err="1"/>
              <a:t>denominarse</a:t>
            </a:r>
            <a:r>
              <a:rPr lang="fr-FR" dirty="0"/>
              <a:t> "</a:t>
            </a:r>
            <a:r>
              <a:rPr lang="fr-FR" dirty="0" err="1"/>
              <a:t>problema</a:t>
            </a:r>
            <a:r>
              <a:rPr lang="fr-FR" dirty="0"/>
              <a:t> de </a:t>
            </a:r>
            <a:r>
              <a:rPr lang="fr-FR" dirty="0" err="1"/>
              <a:t>atribución</a:t>
            </a:r>
            <a:r>
              <a:rPr lang="fr-FR" dirty="0"/>
              <a:t>". </a:t>
            </a:r>
          </a:p>
          <a:p>
            <a:endParaRPr lang="fr-FR" dirty="0"/>
          </a:p>
          <a:p>
            <a:r>
              <a:rPr lang="fr-FR" dirty="0"/>
              <a:t>El </a:t>
            </a:r>
            <a:r>
              <a:rPr lang="fr-FR" dirty="0" err="1"/>
              <a:t>análisis</a:t>
            </a:r>
            <a:r>
              <a:rPr lang="fr-FR" dirty="0"/>
              <a:t> </a:t>
            </a:r>
            <a:r>
              <a:rPr lang="fr-FR" dirty="0" err="1"/>
              <a:t>tiene</a:t>
            </a:r>
            <a:r>
              <a:rPr lang="fr-FR" dirty="0"/>
              <a:t> que ver </a:t>
            </a:r>
            <a:r>
              <a:rPr lang="fr-FR" dirty="0" err="1"/>
              <a:t>eso</a:t>
            </a:r>
            <a:r>
              <a:rPr lang="fr-FR" dirty="0"/>
              <a:t>, e </a:t>
            </a:r>
            <a:r>
              <a:rPr lang="fr-FR" dirty="0" err="1"/>
              <a:t>intentar</a:t>
            </a:r>
            <a:r>
              <a:rPr lang="fr-FR" dirty="0"/>
              <a:t> </a:t>
            </a:r>
            <a:r>
              <a:rPr lang="fr-FR" dirty="0" err="1"/>
              <a:t>determinar</a:t>
            </a:r>
            <a:r>
              <a:rPr lang="fr-FR" dirty="0"/>
              <a:t> en </a:t>
            </a:r>
            <a:r>
              <a:rPr lang="fr-FR" dirty="0" err="1"/>
              <a:t>qué</a:t>
            </a:r>
            <a:r>
              <a:rPr lang="fr-FR" dirty="0"/>
              <a:t> </a:t>
            </a:r>
            <a:r>
              <a:rPr lang="fr-FR" dirty="0" err="1"/>
              <a:t>medida</a:t>
            </a:r>
            <a:r>
              <a:rPr lang="fr-FR" dirty="0"/>
              <a:t> la </a:t>
            </a:r>
            <a:r>
              <a:rPr lang="fr-FR" dirty="0" err="1"/>
              <a:t>mejora</a:t>
            </a:r>
            <a:r>
              <a:rPr lang="fr-FR" dirty="0"/>
              <a:t> de la </a:t>
            </a:r>
            <a:r>
              <a:rPr lang="fr-FR" dirty="0" err="1"/>
              <a:t>situación</a:t>
            </a:r>
            <a:r>
              <a:rPr lang="fr-FR" dirty="0"/>
              <a:t> </a:t>
            </a:r>
            <a:r>
              <a:rPr lang="fr-FR" dirty="0" err="1"/>
              <a:t>puede</a:t>
            </a:r>
            <a:r>
              <a:rPr lang="fr-FR" dirty="0"/>
              <a:t> </a:t>
            </a:r>
            <a:r>
              <a:rPr lang="fr-FR" dirty="0" err="1"/>
              <a:t>atribuirse</a:t>
            </a:r>
            <a:r>
              <a:rPr lang="fr-FR" dirty="0"/>
              <a:t> a las </a:t>
            </a:r>
            <a:r>
              <a:rPr lang="fr-FR" dirty="0" err="1"/>
              <a:t>acciones</a:t>
            </a:r>
            <a:r>
              <a:rPr lang="fr-FR" dirty="0"/>
              <a:t> que </a:t>
            </a:r>
            <a:r>
              <a:rPr lang="fr-FR" dirty="0" err="1"/>
              <a:t>hemos</a:t>
            </a:r>
            <a:r>
              <a:rPr lang="fr-FR" dirty="0"/>
              <a:t> </a:t>
            </a:r>
            <a:r>
              <a:rPr lang="fr-FR" dirty="0" err="1"/>
              <a:t>llevado</a:t>
            </a:r>
            <a:r>
              <a:rPr lang="fr-FR" dirty="0"/>
              <a:t> a </a:t>
            </a:r>
            <a:r>
              <a:rPr lang="fr-FR" dirty="0" err="1"/>
              <a:t>cabo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/>
              <a:t>Esta</a:t>
            </a:r>
            <a:r>
              <a:rPr lang="fr-FR" dirty="0"/>
              <a:t> </a:t>
            </a:r>
            <a:r>
              <a:rPr lang="fr-FR" dirty="0" err="1"/>
              <a:t>pregunta</a:t>
            </a:r>
            <a:r>
              <a:rPr lang="fr-FR" dirty="0"/>
              <a:t> </a:t>
            </a:r>
            <a:r>
              <a:rPr lang="fr-FR" dirty="0" err="1"/>
              <a:t>también</a:t>
            </a:r>
            <a:r>
              <a:rPr lang="fr-FR" dirty="0"/>
              <a:t> </a:t>
            </a:r>
            <a:r>
              <a:rPr lang="fr-FR" dirty="0" err="1"/>
              <a:t>suele</a:t>
            </a:r>
            <a:r>
              <a:rPr lang="fr-FR" dirty="0"/>
              <a:t> </a:t>
            </a:r>
            <a:r>
              <a:rPr lang="fr-FR" dirty="0" err="1"/>
              <a:t>formar</a:t>
            </a:r>
            <a:r>
              <a:rPr lang="fr-FR" dirty="0"/>
              <a:t> parte de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evaluación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07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Llegamos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al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cuarto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paso de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nuestra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secuencia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Actuar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función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Ya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no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dedicamos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la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labor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sino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fijamos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"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aquellas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cosas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son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posibles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gracias al </a:t>
            </a:r>
            <a:r>
              <a:rPr lang="en-GB" sz="1200" b="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”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Gracias a la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recopilación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análisis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datos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disponemos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de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conclusiones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Éstos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utilizarse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tomar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decisiones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basadas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pruebas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destinadas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mejorar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respuesta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Las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decisiones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referirse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orientaciones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estratégicas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prioridades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asignación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recursos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…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Esto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adoptar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formas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Si las personas que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realizado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análisis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i="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tienen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autoridad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tomar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decisión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sobre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cómo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mejorar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las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cosas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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decidir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aplicar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acción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correctiva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Ejemplo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comité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gestión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campamento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decide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dar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prioridad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la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distribución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agua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sobre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todas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las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actividades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Si las personas que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realizado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análisis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i="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 </a:t>
            </a:r>
            <a:r>
              <a:rPr lang="en-GB" sz="1200" b="1" i="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tienen</a:t>
            </a:r>
            <a:r>
              <a:rPr lang="en-GB" sz="1200" b="1" i="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i="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autoridad</a:t>
            </a:r>
            <a:r>
              <a:rPr lang="en-GB" sz="1200" b="1" i="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para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tomar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decisión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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Harán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recomendación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acción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correctiva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la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presentarán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responsables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toma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decisiones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Ejemplo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El Grupo de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Coordinación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Interclúster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hace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recomendación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al HCT, para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pedir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al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gobierno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mejore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acceso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humanitario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la población de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determinada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región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Estas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son las 2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formas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las que se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determinar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acción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función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las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conclusiones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trabajo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GB" sz="120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supervisión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--------------------------------------------------------------------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análisis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sin la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subsiguiente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toma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decisiones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servirían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poco;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inversa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la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toma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decisiones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sin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análisis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podría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conducir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decisiones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equivocadas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reduciendo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posiblemente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eficiencia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respuesta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;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sz="1200" i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3448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Paso 5: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Presentación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informes</a:t>
            </a:r>
            <a:endParaRPr lang="en-US" sz="1200" b="1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endParaRPr lang="en-US" sz="1200" b="0" i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poner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disposición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las personas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interesadas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datos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la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las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decisiones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tomadas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al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respecto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realidad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ocurrir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través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también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bajo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otras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formas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lo que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deberíamos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hablar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más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bien de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Intercarmbio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endParaRPr lang="en-US" sz="1200" b="1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Compartir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adoptar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muchas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formas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…</a:t>
            </a:r>
            <a:endParaRPr lang="en-US" sz="1200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1"/>
            <a:r>
              <a:rPr lang="en-US" sz="12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Informes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documentos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narrativos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en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momentos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determinados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como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PMR;</a:t>
            </a:r>
          </a:p>
          <a:p>
            <a:pPr lvl="1"/>
            <a:r>
              <a:rPr lang="en-US" sz="12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Resúmenes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infográficos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como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Cuadro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de Mando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Humanitario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1200" dirty="0">
                <a:latin typeface="Arial" pitchFamily="34" charset="0"/>
                <a:cs typeface="Arial" pitchFamily="34" charset="0"/>
              </a:rPr>
              <a:t>- Sitios web,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información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"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en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tiempo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real",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como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Acción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Humanitaria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12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Carteles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públicos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que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informan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PoC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en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un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campamento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12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Emisiones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de radio y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televisión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etc.</a:t>
            </a:r>
          </a:p>
          <a:p>
            <a:pPr lvl="1"/>
            <a:endParaRPr lang="en-US" sz="1200" b="1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</a:t>
            </a:r>
            <a:r>
              <a:rPr lang="en-US" sz="1200" b="1" u="none" dirty="0">
                <a:latin typeface="Arial" pitchFamily="34" charset="0"/>
                <a:cs typeface="Arial" pitchFamily="34" charset="0"/>
              </a:rPr>
              <a:t>Se dirige a </a:t>
            </a:r>
            <a:r>
              <a:rPr lang="en-US" sz="1200" b="1" u="none" dirty="0" err="1">
                <a:latin typeface="Arial" pitchFamily="34" charset="0"/>
                <a:cs typeface="Arial" pitchFamily="34" charset="0"/>
              </a:rPr>
              <a:t>distintos</a:t>
            </a:r>
            <a:r>
              <a:rPr lang="en-US" sz="1200" b="1" u="none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u="none" dirty="0" err="1">
                <a:latin typeface="Arial" pitchFamily="34" charset="0"/>
                <a:cs typeface="Arial" pitchFamily="34" charset="0"/>
              </a:rPr>
              <a:t>públicos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…</a:t>
            </a:r>
            <a:endParaRPr lang="en-US" sz="1200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1"/>
            <a:r>
              <a:rPr lang="en-US" sz="1200" i="0" dirty="0">
                <a:latin typeface="Arial" pitchFamily="34" charset="0"/>
                <a:cs typeface="Arial" pitchFamily="34" charset="0"/>
              </a:rPr>
              <a:t>- La </a:t>
            </a:r>
            <a:r>
              <a:rPr lang="en-US" sz="1200" i="0" dirty="0" err="1">
                <a:latin typeface="Arial" pitchFamily="34" charset="0"/>
                <a:cs typeface="Arial" pitchFamily="34" charset="0"/>
              </a:rPr>
              <a:t>Comunidad</a:t>
            </a:r>
            <a:r>
              <a:rPr lang="en-US" sz="1200" i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0" dirty="0" err="1">
                <a:latin typeface="Arial" pitchFamily="34" charset="0"/>
                <a:cs typeface="Arial" pitchFamily="34" charset="0"/>
              </a:rPr>
              <a:t>Humanitaria</a:t>
            </a:r>
            <a:r>
              <a:rPr lang="en-US" sz="1200" i="0" dirty="0">
                <a:latin typeface="Arial" pitchFamily="34" charset="0"/>
                <a:cs typeface="Arial" pitchFamily="34" charset="0"/>
              </a:rPr>
              <a:t>; </a:t>
            </a:r>
          </a:p>
          <a:p>
            <a:pPr lvl="1"/>
            <a:r>
              <a:rPr lang="en-US" sz="1200" i="0" dirty="0">
                <a:latin typeface="Arial" pitchFamily="34" charset="0"/>
                <a:cs typeface="Arial" pitchFamily="34" charset="0"/>
              </a:rPr>
              <a:t>- Las Personas </a:t>
            </a:r>
            <a:r>
              <a:rPr lang="en-US" sz="1200" i="0" dirty="0" err="1">
                <a:latin typeface="Arial" pitchFamily="34" charset="0"/>
                <a:cs typeface="Arial" pitchFamily="34" charset="0"/>
              </a:rPr>
              <a:t>Preocupadas</a:t>
            </a:r>
            <a:r>
              <a:rPr lang="en-US" sz="1200" i="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1200" i="0" dirty="0">
                <a:latin typeface="Arial" pitchFamily="34" charset="0"/>
                <a:cs typeface="Arial" pitchFamily="34" charset="0"/>
              </a:rPr>
              <a:t>- El </a:t>
            </a:r>
            <a:r>
              <a:rPr lang="en-US" sz="1200" i="0" dirty="0" err="1">
                <a:latin typeface="Arial" pitchFamily="34" charset="0"/>
                <a:cs typeface="Arial" pitchFamily="34" charset="0"/>
              </a:rPr>
              <a:t>Gobierno</a:t>
            </a:r>
            <a:r>
              <a:rPr lang="en-US" sz="1200" i="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1200" i="0" dirty="0">
                <a:latin typeface="Arial" pitchFamily="34" charset="0"/>
                <a:cs typeface="Arial" pitchFamily="34" charset="0"/>
              </a:rPr>
              <a:t>- Los </a:t>
            </a:r>
            <a:r>
              <a:rPr lang="en-US" sz="1200" i="0" dirty="0" err="1">
                <a:latin typeface="Arial" pitchFamily="34" charset="0"/>
                <a:cs typeface="Arial" pitchFamily="34" charset="0"/>
              </a:rPr>
              <a:t>donantes</a:t>
            </a:r>
            <a:r>
              <a:rPr lang="en-US" sz="1200" i="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1200" i="0" dirty="0">
                <a:latin typeface="Arial" pitchFamily="34" charset="0"/>
                <a:cs typeface="Arial" pitchFamily="34" charset="0"/>
              </a:rPr>
              <a:t>- El </a:t>
            </a:r>
            <a:r>
              <a:rPr lang="en-US" sz="1200" i="0" dirty="0" err="1">
                <a:latin typeface="Arial" pitchFamily="34" charset="0"/>
                <a:cs typeface="Arial" pitchFamily="34" charset="0"/>
              </a:rPr>
              <a:t>público</a:t>
            </a:r>
            <a:r>
              <a:rPr lang="en-US" sz="1200" i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0" dirty="0" err="1">
                <a:latin typeface="Arial" pitchFamily="34" charset="0"/>
                <a:cs typeface="Arial" pitchFamily="34" charset="0"/>
              </a:rPr>
              <a:t>en</a:t>
            </a:r>
            <a:r>
              <a:rPr lang="en-US" sz="1200" i="0" dirty="0">
                <a:latin typeface="Arial" pitchFamily="34" charset="0"/>
                <a:cs typeface="Arial" pitchFamily="34" charset="0"/>
              </a:rPr>
              <a:t> general, </a:t>
            </a:r>
            <a:r>
              <a:rPr lang="en-US" sz="1200" i="0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en-US" sz="1200" i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i="0" dirty="0" err="1">
                <a:latin typeface="Arial" pitchFamily="34" charset="0"/>
                <a:cs typeface="Arial" pitchFamily="34" charset="0"/>
              </a:rPr>
              <a:t>medios</a:t>
            </a:r>
            <a:r>
              <a:rPr lang="en-US" sz="1200" i="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1200" i="0" dirty="0" err="1">
                <a:latin typeface="Arial" pitchFamily="34" charset="0"/>
                <a:cs typeface="Arial" pitchFamily="34" charset="0"/>
              </a:rPr>
              <a:t>comunicación</a:t>
            </a:r>
            <a:r>
              <a:rPr lang="en-US" sz="1200" i="0" dirty="0">
                <a:latin typeface="Arial" pitchFamily="34" charset="0"/>
                <a:cs typeface="Arial" pitchFamily="34" charset="0"/>
              </a:rPr>
              <a:t>, etc.</a:t>
            </a:r>
            <a:endParaRPr lang="en-US" i="0" dirty="0">
              <a:latin typeface="Arial" pitchFamily="34" charset="0"/>
              <a:cs typeface="Arial" pitchFamily="34" charset="0"/>
            </a:endParaRPr>
          </a:p>
          <a:p>
            <a:endParaRPr lang="en-US" sz="1200" b="1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parte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preparación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seguimiento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hay que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definir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notificará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cuándo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quién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de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forma.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Recuerde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ésta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era la 3ª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parte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Plan de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Seguimiento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endParaRPr lang="en-US" sz="1200" b="1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Oficial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Asuntos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Humanitarios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Oficial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Gestión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colaborarán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organizar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sistema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presentación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o de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intercambio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través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numerosos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canales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sz="1800" i="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Mientras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preparas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aquí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tienes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otro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eslogan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“</a:t>
            </a:r>
            <a:r>
              <a:rPr lang="en-US" b="1" i="0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Recopilar</a:t>
            </a:r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b="1" i="0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una</a:t>
            </a:r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b="1" i="0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vez</a:t>
            </a:r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, </a:t>
            </a:r>
            <a:r>
              <a:rPr lang="en-US" b="1" i="0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informar</a:t>
            </a:r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b="1" i="0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muchas</a:t>
            </a:r>
            <a:r>
              <a:rPr lang="en-US" b="1" i="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b="1" i="0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veces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64769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Teniendo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cuenta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informaremos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través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distintos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canales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distintos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momentos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distintas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audiencias, es bueno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elaborar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calendario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muestre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cómo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ocurrirá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lo largo del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año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hemos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visto,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dicho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calendario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es uno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componentes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Plan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ejemplo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vemos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país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compartirá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línea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manera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continua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sobre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además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producir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tablero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mando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trimestre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2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progreso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durante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año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fin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año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Nada 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obligatorio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aquí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país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quien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decide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canales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intercambio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utilizarán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preparará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calendario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para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mundo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sepa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esperar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cómo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contribuir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96656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Supongamos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trabajo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detecta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serie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cuestiones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problemáticas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retrasos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objetivos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alcanzados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quejas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... ¿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hacer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?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Podemos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pensar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“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mostremos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eso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”.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revelar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problemas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errores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ningún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público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externo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ya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dañaría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imagen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comunidad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disminuyendo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posiblemente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futuras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contribuciones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financieras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Presentemos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sólo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buenas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noticias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ocultemos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aspectos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negativos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incluso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recojamos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sólo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buenas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noticias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hagámoslas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buenas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cuando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no lo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Deberíamos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tomárnoslo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otra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manera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 ”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hacerse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vista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gorda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”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respuesta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no es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ejercicio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relaciones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públicas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primera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finalidad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es interna,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permitir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adopción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medidas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correctivas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Si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reconocemos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problemas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¿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cómo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podríamos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resolverlos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?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Construyamos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sistema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proporcione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más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objetiva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buena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o mala que sea.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hacer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foto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Luego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veremos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partes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misma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presentarse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al exterior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cómo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Y al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hacerlo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tener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miedo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reconocer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áreas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requieren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mejoras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Ser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transparente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aumenta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credibilidad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elaborados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comunidad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823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acción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consiste en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prestar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asistencia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las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personas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 el fin de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preparar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ejecutar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supervisar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este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trabajo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menudo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tenemos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clasificar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contar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grupos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personas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Contar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grupos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población es algo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difícil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lo que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deberíamos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hablar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más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bien de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estimar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cifras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población.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siguiente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gráfico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sirve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para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clasificar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los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grupos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población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relación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intervención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Dentro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zona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geográfica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determinada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podemos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considerar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endParaRPr lang="fr-FR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*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Población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total de la zona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*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Población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afectada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todos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los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afectados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crisis</a:t>
            </a:r>
            <a:endParaRPr lang="fr-FR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*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Personas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necesitadas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ayuda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humanitaria</a:t>
            </a:r>
            <a:endParaRPr lang="fr-FR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*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Personas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destinatarias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ayuda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prevista</a:t>
            </a:r>
            <a:endParaRPr lang="fr-FR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CLICK *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Personas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alcanzadas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/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cubiertas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asistencia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realmente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prestada</a:t>
            </a:r>
            <a:endParaRPr lang="fr-FR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Este </a:t>
            </a:r>
            <a:r>
              <a:rPr lang="fr-FR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hermoso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gráfico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 </a:t>
            </a:r>
            <a:r>
              <a:rPr lang="fr-FR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llama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« el MODELO DE LA CEBOLLA»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Permite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utilizar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terminología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bien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definida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en las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fases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CLICK 1)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evaluación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situación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las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necesidades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CLICK 2)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planificación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y CLICK 3)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intercambio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información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Cuando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utilizamos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indicadores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cuentan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personas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menudo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empleamos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el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término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"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número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casos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", y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principalmente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utilizamos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los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conceptos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Personas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Necesitadas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(PIN) /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Personas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Destinatarias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/ y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Personas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Alcanzadas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Podemos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utilizar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este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indicador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población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todos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los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niveles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actividad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/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proyecto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/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grupo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sectorial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/ o para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todo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el Plan de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Respuesta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Colectiva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todos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países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cuentan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un plan de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respuesta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colectiva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es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obligatoria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medida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estimar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las personas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necesitadas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las personas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destinatarias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las personas a las que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llega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plan a lo largo de un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año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civil.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Estos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valores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presentan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cada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año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Informe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Humanitario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Global.</a:t>
            </a:r>
          </a:p>
        </p:txBody>
      </p:sp>
    </p:spTree>
    <p:extLst>
      <p:ext uri="{BB962C8B-B14F-4D97-AF65-F5344CB8AC3E}">
        <p14:creationId xmlns:p14="http://schemas.microsoft.com/office/powerpoint/2010/main" val="39481716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3999"/>
              </a:lnSpc>
            </a:pPr>
            <a:r>
              <a:rPr lang="en-US" dirty="0"/>
              <a:t>Para </a:t>
            </a:r>
            <a:r>
              <a:rPr lang="en-US" dirty="0" err="1"/>
              <a:t>profundizar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fascinantes</a:t>
            </a:r>
            <a:r>
              <a:rPr lang="en-US" dirty="0"/>
              <a:t> </a:t>
            </a:r>
            <a:r>
              <a:rPr lang="en-US" dirty="0" err="1"/>
              <a:t>temas</a:t>
            </a:r>
            <a:r>
              <a:rPr lang="en-US" dirty="0"/>
              <a:t> </a:t>
            </a:r>
            <a:r>
              <a:rPr lang="en-US" dirty="0" err="1"/>
              <a:t>relacionados</a:t>
            </a:r>
            <a:r>
              <a:rPr lang="en-US" dirty="0"/>
              <a:t> con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seguimiento</a:t>
            </a:r>
            <a:r>
              <a:rPr lang="en-US" dirty="0"/>
              <a:t> de la </a:t>
            </a:r>
            <a:r>
              <a:rPr lang="en-US" dirty="0" err="1"/>
              <a:t>respuesta</a:t>
            </a:r>
            <a:r>
              <a:rPr lang="en-US" dirty="0"/>
              <a:t>, a </a:t>
            </a:r>
            <a:r>
              <a:rPr lang="en-US" dirty="0" err="1"/>
              <a:t>continuación</a:t>
            </a:r>
            <a:r>
              <a:rPr lang="en-US" dirty="0"/>
              <a:t> se </a:t>
            </a:r>
            <a:r>
              <a:rPr lang="en-US" dirty="0" err="1"/>
              <a:t>ofrece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de </a:t>
            </a:r>
            <a:r>
              <a:rPr lang="en-US" dirty="0" err="1"/>
              <a:t>diversas</a:t>
            </a:r>
            <a:r>
              <a:rPr lang="en-US" dirty="0"/>
              <a:t> </a:t>
            </a:r>
            <a:r>
              <a:rPr lang="en-US" dirty="0" err="1"/>
              <a:t>orientaciones</a:t>
            </a:r>
            <a:r>
              <a:rPr lang="en-US" dirty="0"/>
              <a:t> que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resultar</a:t>
            </a:r>
            <a:r>
              <a:rPr lang="en-US" dirty="0"/>
              <a:t> </a:t>
            </a:r>
            <a:r>
              <a:rPr lang="en-US" dirty="0" err="1"/>
              <a:t>útiles</a:t>
            </a:r>
            <a:r>
              <a:rPr lang="en-US" dirty="0"/>
              <a:t> para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cuestiones</a:t>
            </a:r>
            <a:r>
              <a:rPr lang="en-US" dirty="0"/>
              <a:t>. Sin embargo, no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guía</a:t>
            </a:r>
            <a:r>
              <a:rPr lang="en-US" dirty="0"/>
              <a:t> </a:t>
            </a:r>
            <a:r>
              <a:rPr lang="en-US" dirty="0" err="1"/>
              <a:t>completa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seguimiento</a:t>
            </a:r>
            <a:r>
              <a:rPr lang="en-US" dirty="0"/>
              <a:t> de la </a:t>
            </a:r>
            <a:r>
              <a:rPr lang="en-US" dirty="0" err="1"/>
              <a:t>respuesta</a:t>
            </a:r>
            <a:r>
              <a:rPr lang="en-US" dirty="0"/>
              <a:t> y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aplicación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HRP.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existir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y </a:t>
            </a:r>
            <a:r>
              <a:rPr lang="en-US" dirty="0" err="1"/>
              <a:t>trabajaremos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ello</a:t>
            </a:r>
            <a:r>
              <a:rPr lang="en-US" dirty="0"/>
              <a:t>. </a:t>
            </a:r>
            <a:r>
              <a:rPr lang="en-US" dirty="0" err="1"/>
              <a:t>Muchas</a:t>
            </a:r>
            <a:r>
              <a:rPr lang="en-US" dirty="0"/>
              <a:t> gracias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atención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0727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pPr>
              <a:lnSpc>
                <a:spcPct val="113999"/>
              </a:lnSpc>
            </a:pPr>
            <a:r>
              <a:rPr lang="en-US" b="1" dirty="0">
                <a:latin typeface="Arial"/>
                <a:cs typeface="Arial"/>
              </a:rPr>
              <a:t>Con </a:t>
            </a:r>
            <a:r>
              <a:rPr lang="en-US" b="1" dirty="0" err="1">
                <a:latin typeface="Arial"/>
                <a:cs typeface="Arial"/>
              </a:rPr>
              <a:t>esta</a:t>
            </a:r>
            <a:r>
              <a:rPr lang="en-US" b="1" dirty="0">
                <a:latin typeface="Arial"/>
                <a:cs typeface="Arial"/>
              </a:rPr>
              <a:t> idea de </a:t>
            </a:r>
            <a:r>
              <a:rPr lang="en-US" b="1" dirty="0" err="1">
                <a:latin typeface="Arial"/>
                <a:cs typeface="Arial"/>
              </a:rPr>
              <a:t>seguimiento</a:t>
            </a:r>
            <a:r>
              <a:rPr lang="en-US" b="1" dirty="0">
                <a:latin typeface="Arial"/>
                <a:cs typeface="Arial"/>
              </a:rPr>
              <a:t> de la </a:t>
            </a:r>
            <a:r>
              <a:rPr lang="en-US" b="1" dirty="0" err="1">
                <a:latin typeface="Arial"/>
                <a:cs typeface="Arial"/>
              </a:rPr>
              <a:t>respuesta</a:t>
            </a:r>
            <a:r>
              <a:rPr lang="en-US" b="1" dirty="0">
                <a:latin typeface="Arial"/>
                <a:cs typeface="Arial"/>
              </a:rPr>
              <a:t>, </a:t>
            </a:r>
            <a:r>
              <a:rPr lang="en-US" b="1" dirty="0" err="1">
                <a:latin typeface="Arial"/>
                <a:cs typeface="Arial"/>
              </a:rPr>
              <a:t>consideremos</a:t>
            </a:r>
            <a:r>
              <a:rPr lang="en-US" b="1" dirty="0">
                <a:latin typeface="Arial"/>
                <a:cs typeface="Arial"/>
              </a:rPr>
              <a:t> la </a:t>
            </a:r>
            <a:r>
              <a:rPr lang="en-US" b="1" dirty="0" err="1">
                <a:latin typeface="Arial"/>
                <a:cs typeface="Arial"/>
              </a:rPr>
              <a:t>orientación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ofrecida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en</a:t>
            </a:r>
            <a:r>
              <a:rPr lang="en-US" b="1" dirty="0">
                <a:latin typeface="Arial"/>
                <a:cs typeface="Arial"/>
              </a:rPr>
              <a:t> la </a:t>
            </a:r>
            <a:r>
              <a:rPr lang="en-US" b="1" dirty="0" err="1">
                <a:latin typeface="Arial"/>
                <a:cs typeface="Arial"/>
              </a:rPr>
              <a:t>Guía</a:t>
            </a:r>
            <a:r>
              <a:rPr lang="en-US" b="1" dirty="0">
                <a:latin typeface="Arial"/>
                <a:cs typeface="Arial"/>
              </a:rPr>
              <a:t> de </a:t>
            </a:r>
            <a:r>
              <a:rPr lang="en-US" b="1" dirty="0" err="1">
                <a:latin typeface="Arial"/>
                <a:cs typeface="Arial"/>
              </a:rPr>
              <a:t>Monitoreo</a:t>
            </a:r>
            <a:r>
              <a:rPr lang="en-US" b="1" dirty="0">
                <a:latin typeface="Arial"/>
                <a:cs typeface="Arial"/>
              </a:rPr>
              <a:t> de la Respuesta </a:t>
            </a:r>
            <a:r>
              <a:rPr lang="en-US" b="1" dirty="0" err="1">
                <a:latin typeface="Arial"/>
                <a:cs typeface="Arial"/>
              </a:rPr>
              <a:t>Humanitaria</a:t>
            </a:r>
            <a:r>
              <a:rPr lang="en-US" b="1" dirty="0">
                <a:latin typeface="Arial"/>
                <a:cs typeface="Arial"/>
              </a:rPr>
              <a:t> del IASC:</a:t>
            </a:r>
          </a:p>
          <a:p>
            <a:pPr>
              <a:lnSpc>
                <a:spcPct val="113999"/>
              </a:lnSpc>
            </a:pPr>
            <a:endParaRPr lang="en-US" dirty="0"/>
          </a:p>
          <a:p>
            <a:pPr marL="0" indent="0" algn="just">
              <a:buNone/>
            </a:pPr>
            <a:r>
              <a:rPr lang="en-US" b="1" i="1" dirty="0"/>
              <a:t>El </a:t>
            </a:r>
            <a:r>
              <a:rPr lang="en-US" b="1" i="1" dirty="0" err="1"/>
              <a:t>monitoreo</a:t>
            </a:r>
            <a:r>
              <a:rPr lang="en-US" b="1" i="1" dirty="0"/>
              <a:t> de la </a:t>
            </a:r>
            <a:r>
              <a:rPr lang="en-US" b="1" i="1" dirty="0" err="1"/>
              <a:t>respuesta</a:t>
            </a:r>
            <a:r>
              <a:rPr lang="en-US" b="1" i="1" dirty="0"/>
              <a:t> </a:t>
            </a:r>
            <a:r>
              <a:rPr lang="en-US" b="1" i="1" dirty="0" err="1"/>
              <a:t>humanitaria</a:t>
            </a:r>
            <a:r>
              <a:rPr lang="en-US" b="1" i="1" dirty="0"/>
              <a:t> </a:t>
            </a:r>
            <a:r>
              <a:rPr lang="en-US" i="1" dirty="0"/>
              <a:t>es un </a:t>
            </a:r>
            <a:r>
              <a:rPr lang="en-US" i="1" dirty="0" err="1"/>
              <a:t>proceso</a:t>
            </a:r>
            <a:r>
              <a:rPr lang="en-US" i="1" dirty="0"/>
              <a:t> continuo que </a:t>
            </a:r>
            <a:r>
              <a:rPr lang="en-US" i="1" dirty="0" err="1"/>
              <a:t>registra</a:t>
            </a:r>
            <a:r>
              <a:rPr lang="en-US" i="1" dirty="0"/>
              <a:t> la </a:t>
            </a:r>
            <a:r>
              <a:rPr lang="en-US" i="1" dirty="0" err="1"/>
              <a:t>ayuda</a:t>
            </a:r>
            <a:r>
              <a:rPr lang="en-US" i="1" dirty="0"/>
              <a:t> </a:t>
            </a:r>
            <a:r>
              <a:rPr lang="en-US" i="1" dirty="0" err="1"/>
              <a:t>entregada</a:t>
            </a:r>
            <a:r>
              <a:rPr lang="en-US" i="1" dirty="0"/>
              <a:t> a </a:t>
            </a:r>
            <a:r>
              <a:rPr lang="en-US" i="1" dirty="0" err="1"/>
              <a:t>una</a:t>
            </a:r>
            <a:r>
              <a:rPr lang="en-US" i="1" dirty="0"/>
              <a:t> población </a:t>
            </a:r>
            <a:r>
              <a:rPr lang="en-US" i="1" dirty="0" err="1"/>
              <a:t>afectada</a:t>
            </a:r>
            <a:r>
              <a:rPr lang="en-US" i="1" dirty="0"/>
              <a:t>, </a:t>
            </a:r>
            <a:r>
              <a:rPr lang="en-US" i="1" dirty="0" err="1"/>
              <a:t>así</a:t>
            </a:r>
            <a:r>
              <a:rPr lang="en-US" i="1" dirty="0"/>
              <a:t> </a:t>
            </a:r>
            <a:r>
              <a:rPr lang="en-US" i="1" dirty="0" err="1"/>
              <a:t>como</a:t>
            </a:r>
            <a:r>
              <a:rPr lang="en-US" i="1" dirty="0"/>
              <a:t>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resultados</a:t>
            </a:r>
            <a:r>
              <a:rPr lang="en-US" i="1" dirty="0"/>
              <a:t> </a:t>
            </a:r>
            <a:r>
              <a:rPr lang="en-US" i="1" dirty="0" err="1"/>
              <a:t>alcanzados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relación</a:t>
            </a:r>
            <a:r>
              <a:rPr lang="en-US" i="1" dirty="0"/>
              <a:t> con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objetivos</a:t>
            </a:r>
            <a:r>
              <a:rPr lang="en-US" i="1" dirty="0"/>
              <a:t> </a:t>
            </a:r>
            <a:r>
              <a:rPr lang="en-US" i="1" dirty="0" err="1"/>
              <a:t>establecidos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el</a:t>
            </a:r>
            <a:r>
              <a:rPr lang="en-US" i="1" dirty="0"/>
              <a:t> HRP. </a:t>
            </a:r>
            <a:r>
              <a:rPr lang="en-US" i="1" dirty="0" err="1"/>
              <a:t>Realiza</a:t>
            </a:r>
            <a:r>
              <a:rPr lang="en-US" i="1" dirty="0"/>
              <a:t> un </a:t>
            </a:r>
            <a:r>
              <a:rPr lang="en-US" i="1" dirty="0" err="1"/>
              <a:t>seguimiento</a:t>
            </a:r>
            <a:r>
              <a:rPr lang="en-US" i="1" dirty="0"/>
              <a:t> de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insumos</a:t>
            </a:r>
            <a:r>
              <a:rPr lang="en-US" i="1" dirty="0"/>
              <a:t> y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productos</a:t>
            </a:r>
            <a:r>
              <a:rPr lang="en-US" i="1" dirty="0"/>
              <a:t> </a:t>
            </a:r>
            <a:r>
              <a:rPr lang="en-US" i="1" dirty="0" err="1"/>
              <a:t>resultantes</a:t>
            </a:r>
            <a:r>
              <a:rPr lang="en-US" i="1" dirty="0"/>
              <a:t> de las </a:t>
            </a:r>
            <a:r>
              <a:rPr lang="en-US" i="1" dirty="0" err="1"/>
              <a:t>intervenciones</a:t>
            </a:r>
            <a:r>
              <a:rPr lang="en-US" i="1" dirty="0"/>
              <a:t> a las </a:t>
            </a:r>
            <a:r>
              <a:rPr lang="en-US" i="1" dirty="0" err="1"/>
              <a:t>poblaciones</a:t>
            </a:r>
            <a:r>
              <a:rPr lang="en-US" i="1" dirty="0"/>
              <a:t> </a:t>
            </a:r>
            <a:r>
              <a:rPr lang="en-US" i="1" dirty="0" err="1"/>
              <a:t>afectadas</a:t>
            </a:r>
            <a:r>
              <a:rPr lang="en-US" i="1" dirty="0"/>
              <a:t>; </a:t>
            </a:r>
            <a:r>
              <a:rPr lang="en-US" i="1" dirty="0" err="1"/>
              <a:t>traza</a:t>
            </a:r>
            <a:r>
              <a:rPr lang="en-US" i="1" dirty="0"/>
              <a:t>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resultados</a:t>
            </a:r>
            <a:r>
              <a:rPr lang="en-US" i="1" dirty="0"/>
              <a:t> de las </a:t>
            </a:r>
            <a:r>
              <a:rPr lang="en-US" i="1" dirty="0" err="1"/>
              <a:t>actividades</a:t>
            </a:r>
            <a:r>
              <a:rPr lang="en-US" i="1" dirty="0"/>
              <a:t> de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grupos</a:t>
            </a:r>
            <a:r>
              <a:rPr lang="en-US" i="1" dirty="0"/>
              <a:t> </a:t>
            </a:r>
            <a:r>
              <a:rPr lang="en-US" i="1" dirty="0" err="1"/>
              <a:t>sectoriales</a:t>
            </a:r>
            <a:r>
              <a:rPr lang="en-US" i="1" dirty="0"/>
              <a:t>; y </a:t>
            </a:r>
            <a:r>
              <a:rPr lang="en-US" i="1" dirty="0" err="1"/>
              <a:t>mide</a:t>
            </a:r>
            <a:r>
              <a:rPr lang="en-US" i="1" dirty="0"/>
              <a:t>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avances</a:t>
            </a:r>
            <a:r>
              <a:rPr lang="en-US" i="1" dirty="0"/>
              <a:t> </a:t>
            </a:r>
            <a:r>
              <a:rPr lang="en-US" i="1" dirty="0" err="1"/>
              <a:t>hacia</a:t>
            </a:r>
            <a:r>
              <a:rPr lang="en-US" i="1" dirty="0"/>
              <a:t>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objetivos</a:t>
            </a:r>
            <a:r>
              <a:rPr lang="en-US" i="1" dirty="0"/>
              <a:t> del HRP, </a:t>
            </a:r>
            <a:r>
              <a:rPr lang="en-US" i="1" dirty="0" err="1"/>
              <a:t>teniendo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cuenta</a:t>
            </a:r>
            <a:r>
              <a:rPr lang="en-US" i="1" dirty="0"/>
              <a:t> al </a:t>
            </a:r>
            <a:r>
              <a:rPr lang="en-US" i="1" dirty="0" err="1"/>
              <a:t>mismo</a:t>
            </a:r>
            <a:r>
              <a:rPr lang="en-US" i="1" dirty="0"/>
              <a:t> </a:t>
            </a:r>
            <a:r>
              <a:rPr lang="en-US" i="1" dirty="0" err="1"/>
              <a:t>tiempo</a:t>
            </a:r>
            <a:r>
              <a:rPr lang="en-US" i="1" dirty="0"/>
              <a:t> la </a:t>
            </a:r>
            <a:r>
              <a:rPr lang="en-US" i="1" dirty="0" err="1"/>
              <a:t>diversidad</a:t>
            </a:r>
            <a:r>
              <a:rPr lang="en-US" i="1" dirty="0"/>
              <a:t> de la población </a:t>
            </a:r>
            <a:r>
              <a:rPr lang="en-US" i="1" dirty="0" err="1"/>
              <a:t>afectada</a:t>
            </a:r>
            <a:r>
              <a:rPr lang="en-US" i="1" dirty="0"/>
              <a:t> y sus </a:t>
            </a:r>
            <a:r>
              <a:rPr lang="en-US" i="1" dirty="0" err="1"/>
              <a:t>perspectivas</a:t>
            </a:r>
            <a:r>
              <a:rPr lang="en-US" i="1" dirty="0"/>
              <a:t> de la </a:t>
            </a:r>
            <a:r>
              <a:rPr lang="en-US" i="1" dirty="0" err="1"/>
              <a:t>respuesta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3687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3999"/>
              </a:lnSpc>
            </a:pPr>
            <a:r>
              <a:rPr lang="en-US" dirty="0" err="1"/>
              <a:t>Veamos</a:t>
            </a:r>
            <a:r>
              <a:rPr lang="en-US" dirty="0"/>
              <a:t> </a:t>
            </a:r>
            <a:r>
              <a:rPr lang="en-US" dirty="0" err="1"/>
              <a:t>ahora</a:t>
            </a:r>
            <a:r>
              <a:rPr lang="en-US" dirty="0"/>
              <a:t> </a:t>
            </a:r>
            <a:r>
              <a:rPr lang="en-US" dirty="0" err="1"/>
              <a:t>cuál</a:t>
            </a:r>
            <a:r>
              <a:rPr lang="en-US" dirty="0"/>
              <a:t> es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propósito</a:t>
            </a:r>
            <a:r>
              <a:rPr lang="en-US" dirty="0"/>
              <a:t> de </a:t>
            </a:r>
            <a:r>
              <a:rPr lang="en-US" dirty="0" err="1"/>
              <a:t>llevar</a:t>
            </a:r>
            <a:r>
              <a:rPr lang="en-US" dirty="0"/>
              <a:t> a </a:t>
            </a:r>
            <a:r>
              <a:rPr lang="en-US" dirty="0" err="1"/>
              <a:t>cabo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monitoreo</a:t>
            </a:r>
            <a:r>
              <a:rPr lang="en-US" dirty="0"/>
              <a:t> de la </a:t>
            </a:r>
            <a:r>
              <a:rPr lang="en-US" dirty="0" err="1"/>
              <a:t>respuesta</a:t>
            </a:r>
            <a:r>
              <a:rPr lang="en-US" dirty="0"/>
              <a:t>. Tiene dos </a:t>
            </a:r>
            <a:r>
              <a:rPr lang="en-US" dirty="0" err="1"/>
              <a:t>objetivos</a:t>
            </a:r>
            <a:r>
              <a:rPr lang="en-US" dirty="0"/>
              <a:t>:</a:t>
            </a:r>
          </a:p>
          <a:p>
            <a:pPr>
              <a:lnSpc>
                <a:spcPct val="113999"/>
              </a:lnSpc>
            </a:pPr>
            <a:endParaRPr lang="en-US" dirty="0"/>
          </a:p>
          <a:p>
            <a:pPr>
              <a:lnSpc>
                <a:spcPct val="113999"/>
              </a:lnSpc>
            </a:pPr>
            <a:r>
              <a:rPr lang="en-US" dirty="0"/>
              <a:t>1. A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actores</a:t>
            </a:r>
            <a:r>
              <a:rPr lang="en-US" dirty="0"/>
              <a:t> </a:t>
            </a:r>
            <a:r>
              <a:rPr lang="en-US" dirty="0" err="1"/>
              <a:t>humanitarios</a:t>
            </a:r>
            <a:r>
              <a:rPr lang="en-US" dirty="0"/>
              <a:t>,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seguimiento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permitirles</a:t>
            </a:r>
            <a:r>
              <a:rPr lang="en-US" dirty="0"/>
              <a:t> saber </a:t>
            </a:r>
            <a:r>
              <a:rPr lang="en-US" dirty="0" err="1"/>
              <a:t>si</a:t>
            </a:r>
            <a:r>
              <a:rPr lang="en-US" dirty="0"/>
              <a:t> van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buen</a:t>
            </a:r>
            <a:r>
              <a:rPr lang="en-US" dirty="0"/>
              <a:t> </a:t>
            </a:r>
            <a:r>
              <a:rPr lang="en-US" dirty="0" err="1"/>
              <a:t>camino</a:t>
            </a:r>
            <a:r>
              <a:rPr lang="en-US" dirty="0"/>
              <a:t> para </a:t>
            </a:r>
            <a:r>
              <a:rPr lang="en-US" dirty="0" err="1"/>
              <a:t>alcanzar</a:t>
            </a:r>
            <a:r>
              <a:rPr lang="en-US" dirty="0"/>
              <a:t> sus </a:t>
            </a:r>
            <a:r>
              <a:rPr lang="en-US" dirty="0" err="1"/>
              <a:t>objetivos</a:t>
            </a:r>
            <a:r>
              <a:rPr lang="en-US" dirty="0"/>
              <a:t>.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proporcionarles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base </a:t>
            </a:r>
            <a:r>
              <a:rPr lang="en-US" dirty="0" err="1"/>
              <a:t>empírica</a:t>
            </a:r>
            <a:r>
              <a:rPr lang="en-US" dirty="0"/>
              <a:t> para </a:t>
            </a:r>
            <a:r>
              <a:rPr lang="en-US" dirty="0" err="1"/>
              <a:t>tomar</a:t>
            </a:r>
            <a:r>
              <a:rPr lang="en-US" dirty="0"/>
              <a:t> </a:t>
            </a:r>
            <a:r>
              <a:rPr lang="en-US" dirty="0" err="1"/>
              <a:t>decisiones</a:t>
            </a:r>
            <a:r>
              <a:rPr lang="en-US" dirty="0"/>
              <a:t> </a:t>
            </a:r>
            <a:r>
              <a:rPr lang="en-US" dirty="0" err="1"/>
              <a:t>operativas</a:t>
            </a:r>
            <a:r>
              <a:rPr lang="en-US" dirty="0"/>
              <a:t> o </a:t>
            </a:r>
            <a:r>
              <a:rPr lang="en-US" dirty="0" err="1"/>
              <a:t>ajustar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PPH para </a:t>
            </a:r>
            <a:r>
              <a:rPr lang="en-US" dirty="0" err="1"/>
              <a:t>mejorar</a:t>
            </a:r>
            <a:r>
              <a:rPr lang="en-US" dirty="0"/>
              <a:t> la </a:t>
            </a:r>
            <a:r>
              <a:rPr lang="en-US" dirty="0" err="1"/>
              <a:t>respuesta</a:t>
            </a:r>
            <a:r>
              <a:rPr lang="en-US" dirty="0"/>
              <a:t>.</a:t>
            </a:r>
          </a:p>
          <a:p>
            <a:pPr>
              <a:lnSpc>
                <a:spcPct val="113999"/>
              </a:lnSpc>
            </a:pPr>
            <a:endParaRPr lang="en-US" dirty="0"/>
          </a:p>
          <a:p>
            <a:pPr>
              <a:lnSpc>
                <a:spcPct val="113999"/>
              </a:lnSpc>
            </a:pPr>
            <a:r>
              <a:rPr lang="en-US" dirty="0"/>
              <a:t>2. </a:t>
            </a:r>
            <a:r>
              <a:rPr lang="en-US" dirty="0" err="1"/>
              <a:t>Externo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actores</a:t>
            </a:r>
            <a:r>
              <a:rPr lang="en-US" dirty="0"/>
              <a:t> </a:t>
            </a:r>
            <a:r>
              <a:rPr lang="en-US" dirty="0" err="1"/>
              <a:t>humanitarios</a:t>
            </a:r>
            <a:r>
              <a:rPr lang="en-US" dirty="0"/>
              <a:t>,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seguimiento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mejorar</a:t>
            </a:r>
            <a:r>
              <a:rPr lang="en-US" dirty="0"/>
              <a:t> la </a:t>
            </a:r>
            <a:r>
              <a:rPr lang="en-US" dirty="0" err="1"/>
              <a:t>rendición</a:t>
            </a:r>
            <a:r>
              <a:rPr lang="en-US" dirty="0"/>
              <a:t> de </a:t>
            </a:r>
            <a:r>
              <a:rPr lang="en-US" dirty="0" err="1"/>
              <a:t>cuentas</a:t>
            </a:r>
            <a:r>
              <a:rPr lang="en-US" dirty="0"/>
              <a:t> de la </a:t>
            </a:r>
            <a:r>
              <a:rPr lang="en-US" dirty="0" err="1"/>
              <a:t>comunidad</a:t>
            </a:r>
            <a:r>
              <a:rPr lang="en-US" dirty="0"/>
              <a:t> </a:t>
            </a:r>
            <a:r>
              <a:rPr lang="en-US" dirty="0" err="1"/>
              <a:t>humanitaria</a:t>
            </a:r>
            <a:r>
              <a:rPr lang="en-US" dirty="0"/>
              <a:t> ante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afectados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crisis,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donantes</a:t>
            </a:r>
            <a:r>
              <a:rPr lang="en-US" dirty="0"/>
              <a:t>,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gobierno</a:t>
            </a:r>
            <a:r>
              <a:rPr lang="en-US" dirty="0"/>
              <a:t> local y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público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general, </a:t>
            </a:r>
            <a:r>
              <a:rPr lang="en-US" dirty="0" err="1"/>
              <a:t>así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abogar</a:t>
            </a:r>
            <a:r>
              <a:rPr lang="en-US" dirty="0"/>
              <a:t> ante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responsables</a:t>
            </a:r>
            <a:r>
              <a:rPr lang="en-US" dirty="0"/>
              <a:t> de la </a:t>
            </a:r>
            <a:r>
              <a:rPr lang="en-US" dirty="0" err="1"/>
              <a:t>toma</a:t>
            </a:r>
            <a:r>
              <a:rPr lang="en-US" dirty="0"/>
              <a:t> de </a:t>
            </a:r>
            <a:r>
              <a:rPr lang="en-US" dirty="0" err="1"/>
              <a:t>decisiones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5405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mismo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propósito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supervisión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puede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presentarse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aquí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otra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manera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propósito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país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ajustar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adaptar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realizar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correctivas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al plan actual. Y a largo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plazo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seguimiento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también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ayudarán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mejorar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futuras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las del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año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siguiente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propósito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externo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país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es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seguimiento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permite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rendir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cuentas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la población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atendida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al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gobierno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donantes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etc...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también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permite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llevar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cabo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labor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incidencia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política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ante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responsables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toma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decisiones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; 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Ahora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podemos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ver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mismos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aspectos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nivel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global: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también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tenemos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propósito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ajuste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aquí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ajustar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modelos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HPC, las directrices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herramientas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apoyan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trabajo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HPC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países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Por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último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propósito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externo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nivel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mundial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es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seguimiento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permita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rendición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cuentas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promoción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nivel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mundial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ejemplo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través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publicaciones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mundiales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Panorama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Humanitario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Mundial, que se publica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todos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años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diciembre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8764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El </a:t>
            </a:r>
            <a:r>
              <a:rPr lang="fr-FR" dirty="0" err="1"/>
              <a:t>monitoreo</a:t>
            </a:r>
            <a:r>
              <a:rPr lang="fr-FR" dirty="0"/>
              <a:t>, ¿es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ciencia</a:t>
            </a:r>
            <a:r>
              <a:rPr lang="fr-FR" dirty="0"/>
              <a:t>, es </a:t>
            </a:r>
            <a:r>
              <a:rPr lang="fr-FR" dirty="0" err="1"/>
              <a:t>sólo</a:t>
            </a:r>
            <a:r>
              <a:rPr lang="fr-FR" dirty="0"/>
              <a:t> para </a:t>
            </a:r>
            <a:r>
              <a:rPr lang="fr-FR" dirty="0" err="1"/>
              <a:t>expertos</a:t>
            </a:r>
            <a:r>
              <a:rPr lang="fr-FR" dirty="0"/>
              <a:t>?</a:t>
            </a:r>
          </a:p>
          <a:p>
            <a:r>
              <a:rPr lang="fr-FR" dirty="0" err="1"/>
              <a:t>Parece</a:t>
            </a:r>
            <a:r>
              <a:rPr lang="fr-FR" dirty="0"/>
              <a:t> </a:t>
            </a:r>
            <a:r>
              <a:rPr lang="fr-FR" dirty="0" err="1"/>
              <a:t>tener</a:t>
            </a:r>
            <a:r>
              <a:rPr lang="fr-FR" dirty="0"/>
              <a:t> tantos </a:t>
            </a:r>
            <a:r>
              <a:rPr lang="fr-FR" dirty="0" err="1"/>
              <a:t>términos</a:t>
            </a:r>
            <a:r>
              <a:rPr lang="fr-FR" dirty="0"/>
              <a:t> </a:t>
            </a:r>
            <a:r>
              <a:rPr lang="fr-FR" dirty="0" err="1"/>
              <a:t>técnicos</a:t>
            </a:r>
            <a:r>
              <a:rPr lang="fr-FR" dirty="0"/>
              <a:t> </a:t>
            </a:r>
            <a:r>
              <a:rPr lang="fr-FR" dirty="0" err="1"/>
              <a:t>como</a:t>
            </a:r>
            <a:r>
              <a:rPr lang="fr-FR" dirty="0"/>
              <a:t> </a:t>
            </a:r>
            <a:r>
              <a:rPr lang="fr-FR" dirty="0" err="1"/>
              <a:t>línea</a:t>
            </a:r>
            <a:r>
              <a:rPr lang="fr-FR" dirty="0"/>
              <a:t> de base, </a:t>
            </a:r>
            <a:r>
              <a:rPr lang="fr-FR" dirty="0" err="1"/>
              <a:t>producto</a:t>
            </a:r>
            <a:r>
              <a:rPr lang="fr-FR" dirty="0"/>
              <a:t>, </a:t>
            </a:r>
            <a:r>
              <a:rPr lang="fr-FR" dirty="0" err="1"/>
              <a:t>resultado</a:t>
            </a:r>
            <a:r>
              <a:rPr lang="fr-FR" dirty="0"/>
              <a:t>, </a:t>
            </a:r>
            <a:r>
              <a:rPr lang="fr-FR" dirty="0" err="1"/>
              <a:t>datos</a:t>
            </a:r>
            <a:r>
              <a:rPr lang="fr-FR" dirty="0"/>
              <a:t> </a:t>
            </a:r>
            <a:r>
              <a:rPr lang="fr-FR" dirty="0" err="1"/>
              <a:t>secundarios</a:t>
            </a:r>
            <a:r>
              <a:rPr lang="fr-FR" dirty="0"/>
              <a:t>, etc...</a:t>
            </a:r>
          </a:p>
          <a:p>
            <a:endParaRPr lang="fr-FR" dirty="0"/>
          </a:p>
          <a:p>
            <a:r>
              <a:rPr lang="fr-FR" dirty="0"/>
              <a:t>¿</a:t>
            </a:r>
            <a:r>
              <a:rPr lang="fr-FR" dirty="0" err="1"/>
              <a:t>Qué</a:t>
            </a:r>
            <a:r>
              <a:rPr lang="fr-FR" dirty="0"/>
              <a:t> </a:t>
            </a:r>
            <a:r>
              <a:rPr lang="fr-FR" dirty="0" err="1"/>
              <a:t>significa</a:t>
            </a:r>
            <a:r>
              <a:rPr lang="fr-FR" dirty="0"/>
              <a:t> </a:t>
            </a:r>
            <a:r>
              <a:rPr lang="fr-FR" dirty="0" err="1"/>
              <a:t>todo</a:t>
            </a:r>
            <a:r>
              <a:rPr lang="fr-FR" dirty="0"/>
              <a:t> </a:t>
            </a:r>
            <a:r>
              <a:rPr lang="fr-FR" dirty="0" err="1"/>
              <a:t>esto</a:t>
            </a:r>
            <a:r>
              <a:rPr lang="fr-FR" dirty="0"/>
              <a:t>? ¿Es algo tan </a:t>
            </a:r>
            <a:r>
              <a:rPr lang="fr-FR" dirty="0" err="1"/>
              <a:t>difícil</a:t>
            </a:r>
            <a:r>
              <a:rPr lang="fr-FR" dirty="0"/>
              <a:t> de </a:t>
            </a:r>
            <a:r>
              <a:rPr lang="fr-FR" dirty="0" err="1"/>
              <a:t>manejar</a:t>
            </a:r>
            <a:r>
              <a:rPr lang="fr-FR" dirty="0"/>
              <a:t>?</a:t>
            </a:r>
          </a:p>
          <a:p>
            <a:endParaRPr lang="fr-FR" dirty="0"/>
          </a:p>
          <a:p>
            <a:r>
              <a:rPr lang="fr-FR" b="1" dirty="0"/>
              <a:t>No </a:t>
            </a:r>
            <a:r>
              <a:rPr lang="fr-FR" b="1" dirty="0" err="1"/>
              <a:t>realmente</a:t>
            </a:r>
            <a:endParaRPr lang="fr-FR" b="1" dirty="0"/>
          </a:p>
          <a:p>
            <a:endParaRPr lang="fr-FR" b="1" dirty="0"/>
          </a:p>
          <a:p>
            <a:pPr marL="171450" indent="-171450">
              <a:buFontTx/>
              <a:buChar char="-"/>
            </a:pPr>
            <a:r>
              <a:rPr lang="fr-FR" dirty="0"/>
              <a:t>Podemos, con </a:t>
            </a:r>
            <a:r>
              <a:rPr lang="fr-FR" dirty="0" err="1"/>
              <a:t>esta</a:t>
            </a:r>
            <a:r>
              <a:rPr lang="fr-FR" dirty="0"/>
              <a:t> </a:t>
            </a:r>
            <a:r>
              <a:rPr lang="fr-FR" dirty="0" err="1"/>
              <a:t>sesión</a:t>
            </a:r>
            <a:r>
              <a:rPr lang="fr-FR" dirty="0"/>
              <a:t> </a:t>
            </a:r>
            <a:r>
              <a:rPr lang="fr-FR" dirty="0" err="1"/>
              <a:t>repasar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serie</a:t>
            </a:r>
            <a:r>
              <a:rPr lang="fr-FR" dirty="0"/>
              <a:t> de </a:t>
            </a:r>
            <a:r>
              <a:rPr lang="fr-FR" dirty="0" err="1"/>
              <a:t>conceptos</a:t>
            </a:r>
            <a:r>
              <a:rPr lang="fr-FR" dirty="0"/>
              <a:t> </a:t>
            </a:r>
            <a:r>
              <a:rPr lang="fr-FR" dirty="0" err="1"/>
              <a:t>básicos</a:t>
            </a:r>
            <a:r>
              <a:rPr lang="fr-FR" dirty="0"/>
              <a:t> que </a:t>
            </a:r>
            <a:r>
              <a:rPr lang="fr-FR" dirty="0" err="1"/>
              <a:t>hay</a:t>
            </a:r>
            <a:r>
              <a:rPr lang="fr-FR" dirty="0"/>
              <a:t> que </a:t>
            </a:r>
            <a:r>
              <a:rPr lang="fr-FR" dirty="0" err="1"/>
              <a:t>entender</a:t>
            </a:r>
            <a:r>
              <a:rPr lang="fr-FR" dirty="0"/>
              <a:t> bien</a:t>
            </a:r>
          </a:p>
          <a:p>
            <a:pPr marL="171450" indent="-171450">
              <a:buFontTx/>
              <a:buChar char="-"/>
            </a:pPr>
            <a:r>
              <a:rPr lang="fr-FR" dirty="0"/>
              <a:t>CLICK: Y </a:t>
            </a:r>
            <a:r>
              <a:rPr lang="fr-FR" dirty="0" err="1"/>
              <a:t>después</a:t>
            </a:r>
            <a:r>
              <a:rPr lang="fr-FR" dirty="0"/>
              <a:t>, </a:t>
            </a:r>
            <a:r>
              <a:rPr lang="fr-FR" dirty="0" err="1"/>
              <a:t>utilizando</a:t>
            </a:r>
            <a:r>
              <a:rPr lang="fr-FR" dirty="0"/>
              <a:t> </a:t>
            </a:r>
            <a:r>
              <a:rPr lang="fr-FR" dirty="0" err="1"/>
              <a:t>nuestro</a:t>
            </a:r>
            <a:r>
              <a:rPr lang="fr-FR" dirty="0"/>
              <a:t> </a:t>
            </a:r>
            <a:r>
              <a:rPr lang="fr-FR" dirty="0" err="1"/>
              <a:t>sentido</a:t>
            </a:r>
            <a:r>
              <a:rPr lang="fr-FR" dirty="0"/>
              <a:t> </a:t>
            </a:r>
            <a:r>
              <a:rPr lang="fr-FR" dirty="0" err="1"/>
              <a:t>común</a:t>
            </a:r>
            <a:r>
              <a:rPr lang="fr-FR" dirty="0"/>
              <a:t>, </a:t>
            </a:r>
            <a:r>
              <a:rPr lang="fr-FR" dirty="0" err="1"/>
              <a:t>podremos</a:t>
            </a:r>
            <a:r>
              <a:rPr lang="fr-FR" dirty="0"/>
              <a:t> </a:t>
            </a:r>
            <a:r>
              <a:rPr lang="fr-FR" dirty="0" err="1"/>
              <a:t>organizar</a:t>
            </a:r>
            <a:r>
              <a:rPr lang="fr-FR" dirty="0"/>
              <a:t> el </a:t>
            </a:r>
            <a:r>
              <a:rPr lang="fr-FR" dirty="0" err="1"/>
              <a:t>seguimiento</a:t>
            </a:r>
            <a:r>
              <a:rPr lang="fr-FR" dirty="0"/>
              <a:t> de la </a:t>
            </a:r>
            <a:r>
              <a:rPr lang="fr-FR" dirty="0" err="1"/>
              <a:t>respuesta</a:t>
            </a:r>
            <a:r>
              <a:rPr lang="fr-FR" dirty="0"/>
              <a:t> </a:t>
            </a:r>
            <a:r>
              <a:rPr lang="fr-FR" dirty="0" err="1"/>
              <a:t>humanitaria</a:t>
            </a:r>
            <a:endParaRPr lang="fr-FR" dirty="0"/>
          </a:p>
          <a:p>
            <a:pPr marL="0" indent="0">
              <a:buFontTx/>
              <a:buNone/>
            </a:pPr>
            <a:endParaRPr lang="fr-FR" dirty="0"/>
          </a:p>
          <a:p>
            <a:pPr marL="171450" indent="-171450">
              <a:buFontTx/>
              <a:buChar char="-"/>
            </a:pPr>
            <a:endParaRPr lang="fr-FR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853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3999"/>
              </a:lnSpc>
            </a:pPr>
            <a:r>
              <a:rPr lang="en-GB" dirty="0" err="1">
                <a:latin typeface="Arial"/>
                <a:cs typeface="Arial"/>
              </a:rPr>
              <a:t>Empezando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los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conceptos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fundamentales</a:t>
            </a:r>
            <a:r>
              <a:rPr lang="en-GB" dirty="0">
                <a:latin typeface="Arial"/>
                <a:cs typeface="Arial"/>
              </a:rPr>
              <a:t> que </a:t>
            </a:r>
            <a:r>
              <a:rPr lang="en-GB" dirty="0" err="1">
                <a:latin typeface="Arial"/>
                <a:cs typeface="Arial"/>
              </a:rPr>
              <a:t>permitirán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seguimiento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tenemos</a:t>
            </a:r>
            <a:r>
              <a:rPr lang="en-GB" dirty="0">
                <a:latin typeface="Arial"/>
                <a:cs typeface="Arial"/>
              </a:rPr>
              <a:t> que </a:t>
            </a:r>
            <a:r>
              <a:rPr lang="en-GB" dirty="0" err="1">
                <a:latin typeface="Arial"/>
                <a:cs typeface="Arial"/>
              </a:rPr>
              <a:t>considerar</a:t>
            </a:r>
            <a:r>
              <a:rPr lang="en-GB" dirty="0">
                <a:latin typeface="Arial"/>
                <a:cs typeface="Arial"/>
              </a:rPr>
              <a:t> la </a:t>
            </a:r>
            <a:r>
              <a:rPr lang="en-GB" dirty="0" err="1">
                <a:latin typeface="Arial"/>
                <a:cs typeface="Arial"/>
              </a:rPr>
              <a:t>cadena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resultados</a:t>
            </a:r>
            <a:r>
              <a:rPr lang="en-GB" dirty="0">
                <a:latin typeface="Arial"/>
                <a:cs typeface="Arial"/>
              </a:rPr>
              <a:t>. CLICK</a:t>
            </a:r>
          </a:p>
          <a:p>
            <a:pPr>
              <a:lnSpc>
                <a:spcPct val="113999"/>
              </a:lnSpc>
            </a:pPr>
            <a:r>
              <a:rPr lang="en-GB" dirty="0">
                <a:latin typeface="Arial"/>
                <a:cs typeface="Arial"/>
              </a:rPr>
              <a:t>La </a:t>
            </a:r>
            <a:r>
              <a:rPr lang="en-GB" dirty="0" err="1">
                <a:latin typeface="Arial"/>
                <a:cs typeface="Arial"/>
              </a:rPr>
              <a:t>cadena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resultados</a:t>
            </a:r>
            <a:r>
              <a:rPr lang="en-GB" dirty="0">
                <a:latin typeface="Arial"/>
                <a:cs typeface="Arial"/>
              </a:rPr>
              <a:t>, que es algo que se </a:t>
            </a:r>
            <a:r>
              <a:rPr lang="en-GB" dirty="0" err="1">
                <a:latin typeface="Arial"/>
                <a:cs typeface="Arial"/>
              </a:rPr>
              <a:t>utiliza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muchos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ámbitos</a:t>
            </a:r>
            <a:r>
              <a:rPr lang="en-GB" dirty="0">
                <a:latin typeface="Arial"/>
                <a:cs typeface="Arial"/>
              </a:rPr>
              <a:t>, no </a:t>
            </a:r>
            <a:r>
              <a:rPr lang="en-GB" dirty="0" err="1">
                <a:latin typeface="Arial"/>
                <a:cs typeface="Arial"/>
              </a:rPr>
              <a:t>sólo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trabajo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humanitario</a:t>
            </a:r>
            <a:r>
              <a:rPr lang="en-GB" dirty="0">
                <a:latin typeface="Arial"/>
                <a:cs typeface="Arial"/>
              </a:rPr>
              <a:t>, es la </a:t>
            </a:r>
            <a:r>
              <a:rPr lang="en-GB" dirty="0" err="1">
                <a:latin typeface="Arial"/>
                <a:cs typeface="Arial"/>
              </a:rPr>
              <a:t>secuencia</a:t>
            </a:r>
            <a:r>
              <a:rPr lang="en-GB" dirty="0">
                <a:latin typeface="Arial"/>
                <a:cs typeface="Arial"/>
              </a:rPr>
              <a:t> que </a:t>
            </a:r>
            <a:r>
              <a:rPr lang="en-GB" dirty="0" err="1">
                <a:latin typeface="Arial"/>
                <a:cs typeface="Arial"/>
              </a:rPr>
              <a:t>comienza</a:t>
            </a:r>
            <a:r>
              <a:rPr lang="en-GB" dirty="0">
                <a:latin typeface="Arial"/>
                <a:cs typeface="Arial"/>
              </a:rPr>
              <a:t> con las entradas </a:t>
            </a:r>
            <a:r>
              <a:rPr lang="en-GB" dirty="0" err="1">
                <a:latin typeface="Arial"/>
                <a:cs typeface="Arial"/>
              </a:rPr>
              <a:t>en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una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acción</a:t>
            </a:r>
            <a:r>
              <a:rPr lang="en-GB" dirty="0">
                <a:latin typeface="Arial"/>
                <a:cs typeface="Arial"/>
              </a:rPr>
              <a:t> y termina con </a:t>
            </a:r>
            <a:r>
              <a:rPr lang="en-GB" dirty="0" err="1">
                <a:latin typeface="Arial"/>
                <a:cs typeface="Arial"/>
              </a:rPr>
              <a:t>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impacto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esa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acción</a:t>
            </a:r>
            <a:r>
              <a:rPr lang="en-GB" dirty="0">
                <a:latin typeface="Arial"/>
                <a:cs typeface="Arial"/>
              </a:rPr>
              <a:t>. </a:t>
            </a:r>
          </a:p>
          <a:p>
            <a:pPr>
              <a:lnSpc>
                <a:spcPct val="113999"/>
              </a:lnSpc>
            </a:pPr>
            <a:endParaRPr lang="en-GB" dirty="0">
              <a:latin typeface="Arial"/>
              <a:cs typeface="Arial"/>
            </a:endParaRPr>
          </a:p>
          <a:p>
            <a:pPr>
              <a:lnSpc>
                <a:spcPct val="113999"/>
              </a:lnSpc>
            </a:pPr>
            <a:r>
              <a:rPr lang="en-GB" dirty="0">
                <a:latin typeface="Arial"/>
                <a:cs typeface="Arial"/>
              </a:rPr>
              <a:t>CLICK </a:t>
            </a:r>
            <a:r>
              <a:rPr lang="en-GB" dirty="0" err="1">
                <a:latin typeface="Arial"/>
                <a:cs typeface="Arial"/>
              </a:rPr>
              <a:t>Vemos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los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insumos</a:t>
            </a:r>
            <a:r>
              <a:rPr lang="en-GB" dirty="0">
                <a:latin typeface="Arial"/>
                <a:cs typeface="Arial"/>
              </a:rPr>
              <a:t> : </a:t>
            </a:r>
            <a:r>
              <a:rPr lang="en-GB" dirty="0" err="1">
                <a:latin typeface="Arial"/>
                <a:cs typeface="Arial"/>
              </a:rPr>
              <a:t>los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medios</a:t>
            </a:r>
            <a:r>
              <a:rPr lang="en-GB" dirty="0">
                <a:latin typeface="Arial"/>
                <a:cs typeface="Arial"/>
              </a:rPr>
              <a:t> que se </a:t>
            </a:r>
            <a:r>
              <a:rPr lang="en-GB" dirty="0" err="1">
                <a:latin typeface="Arial"/>
                <a:cs typeface="Arial"/>
              </a:rPr>
              <a:t>inyectan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en</a:t>
            </a:r>
            <a:r>
              <a:rPr lang="en-GB" dirty="0">
                <a:latin typeface="Arial"/>
                <a:cs typeface="Arial"/>
              </a:rPr>
              <a:t> la </a:t>
            </a:r>
            <a:r>
              <a:rPr lang="en-GB" dirty="0" err="1">
                <a:latin typeface="Arial"/>
                <a:cs typeface="Arial"/>
              </a:rPr>
              <a:t>acción</a:t>
            </a:r>
            <a:r>
              <a:rPr lang="en-GB" dirty="0">
                <a:latin typeface="Arial"/>
                <a:cs typeface="Arial"/>
              </a:rPr>
              <a:t> ...</a:t>
            </a:r>
          </a:p>
          <a:p>
            <a:pPr>
              <a:lnSpc>
                <a:spcPct val="113999"/>
              </a:lnSpc>
            </a:pPr>
            <a:r>
              <a:rPr lang="en-GB" dirty="0">
                <a:latin typeface="Arial"/>
                <a:cs typeface="Arial"/>
              </a:rPr>
              <a:t>... </a:t>
            </a:r>
            <a:r>
              <a:rPr lang="en-GB" dirty="0" err="1">
                <a:latin typeface="Arial"/>
                <a:cs typeface="Arial"/>
              </a:rPr>
              <a:t>luego</a:t>
            </a:r>
            <a:r>
              <a:rPr lang="en-GB" dirty="0">
                <a:latin typeface="Arial"/>
                <a:cs typeface="Arial"/>
              </a:rPr>
              <a:t> la </a:t>
            </a:r>
            <a:r>
              <a:rPr lang="en-GB" dirty="0" err="1">
                <a:latin typeface="Arial"/>
                <a:cs typeface="Arial"/>
              </a:rPr>
              <a:t>acción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propiamente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dicha</a:t>
            </a:r>
            <a:r>
              <a:rPr lang="en-GB" dirty="0">
                <a:latin typeface="Arial"/>
                <a:cs typeface="Arial"/>
              </a:rPr>
              <a:t> ...</a:t>
            </a:r>
          </a:p>
          <a:p>
            <a:pPr>
              <a:lnSpc>
                <a:spcPct val="113999"/>
              </a:lnSpc>
            </a:pPr>
            <a:r>
              <a:rPr lang="en-GB" dirty="0">
                <a:latin typeface="Arial"/>
                <a:cs typeface="Arial"/>
              </a:rPr>
              <a:t>... </a:t>
            </a:r>
            <a:r>
              <a:rPr lang="en-GB" dirty="0" err="1">
                <a:latin typeface="Arial"/>
                <a:cs typeface="Arial"/>
              </a:rPr>
              <a:t>luego</a:t>
            </a:r>
            <a:r>
              <a:rPr lang="en-GB" dirty="0">
                <a:latin typeface="Arial"/>
                <a:cs typeface="Arial"/>
              </a:rPr>
              <a:t> la </a:t>
            </a:r>
            <a:r>
              <a:rPr lang="en-GB" dirty="0" err="1">
                <a:latin typeface="Arial"/>
                <a:cs typeface="Arial"/>
              </a:rPr>
              <a:t>productos</a:t>
            </a:r>
            <a:r>
              <a:rPr lang="en-GB" dirty="0">
                <a:latin typeface="Arial"/>
                <a:cs typeface="Arial"/>
              </a:rPr>
              <a:t>, que es </a:t>
            </a:r>
            <a:r>
              <a:rPr lang="en-GB" dirty="0" err="1">
                <a:latin typeface="Arial"/>
                <a:cs typeface="Arial"/>
              </a:rPr>
              <a:t>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efecto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directo</a:t>
            </a:r>
            <a:r>
              <a:rPr lang="en-GB" dirty="0">
                <a:latin typeface="Arial"/>
                <a:cs typeface="Arial"/>
              </a:rPr>
              <a:t> de la </a:t>
            </a:r>
            <a:r>
              <a:rPr lang="en-GB" dirty="0" err="1">
                <a:latin typeface="Arial"/>
                <a:cs typeface="Arial"/>
              </a:rPr>
              <a:t>acción</a:t>
            </a:r>
            <a:r>
              <a:rPr lang="en-GB" dirty="0">
                <a:latin typeface="Arial"/>
                <a:cs typeface="Arial"/>
              </a:rPr>
              <a:t> ...</a:t>
            </a:r>
          </a:p>
          <a:p>
            <a:pPr>
              <a:lnSpc>
                <a:spcPct val="113999"/>
              </a:lnSpc>
            </a:pPr>
            <a:r>
              <a:rPr lang="en-GB" dirty="0">
                <a:latin typeface="Arial"/>
                <a:cs typeface="Arial"/>
              </a:rPr>
              <a:t>... </a:t>
            </a:r>
            <a:r>
              <a:rPr lang="en-GB" dirty="0" err="1">
                <a:latin typeface="Arial"/>
                <a:cs typeface="Arial"/>
              </a:rPr>
              <a:t>luego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los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resultados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err="1">
                <a:latin typeface="Arial"/>
                <a:cs typeface="Arial"/>
              </a:rPr>
              <a:t>los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efectos</a:t>
            </a:r>
            <a:r>
              <a:rPr lang="en-GB" dirty="0">
                <a:latin typeface="Arial"/>
                <a:cs typeface="Arial"/>
              </a:rPr>
              <a:t> a medio </a:t>
            </a:r>
            <a:r>
              <a:rPr lang="en-GB" dirty="0" err="1">
                <a:latin typeface="Arial"/>
                <a:cs typeface="Arial"/>
              </a:rPr>
              <a:t>plazo</a:t>
            </a:r>
            <a:r>
              <a:rPr lang="en-GB" dirty="0">
                <a:latin typeface="Arial"/>
                <a:cs typeface="Arial"/>
              </a:rPr>
              <a:t>....</a:t>
            </a:r>
          </a:p>
          <a:p>
            <a:pPr>
              <a:lnSpc>
                <a:spcPct val="113999"/>
              </a:lnSpc>
            </a:pPr>
            <a:r>
              <a:rPr lang="en-GB" dirty="0">
                <a:latin typeface="Arial"/>
                <a:cs typeface="Arial"/>
              </a:rPr>
              <a:t>... y, </a:t>
            </a:r>
            <a:r>
              <a:rPr lang="en-GB" dirty="0" err="1">
                <a:latin typeface="Arial"/>
                <a:cs typeface="Arial"/>
              </a:rPr>
              <a:t>por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último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impacto</a:t>
            </a:r>
            <a:r>
              <a:rPr lang="en-GB" dirty="0">
                <a:latin typeface="Arial"/>
                <a:cs typeface="Arial"/>
              </a:rPr>
              <a:t>, que es </a:t>
            </a:r>
            <a:r>
              <a:rPr lang="en-GB" dirty="0" err="1">
                <a:latin typeface="Arial"/>
                <a:cs typeface="Arial"/>
              </a:rPr>
              <a:t>el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efecto</a:t>
            </a:r>
            <a:r>
              <a:rPr lang="en-GB" dirty="0">
                <a:latin typeface="Arial"/>
                <a:cs typeface="Arial"/>
              </a:rPr>
              <a:t> a largo </a:t>
            </a:r>
            <a:r>
              <a:rPr lang="en-GB" dirty="0" err="1">
                <a:latin typeface="Arial"/>
                <a:cs typeface="Arial"/>
              </a:rPr>
              <a:t>plazo</a:t>
            </a:r>
            <a:r>
              <a:rPr lang="en-GB" dirty="0">
                <a:latin typeface="Arial"/>
                <a:cs typeface="Arial"/>
              </a:rPr>
              <a:t>. </a:t>
            </a:r>
          </a:p>
          <a:p>
            <a:pPr>
              <a:lnSpc>
                <a:spcPct val="113999"/>
              </a:lnSpc>
            </a:pPr>
            <a:endParaRPr lang="en-GB" dirty="0">
              <a:latin typeface="Arial"/>
              <a:cs typeface="Arial"/>
            </a:endParaRPr>
          </a:p>
          <a:p>
            <a:pPr>
              <a:lnSpc>
                <a:spcPct val="113999"/>
              </a:lnSpc>
            </a:pPr>
            <a:r>
              <a:rPr lang="en-GB" dirty="0">
                <a:latin typeface="Arial"/>
                <a:cs typeface="Arial"/>
              </a:rPr>
              <a:t>Un </a:t>
            </a:r>
            <a:r>
              <a:rPr lang="en-GB" dirty="0" err="1">
                <a:latin typeface="Arial"/>
                <a:cs typeface="Arial"/>
              </a:rPr>
              <a:t>ejemplo</a:t>
            </a:r>
            <a:r>
              <a:rPr lang="en-GB" dirty="0">
                <a:latin typeface="Arial"/>
                <a:cs typeface="Arial"/>
              </a:rPr>
              <a:t> es la </a:t>
            </a:r>
            <a:r>
              <a:rPr lang="en-GB" dirty="0" err="1">
                <a:latin typeface="Arial"/>
                <a:cs typeface="Arial"/>
              </a:rPr>
              <a:t>distribución</a:t>
            </a:r>
            <a:r>
              <a:rPr lang="en-GB" dirty="0">
                <a:latin typeface="Arial"/>
                <a:cs typeface="Arial"/>
              </a:rPr>
              <a:t> de kits de </a:t>
            </a:r>
            <a:r>
              <a:rPr lang="en-GB" dirty="0" err="1">
                <a:latin typeface="Arial"/>
                <a:cs typeface="Arial"/>
              </a:rPr>
              <a:t>tratamiento</a:t>
            </a:r>
            <a:r>
              <a:rPr lang="en-GB" dirty="0">
                <a:latin typeface="Arial"/>
                <a:cs typeface="Arial"/>
              </a:rPr>
              <a:t> del </a:t>
            </a:r>
            <a:r>
              <a:rPr lang="en-GB" dirty="0" err="1">
                <a:latin typeface="Arial"/>
                <a:cs typeface="Arial"/>
              </a:rPr>
              <a:t>agua</a:t>
            </a:r>
            <a:r>
              <a:rPr lang="en-GB" dirty="0">
                <a:latin typeface="Arial"/>
                <a:cs typeface="Arial"/>
              </a:rPr>
              <a:t>. </a:t>
            </a:r>
          </a:p>
          <a:p>
            <a:pPr>
              <a:lnSpc>
                <a:spcPct val="113999"/>
              </a:lnSpc>
            </a:pPr>
            <a:r>
              <a:rPr lang="en-GB" dirty="0" err="1">
                <a:latin typeface="Arial"/>
                <a:cs typeface="Arial"/>
              </a:rPr>
              <a:t>Esto</a:t>
            </a:r>
            <a:r>
              <a:rPr lang="en-GB" dirty="0">
                <a:latin typeface="Arial"/>
                <a:cs typeface="Arial"/>
              </a:rPr>
              <a:t> es fundamental para </a:t>
            </a:r>
            <a:r>
              <a:rPr lang="en-GB" dirty="0" err="1">
                <a:latin typeface="Arial"/>
                <a:cs typeface="Arial"/>
              </a:rPr>
              <a:t>nuestro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enfoque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porque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podemos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supervisar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cualquiera</a:t>
            </a:r>
            <a:r>
              <a:rPr lang="en-GB" dirty="0">
                <a:latin typeface="Arial"/>
                <a:cs typeface="Arial"/>
              </a:rPr>
              <a:t> de </a:t>
            </a:r>
            <a:r>
              <a:rPr lang="en-GB" dirty="0" err="1">
                <a:latin typeface="Arial"/>
                <a:cs typeface="Arial"/>
              </a:rPr>
              <a:t>estos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segmentos</a:t>
            </a:r>
            <a:r>
              <a:rPr lang="en-GB" dirty="0">
                <a:latin typeface="Arial"/>
                <a:cs typeface="Arial"/>
              </a:rPr>
              <a:t>.</a:t>
            </a:r>
          </a:p>
          <a:p>
            <a:pPr>
              <a:lnSpc>
                <a:spcPct val="113999"/>
              </a:lnSpc>
            </a:pPr>
            <a:endParaRPr lang="en-GB" dirty="0">
              <a:latin typeface="Arial"/>
              <a:cs typeface="Arial"/>
            </a:endParaRPr>
          </a:p>
          <a:p>
            <a:pPr>
              <a:lnSpc>
                <a:spcPct val="113999"/>
              </a:lnSpc>
            </a:pPr>
            <a:r>
              <a:rPr lang="en-GB" b="1" i="1" dirty="0">
                <a:latin typeface="Arial"/>
                <a:cs typeface="Arial"/>
              </a:rPr>
              <a:t>RMK: la </a:t>
            </a:r>
            <a:r>
              <a:rPr lang="en-GB" b="1" i="1" dirty="0" err="1">
                <a:latin typeface="Arial"/>
                <a:cs typeface="Arial"/>
              </a:rPr>
              <a:t>voz</a:t>
            </a:r>
            <a:r>
              <a:rPr lang="en-GB" b="1" i="1" dirty="0">
                <a:latin typeface="Arial"/>
                <a:cs typeface="Arial"/>
              </a:rPr>
              <a:t> termina </a:t>
            </a:r>
            <a:r>
              <a:rPr lang="en-GB" b="1" i="1" dirty="0" err="1">
                <a:latin typeface="Arial"/>
                <a:cs typeface="Arial"/>
              </a:rPr>
              <a:t>diciendo</a:t>
            </a:r>
            <a:r>
              <a:rPr lang="en-GB" b="1" i="1" dirty="0">
                <a:latin typeface="Arial"/>
                <a:cs typeface="Arial"/>
              </a:rPr>
              <a:t> "</a:t>
            </a:r>
            <a:r>
              <a:rPr lang="en-GB" b="1" i="1" dirty="0" err="1">
                <a:latin typeface="Arial"/>
                <a:cs typeface="Arial"/>
              </a:rPr>
              <a:t>veamos</a:t>
            </a:r>
            <a:r>
              <a:rPr lang="en-GB" b="1" i="1" dirty="0">
                <a:latin typeface="Arial"/>
                <a:cs typeface="Arial"/>
              </a:rPr>
              <a:t> </a:t>
            </a:r>
            <a:r>
              <a:rPr lang="en-GB" b="1" i="1" dirty="0" err="1">
                <a:latin typeface="Arial"/>
                <a:cs typeface="Arial"/>
              </a:rPr>
              <a:t>más</a:t>
            </a:r>
            <a:r>
              <a:rPr lang="en-GB" b="1" i="1" dirty="0">
                <a:latin typeface="Arial"/>
                <a:cs typeface="Arial"/>
              </a:rPr>
              <a:t> </a:t>
            </a:r>
            <a:r>
              <a:rPr lang="en-GB" b="1" i="1" dirty="0" err="1">
                <a:latin typeface="Arial"/>
                <a:cs typeface="Arial"/>
              </a:rPr>
              <a:t>en</a:t>
            </a:r>
            <a:r>
              <a:rPr lang="en-GB" b="1" i="1" dirty="0">
                <a:latin typeface="Arial"/>
                <a:cs typeface="Arial"/>
              </a:rPr>
              <a:t> </a:t>
            </a:r>
            <a:r>
              <a:rPr lang="en-GB" b="1" i="1" dirty="0" err="1">
                <a:latin typeface="Arial"/>
                <a:cs typeface="Arial"/>
              </a:rPr>
              <a:t>detalle</a:t>
            </a:r>
            <a:r>
              <a:rPr lang="en-GB" b="1" i="1" dirty="0">
                <a:latin typeface="Arial"/>
                <a:cs typeface="Arial"/>
              </a:rPr>
              <a:t> </a:t>
            </a:r>
            <a:r>
              <a:rPr lang="en-GB" b="1" i="1" dirty="0" err="1">
                <a:latin typeface="Arial"/>
                <a:cs typeface="Arial"/>
              </a:rPr>
              <a:t>cuál</a:t>
            </a:r>
            <a:r>
              <a:rPr lang="en-GB" b="1" i="1" dirty="0">
                <a:latin typeface="Arial"/>
                <a:cs typeface="Arial"/>
              </a:rPr>
              <a:t> es la </a:t>
            </a:r>
            <a:r>
              <a:rPr lang="en-GB" b="1" i="1" dirty="0" err="1">
                <a:latin typeface="Arial"/>
                <a:cs typeface="Arial"/>
              </a:rPr>
              <a:t>definición</a:t>
            </a:r>
            <a:r>
              <a:rPr lang="en-GB" b="1" i="1" dirty="0">
                <a:latin typeface="Arial"/>
                <a:cs typeface="Arial"/>
              </a:rPr>
              <a:t> de </a:t>
            </a:r>
            <a:r>
              <a:rPr lang="en-GB" b="1" i="1" dirty="0" err="1">
                <a:latin typeface="Arial"/>
                <a:cs typeface="Arial"/>
              </a:rPr>
              <a:t>cada</a:t>
            </a:r>
            <a:r>
              <a:rPr lang="en-GB" b="1" i="1" dirty="0">
                <a:latin typeface="Arial"/>
                <a:cs typeface="Arial"/>
              </a:rPr>
              <a:t> paso", </a:t>
            </a:r>
            <a:r>
              <a:rPr lang="en-GB" b="1" i="1" dirty="0" err="1">
                <a:latin typeface="Arial"/>
                <a:cs typeface="Arial"/>
              </a:rPr>
              <a:t>pero</a:t>
            </a:r>
            <a:r>
              <a:rPr lang="en-GB" b="1" i="1" dirty="0">
                <a:latin typeface="Arial"/>
                <a:cs typeface="Arial"/>
              </a:rPr>
              <a:t> </a:t>
            </a:r>
            <a:r>
              <a:rPr lang="en-GB" b="1" i="1" dirty="0" err="1">
                <a:latin typeface="Arial"/>
                <a:cs typeface="Arial"/>
              </a:rPr>
              <a:t>esto</a:t>
            </a:r>
            <a:r>
              <a:rPr lang="en-GB" b="1" i="1" dirty="0">
                <a:latin typeface="Arial"/>
                <a:cs typeface="Arial"/>
              </a:rPr>
              <a:t> es </a:t>
            </a:r>
            <a:r>
              <a:rPr lang="en-GB" b="1" i="1" dirty="0" err="1">
                <a:latin typeface="Arial"/>
                <a:cs typeface="Arial"/>
              </a:rPr>
              <a:t>mejor</a:t>
            </a:r>
            <a:r>
              <a:rPr lang="en-GB" b="1" i="1" dirty="0">
                <a:latin typeface="Arial"/>
                <a:cs typeface="Arial"/>
              </a:rPr>
              <a:t> </a:t>
            </a:r>
            <a:r>
              <a:rPr lang="en-GB" b="1" i="1" dirty="0" err="1">
                <a:latin typeface="Arial"/>
                <a:cs typeface="Arial"/>
              </a:rPr>
              <a:t>como</a:t>
            </a:r>
            <a:r>
              <a:rPr lang="en-GB" b="1" i="1" dirty="0">
                <a:latin typeface="Arial"/>
                <a:cs typeface="Arial"/>
              </a:rPr>
              <a:t> </a:t>
            </a:r>
            <a:r>
              <a:rPr lang="en-GB" b="1" i="1" dirty="0" err="1">
                <a:latin typeface="Arial"/>
                <a:cs typeface="Arial"/>
              </a:rPr>
              <a:t>inicio</a:t>
            </a:r>
            <a:r>
              <a:rPr lang="en-GB" b="1" i="1" dirty="0">
                <a:latin typeface="Arial"/>
                <a:cs typeface="Arial"/>
              </a:rPr>
              <a:t> de la </a:t>
            </a:r>
            <a:r>
              <a:rPr lang="en-GB" b="1" i="1" dirty="0" err="1">
                <a:latin typeface="Arial"/>
                <a:cs typeface="Arial"/>
              </a:rPr>
              <a:t>siguiente</a:t>
            </a:r>
            <a:r>
              <a:rPr lang="en-GB" b="1" i="1" dirty="0">
                <a:latin typeface="Arial"/>
                <a:cs typeface="Arial"/>
              </a:rPr>
              <a:t> </a:t>
            </a:r>
            <a:r>
              <a:rPr lang="en-GB" b="1" i="1" dirty="0" err="1">
                <a:latin typeface="Arial"/>
                <a:cs typeface="Arial"/>
              </a:rPr>
              <a:t>diapositiva</a:t>
            </a:r>
            <a:r>
              <a:rPr lang="en-GB" b="1" i="1" dirty="0">
                <a:latin typeface="Arial"/>
                <a:cs typeface="Arial"/>
              </a:rPr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124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 err="1">
                <a:latin typeface="Arial"/>
                <a:cs typeface="Arial"/>
              </a:rPr>
              <a:t>Veamos</a:t>
            </a:r>
            <a:r>
              <a:rPr lang="en-GB" b="0" i="0" dirty="0">
                <a:latin typeface="Arial"/>
                <a:cs typeface="Arial"/>
              </a:rPr>
              <a:t> con </a:t>
            </a:r>
            <a:r>
              <a:rPr lang="en-GB" b="0" i="0" dirty="0" err="1">
                <a:latin typeface="Arial"/>
                <a:cs typeface="Arial"/>
              </a:rPr>
              <a:t>más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detalle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cuál</a:t>
            </a:r>
            <a:r>
              <a:rPr lang="en-GB" b="0" i="0" dirty="0">
                <a:latin typeface="Arial"/>
                <a:cs typeface="Arial"/>
              </a:rPr>
              <a:t> es la </a:t>
            </a:r>
            <a:r>
              <a:rPr lang="en-GB" b="0" i="0" dirty="0" err="1">
                <a:latin typeface="Arial"/>
                <a:cs typeface="Arial"/>
              </a:rPr>
              <a:t>definición</a:t>
            </a:r>
            <a:r>
              <a:rPr lang="en-GB" b="0" i="0" dirty="0">
                <a:latin typeface="Arial"/>
                <a:cs typeface="Arial"/>
              </a:rPr>
              <a:t> de </a:t>
            </a:r>
            <a:r>
              <a:rPr lang="en-GB" b="0" i="0" dirty="0" err="1">
                <a:latin typeface="Arial"/>
                <a:cs typeface="Arial"/>
              </a:rPr>
              <a:t>cada</a:t>
            </a:r>
            <a:r>
              <a:rPr lang="en-GB" b="0" i="0" dirty="0">
                <a:latin typeface="Arial"/>
                <a:cs typeface="Arial"/>
              </a:rPr>
              <a:t> paso: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dirty="0">
                <a:latin typeface="Arial"/>
                <a:cs typeface="Arial"/>
              </a:rPr>
              <a:t>CLICK Los </a:t>
            </a:r>
            <a:r>
              <a:rPr lang="en-GB" b="1" i="0" dirty="0" err="1">
                <a:latin typeface="Arial"/>
                <a:cs typeface="Arial"/>
              </a:rPr>
              <a:t>insumos</a:t>
            </a:r>
            <a:r>
              <a:rPr lang="en-GB" b="1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pueden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presentarse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como</a:t>
            </a:r>
            <a:r>
              <a:rPr lang="en-GB" b="0" i="0" dirty="0">
                <a:latin typeface="Arial"/>
                <a:cs typeface="Arial"/>
              </a:rPr>
              <a:t> "de </a:t>
            </a:r>
            <a:r>
              <a:rPr lang="en-GB" b="0" i="0" dirty="0" err="1">
                <a:latin typeface="Arial"/>
                <a:cs typeface="Arial"/>
              </a:rPr>
              <a:t>qué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nos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hemos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servido</a:t>
            </a:r>
            <a:r>
              <a:rPr lang="en-GB" b="0" i="0" dirty="0">
                <a:latin typeface="Arial"/>
                <a:cs typeface="Arial"/>
              </a:rPr>
              <a:t>", "</a:t>
            </a:r>
            <a:r>
              <a:rPr lang="en-GB" b="0" i="0" dirty="0" err="1">
                <a:latin typeface="Arial"/>
                <a:cs typeface="Arial"/>
              </a:rPr>
              <a:t>qué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hemos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inyectado</a:t>
            </a:r>
            <a:r>
              <a:rPr lang="en-GB" b="0" i="0" dirty="0">
                <a:latin typeface="Arial"/>
                <a:cs typeface="Arial"/>
              </a:rPr>
              <a:t>"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latin typeface="Arial"/>
                <a:cs typeface="Arial"/>
              </a:rPr>
              <a:t>Son </a:t>
            </a:r>
            <a:r>
              <a:rPr lang="en-GB" b="0" i="0" dirty="0" err="1">
                <a:latin typeface="Arial"/>
                <a:cs typeface="Arial"/>
              </a:rPr>
              <a:t>los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medios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financieros</a:t>
            </a:r>
            <a:r>
              <a:rPr lang="en-GB" b="0" i="0" dirty="0">
                <a:latin typeface="Arial"/>
                <a:cs typeface="Arial"/>
              </a:rPr>
              <a:t>, </a:t>
            </a:r>
            <a:r>
              <a:rPr lang="en-GB" b="0" i="0" dirty="0" err="1">
                <a:latin typeface="Arial"/>
                <a:cs typeface="Arial"/>
              </a:rPr>
              <a:t>los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recursos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humanos</a:t>
            </a:r>
            <a:r>
              <a:rPr lang="en-GB" b="0" i="0" dirty="0">
                <a:latin typeface="Arial"/>
                <a:cs typeface="Arial"/>
              </a:rPr>
              <a:t> y </a:t>
            </a:r>
            <a:r>
              <a:rPr lang="en-GB" b="0" i="0" dirty="0" err="1">
                <a:latin typeface="Arial"/>
                <a:cs typeface="Arial"/>
              </a:rPr>
              <a:t>los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recursos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materiales</a:t>
            </a:r>
            <a:r>
              <a:rPr lang="en-GB" b="0" i="0" dirty="0">
                <a:latin typeface="Arial"/>
                <a:cs typeface="Arial"/>
              </a:rPr>
              <a:t> que </a:t>
            </a:r>
            <a:r>
              <a:rPr lang="en-GB" b="0" i="0" dirty="0" err="1">
                <a:latin typeface="Arial"/>
                <a:cs typeface="Arial"/>
              </a:rPr>
              <a:t>entran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en</a:t>
            </a:r>
            <a:r>
              <a:rPr lang="en-GB" b="0" i="0" dirty="0">
                <a:latin typeface="Arial"/>
                <a:cs typeface="Arial"/>
              </a:rPr>
              <a:t> la </a:t>
            </a:r>
            <a:r>
              <a:rPr lang="en-GB" b="0" i="0" dirty="0" err="1">
                <a:latin typeface="Arial"/>
                <a:cs typeface="Arial"/>
              </a:rPr>
              <a:t>intervención</a:t>
            </a:r>
            <a:r>
              <a:rPr lang="en-GB" b="0" i="0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dirty="0">
                <a:latin typeface="Arial"/>
                <a:cs typeface="Arial"/>
              </a:rPr>
              <a:t>CLICK Las </a:t>
            </a:r>
            <a:r>
              <a:rPr lang="en-GB" b="1" i="0" dirty="0" err="1">
                <a:latin typeface="Arial"/>
                <a:cs typeface="Arial"/>
              </a:rPr>
              <a:t>acciones</a:t>
            </a:r>
            <a:r>
              <a:rPr lang="en-GB" b="1" i="0" dirty="0">
                <a:latin typeface="Arial"/>
                <a:cs typeface="Arial"/>
              </a:rPr>
              <a:t>, </a:t>
            </a:r>
            <a:r>
              <a:rPr lang="en-GB" b="0" i="0" dirty="0">
                <a:latin typeface="Arial"/>
                <a:cs typeface="Arial"/>
              </a:rPr>
              <a:t>a menudo </a:t>
            </a:r>
            <a:r>
              <a:rPr lang="en-GB" b="0" i="0" dirty="0" err="1">
                <a:latin typeface="Arial"/>
                <a:cs typeface="Arial"/>
              </a:rPr>
              <a:t>denominadas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actividades</a:t>
            </a:r>
            <a:r>
              <a:rPr lang="en-GB" b="0" i="0" dirty="0">
                <a:latin typeface="Arial"/>
                <a:cs typeface="Arial"/>
              </a:rPr>
              <a:t>, </a:t>
            </a:r>
            <a:r>
              <a:rPr lang="en-GB" b="0" i="0" dirty="0" err="1">
                <a:latin typeface="Arial"/>
                <a:cs typeface="Arial"/>
              </a:rPr>
              <a:t>proyectos</a:t>
            </a:r>
            <a:r>
              <a:rPr lang="en-GB" b="0" i="0" dirty="0">
                <a:latin typeface="Arial"/>
                <a:cs typeface="Arial"/>
              </a:rPr>
              <a:t> o </a:t>
            </a:r>
            <a:r>
              <a:rPr lang="en-GB" b="0" i="0" dirty="0" err="1">
                <a:latin typeface="Arial"/>
                <a:cs typeface="Arial"/>
              </a:rPr>
              <a:t>intervenciones</a:t>
            </a:r>
            <a:r>
              <a:rPr lang="en-GB" b="0" i="0" dirty="0">
                <a:latin typeface="Arial"/>
                <a:cs typeface="Arial"/>
              </a:rPr>
              <a:t>, son "lo que </a:t>
            </a:r>
            <a:r>
              <a:rPr lang="en-GB" b="0" i="0" dirty="0" err="1">
                <a:latin typeface="Arial"/>
                <a:cs typeface="Arial"/>
              </a:rPr>
              <a:t>hemos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hecho</a:t>
            </a:r>
            <a:r>
              <a:rPr lang="en-GB" b="0" i="0" dirty="0">
                <a:latin typeface="Arial"/>
                <a:cs typeface="Arial"/>
              </a:rPr>
              <a:t>".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latin typeface="Arial"/>
                <a:cs typeface="Arial"/>
              </a:rPr>
              <a:t>Es </a:t>
            </a:r>
            <a:r>
              <a:rPr lang="en-GB" b="0" i="0" dirty="0" err="1">
                <a:latin typeface="Arial"/>
                <a:cs typeface="Arial"/>
              </a:rPr>
              <a:t>el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trabajo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realizado</a:t>
            </a:r>
            <a:r>
              <a:rPr lang="en-GB" b="0" i="0" dirty="0">
                <a:latin typeface="Arial"/>
                <a:cs typeface="Arial"/>
              </a:rPr>
              <a:t> con </a:t>
            </a:r>
            <a:r>
              <a:rPr lang="en-GB" b="0" i="0" dirty="0" err="1">
                <a:latin typeface="Arial"/>
                <a:cs typeface="Arial"/>
              </a:rPr>
              <a:t>los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insumos</a:t>
            </a:r>
            <a:r>
              <a:rPr lang="en-GB" b="0" i="0" dirty="0">
                <a:latin typeface="Arial"/>
                <a:cs typeface="Arial"/>
              </a:rPr>
              <a:t>, para </a:t>
            </a:r>
            <a:r>
              <a:rPr lang="en-GB" b="0" i="0" dirty="0" err="1">
                <a:latin typeface="Arial"/>
                <a:cs typeface="Arial"/>
              </a:rPr>
              <a:t>producir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los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resultados</a:t>
            </a:r>
            <a:r>
              <a:rPr lang="en-GB" b="0" i="0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 err="1">
                <a:latin typeface="Arial"/>
                <a:cs typeface="Arial"/>
              </a:rPr>
              <a:t>En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nuestro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ejemplo</a:t>
            </a:r>
            <a:r>
              <a:rPr lang="en-GB" b="0" i="0" dirty="0">
                <a:latin typeface="Arial"/>
                <a:cs typeface="Arial"/>
              </a:rPr>
              <a:t>, </a:t>
            </a:r>
            <a:r>
              <a:rPr lang="en-GB" b="0" i="0" dirty="0" err="1">
                <a:latin typeface="Arial"/>
                <a:cs typeface="Arial"/>
              </a:rPr>
              <a:t>fue</a:t>
            </a:r>
            <a:r>
              <a:rPr lang="en-GB" b="0" i="0" dirty="0">
                <a:latin typeface="Arial"/>
                <a:cs typeface="Arial"/>
              </a:rPr>
              <a:t> la </a:t>
            </a:r>
            <a:r>
              <a:rPr lang="en-GB" b="0" i="0" dirty="0" err="1">
                <a:latin typeface="Arial"/>
                <a:cs typeface="Arial"/>
              </a:rPr>
              <a:t>distribución</a:t>
            </a:r>
            <a:r>
              <a:rPr lang="en-GB" b="0" i="0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dirty="0">
                <a:latin typeface="Arial"/>
                <a:cs typeface="Arial"/>
              </a:rPr>
              <a:t>CLICK Los </a:t>
            </a:r>
            <a:r>
              <a:rPr lang="en-GB" b="1" i="0" dirty="0" err="1">
                <a:latin typeface="Arial"/>
                <a:cs typeface="Arial"/>
              </a:rPr>
              <a:t>productos</a:t>
            </a:r>
            <a:r>
              <a:rPr lang="en-GB" b="1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pueden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presentarse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como</a:t>
            </a:r>
            <a:r>
              <a:rPr lang="en-GB" b="0" i="0" dirty="0">
                <a:latin typeface="Arial"/>
                <a:cs typeface="Arial"/>
              </a:rPr>
              <a:t> "lo que se </a:t>
            </a:r>
            <a:r>
              <a:rPr lang="en-GB" b="0" i="0" dirty="0" err="1">
                <a:latin typeface="Arial"/>
                <a:cs typeface="Arial"/>
              </a:rPr>
              <a:t>entregó</a:t>
            </a:r>
            <a:r>
              <a:rPr lang="en-GB" b="0" i="0" dirty="0">
                <a:latin typeface="Arial"/>
                <a:cs typeface="Arial"/>
              </a:rPr>
              <a:t>", y es </a:t>
            </a:r>
            <a:r>
              <a:rPr lang="en-GB" b="0" i="0" dirty="0" err="1">
                <a:latin typeface="Arial"/>
                <a:cs typeface="Arial"/>
              </a:rPr>
              <a:t>el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efecto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directo</a:t>
            </a:r>
            <a:r>
              <a:rPr lang="en-GB" b="0" i="0" dirty="0">
                <a:latin typeface="Arial"/>
                <a:cs typeface="Arial"/>
              </a:rPr>
              <a:t> de la </a:t>
            </a:r>
            <a:r>
              <a:rPr lang="en-GB" b="0" i="0" dirty="0" err="1">
                <a:latin typeface="Arial"/>
                <a:cs typeface="Arial"/>
              </a:rPr>
              <a:t>acción</a:t>
            </a:r>
            <a:r>
              <a:rPr lang="en-GB" b="0" i="0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 err="1">
                <a:latin typeface="Arial"/>
                <a:cs typeface="Arial"/>
              </a:rPr>
              <a:t>Así</a:t>
            </a:r>
            <a:r>
              <a:rPr lang="en-GB" b="0" i="0" dirty="0">
                <a:latin typeface="Arial"/>
                <a:cs typeface="Arial"/>
              </a:rPr>
              <a:t>, </a:t>
            </a:r>
            <a:r>
              <a:rPr lang="en-GB" b="0" i="0" dirty="0" err="1">
                <a:latin typeface="Arial"/>
                <a:cs typeface="Arial"/>
              </a:rPr>
              <a:t>si</a:t>
            </a:r>
            <a:r>
              <a:rPr lang="en-GB" b="0" i="0" dirty="0">
                <a:latin typeface="Arial"/>
                <a:cs typeface="Arial"/>
              </a:rPr>
              <a:t> se </a:t>
            </a:r>
            <a:r>
              <a:rPr lang="en-GB" b="0" i="0" dirty="0" err="1">
                <a:latin typeface="Arial"/>
                <a:cs typeface="Arial"/>
              </a:rPr>
              <a:t>trata</a:t>
            </a:r>
            <a:r>
              <a:rPr lang="en-GB" b="0" i="0" dirty="0">
                <a:latin typeface="Arial"/>
                <a:cs typeface="Arial"/>
              </a:rPr>
              <a:t> de </a:t>
            </a:r>
            <a:r>
              <a:rPr lang="en-GB" b="0" i="0" dirty="0" err="1">
                <a:latin typeface="Arial"/>
                <a:cs typeface="Arial"/>
              </a:rPr>
              <a:t>una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distribución</a:t>
            </a:r>
            <a:r>
              <a:rPr lang="en-GB" b="0" i="0" dirty="0">
                <a:latin typeface="Arial"/>
                <a:cs typeface="Arial"/>
              </a:rPr>
              <a:t>, se </a:t>
            </a:r>
            <a:r>
              <a:rPr lang="en-GB" b="0" i="0" dirty="0" err="1">
                <a:latin typeface="Arial"/>
                <a:cs typeface="Arial"/>
              </a:rPr>
              <a:t>trata</a:t>
            </a:r>
            <a:r>
              <a:rPr lang="en-GB" b="0" i="0" dirty="0">
                <a:latin typeface="Arial"/>
                <a:cs typeface="Arial"/>
              </a:rPr>
              <a:t> de </a:t>
            </a:r>
            <a:r>
              <a:rPr lang="en-GB" b="0" i="0" dirty="0" err="1">
                <a:latin typeface="Arial"/>
                <a:cs typeface="Arial"/>
              </a:rPr>
              <a:t>cuántos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artículos</a:t>
            </a:r>
            <a:r>
              <a:rPr lang="en-GB" b="0" i="0" dirty="0">
                <a:latin typeface="Arial"/>
                <a:cs typeface="Arial"/>
              </a:rPr>
              <a:t> se </a:t>
            </a:r>
            <a:r>
              <a:rPr lang="en-GB" b="0" i="0" dirty="0" err="1">
                <a:latin typeface="Arial"/>
                <a:cs typeface="Arial"/>
              </a:rPr>
              <a:t>distribuyeron</a:t>
            </a:r>
            <a:r>
              <a:rPr lang="en-GB" b="0" i="0" dirty="0">
                <a:latin typeface="Arial"/>
                <a:cs typeface="Arial"/>
              </a:rPr>
              <a:t>. Si </a:t>
            </a:r>
            <a:r>
              <a:rPr lang="en-GB" b="0" i="0" dirty="0" err="1">
                <a:latin typeface="Arial"/>
                <a:cs typeface="Arial"/>
              </a:rPr>
              <a:t>fue</a:t>
            </a:r>
            <a:r>
              <a:rPr lang="en-GB" b="0" i="0" dirty="0">
                <a:latin typeface="Arial"/>
                <a:cs typeface="Arial"/>
              </a:rPr>
              <a:t> un </a:t>
            </a:r>
            <a:r>
              <a:rPr lang="en-GB" b="0" i="0" dirty="0" err="1">
                <a:latin typeface="Arial"/>
                <a:cs typeface="Arial"/>
              </a:rPr>
              <a:t>servicio</a:t>
            </a:r>
            <a:r>
              <a:rPr lang="en-GB" b="0" i="0" dirty="0">
                <a:latin typeface="Arial"/>
                <a:cs typeface="Arial"/>
              </a:rPr>
              <a:t>, </a:t>
            </a:r>
            <a:r>
              <a:rPr lang="en-GB" b="0" i="0" dirty="0" err="1">
                <a:latin typeface="Arial"/>
                <a:cs typeface="Arial"/>
              </a:rPr>
              <a:t>podría</a:t>
            </a:r>
            <a:r>
              <a:rPr lang="en-GB" b="0" i="0" dirty="0">
                <a:latin typeface="Arial"/>
                <a:cs typeface="Arial"/>
              </a:rPr>
              <a:t> ser "</a:t>
            </a:r>
            <a:r>
              <a:rPr lang="en-GB" b="0" i="0" dirty="0" err="1">
                <a:latin typeface="Arial"/>
                <a:cs typeface="Arial"/>
              </a:rPr>
              <a:t>cuántas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consultas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médicas</a:t>
            </a:r>
            <a:r>
              <a:rPr lang="en-GB" b="0" i="0" dirty="0">
                <a:latin typeface="Arial"/>
                <a:cs typeface="Arial"/>
              </a:rPr>
              <a:t>".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latin typeface="Arial"/>
                <a:cs typeface="Arial"/>
              </a:rPr>
              <a:t>Es algo que se </a:t>
            </a:r>
            <a:r>
              <a:rPr lang="en-GB" b="0" i="0" dirty="0" err="1">
                <a:latin typeface="Arial"/>
                <a:cs typeface="Arial"/>
              </a:rPr>
              <a:t>puede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contar</a:t>
            </a:r>
            <a:r>
              <a:rPr lang="en-GB" b="0" i="0" dirty="0">
                <a:latin typeface="Arial"/>
                <a:cs typeface="Arial"/>
              </a:rPr>
              <a:t> y que es </a:t>
            </a:r>
            <a:r>
              <a:rPr lang="en-GB" b="0" i="0" dirty="0" err="1">
                <a:latin typeface="Arial"/>
                <a:cs typeface="Arial"/>
              </a:rPr>
              <a:t>el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efecto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directo</a:t>
            </a:r>
            <a:r>
              <a:rPr lang="en-GB" b="0" i="0" dirty="0">
                <a:latin typeface="Arial"/>
                <a:cs typeface="Arial"/>
              </a:rPr>
              <a:t> de la </a:t>
            </a:r>
            <a:r>
              <a:rPr lang="en-GB" b="0" i="0" dirty="0" err="1">
                <a:latin typeface="Arial"/>
                <a:cs typeface="Arial"/>
              </a:rPr>
              <a:t>acción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realizada</a:t>
            </a:r>
            <a:r>
              <a:rPr lang="en-GB" b="0" i="0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dirty="0">
                <a:latin typeface="Arial"/>
                <a:cs typeface="Arial"/>
              </a:rPr>
              <a:t>CLICK Las </a:t>
            </a:r>
            <a:r>
              <a:rPr lang="en-GB" b="1" i="0" dirty="0" err="1">
                <a:latin typeface="Arial"/>
                <a:cs typeface="Arial"/>
              </a:rPr>
              <a:t>resultados</a:t>
            </a:r>
            <a:r>
              <a:rPr lang="en-GB" b="1" i="0" dirty="0">
                <a:latin typeface="Arial"/>
                <a:cs typeface="Arial"/>
              </a:rPr>
              <a:t> </a:t>
            </a:r>
            <a:r>
              <a:rPr lang="en-GB" b="0" i="0" dirty="0">
                <a:latin typeface="Arial"/>
                <a:cs typeface="Arial"/>
              </a:rPr>
              <a:t>se </a:t>
            </a:r>
            <a:r>
              <a:rPr lang="en-GB" b="0" i="0" dirty="0" err="1">
                <a:latin typeface="Arial"/>
                <a:cs typeface="Arial"/>
              </a:rPr>
              <a:t>examinan</a:t>
            </a:r>
            <a:r>
              <a:rPr lang="en-GB" b="0" i="0" dirty="0">
                <a:latin typeface="Arial"/>
                <a:cs typeface="Arial"/>
              </a:rPr>
              <a:t> "</a:t>
            </a:r>
            <a:r>
              <a:rPr lang="en-GB" b="0" i="0" dirty="0" err="1">
                <a:latin typeface="Arial"/>
                <a:cs typeface="Arial"/>
              </a:rPr>
              <a:t>qué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cambió</a:t>
            </a:r>
            <a:r>
              <a:rPr lang="en-GB" b="0" i="0" dirty="0">
                <a:latin typeface="Arial"/>
                <a:cs typeface="Arial"/>
              </a:rPr>
              <a:t> para las personas que lo </a:t>
            </a:r>
            <a:r>
              <a:rPr lang="en-GB" b="0" i="0" dirty="0" err="1">
                <a:latin typeface="Arial"/>
                <a:cs typeface="Arial"/>
              </a:rPr>
              <a:t>recibieron</a:t>
            </a:r>
            <a:r>
              <a:rPr lang="en-GB" b="0" i="0" dirty="0">
                <a:latin typeface="Arial"/>
                <a:cs typeface="Arial"/>
              </a:rPr>
              <a:t>", </a:t>
            </a:r>
            <a:r>
              <a:rPr lang="en-GB" b="0" i="0" dirty="0" err="1">
                <a:latin typeface="Arial"/>
                <a:cs typeface="Arial"/>
              </a:rPr>
              <a:t>por</a:t>
            </a:r>
            <a:r>
              <a:rPr lang="en-GB" b="0" i="0" dirty="0">
                <a:latin typeface="Arial"/>
                <a:cs typeface="Arial"/>
              </a:rPr>
              <a:t> lo que es </a:t>
            </a:r>
            <a:r>
              <a:rPr lang="en-GB" b="0" i="0" dirty="0" err="1">
                <a:latin typeface="Arial"/>
                <a:cs typeface="Arial"/>
              </a:rPr>
              <a:t>el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efecto</a:t>
            </a:r>
            <a:r>
              <a:rPr lang="en-GB" b="0" i="0" dirty="0">
                <a:latin typeface="Arial"/>
                <a:cs typeface="Arial"/>
              </a:rPr>
              <a:t> a </a:t>
            </a:r>
            <a:r>
              <a:rPr lang="en-GB" b="0" i="0" dirty="0" err="1">
                <a:latin typeface="Arial"/>
                <a:cs typeface="Arial"/>
              </a:rPr>
              <a:t>corto</a:t>
            </a:r>
            <a:r>
              <a:rPr lang="en-GB" b="0" i="0" dirty="0">
                <a:latin typeface="Arial"/>
                <a:cs typeface="Arial"/>
              </a:rPr>
              <a:t> o medio </a:t>
            </a:r>
            <a:r>
              <a:rPr lang="en-GB" b="0" i="0" dirty="0" err="1">
                <a:latin typeface="Arial"/>
                <a:cs typeface="Arial"/>
              </a:rPr>
              <a:t>plazo</a:t>
            </a:r>
            <a:r>
              <a:rPr lang="en-GB" b="0" i="0" dirty="0">
                <a:latin typeface="Arial"/>
                <a:cs typeface="Arial"/>
              </a:rPr>
              <a:t>, para las personas </a:t>
            </a:r>
            <a:r>
              <a:rPr lang="en-GB" b="0" i="0" dirty="0" err="1">
                <a:latin typeface="Arial"/>
                <a:cs typeface="Arial"/>
              </a:rPr>
              <a:t>afectadas</a:t>
            </a:r>
            <a:r>
              <a:rPr lang="en-GB" b="0" i="0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 err="1">
                <a:latin typeface="Arial"/>
                <a:cs typeface="Arial"/>
              </a:rPr>
              <a:t>En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nuestro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ejemplo</a:t>
            </a:r>
            <a:r>
              <a:rPr lang="en-GB" b="0" i="0" dirty="0">
                <a:latin typeface="Arial"/>
                <a:cs typeface="Arial"/>
              </a:rPr>
              <a:t>, se </a:t>
            </a:r>
            <a:r>
              <a:rPr lang="en-GB" b="0" i="0" dirty="0" err="1">
                <a:latin typeface="Arial"/>
                <a:cs typeface="Arial"/>
              </a:rPr>
              <a:t>distribuyeron</a:t>
            </a:r>
            <a:r>
              <a:rPr lang="en-GB" b="0" i="0" dirty="0">
                <a:latin typeface="Arial"/>
                <a:cs typeface="Arial"/>
              </a:rPr>
              <a:t> kits de </a:t>
            </a:r>
            <a:r>
              <a:rPr lang="en-GB" b="0" i="0" dirty="0" err="1">
                <a:latin typeface="Arial"/>
                <a:cs typeface="Arial"/>
              </a:rPr>
              <a:t>tratamiento</a:t>
            </a:r>
            <a:r>
              <a:rPr lang="en-GB" b="0" i="0" dirty="0">
                <a:latin typeface="Arial"/>
                <a:cs typeface="Arial"/>
              </a:rPr>
              <a:t> de </a:t>
            </a:r>
            <a:r>
              <a:rPr lang="en-GB" b="0" i="0" dirty="0" err="1">
                <a:latin typeface="Arial"/>
                <a:cs typeface="Arial"/>
              </a:rPr>
              <a:t>agua</a:t>
            </a:r>
            <a:r>
              <a:rPr lang="en-GB" b="0" i="0" dirty="0">
                <a:latin typeface="Arial"/>
                <a:cs typeface="Arial"/>
              </a:rPr>
              <a:t>, </a:t>
            </a:r>
            <a:r>
              <a:rPr lang="en-GB" b="0" i="0" dirty="0" err="1">
                <a:latin typeface="Arial"/>
                <a:cs typeface="Arial"/>
              </a:rPr>
              <a:t>por</a:t>
            </a:r>
            <a:r>
              <a:rPr lang="en-GB" b="0" i="0" dirty="0">
                <a:latin typeface="Arial"/>
                <a:cs typeface="Arial"/>
              </a:rPr>
              <a:t> lo que </a:t>
            </a:r>
            <a:r>
              <a:rPr lang="en-GB" b="0" i="0" dirty="0" err="1">
                <a:latin typeface="Arial"/>
                <a:cs typeface="Arial"/>
              </a:rPr>
              <a:t>el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resultado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analizará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si</a:t>
            </a:r>
            <a:r>
              <a:rPr lang="en-GB" b="0" i="0" dirty="0">
                <a:latin typeface="Arial"/>
                <a:cs typeface="Arial"/>
              </a:rPr>
              <a:t> las personas </a:t>
            </a:r>
            <a:r>
              <a:rPr lang="en-GB" b="0" i="0" dirty="0" err="1">
                <a:latin typeface="Arial"/>
                <a:cs typeface="Arial"/>
              </a:rPr>
              <a:t>tienen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agua</a:t>
            </a:r>
            <a:r>
              <a:rPr lang="en-GB" b="0" i="0" dirty="0">
                <a:latin typeface="Arial"/>
                <a:cs typeface="Arial"/>
              </a:rPr>
              <a:t> de </a:t>
            </a:r>
            <a:r>
              <a:rPr lang="en-GB" b="0" i="0" dirty="0" err="1">
                <a:latin typeface="Arial"/>
                <a:cs typeface="Arial"/>
              </a:rPr>
              <a:t>mejor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calidad</a:t>
            </a:r>
            <a:r>
              <a:rPr lang="en-GB" b="0" i="0" dirty="0">
                <a:latin typeface="Arial"/>
                <a:cs typeface="Arial"/>
              </a:rPr>
              <a:t> para </a:t>
            </a:r>
            <a:r>
              <a:rPr lang="en-GB" b="0" i="0" dirty="0" err="1">
                <a:latin typeface="Arial"/>
                <a:cs typeface="Arial"/>
              </a:rPr>
              <a:t>su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consumo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diario</a:t>
            </a:r>
            <a:r>
              <a:rPr lang="en-GB" b="0" i="0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dirty="0">
                <a:latin typeface="Arial"/>
                <a:cs typeface="Arial"/>
              </a:rPr>
              <a:t>CLICK El </a:t>
            </a:r>
            <a:r>
              <a:rPr lang="en-GB" b="1" i="0" dirty="0" err="1">
                <a:latin typeface="Arial"/>
                <a:cs typeface="Arial"/>
              </a:rPr>
              <a:t>impacto</a:t>
            </a:r>
            <a:r>
              <a:rPr lang="en-GB" b="1" i="0" dirty="0">
                <a:latin typeface="Arial"/>
                <a:cs typeface="Arial"/>
              </a:rPr>
              <a:t> </a:t>
            </a:r>
            <a:r>
              <a:rPr lang="en-GB" b="0" i="0" dirty="0">
                <a:latin typeface="Arial"/>
                <a:cs typeface="Arial"/>
              </a:rPr>
              <a:t>es "</a:t>
            </a:r>
            <a:r>
              <a:rPr lang="en-GB" b="0" i="0" dirty="0" err="1">
                <a:latin typeface="Arial"/>
                <a:cs typeface="Arial"/>
              </a:rPr>
              <a:t>qué</a:t>
            </a:r>
            <a:r>
              <a:rPr lang="en-GB" b="0" i="0" dirty="0">
                <a:latin typeface="Arial"/>
                <a:cs typeface="Arial"/>
              </a:rPr>
              <a:t> ha </a:t>
            </a:r>
            <a:r>
              <a:rPr lang="en-GB" b="0" i="0" dirty="0" err="1">
                <a:latin typeface="Arial"/>
                <a:cs typeface="Arial"/>
              </a:rPr>
              <a:t>cambiado</a:t>
            </a:r>
            <a:r>
              <a:rPr lang="en-GB" b="0" i="0" dirty="0">
                <a:latin typeface="Arial"/>
                <a:cs typeface="Arial"/>
              </a:rPr>
              <a:t> a lo largo del </a:t>
            </a:r>
            <a:r>
              <a:rPr lang="en-GB" b="0" i="0" dirty="0" err="1">
                <a:latin typeface="Arial"/>
                <a:cs typeface="Arial"/>
              </a:rPr>
              <a:t>tiempo</a:t>
            </a:r>
            <a:r>
              <a:rPr lang="en-GB" b="0" i="0" dirty="0">
                <a:latin typeface="Arial"/>
                <a:cs typeface="Arial"/>
              </a:rPr>
              <a:t>", es </a:t>
            </a:r>
            <a:r>
              <a:rPr lang="en-GB" b="0" i="0" dirty="0" err="1">
                <a:latin typeface="Arial"/>
                <a:cs typeface="Arial"/>
              </a:rPr>
              <a:t>el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efecto</a:t>
            </a:r>
            <a:r>
              <a:rPr lang="en-GB" b="0" i="0" dirty="0">
                <a:latin typeface="Arial"/>
                <a:cs typeface="Arial"/>
              </a:rPr>
              <a:t> a </a:t>
            </a:r>
            <a:r>
              <a:rPr lang="en-GB" b="0" i="0" dirty="0" err="1">
                <a:latin typeface="Arial"/>
                <a:cs typeface="Arial"/>
              </a:rPr>
              <a:t>más</a:t>
            </a:r>
            <a:r>
              <a:rPr lang="en-GB" b="0" i="0" dirty="0">
                <a:latin typeface="Arial"/>
                <a:cs typeface="Arial"/>
              </a:rPr>
              <a:t> largo </a:t>
            </a:r>
            <a:r>
              <a:rPr lang="en-GB" b="0" i="0" dirty="0" err="1">
                <a:latin typeface="Arial"/>
                <a:cs typeface="Arial"/>
              </a:rPr>
              <a:t>plazo</a:t>
            </a:r>
            <a:r>
              <a:rPr lang="en-GB" b="0" i="0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 err="1">
                <a:latin typeface="Arial"/>
                <a:cs typeface="Arial"/>
              </a:rPr>
              <a:t>En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nuestro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ejemplo</a:t>
            </a:r>
            <a:r>
              <a:rPr lang="en-GB" b="0" i="0" dirty="0">
                <a:latin typeface="Arial"/>
                <a:cs typeface="Arial"/>
              </a:rPr>
              <a:t>, </a:t>
            </a:r>
            <a:r>
              <a:rPr lang="en-GB" b="0" i="0" dirty="0" err="1">
                <a:latin typeface="Arial"/>
                <a:cs typeface="Arial"/>
              </a:rPr>
              <a:t>sería</a:t>
            </a:r>
            <a:r>
              <a:rPr lang="en-GB" b="0" i="0" dirty="0">
                <a:latin typeface="Arial"/>
                <a:cs typeface="Arial"/>
              </a:rPr>
              <a:t> "</a:t>
            </a:r>
            <a:r>
              <a:rPr lang="en-GB" b="0" i="0" dirty="0" err="1">
                <a:latin typeface="Arial"/>
                <a:cs typeface="Arial"/>
              </a:rPr>
              <a:t>menos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enfermedades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relacionadas</a:t>
            </a:r>
            <a:r>
              <a:rPr lang="en-GB" b="0" i="0" dirty="0">
                <a:latin typeface="Arial"/>
                <a:cs typeface="Arial"/>
              </a:rPr>
              <a:t> con </a:t>
            </a:r>
            <a:r>
              <a:rPr lang="en-GB" b="0" i="0" dirty="0" err="1">
                <a:latin typeface="Arial"/>
                <a:cs typeface="Arial"/>
              </a:rPr>
              <a:t>el</a:t>
            </a:r>
            <a:r>
              <a:rPr lang="en-GB" b="0" i="0" dirty="0">
                <a:latin typeface="Arial"/>
                <a:cs typeface="Arial"/>
              </a:rPr>
              <a:t> </a:t>
            </a:r>
            <a:r>
              <a:rPr lang="en-GB" b="0" i="0" dirty="0" err="1">
                <a:latin typeface="Arial"/>
                <a:cs typeface="Arial"/>
              </a:rPr>
              <a:t>agua</a:t>
            </a:r>
            <a:r>
              <a:rPr lang="en-GB" b="0" i="0" dirty="0">
                <a:latin typeface="Arial"/>
                <a:cs typeface="Arial"/>
              </a:rPr>
              <a:t> entre la población que se </a:t>
            </a:r>
            <a:r>
              <a:rPr lang="en-GB" b="0" i="0" dirty="0" err="1">
                <a:latin typeface="Arial"/>
                <a:cs typeface="Arial"/>
              </a:rPr>
              <a:t>benefició</a:t>
            </a:r>
            <a:r>
              <a:rPr lang="en-GB" b="0" i="0" dirty="0">
                <a:latin typeface="Arial"/>
                <a:cs typeface="Arial"/>
              </a:rPr>
              <a:t> de la </a:t>
            </a:r>
            <a:r>
              <a:rPr lang="en-GB" b="0" i="0" dirty="0" err="1">
                <a:latin typeface="Arial"/>
                <a:cs typeface="Arial"/>
              </a:rPr>
              <a:t>distribución</a:t>
            </a:r>
            <a:r>
              <a:rPr lang="en-GB" b="0" i="0" dirty="0">
                <a:latin typeface="Arial"/>
                <a:cs typeface="Arial"/>
              </a:rPr>
              <a:t>".</a:t>
            </a:r>
            <a:endParaRPr lang="en-GB" dirty="0"/>
          </a:p>
          <a:p>
            <a:endParaRPr lang="en-GB" dirty="0"/>
          </a:p>
          <a:p>
            <a:r>
              <a:rPr lang="en-GB" dirty="0"/>
              <a:t>---------------------------------------------------------------</a:t>
            </a:r>
          </a:p>
          <a:p>
            <a:pPr rtl="0"/>
            <a:endParaRPr lang="en-GB" b="1" dirty="0">
              <a:effectLst/>
            </a:endParaRPr>
          </a:p>
          <a:p>
            <a:pPr rtl="0"/>
            <a:r>
              <a:rPr lang="en-GB" b="1" dirty="0">
                <a:effectLst/>
              </a:rPr>
              <a:t>Nota </a:t>
            </a:r>
            <a:r>
              <a:rPr lang="en-GB" b="1" dirty="0" err="1">
                <a:effectLst/>
              </a:rPr>
              <a:t>sobre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el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producto</a:t>
            </a:r>
            <a:r>
              <a:rPr lang="en-GB" b="1" dirty="0">
                <a:effectLst/>
              </a:rPr>
              <a:t>: </a:t>
            </a:r>
          </a:p>
          <a:p>
            <a:pPr rtl="0"/>
            <a:r>
              <a:rPr lang="en-GB" b="0" dirty="0">
                <a:effectLst/>
              </a:rPr>
              <a:t>El output es </a:t>
            </a:r>
            <a:r>
              <a:rPr lang="en-GB" b="0" dirty="0" err="1">
                <a:effectLst/>
              </a:rPr>
              <a:t>el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efecto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directo</a:t>
            </a:r>
            <a:r>
              <a:rPr lang="en-GB" b="0" dirty="0">
                <a:effectLst/>
              </a:rPr>
              <a:t> de </a:t>
            </a:r>
            <a:r>
              <a:rPr lang="en-GB" b="0" dirty="0" err="1">
                <a:effectLst/>
              </a:rPr>
              <a:t>una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acción</a:t>
            </a:r>
            <a:r>
              <a:rPr lang="en-GB" b="0" dirty="0">
                <a:effectLst/>
              </a:rPr>
              <a:t>. </a:t>
            </a:r>
            <a:r>
              <a:rPr lang="en-GB" b="0" dirty="0" err="1">
                <a:effectLst/>
              </a:rPr>
              <a:t>En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ella</a:t>
            </a:r>
            <a:r>
              <a:rPr lang="en-GB" b="0" dirty="0">
                <a:effectLst/>
              </a:rPr>
              <a:t>, </a:t>
            </a:r>
            <a:r>
              <a:rPr lang="en-GB" b="0" dirty="0" err="1">
                <a:effectLst/>
              </a:rPr>
              <a:t>dependiendo</a:t>
            </a:r>
            <a:r>
              <a:rPr lang="en-GB" b="0" dirty="0">
                <a:effectLst/>
              </a:rPr>
              <a:t> de lo que se </a:t>
            </a:r>
            <a:r>
              <a:rPr lang="en-GB" b="0" dirty="0" err="1">
                <a:effectLst/>
              </a:rPr>
              <a:t>mida</a:t>
            </a:r>
            <a:r>
              <a:rPr lang="en-GB" b="0" dirty="0">
                <a:effectLst/>
              </a:rPr>
              <a:t>, </a:t>
            </a:r>
            <a:r>
              <a:rPr lang="en-GB" b="0" dirty="0" err="1">
                <a:effectLst/>
              </a:rPr>
              <a:t>podemos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ver</a:t>
            </a:r>
            <a:r>
              <a:rPr lang="en-GB" b="0" dirty="0">
                <a:effectLst/>
              </a:rPr>
              <a:t> 2 </a:t>
            </a:r>
            <a:r>
              <a:rPr lang="en-GB" b="0" dirty="0" err="1">
                <a:effectLst/>
              </a:rPr>
              <a:t>tipos</a:t>
            </a:r>
            <a:r>
              <a:rPr lang="en-GB" b="0" dirty="0">
                <a:effectLst/>
              </a:rPr>
              <a:t>:</a:t>
            </a:r>
          </a:p>
          <a:p>
            <a:pPr rtl="0"/>
            <a:r>
              <a:rPr lang="en-GB" b="0" dirty="0" err="1">
                <a:effectLst/>
              </a:rPr>
              <a:t>facilitadores</a:t>
            </a:r>
            <a:r>
              <a:rPr lang="en-GB" b="0" dirty="0">
                <a:effectLst/>
              </a:rPr>
              <a:t>, </a:t>
            </a:r>
            <a:r>
              <a:rPr lang="en-GB" b="0" dirty="0" err="1">
                <a:effectLst/>
              </a:rPr>
              <a:t>proceso</a:t>
            </a:r>
            <a:r>
              <a:rPr lang="en-GB" b="0" dirty="0">
                <a:effectLst/>
              </a:rPr>
              <a:t>: </a:t>
            </a:r>
            <a:r>
              <a:rPr lang="en-GB" b="0" dirty="0" err="1">
                <a:effectLst/>
              </a:rPr>
              <a:t>número</a:t>
            </a:r>
            <a:r>
              <a:rPr lang="en-GB" b="0" dirty="0">
                <a:effectLst/>
              </a:rPr>
              <a:t> de personal </a:t>
            </a:r>
            <a:r>
              <a:rPr lang="en-GB" b="0" dirty="0" err="1">
                <a:effectLst/>
              </a:rPr>
              <a:t>humanitario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formado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en</a:t>
            </a:r>
            <a:r>
              <a:rPr lang="en-GB" b="0" dirty="0">
                <a:effectLst/>
              </a:rPr>
              <a:t> AAP, </a:t>
            </a:r>
            <a:r>
              <a:rPr lang="en-GB" b="0" dirty="0" err="1">
                <a:effectLst/>
              </a:rPr>
              <a:t>instalar</a:t>
            </a:r>
            <a:r>
              <a:rPr lang="en-GB" b="0" dirty="0">
                <a:effectLst/>
              </a:rPr>
              <a:t> un </a:t>
            </a:r>
            <a:r>
              <a:rPr lang="en-GB" b="0" dirty="0" err="1">
                <a:effectLst/>
              </a:rPr>
              <a:t>mecanismo</a:t>
            </a:r>
            <a:r>
              <a:rPr lang="en-GB" b="0" dirty="0">
                <a:effectLst/>
              </a:rPr>
              <a:t> de feed back</a:t>
            </a:r>
          </a:p>
          <a:p>
            <a:pPr rtl="0"/>
            <a:r>
              <a:rPr lang="en-GB" b="0" dirty="0" err="1">
                <a:effectLst/>
              </a:rPr>
              <a:t>producto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entregado</a:t>
            </a:r>
            <a:r>
              <a:rPr lang="en-GB" b="0" dirty="0">
                <a:effectLst/>
              </a:rPr>
              <a:t> a </a:t>
            </a:r>
            <a:r>
              <a:rPr lang="en-GB" b="0" dirty="0" err="1">
                <a:effectLst/>
              </a:rPr>
              <a:t>los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beneficiarios</a:t>
            </a:r>
            <a:r>
              <a:rPr lang="en-GB" b="0" dirty="0">
                <a:effectLst/>
              </a:rPr>
              <a:t>: </a:t>
            </a:r>
            <a:r>
              <a:rPr lang="en-GB" b="0" dirty="0" err="1">
                <a:effectLst/>
              </a:rPr>
              <a:t>número</a:t>
            </a:r>
            <a:r>
              <a:rPr lang="en-GB" b="0" dirty="0">
                <a:effectLst/>
              </a:rPr>
              <a:t> de mantas </a:t>
            </a:r>
            <a:r>
              <a:rPr lang="en-GB" b="0" dirty="0" err="1">
                <a:effectLst/>
              </a:rPr>
              <a:t>distribuidas</a:t>
            </a:r>
            <a:r>
              <a:rPr lang="en-GB" b="0" dirty="0">
                <a:effectLst/>
              </a:rPr>
              <a:t>.</a:t>
            </a:r>
          </a:p>
          <a:p>
            <a:pPr rtl="0"/>
            <a:endParaRPr lang="en-GB" b="1" dirty="0">
              <a:effectLst/>
            </a:endParaRPr>
          </a:p>
          <a:p>
            <a:pPr rtl="0"/>
            <a:r>
              <a:rPr lang="en-GB" b="1" dirty="0">
                <a:effectLst/>
              </a:rPr>
              <a:t>Nota </a:t>
            </a:r>
            <a:r>
              <a:rPr lang="en-GB" b="1" dirty="0" err="1">
                <a:effectLst/>
              </a:rPr>
              <a:t>sobre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el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resultado</a:t>
            </a:r>
            <a:r>
              <a:rPr lang="en-GB" b="1" dirty="0">
                <a:effectLst/>
              </a:rPr>
              <a:t>:</a:t>
            </a:r>
          </a:p>
          <a:p>
            <a:pPr rtl="0"/>
            <a:r>
              <a:rPr lang="en-GB" b="0" dirty="0">
                <a:effectLst/>
              </a:rPr>
              <a:t>El </a:t>
            </a:r>
            <a:r>
              <a:rPr lang="en-GB" b="0" dirty="0" err="1">
                <a:effectLst/>
              </a:rPr>
              <a:t>seguimiento</a:t>
            </a:r>
            <a:r>
              <a:rPr lang="en-GB" b="0" dirty="0">
                <a:effectLst/>
              </a:rPr>
              <a:t> de </a:t>
            </a:r>
            <a:r>
              <a:rPr lang="en-GB" b="0" dirty="0" err="1">
                <a:effectLst/>
              </a:rPr>
              <a:t>los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resultados</a:t>
            </a:r>
            <a:r>
              <a:rPr lang="en-GB" b="0" dirty="0">
                <a:effectLst/>
              </a:rPr>
              <a:t> es </a:t>
            </a:r>
            <a:r>
              <a:rPr lang="en-GB" b="0" dirty="0" err="1">
                <a:effectLst/>
              </a:rPr>
              <a:t>necesario</a:t>
            </a:r>
            <a:r>
              <a:rPr lang="en-GB" b="0" dirty="0">
                <a:effectLst/>
              </a:rPr>
              <a:t>, </a:t>
            </a:r>
            <a:r>
              <a:rPr lang="en-GB" b="0" dirty="0" err="1">
                <a:effectLst/>
              </a:rPr>
              <a:t>pero</a:t>
            </a:r>
            <a:r>
              <a:rPr lang="en-GB" b="0" dirty="0">
                <a:effectLst/>
              </a:rPr>
              <a:t> no </a:t>
            </a:r>
            <a:r>
              <a:rPr lang="en-GB" b="0" dirty="0" err="1">
                <a:effectLst/>
              </a:rPr>
              <a:t>nos</a:t>
            </a:r>
            <a:r>
              <a:rPr lang="en-GB" b="0" dirty="0">
                <a:effectLst/>
              </a:rPr>
              <a:t> dice </a:t>
            </a:r>
            <a:r>
              <a:rPr lang="en-GB" b="0" dirty="0" err="1">
                <a:effectLst/>
              </a:rPr>
              <a:t>el</a:t>
            </a:r>
            <a:r>
              <a:rPr lang="en-GB" b="0" dirty="0">
                <a:effectLst/>
              </a:rPr>
              <a:t> final de la </a:t>
            </a:r>
            <a:r>
              <a:rPr lang="en-GB" b="0" dirty="0" err="1">
                <a:effectLst/>
              </a:rPr>
              <a:t>historia</a:t>
            </a:r>
            <a:r>
              <a:rPr lang="en-GB" b="0" dirty="0">
                <a:effectLst/>
              </a:rPr>
              <a:t>.</a:t>
            </a:r>
          </a:p>
          <a:p>
            <a:pPr rtl="0"/>
            <a:r>
              <a:rPr lang="en-GB" b="0" dirty="0">
                <a:effectLst/>
              </a:rPr>
              <a:t>Por </a:t>
            </a:r>
            <a:r>
              <a:rPr lang="en-GB" b="0" dirty="0" err="1">
                <a:effectLst/>
              </a:rPr>
              <a:t>ejemplo</a:t>
            </a:r>
            <a:r>
              <a:rPr lang="en-GB" b="0" dirty="0">
                <a:effectLst/>
              </a:rPr>
              <a:t>: se </a:t>
            </a:r>
            <a:r>
              <a:rPr lang="en-GB" b="0" dirty="0" err="1">
                <a:effectLst/>
              </a:rPr>
              <a:t>construyó</a:t>
            </a:r>
            <a:r>
              <a:rPr lang="en-GB" b="0" dirty="0">
                <a:effectLst/>
              </a:rPr>
              <a:t> la </a:t>
            </a:r>
            <a:r>
              <a:rPr lang="en-GB" b="0" dirty="0" err="1">
                <a:effectLst/>
              </a:rPr>
              <a:t>escuela</a:t>
            </a:r>
            <a:r>
              <a:rPr lang="en-GB" b="0" dirty="0">
                <a:effectLst/>
              </a:rPr>
              <a:t>. Bien. Pero ¿</a:t>
            </a:r>
            <a:r>
              <a:rPr lang="en-GB" b="0" dirty="0" err="1">
                <a:effectLst/>
              </a:rPr>
              <a:t>funciona</a:t>
            </a:r>
            <a:r>
              <a:rPr lang="en-GB" b="0" dirty="0">
                <a:effectLst/>
              </a:rPr>
              <a:t> y </a:t>
            </a:r>
            <a:r>
              <a:rPr lang="en-GB" b="0" dirty="0" err="1">
                <a:effectLst/>
              </a:rPr>
              <a:t>los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niños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asisten</a:t>
            </a:r>
            <a:r>
              <a:rPr lang="en-GB" b="0" dirty="0">
                <a:effectLst/>
              </a:rPr>
              <a:t> a </a:t>
            </a:r>
            <a:r>
              <a:rPr lang="en-GB" b="0" dirty="0" err="1">
                <a:effectLst/>
              </a:rPr>
              <a:t>clase</a:t>
            </a:r>
            <a:r>
              <a:rPr lang="en-GB" b="0" dirty="0">
                <a:effectLst/>
              </a:rPr>
              <a:t>? Se </a:t>
            </a:r>
            <a:r>
              <a:rPr lang="en-GB" b="0" dirty="0" err="1">
                <a:effectLst/>
              </a:rPr>
              <a:t>excavaron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pozos</a:t>
            </a:r>
            <a:r>
              <a:rPr lang="en-GB" b="0" dirty="0">
                <a:effectLst/>
              </a:rPr>
              <a:t>: ¿</a:t>
            </a:r>
            <a:r>
              <a:rPr lang="en-GB" b="0" dirty="0" err="1">
                <a:effectLst/>
              </a:rPr>
              <a:t>tiene</a:t>
            </a:r>
            <a:r>
              <a:rPr lang="en-GB" b="0" dirty="0">
                <a:effectLst/>
              </a:rPr>
              <a:t> la </a:t>
            </a:r>
            <a:r>
              <a:rPr lang="en-GB" b="0" dirty="0" err="1">
                <a:effectLst/>
              </a:rPr>
              <a:t>gente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más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agua</a:t>
            </a:r>
            <a:r>
              <a:rPr lang="en-GB" b="0" dirty="0">
                <a:effectLst/>
              </a:rPr>
              <a:t>? Se </a:t>
            </a:r>
            <a:r>
              <a:rPr lang="en-GB" b="0" dirty="0" err="1">
                <a:effectLst/>
              </a:rPr>
              <a:t>construyeron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letrinas</a:t>
            </a:r>
            <a:r>
              <a:rPr lang="en-GB" b="0" dirty="0">
                <a:effectLst/>
              </a:rPr>
              <a:t>: ¿se </a:t>
            </a:r>
            <a:r>
              <a:rPr lang="en-GB" b="0" dirty="0" err="1">
                <a:effectLst/>
              </a:rPr>
              <a:t>observa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una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disminución</a:t>
            </a:r>
            <a:r>
              <a:rPr lang="en-GB" b="0" dirty="0">
                <a:effectLst/>
              </a:rPr>
              <a:t> de las </a:t>
            </a:r>
            <a:r>
              <a:rPr lang="en-GB" b="0" dirty="0" err="1">
                <a:effectLst/>
              </a:rPr>
              <a:t>enfermedades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relacionadas</a:t>
            </a:r>
            <a:r>
              <a:rPr lang="en-GB" b="0" dirty="0">
                <a:effectLst/>
              </a:rPr>
              <a:t> con la </a:t>
            </a:r>
            <a:r>
              <a:rPr lang="en-GB" b="0" dirty="0" err="1">
                <a:effectLst/>
              </a:rPr>
              <a:t>higiene</a:t>
            </a:r>
            <a:r>
              <a:rPr lang="en-GB" b="0" dirty="0">
                <a:effectLst/>
              </a:rPr>
              <a:t>?</a:t>
            </a:r>
          </a:p>
          <a:p>
            <a:pPr rtl="0"/>
            <a:r>
              <a:rPr lang="en-GB" b="0" dirty="0">
                <a:effectLst/>
              </a:rPr>
              <a:t>El </a:t>
            </a:r>
            <a:r>
              <a:rPr lang="en-GB" b="0" dirty="0" err="1">
                <a:effectLst/>
              </a:rPr>
              <a:t>trabajo</a:t>
            </a:r>
            <a:r>
              <a:rPr lang="en-GB" b="0" dirty="0">
                <a:effectLst/>
              </a:rPr>
              <a:t> de </a:t>
            </a:r>
            <a:r>
              <a:rPr lang="en-GB" b="0" dirty="0" err="1">
                <a:effectLst/>
              </a:rPr>
              <a:t>seguimiento</a:t>
            </a:r>
            <a:r>
              <a:rPr lang="en-GB" b="0" dirty="0">
                <a:effectLst/>
              </a:rPr>
              <a:t> no </a:t>
            </a:r>
            <a:r>
              <a:rPr lang="en-GB" b="0" dirty="0" err="1">
                <a:effectLst/>
              </a:rPr>
              <a:t>puede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limitarse</a:t>
            </a:r>
            <a:r>
              <a:rPr lang="en-GB" b="0" dirty="0">
                <a:effectLst/>
              </a:rPr>
              <a:t> a </a:t>
            </a:r>
            <a:r>
              <a:rPr lang="en-GB" b="0" dirty="0" err="1">
                <a:effectLst/>
              </a:rPr>
              <a:t>contar</a:t>
            </a:r>
            <a:r>
              <a:rPr lang="en-GB" b="0" dirty="0">
                <a:effectLst/>
              </a:rPr>
              <a:t> lo que se ha </a:t>
            </a:r>
            <a:r>
              <a:rPr lang="en-GB" b="0" dirty="0" err="1">
                <a:effectLst/>
              </a:rPr>
              <a:t>hecho</a:t>
            </a:r>
            <a:r>
              <a:rPr lang="en-GB" b="0" dirty="0">
                <a:effectLst/>
              </a:rPr>
              <a:t> y lo que se ha </a:t>
            </a:r>
            <a:r>
              <a:rPr lang="en-GB" b="0" dirty="0" err="1">
                <a:effectLst/>
              </a:rPr>
              <a:t>entregado</a:t>
            </a:r>
            <a:r>
              <a:rPr lang="en-GB" b="0" dirty="0">
                <a:effectLst/>
              </a:rPr>
              <a:t>, sin </a:t>
            </a:r>
            <a:r>
              <a:rPr lang="en-GB" b="0" dirty="0" err="1">
                <a:effectLst/>
              </a:rPr>
              <a:t>preguntarse</a:t>
            </a:r>
            <a:r>
              <a:rPr lang="en-GB" b="0" dirty="0">
                <a:effectLst/>
              </a:rPr>
              <a:t>: ¿se ha </a:t>
            </a:r>
            <a:r>
              <a:rPr lang="en-GB" b="0" dirty="0" err="1">
                <a:effectLst/>
              </a:rPr>
              <a:t>alcanzado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el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objetivo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previsto</a:t>
            </a:r>
            <a:r>
              <a:rPr lang="en-GB" b="0" dirty="0">
                <a:effectLst/>
              </a:rPr>
              <a:t>? </a:t>
            </a:r>
          </a:p>
          <a:p>
            <a:pPr rtl="0"/>
            <a:endParaRPr lang="en-GB" b="1" dirty="0">
              <a:effectLst/>
            </a:endParaRPr>
          </a:p>
          <a:p>
            <a:pPr rtl="0"/>
            <a:r>
              <a:rPr lang="en-GB" b="1" dirty="0">
                <a:effectLst/>
              </a:rPr>
              <a:t>Nota </a:t>
            </a:r>
            <a:r>
              <a:rPr lang="en-GB" b="1" dirty="0" err="1">
                <a:effectLst/>
              </a:rPr>
              <a:t>sobre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el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impacto</a:t>
            </a:r>
            <a:r>
              <a:rPr lang="en-GB" b="1" dirty="0">
                <a:effectLst/>
              </a:rPr>
              <a:t>: </a:t>
            </a:r>
          </a:p>
          <a:p>
            <a:pPr rtl="0"/>
            <a:r>
              <a:rPr lang="en-GB" b="0" dirty="0">
                <a:effectLst/>
              </a:rPr>
              <a:t>El </a:t>
            </a:r>
            <a:r>
              <a:rPr lang="en-GB" b="0" dirty="0" err="1">
                <a:effectLst/>
              </a:rPr>
              <a:t>impacto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observa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los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efectos</a:t>
            </a:r>
            <a:r>
              <a:rPr lang="en-GB" b="0" dirty="0">
                <a:effectLst/>
              </a:rPr>
              <a:t> a largo </a:t>
            </a:r>
            <a:r>
              <a:rPr lang="en-GB" b="0" dirty="0" err="1">
                <a:effectLst/>
              </a:rPr>
              <a:t>plazo</a:t>
            </a:r>
            <a:r>
              <a:rPr lang="en-GB" b="0" dirty="0">
                <a:effectLst/>
              </a:rPr>
              <a:t> de </a:t>
            </a:r>
            <a:r>
              <a:rPr lang="en-GB" b="0" dirty="0" err="1">
                <a:effectLst/>
              </a:rPr>
              <a:t>una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acción</a:t>
            </a:r>
            <a:r>
              <a:rPr lang="en-GB" b="0" dirty="0">
                <a:effectLst/>
              </a:rPr>
              <a:t>. </a:t>
            </a:r>
            <a:r>
              <a:rPr lang="en-GB" b="0" dirty="0" err="1">
                <a:effectLst/>
              </a:rPr>
              <a:t>En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el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caso</a:t>
            </a:r>
            <a:r>
              <a:rPr lang="en-GB" b="0" dirty="0">
                <a:effectLst/>
              </a:rPr>
              <a:t> del </a:t>
            </a:r>
            <a:r>
              <a:rPr lang="en-GB" b="0" dirty="0" err="1">
                <a:effectLst/>
              </a:rPr>
              <a:t>trabajo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humanitario</a:t>
            </a:r>
            <a:r>
              <a:rPr lang="en-GB" b="0" dirty="0">
                <a:effectLst/>
              </a:rPr>
              <a:t>, no </a:t>
            </a:r>
            <a:r>
              <a:rPr lang="en-GB" b="0" dirty="0" err="1">
                <a:effectLst/>
              </a:rPr>
              <a:t>nos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fijamos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en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el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impacto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por</a:t>
            </a:r>
            <a:r>
              <a:rPr lang="en-GB" b="0" dirty="0">
                <a:effectLst/>
              </a:rPr>
              <a:t> dos </a:t>
            </a:r>
            <a:r>
              <a:rPr lang="en-GB" b="0" dirty="0" err="1">
                <a:effectLst/>
              </a:rPr>
              <a:t>razones</a:t>
            </a:r>
            <a:r>
              <a:rPr lang="en-GB" b="0" dirty="0">
                <a:effectLst/>
              </a:rPr>
              <a:t>: 1) La mayor </a:t>
            </a:r>
            <a:r>
              <a:rPr lang="en-GB" b="0" dirty="0" err="1">
                <a:effectLst/>
              </a:rPr>
              <a:t>parte</a:t>
            </a:r>
            <a:r>
              <a:rPr lang="en-GB" b="0" dirty="0">
                <a:effectLst/>
              </a:rPr>
              <a:t> de la </a:t>
            </a:r>
            <a:r>
              <a:rPr lang="en-GB" b="0" dirty="0" err="1">
                <a:effectLst/>
              </a:rPr>
              <a:t>acción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humanitaria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persigue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efectos</a:t>
            </a:r>
            <a:r>
              <a:rPr lang="en-GB" b="0" dirty="0">
                <a:effectLst/>
              </a:rPr>
              <a:t> a </a:t>
            </a:r>
            <a:r>
              <a:rPr lang="en-GB" b="0" dirty="0" err="1">
                <a:effectLst/>
              </a:rPr>
              <a:t>corto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plazo</a:t>
            </a:r>
            <a:r>
              <a:rPr lang="en-GB" b="0" dirty="0">
                <a:effectLst/>
              </a:rPr>
              <a:t>: </a:t>
            </a:r>
            <a:r>
              <a:rPr lang="en-GB" b="0" dirty="0" err="1">
                <a:effectLst/>
              </a:rPr>
              <a:t>salvar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vidas</a:t>
            </a:r>
            <a:r>
              <a:rPr lang="en-GB" b="0" dirty="0">
                <a:effectLst/>
              </a:rPr>
              <a:t>, </a:t>
            </a:r>
            <a:r>
              <a:rPr lang="en-GB" b="0" dirty="0" err="1">
                <a:effectLst/>
              </a:rPr>
              <a:t>restablecer</a:t>
            </a:r>
            <a:r>
              <a:rPr lang="en-GB" b="0" dirty="0">
                <a:effectLst/>
              </a:rPr>
              <a:t> la </a:t>
            </a:r>
            <a:r>
              <a:rPr lang="en-GB" b="0" dirty="0" err="1">
                <a:effectLst/>
              </a:rPr>
              <a:t>dignidad</a:t>
            </a:r>
            <a:r>
              <a:rPr lang="en-GB" b="0" dirty="0">
                <a:effectLst/>
              </a:rPr>
              <a:t>, </a:t>
            </a:r>
            <a:r>
              <a:rPr lang="en-GB" b="0" dirty="0" err="1">
                <a:effectLst/>
              </a:rPr>
              <a:t>ofrecer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protección</a:t>
            </a:r>
            <a:r>
              <a:rPr lang="en-GB" b="0" dirty="0">
                <a:effectLst/>
              </a:rPr>
              <a:t>. 2) para </a:t>
            </a:r>
            <a:r>
              <a:rPr lang="en-GB" b="0" dirty="0" err="1">
                <a:effectLst/>
              </a:rPr>
              <a:t>medir</a:t>
            </a:r>
            <a:r>
              <a:rPr lang="en-GB" b="0" dirty="0">
                <a:effectLst/>
              </a:rPr>
              <a:t> las </a:t>
            </a:r>
            <a:r>
              <a:rPr lang="en-GB" b="0" dirty="0" err="1">
                <a:effectLst/>
              </a:rPr>
              <a:t>cosas</a:t>
            </a:r>
            <a:r>
              <a:rPr lang="en-GB" b="0" dirty="0">
                <a:effectLst/>
              </a:rPr>
              <a:t> a largo </a:t>
            </a:r>
            <a:r>
              <a:rPr lang="en-GB" b="0" dirty="0" err="1">
                <a:effectLst/>
              </a:rPr>
              <a:t>plazo</a:t>
            </a:r>
            <a:r>
              <a:rPr lang="en-GB" b="0" dirty="0">
                <a:effectLst/>
              </a:rPr>
              <a:t>, </a:t>
            </a:r>
            <a:r>
              <a:rPr lang="en-GB" b="0" dirty="0" err="1">
                <a:effectLst/>
              </a:rPr>
              <a:t>necesitamos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estabilidad</a:t>
            </a:r>
            <a:r>
              <a:rPr lang="en-GB" b="0" dirty="0">
                <a:effectLst/>
              </a:rPr>
              <a:t>: </a:t>
            </a:r>
            <a:r>
              <a:rPr lang="en-GB" b="0" dirty="0" err="1">
                <a:effectLst/>
              </a:rPr>
              <a:t>si</a:t>
            </a:r>
            <a:r>
              <a:rPr lang="en-GB" b="0" dirty="0">
                <a:effectLst/>
              </a:rPr>
              <a:t> la </a:t>
            </a:r>
            <a:r>
              <a:rPr lang="en-GB" b="0" dirty="0" err="1">
                <a:effectLst/>
              </a:rPr>
              <a:t>situación</a:t>
            </a:r>
            <a:r>
              <a:rPr lang="en-GB" b="0" dirty="0">
                <a:effectLst/>
              </a:rPr>
              <a:t> es </a:t>
            </a:r>
            <a:r>
              <a:rPr lang="en-GB" b="0" dirty="0" err="1">
                <a:effectLst/>
              </a:rPr>
              <a:t>esencialmente</a:t>
            </a:r>
            <a:r>
              <a:rPr lang="en-GB" b="0" dirty="0">
                <a:effectLst/>
              </a:rPr>
              <a:t> la </a:t>
            </a:r>
            <a:r>
              <a:rPr lang="en-GB" b="0" dirty="0" err="1">
                <a:effectLst/>
              </a:rPr>
              <a:t>misma</a:t>
            </a:r>
            <a:r>
              <a:rPr lang="en-GB" b="0" dirty="0">
                <a:effectLst/>
              </a:rPr>
              <a:t> de un </a:t>
            </a:r>
            <a:r>
              <a:rPr lang="en-GB" b="0" dirty="0" err="1">
                <a:effectLst/>
              </a:rPr>
              <a:t>año</a:t>
            </a:r>
            <a:r>
              <a:rPr lang="en-GB" b="0" dirty="0">
                <a:effectLst/>
              </a:rPr>
              <a:t> para </a:t>
            </a:r>
            <a:r>
              <a:rPr lang="en-GB" b="0" dirty="0" err="1">
                <a:effectLst/>
              </a:rPr>
              <a:t>otro</a:t>
            </a:r>
            <a:r>
              <a:rPr lang="en-GB" b="0" dirty="0">
                <a:effectLst/>
              </a:rPr>
              <a:t>, </a:t>
            </a:r>
            <a:r>
              <a:rPr lang="en-GB" b="0" dirty="0" err="1">
                <a:effectLst/>
              </a:rPr>
              <a:t>entonces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puedo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medir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qué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cambios</a:t>
            </a:r>
            <a:r>
              <a:rPr lang="en-GB" b="0" dirty="0">
                <a:effectLst/>
              </a:rPr>
              <a:t> ha </a:t>
            </a:r>
            <a:r>
              <a:rPr lang="en-GB" b="0" dirty="0" err="1">
                <a:effectLst/>
              </a:rPr>
              <a:t>traído</a:t>
            </a:r>
            <a:r>
              <a:rPr lang="en-GB" b="0" dirty="0">
                <a:effectLst/>
              </a:rPr>
              <a:t> mi </a:t>
            </a:r>
            <a:r>
              <a:rPr lang="en-GB" b="0" dirty="0" err="1">
                <a:effectLst/>
              </a:rPr>
              <a:t>acción</a:t>
            </a:r>
            <a:r>
              <a:rPr lang="en-GB" b="0" dirty="0">
                <a:effectLst/>
              </a:rPr>
              <a:t>. Por </a:t>
            </a:r>
            <a:r>
              <a:rPr lang="en-GB" b="0" dirty="0" err="1">
                <a:effectLst/>
              </a:rPr>
              <a:t>naturaleza</a:t>
            </a:r>
            <a:r>
              <a:rPr lang="en-GB" b="0" dirty="0">
                <a:effectLst/>
              </a:rPr>
              <a:t>, la </a:t>
            </a:r>
            <a:r>
              <a:rPr lang="en-GB" b="0" dirty="0" err="1">
                <a:effectLst/>
              </a:rPr>
              <a:t>acción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humanitaria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tiene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lugar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en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contextos</a:t>
            </a:r>
            <a:r>
              <a:rPr lang="en-GB" b="0" dirty="0">
                <a:effectLst/>
              </a:rPr>
              <a:t> de crisis, que </a:t>
            </a:r>
            <a:r>
              <a:rPr lang="en-GB" b="0" dirty="0" err="1">
                <a:effectLst/>
              </a:rPr>
              <a:t>cambian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significativamente</a:t>
            </a:r>
            <a:r>
              <a:rPr lang="en-GB" b="0" dirty="0">
                <a:effectLst/>
              </a:rPr>
              <a:t> con </a:t>
            </a:r>
            <a:r>
              <a:rPr lang="en-GB" b="0" dirty="0" err="1">
                <a:effectLst/>
              </a:rPr>
              <a:t>el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tiempo</a:t>
            </a:r>
            <a:r>
              <a:rPr lang="en-GB" b="0" dirty="0">
                <a:effectLst/>
              </a:rPr>
              <a:t>, </a:t>
            </a:r>
            <a:r>
              <a:rPr lang="en-GB" b="0" dirty="0" err="1">
                <a:effectLst/>
              </a:rPr>
              <a:t>por</a:t>
            </a:r>
            <a:r>
              <a:rPr lang="en-GB" b="0" dirty="0">
                <a:effectLst/>
              </a:rPr>
              <a:t> lo que es </a:t>
            </a:r>
            <a:r>
              <a:rPr lang="en-GB" b="0" dirty="0" err="1">
                <a:effectLst/>
              </a:rPr>
              <a:t>imposible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medir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los</a:t>
            </a:r>
            <a:r>
              <a:rPr lang="en-GB" b="0" dirty="0">
                <a:effectLst/>
              </a:rPr>
              <a:t> </a:t>
            </a:r>
            <a:r>
              <a:rPr lang="en-GB" b="0" dirty="0" err="1">
                <a:effectLst/>
              </a:rPr>
              <a:t>efectos</a:t>
            </a:r>
            <a:r>
              <a:rPr lang="en-GB" b="0" dirty="0">
                <a:effectLst/>
              </a:rPr>
              <a:t> a largo </a:t>
            </a:r>
            <a:r>
              <a:rPr lang="en-GB" b="0" dirty="0" err="1">
                <a:effectLst/>
              </a:rPr>
              <a:t>plazo</a:t>
            </a:r>
            <a:r>
              <a:rPr lang="en-GB" b="0" dirty="0">
                <a:effectLst/>
              </a:rPr>
              <a:t>.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465168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buFontTx/>
              <a:buNone/>
            </a:pPr>
            <a:r>
              <a:rPr lang="en-US" sz="1200" i="0" kern="0" dirty="0" err="1"/>
              <a:t>Recuerde</a:t>
            </a:r>
            <a:r>
              <a:rPr lang="en-US" sz="1200" i="0" kern="0" dirty="0"/>
              <a:t> que </a:t>
            </a:r>
            <a:r>
              <a:rPr lang="en-US" sz="1200" i="0" kern="0" dirty="0" err="1"/>
              <a:t>nuestra</a:t>
            </a:r>
            <a:r>
              <a:rPr lang="en-US" sz="1200" i="0" kern="0" dirty="0"/>
              <a:t> </a:t>
            </a:r>
            <a:r>
              <a:rPr lang="en-US" sz="1200" i="0" kern="0" dirty="0" err="1"/>
              <a:t>definición</a:t>
            </a:r>
            <a:r>
              <a:rPr lang="en-US" sz="1200" i="0" kern="0" dirty="0"/>
              <a:t> de </a:t>
            </a:r>
            <a:r>
              <a:rPr lang="en-US" sz="1200" i="0" kern="0" dirty="0" err="1"/>
              <a:t>Monitoreo</a:t>
            </a:r>
            <a:r>
              <a:rPr lang="en-US" sz="1200" i="0" kern="0" dirty="0"/>
              <a:t> de la Respuesta </a:t>
            </a:r>
            <a:r>
              <a:rPr lang="en-US" sz="1200" i="0" kern="0" dirty="0" err="1"/>
              <a:t>contemplaba</a:t>
            </a:r>
            <a:r>
              <a:rPr lang="en-US" sz="1200" i="0" kern="0" dirty="0"/>
              <a:t> 3 </a:t>
            </a:r>
            <a:r>
              <a:rPr lang="en-US" sz="1200" i="0" kern="0" dirty="0" err="1"/>
              <a:t>partes</a:t>
            </a:r>
            <a:r>
              <a:rPr lang="en-US" sz="1200" i="0" kern="0" dirty="0"/>
              <a:t>: </a:t>
            </a:r>
            <a:r>
              <a:rPr lang="en-US" sz="1200" i="0" kern="0" dirty="0" err="1"/>
              <a:t>Ejecución</a:t>
            </a:r>
            <a:r>
              <a:rPr lang="en-US" sz="1200" i="0" kern="0" dirty="0"/>
              <a:t>, </a:t>
            </a:r>
            <a:r>
              <a:rPr lang="en-US" sz="1200" i="0" kern="0" dirty="0" err="1"/>
              <a:t>resultados</a:t>
            </a:r>
            <a:r>
              <a:rPr lang="en-US" sz="1200" i="0" kern="0" dirty="0"/>
              <a:t> y </a:t>
            </a:r>
            <a:r>
              <a:rPr lang="en-US" sz="1200" i="0" kern="0" dirty="0" err="1"/>
              <a:t>Conclusiones</a:t>
            </a:r>
            <a:r>
              <a:rPr lang="en-US" sz="1200" i="0" kern="0" dirty="0"/>
              <a:t>.</a:t>
            </a:r>
          </a:p>
          <a:p>
            <a:pPr lvl="0" algn="l">
              <a:buFontTx/>
              <a:buNone/>
            </a:pPr>
            <a:r>
              <a:rPr lang="en-US" sz="1200" i="0" kern="0" dirty="0"/>
              <a:t>Podemos </a:t>
            </a:r>
            <a:r>
              <a:rPr lang="en-US" sz="1200" i="0" kern="0" dirty="0" err="1"/>
              <a:t>ver</a:t>
            </a:r>
            <a:r>
              <a:rPr lang="en-US" sz="1200" i="0" kern="0" dirty="0"/>
              <a:t> </a:t>
            </a:r>
            <a:r>
              <a:rPr lang="en-US" sz="1200" i="0" kern="0" dirty="0" err="1"/>
              <a:t>esto</a:t>
            </a:r>
            <a:r>
              <a:rPr lang="en-US" sz="1200" i="0" kern="0" dirty="0"/>
              <a:t> </a:t>
            </a:r>
            <a:r>
              <a:rPr lang="en-US" sz="1200" i="0" kern="0" dirty="0" err="1"/>
              <a:t>en</a:t>
            </a:r>
            <a:r>
              <a:rPr lang="en-US" sz="1200" i="0" kern="0" dirty="0"/>
              <a:t> la </a:t>
            </a:r>
            <a:r>
              <a:rPr lang="en-US" sz="1200" i="0" kern="0" dirty="0" err="1"/>
              <a:t>cadena</a:t>
            </a:r>
            <a:r>
              <a:rPr lang="en-US" sz="1200" i="0" kern="0" dirty="0"/>
              <a:t> de </a:t>
            </a:r>
            <a:r>
              <a:rPr lang="en-US" sz="1200" i="0" kern="0" dirty="0" err="1"/>
              <a:t>resultados</a:t>
            </a:r>
            <a:r>
              <a:rPr lang="en-US" sz="1200" i="0" kern="0" dirty="0"/>
              <a:t>:</a:t>
            </a:r>
          </a:p>
          <a:p>
            <a:pPr lvl="0" algn="l">
              <a:buFontTx/>
              <a:buNone/>
            </a:pPr>
            <a:endParaRPr lang="en-US" sz="1200" i="0" kern="0" dirty="0"/>
          </a:p>
          <a:p>
            <a:pPr lvl="0" algn="l">
              <a:buFontTx/>
              <a:buNone/>
            </a:pPr>
            <a:r>
              <a:rPr lang="en-US" sz="1200" i="0" kern="0" dirty="0"/>
              <a:t>1) </a:t>
            </a:r>
            <a:r>
              <a:rPr lang="en-US" sz="1200" i="0" kern="0" dirty="0" err="1"/>
              <a:t>Cuando</a:t>
            </a:r>
            <a:r>
              <a:rPr lang="en-US" sz="1200" i="0" kern="0" dirty="0"/>
              <a:t> </a:t>
            </a:r>
            <a:r>
              <a:rPr lang="en-US" sz="1200" i="0" kern="0" dirty="0" err="1"/>
              <a:t>seguimos</a:t>
            </a:r>
            <a:r>
              <a:rPr lang="en-US" sz="1200" i="0" kern="0" dirty="0"/>
              <a:t> </a:t>
            </a:r>
            <a:r>
              <a:rPr lang="en-US" sz="1200" i="0" kern="0" dirty="0" err="1"/>
              <a:t>los</a:t>
            </a:r>
            <a:r>
              <a:rPr lang="en-US" sz="1200" i="0" kern="0" dirty="0"/>
              <a:t> </a:t>
            </a:r>
            <a:r>
              <a:rPr lang="en-US" sz="1200" i="0" kern="0" dirty="0" err="1"/>
              <a:t>insumos</a:t>
            </a:r>
            <a:r>
              <a:rPr lang="en-US" sz="1200" i="0" kern="0" dirty="0"/>
              <a:t>, la </a:t>
            </a:r>
            <a:r>
              <a:rPr lang="en-US" sz="1200" i="0" kern="0" dirty="0" err="1"/>
              <a:t>acción</a:t>
            </a:r>
            <a:r>
              <a:rPr lang="en-US" sz="1200" i="0" kern="0" dirty="0"/>
              <a:t> y </a:t>
            </a:r>
            <a:r>
              <a:rPr lang="en-US" sz="1200" i="0" kern="0" dirty="0" err="1"/>
              <a:t>algunos</a:t>
            </a:r>
            <a:r>
              <a:rPr lang="en-US" sz="1200" i="0" kern="0" dirty="0"/>
              <a:t> </a:t>
            </a:r>
            <a:r>
              <a:rPr lang="en-US" sz="1200" i="0" kern="0" dirty="0" err="1"/>
              <a:t>productos</a:t>
            </a:r>
            <a:r>
              <a:rPr lang="en-US" sz="1200" i="0" kern="0" dirty="0"/>
              <a:t> (</a:t>
            </a:r>
            <a:r>
              <a:rPr lang="en-US" sz="1200" i="0" kern="0" dirty="0" err="1"/>
              <a:t>los</a:t>
            </a:r>
            <a:r>
              <a:rPr lang="en-US" sz="1200" i="0" kern="0" dirty="0"/>
              <a:t> </a:t>
            </a:r>
            <a:r>
              <a:rPr lang="en-US" sz="1200" i="0" kern="0" dirty="0" err="1"/>
              <a:t>facilitadores</a:t>
            </a:r>
            <a:r>
              <a:rPr lang="en-US" sz="1200" i="0" kern="0" dirty="0"/>
              <a:t>), </a:t>
            </a:r>
            <a:r>
              <a:rPr lang="en-US" sz="1200" i="0" kern="0" dirty="0" err="1"/>
              <a:t>estamos</a:t>
            </a:r>
            <a:r>
              <a:rPr lang="en-US" sz="1200" i="0" kern="0" dirty="0"/>
              <a:t> </a:t>
            </a:r>
            <a:r>
              <a:rPr lang="en-US" sz="1200" i="0" kern="0" dirty="0" err="1"/>
              <a:t>supervisando</a:t>
            </a:r>
            <a:r>
              <a:rPr lang="en-US" sz="1200" i="0" kern="0" dirty="0"/>
              <a:t> la </a:t>
            </a:r>
            <a:r>
              <a:rPr lang="en-US" sz="1200" i="0" kern="0" dirty="0" err="1"/>
              <a:t>implementación</a:t>
            </a:r>
            <a:r>
              <a:rPr lang="en-US" sz="1200" i="0" kern="0" dirty="0"/>
              <a:t>: lo que se </a:t>
            </a:r>
            <a:r>
              <a:rPr lang="en-US" sz="1200" i="0" kern="0" dirty="0" err="1"/>
              <a:t>está</a:t>
            </a:r>
            <a:r>
              <a:rPr lang="en-US" sz="1200" i="0" kern="0" dirty="0"/>
              <a:t> </a:t>
            </a:r>
            <a:r>
              <a:rPr lang="en-US" sz="1200" i="0" kern="0" dirty="0" err="1"/>
              <a:t>haciendo</a:t>
            </a:r>
            <a:r>
              <a:rPr lang="en-US" sz="1200" i="0" kern="0" dirty="0"/>
              <a:t>.</a:t>
            </a:r>
          </a:p>
          <a:p>
            <a:pPr lvl="0" algn="l">
              <a:buFontTx/>
              <a:buNone/>
            </a:pPr>
            <a:r>
              <a:rPr lang="en-US" sz="1200" i="0" kern="0" dirty="0"/>
              <a:t>Nos </a:t>
            </a:r>
            <a:r>
              <a:rPr lang="en-US" sz="1200" i="0" kern="0" dirty="0" err="1"/>
              <a:t>fijamos</a:t>
            </a:r>
            <a:r>
              <a:rPr lang="en-US" sz="1200" i="0" kern="0" dirty="0"/>
              <a:t> </a:t>
            </a:r>
            <a:r>
              <a:rPr lang="en-US" sz="1200" i="0" kern="0" dirty="0" err="1"/>
              <a:t>en</a:t>
            </a:r>
            <a:r>
              <a:rPr lang="en-US" sz="1200" i="0" kern="0" dirty="0"/>
              <a:t> las </a:t>
            </a:r>
            <a:r>
              <a:rPr lang="en-US" sz="1200" i="0" kern="0" dirty="0" err="1"/>
              <a:t>acciones</a:t>
            </a:r>
            <a:r>
              <a:rPr lang="en-US" sz="1200" i="0" kern="0" dirty="0"/>
              <a:t> que se </a:t>
            </a:r>
            <a:r>
              <a:rPr lang="en-US" sz="1200" i="0" kern="0" dirty="0" err="1"/>
              <a:t>llevan</a:t>
            </a:r>
            <a:r>
              <a:rPr lang="en-US" sz="1200" i="0" kern="0" dirty="0"/>
              <a:t> a </a:t>
            </a:r>
            <a:r>
              <a:rPr lang="en-US" sz="1200" i="0" kern="0" dirty="0" err="1"/>
              <a:t>cabo</a:t>
            </a:r>
            <a:r>
              <a:rPr lang="en-US" sz="1200" i="0" kern="0" dirty="0"/>
              <a:t> para </a:t>
            </a:r>
            <a:r>
              <a:rPr lang="en-US" sz="1200" i="0" kern="0" dirty="0" err="1"/>
              <a:t>prestar</a:t>
            </a:r>
            <a:r>
              <a:rPr lang="en-US" sz="1200" i="0" kern="0" dirty="0"/>
              <a:t> la </a:t>
            </a:r>
            <a:r>
              <a:rPr lang="en-US" sz="1200" i="0" kern="0" dirty="0" err="1"/>
              <a:t>ayuda</a:t>
            </a:r>
            <a:r>
              <a:rPr lang="en-US" sz="1200" i="0" kern="0" dirty="0"/>
              <a:t>. </a:t>
            </a:r>
          </a:p>
          <a:p>
            <a:pPr lvl="0" algn="l">
              <a:buFontTx/>
              <a:buNone/>
            </a:pPr>
            <a:r>
              <a:rPr lang="en-US" sz="1200" i="0" kern="0" dirty="0" err="1"/>
              <a:t>Ejemplos</a:t>
            </a:r>
            <a:r>
              <a:rPr lang="en-US" sz="1200" i="0" kern="0" dirty="0"/>
              <a:t>: </a:t>
            </a:r>
            <a:r>
              <a:rPr lang="en-US" sz="1200" i="0" kern="0" dirty="0" err="1"/>
              <a:t>construir</a:t>
            </a:r>
            <a:r>
              <a:rPr lang="en-US" sz="1200" i="0" kern="0" dirty="0"/>
              <a:t> </a:t>
            </a:r>
            <a:r>
              <a:rPr lang="en-US" sz="1200" i="0" kern="0" dirty="0" err="1"/>
              <a:t>letrinas</a:t>
            </a:r>
            <a:r>
              <a:rPr lang="en-US" sz="1200" i="0" kern="0" dirty="0"/>
              <a:t> / </a:t>
            </a:r>
            <a:r>
              <a:rPr lang="en-US" sz="1200" i="0" kern="0" dirty="0" err="1"/>
              <a:t>formar</a:t>
            </a:r>
            <a:r>
              <a:rPr lang="en-US" sz="1200" i="0" kern="0" dirty="0"/>
              <a:t> a </a:t>
            </a:r>
            <a:r>
              <a:rPr lang="en-US" sz="1200" i="0" kern="0" dirty="0" err="1"/>
              <a:t>trabajadores</a:t>
            </a:r>
            <a:r>
              <a:rPr lang="en-US" sz="1200" i="0" kern="0" dirty="0"/>
              <a:t> </a:t>
            </a:r>
            <a:r>
              <a:rPr lang="en-US" sz="1200" i="0" kern="0" dirty="0" err="1"/>
              <a:t>comunitarios</a:t>
            </a:r>
            <a:r>
              <a:rPr lang="en-US" sz="1200" i="0" kern="0" dirty="0"/>
              <a:t> / </a:t>
            </a:r>
            <a:r>
              <a:rPr lang="en-US" sz="1200" i="0" kern="0" dirty="0" err="1"/>
              <a:t>establecer</a:t>
            </a:r>
            <a:r>
              <a:rPr lang="en-US" sz="1200" i="0" kern="0" dirty="0"/>
              <a:t> </a:t>
            </a:r>
            <a:r>
              <a:rPr lang="en-US" sz="1200" i="0" kern="0" dirty="0" err="1"/>
              <a:t>mecanismos</a:t>
            </a:r>
            <a:r>
              <a:rPr lang="en-US" sz="1200" i="0" kern="0" dirty="0"/>
              <a:t> de </a:t>
            </a:r>
            <a:r>
              <a:rPr lang="en-US" sz="1200" i="0" kern="0" dirty="0" err="1"/>
              <a:t>retroalimentación</a:t>
            </a:r>
            <a:r>
              <a:rPr lang="en-US" sz="1200" i="0" kern="0" dirty="0"/>
              <a:t> / </a:t>
            </a:r>
            <a:r>
              <a:rPr lang="en-US" sz="1200" i="0" kern="0" dirty="0" err="1"/>
              <a:t>abrir</a:t>
            </a:r>
            <a:r>
              <a:rPr lang="en-US" sz="1200" i="0" kern="0" dirty="0"/>
              <a:t> </a:t>
            </a:r>
            <a:r>
              <a:rPr lang="en-US" sz="1200" i="0" kern="0" dirty="0" err="1"/>
              <a:t>una</a:t>
            </a:r>
            <a:r>
              <a:rPr lang="en-US" sz="1200" i="0" kern="0" dirty="0"/>
              <a:t> consulta </a:t>
            </a:r>
            <a:r>
              <a:rPr lang="en-US" sz="1200" i="0" kern="0" dirty="0" err="1"/>
              <a:t>médica</a:t>
            </a:r>
            <a:r>
              <a:rPr lang="en-US" sz="1200" i="0" kern="0" dirty="0"/>
              <a:t> / </a:t>
            </a:r>
            <a:r>
              <a:rPr lang="en-US" sz="1200" i="0" kern="0" dirty="0" err="1"/>
              <a:t>llevar</a:t>
            </a:r>
            <a:r>
              <a:rPr lang="en-US" sz="1200" i="0" kern="0" dirty="0"/>
              <a:t> a </a:t>
            </a:r>
            <a:r>
              <a:rPr lang="en-US" sz="1200" i="0" kern="0" dirty="0" err="1"/>
              <a:t>cabo</a:t>
            </a:r>
            <a:r>
              <a:rPr lang="en-US" sz="1200" i="0" kern="0" dirty="0"/>
              <a:t> un </a:t>
            </a:r>
            <a:r>
              <a:rPr lang="en-US" sz="1200" i="0" kern="0" dirty="0" err="1"/>
              <a:t>seguimiento</a:t>
            </a:r>
            <a:r>
              <a:rPr lang="en-US" sz="1200" i="0" kern="0" dirty="0"/>
              <a:t> de la </a:t>
            </a:r>
            <a:r>
              <a:rPr lang="en-US" sz="1200" i="0" kern="0" dirty="0" err="1"/>
              <a:t>protección</a:t>
            </a:r>
            <a:r>
              <a:rPr lang="en-US" sz="1200" i="0" kern="0" dirty="0"/>
              <a:t> / </a:t>
            </a:r>
            <a:r>
              <a:rPr lang="en-US" sz="1200" i="0" kern="0" dirty="0" err="1"/>
              <a:t>comprar</a:t>
            </a:r>
            <a:r>
              <a:rPr lang="en-US" sz="1200" i="0" kern="0" dirty="0"/>
              <a:t> y </a:t>
            </a:r>
            <a:r>
              <a:rPr lang="en-US" sz="1200" i="0" kern="0" dirty="0" err="1"/>
              <a:t>transportar</a:t>
            </a:r>
            <a:r>
              <a:rPr lang="en-US" sz="1200" i="0" kern="0" dirty="0"/>
              <a:t> </a:t>
            </a:r>
            <a:r>
              <a:rPr lang="en-US" sz="1200" i="0" kern="0" dirty="0" err="1"/>
              <a:t>materiales</a:t>
            </a:r>
            <a:r>
              <a:rPr lang="en-US" sz="1200" i="0" kern="0" dirty="0"/>
              <a:t> / </a:t>
            </a:r>
            <a:r>
              <a:rPr lang="en-US" sz="1200" i="0" kern="0" dirty="0" err="1"/>
              <a:t>organizar</a:t>
            </a:r>
            <a:r>
              <a:rPr lang="en-US" sz="1200" i="0" kern="0" dirty="0"/>
              <a:t> un </a:t>
            </a:r>
            <a:r>
              <a:rPr lang="en-US" sz="1200" i="0" kern="0" dirty="0" err="1"/>
              <a:t>grupo</a:t>
            </a:r>
            <a:r>
              <a:rPr lang="en-US" sz="1200" i="0" kern="0" dirty="0"/>
              <a:t> de </a:t>
            </a:r>
            <a:r>
              <a:rPr lang="en-US" sz="1200" i="0" kern="0" dirty="0" err="1"/>
              <a:t>discusión</a:t>
            </a:r>
            <a:r>
              <a:rPr lang="en-US" sz="1200" i="0" kern="0" dirty="0"/>
              <a:t> / etc... </a:t>
            </a:r>
          </a:p>
          <a:p>
            <a:pPr lvl="0" algn="l">
              <a:buFontTx/>
              <a:buNone/>
            </a:pPr>
            <a:r>
              <a:rPr lang="en-US" sz="1200" i="0" kern="0" dirty="0"/>
              <a:t>Las 3W son </a:t>
            </a:r>
            <a:r>
              <a:rPr lang="en-US" sz="1200" i="0" kern="0" dirty="0" err="1"/>
              <a:t>una</a:t>
            </a:r>
            <a:r>
              <a:rPr lang="en-US" sz="1200" i="0" kern="0" dirty="0"/>
              <a:t> </a:t>
            </a:r>
            <a:r>
              <a:rPr lang="en-US" sz="1200" i="0" kern="0" dirty="0" err="1"/>
              <a:t>herramienta</a:t>
            </a:r>
            <a:r>
              <a:rPr lang="en-US" sz="1200" i="0" kern="0" dirty="0"/>
              <a:t> de </a:t>
            </a:r>
            <a:r>
              <a:rPr lang="en-US" sz="1200" i="0" kern="0" dirty="0" err="1"/>
              <a:t>seguimiento</a:t>
            </a:r>
            <a:r>
              <a:rPr lang="en-US" sz="1200" i="0" kern="0" dirty="0"/>
              <a:t> de la </a:t>
            </a:r>
            <a:r>
              <a:rPr lang="en-US" sz="1200" i="0" kern="0" dirty="0" err="1"/>
              <a:t>ejecución</a:t>
            </a:r>
            <a:r>
              <a:rPr lang="en-US" sz="1200" i="0" kern="0" dirty="0"/>
              <a:t>.</a:t>
            </a:r>
          </a:p>
          <a:p>
            <a:pPr lvl="0" algn="l">
              <a:buFontTx/>
              <a:buNone/>
            </a:pPr>
            <a:endParaRPr lang="en-US" sz="1200" i="0" kern="0" dirty="0"/>
          </a:p>
          <a:p>
            <a:pPr lvl="0" algn="l">
              <a:buFontTx/>
              <a:buNone/>
            </a:pPr>
            <a:r>
              <a:rPr lang="en-US" sz="1200" i="0" kern="0" dirty="0"/>
              <a:t>2) </a:t>
            </a:r>
            <a:r>
              <a:rPr lang="en-US" sz="1200" i="0" kern="0" dirty="0" err="1"/>
              <a:t>Cuando</a:t>
            </a:r>
            <a:r>
              <a:rPr lang="en-US" sz="1200" i="0" kern="0" dirty="0"/>
              <a:t> </a:t>
            </a:r>
            <a:r>
              <a:rPr lang="en-US" sz="1200" i="0" kern="0" dirty="0" err="1"/>
              <a:t>seguimos</a:t>
            </a:r>
            <a:r>
              <a:rPr lang="en-US" sz="1200" i="0" kern="0" dirty="0"/>
              <a:t> </a:t>
            </a:r>
            <a:r>
              <a:rPr lang="en-US" sz="1200" i="0" kern="0" dirty="0" err="1"/>
              <a:t>otros</a:t>
            </a:r>
            <a:r>
              <a:rPr lang="en-US" sz="1200" i="0" kern="0" dirty="0"/>
              <a:t> </a:t>
            </a:r>
            <a:r>
              <a:rPr lang="en-US" sz="1200" i="0" kern="0" dirty="0" err="1"/>
              <a:t>productos</a:t>
            </a:r>
            <a:r>
              <a:rPr lang="en-US" sz="1200" i="0" kern="0" dirty="0"/>
              <a:t> (</a:t>
            </a:r>
            <a:r>
              <a:rPr lang="en-US" sz="1200" i="0" kern="0" dirty="0" err="1"/>
              <a:t>cosas</a:t>
            </a:r>
            <a:r>
              <a:rPr lang="en-US" sz="1200" i="0" kern="0" dirty="0"/>
              <a:t> </a:t>
            </a:r>
            <a:r>
              <a:rPr lang="en-US" sz="1200" i="0" kern="0" dirty="0" err="1"/>
              <a:t>entregadas</a:t>
            </a:r>
            <a:r>
              <a:rPr lang="en-US" sz="1200" i="0" kern="0" dirty="0"/>
              <a:t> a </a:t>
            </a:r>
            <a:r>
              <a:rPr lang="en-US" sz="1200" i="0" kern="0" dirty="0" err="1"/>
              <a:t>los</a:t>
            </a:r>
            <a:r>
              <a:rPr lang="en-US" sz="1200" i="0" kern="0" dirty="0"/>
              <a:t> </a:t>
            </a:r>
            <a:r>
              <a:rPr lang="en-US" sz="1200" i="0" kern="0" dirty="0" err="1"/>
              <a:t>beneficiarios</a:t>
            </a:r>
            <a:r>
              <a:rPr lang="en-US" sz="1200" i="0" kern="0" dirty="0"/>
              <a:t>), </a:t>
            </a:r>
            <a:r>
              <a:rPr lang="en-US" sz="1200" i="0" kern="0" dirty="0" err="1"/>
              <a:t>resultados</a:t>
            </a:r>
            <a:r>
              <a:rPr lang="en-US" sz="1200" i="0" kern="0" dirty="0"/>
              <a:t>, e </a:t>
            </a:r>
            <a:r>
              <a:rPr lang="en-US" sz="1200" i="0" kern="0" dirty="0" err="1"/>
              <a:t>impacto</a:t>
            </a:r>
            <a:r>
              <a:rPr lang="en-US" sz="1200" i="0" kern="0" dirty="0"/>
              <a:t>, </a:t>
            </a:r>
            <a:r>
              <a:rPr lang="en-US" sz="1200" i="0" kern="0" dirty="0" err="1"/>
              <a:t>estamos</a:t>
            </a:r>
            <a:r>
              <a:rPr lang="en-US" sz="1200" i="0" kern="0" dirty="0"/>
              <a:t> </a:t>
            </a:r>
            <a:r>
              <a:rPr lang="en-US" sz="1200" i="0" kern="0" dirty="0" err="1"/>
              <a:t>supervisando</a:t>
            </a:r>
            <a:r>
              <a:rPr lang="en-US" sz="1200" i="0" kern="0" dirty="0"/>
              <a:t> </a:t>
            </a:r>
            <a:r>
              <a:rPr lang="en-US" sz="1200" i="0" kern="0" dirty="0" err="1"/>
              <a:t>los</a:t>
            </a:r>
            <a:r>
              <a:rPr lang="en-US" sz="1200" i="0" kern="0" dirty="0"/>
              <a:t> </a:t>
            </a:r>
            <a:r>
              <a:rPr lang="en-US" sz="1200" i="0" kern="0" dirty="0" err="1"/>
              <a:t>resultados</a:t>
            </a:r>
            <a:r>
              <a:rPr lang="en-US" sz="1200" i="0" kern="0" dirty="0"/>
              <a:t> (</a:t>
            </a:r>
            <a:r>
              <a:rPr lang="en-US" sz="1200" i="0" kern="0" dirty="0" err="1"/>
              <a:t>Efectos</a:t>
            </a:r>
            <a:r>
              <a:rPr lang="en-US" sz="1200" i="0" kern="0" dirty="0"/>
              <a:t>, </a:t>
            </a:r>
            <a:r>
              <a:rPr lang="en-US" sz="1200" i="0" kern="0" dirty="0" err="1"/>
              <a:t>Logros</a:t>
            </a:r>
            <a:r>
              <a:rPr lang="en-US" sz="1200" i="0" kern="0" dirty="0"/>
              <a:t>, </a:t>
            </a:r>
            <a:r>
              <a:rPr lang="en-US" sz="1200" i="0" kern="0" dirty="0" err="1"/>
              <a:t>Progreso</a:t>
            </a:r>
            <a:r>
              <a:rPr lang="en-US" sz="1200" i="0" kern="0" dirty="0"/>
              <a:t>)</a:t>
            </a:r>
          </a:p>
          <a:p>
            <a:pPr lvl="0" algn="l">
              <a:buFontTx/>
              <a:buNone/>
            </a:pPr>
            <a:r>
              <a:rPr lang="en-US" sz="1200" i="0" kern="0" dirty="0"/>
              <a:t>Nos </a:t>
            </a:r>
            <a:r>
              <a:rPr lang="en-US" sz="1200" i="0" kern="0" dirty="0" err="1"/>
              <a:t>fijamos</a:t>
            </a:r>
            <a:r>
              <a:rPr lang="en-US" sz="1200" i="0" kern="0" dirty="0"/>
              <a:t> </a:t>
            </a:r>
            <a:r>
              <a:rPr lang="en-US" sz="1200" i="0" kern="0" dirty="0" err="1"/>
              <a:t>en</a:t>
            </a:r>
            <a:r>
              <a:rPr lang="en-US" sz="1200" i="0" kern="0" dirty="0"/>
              <a:t> </a:t>
            </a:r>
            <a:r>
              <a:rPr lang="en-US" sz="1200" i="0" kern="0" dirty="0" err="1"/>
              <a:t>nuestro</a:t>
            </a:r>
            <a:r>
              <a:rPr lang="en-US" sz="1200" i="0" kern="0" dirty="0"/>
              <a:t> </a:t>
            </a:r>
            <a:r>
              <a:rPr lang="en-US" sz="1200" i="0" kern="0" dirty="0" err="1"/>
              <a:t>objetivo</a:t>
            </a:r>
            <a:r>
              <a:rPr lang="en-US" sz="1200" i="0" kern="0" dirty="0"/>
              <a:t> real: la </a:t>
            </a:r>
            <a:r>
              <a:rPr lang="en-US" sz="1200" i="0" kern="0" dirty="0" err="1"/>
              <a:t>ayuda</a:t>
            </a:r>
            <a:r>
              <a:rPr lang="en-US" sz="1200" i="0" kern="0" dirty="0"/>
              <a:t> </a:t>
            </a:r>
            <a:r>
              <a:rPr lang="en-US" sz="1200" i="0" kern="0" dirty="0" err="1"/>
              <a:t>prestada</a:t>
            </a:r>
            <a:r>
              <a:rPr lang="en-US" sz="1200" i="0" kern="0" dirty="0"/>
              <a:t>.</a:t>
            </a:r>
          </a:p>
          <a:p>
            <a:pPr lvl="0" algn="l">
              <a:buFontTx/>
              <a:buNone/>
            </a:pPr>
            <a:r>
              <a:rPr lang="en-US" sz="1200" i="0" kern="0" dirty="0" err="1"/>
              <a:t>Ejemplos</a:t>
            </a:r>
            <a:r>
              <a:rPr lang="en-US" sz="1200" i="0" kern="0" dirty="0"/>
              <a:t>: </a:t>
            </a:r>
            <a:r>
              <a:rPr lang="en-US" sz="1200" i="0" kern="0" dirty="0" err="1"/>
              <a:t>consultas</a:t>
            </a:r>
            <a:r>
              <a:rPr lang="en-US" sz="1200" i="0" kern="0" dirty="0"/>
              <a:t> </a:t>
            </a:r>
            <a:r>
              <a:rPr lang="en-US" sz="1200" i="0" kern="0" dirty="0" err="1"/>
              <a:t>médicas</a:t>
            </a:r>
            <a:r>
              <a:rPr lang="en-US" sz="1200" i="0" kern="0" dirty="0"/>
              <a:t> </a:t>
            </a:r>
            <a:r>
              <a:rPr lang="en-US" sz="1200" i="0" kern="0" dirty="0" err="1"/>
              <a:t>realizadas</a:t>
            </a:r>
            <a:r>
              <a:rPr lang="en-US" sz="1200" i="0" kern="0" dirty="0"/>
              <a:t> / </a:t>
            </a:r>
            <a:r>
              <a:rPr lang="en-US" sz="1200" i="0" kern="0" dirty="0" err="1"/>
              <a:t>litros</a:t>
            </a:r>
            <a:r>
              <a:rPr lang="en-US" sz="1200" i="0" kern="0" dirty="0"/>
              <a:t> de </a:t>
            </a:r>
            <a:r>
              <a:rPr lang="en-US" sz="1200" i="0" kern="0" dirty="0" err="1"/>
              <a:t>agua</a:t>
            </a:r>
            <a:r>
              <a:rPr lang="en-US" sz="1200" i="0" kern="0" dirty="0"/>
              <a:t> </a:t>
            </a:r>
            <a:r>
              <a:rPr lang="en-US" sz="1200" i="0" kern="0" dirty="0" err="1"/>
              <a:t>suministrados</a:t>
            </a:r>
            <a:r>
              <a:rPr lang="en-US" sz="1200" i="0" kern="0" dirty="0"/>
              <a:t> / mantas </a:t>
            </a:r>
            <a:r>
              <a:rPr lang="en-US" sz="1200" i="0" kern="0" dirty="0" err="1"/>
              <a:t>distribuidas</a:t>
            </a:r>
            <a:r>
              <a:rPr lang="en-US" sz="1200" i="0" kern="0" dirty="0"/>
              <a:t> / </a:t>
            </a:r>
            <a:r>
              <a:rPr lang="en-US" sz="1200" i="0" kern="0" dirty="0" err="1"/>
              <a:t>mejora</a:t>
            </a:r>
            <a:r>
              <a:rPr lang="en-US" sz="1200" i="0" kern="0" dirty="0"/>
              <a:t> de la </a:t>
            </a:r>
            <a:r>
              <a:rPr lang="en-US" sz="1200" i="0" kern="0" dirty="0" err="1"/>
              <a:t>puntuación</a:t>
            </a:r>
            <a:r>
              <a:rPr lang="en-US" sz="1200" i="0" kern="0" dirty="0"/>
              <a:t> </a:t>
            </a:r>
            <a:r>
              <a:rPr lang="en-US" sz="1200" i="0" kern="0" dirty="0" err="1"/>
              <a:t>en</a:t>
            </a:r>
            <a:r>
              <a:rPr lang="en-US" sz="1200" i="0" kern="0" dirty="0"/>
              <a:t> </a:t>
            </a:r>
            <a:r>
              <a:rPr lang="en-US" sz="1200" i="0" kern="0" dirty="0" err="1"/>
              <a:t>el</a:t>
            </a:r>
            <a:r>
              <a:rPr lang="en-US" sz="1200" i="0" kern="0" dirty="0"/>
              <a:t> </a:t>
            </a:r>
            <a:r>
              <a:rPr lang="en-US" sz="1200" i="0" kern="0" dirty="0" err="1"/>
              <a:t>consumo</a:t>
            </a:r>
            <a:r>
              <a:rPr lang="en-US" sz="1200" i="0" kern="0" dirty="0"/>
              <a:t> de </a:t>
            </a:r>
            <a:r>
              <a:rPr lang="en-US" sz="1200" i="0" kern="0" dirty="0" err="1"/>
              <a:t>alimentos</a:t>
            </a:r>
            <a:r>
              <a:rPr lang="en-US" sz="1200" i="0" kern="0" dirty="0"/>
              <a:t> / </a:t>
            </a:r>
            <a:r>
              <a:rPr lang="en-US" sz="1200" i="0" kern="0" dirty="0" err="1"/>
              <a:t>mejor</a:t>
            </a:r>
            <a:r>
              <a:rPr lang="en-US" sz="1200" i="0" kern="0" dirty="0"/>
              <a:t> </a:t>
            </a:r>
            <a:r>
              <a:rPr lang="en-US" sz="1200" i="0" kern="0" dirty="0" err="1"/>
              <a:t>aceptación</a:t>
            </a:r>
            <a:r>
              <a:rPr lang="en-US" sz="1200" i="0" kern="0" dirty="0"/>
              <a:t> social de </a:t>
            </a:r>
            <a:r>
              <a:rPr lang="en-US" sz="1200" i="0" kern="0" dirty="0" err="1"/>
              <a:t>los</a:t>
            </a:r>
            <a:r>
              <a:rPr lang="en-US" sz="1200" i="0" kern="0" dirty="0"/>
              <a:t> </a:t>
            </a:r>
            <a:r>
              <a:rPr lang="en-US" sz="1200" i="0" kern="0" dirty="0" err="1"/>
              <a:t>refugiados</a:t>
            </a:r>
            <a:r>
              <a:rPr lang="en-US" sz="1200" i="0" kern="0" dirty="0"/>
              <a:t> / etc...</a:t>
            </a:r>
          </a:p>
          <a:p>
            <a:pPr lvl="0" algn="l">
              <a:buFontTx/>
              <a:buNone/>
            </a:pPr>
            <a:endParaRPr lang="en-US" sz="2000" i="1" kern="0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monitoreo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la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respuesta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tiene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cuenta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estas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dos </a:t>
            </a:r>
            <a:r>
              <a:rPr lang="en-GB" sz="1200" b="1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dimensiones</a:t>
            </a:r>
            <a:endParaRPr lang="en-GB" sz="1200" b="1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Sólo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hay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intentar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confundir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cosa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con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otra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podemos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supervisar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sólo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aplicación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sin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fijarnos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efectos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reales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cadena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también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permite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ilustrar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seguimiento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a 3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niveles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nivel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proyecto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mide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resultados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nivel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grupo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mide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producción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y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Conclusiones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nivel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estratégico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mide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resultados</a:t>
            </a:r>
            <a:endParaRPr lang="en-US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9974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38779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ct val="0"/>
              </a:spcBef>
              <a:buFontTx/>
              <a:buNone/>
              <a:defRPr sz="1600" b="1">
                <a:solidFill>
                  <a:schemeClr val="hlink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99749" name="Line 5"/>
          <p:cNvSpPr>
            <a:spLocks noChangeShapeType="1"/>
          </p:cNvSpPr>
          <p:nvPr/>
        </p:nvSpPr>
        <p:spPr bwMode="auto">
          <a:xfrm>
            <a:off x="0" y="78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000000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0" y="6527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045" y="2801040"/>
            <a:ext cx="6388563" cy="584775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Jun-2019</a:t>
            </a:r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21069"/>
      </p:ext>
    </p:extLst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E3C0-4AB1-40BA-B67B-AEAC41220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96BB9-B2EC-40E8-ABB2-15A7A8B32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A0347-7E67-4E80-BE22-35D245CF2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E355C-219C-4A46-A4C6-5A941FFF6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FBE6B5-13B0-4463-8483-14D9A6984C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C5B77B-BDA0-4094-A23D-B9EFF416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7E8E9-1CCA-467B-A7A6-7467FD66F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8F689-A919-4362-81C1-E3AA1E05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D18F-711A-420D-8761-F6657EEDF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4275A-473B-400A-9E67-D4FF4D0B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00D53F-CF17-48D6-83E2-C2439E20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A6D09-06F2-475C-BB7E-56A29230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01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0A1A48-5325-4B4F-B50A-72973793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D89682-905C-40EF-B06D-8294BD8F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A83A1-37AC-4C86-8E95-C9F285DA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95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D01D-4038-4632-9465-1643CCA1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83E85-BCBD-469A-A929-8353F3CEF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24BEA-1FB3-4B0B-9B6F-3E5691B76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74099-A7CA-47FF-AEB1-0C90A9CF3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EFF89-DBC4-4440-91A1-ED1E79805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9CBDB-08FF-4AF9-983D-BFE2855F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77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FF10-59D0-43FC-A997-471DFD24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88764-0169-4FD1-AB13-284E5CC8A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B9DBC-F437-49C5-A9F4-1C6223E5E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B31A7-539A-48EE-A732-3203F909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A4561-9B9B-4DA7-98F0-2846E51F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AFB95-A22A-4528-9845-552EA7C8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65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81D5-DCE6-4765-AD87-AC814180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34581-F23D-402B-8311-4FB119CC1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61D3C-82F8-498C-8FE0-3608C235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51445-9A47-4BE6-AB3A-2E78E37B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58BD5-BB90-48BA-AF4E-666F382AB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98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49D53-64B4-4162-A384-0AD061A4C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92555-86B3-4E87-B07C-9AB0E4BD7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21ED6-CDEF-4A47-905C-D14C1B194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54142-CEB1-4C9C-AB61-9145AC32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4FE6B-AFAE-424F-8AAB-504E551E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84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0" y="0"/>
            <a:ext cx="9142914" cy="6855696"/>
          </a:xfrm>
          <a:custGeom>
            <a:avLst/>
            <a:gdLst/>
            <a:ahLst/>
            <a:cxnLst/>
            <a:rect l="l" t="t" r="r" b="b"/>
            <a:pathLst>
              <a:path w="10692130" h="7560309" extrusionOk="0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418FD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 rot="10800000" flipH="1">
            <a:off x="3415425" y="3905779"/>
            <a:ext cx="2313150" cy="41458"/>
          </a:xfrm>
          <a:custGeom>
            <a:avLst/>
            <a:gdLst/>
            <a:ahLst/>
            <a:cxnLst/>
            <a:rect l="l" t="t" r="r" b="b"/>
            <a:pathLst>
              <a:path w="1287145" h="120000" extrusionOk="0">
                <a:moveTo>
                  <a:pt x="0" y="0"/>
                </a:moveTo>
                <a:lnTo>
                  <a:pt x="1287005" y="0"/>
                </a:lnTo>
              </a:path>
            </a:pathLst>
          </a:custGeom>
          <a:noFill/>
          <a:ln w="76200" cap="flat" cmpd="sng">
            <a:solidFill>
              <a:srgbClr val="1443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67200" y="552473"/>
            <a:ext cx="768756" cy="121848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248884" y="2012487"/>
            <a:ext cx="6483335" cy="1278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10942" marR="0" lvl="0" indent="-15547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72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621884" marR="0" lvl="1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73" b="0" i="0" u="none" strike="noStrike" cap="none">
                <a:latin typeface="Roboto Slab"/>
                <a:ea typeface="Roboto Slab"/>
                <a:cs typeface="Roboto Slab"/>
                <a:sym typeface="Roboto Slab"/>
              </a:defRPr>
            </a:lvl2pPr>
            <a:lvl3pPr marL="932825" marR="0" lvl="2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73" b="0" i="0" u="none" strike="noStrike" cap="none">
                <a:latin typeface="Roboto Slab"/>
                <a:ea typeface="Roboto Slab"/>
                <a:cs typeface="Roboto Slab"/>
                <a:sym typeface="Roboto Slab"/>
              </a:defRPr>
            </a:lvl3pPr>
            <a:lvl4pPr marL="1243767" marR="0" lvl="3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73" b="0" i="0" u="none" strike="noStrike" cap="none">
                <a:latin typeface="Roboto Slab"/>
                <a:ea typeface="Roboto Slab"/>
                <a:cs typeface="Roboto Slab"/>
                <a:sym typeface="Roboto Slab"/>
              </a:defRPr>
            </a:lvl4pPr>
            <a:lvl5pPr marL="1554709" marR="0" lvl="4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73" b="0" i="0" u="none" strike="noStrike" cap="none">
                <a:latin typeface="Roboto Slab"/>
                <a:ea typeface="Roboto Slab"/>
                <a:cs typeface="Roboto Slab"/>
                <a:sym typeface="Roboto Slab"/>
              </a:defRPr>
            </a:lvl5pPr>
            <a:lvl6pPr marL="1865651" marR="0" lvl="5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2176592" marR="0" lvl="6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2487534" marR="0" lvl="7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2798476" marR="0" lvl="8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2"/>
          </p:nvPr>
        </p:nvSpPr>
        <p:spPr>
          <a:xfrm>
            <a:off x="1933055" y="4396377"/>
            <a:ext cx="5245311" cy="1278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10942" marR="0" lvl="0" indent="-15547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621884" marR="0" lvl="1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32825" marR="0" lvl="2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243767" marR="0" lvl="3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554709" marR="0" lvl="4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1865651" marR="0" lvl="5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2176592" marR="0" lvl="6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2487534" marR="0" lvl="7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2798476" marR="0" lvl="8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908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963613"/>
            <a:ext cx="8231187" cy="5191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23065" y="2320776"/>
            <a:ext cx="8254209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Jun-2019</a:t>
            </a:r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702844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28625" y="1828800"/>
            <a:ext cx="8220075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963613"/>
            <a:ext cx="8231187" cy="5191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23065" y="2320776"/>
            <a:ext cx="8254209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Jun-2019</a:t>
            </a:r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520700" y="2204435"/>
            <a:ext cx="8129588" cy="0"/>
          </a:xfrm>
          <a:prstGeom prst="line">
            <a:avLst/>
          </a:prstGeom>
          <a:noFill/>
          <a:ln w="28575">
            <a:solidFill>
              <a:srgbClr val="3668A0"/>
            </a:solidFill>
            <a:round/>
            <a:headEnd/>
            <a:tailEnd type="none" w="lg" len="med"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531036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440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lIns="504000" tIns="216000" bIns="144000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/>
              <a:t> Slide </a:t>
            </a:r>
            <a:fld id="{DD40D7FE-4A1C-4A14-8D76-23A33224EFB9}" type="slidenum">
              <a:rPr lang="en-GB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Jun-2019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52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Jun-2019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3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41186-F28C-4BD8-8568-69188EB02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8F003B-ED93-4AC5-BB6F-5EAA86EF3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53B9C-C316-427A-941D-B6A91F8E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D2DC6-CCCD-4848-A812-DD4C2570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CF13C-736D-4E6D-8924-2F8D17FBD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3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B238-97A0-4C79-9B67-5188D5E0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1EA4-6330-41F9-AAB1-0066C0CF5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7AB8A-1BAA-4C6A-A92F-45C93E96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0180B-55E8-4FB2-B2F8-91C7A1025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6FC94-A24D-445B-B100-60EA07A19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7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31EF-3AB6-4511-BAFD-845E1D01A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4D28A-AA43-42D1-B025-F293CD697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95DA2-E78E-4937-9809-CF75FCC5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7D919-083C-4970-8D01-2D6859D50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F0312-D3C3-4A6A-BE05-3B5BF9CC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7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554E3-4876-4375-B322-879B321D0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8AFE2-9B3C-44A1-8D3C-D42E98F74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BF32F-42B3-4EA3-A71E-5CB5F64BF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E8DD4-0EF6-4B6F-A06F-0BBA12A0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5D410-0EB9-45B8-8843-C7D48632B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6F29C-8B58-4825-A56E-1044E99CA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6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628469" y="238729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026CB6"/>
                </a:solidFill>
                <a:latin typeface="Avenir LT 55 Roman" pitchFamily="34" charset="0"/>
              </a:rPr>
              <a:t>OCHA</a:t>
            </a:r>
            <a:endParaRPr lang="en-GB" sz="2400" b="0" dirty="0">
              <a:solidFill>
                <a:srgbClr val="026CB6"/>
              </a:solidFill>
              <a:latin typeface="Avenir LT 55 Roman" pitchFamily="34" charset="0"/>
            </a:endParaRP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69200" y="6527800"/>
            <a:ext cx="1165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7132637" y="273050"/>
            <a:ext cx="481013" cy="403225"/>
            <a:chOff x="4403" y="172"/>
            <a:chExt cx="303" cy="254"/>
          </a:xfrm>
          <a:solidFill>
            <a:srgbClr val="026CB6"/>
          </a:solidFill>
        </p:grpSpPr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4439" y="172"/>
              <a:ext cx="224" cy="219"/>
            </a:xfrm>
            <a:custGeom>
              <a:avLst/>
              <a:gdLst>
                <a:gd name="T0" fmla="*/ 638 w 1226"/>
                <a:gd name="T1" fmla="*/ 28 h 1198"/>
                <a:gd name="T2" fmla="*/ 905 w 1226"/>
                <a:gd name="T3" fmla="*/ 182 h 1198"/>
                <a:gd name="T4" fmla="*/ 242 w 1226"/>
                <a:gd name="T5" fmla="*/ 182 h 1198"/>
                <a:gd name="T6" fmla="*/ 663 w 1226"/>
                <a:gd name="T7" fmla="*/ 93 h 1198"/>
                <a:gd name="T8" fmla="*/ 638 w 1226"/>
                <a:gd name="T9" fmla="*/ 233 h 1198"/>
                <a:gd name="T10" fmla="*/ 865 w 1226"/>
                <a:gd name="T11" fmla="*/ 306 h 1198"/>
                <a:gd name="T12" fmla="*/ 948 w 1226"/>
                <a:gd name="T13" fmla="*/ 424 h 1198"/>
                <a:gd name="T14" fmla="*/ 951 w 1226"/>
                <a:gd name="T15" fmla="*/ 522 h 1198"/>
                <a:gd name="T16" fmla="*/ 1002 w 1226"/>
                <a:gd name="T17" fmla="*/ 408 h 1198"/>
                <a:gd name="T18" fmla="*/ 834 w 1226"/>
                <a:gd name="T19" fmla="*/ 219 h 1198"/>
                <a:gd name="T20" fmla="*/ 899 w 1226"/>
                <a:gd name="T21" fmla="*/ 147 h 1198"/>
                <a:gd name="T22" fmla="*/ 1023 w 1226"/>
                <a:gd name="T23" fmla="*/ 198 h 1198"/>
                <a:gd name="T24" fmla="*/ 1180 w 1226"/>
                <a:gd name="T25" fmla="*/ 565 h 1198"/>
                <a:gd name="T26" fmla="*/ 286 w 1226"/>
                <a:gd name="T27" fmla="*/ 266 h 1198"/>
                <a:gd name="T28" fmla="*/ 607 w 1226"/>
                <a:gd name="T29" fmla="*/ 347 h 1198"/>
                <a:gd name="T30" fmla="*/ 842 w 1226"/>
                <a:gd name="T31" fmla="*/ 344 h 1198"/>
                <a:gd name="T32" fmla="*/ 277 w 1226"/>
                <a:gd name="T33" fmla="*/ 571 h 1198"/>
                <a:gd name="T34" fmla="*/ 816 w 1226"/>
                <a:gd name="T35" fmla="*/ 439 h 1198"/>
                <a:gd name="T36" fmla="*/ 939 w 1226"/>
                <a:gd name="T37" fmla="*/ 504 h 1198"/>
                <a:gd name="T38" fmla="*/ 334 w 1226"/>
                <a:gd name="T39" fmla="*/ 553 h 1198"/>
                <a:gd name="T40" fmla="*/ 638 w 1226"/>
                <a:gd name="T41" fmla="*/ 376 h 1198"/>
                <a:gd name="T42" fmla="*/ 709 w 1226"/>
                <a:gd name="T43" fmla="*/ 483 h 1198"/>
                <a:gd name="T44" fmla="*/ 512 w 1226"/>
                <a:gd name="T45" fmla="*/ 452 h 1198"/>
                <a:gd name="T46" fmla="*/ 611 w 1226"/>
                <a:gd name="T47" fmla="*/ 442 h 1198"/>
                <a:gd name="T48" fmla="*/ 547 w 1226"/>
                <a:gd name="T49" fmla="*/ 597 h 1198"/>
                <a:gd name="T50" fmla="*/ 540 w 1226"/>
                <a:gd name="T51" fmla="*/ 608 h 1198"/>
                <a:gd name="T52" fmla="*/ 548 w 1226"/>
                <a:gd name="T53" fmla="*/ 641 h 1198"/>
                <a:gd name="T54" fmla="*/ 647 w 1226"/>
                <a:gd name="T55" fmla="*/ 658 h 1198"/>
                <a:gd name="T56" fmla="*/ 636 w 1226"/>
                <a:gd name="T57" fmla="*/ 513 h 1198"/>
                <a:gd name="T58" fmla="*/ 329 w 1226"/>
                <a:gd name="T59" fmla="*/ 624 h 1198"/>
                <a:gd name="T60" fmla="*/ 444 w 1226"/>
                <a:gd name="T61" fmla="*/ 742 h 1198"/>
                <a:gd name="T62" fmla="*/ 369 w 1226"/>
                <a:gd name="T63" fmla="*/ 627 h 1198"/>
                <a:gd name="T64" fmla="*/ 914 w 1226"/>
                <a:gd name="T65" fmla="*/ 567 h 1198"/>
                <a:gd name="T66" fmla="*/ 1089 w 1226"/>
                <a:gd name="T67" fmla="*/ 596 h 1198"/>
                <a:gd name="T68" fmla="*/ 1094 w 1226"/>
                <a:gd name="T69" fmla="*/ 599 h 1198"/>
                <a:gd name="T70" fmla="*/ 913 w 1226"/>
                <a:gd name="T71" fmla="*/ 836 h 1198"/>
                <a:gd name="T72" fmla="*/ 306 w 1226"/>
                <a:gd name="T73" fmla="*/ 605 h 1198"/>
                <a:gd name="T74" fmla="*/ 144 w 1226"/>
                <a:gd name="T75" fmla="*/ 856 h 1198"/>
                <a:gd name="T76" fmla="*/ 190 w 1226"/>
                <a:gd name="T77" fmla="*/ 820 h 1198"/>
                <a:gd name="T78" fmla="*/ 133 w 1226"/>
                <a:gd name="T79" fmla="*/ 705 h 1198"/>
                <a:gd name="T80" fmla="*/ 162 w 1226"/>
                <a:gd name="T81" fmla="*/ 599 h 1198"/>
                <a:gd name="T82" fmla="*/ 235 w 1226"/>
                <a:gd name="T83" fmla="*/ 649 h 1198"/>
                <a:gd name="T84" fmla="*/ 484 w 1226"/>
                <a:gd name="T85" fmla="*/ 659 h 1198"/>
                <a:gd name="T86" fmla="*/ 503 w 1226"/>
                <a:gd name="T87" fmla="*/ 676 h 1198"/>
                <a:gd name="T88" fmla="*/ 753 w 1226"/>
                <a:gd name="T89" fmla="*/ 678 h 1198"/>
                <a:gd name="T90" fmla="*/ 823 w 1226"/>
                <a:gd name="T91" fmla="*/ 718 h 1198"/>
                <a:gd name="T92" fmla="*/ 821 w 1226"/>
                <a:gd name="T93" fmla="*/ 799 h 1198"/>
                <a:gd name="T94" fmla="*/ 889 w 1226"/>
                <a:gd name="T95" fmla="*/ 767 h 1198"/>
                <a:gd name="T96" fmla="*/ 609 w 1226"/>
                <a:gd name="T97" fmla="*/ 735 h 1198"/>
                <a:gd name="T98" fmla="*/ 711 w 1226"/>
                <a:gd name="T99" fmla="*/ 733 h 1198"/>
                <a:gd name="T100" fmla="*/ 657 w 1226"/>
                <a:gd name="T101" fmla="*/ 762 h 1198"/>
                <a:gd name="T102" fmla="*/ 697 w 1226"/>
                <a:gd name="T103" fmla="*/ 809 h 1198"/>
                <a:gd name="T104" fmla="*/ 537 w 1226"/>
                <a:gd name="T105" fmla="*/ 854 h 1198"/>
                <a:gd name="T106" fmla="*/ 885 w 1226"/>
                <a:gd name="T107" fmla="*/ 894 h 1198"/>
                <a:gd name="T108" fmla="*/ 401 w 1226"/>
                <a:gd name="T109" fmla="*/ 854 h 1198"/>
                <a:gd name="T110" fmla="*/ 398 w 1226"/>
                <a:gd name="T111" fmla="*/ 897 h 1198"/>
                <a:gd name="T112" fmla="*/ 948 w 1226"/>
                <a:gd name="T113" fmla="*/ 923 h 1198"/>
                <a:gd name="T114" fmla="*/ 640 w 1226"/>
                <a:gd name="T115" fmla="*/ 1138 h 1198"/>
                <a:gd name="T116" fmla="*/ 606 w 1226"/>
                <a:gd name="T117" fmla="*/ 1131 h 1198"/>
                <a:gd name="T118" fmla="*/ 697 w 1226"/>
                <a:gd name="T119" fmla="*/ 1003 h 1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26" h="1198">
                  <a:moveTo>
                    <a:pt x="1148" y="331"/>
                  </a:moveTo>
                  <a:cubicBezTo>
                    <a:pt x="1209" y="447"/>
                    <a:pt x="1226" y="607"/>
                    <a:pt x="1187" y="738"/>
                  </a:cubicBezTo>
                  <a:cubicBezTo>
                    <a:pt x="1147" y="893"/>
                    <a:pt x="1016" y="1050"/>
                    <a:pt x="865" y="1114"/>
                  </a:cubicBezTo>
                  <a:cubicBezTo>
                    <a:pt x="693" y="1198"/>
                    <a:pt x="451" y="1177"/>
                    <a:pt x="298" y="1067"/>
                  </a:cubicBezTo>
                  <a:cubicBezTo>
                    <a:pt x="86" y="922"/>
                    <a:pt x="0" y="672"/>
                    <a:pt x="64" y="425"/>
                  </a:cubicBezTo>
                  <a:cubicBezTo>
                    <a:pt x="102" y="278"/>
                    <a:pt x="219" y="130"/>
                    <a:pt x="362" y="62"/>
                  </a:cubicBezTo>
                  <a:cubicBezTo>
                    <a:pt x="442" y="22"/>
                    <a:pt x="530" y="1"/>
                    <a:pt x="626" y="0"/>
                  </a:cubicBezTo>
                  <a:cubicBezTo>
                    <a:pt x="845" y="0"/>
                    <a:pt x="1053" y="128"/>
                    <a:pt x="1148" y="331"/>
                  </a:cubicBezTo>
                  <a:close/>
                  <a:moveTo>
                    <a:pt x="638" y="28"/>
                  </a:moveTo>
                  <a:cubicBezTo>
                    <a:pt x="641" y="51"/>
                    <a:pt x="640" y="82"/>
                    <a:pt x="638" y="108"/>
                  </a:cubicBezTo>
                  <a:cubicBezTo>
                    <a:pt x="638" y="105"/>
                    <a:pt x="640" y="103"/>
                    <a:pt x="641" y="101"/>
                  </a:cubicBezTo>
                  <a:cubicBezTo>
                    <a:pt x="645" y="99"/>
                    <a:pt x="649" y="102"/>
                    <a:pt x="650" y="105"/>
                  </a:cubicBezTo>
                  <a:cubicBezTo>
                    <a:pt x="651" y="109"/>
                    <a:pt x="652" y="116"/>
                    <a:pt x="649" y="118"/>
                  </a:cubicBezTo>
                  <a:cubicBezTo>
                    <a:pt x="652" y="119"/>
                    <a:pt x="654" y="116"/>
                    <a:pt x="657" y="116"/>
                  </a:cubicBezTo>
                  <a:cubicBezTo>
                    <a:pt x="724" y="121"/>
                    <a:pt x="785" y="141"/>
                    <a:pt x="840" y="172"/>
                  </a:cubicBezTo>
                  <a:cubicBezTo>
                    <a:pt x="840" y="171"/>
                    <a:pt x="840" y="171"/>
                    <a:pt x="840" y="171"/>
                  </a:cubicBezTo>
                  <a:cubicBezTo>
                    <a:pt x="851" y="165"/>
                    <a:pt x="866" y="158"/>
                    <a:pt x="878" y="168"/>
                  </a:cubicBezTo>
                  <a:cubicBezTo>
                    <a:pt x="891" y="162"/>
                    <a:pt x="894" y="180"/>
                    <a:pt x="905" y="182"/>
                  </a:cubicBezTo>
                  <a:cubicBezTo>
                    <a:pt x="919" y="190"/>
                    <a:pt x="934" y="205"/>
                    <a:pt x="936" y="221"/>
                  </a:cubicBezTo>
                  <a:cubicBezTo>
                    <a:pt x="939" y="226"/>
                    <a:pt x="947" y="230"/>
                    <a:pt x="948" y="235"/>
                  </a:cubicBezTo>
                  <a:cubicBezTo>
                    <a:pt x="957" y="215"/>
                    <a:pt x="976" y="202"/>
                    <a:pt x="992" y="184"/>
                  </a:cubicBezTo>
                  <a:cubicBezTo>
                    <a:pt x="1002" y="180"/>
                    <a:pt x="1002" y="180"/>
                    <a:pt x="1002" y="180"/>
                  </a:cubicBezTo>
                  <a:cubicBezTo>
                    <a:pt x="914" y="97"/>
                    <a:pt x="810" y="51"/>
                    <a:pt x="694" y="35"/>
                  </a:cubicBezTo>
                  <a:cubicBezTo>
                    <a:pt x="676" y="32"/>
                    <a:pt x="655" y="33"/>
                    <a:pt x="638" y="28"/>
                  </a:cubicBezTo>
                  <a:close/>
                  <a:moveTo>
                    <a:pt x="605" y="31"/>
                  </a:moveTo>
                  <a:cubicBezTo>
                    <a:pt x="489" y="35"/>
                    <a:pt x="385" y="75"/>
                    <a:pt x="293" y="141"/>
                  </a:cubicBezTo>
                  <a:cubicBezTo>
                    <a:pt x="275" y="153"/>
                    <a:pt x="260" y="172"/>
                    <a:pt x="242" y="182"/>
                  </a:cubicBezTo>
                  <a:cubicBezTo>
                    <a:pt x="244" y="182"/>
                    <a:pt x="244" y="182"/>
                    <a:pt x="244" y="182"/>
                  </a:cubicBezTo>
                  <a:cubicBezTo>
                    <a:pt x="267" y="199"/>
                    <a:pt x="289" y="223"/>
                    <a:pt x="309" y="244"/>
                  </a:cubicBezTo>
                  <a:cubicBezTo>
                    <a:pt x="310" y="240"/>
                    <a:pt x="310" y="240"/>
                    <a:pt x="310" y="240"/>
                  </a:cubicBezTo>
                  <a:cubicBezTo>
                    <a:pt x="395" y="163"/>
                    <a:pt x="493" y="121"/>
                    <a:pt x="606" y="115"/>
                  </a:cubicBezTo>
                  <a:cubicBezTo>
                    <a:pt x="604" y="109"/>
                    <a:pt x="604" y="109"/>
                    <a:pt x="604" y="109"/>
                  </a:cubicBezTo>
                  <a:cubicBezTo>
                    <a:pt x="603" y="39"/>
                    <a:pt x="603" y="39"/>
                    <a:pt x="603" y="39"/>
                  </a:cubicBezTo>
                  <a:lnTo>
                    <a:pt x="605" y="31"/>
                  </a:lnTo>
                  <a:close/>
                  <a:moveTo>
                    <a:pt x="705" y="75"/>
                  </a:moveTo>
                  <a:cubicBezTo>
                    <a:pt x="663" y="93"/>
                    <a:pt x="663" y="93"/>
                    <a:pt x="663" y="93"/>
                  </a:cubicBezTo>
                  <a:cubicBezTo>
                    <a:pt x="659" y="91"/>
                    <a:pt x="653" y="89"/>
                    <a:pt x="650" y="94"/>
                  </a:cubicBezTo>
                  <a:cubicBezTo>
                    <a:pt x="649" y="95"/>
                    <a:pt x="650" y="98"/>
                    <a:pt x="651" y="99"/>
                  </a:cubicBezTo>
                  <a:cubicBezTo>
                    <a:pt x="666" y="119"/>
                    <a:pt x="693" y="108"/>
                    <a:pt x="712" y="104"/>
                  </a:cubicBezTo>
                  <a:cubicBezTo>
                    <a:pt x="726" y="110"/>
                    <a:pt x="739" y="103"/>
                    <a:pt x="750" y="94"/>
                  </a:cubicBezTo>
                  <a:cubicBezTo>
                    <a:pt x="750" y="92"/>
                    <a:pt x="750" y="92"/>
                    <a:pt x="750" y="92"/>
                  </a:cubicBezTo>
                  <a:cubicBezTo>
                    <a:pt x="740" y="78"/>
                    <a:pt x="721" y="76"/>
                    <a:pt x="705" y="75"/>
                  </a:cubicBezTo>
                  <a:close/>
                  <a:moveTo>
                    <a:pt x="637" y="146"/>
                  </a:moveTo>
                  <a:cubicBezTo>
                    <a:pt x="640" y="152"/>
                    <a:pt x="640" y="152"/>
                    <a:pt x="640" y="152"/>
                  </a:cubicBezTo>
                  <a:cubicBezTo>
                    <a:pt x="639" y="179"/>
                    <a:pt x="641" y="207"/>
                    <a:pt x="638" y="233"/>
                  </a:cubicBezTo>
                  <a:cubicBezTo>
                    <a:pt x="649" y="229"/>
                    <a:pt x="661" y="233"/>
                    <a:pt x="672" y="234"/>
                  </a:cubicBezTo>
                  <a:cubicBezTo>
                    <a:pt x="729" y="243"/>
                    <a:pt x="782" y="261"/>
                    <a:pt x="828" y="296"/>
                  </a:cubicBezTo>
                  <a:cubicBezTo>
                    <a:pt x="822" y="291"/>
                    <a:pt x="816" y="284"/>
                    <a:pt x="814" y="275"/>
                  </a:cubicBezTo>
                  <a:cubicBezTo>
                    <a:pt x="815" y="274"/>
                    <a:pt x="816" y="274"/>
                    <a:pt x="818" y="274"/>
                  </a:cubicBezTo>
                  <a:cubicBezTo>
                    <a:pt x="818" y="265"/>
                    <a:pt x="809" y="261"/>
                    <a:pt x="807" y="253"/>
                  </a:cubicBezTo>
                  <a:cubicBezTo>
                    <a:pt x="809" y="251"/>
                    <a:pt x="811" y="249"/>
                    <a:pt x="814" y="250"/>
                  </a:cubicBezTo>
                  <a:cubicBezTo>
                    <a:pt x="824" y="259"/>
                    <a:pt x="832" y="269"/>
                    <a:pt x="839" y="280"/>
                  </a:cubicBezTo>
                  <a:cubicBezTo>
                    <a:pt x="846" y="277"/>
                    <a:pt x="851" y="281"/>
                    <a:pt x="856" y="285"/>
                  </a:cubicBezTo>
                  <a:cubicBezTo>
                    <a:pt x="864" y="290"/>
                    <a:pt x="859" y="300"/>
                    <a:pt x="865" y="306"/>
                  </a:cubicBezTo>
                  <a:cubicBezTo>
                    <a:pt x="866" y="323"/>
                    <a:pt x="887" y="333"/>
                    <a:pt x="886" y="350"/>
                  </a:cubicBezTo>
                  <a:cubicBezTo>
                    <a:pt x="886" y="354"/>
                    <a:pt x="891" y="351"/>
                    <a:pt x="893" y="353"/>
                  </a:cubicBezTo>
                  <a:cubicBezTo>
                    <a:pt x="910" y="374"/>
                    <a:pt x="910" y="374"/>
                    <a:pt x="910" y="374"/>
                  </a:cubicBezTo>
                  <a:cubicBezTo>
                    <a:pt x="907" y="378"/>
                    <a:pt x="910" y="383"/>
                    <a:pt x="913" y="386"/>
                  </a:cubicBezTo>
                  <a:cubicBezTo>
                    <a:pt x="921" y="390"/>
                    <a:pt x="925" y="380"/>
                    <a:pt x="933" y="381"/>
                  </a:cubicBezTo>
                  <a:cubicBezTo>
                    <a:pt x="945" y="388"/>
                    <a:pt x="931" y="395"/>
                    <a:pt x="933" y="402"/>
                  </a:cubicBezTo>
                  <a:cubicBezTo>
                    <a:pt x="937" y="402"/>
                    <a:pt x="943" y="399"/>
                    <a:pt x="946" y="403"/>
                  </a:cubicBezTo>
                  <a:cubicBezTo>
                    <a:pt x="947" y="409"/>
                    <a:pt x="941" y="413"/>
                    <a:pt x="938" y="418"/>
                  </a:cubicBezTo>
                  <a:cubicBezTo>
                    <a:pt x="938" y="424"/>
                    <a:pt x="943" y="422"/>
                    <a:pt x="948" y="424"/>
                  </a:cubicBezTo>
                  <a:cubicBezTo>
                    <a:pt x="953" y="424"/>
                    <a:pt x="956" y="430"/>
                    <a:pt x="955" y="434"/>
                  </a:cubicBezTo>
                  <a:cubicBezTo>
                    <a:pt x="969" y="449"/>
                    <a:pt x="951" y="466"/>
                    <a:pt x="958" y="482"/>
                  </a:cubicBezTo>
                  <a:cubicBezTo>
                    <a:pt x="962" y="492"/>
                    <a:pt x="956" y="502"/>
                    <a:pt x="950" y="510"/>
                  </a:cubicBezTo>
                  <a:cubicBezTo>
                    <a:pt x="950" y="523"/>
                    <a:pt x="939" y="531"/>
                    <a:pt x="934" y="541"/>
                  </a:cubicBezTo>
                  <a:cubicBezTo>
                    <a:pt x="919" y="544"/>
                    <a:pt x="919" y="544"/>
                    <a:pt x="919" y="544"/>
                  </a:cubicBezTo>
                  <a:cubicBezTo>
                    <a:pt x="911" y="552"/>
                    <a:pt x="926" y="562"/>
                    <a:pt x="918" y="567"/>
                  </a:cubicBezTo>
                  <a:cubicBezTo>
                    <a:pt x="951" y="567"/>
                    <a:pt x="951" y="567"/>
                    <a:pt x="951" y="567"/>
                  </a:cubicBezTo>
                  <a:cubicBezTo>
                    <a:pt x="947" y="564"/>
                    <a:pt x="947" y="564"/>
                    <a:pt x="947" y="564"/>
                  </a:cubicBezTo>
                  <a:cubicBezTo>
                    <a:pt x="943" y="551"/>
                    <a:pt x="944" y="534"/>
                    <a:pt x="951" y="522"/>
                  </a:cubicBezTo>
                  <a:cubicBezTo>
                    <a:pt x="956" y="512"/>
                    <a:pt x="958" y="500"/>
                    <a:pt x="967" y="491"/>
                  </a:cubicBezTo>
                  <a:cubicBezTo>
                    <a:pt x="969" y="490"/>
                    <a:pt x="973" y="486"/>
                    <a:pt x="974" y="491"/>
                  </a:cubicBezTo>
                  <a:cubicBezTo>
                    <a:pt x="975" y="500"/>
                    <a:pt x="974" y="512"/>
                    <a:pt x="969" y="520"/>
                  </a:cubicBezTo>
                  <a:cubicBezTo>
                    <a:pt x="979" y="534"/>
                    <a:pt x="978" y="551"/>
                    <a:pt x="978" y="568"/>
                  </a:cubicBezTo>
                  <a:cubicBezTo>
                    <a:pt x="1007" y="566"/>
                    <a:pt x="1035" y="565"/>
                    <a:pt x="1063" y="566"/>
                  </a:cubicBezTo>
                  <a:cubicBezTo>
                    <a:pt x="1061" y="560"/>
                    <a:pt x="1061" y="560"/>
                    <a:pt x="1061" y="560"/>
                  </a:cubicBezTo>
                  <a:cubicBezTo>
                    <a:pt x="1056" y="507"/>
                    <a:pt x="1045" y="456"/>
                    <a:pt x="1023" y="410"/>
                  </a:cubicBezTo>
                  <a:cubicBezTo>
                    <a:pt x="1017" y="410"/>
                    <a:pt x="1013" y="415"/>
                    <a:pt x="1006" y="413"/>
                  </a:cubicBezTo>
                  <a:cubicBezTo>
                    <a:pt x="1003" y="413"/>
                    <a:pt x="1002" y="410"/>
                    <a:pt x="1002" y="408"/>
                  </a:cubicBezTo>
                  <a:cubicBezTo>
                    <a:pt x="991" y="397"/>
                    <a:pt x="983" y="382"/>
                    <a:pt x="970" y="372"/>
                  </a:cubicBezTo>
                  <a:cubicBezTo>
                    <a:pt x="956" y="374"/>
                    <a:pt x="949" y="357"/>
                    <a:pt x="936" y="355"/>
                  </a:cubicBezTo>
                  <a:cubicBezTo>
                    <a:pt x="924" y="350"/>
                    <a:pt x="932" y="331"/>
                    <a:pt x="915" y="336"/>
                  </a:cubicBezTo>
                  <a:cubicBezTo>
                    <a:pt x="906" y="333"/>
                    <a:pt x="898" y="326"/>
                    <a:pt x="896" y="317"/>
                  </a:cubicBezTo>
                  <a:cubicBezTo>
                    <a:pt x="896" y="302"/>
                    <a:pt x="894" y="285"/>
                    <a:pt x="880" y="275"/>
                  </a:cubicBezTo>
                  <a:cubicBezTo>
                    <a:pt x="869" y="272"/>
                    <a:pt x="865" y="286"/>
                    <a:pt x="855" y="283"/>
                  </a:cubicBezTo>
                  <a:cubicBezTo>
                    <a:pt x="849" y="280"/>
                    <a:pt x="851" y="273"/>
                    <a:pt x="850" y="268"/>
                  </a:cubicBezTo>
                  <a:cubicBezTo>
                    <a:pt x="848" y="264"/>
                    <a:pt x="843" y="260"/>
                    <a:pt x="844" y="255"/>
                  </a:cubicBezTo>
                  <a:cubicBezTo>
                    <a:pt x="857" y="237"/>
                    <a:pt x="827" y="237"/>
                    <a:pt x="834" y="219"/>
                  </a:cubicBezTo>
                  <a:cubicBezTo>
                    <a:pt x="832" y="207"/>
                    <a:pt x="819" y="202"/>
                    <a:pt x="812" y="191"/>
                  </a:cubicBezTo>
                  <a:cubicBezTo>
                    <a:pt x="767" y="171"/>
                    <a:pt x="722" y="157"/>
                    <a:pt x="672" y="151"/>
                  </a:cubicBezTo>
                  <a:cubicBezTo>
                    <a:pt x="659" y="149"/>
                    <a:pt x="648" y="152"/>
                    <a:pt x="637" y="146"/>
                  </a:cubicBezTo>
                  <a:close/>
                  <a:moveTo>
                    <a:pt x="899" y="147"/>
                  </a:moveTo>
                  <a:cubicBezTo>
                    <a:pt x="893" y="153"/>
                    <a:pt x="888" y="142"/>
                    <a:pt x="882" y="148"/>
                  </a:cubicBezTo>
                  <a:cubicBezTo>
                    <a:pt x="882" y="151"/>
                    <a:pt x="883" y="154"/>
                    <a:pt x="885" y="157"/>
                  </a:cubicBezTo>
                  <a:cubicBezTo>
                    <a:pt x="897" y="161"/>
                    <a:pt x="898" y="179"/>
                    <a:pt x="914" y="175"/>
                  </a:cubicBezTo>
                  <a:cubicBezTo>
                    <a:pt x="918" y="169"/>
                    <a:pt x="911" y="164"/>
                    <a:pt x="912" y="157"/>
                  </a:cubicBezTo>
                  <a:cubicBezTo>
                    <a:pt x="910" y="151"/>
                    <a:pt x="905" y="149"/>
                    <a:pt x="899" y="147"/>
                  </a:cubicBezTo>
                  <a:close/>
                  <a:moveTo>
                    <a:pt x="379" y="225"/>
                  </a:moveTo>
                  <a:cubicBezTo>
                    <a:pt x="361" y="237"/>
                    <a:pt x="344" y="253"/>
                    <a:pt x="326" y="264"/>
                  </a:cubicBezTo>
                  <a:cubicBezTo>
                    <a:pt x="347" y="278"/>
                    <a:pt x="365" y="301"/>
                    <a:pt x="384" y="319"/>
                  </a:cubicBezTo>
                  <a:cubicBezTo>
                    <a:pt x="387" y="324"/>
                    <a:pt x="387" y="324"/>
                    <a:pt x="387" y="324"/>
                  </a:cubicBezTo>
                  <a:cubicBezTo>
                    <a:pt x="436" y="277"/>
                    <a:pt x="496" y="249"/>
                    <a:pt x="560" y="236"/>
                  </a:cubicBezTo>
                  <a:cubicBezTo>
                    <a:pt x="576" y="235"/>
                    <a:pt x="591" y="229"/>
                    <a:pt x="606" y="233"/>
                  </a:cubicBezTo>
                  <a:cubicBezTo>
                    <a:pt x="605" y="205"/>
                    <a:pt x="603" y="176"/>
                    <a:pt x="606" y="149"/>
                  </a:cubicBezTo>
                  <a:cubicBezTo>
                    <a:pt x="522" y="154"/>
                    <a:pt x="446" y="180"/>
                    <a:pt x="379" y="225"/>
                  </a:cubicBezTo>
                  <a:close/>
                  <a:moveTo>
                    <a:pt x="1023" y="198"/>
                  </a:moveTo>
                  <a:cubicBezTo>
                    <a:pt x="1007" y="220"/>
                    <a:pt x="985" y="240"/>
                    <a:pt x="965" y="260"/>
                  </a:cubicBezTo>
                  <a:cubicBezTo>
                    <a:pt x="956" y="262"/>
                    <a:pt x="956" y="262"/>
                    <a:pt x="956" y="262"/>
                  </a:cubicBezTo>
                  <a:cubicBezTo>
                    <a:pt x="962" y="264"/>
                    <a:pt x="963" y="271"/>
                    <a:pt x="967" y="275"/>
                  </a:cubicBezTo>
                  <a:cubicBezTo>
                    <a:pt x="989" y="287"/>
                    <a:pt x="994" y="309"/>
                    <a:pt x="1013" y="322"/>
                  </a:cubicBezTo>
                  <a:cubicBezTo>
                    <a:pt x="1023" y="344"/>
                    <a:pt x="1047" y="361"/>
                    <a:pt x="1048" y="386"/>
                  </a:cubicBezTo>
                  <a:cubicBezTo>
                    <a:pt x="1073" y="441"/>
                    <a:pt x="1090" y="500"/>
                    <a:pt x="1092" y="566"/>
                  </a:cubicBezTo>
                  <a:cubicBezTo>
                    <a:pt x="1090" y="569"/>
                    <a:pt x="1090" y="569"/>
                    <a:pt x="1090" y="569"/>
                  </a:cubicBezTo>
                  <a:cubicBezTo>
                    <a:pt x="1092" y="569"/>
                    <a:pt x="1095" y="568"/>
                    <a:pt x="1097" y="567"/>
                  </a:cubicBezTo>
                  <a:cubicBezTo>
                    <a:pt x="1180" y="565"/>
                    <a:pt x="1180" y="565"/>
                    <a:pt x="1180" y="565"/>
                  </a:cubicBezTo>
                  <a:cubicBezTo>
                    <a:pt x="1175" y="557"/>
                    <a:pt x="1177" y="545"/>
                    <a:pt x="1176" y="535"/>
                  </a:cubicBezTo>
                  <a:cubicBezTo>
                    <a:pt x="1165" y="406"/>
                    <a:pt x="1109" y="296"/>
                    <a:pt x="1023" y="198"/>
                  </a:cubicBezTo>
                  <a:close/>
                  <a:moveTo>
                    <a:pt x="226" y="200"/>
                  </a:moveTo>
                  <a:cubicBezTo>
                    <a:pt x="143" y="292"/>
                    <a:pt x="92" y="397"/>
                    <a:pt x="77" y="517"/>
                  </a:cubicBezTo>
                  <a:cubicBezTo>
                    <a:pt x="74" y="534"/>
                    <a:pt x="76" y="552"/>
                    <a:pt x="73" y="570"/>
                  </a:cubicBezTo>
                  <a:cubicBezTo>
                    <a:pt x="102" y="568"/>
                    <a:pt x="133" y="568"/>
                    <a:pt x="162" y="570"/>
                  </a:cubicBezTo>
                  <a:cubicBezTo>
                    <a:pt x="160" y="559"/>
                    <a:pt x="160" y="559"/>
                    <a:pt x="160" y="559"/>
                  </a:cubicBezTo>
                  <a:cubicBezTo>
                    <a:pt x="166" y="466"/>
                    <a:pt x="195" y="384"/>
                    <a:pt x="247" y="310"/>
                  </a:cubicBezTo>
                  <a:cubicBezTo>
                    <a:pt x="260" y="295"/>
                    <a:pt x="270" y="277"/>
                    <a:pt x="286" y="266"/>
                  </a:cubicBezTo>
                  <a:cubicBezTo>
                    <a:pt x="267" y="248"/>
                    <a:pt x="248" y="228"/>
                    <a:pt x="228" y="208"/>
                  </a:cubicBezTo>
                  <a:lnTo>
                    <a:pt x="226" y="200"/>
                  </a:lnTo>
                  <a:close/>
                  <a:moveTo>
                    <a:pt x="607" y="261"/>
                  </a:moveTo>
                  <a:cubicBezTo>
                    <a:pt x="602" y="264"/>
                    <a:pt x="602" y="264"/>
                    <a:pt x="602" y="264"/>
                  </a:cubicBezTo>
                  <a:cubicBezTo>
                    <a:pt x="529" y="269"/>
                    <a:pt x="465" y="300"/>
                    <a:pt x="409" y="346"/>
                  </a:cubicBezTo>
                  <a:cubicBezTo>
                    <a:pt x="431" y="361"/>
                    <a:pt x="451" y="386"/>
                    <a:pt x="471" y="404"/>
                  </a:cubicBezTo>
                  <a:cubicBezTo>
                    <a:pt x="472" y="402"/>
                    <a:pt x="473" y="400"/>
                    <a:pt x="475" y="397"/>
                  </a:cubicBezTo>
                  <a:cubicBezTo>
                    <a:pt x="502" y="378"/>
                    <a:pt x="531" y="360"/>
                    <a:pt x="563" y="351"/>
                  </a:cubicBezTo>
                  <a:cubicBezTo>
                    <a:pt x="578" y="350"/>
                    <a:pt x="592" y="343"/>
                    <a:pt x="607" y="347"/>
                  </a:cubicBezTo>
                  <a:cubicBezTo>
                    <a:pt x="604" y="319"/>
                    <a:pt x="604" y="289"/>
                    <a:pt x="607" y="261"/>
                  </a:cubicBezTo>
                  <a:close/>
                  <a:moveTo>
                    <a:pt x="638" y="262"/>
                  </a:moveTo>
                  <a:cubicBezTo>
                    <a:pt x="640" y="268"/>
                    <a:pt x="640" y="268"/>
                    <a:pt x="640" y="268"/>
                  </a:cubicBezTo>
                  <a:cubicBezTo>
                    <a:pt x="640" y="347"/>
                    <a:pt x="640" y="347"/>
                    <a:pt x="640" y="347"/>
                  </a:cubicBezTo>
                  <a:cubicBezTo>
                    <a:pt x="647" y="345"/>
                    <a:pt x="647" y="345"/>
                    <a:pt x="647" y="345"/>
                  </a:cubicBezTo>
                  <a:cubicBezTo>
                    <a:pt x="696" y="352"/>
                    <a:pt x="740" y="367"/>
                    <a:pt x="778" y="398"/>
                  </a:cubicBezTo>
                  <a:cubicBezTo>
                    <a:pt x="780" y="404"/>
                    <a:pt x="780" y="404"/>
                    <a:pt x="780" y="404"/>
                  </a:cubicBezTo>
                  <a:cubicBezTo>
                    <a:pt x="793" y="386"/>
                    <a:pt x="812" y="370"/>
                    <a:pt x="828" y="353"/>
                  </a:cubicBezTo>
                  <a:cubicBezTo>
                    <a:pt x="842" y="344"/>
                    <a:pt x="842" y="344"/>
                    <a:pt x="842" y="344"/>
                  </a:cubicBezTo>
                  <a:cubicBezTo>
                    <a:pt x="835" y="342"/>
                    <a:pt x="835" y="342"/>
                    <a:pt x="835" y="342"/>
                  </a:cubicBezTo>
                  <a:cubicBezTo>
                    <a:pt x="803" y="315"/>
                    <a:pt x="769" y="295"/>
                    <a:pt x="731" y="281"/>
                  </a:cubicBezTo>
                  <a:cubicBezTo>
                    <a:pt x="702" y="271"/>
                    <a:pt x="669" y="267"/>
                    <a:pt x="638" y="262"/>
                  </a:cubicBezTo>
                  <a:close/>
                  <a:moveTo>
                    <a:pt x="305" y="283"/>
                  </a:moveTo>
                  <a:cubicBezTo>
                    <a:pt x="304" y="289"/>
                    <a:pt x="304" y="289"/>
                    <a:pt x="304" y="289"/>
                  </a:cubicBezTo>
                  <a:cubicBezTo>
                    <a:pt x="273" y="329"/>
                    <a:pt x="273" y="329"/>
                    <a:pt x="273" y="329"/>
                  </a:cubicBezTo>
                  <a:cubicBezTo>
                    <a:pt x="222" y="399"/>
                    <a:pt x="198" y="480"/>
                    <a:pt x="190" y="569"/>
                  </a:cubicBezTo>
                  <a:cubicBezTo>
                    <a:pt x="270" y="568"/>
                    <a:pt x="270" y="568"/>
                    <a:pt x="270" y="568"/>
                  </a:cubicBezTo>
                  <a:cubicBezTo>
                    <a:pt x="277" y="571"/>
                    <a:pt x="277" y="571"/>
                    <a:pt x="277" y="571"/>
                  </a:cubicBezTo>
                  <a:cubicBezTo>
                    <a:pt x="274" y="569"/>
                    <a:pt x="275" y="565"/>
                    <a:pt x="274" y="562"/>
                  </a:cubicBezTo>
                  <a:cubicBezTo>
                    <a:pt x="280" y="480"/>
                    <a:pt x="309" y="406"/>
                    <a:pt x="366" y="344"/>
                  </a:cubicBezTo>
                  <a:cubicBezTo>
                    <a:pt x="344" y="325"/>
                    <a:pt x="324" y="305"/>
                    <a:pt x="305" y="283"/>
                  </a:cubicBezTo>
                  <a:close/>
                  <a:moveTo>
                    <a:pt x="860" y="364"/>
                  </a:moveTo>
                  <a:cubicBezTo>
                    <a:pt x="858" y="367"/>
                    <a:pt x="858" y="367"/>
                    <a:pt x="858" y="367"/>
                  </a:cubicBezTo>
                  <a:cubicBezTo>
                    <a:pt x="831" y="395"/>
                    <a:pt x="802" y="424"/>
                    <a:pt x="777" y="452"/>
                  </a:cubicBezTo>
                  <a:cubicBezTo>
                    <a:pt x="778" y="456"/>
                    <a:pt x="781" y="459"/>
                    <a:pt x="785" y="461"/>
                  </a:cubicBezTo>
                  <a:cubicBezTo>
                    <a:pt x="786" y="454"/>
                    <a:pt x="789" y="448"/>
                    <a:pt x="790" y="440"/>
                  </a:cubicBezTo>
                  <a:cubicBezTo>
                    <a:pt x="797" y="431"/>
                    <a:pt x="807" y="437"/>
                    <a:pt x="816" y="439"/>
                  </a:cubicBezTo>
                  <a:cubicBezTo>
                    <a:pt x="830" y="436"/>
                    <a:pt x="843" y="442"/>
                    <a:pt x="858" y="442"/>
                  </a:cubicBezTo>
                  <a:cubicBezTo>
                    <a:pt x="868" y="447"/>
                    <a:pt x="869" y="460"/>
                    <a:pt x="878" y="466"/>
                  </a:cubicBezTo>
                  <a:cubicBezTo>
                    <a:pt x="881" y="469"/>
                    <a:pt x="879" y="474"/>
                    <a:pt x="876" y="477"/>
                  </a:cubicBezTo>
                  <a:cubicBezTo>
                    <a:pt x="878" y="498"/>
                    <a:pt x="889" y="471"/>
                    <a:pt x="900" y="476"/>
                  </a:cubicBezTo>
                  <a:cubicBezTo>
                    <a:pt x="905" y="478"/>
                    <a:pt x="910" y="477"/>
                    <a:pt x="914" y="482"/>
                  </a:cubicBezTo>
                  <a:cubicBezTo>
                    <a:pt x="916" y="491"/>
                    <a:pt x="927" y="489"/>
                    <a:pt x="927" y="498"/>
                  </a:cubicBezTo>
                  <a:cubicBezTo>
                    <a:pt x="926" y="502"/>
                    <a:pt x="922" y="504"/>
                    <a:pt x="919" y="506"/>
                  </a:cubicBezTo>
                  <a:cubicBezTo>
                    <a:pt x="921" y="515"/>
                    <a:pt x="910" y="520"/>
                    <a:pt x="914" y="529"/>
                  </a:cubicBezTo>
                  <a:cubicBezTo>
                    <a:pt x="931" y="533"/>
                    <a:pt x="931" y="513"/>
                    <a:pt x="939" y="504"/>
                  </a:cubicBezTo>
                  <a:cubicBezTo>
                    <a:pt x="935" y="489"/>
                    <a:pt x="931" y="474"/>
                    <a:pt x="923" y="461"/>
                  </a:cubicBezTo>
                  <a:cubicBezTo>
                    <a:pt x="913" y="459"/>
                    <a:pt x="907" y="447"/>
                    <a:pt x="898" y="445"/>
                  </a:cubicBezTo>
                  <a:cubicBezTo>
                    <a:pt x="879" y="438"/>
                    <a:pt x="901" y="427"/>
                    <a:pt x="898" y="416"/>
                  </a:cubicBezTo>
                  <a:cubicBezTo>
                    <a:pt x="889" y="397"/>
                    <a:pt x="873" y="380"/>
                    <a:pt x="860" y="364"/>
                  </a:cubicBezTo>
                  <a:close/>
                  <a:moveTo>
                    <a:pt x="388" y="367"/>
                  </a:moveTo>
                  <a:cubicBezTo>
                    <a:pt x="348" y="415"/>
                    <a:pt x="321" y="467"/>
                    <a:pt x="310" y="527"/>
                  </a:cubicBezTo>
                  <a:cubicBezTo>
                    <a:pt x="307" y="541"/>
                    <a:pt x="309" y="558"/>
                    <a:pt x="303" y="571"/>
                  </a:cubicBezTo>
                  <a:cubicBezTo>
                    <a:pt x="313" y="566"/>
                    <a:pt x="328" y="568"/>
                    <a:pt x="339" y="569"/>
                  </a:cubicBezTo>
                  <a:cubicBezTo>
                    <a:pt x="333" y="566"/>
                    <a:pt x="338" y="557"/>
                    <a:pt x="334" y="553"/>
                  </a:cubicBezTo>
                  <a:cubicBezTo>
                    <a:pt x="333" y="545"/>
                    <a:pt x="332" y="536"/>
                    <a:pt x="339" y="532"/>
                  </a:cubicBezTo>
                  <a:cubicBezTo>
                    <a:pt x="338" y="520"/>
                    <a:pt x="351" y="514"/>
                    <a:pt x="352" y="503"/>
                  </a:cubicBezTo>
                  <a:cubicBezTo>
                    <a:pt x="355" y="491"/>
                    <a:pt x="369" y="499"/>
                    <a:pt x="376" y="493"/>
                  </a:cubicBezTo>
                  <a:cubicBezTo>
                    <a:pt x="380" y="490"/>
                    <a:pt x="377" y="486"/>
                    <a:pt x="377" y="483"/>
                  </a:cubicBezTo>
                  <a:cubicBezTo>
                    <a:pt x="382" y="475"/>
                    <a:pt x="391" y="476"/>
                    <a:pt x="398" y="471"/>
                  </a:cubicBezTo>
                  <a:cubicBezTo>
                    <a:pt x="403" y="464"/>
                    <a:pt x="410" y="456"/>
                    <a:pt x="418" y="451"/>
                  </a:cubicBezTo>
                  <a:cubicBezTo>
                    <a:pt x="435" y="451"/>
                    <a:pt x="436" y="427"/>
                    <a:pt x="452" y="427"/>
                  </a:cubicBezTo>
                  <a:cubicBezTo>
                    <a:pt x="429" y="409"/>
                    <a:pt x="408" y="387"/>
                    <a:pt x="388" y="367"/>
                  </a:cubicBezTo>
                  <a:close/>
                  <a:moveTo>
                    <a:pt x="638" y="376"/>
                  </a:moveTo>
                  <a:cubicBezTo>
                    <a:pt x="644" y="393"/>
                    <a:pt x="639" y="417"/>
                    <a:pt x="642" y="436"/>
                  </a:cubicBezTo>
                  <a:cubicBezTo>
                    <a:pt x="663" y="443"/>
                    <a:pt x="663" y="443"/>
                    <a:pt x="663" y="443"/>
                  </a:cubicBezTo>
                  <a:cubicBezTo>
                    <a:pt x="669" y="433"/>
                    <a:pt x="683" y="431"/>
                    <a:pt x="689" y="422"/>
                  </a:cubicBezTo>
                  <a:cubicBezTo>
                    <a:pt x="692" y="418"/>
                    <a:pt x="697" y="422"/>
                    <a:pt x="700" y="425"/>
                  </a:cubicBezTo>
                  <a:cubicBezTo>
                    <a:pt x="700" y="433"/>
                    <a:pt x="698" y="441"/>
                    <a:pt x="696" y="448"/>
                  </a:cubicBezTo>
                  <a:cubicBezTo>
                    <a:pt x="688" y="464"/>
                    <a:pt x="670" y="466"/>
                    <a:pt x="659" y="477"/>
                  </a:cubicBezTo>
                  <a:cubicBezTo>
                    <a:pt x="666" y="481"/>
                    <a:pt x="670" y="474"/>
                    <a:pt x="675" y="473"/>
                  </a:cubicBezTo>
                  <a:cubicBezTo>
                    <a:pt x="683" y="473"/>
                    <a:pt x="690" y="480"/>
                    <a:pt x="695" y="486"/>
                  </a:cubicBezTo>
                  <a:cubicBezTo>
                    <a:pt x="700" y="488"/>
                    <a:pt x="705" y="485"/>
                    <a:pt x="709" y="483"/>
                  </a:cubicBezTo>
                  <a:cubicBezTo>
                    <a:pt x="713" y="459"/>
                    <a:pt x="743" y="462"/>
                    <a:pt x="752" y="440"/>
                  </a:cubicBezTo>
                  <a:cubicBezTo>
                    <a:pt x="746" y="442"/>
                    <a:pt x="746" y="442"/>
                    <a:pt x="746" y="442"/>
                  </a:cubicBezTo>
                  <a:cubicBezTo>
                    <a:pt x="744" y="439"/>
                    <a:pt x="738" y="440"/>
                    <a:pt x="738" y="435"/>
                  </a:cubicBezTo>
                  <a:cubicBezTo>
                    <a:pt x="743" y="430"/>
                    <a:pt x="750" y="423"/>
                    <a:pt x="756" y="421"/>
                  </a:cubicBezTo>
                  <a:cubicBezTo>
                    <a:pt x="730" y="405"/>
                    <a:pt x="703" y="391"/>
                    <a:pt x="673" y="383"/>
                  </a:cubicBezTo>
                  <a:cubicBezTo>
                    <a:pt x="662" y="381"/>
                    <a:pt x="649" y="380"/>
                    <a:pt x="638" y="376"/>
                  </a:cubicBezTo>
                  <a:close/>
                  <a:moveTo>
                    <a:pt x="482" y="437"/>
                  </a:moveTo>
                  <a:cubicBezTo>
                    <a:pt x="489" y="437"/>
                    <a:pt x="489" y="437"/>
                    <a:pt x="489" y="437"/>
                  </a:cubicBezTo>
                  <a:cubicBezTo>
                    <a:pt x="496" y="444"/>
                    <a:pt x="507" y="442"/>
                    <a:pt x="512" y="452"/>
                  </a:cubicBezTo>
                  <a:cubicBezTo>
                    <a:pt x="515" y="457"/>
                    <a:pt x="507" y="456"/>
                    <a:pt x="508" y="461"/>
                  </a:cubicBezTo>
                  <a:cubicBezTo>
                    <a:pt x="509" y="462"/>
                    <a:pt x="511" y="462"/>
                    <a:pt x="512" y="464"/>
                  </a:cubicBezTo>
                  <a:cubicBezTo>
                    <a:pt x="518" y="466"/>
                    <a:pt x="517" y="461"/>
                    <a:pt x="519" y="459"/>
                  </a:cubicBezTo>
                  <a:cubicBezTo>
                    <a:pt x="526" y="451"/>
                    <a:pt x="527" y="466"/>
                    <a:pt x="534" y="466"/>
                  </a:cubicBezTo>
                  <a:cubicBezTo>
                    <a:pt x="539" y="462"/>
                    <a:pt x="546" y="462"/>
                    <a:pt x="549" y="468"/>
                  </a:cubicBezTo>
                  <a:cubicBezTo>
                    <a:pt x="554" y="464"/>
                    <a:pt x="564" y="467"/>
                    <a:pt x="565" y="460"/>
                  </a:cubicBezTo>
                  <a:cubicBezTo>
                    <a:pt x="574" y="450"/>
                    <a:pt x="569" y="436"/>
                    <a:pt x="583" y="429"/>
                  </a:cubicBezTo>
                  <a:cubicBezTo>
                    <a:pt x="587" y="432"/>
                    <a:pt x="582" y="436"/>
                    <a:pt x="584" y="440"/>
                  </a:cubicBezTo>
                  <a:cubicBezTo>
                    <a:pt x="593" y="444"/>
                    <a:pt x="603" y="433"/>
                    <a:pt x="611" y="442"/>
                  </a:cubicBezTo>
                  <a:cubicBezTo>
                    <a:pt x="604" y="423"/>
                    <a:pt x="606" y="400"/>
                    <a:pt x="606" y="379"/>
                  </a:cubicBezTo>
                  <a:cubicBezTo>
                    <a:pt x="560" y="385"/>
                    <a:pt x="517" y="401"/>
                    <a:pt x="482" y="437"/>
                  </a:cubicBezTo>
                  <a:close/>
                  <a:moveTo>
                    <a:pt x="623" y="485"/>
                  </a:moveTo>
                  <a:cubicBezTo>
                    <a:pt x="618" y="480"/>
                    <a:pt x="608" y="483"/>
                    <a:pt x="602" y="485"/>
                  </a:cubicBezTo>
                  <a:cubicBezTo>
                    <a:pt x="608" y="491"/>
                    <a:pt x="606" y="501"/>
                    <a:pt x="609" y="509"/>
                  </a:cubicBezTo>
                  <a:cubicBezTo>
                    <a:pt x="600" y="523"/>
                    <a:pt x="586" y="526"/>
                    <a:pt x="572" y="530"/>
                  </a:cubicBezTo>
                  <a:cubicBezTo>
                    <a:pt x="569" y="535"/>
                    <a:pt x="569" y="545"/>
                    <a:pt x="560" y="544"/>
                  </a:cubicBezTo>
                  <a:cubicBezTo>
                    <a:pt x="558" y="551"/>
                    <a:pt x="548" y="554"/>
                    <a:pt x="551" y="564"/>
                  </a:cubicBezTo>
                  <a:cubicBezTo>
                    <a:pt x="547" y="573"/>
                    <a:pt x="549" y="586"/>
                    <a:pt x="547" y="597"/>
                  </a:cubicBezTo>
                  <a:cubicBezTo>
                    <a:pt x="529" y="608"/>
                    <a:pt x="534" y="583"/>
                    <a:pt x="526" y="578"/>
                  </a:cubicBezTo>
                  <a:cubicBezTo>
                    <a:pt x="523" y="582"/>
                    <a:pt x="523" y="582"/>
                    <a:pt x="523" y="582"/>
                  </a:cubicBezTo>
                  <a:cubicBezTo>
                    <a:pt x="519" y="583"/>
                    <a:pt x="517" y="581"/>
                    <a:pt x="515" y="579"/>
                  </a:cubicBezTo>
                  <a:cubicBezTo>
                    <a:pt x="512" y="578"/>
                    <a:pt x="508" y="577"/>
                    <a:pt x="505" y="580"/>
                  </a:cubicBezTo>
                  <a:cubicBezTo>
                    <a:pt x="502" y="586"/>
                    <a:pt x="496" y="591"/>
                    <a:pt x="497" y="600"/>
                  </a:cubicBezTo>
                  <a:cubicBezTo>
                    <a:pt x="496" y="605"/>
                    <a:pt x="487" y="603"/>
                    <a:pt x="488" y="609"/>
                  </a:cubicBezTo>
                  <a:cubicBezTo>
                    <a:pt x="498" y="609"/>
                    <a:pt x="508" y="607"/>
                    <a:pt x="517" y="605"/>
                  </a:cubicBezTo>
                  <a:cubicBezTo>
                    <a:pt x="524" y="607"/>
                    <a:pt x="529" y="602"/>
                    <a:pt x="536" y="601"/>
                  </a:cubicBezTo>
                  <a:cubicBezTo>
                    <a:pt x="538" y="602"/>
                    <a:pt x="541" y="605"/>
                    <a:pt x="540" y="608"/>
                  </a:cubicBezTo>
                  <a:cubicBezTo>
                    <a:pt x="542" y="608"/>
                    <a:pt x="542" y="608"/>
                    <a:pt x="542" y="608"/>
                  </a:cubicBezTo>
                  <a:cubicBezTo>
                    <a:pt x="547" y="605"/>
                    <a:pt x="549" y="600"/>
                    <a:pt x="547" y="594"/>
                  </a:cubicBezTo>
                  <a:cubicBezTo>
                    <a:pt x="548" y="588"/>
                    <a:pt x="554" y="588"/>
                    <a:pt x="558" y="587"/>
                  </a:cubicBezTo>
                  <a:cubicBezTo>
                    <a:pt x="562" y="588"/>
                    <a:pt x="560" y="592"/>
                    <a:pt x="560" y="595"/>
                  </a:cubicBezTo>
                  <a:cubicBezTo>
                    <a:pt x="573" y="600"/>
                    <a:pt x="557" y="609"/>
                    <a:pt x="556" y="616"/>
                  </a:cubicBezTo>
                  <a:cubicBezTo>
                    <a:pt x="552" y="622"/>
                    <a:pt x="556" y="634"/>
                    <a:pt x="544" y="633"/>
                  </a:cubicBezTo>
                  <a:cubicBezTo>
                    <a:pt x="542" y="632"/>
                    <a:pt x="541" y="630"/>
                    <a:pt x="542" y="628"/>
                  </a:cubicBezTo>
                  <a:cubicBezTo>
                    <a:pt x="540" y="628"/>
                    <a:pt x="540" y="628"/>
                    <a:pt x="540" y="628"/>
                  </a:cubicBezTo>
                  <a:cubicBezTo>
                    <a:pt x="540" y="632"/>
                    <a:pt x="543" y="639"/>
                    <a:pt x="548" y="641"/>
                  </a:cubicBezTo>
                  <a:cubicBezTo>
                    <a:pt x="556" y="634"/>
                    <a:pt x="556" y="623"/>
                    <a:pt x="568" y="621"/>
                  </a:cubicBezTo>
                  <a:cubicBezTo>
                    <a:pt x="574" y="615"/>
                    <a:pt x="565" y="605"/>
                    <a:pt x="574" y="600"/>
                  </a:cubicBezTo>
                  <a:cubicBezTo>
                    <a:pt x="589" y="600"/>
                    <a:pt x="606" y="593"/>
                    <a:pt x="618" y="605"/>
                  </a:cubicBezTo>
                  <a:cubicBezTo>
                    <a:pt x="617" y="611"/>
                    <a:pt x="615" y="613"/>
                    <a:pt x="619" y="617"/>
                  </a:cubicBezTo>
                  <a:cubicBezTo>
                    <a:pt x="616" y="624"/>
                    <a:pt x="614" y="631"/>
                    <a:pt x="609" y="637"/>
                  </a:cubicBezTo>
                  <a:cubicBezTo>
                    <a:pt x="610" y="640"/>
                    <a:pt x="609" y="645"/>
                    <a:pt x="606" y="648"/>
                  </a:cubicBezTo>
                  <a:cubicBezTo>
                    <a:pt x="602" y="665"/>
                    <a:pt x="581" y="657"/>
                    <a:pt x="569" y="663"/>
                  </a:cubicBezTo>
                  <a:cubicBezTo>
                    <a:pt x="588" y="677"/>
                    <a:pt x="610" y="682"/>
                    <a:pt x="633" y="680"/>
                  </a:cubicBezTo>
                  <a:cubicBezTo>
                    <a:pt x="646" y="680"/>
                    <a:pt x="640" y="665"/>
                    <a:pt x="647" y="658"/>
                  </a:cubicBezTo>
                  <a:cubicBezTo>
                    <a:pt x="651" y="637"/>
                    <a:pt x="669" y="651"/>
                    <a:pt x="681" y="646"/>
                  </a:cubicBezTo>
                  <a:cubicBezTo>
                    <a:pt x="685" y="637"/>
                    <a:pt x="689" y="629"/>
                    <a:pt x="691" y="619"/>
                  </a:cubicBezTo>
                  <a:cubicBezTo>
                    <a:pt x="683" y="614"/>
                    <a:pt x="680" y="605"/>
                    <a:pt x="683" y="597"/>
                  </a:cubicBezTo>
                  <a:cubicBezTo>
                    <a:pt x="678" y="590"/>
                    <a:pt x="678" y="578"/>
                    <a:pt x="668" y="577"/>
                  </a:cubicBezTo>
                  <a:cubicBezTo>
                    <a:pt x="666" y="575"/>
                    <a:pt x="667" y="572"/>
                    <a:pt x="669" y="570"/>
                  </a:cubicBezTo>
                  <a:cubicBezTo>
                    <a:pt x="669" y="564"/>
                    <a:pt x="675" y="562"/>
                    <a:pt x="677" y="557"/>
                  </a:cubicBezTo>
                  <a:cubicBezTo>
                    <a:pt x="670" y="552"/>
                    <a:pt x="672" y="543"/>
                    <a:pt x="672" y="537"/>
                  </a:cubicBezTo>
                  <a:cubicBezTo>
                    <a:pt x="661" y="540"/>
                    <a:pt x="660" y="526"/>
                    <a:pt x="651" y="522"/>
                  </a:cubicBezTo>
                  <a:cubicBezTo>
                    <a:pt x="649" y="516"/>
                    <a:pt x="642" y="515"/>
                    <a:pt x="636" y="513"/>
                  </a:cubicBezTo>
                  <a:cubicBezTo>
                    <a:pt x="622" y="520"/>
                    <a:pt x="620" y="503"/>
                    <a:pt x="610" y="499"/>
                  </a:cubicBezTo>
                  <a:cubicBezTo>
                    <a:pt x="609" y="496"/>
                    <a:pt x="606" y="491"/>
                    <a:pt x="610" y="489"/>
                  </a:cubicBezTo>
                  <a:cubicBezTo>
                    <a:pt x="615" y="484"/>
                    <a:pt x="622" y="488"/>
                    <a:pt x="628" y="488"/>
                  </a:cubicBezTo>
                  <a:lnTo>
                    <a:pt x="623" y="485"/>
                  </a:lnTo>
                  <a:close/>
                  <a:moveTo>
                    <a:pt x="371" y="557"/>
                  </a:moveTo>
                  <a:cubicBezTo>
                    <a:pt x="348" y="564"/>
                    <a:pt x="375" y="582"/>
                    <a:pt x="369" y="596"/>
                  </a:cubicBezTo>
                  <a:cubicBezTo>
                    <a:pt x="366" y="605"/>
                    <a:pt x="357" y="597"/>
                    <a:pt x="351" y="600"/>
                  </a:cubicBezTo>
                  <a:cubicBezTo>
                    <a:pt x="349" y="616"/>
                    <a:pt x="349" y="616"/>
                    <a:pt x="349" y="616"/>
                  </a:cubicBezTo>
                  <a:cubicBezTo>
                    <a:pt x="345" y="625"/>
                    <a:pt x="334" y="618"/>
                    <a:pt x="329" y="624"/>
                  </a:cubicBezTo>
                  <a:cubicBezTo>
                    <a:pt x="325" y="630"/>
                    <a:pt x="329" y="636"/>
                    <a:pt x="332" y="641"/>
                  </a:cubicBezTo>
                  <a:cubicBezTo>
                    <a:pt x="324" y="659"/>
                    <a:pt x="351" y="665"/>
                    <a:pt x="350" y="682"/>
                  </a:cubicBezTo>
                  <a:cubicBezTo>
                    <a:pt x="358" y="692"/>
                    <a:pt x="349" y="707"/>
                    <a:pt x="361" y="717"/>
                  </a:cubicBezTo>
                  <a:cubicBezTo>
                    <a:pt x="363" y="736"/>
                    <a:pt x="358" y="761"/>
                    <a:pt x="375" y="776"/>
                  </a:cubicBezTo>
                  <a:cubicBezTo>
                    <a:pt x="378" y="794"/>
                    <a:pt x="378" y="794"/>
                    <a:pt x="378" y="794"/>
                  </a:cubicBezTo>
                  <a:cubicBezTo>
                    <a:pt x="381" y="806"/>
                    <a:pt x="363" y="803"/>
                    <a:pt x="365" y="814"/>
                  </a:cubicBezTo>
                  <a:cubicBezTo>
                    <a:pt x="369" y="812"/>
                    <a:pt x="369" y="817"/>
                    <a:pt x="370" y="818"/>
                  </a:cubicBezTo>
                  <a:cubicBezTo>
                    <a:pt x="370" y="818"/>
                    <a:pt x="370" y="818"/>
                    <a:pt x="370" y="818"/>
                  </a:cubicBezTo>
                  <a:cubicBezTo>
                    <a:pt x="392" y="792"/>
                    <a:pt x="418" y="765"/>
                    <a:pt x="444" y="742"/>
                  </a:cubicBezTo>
                  <a:cubicBezTo>
                    <a:pt x="433" y="731"/>
                    <a:pt x="433" y="731"/>
                    <a:pt x="433" y="731"/>
                  </a:cubicBezTo>
                  <a:cubicBezTo>
                    <a:pt x="413" y="700"/>
                    <a:pt x="396" y="667"/>
                    <a:pt x="389" y="631"/>
                  </a:cubicBezTo>
                  <a:cubicBezTo>
                    <a:pt x="380" y="627"/>
                    <a:pt x="380" y="627"/>
                    <a:pt x="380" y="627"/>
                  </a:cubicBezTo>
                  <a:cubicBezTo>
                    <a:pt x="380" y="636"/>
                    <a:pt x="375" y="643"/>
                    <a:pt x="376" y="653"/>
                  </a:cubicBezTo>
                  <a:cubicBezTo>
                    <a:pt x="373" y="656"/>
                    <a:pt x="373" y="656"/>
                    <a:pt x="373" y="656"/>
                  </a:cubicBezTo>
                  <a:cubicBezTo>
                    <a:pt x="367" y="656"/>
                    <a:pt x="363" y="651"/>
                    <a:pt x="358" y="648"/>
                  </a:cubicBezTo>
                  <a:cubicBezTo>
                    <a:pt x="357" y="645"/>
                    <a:pt x="354" y="639"/>
                    <a:pt x="359" y="637"/>
                  </a:cubicBezTo>
                  <a:cubicBezTo>
                    <a:pt x="362" y="636"/>
                    <a:pt x="364" y="637"/>
                    <a:pt x="366" y="639"/>
                  </a:cubicBezTo>
                  <a:cubicBezTo>
                    <a:pt x="368" y="636"/>
                    <a:pt x="367" y="631"/>
                    <a:pt x="369" y="627"/>
                  </a:cubicBezTo>
                  <a:cubicBezTo>
                    <a:pt x="369" y="620"/>
                    <a:pt x="363" y="613"/>
                    <a:pt x="368" y="607"/>
                  </a:cubicBezTo>
                  <a:cubicBezTo>
                    <a:pt x="373" y="607"/>
                    <a:pt x="377" y="613"/>
                    <a:pt x="380" y="617"/>
                  </a:cubicBezTo>
                  <a:cubicBezTo>
                    <a:pt x="385" y="619"/>
                    <a:pt x="389" y="614"/>
                    <a:pt x="394" y="612"/>
                  </a:cubicBezTo>
                  <a:cubicBezTo>
                    <a:pt x="394" y="607"/>
                    <a:pt x="401" y="601"/>
                    <a:pt x="393" y="598"/>
                  </a:cubicBezTo>
                  <a:cubicBezTo>
                    <a:pt x="398" y="587"/>
                    <a:pt x="395" y="575"/>
                    <a:pt x="393" y="564"/>
                  </a:cubicBezTo>
                  <a:cubicBezTo>
                    <a:pt x="390" y="554"/>
                    <a:pt x="379" y="556"/>
                    <a:pt x="371" y="557"/>
                  </a:cubicBezTo>
                  <a:close/>
                  <a:moveTo>
                    <a:pt x="914" y="567"/>
                  </a:moveTo>
                  <a:cubicBezTo>
                    <a:pt x="911" y="568"/>
                    <a:pt x="908" y="567"/>
                    <a:pt x="905" y="567"/>
                  </a:cubicBezTo>
                  <a:cubicBezTo>
                    <a:pt x="908" y="566"/>
                    <a:pt x="911" y="567"/>
                    <a:pt x="914" y="567"/>
                  </a:cubicBezTo>
                  <a:close/>
                  <a:moveTo>
                    <a:pt x="896" y="595"/>
                  </a:moveTo>
                  <a:cubicBezTo>
                    <a:pt x="905" y="604"/>
                    <a:pt x="905" y="604"/>
                    <a:pt x="905" y="604"/>
                  </a:cubicBezTo>
                  <a:cubicBezTo>
                    <a:pt x="914" y="610"/>
                    <a:pt x="908" y="623"/>
                    <a:pt x="917" y="628"/>
                  </a:cubicBezTo>
                  <a:cubicBezTo>
                    <a:pt x="929" y="634"/>
                    <a:pt x="933" y="647"/>
                    <a:pt x="938" y="657"/>
                  </a:cubicBezTo>
                  <a:cubicBezTo>
                    <a:pt x="939" y="654"/>
                    <a:pt x="939" y="651"/>
                    <a:pt x="940" y="649"/>
                  </a:cubicBezTo>
                  <a:cubicBezTo>
                    <a:pt x="944" y="633"/>
                    <a:pt x="944" y="615"/>
                    <a:pt x="949" y="599"/>
                  </a:cubicBezTo>
                  <a:cubicBezTo>
                    <a:pt x="931" y="600"/>
                    <a:pt x="911" y="602"/>
                    <a:pt x="896" y="595"/>
                  </a:cubicBezTo>
                  <a:close/>
                  <a:moveTo>
                    <a:pt x="1094" y="599"/>
                  </a:moveTo>
                  <a:cubicBezTo>
                    <a:pt x="1089" y="596"/>
                    <a:pt x="1089" y="596"/>
                    <a:pt x="1089" y="596"/>
                  </a:cubicBezTo>
                  <a:cubicBezTo>
                    <a:pt x="1092" y="603"/>
                    <a:pt x="1092" y="603"/>
                    <a:pt x="1092" y="603"/>
                  </a:cubicBezTo>
                  <a:cubicBezTo>
                    <a:pt x="1087" y="700"/>
                    <a:pt x="1055" y="785"/>
                    <a:pt x="1000" y="861"/>
                  </a:cubicBezTo>
                  <a:cubicBezTo>
                    <a:pt x="989" y="874"/>
                    <a:pt x="979" y="889"/>
                    <a:pt x="966" y="898"/>
                  </a:cubicBezTo>
                  <a:cubicBezTo>
                    <a:pt x="988" y="916"/>
                    <a:pt x="1012" y="942"/>
                    <a:pt x="1031" y="962"/>
                  </a:cubicBezTo>
                  <a:cubicBezTo>
                    <a:pt x="1033" y="957"/>
                    <a:pt x="1033" y="957"/>
                    <a:pt x="1033" y="957"/>
                  </a:cubicBezTo>
                  <a:cubicBezTo>
                    <a:pt x="1122" y="856"/>
                    <a:pt x="1172" y="739"/>
                    <a:pt x="1178" y="603"/>
                  </a:cubicBezTo>
                  <a:cubicBezTo>
                    <a:pt x="1181" y="596"/>
                    <a:pt x="1181" y="596"/>
                    <a:pt x="1181" y="596"/>
                  </a:cubicBezTo>
                  <a:cubicBezTo>
                    <a:pt x="1177" y="598"/>
                    <a:pt x="1177" y="598"/>
                    <a:pt x="1177" y="598"/>
                  </a:cubicBezTo>
                  <a:lnTo>
                    <a:pt x="1094" y="599"/>
                  </a:lnTo>
                  <a:close/>
                  <a:moveTo>
                    <a:pt x="978" y="597"/>
                  </a:moveTo>
                  <a:cubicBezTo>
                    <a:pt x="980" y="615"/>
                    <a:pt x="975" y="632"/>
                    <a:pt x="974" y="649"/>
                  </a:cubicBezTo>
                  <a:cubicBezTo>
                    <a:pt x="983" y="660"/>
                    <a:pt x="983" y="660"/>
                    <a:pt x="983" y="660"/>
                  </a:cubicBezTo>
                  <a:cubicBezTo>
                    <a:pt x="986" y="664"/>
                    <a:pt x="985" y="670"/>
                    <a:pt x="981" y="673"/>
                  </a:cubicBezTo>
                  <a:cubicBezTo>
                    <a:pt x="977" y="676"/>
                    <a:pt x="972" y="675"/>
                    <a:pt x="968" y="672"/>
                  </a:cubicBezTo>
                  <a:cubicBezTo>
                    <a:pt x="956" y="711"/>
                    <a:pt x="942" y="749"/>
                    <a:pt x="917" y="783"/>
                  </a:cubicBezTo>
                  <a:cubicBezTo>
                    <a:pt x="908" y="795"/>
                    <a:pt x="898" y="812"/>
                    <a:pt x="886" y="818"/>
                  </a:cubicBezTo>
                  <a:cubicBezTo>
                    <a:pt x="912" y="841"/>
                    <a:pt x="912" y="841"/>
                    <a:pt x="912" y="841"/>
                  </a:cubicBezTo>
                  <a:cubicBezTo>
                    <a:pt x="914" y="840"/>
                    <a:pt x="913" y="838"/>
                    <a:pt x="913" y="836"/>
                  </a:cubicBezTo>
                  <a:cubicBezTo>
                    <a:pt x="913" y="832"/>
                    <a:pt x="915" y="828"/>
                    <a:pt x="919" y="829"/>
                  </a:cubicBezTo>
                  <a:cubicBezTo>
                    <a:pt x="932" y="828"/>
                    <a:pt x="932" y="842"/>
                    <a:pt x="940" y="849"/>
                  </a:cubicBezTo>
                  <a:cubicBezTo>
                    <a:pt x="938" y="860"/>
                    <a:pt x="948" y="869"/>
                    <a:pt x="945" y="879"/>
                  </a:cubicBezTo>
                  <a:cubicBezTo>
                    <a:pt x="1018" y="802"/>
                    <a:pt x="1054" y="707"/>
                    <a:pt x="1061" y="602"/>
                  </a:cubicBezTo>
                  <a:cubicBezTo>
                    <a:pt x="1065" y="598"/>
                    <a:pt x="1065" y="598"/>
                    <a:pt x="1065" y="598"/>
                  </a:cubicBezTo>
                  <a:cubicBezTo>
                    <a:pt x="1039" y="600"/>
                    <a:pt x="1011" y="599"/>
                    <a:pt x="984" y="599"/>
                  </a:cubicBezTo>
                  <a:lnTo>
                    <a:pt x="978" y="597"/>
                  </a:lnTo>
                  <a:close/>
                  <a:moveTo>
                    <a:pt x="302" y="598"/>
                  </a:moveTo>
                  <a:cubicBezTo>
                    <a:pt x="306" y="605"/>
                    <a:pt x="306" y="605"/>
                    <a:pt x="306" y="605"/>
                  </a:cubicBezTo>
                  <a:cubicBezTo>
                    <a:pt x="306" y="624"/>
                    <a:pt x="314" y="642"/>
                    <a:pt x="310" y="662"/>
                  </a:cubicBezTo>
                  <a:cubicBezTo>
                    <a:pt x="313" y="656"/>
                    <a:pt x="314" y="649"/>
                    <a:pt x="321" y="645"/>
                  </a:cubicBezTo>
                  <a:cubicBezTo>
                    <a:pt x="322" y="640"/>
                    <a:pt x="314" y="638"/>
                    <a:pt x="315" y="633"/>
                  </a:cubicBezTo>
                  <a:cubicBezTo>
                    <a:pt x="320" y="622"/>
                    <a:pt x="315" y="605"/>
                    <a:pt x="329" y="600"/>
                  </a:cubicBezTo>
                  <a:cubicBezTo>
                    <a:pt x="319" y="602"/>
                    <a:pt x="310" y="604"/>
                    <a:pt x="302" y="598"/>
                  </a:cubicBezTo>
                  <a:close/>
                  <a:moveTo>
                    <a:pt x="162" y="599"/>
                  </a:moveTo>
                  <a:cubicBezTo>
                    <a:pt x="154" y="602"/>
                    <a:pt x="154" y="602"/>
                    <a:pt x="154" y="602"/>
                  </a:cubicBezTo>
                  <a:cubicBezTo>
                    <a:pt x="73" y="601"/>
                    <a:pt x="73" y="601"/>
                    <a:pt x="73" y="601"/>
                  </a:cubicBezTo>
                  <a:cubicBezTo>
                    <a:pt x="78" y="694"/>
                    <a:pt x="103" y="778"/>
                    <a:pt x="144" y="856"/>
                  </a:cubicBezTo>
                  <a:cubicBezTo>
                    <a:pt x="165" y="894"/>
                    <a:pt x="195" y="929"/>
                    <a:pt x="222" y="964"/>
                  </a:cubicBezTo>
                  <a:cubicBezTo>
                    <a:pt x="279" y="905"/>
                    <a:pt x="279" y="905"/>
                    <a:pt x="279" y="905"/>
                  </a:cubicBezTo>
                  <a:cubicBezTo>
                    <a:pt x="286" y="902"/>
                    <a:pt x="286" y="902"/>
                    <a:pt x="286" y="902"/>
                  </a:cubicBezTo>
                  <a:cubicBezTo>
                    <a:pt x="276" y="895"/>
                    <a:pt x="268" y="883"/>
                    <a:pt x="259" y="874"/>
                  </a:cubicBezTo>
                  <a:cubicBezTo>
                    <a:pt x="250" y="871"/>
                    <a:pt x="240" y="865"/>
                    <a:pt x="235" y="855"/>
                  </a:cubicBezTo>
                  <a:cubicBezTo>
                    <a:pt x="232" y="852"/>
                    <a:pt x="235" y="846"/>
                    <a:pt x="231" y="844"/>
                  </a:cubicBezTo>
                  <a:cubicBezTo>
                    <a:pt x="228" y="848"/>
                    <a:pt x="228" y="848"/>
                    <a:pt x="228" y="848"/>
                  </a:cubicBezTo>
                  <a:cubicBezTo>
                    <a:pt x="218" y="853"/>
                    <a:pt x="214" y="843"/>
                    <a:pt x="207" y="838"/>
                  </a:cubicBezTo>
                  <a:cubicBezTo>
                    <a:pt x="198" y="834"/>
                    <a:pt x="202" y="816"/>
                    <a:pt x="190" y="820"/>
                  </a:cubicBezTo>
                  <a:cubicBezTo>
                    <a:pt x="186" y="819"/>
                    <a:pt x="184" y="814"/>
                    <a:pt x="181" y="811"/>
                  </a:cubicBezTo>
                  <a:cubicBezTo>
                    <a:pt x="170" y="812"/>
                    <a:pt x="167" y="800"/>
                    <a:pt x="161" y="794"/>
                  </a:cubicBezTo>
                  <a:cubicBezTo>
                    <a:pt x="160" y="796"/>
                    <a:pt x="161" y="800"/>
                    <a:pt x="158" y="802"/>
                  </a:cubicBezTo>
                  <a:cubicBezTo>
                    <a:pt x="146" y="804"/>
                    <a:pt x="142" y="790"/>
                    <a:pt x="134" y="784"/>
                  </a:cubicBezTo>
                  <a:cubicBezTo>
                    <a:pt x="132" y="785"/>
                    <a:pt x="131" y="787"/>
                    <a:pt x="128" y="787"/>
                  </a:cubicBezTo>
                  <a:cubicBezTo>
                    <a:pt x="121" y="781"/>
                    <a:pt x="116" y="772"/>
                    <a:pt x="116" y="762"/>
                  </a:cubicBezTo>
                  <a:cubicBezTo>
                    <a:pt x="106" y="752"/>
                    <a:pt x="111" y="735"/>
                    <a:pt x="112" y="722"/>
                  </a:cubicBezTo>
                  <a:cubicBezTo>
                    <a:pt x="114" y="718"/>
                    <a:pt x="119" y="716"/>
                    <a:pt x="118" y="712"/>
                  </a:cubicBezTo>
                  <a:cubicBezTo>
                    <a:pt x="121" y="706"/>
                    <a:pt x="127" y="705"/>
                    <a:pt x="133" y="705"/>
                  </a:cubicBezTo>
                  <a:cubicBezTo>
                    <a:pt x="135" y="706"/>
                    <a:pt x="138" y="708"/>
                    <a:pt x="139" y="710"/>
                  </a:cubicBezTo>
                  <a:cubicBezTo>
                    <a:pt x="143" y="708"/>
                    <a:pt x="151" y="711"/>
                    <a:pt x="148" y="702"/>
                  </a:cubicBezTo>
                  <a:cubicBezTo>
                    <a:pt x="153" y="698"/>
                    <a:pt x="160" y="696"/>
                    <a:pt x="167" y="695"/>
                  </a:cubicBezTo>
                  <a:cubicBezTo>
                    <a:pt x="171" y="701"/>
                    <a:pt x="174" y="708"/>
                    <a:pt x="180" y="713"/>
                  </a:cubicBezTo>
                  <a:cubicBezTo>
                    <a:pt x="176" y="707"/>
                    <a:pt x="176" y="707"/>
                    <a:pt x="176" y="707"/>
                  </a:cubicBezTo>
                  <a:cubicBezTo>
                    <a:pt x="169" y="678"/>
                    <a:pt x="163" y="649"/>
                    <a:pt x="162" y="619"/>
                  </a:cubicBezTo>
                  <a:cubicBezTo>
                    <a:pt x="162" y="617"/>
                    <a:pt x="158" y="616"/>
                    <a:pt x="160" y="614"/>
                  </a:cubicBezTo>
                  <a:cubicBezTo>
                    <a:pt x="161" y="615"/>
                    <a:pt x="161" y="615"/>
                    <a:pt x="161" y="615"/>
                  </a:cubicBezTo>
                  <a:cubicBezTo>
                    <a:pt x="161" y="609"/>
                    <a:pt x="161" y="603"/>
                    <a:pt x="162" y="599"/>
                  </a:cubicBezTo>
                  <a:close/>
                  <a:moveTo>
                    <a:pt x="275" y="599"/>
                  </a:moveTo>
                  <a:cubicBezTo>
                    <a:pt x="269" y="602"/>
                    <a:pt x="269" y="602"/>
                    <a:pt x="269" y="602"/>
                  </a:cubicBezTo>
                  <a:cubicBezTo>
                    <a:pt x="242" y="601"/>
                    <a:pt x="214" y="604"/>
                    <a:pt x="188" y="600"/>
                  </a:cubicBezTo>
                  <a:cubicBezTo>
                    <a:pt x="192" y="605"/>
                    <a:pt x="192" y="605"/>
                    <a:pt x="192" y="605"/>
                  </a:cubicBezTo>
                  <a:cubicBezTo>
                    <a:pt x="198" y="658"/>
                    <a:pt x="198" y="658"/>
                    <a:pt x="198" y="658"/>
                  </a:cubicBezTo>
                  <a:cubicBezTo>
                    <a:pt x="201" y="679"/>
                    <a:pt x="210" y="698"/>
                    <a:pt x="209" y="719"/>
                  </a:cubicBezTo>
                  <a:cubicBezTo>
                    <a:pt x="212" y="714"/>
                    <a:pt x="210" y="706"/>
                    <a:pt x="218" y="705"/>
                  </a:cubicBezTo>
                  <a:cubicBezTo>
                    <a:pt x="215" y="698"/>
                    <a:pt x="224" y="693"/>
                    <a:pt x="219" y="687"/>
                  </a:cubicBezTo>
                  <a:cubicBezTo>
                    <a:pt x="222" y="673"/>
                    <a:pt x="223" y="659"/>
                    <a:pt x="235" y="649"/>
                  </a:cubicBezTo>
                  <a:cubicBezTo>
                    <a:pt x="250" y="649"/>
                    <a:pt x="251" y="629"/>
                    <a:pt x="266" y="628"/>
                  </a:cubicBezTo>
                  <a:cubicBezTo>
                    <a:pt x="274" y="628"/>
                    <a:pt x="278" y="638"/>
                    <a:pt x="282" y="642"/>
                  </a:cubicBezTo>
                  <a:cubicBezTo>
                    <a:pt x="272" y="630"/>
                    <a:pt x="273" y="612"/>
                    <a:pt x="275" y="599"/>
                  </a:cubicBezTo>
                  <a:close/>
                  <a:moveTo>
                    <a:pt x="424" y="635"/>
                  </a:moveTo>
                  <a:cubicBezTo>
                    <a:pt x="432" y="650"/>
                    <a:pt x="437" y="667"/>
                    <a:pt x="445" y="682"/>
                  </a:cubicBezTo>
                  <a:cubicBezTo>
                    <a:pt x="450" y="695"/>
                    <a:pt x="462" y="706"/>
                    <a:pt x="467" y="719"/>
                  </a:cubicBezTo>
                  <a:cubicBezTo>
                    <a:pt x="473" y="708"/>
                    <a:pt x="484" y="700"/>
                    <a:pt x="491" y="690"/>
                  </a:cubicBezTo>
                  <a:cubicBezTo>
                    <a:pt x="492" y="686"/>
                    <a:pt x="491" y="682"/>
                    <a:pt x="489" y="679"/>
                  </a:cubicBezTo>
                  <a:cubicBezTo>
                    <a:pt x="486" y="673"/>
                    <a:pt x="489" y="664"/>
                    <a:pt x="484" y="659"/>
                  </a:cubicBezTo>
                  <a:cubicBezTo>
                    <a:pt x="476" y="662"/>
                    <a:pt x="487" y="669"/>
                    <a:pt x="483" y="673"/>
                  </a:cubicBezTo>
                  <a:cubicBezTo>
                    <a:pt x="480" y="676"/>
                    <a:pt x="477" y="673"/>
                    <a:pt x="476" y="670"/>
                  </a:cubicBezTo>
                  <a:cubicBezTo>
                    <a:pt x="470" y="669"/>
                    <a:pt x="464" y="663"/>
                    <a:pt x="462" y="657"/>
                  </a:cubicBezTo>
                  <a:cubicBezTo>
                    <a:pt x="468" y="653"/>
                    <a:pt x="461" y="652"/>
                    <a:pt x="460" y="649"/>
                  </a:cubicBezTo>
                  <a:cubicBezTo>
                    <a:pt x="457" y="648"/>
                    <a:pt x="456" y="648"/>
                    <a:pt x="454" y="651"/>
                  </a:cubicBezTo>
                  <a:cubicBezTo>
                    <a:pt x="453" y="651"/>
                    <a:pt x="451" y="651"/>
                    <a:pt x="450" y="650"/>
                  </a:cubicBezTo>
                  <a:cubicBezTo>
                    <a:pt x="450" y="633"/>
                    <a:pt x="431" y="643"/>
                    <a:pt x="424" y="635"/>
                  </a:cubicBezTo>
                  <a:close/>
                  <a:moveTo>
                    <a:pt x="515" y="658"/>
                  </a:moveTo>
                  <a:cubicBezTo>
                    <a:pt x="513" y="665"/>
                    <a:pt x="509" y="671"/>
                    <a:pt x="503" y="676"/>
                  </a:cubicBezTo>
                  <a:cubicBezTo>
                    <a:pt x="504" y="677"/>
                    <a:pt x="504" y="677"/>
                    <a:pt x="504" y="677"/>
                  </a:cubicBezTo>
                  <a:cubicBezTo>
                    <a:pt x="511" y="672"/>
                    <a:pt x="516" y="663"/>
                    <a:pt x="525" y="662"/>
                  </a:cubicBezTo>
                  <a:lnTo>
                    <a:pt x="515" y="658"/>
                  </a:lnTo>
                  <a:close/>
                  <a:moveTo>
                    <a:pt x="744" y="681"/>
                  </a:moveTo>
                  <a:cubicBezTo>
                    <a:pt x="745" y="686"/>
                    <a:pt x="745" y="691"/>
                    <a:pt x="749" y="695"/>
                  </a:cubicBezTo>
                  <a:cubicBezTo>
                    <a:pt x="760" y="694"/>
                    <a:pt x="755" y="709"/>
                    <a:pt x="766" y="708"/>
                  </a:cubicBezTo>
                  <a:cubicBezTo>
                    <a:pt x="771" y="706"/>
                    <a:pt x="766" y="701"/>
                    <a:pt x="768" y="697"/>
                  </a:cubicBezTo>
                  <a:cubicBezTo>
                    <a:pt x="766" y="689"/>
                    <a:pt x="758" y="688"/>
                    <a:pt x="752" y="682"/>
                  </a:cubicBezTo>
                  <a:cubicBezTo>
                    <a:pt x="751" y="681"/>
                    <a:pt x="752" y="679"/>
                    <a:pt x="753" y="678"/>
                  </a:cubicBezTo>
                  <a:cubicBezTo>
                    <a:pt x="749" y="676"/>
                    <a:pt x="747" y="678"/>
                    <a:pt x="744" y="681"/>
                  </a:cubicBezTo>
                  <a:close/>
                  <a:moveTo>
                    <a:pt x="908" y="682"/>
                  </a:moveTo>
                  <a:cubicBezTo>
                    <a:pt x="900" y="681"/>
                    <a:pt x="890" y="686"/>
                    <a:pt x="882" y="680"/>
                  </a:cubicBezTo>
                  <a:cubicBezTo>
                    <a:pt x="880" y="678"/>
                    <a:pt x="878" y="682"/>
                    <a:pt x="878" y="684"/>
                  </a:cubicBezTo>
                  <a:cubicBezTo>
                    <a:pt x="876" y="688"/>
                    <a:pt x="873" y="694"/>
                    <a:pt x="866" y="692"/>
                  </a:cubicBezTo>
                  <a:cubicBezTo>
                    <a:pt x="861" y="689"/>
                    <a:pt x="861" y="684"/>
                    <a:pt x="859" y="680"/>
                  </a:cubicBezTo>
                  <a:cubicBezTo>
                    <a:pt x="859" y="683"/>
                    <a:pt x="858" y="686"/>
                    <a:pt x="858" y="689"/>
                  </a:cubicBezTo>
                  <a:cubicBezTo>
                    <a:pt x="851" y="695"/>
                    <a:pt x="849" y="701"/>
                    <a:pt x="845" y="708"/>
                  </a:cubicBezTo>
                  <a:cubicBezTo>
                    <a:pt x="839" y="715"/>
                    <a:pt x="829" y="713"/>
                    <a:pt x="823" y="718"/>
                  </a:cubicBezTo>
                  <a:cubicBezTo>
                    <a:pt x="822" y="732"/>
                    <a:pt x="806" y="729"/>
                    <a:pt x="798" y="734"/>
                  </a:cubicBezTo>
                  <a:cubicBezTo>
                    <a:pt x="797" y="735"/>
                    <a:pt x="799" y="736"/>
                    <a:pt x="800" y="737"/>
                  </a:cubicBezTo>
                  <a:cubicBezTo>
                    <a:pt x="804" y="738"/>
                    <a:pt x="809" y="738"/>
                    <a:pt x="812" y="734"/>
                  </a:cubicBezTo>
                  <a:cubicBezTo>
                    <a:pt x="825" y="737"/>
                    <a:pt x="822" y="722"/>
                    <a:pt x="829" y="717"/>
                  </a:cubicBezTo>
                  <a:cubicBezTo>
                    <a:pt x="835" y="716"/>
                    <a:pt x="841" y="711"/>
                    <a:pt x="847" y="715"/>
                  </a:cubicBezTo>
                  <a:cubicBezTo>
                    <a:pt x="854" y="722"/>
                    <a:pt x="855" y="734"/>
                    <a:pt x="854" y="744"/>
                  </a:cubicBezTo>
                  <a:cubicBezTo>
                    <a:pt x="847" y="751"/>
                    <a:pt x="851" y="762"/>
                    <a:pt x="846" y="770"/>
                  </a:cubicBezTo>
                  <a:cubicBezTo>
                    <a:pt x="847" y="780"/>
                    <a:pt x="835" y="784"/>
                    <a:pt x="837" y="794"/>
                  </a:cubicBezTo>
                  <a:cubicBezTo>
                    <a:pt x="833" y="798"/>
                    <a:pt x="827" y="799"/>
                    <a:pt x="821" y="799"/>
                  </a:cubicBezTo>
                  <a:cubicBezTo>
                    <a:pt x="798" y="790"/>
                    <a:pt x="774" y="785"/>
                    <a:pt x="748" y="782"/>
                  </a:cubicBezTo>
                  <a:cubicBezTo>
                    <a:pt x="746" y="783"/>
                    <a:pt x="745" y="785"/>
                    <a:pt x="745" y="788"/>
                  </a:cubicBezTo>
                  <a:cubicBezTo>
                    <a:pt x="755" y="793"/>
                    <a:pt x="768" y="794"/>
                    <a:pt x="779" y="798"/>
                  </a:cubicBezTo>
                  <a:cubicBezTo>
                    <a:pt x="789" y="801"/>
                    <a:pt x="796" y="813"/>
                    <a:pt x="808" y="809"/>
                  </a:cubicBezTo>
                  <a:cubicBezTo>
                    <a:pt x="818" y="803"/>
                    <a:pt x="836" y="813"/>
                    <a:pt x="843" y="802"/>
                  </a:cubicBezTo>
                  <a:cubicBezTo>
                    <a:pt x="842" y="791"/>
                    <a:pt x="851" y="783"/>
                    <a:pt x="856" y="774"/>
                  </a:cubicBezTo>
                  <a:cubicBezTo>
                    <a:pt x="859" y="773"/>
                    <a:pt x="859" y="773"/>
                    <a:pt x="859" y="773"/>
                  </a:cubicBezTo>
                  <a:cubicBezTo>
                    <a:pt x="865" y="779"/>
                    <a:pt x="865" y="788"/>
                    <a:pt x="867" y="795"/>
                  </a:cubicBezTo>
                  <a:cubicBezTo>
                    <a:pt x="875" y="786"/>
                    <a:pt x="882" y="776"/>
                    <a:pt x="889" y="767"/>
                  </a:cubicBezTo>
                  <a:cubicBezTo>
                    <a:pt x="908" y="740"/>
                    <a:pt x="924" y="710"/>
                    <a:pt x="931" y="678"/>
                  </a:cubicBezTo>
                  <a:cubicBezTo>
                    <a:pt x="923" y="678"/>
                    <a:pt x="916" y="680"/>
                    <a:pt x="908" y="682"/>
                  </a:cubicBezTo>
                  <a:close/>
                  <a:moveTo>
                    <a:pt x="543" y="682"/>
                  </a:moveTo>
                  <a:cubicBezTo>
                    <a:pt x="531" y="702"/>
                    <a:pt x="507" y="721"/>
                    <a:pt x="489" y="740"/>
                  </a:cubicBezTo>
                  <a:cubicBezTo>
                    <a:pt x="520" y="765"/>
                    <a:pt x="555" y="781"/>
                    <a:pt x="594" y="788"/>
                  </a:cubicBezTo>
                  <a:cubicBezTo>
                    <a:pt x="596" y="780"/>
                    <a:pt x="593" y="770"/>
                    <a:pt x="597" y="763"/>
                  </a:cubicBezTo>
                  <a:cubicBezTo>
                    <a:pt x="600" y="757"/>
                    <a:pt x="607" y="757"/>
                    <a:pt x="613" y="758"/>
                  </a:cubicBezTo>
                  <a:cubicBezTo>
                    <a:pt x="617" y="758"/>
                    <a:pt x="619" y="754"/>
                    <a:pt x="617" y="751"/>
                  </a:cubicBezTo>
                  <a:cubicBezTo>
                    <a:pt x="608" y="749"/>
                    <a:pt x="612" y="740"/>
                    <a:pt x="609" y="735"/>
                  </a:cubicBezTo>
                  <a:cubicBezTo>
                    <a:pt x="609" y="732"/>
                    <a:pt x="614" y="732"/>
                    <a:pt x="613" y="729"/>
                  </a:cubicBezTo>
                  <a:cubicBezTo>
                    <a:pt x="607" y="724"/>
                    <a:pt x="616" y="719"/>
                    <a:pt x="611" y="714"/>
                  </a:cubicBezTo>
                  <a:cubicBezTo>
                    <a:pt x="613" y="712"/>
                    <a:pt x="615" y="709"/>
                    <a:pt x="618" y="709"/>
                  </a:cubicBezTo>
                  <a:cubicBezTo>
                    <a:pt x="599" y="719"/>
                    <a:pt x="580" y="707"/>
                    <a:pt x="563" y="700"/>
                  </a:cubicBezTo>
                  <a:cubicBezTo>
                    <a:pt x="556" y="696"/>
                    <a:pt x="545" y="691"/>
                    <a:pt x="543" y="682"/>
                  </a:cubicBezTo>
                  <a:close/>
                  <a:moveTo>
                    <a:pt x="711" y="733"/>
                  </a:moveTo>
                  <a:cubicBezTo>
                    <a:pt x="711" y="735"/>
                    <a:pt x="707" y="739"/>
                    <a:pt x="711" y="740"/>
                  </a:cubicBezTo>
                  <a:cubicBezTo>
                    <a:pt x="718" y="733"/>
                    <a:pt x="733" y="734"/>
                    <a:pt x="734" y="723"/>
                  </a:cubicBezTo>
                  <a:cubicBezTo>
                    <a:pt x="724" y="722"/>
                    <a:pt x="718" y="727"/>
                    <a:pt x="711" y="733"/>
                  </a:cubicBezTo>
                  <a:close/>
                  <a:moveTo>
                    <a:pt x="744" y="754"/>
                  </a:moveTo>
                  <a:cubicBezTo>
                    <a:pt x="735" y="754"/>
                    <a:pt x="731" y="761"/>
                    <a:pt x="724" y="767"/>
                  </a:cubicBezTo>
                  <a:cubicBezTo>
                    <a:pt x="716" y="771"/>
                    <a:pt x="712" y="758"/>
                    <a:pt x="705" y="761"/>
                  </a:cubicBezTo>
                  <a:cubicBezTo>
                    <a:pt x="705" y="763"/>
                    <a:pt x="707" y="763"/>
                    <a:pt x="708" y="764"/>
                  </a:cubicBezTo>
                  <a:cubicBezTo>
                    <a:pt x="710" y="766"/>
                    <a:pt x="710" y="770"/>
                    <a:pt x="708" y="772"/>
                  </a:cubicBezTo>
                  <a:cubicBezTo>
                    <a:pt x="698" y="781"/>
                    <a:pt x="693" y="768"/>
                    <a:pt x="684" y="769"/>
                  </a:cubicBezTo>
                  <a:cubicBezTo>
                    <a:pt x="684" y="772"/>
                    <a:pt x="684" y="772"/>
                    <a:pt x="684" y="772"/>
                  </a:cubicBezTo>
                  <a:cubicBezTo>
                    <a:pt x="685" y="774"/>
                    <a:pt x="684" y="778"/>
                    <a:pt x="681" y="776"/>
                  </a:cubicBezTo>
                  <a:cubicBezTo>
                    <a:pt x="675" y="767"/>
                    <a:pt x="663" y="770"/>
                    <a:pt x="657" y="762"/>
                  </a:cubicBezTo>
                  <a:cubicBezTo>
                    <a:pt x="653" y="760"/>
                    <a:pt x="650" y="762"/>
                    <a:pt x="647" y="765"/>
                  </a:cubicBezTo>
                  <a:cubicBezTo>
                    <a:pt x="645" y="769"/>
                    <a:pt x="636" y="764"/>
                    <a:pt x="638" y="772"/>
                  </a:cubicBezTo>
                  <a:cubicBezTo>
                    <a:pt x="631" y="774"/>
                    <a:pt x="630" y="782"/>
                    <a:pt x="625" y="787"/>
                  </a:cubicBezTo>
                  <a:cubicBezTo>
                    <a:pt x="616" y="785"/>
                    <a:pt x="612" y="796"/>
                    <a:pt x="604" y="795"/>
                  </a:cubicBezTo>
                  <a:cubicBezTo>
                    <a:pt x="605" y="797"/>
                    <a:pt x="604" y="800"/>
                    <a:pt x="606" y="800"/>
                  </a:cubicBezTo>
                  <a:cubicBezTo>
                    <a:pt x="611" y="802"/>
                    <a:pt x="617" y="803"/>
                    <a:pt x="623" y="802"/>
                  </a:cubicBezTo>
                  <a:cubicBezTo>
                    <a:pt x="632" y="788"/>
                    <a:pt x="646" y="800"/>
                    <a:pt x="658" y="795"/>
                  </a:cubicBezTo>
                  <a:cubicBezTo>
                    <a:pt x="666" y="796"/>
                    <a:pt x="661" y="804"/>
                    <a:pt x="666" y="807"/>
                  </a:cubicBezTo>
                  <a:cubicBezTo>
                    <a:pt x="678" y="803"/>
                    <a:pt x="687" y="817"/>
                    <a:pt x="697" y="809"/>
                  </a:cubicBezTo>
                  <a:cubicBezTo>
                    <a:pt x="696" y="795"/>
                    <a:pt x="711" y="796"/>
                    <a:pt x="720" y="793"/>
                  </a:cubicBezTo>
                  <a:cubicBezTo>
                    <a:pt x="733" y="785"/>
                    <a:pt x="748" y="774"/>
                    <a:pt x="746" y="757"/>
                  </a:cubicBezTo>
                  <a:lnTo>
                    <a:pt x="744" y="754"/>
                  </a:lnTo>
                  <a:close/>
                  <a:moveTo>
                    <a:pt x="464" y="762"/>
                  </a:moveTo>
                  <a:cubicBezTo>
                    <a:pt x="447" y="783"/>
                    <a:pt x="427" y="805"/>
                    <a:pt x="407" y="822"/>
                  </a:cubicBezTo>
                  <a:cubicBezTo>
                    <a:pt x="416" y="822"/>
                    <a:pt x="421" y="832"/>
                    <a:pt x="428" y="836"/>
                  </a:cubicBezTo>
                  <a:cubicBezTo>
                    <a:pt x="472" y="873"/>
                    <a:pt x="526" y="890"/>
                    <a:pt x="576" y="903"/>
                  </a:cubicBezTo>
                  <a:cubicBezTo>
                    <a:pt x="562" y="896"/>
                    <a:pt x="562" y="896"/>
                    <a:pt x="562" y="896"/>
                  </a:cubicBezTo>
                  <a:cubicBezTo>
                    <a:pt x="552" y="884"/>
                    <a:pt x="537" y="870"/>
                    <a:pt x="537" y="854"/>
                  </a:cubicBezTo>
                  <a:cubicBezTo>
                    <a:pt x="547" y="850"/>
                    <a:pt x="546" y="839"/>
                    <a:pt x="549" y="831"/>
                  </a:cubicBezTo>
                  <a:cubicBezTo>
                    <a:pt x="558" y="822"/>
                    <a:pt x="569" y="817"/>
                    <a:pt x="580" y="814"/>
                  </a:cubicBezTo>
                  <a:cubicBezTo>
                    <a:pt x="551" y="826"/>
                    <a:pt x="525" y="805"/>
                    <a:pt x="501" y="793"/>
                  </a:cubicBezTo>
                  <a:cubicBezTo>
                    <a:pt x="488" y="784"/>
                    <a:pt x="472" y="776"/>
                    <a:pt x="464" y="762"/>
                  </a:cubicBezTo>
                  <a:close/>
                  <a:moveTo>
                    <a:pt x="867" y="843"/>
                  </a:moveTo>
                  <a:cubicBezTo>
                    <a:pt x="865" y="838"/>
                    <a:pt x="865" y="838"/>
                    <a:pt x="865" y="838"/>
                  </a:cubicBezTo>
                  <a:cubicBezTo>
                    <a:pt x="862" y="845"/>
                    <a:pt x="857" y="849"/>
                    <a:pt x="852" y="854"/>
                  </a:cubicBezTo>
                  <a:cubicBezTo>
                    <a:pt x="852" y="859"/>
                    <a:pt x="851" y="866"/>
                    <a:pt x="856" y="869"/>
                  </a:cubicBezTo>
                  <a:cubicBezTo>
                    <a:pt x="868" y="873"/>
                    <a:pt x="883" y="880"/>
                    <a:pt x="885" y="894"/>
                  </a:cubicBezTo>
                  <a:cubicBezTo>
                    <a:pt x="881" y="907"/>
                    <a:pt x="856" y="918"/>
                    <a:pt x="871" y="932"/>
                  </a:cubicBezTo>
                  <a:cubicBezTo>
                    <a:pt x="876" y="939"/>
                    <a:pt x="865" y="942"/>
                    <a:pt x="867" y="948"/>
                  </a:cubicBezTo>
                  <a:cubicBezTo>
                    <a:pt x="871" y="942"/>
                    <a:pt x="871" y="942"/>
                    <a:pt x="871" y="942"/>
                  </a:cubicBezTo>
                  <a:cubicBezTo>
                    <a:pt x="888" y="929"/>
                    <a:pt x="907" y="916"/>
                    <a:pt x="922" y="899"/>
                  </a:cubicBezTo>
                  <a:cubicBezTo>
                    <a:pt x="924" y="899"/>
                    <a:pt x="924" y="899"/>
                    <a:pt x="924" y="899"/>
                  </a:cubicBezTo>
                  <a:cubicBezTo>
                    <a:pt x="921" y="898"/>
                    <a:pt x="916" y="901"/>
                    <a:pt x="912" y="900"/>
                  </a:cubicBezTo>
                  <a:cubicBezTo>
                    <a:pt x="904" y="896"/>
                    <a:pt x="903" y="889"/>
                    <a:pt x="903" y="880"/>
                  </a:cubicBezTo>
                  <a:lnTo>
                    <a:pt x="867" y="843"/>
                  </a:lnTo>
                  <a:close/>
                  <a:moveTo>
                    <a:pt x="401" y="854"/>
                  </a:moveTo>
                  <a:cubicBezTo>
                    <a:pt x="400" y="852"/>
                    <a:pt x="400" y="852"/>
                    <a:pt x="400" y="852"/>
                  </a:cubicBezTo>
                  <a:cubicBezTo>
                    <a:pt x="401" y="856"/>
                    <a:pt x="401" y="856"/>
                    <a:pt x="401" y="856"/>
                  </a:cubicBezTo>
                  <a:lnTo>
                    <a:pt x="401" y="854"/>
                  </a:lnTo>
                  <a:close/>
                  <a:moveTo>
                    <a:pt x="410" y="867"/>
                  </a:moveTo>
                  <a:cubicBezTo>
                    <a:pt x="407" y="865"/>
                    <a:pt x="404" y="862"/>
                    <a:pt x="403" y="858"/>
                  </a:cubicBezTo>
                  <a:lnTo>
                    <a:pt x="410" y="867"/>
                  </a:lnTo>
                  <a:close/>
                  <a:moveTo>
                    <a:pt x="412" y="869"/>
                  </a:moveTo>
                  <a:cubicBezTo>
                    <a:pt x="414" y="876"/>
                    <a:pt x="423" y="880"/>
                    <a:pt x="421" y="889"/>
                  </a:cubicBezTo>
                  <a:cubicBezTo>
                    <a:pt x="416" y="897"/>
                    <a:pt x="406" y="897"/>
                    <a:pt x="398" y="897"/>
                  </a:cubicBezTo>
                  <a:cubicBezTo>
                    <a:pt x="381" y="894"/>
                    <a:pt x="369" y="907"/>
                    <a:pt x="353" y="909"/>
                  </a:cubicBezTo>
                  <a:cubicBezTo>
                    <a:pt x="339" y="913"/>
                    <a:pt x="334" y="896"/>
                    <a:pt x="321" y="897"/>
                  </a:cubicBezTo>
                  <a:cubicBezTo>
                    <a:pt x="402" y="967"/>
                    <a:pt x="494" y="1012"/>
                    <a:pt x="602" y="1017"/>
                  </a:cubicBezTo>
                  <a:cubicBezTo>
                    <a:pt x="610" y="1023"/>
                    <a:pt x="610" y="1023"/>
                    <a:pt x="610" y="1023"/>
                  </a:cubicBezTo>
                  <a:cubicBezTo>
                    <a:pt x="606" y="1013"/>
                    <a:pt x="606" y="1013"/>
                    <a:pt x="606" y="1013"/>
                  </a:cubicBezTo>
                  <a:cubicBezTo>
                    <a:pt x="606" y="936"/>
                    <a:pt x="606" y="936"/>
                    <a:pt x="606" y="936"/>
                  </a:cubicBezTo>
                  <a:cubicBezTo>
                    <a:pt x="599" y="939"/>
                    <a:pt x="599" y="939"/>
                    <a:pt x="599" y="939"/>
                  </a:cubicBezTo>
                  <a:cubicBezTo>
                    <a:pt x="529" y="936"/>
                    <a:pt x="467" y="910"/>
                    <a:pt x="412" y="869"/>
                  </a:cubicBezTo>
                  <a:close/>
                  <a:moveTo>
                    <a:pt x="948" y="923"/>
                  </a:moveTo>
                  <a:cubicBezTo>
                    <a:pt x="947" y="916"/>
                    <a:pt x="947" y="916"/>
                    <a:pt x="947" y="916"/>
                  </a:cubicBezTo>
                  <a:cubicBezTo>
                    <a:pt x="938" y="932"/>
                    <a:pt x="920" y="943"/>
                    <a:pt x="907" y="955"/>
                  </a:cubicBezTo>
                  <a:cubicBezTo>
                    <a:pt x="888" y="974"/>
                    <a:pt x="857" y="978"/>
                    <a:pt x="848" y="1005"/>
                  </a:cubicBezTo>
                  <a:cubicBezTo>
                    <a:pt x="838" y="1014"/>
                    <a:pt x="834" y="1029"/>
                    <a:pt x="820" y="1034"/>
                  </a:cubicBezTo>
                  <a:cubicBezTo>
                    <a:pt x="815" y="1048"/>
                    <a:pt x="800" y="1047"/>
                    <a:pt x="791" y="1057"/>
                  </a:cubicBezTo>
                  <a:cubicBezTo>
                    <a:pt x="767" y="1079"/>
                    <a:pt x="751" y="1043"/>
                    <a:pt x="729" y="1039"/>
                  </a:cubicBezTo>
                  <a:cubicBezTo>
                    <a:pt x="685" y="1047"/>
                    <a:pt x="685" y="1047"/>
                    <a:pt x="685" y="1047"/>
                  </a:cubicBezTo>
                  <a:cubicBezTo>
                    <a:pt x="670" y="1047"/>
                    <a:pt x="654" y="1052"/>
                    <a:pt x="640" y="1047"/>
                  </a:cubicBezTo>
                  <a:cubicBezTo>
                    <a:pt x="642" y="1077"/>
                    <a:pt x="642" y="1109"/>
                    <a:pt x="640" y="1138"/>
                  </a:cubicBezTo>
                  <a:cubicBezTo>
                    <a:pt x="645" y="1135"/>
                    <a:pt x="645" y="1135"/>
                    <a:pt x="645" y="1135"/>
                  </a:cubicBezTo>
                  <a:cubicBezTo>
                    <a:pt x="785" y="1129"/>
                    <a:pt x="906" y="1076"/>
                    <a:pt x="1009" y="982"/>
                  </a:cubicBezTo>
                  <a:lnTo>
                    <a:pt x="948" y="923"/>
                  </a:lnTo>
                  <a:close/>
                  <a:moveTo>
                    <a:pt x="304" y="923"/>
                  </a:moveTo>
                  <a:cubicBezTo>
                    <a:pt x="304" y="926"/>
                    <a:pt x="304" y="926"/>
                    <a:pt x="304" y="926"/>
                  </a:cubicBezTo>
                  <a:cubicBezTo>
                    <a:pt x="244" y="986"/>
                    <a:pt x="244" y="986"/>
                    <a:pt x="244" y="986"/>
                  </a:cubicBezTo>
                  <a:cubicBezTo>
                    <a:pt x="334" y="1064"/>
                    <a:pt x="436" y="1115"/>
                    <a:pt x="553" y="1131"/>
                  </a:cubicBezTo>
                  <a:cubicBezTo>
                    <a:pt x="571" y="1134"/>
                    <a:pt x="593" y="1132"/>
                    <a:pt x="611" y="1138"/>
                  </a:cubicBezTo>
                  <a:cubicBezTo>
                    <a:pt x="606" y="1131"/>
                    <a:pt x="606" y="1131"/>
                    <a:pt x="606" y="1131"/>
                  </a:cubicBezTo>
                  <a:cubicBezTo>
                    <a:pt x="606" y="1052"/>
                    <a:pt x="606" y="1052"/>
                    <a:pt x="606" y="1052"/>
                  </a:cubicBezTo>
                  <a:cubicBezTo>
                    <a:pt x="609" y="1048"/>
                    <a:pt x="609" y="1048"/>
                    <a:pt x="609" y="1048"/>
                  </a:cubicBezTo>
                  <a:cubicBezTo>
                    <a:pt x="600" y="1050"/>
                    <a:pt x="600" y="1050"/>
                    <a:pt x="600" y="1050"/>
                  </a:cubicBezTo>
                  <a:cubicBezTo>
                    <a:pt x="487" y="1042"/>
                    <a:pt x="387" y="1002"/>
                    <a:pt x="304" y="923"/>
                  </a:cubicBezTo>
                  <a:close/>
                  <a:moveTo>
                    <a:pt x="636" y="943"/>
                  </a:moveTo>
                  <a:cubicBezTo>
                    <a:pt x="640" y="949"/>
                    <a:pt x="640" y="949"/>
                    <a:pt x="640" y="949"/>
                  </a:cubicBezTo>
                  <a:cubicBezTo>
                    <a:pt x="640" y="973"/>
                    <a:pt x="643" y="997"/>
                    <a:pt x="640" y="1021"/>
                  </a:cubicBezTo>
                  <a:cubicBezTo>
                    <a:pt x="661" y="1014"/>
                    <a:pt x="686" y="1015"/>
                    <a:pt x="709" y="1011"/>
                  </a:cubicBezTo>
                  <a:cubicBezTo>
                    <a:pt x="705" y="1009"/>
                    <a:pt x="700" y="1008"/>
                    <a:pt x="697" y="1003"/>
                  </a:cubicBezTo>
                  <a:cubicBezTo>
                    <a:pt x="683" y="1003"/>
                    <a:pt x="677" y="988"/>
                    <a:pt x="672" y="978"/>
                  </a:cubicBezTo>
                  <a:cubicBezTo>
                    <a:pt x="670" y="970"/>
                    <a:pt x="676" y="963"/>
                    <a:pt x="679" y="957"/>
                  </a:cubicBezTo>
                  <a:cubicBezTo>
                    <a:pt x="673" y="945"/>
                    <a:pt x="655" y="954"/>
                    <a:pt x="645" y="949"/>
                  </a:cubicBezTo>
                  <a:cubicBezTo>
                    <a:pt x="642" y="947"/>
                    <a:pt x="640" y="943"/>
                    <a:pt x="636" y="9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4630" y="181"/>
              <a:ext cx="37" cy="39"/>
            </a:xfrm>
            <a:custGeom>
              <a:avLst/>
              <a:gdLst>
                <a:gd name="T0" fmla="*/ 124 w 205"/>
                <a:gd name="T1" fmla="*/ 61 h 216"/>
                <a:gd name="T2" fmla="*/ 198 w 205"/>
                <a:gd name="T3" fmla="*/ 200 h 216"/>
                <a:gd name="T4" fmla="*/ 205 w 205"/>
                <a:gd name="T5" fmla="*/ 216 h 216"/>
                <a:gd name="T6" fmla="*/ 48 w 205"/>
                <a:gd name="T7" fmla="*/ 49 h 216"/>
                <a:gd name="T8" fmla="*/ 0 w 205"/>
                <a:gd name="T9" fmla="*/ 0 h 216"/>
                <a:gd name="T10" fmla="*/ 124 w 205"/>
                <a:gd name="T11" fmla="*/ 6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216">
                  <a:moveTo>
                    <a:pt x="124" y="61"/>
                  </a:moveTo>
                  <a:cubicBezTo>
                    <a:pt x="166" y="99"/>
                    <a:pt x="185" y="149"/>
                    <a:pt x="198" y="200"/>
                  </a:cubicBezTo>
                  <a:cubicBezTo>
                    <a:pt x="205" y="216"/>
                    <a:pt x="205" y="216"/>
                    <a:pt x="205" y="216"/>
                  </a:cubicBezTo>
                  <a:cubicBezTo>
                    <a:pt x="143" y="172"/>
                    <a:pt x="87" y="112"/>
                    <a:pt x="48" y="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2" y="18"/>
                    <a:pt x="87" y="29"/>
                    <a:pt x="124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438" y="182"/>
              <a:ext cx="37" cy="40"/>
            </a:xfrm>
            <a:custGeom>
              <a:avLst/>
              <a:gdLst>
                <a:gd name="T0" fmla="*/ 97 w 201"/>
                <a:gd name="T1" fmla="*/ 129 h 217"/>
                <a:gd name="T2" fmla="*/ 0 w 201"/>
                <a:gd name="T3" fmla="*/ 217 h 217"/>
                <a:gd name="T4" fmla="*/ 43 w 201"/>
                <a:gd name="T5" fmla="*/ 106 h 217"/>
                <a:gd name="T6" fmla="*/ 201 w 201"/>
                <a:gd name="T7" fmla="*/ 0 h 217"/>
                <a:gd name="T8" fmla="*/ 97 w 201"/>
                <a:gd name="T9" fmla="*/ 12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17">
                  <a:moveTo>
                    <a:pt x="97" y="129"/>
                  </a:moveTo>
                  <a:cubicBezTo>
                    <a:pt x="68" y="164"/>
                    <a:pt x="32" y="187"/>
                    <a:pt x="0" y="217"/>
                  </a:cubicBezTo>
                  <a:cubicBezTo>
                    <a:pt x="17" y="182"/>
                    <a:pt x="18" y="139"/>
                    <a:pt x="43" y="106"/>
                  </a:cubicBezTo>
                  <a:cubicBezTo>
                    <a:pt x="78" y="44"/>
                    <a:pt x="143" y="23"/>
                    <a:pt x="201" y="0"/>
                  </a:cubicBezTo>
                  <a:cubicBezTo>
                    <a:pt x="158" y="38"/>
                    <a:pt x="128" y="85"/>
                    <a:pt x="97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4645" y="195"/>
              <a:ext cx="37" cy="56"/>
            </a:xfrm>
            <a:custGeom>
              <a:avLst/>
              <a:gdLst>
                <a:gd name="T0" fmla="*/ 193 w 207"/>
                <a:gd name="T1" fmla="*/ 124 h 306"/>
                <a:gd name="T2" fmla="*/ 200 w 207"/>
                <a:gd name="T3" fmla="*/ 306 h 306"/>
                <a:gd name="T4" fmla="*/ 199 w 207"/>
                <a:gd name="T5" fmla="*/ 306 h 306"/>
                <a:gd name="T6" fmla="*/ 47 w 207"/>
                <a:gd name="T7" fmla="*/ 158 h 306"/>
                <a:gd name="T8" fmla="*/ 0 w 207"/>
                <a:gd name="T9" fmla="*/ 50 h 306"/>
                <a:gd name="T10" fmla="*/ 146 w 207"/>
                <a:gd name="T11" fmla="*/ 188 h 306"/>
                <a:gd name="T12" fmla="*/ 174 w 207"/>
                <a:gd name="T13" fmla="*/ 233 h 306"/>
                <a:gd name="T14" fmla="*/ 175 w 207"/>
                <a:gd name="T15" fmla="*/ 232 h 306"/>
                <a:gd name="T16" fmla="*/ 125 w 207"/>
                <a:gd name="T17" fmla="*/ 64 h 306"/>
                <a:gd name="T18" fmla="*/ 77 w 207"/>
                <a:gd name="T19" fmla="*/ 0 h 306"/>
                <a:gd name="T20" fmla="*/ 193 w 207"/>
                <a:gd name="T21" fmla="*/ 124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" h="306">
                  <a:moveTo>
                    <a:pt x="193" y="124"/>
                  </a:moveTo>
                  <a:cubicBezTo>
                    <a:pt x="207" y="185"/>
                    <a:pt x="187" y="244"/>
                    <a:pt x="200" y="306"/>
                  </a:cubicBezTo>
                  <a:cubicBezTo>
                    <a:pt x="199" y="306"/>
                    <a:pt x="199" y="306"/>
                    <a:pt x="199" y="306"/>
                  </a:cubicBezTo>
                  <a:cubicBezTo>
                    <a:pt x="166" y="241"/>
                    <a:pt x="96" y="210"/>
                    <a:pt x="47" y="158"/>
                  </a:cubicBezTo>
                  <a:cubicBezTo>
                    <a:pt x="19" y="127"/>
                    <a:pt x="7" y="90"/>
                    <a:pt x="0" y="50"/>
                  </a:cubicBezTo>
                  <a:cubicBezTo>
                    <a:pt x="28" y="117"/>
                    <a:pt x="103" y="131"/>
                    <a:pt x="146" y="188"/>
                  </a:cubicBezTo>
                  <a:cubicBezTo>
                    <a:pt x="160" y="201"/>
                    <a:pt x="165" y="219"/>
                    <a:pt x="174" y="233"/>
                  </a:cubicBezTo>
                  <a:cubicBezTo>
                    <a:pt x="175" y="232"/>
                    <a:pt x="175" y="232"/>
                    <a:pt x="175" y="232"/>
                  </a:cubicBezTo>
                  <a:cubicBezTo>
                    <a:pt x="151" y="179"/>
                    <a:pt x="142" y="120"/>
                    <a:pt x="125" y="64"/>
                  </a:cubicBezTo>
                  <a:cubicBezTo>
                    <a:pt x="117" y="39"/>
                    <a:pt x="99" y="15"/>
                    <a:pt x="77" y="0"/>
                  </a:cubicBezTo>
                  <a:cubicBezTo>
                    <a:pt x="133" y="11"/>
                    <a:pt x="182" y="70"/>
                    <a:pt x="193" y="1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4423" y="197"/>
              <a:ext cx="37" cy="55"/>
            </a:xfrm>
            <a:custGeom>
              <a:avLst/>
              <a:gdLst>
                <a:gd name="T0" fmla="*/ 124 w 201"/>
                <a:gd name="T1" fmla="*/ 0 h 306"/>
                <a:gd name="T2" fmla="*/ 52 w 201"/>
                <a:gd name="T3" fmla="*/ 169 h 306"/>
                <a:gd name="T4" fmla="*/ 31 w 201"/>
                <a:gd name="T5" fmla="*/ 233 h 306"/>
                <a:gd name="T6" fmla="*/ 33 w 201"/>
                <a:gd name="T7" fmla="*/ 234 h 306"/>
                <a:gd name="T8" fmla="*/ 80 w 201"/>
                <a:gd name="T9" fmla="*/ 165 h 306"/>
                <a:gd name="T10" fmla="*/ 201 w 201"/>
                <a:gd name="T11" fmla="*/ 48 h 306"/>
                <a:gd name="T12" fmla="*/ 74 w 201"/>
                <a:gd name="T13" fmla="*/ 230 h 306"/>
                <a:gd name="T14" fmla="*/ 10 w 201"/>
                <a:gd name="T15" fmla="*/ 306 h 306"/>
                <a:gd name="T16" fmla="*/ 11 w 201"/>
                <a:gd name="T17" fmla="*/ 246 h 306"/>
                <a:gd name="T18" fmla="*/ 48 w 201"/>
                <a:gd name="T19" fmla="*/ 51 h 306"/>
                <a:gd name="T20" fmla="*/ 124 w 201"/>
                <a:gd name="T21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" h="306">
                  <a:moveTo>
                    <a:pt x="124" y="0"/>
                  </a:moveTo>
                  <a:cubicBezTo>
                    <a:pt x="67" y="40"/>
                    <a:pt x="70" y="110"/>
                    <a:pt x="52" y="169"/>
                  </a:cubicBezTo>
                  <a:cubicBezTo>
                    <a:pt x="46" y="191"/>
                    <a:pt x="36" y="211"/>
                    <a:pt x="31" y="233"/>
                  </a:cubicBezTo>
                  <a:cubicBezTo>
                    <a:pt x="33" y="234"/>
                    <a:pt x="33" y="234"/>
                    <a:pt x="33" y="234"/>
                  </a:cubicBezTo>
                  <a:cubicBezTo>
                    <a:pt x="42" y="209"/>
                    <a:pt x="59" y="185"/>
                    <a:pt x="80" y="165"/>
                  </a:cubicBezTo>
                  <a:cubicBezTo>
                    <a:pt x="121" y="127"/>
                    <a:pt x="181" y="104"/>
                    <a:pt x="201" y="48"/>
                  </a:cubicBezTo>
                  <a:cubicBezTo>
                    <a:pt x="200" y="125"/>
                    <a:pt x="136" y="186"/>
                    <a:pt x="74" y="230"/>
                  </a:cubicBezTo>
                  <a:cubicBezTo>
                    <a:pt x="48" y="252"/>
                    <a:pt x="24" y="278"/>
                    <a:pt x="10" y="306"/>
                  </a:cubicBezTo>
                  <a:cubicBezTo>
                    <a:pt x="8" y="287"/>
                    <a:pt x="13" y="267"/>
                    <a:pt x="11" y="246"/>
                  </a:cubicBezTo>
                  <a:cubicBezTo>
                    <a:pt x="5" y="179"/>
                    <a:pt x="0" y="102"/>
                    <a:pt x="48" y="51"/>
                  </a:cubicBezTo>
                  <a:cubicBezTo>
                    <a:pt x="68" y="26"/>
                    <a:pt x="95" y="8"/>
                    <a:pt x="1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4658" y="214"/>
              <a:ext cx="40" cy="73"/>
            </a:xfrm>
            <a:custGeom>
              <a:avLst/>
              <a:gdLst>
                <a:gd name="T0" fmla="*/ 157 w 219"/>
                <a:gd name="T1" fmla="*/ 33 h 401"/>
                <a:gd name="T2" fmla="*/ 182 w 219"/>
                <a:gd name="T3" fmla="*/ 293 h 401"/>
                <a:gd name="T4" fmla="*/ 153 w 219"/>
                <a:gd name="T5" fmla="*/ 401 h 401"/>
                <a:gd name="T6" fmla="*/ 147 w 219"/>
                <a:gd name="T7" fmla="*/ 378 h 401"/>
                <a:gd name="T8" fmla="*/ 22 w 219"/>
                <a:gd name="T9" fmla="*/ 171 h 401"/>
                <a:gd name="T10" fmla="*/ 0 w 219"/>
                <a:gd name="T11" fmla="*/ 96 h 401"/>
                <a:gd name="T12" fmla="*/ 134 w 219"/>
                <a:gd name="T13" fmla="*/ 253 h 401"/>
                <a:gd name="T14" fmla="*/ 148 w 219"/>
                <a:gd name="T15" fmla="*/ 309 h 401"/>
                <a:gd name="T16" fmla="*/ 151 w 219"/>
                <a:gd name="T17" fmla="*/ 307 h 401"/>
                <a:gd name="T18" fmla="*/ 153 w 219"/>
                <a:gd name="T19" fmla="*/ 100 h 401"/>
                <a:gd name="T20" fmla="*/ 129 w 219"/>
                <a:gd name="T21" fmla="*/ 0 h 401"/>
                <a:gd name="T22" fmla="*/ 157 w 219"/>
                <a:gd name="T23" fmla="*/ 33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9" h="401">
                  <a:moveTo>
                    <a:pt x="157" y="33"/>
                  </a:moveTo>
                  <a:cubicBezTo>
                    <a:pt x="208" y="103"/>
                    <a:pt x="219" y="214"/>
                    <a:pt x="182" y="293"/>
                  </a:cubicBezTo>
                  <a:cubicBezTo>
                    <a:pt x="168" y="327"/>
                    <a:pt x="158" y="363"/>
                    <a:pt x="153" y="401"/>
                  </a:cubicBezTo>
                  <a:cubicBezTo>
                    <a:pt x="150" y="394"/>
                    <a:pt x="149" y="386"/>
                    <a:pt x="147" y="378"/>
                  </a:cubicBezTo>
                  <a:cubicBezTo>
                    <a:pt x="127" y="300"/>
                    <a:pt x="53" y="245"/>
                    <a:pt x="22" y="171"/>
                  </a:cubicBezTo>
                  <a:cubicBezTo>
                    <a:pt x="13" y="147"/>
                    <a:pt x="5" y="122"/>
                    <a:pt x="0" y="96"/>
                  </a:cubicBezTo>
                  <a:cubicBezTo>
                    <a:pt x="33" y="156"/>
                    <a:pt x="113" y="187"/>
                    <a:pt x="134" y="253"/>
                  </a:cubicBezTo>
                  <a:cubicBezTo>
                    <a:pt x="143" y="270"/>
                    <a:pt x="143" y="291"/>
                    <a:pt x="148" y="309"/>
                  </a:cubicBezTo>
                  <a:cubicBezTo>
                    <a:pt x="149" y="309"/>
                    <a:pt x="151" y="308"/>
                    <a:pt x="151" y="307"/>
                  </a:cubicBezTo>
                  <a:cubicBezTo>
                    <a:pt x="141" y="239"/>
                    <a:pt x="144" y="167"/>
                    <a:pt x="153" y="100"/>
                  </a:cubicBezTo>
                  <a:cubicBezTo>
                    <a:pt x="153" y="64"/>
                    <a:pt x="149" y="28"/>
                    <a:pt x="129" y="0"/>
                  </a:cubicBezTo>
                  <a:cubicBezTo>
                    <a:pt x="142" y="8"/>
                    <a:pt x="148" y="22"/>
                    <a:pt x="15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4410" y="216"/>
              <a:ext cx="37" cy="73"/>
            </a:xfrm>
            <a:custGeom>
              <a:avLst/>
              <a:gdLst>
                <a:gd name="T0" fmla="*/ 75 w 205"/>
                <a:gd name="T1" fmla="*/ 1 h 401"/>
                <a:gd name="T2" fmla="*/ 66 w 205"/>
                <a:gd name="T3" fmla="*/ 228 h 401"/>
                <a:gd name="T4" fmla="*/ 60 w 205"/>
                <a:gd name="T5" fmla="*/ 306 h 401"/>
                <a:gd name="T6" fmla="*/ 63 w 205"/>
                <a:gd name="T7" fmla="*/ 308 h 401"/>
                <a:gd name="T8" fmla="*/ 68 w 205"/>
                <a:gd name="T9" fmla="*/ 281 h 401"/>
                <a:gd name="T10" fmla="*/ 181 w 205"/>
                <a:gd name="T11" fmla="*/ 130 h 401"/>
                <a:gd name="T12" fmla="*/ 205 w 205"/>
                <a:gd name="T13" fmla="*/ 94 h 401"/>
                <a:gd name="T14" fmla="*/ 178 w 205"/>
                <a:gd name="T15" fmla="*/ 186 h 401"/>
                <a:gd name="T16" fmla="*/ 60 w 205"/>
                <a:gd name="T17" fmla="*/ 401 h 401"/>
                <a:gd name="T18" fmla="*/ 5 w 205"/>
                <a:gd name="T19" fmla="*/ 178 h 401"/>
                <a:gd name="T20" fmla="*/ 72 w 205"/>
                <a:gd name="T21" fmla="*/ 2 h 401"/>
                <a:gd name="T22" fmla="*/ 75 w 205"/>
                <a:gd name="T23" fmla="*/ 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5" h="401">
                  <a:moveTo>
                    <a:pt x="75" y="1"/>
                  </a:moveTo>
                  <a:cubicBezTo>
                    <a:pt x="31" y="68"/>
                    <a:pt x="68" y="152"/>
                    <a:pt x="66" y="228"/>
                  </a:cubicBezTo>
                  <a:cubicBezTo>
                    <a:pt x="60" y="306"/>
                    <a:pt x="60" y="306"/>
                    <a:pt x="60" y="306"/>
                  </a:cubicBezTo>
                  <a:cubicBezTo>
                    <a:pt x="61" y="307"/>
                    <a:pt x="61" y="309"/>
                    <a:pt x="63" y="308"/>
                  </a:cubicBezTo>
                  <a:cubicBezTo>
                    <a:pt x="66" y="300"/>
                    <a:pt x="66" y="290"/>
                    <a:pt x="68" y="281"/>
                  </a:cubicBezTo>
                  <a:cubicBezTo>
                    <a:pt x="78" y="218"/>
                    <a:pt x="133" y="174"/>
                    <a:pt x="181" y="130"/>
                  </a:cubicBezTo>
                  <a:cubicBezTo>
                    <a:pt x="191" y="119"/>
                    <a:pt x="200" y="107"/>
                    <a:pt x="205" y="94"/>
                  </a:cubicBezTo>
                  <a:cubicBezTo>
                    <a:pt x="201" y="125"/>
                    <a:pt x="191" y="157"/>
                    <a:pt x="178" y="186"/>
                  </a:cubicBezTo>
                  <a:cubicBezTo>
                    <a:pt x="141" y="258"/>
                    <a:pt x="73" y="318"/>
                    <a:pt x="60" y="401"/>
                  </a:cubicBezTo>
                  <a:cubicBezTo>
                    <a:pt x="54" y="321"/>
                    <a:pt x="0" y="262"/>
                    <a:pt x="5" y="178"/>
                  </a:cubicBezTo>
                  <a:cubicBezTo>
                    <a:pt x="4" y="109"/>
                    <a:pt x="32" y="53"/>
                    <a:pt x="72" y="2"/>
                  </a:cubicBezTo>
                  <a:cubicBezTo>
                    <a:pt x="73" y="2"/>
                    <a:pt x="74" y="0"/>
                    <a:pt x="7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4667" y="252"/>
              <a:ext cx="38" cy="74"/>
            </a:xfrm>
            <a:custGeom>
              <a:avLst/>
              <a:gdLst>
                <a:gd name="T0" fmla="*/ 153 w 207"/>
                <a:gd name="T1" fmla="*/ 274 h 401"/>
                <a:gd name="T2" fmla="*/ 57 w 207"/>
                <a:gd name="T3" fmla="*/ 401 h 401"/>
                <a:gd name="T4" fmla="*/ 51 w 207"/>
                <a:gd name="T5" fmla="*/ 291 h 401"/>
                <a:gd name="T6" fmla="*/ 0 w 207"/>
                <a:gd name="T7" fmla="*/ 69 h 401"/>
                <a:gd name="T8" fmla="*/ 1 w 207"/>
                <a:gd name="T9" fmla="*/ 40 h 401"/>
                <a:gd name="T10" fmla="*/ 92 w 207"/>
                <a:gd name="T11" fmla="*/ 263 h 401"/>
                <a:gd name="T12" fmla="*/ 83 w 207"/>
                <a:gd name="T13" fmla="*/ 322 h 401"/>
                <a:gd name="T14" fmla="*/ 85 w 207"/>
                <a:gd name="T15" fmla="*/ 324 h 401"/>
                <a:gd name="T16" fmla="*/ 88 w 207"/>
                <a:gd name="T17" fmla="*/ 320 h 401"/>
                <a:gd name="T18" fmla="*/ 123 w 207"/>
                <a:gd name="T19" fmla="*/ 189 h 401"/>
                <a:gd name="T20" fmla="*/ 168 w 207"/>
                <a:gd name="T21" fmla="*/ 0 h 401"/>
                <a:gd name="T22" fmla="*/ 153 w 207"/>
                <a:gd name="T23" fmla="*/ 2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401">
                  <a:moveTo>
                    <a:pt x="153" y="274"/>
                  </a:moveTo>
                  <a:cubicBezTo>
                    <a:pt x="122" y="317"/>
                    <a:pt x="85" y="357"/>
                    <a:pt x="57" y="401"/>
                  </a:cubicBezTo>
                  <a:cubicBezTo>
                    <a:pt x="61" y="367"/>
                    <a:pt x="65" y="324"/>
                    <a:pt x="51" y="291"/>
                  </a:cubicBezTo>
                  <a:cubicBezTo>
                    <a:pt x="27" y="220"/>
                    <a:pt x="7" y="147"/>
                    <a:pt x="0" y="69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9" y="119"/>
                    <a:pt x="97" y="174"/>
                    <a:pt x="92" y="263"/>
                  </a:cubicBezTo>
                  <a:cubicBezTo>
                    <a:pt x="94" y="285"/>
                    <a:pt x="87" y="303"/>
                    <a:pt x="83" y="322"/>
                  </a:cubicBezTo>
                  <a:cubicBezTo>
                    <a:pt x="85" y="324"/>
                    <a:pt x="85" y="324"/>
                    <a:pt x="85" y="324"/>
                  </a:cubicBezTo>
                  <a:cubicBezTo>
                    <a:pt x="88" y="320"/>
                    <a:pt x="88" y="320"/>
                    <a:pt x="88" y="320"/>
                  </a:cubicBezTo>
                  <a:cubicBezTo>
                    <a:pt x="100" y="276"/>
                    <a:pt x="105" y="230"/>
                    <a:pt x="123" y="189"/>
                  </a:cubicBezTo>
                  <a:cubicBezTo>
                    <a:pt x="149" y="130"/>
                    <a:pt x="181" y="71"/>
                    <a:pt x="168" y="0"/>
                  </a:cubicBezTo>
                  <a:cubicBezTo>
                    <a:pt x="207" y="84"/>
                    <a:pt x="195" y="196"/>
                    <a:pt x="153" y="2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3"/>
            <p:cNvSpPr>
              <a:spLocks/>
            </p:cNvSpPr>
            <p:nvPr userDrawn="1"/>
          </p:nvSpPr>
          <p:spPr bwMode="auto">
            <a:xfrm>
              <a:off x="4403" y="254"/>
              <a:ext cx="36" cy="73"/>
            </a:xfrm>
            <a:custGeom>
              <a:avLst/>
              <a:gdLst>
                <a:gd name="T0" fmla="*/ 91 w 199"/>
                <a:gd name="T1" fmla="*/ 234 h 399"/>
                <a:gd name="T2" fmla="*/ 113 w 199"/>
                <a:gd name="T3" fmla="*/ 322 h 399"/>
                <a:gd name="T4" fmla="*/ 116 w 199"/>
                <a:gd name="T5" fmla="*/ 321 h 399"/>
                <a:gd name="T6" fmla="*/ 173 w 199"/>
                <a:gd name="T7" fmla="*/ 95 h 399"/>
                <a:gd name="T8" fmla="*/ 194 w 199"/>
                <a:gd name="T9" fmla="*/ 37 h 399"/>
                <a:gd name="T10" fmla="*/ 184 w 199"/>
                <a:gd name="T11" fmla="*/ 157 h 399"/>
                <a:gd name="T12" fmla="*/ 144 w 199"/>
                <a:gd name="T13" fmla="*/ 303 h 399"/>
                <a:gd name="T14" fmla="*/ 142 w 199"/>
                <a:gd name="T15" fmla="*/ 399 h 399"/>
                <a:gd name="T16" fmla="*/ 138 w 199"/>
                <a:gd name="T17" fmla="*/ 395 h 399"/>
                <a:gd name="T18" fmla="*/ 25 w 199"/>
                <a:gd name="T19" fmla="*/ 228 h 399"/>
                <a:gd name="T20" fmla="*/ 10 w 199"/>
                <a:gd name="T21" fmla="*/ 63 h 399"/>
                <a:gd name="T22" fmla="*/ 28 w 199"/>
                <a:gd name="T23" fmla="*/ 0 h 399"/>
                <a:gd name="T24" fmla="*/ 91 w 199"/>
                <a:gd name="T25" fmla="*/ 234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9" h="399">
                  <a:moveTo>
                    <a:pt x="91" y="234"/>
                  </a:moveTo>
                  <a:cubicBezTo>
                    <a:pt x="100" y="263"/>
                    <a:pt x="102" y="295"/>
                    <a:pt x="113" y="322"/>
                  </a:cubicBezTo>
                  <a:cubicBezTo>
                    <a:pt x="115" y="323"/>
                    <a:pt x="115" y="322"/>
                    <a:pt x="116" y="321"/>
                  </a:cubicBezTo>
                  <a:cubicBezTo>
                    <a:pt x="86" y="237"/>
                    <a:pt x="129" y="160"/>
                    <a:pt x="173" y="95"/>
                  </a:cubicBezTo>
                  <a:cubicBezTo>
                    <a:pt x="183" y="77"/>
                    <a:pt x="189" y="57"/>
                    <a:pt x="194" y="37"/>
                  </a:cubicBezTo>
                  <a:cubicBezTo>
                    <a:pt x="199" y="75"/>
                    <a:pt x="189" y="118"/>
                    <a:pt x="184" y="157"/>
                  </a:cubicBezTo>
                  <a:cubicBezTo>
                    <a:pt x="173" y="207"/>
                    <a:pt x="158" y="255"/>
                    <a:pt x="144" y="303"/>
                  </a:cubicBezTo>
                  <a:cubicBezTo>
                    <a:pt x="135" y="333"/>
                    <a:pt x="138" y="367"/>
                    <a:pt x="142" y="399"/>
                  </a:cubicBezTo>
                  <a:cubicBezTo>
                    <a:pt x="138" y="395"/>
                    <a:pt x="138" y="395"/>
                    <a:pt x="138" y="395"/>
                  </a:cubicBezTo>
                  <a:cubicBezTo>
                    <a:pt x="106" y="337"/>
                    <a:pt x="44" y="292"/>
                    <a:pt x="25" y="228"/>
                  </a:cubicBezTo>
                  <a:cubicBezTo>
                    <a:pt x="10" y="177"/>
                    <a:pt x="0" y="118"/>
                    <a:pt x="10" y="63"/>
                  </a:cubicBezTo>
                  <a:cubicBezTo>
                    <a:pt x="15" y="41"/>
                    <a:pt x="19" y="19"/>
                    <a:pt x="28" y="0"/>
                  </a:cubicBezTo>
                  <a:cubicBezTo>
                    <a:pt x="10" y="90"/>
                    <a:pt x="71" y="155"/>
                    <a:pt x="91" y="2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4"/>
            <p:cNvSpPr>
              <a:spLocks/>
            </p:cNvSpPr>
            <p:nvPr userDrawn="1"/>
          </p:nvSpPr>
          <p:spPr bwMode="auto">
            <a:xfrm>
              <a:off x="4656" y="294"/>
              <a:ext cx="50" cy="67"/>
            </a:xfrm>
            <a:custGeom>
              <a:avLst/>
              <a:gdLst>
                <a:gd name="T0" fmla="*/ 96 w 272"/>
                <a:gd name="T1" fmla="*/ 184 h 366"/>
                <a:gd name="T2" fmla="*/ 61 w 272"/>
                <a:gd name="T3" fmla="*/ 289 h 366"/>
                <a:gd name="T4" fmla="*/ 64 w 272"/>
                <a:gd name="T5" fmla="*/ 289 h 366"/>
                <a:gd name="T6" fmla="*/ 146 w 272"/>
                <a:gd name="T7" fmla="*/ 179 h 366"/>
                <a:gd name="T8" fmla="*/ 255 w 272"/>
                <a:gd name="T9" fmla="*/ 13 h 366"/>
                <a:gd name="T10" fmla="*/ 115 w 272"/>
                <a:gd name="T11" fmla="*/ 288 h 366"/>
                <a:gd name="T12" fmla="*/ 0 w 272"/>
                <a:gd name="T13" fmla="*/ 366 h 366"/>
                <a:gd name="T14" fmla="*/ 0 w 272"/>
                <a:gd name="T15" fmla="*/ 362 h 366"/>
                <a:gd name="T16" fmla="*/ 64 w 272"/>
                <a:gd name="T17" fmla="*/ 34 h 366"/>
                <a:gd name="T18" fmla="*/ 77 w 272"/>
                <a:gd name="T19" fmla="*/ 0 h 366"/>
                <a:gd name="T20" fmla="*/ 96 w 272"/>
                <a:gd name="T21" fmla="*/ 184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2" h="366">
                  <a:moveTo>
                    <a:pt x="96" y="184"/>
                  </a:moveTo>
                  <a:cubicBezTo>
                    <a:pt x="94" y="223"/>
                    <a:pt x="81" y="258"/>
                    <a:pt x="61" y="289"/>
                  </a:cubicBezTo>
                  <a:cubicBezTo>
                    <a:pt x="64" y="289"/>
                    <a:pt x="64" y="289"/>
                    <a:pt x="64" y="289"/>
                  </a:cubicBezTo>
                  <a:cubicBezTo>
                    <a:pt x="92" y="253"/>
                    <a:pt x="114" y="214"/>
                    <a:pt x="146" y="179"/>
                  </a:cubicBezTo>
                  <a:cubicBezTo>
                    <a:pt x="197" y="130"/>
                    <a:pt x="248" y="80"/>
                    <a:pt x="255" y="13"/>
                  </a:cubicBezTo>
                  <a:cubicBezTo>
                    <a:pt x="272" y="126"/>
                    <a:pt x="208" y="224"/>
                    <a:pt x="115" y="288"/>
                  </a:cubicBezTo>
                  <a:cubicBezTo>
                    <a:pt x="76" y="313"/>
                    <a:pt x="37" y="337"/>
                    <a:pt x="0" y="366"/>
                  </a:cubicBezTo>
                  <a:cubicBezTo>
                    <a:pt x="0" y="362"/>
                    <a:pt x="0" y="362"/>
                    <a:pt x="0" y="362"/>
                  </a:cubicBezTo>
                  <a:cubicBezTo>
                    <a:pt x="57" y="268"/>
                    <a:pt x="29" y="138"/>
                    <a:pt x="64" y="34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0" y="64"/>
                    <a:pt x="98" y="119"/>
                    <a:pt x="96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5"/>
            <p:cNvSpPr>
              <a:spLocks/>
            </p:cNvSpPr>
            <p:nvPr userDrawn="1"/>
          </p:nvSpPr>
          <p:spPr bwMode="auto">
            <a:xfrm>
              <a:off x="4404" y="296"/>
              <a:ext cx="47" cy="66"/>
            </a:xfrm>
            <a:custGeom>
              <a:avLst/>
              <a:gdLst>
                <a:gd name="T0" fmla="*/ 233 w 260"/>
                <a:gd name="T1" fmla="*/ 302 h 363"/>
                <a:gd name="T2" fmla="*/ 260 w 260"/>
                <a:gd name="T3" fmla="*/ 363 h 363"/>
                <a:gd name="T4" fmla="*/ 18 w 260"/>
                <a:gd name="T5" fmla="*/ 141 h 363"/>
                <a:gd name="T6" fmla="*/ 3 w 260"/>
                <a:gd name="T7" fmla="*/ 15 h 363"/>
                <a:gd name="T8" fmla="*/ 161 w 260"/>
                <a:gd name="T9" fmla="*/ 241 h 363"/>
                <a:gd name="T10" fmla="*/ 197 w 260"/>
                <a:gd name="T11" fmla="*/ 289 h 363"/>
                <a:gd name="T12" fmla="*/ 182 w 260"/>
                <a:gd name="T13" fmla="*/ 259 h 363"/>
                <a:gd name="T14" fmla="*/ 163 w 260"/>
                <a:gd name="T15" fmla="*/ 146 h 363"/>
                <a:gd name="T16" fmla="*/ 180 w 260"/>
                <a:gd name="T17" fmla="*/ 0 h 363"/>
                <a:gd name="T18" fmla="*/ 233 w 260"/>
                <a:gd name="T19" fmla="*/ 302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0" h="363">
                  <a:moveTo>
                    <a:pt x="233" y="302"/>
                  </a:moveTo>
                  <a:cubicBezTo>
                    <a:pt x="239" y="323"/>
                    <a:pt x="252" y="343"/>
                    <a:pt x="260" y="363"/>
                  </a:cubicBezTo>
                  <a:cubicBezTo>
                    <a:pt x="174" y="304"/>
                    <a:pt x="56" y="248"/>
                    <a:pt x="18" y="141"/>
                  </a:cubicBezTo>
                  <a:cubicBezTo>
                    <a:pt x="1" y="103"/>
                    <a:pt x="0" y="57"/>
                    <a:pt x="3" y="15"/>
                  </a:cubicBezTo>
                  <a:cubicBezTo>
                    <a:pt x="10" y="111"/>
                    <a:pt x="113" y="161"/>
                    <a:pt x="161" y="241"/>
                  </a:cubicBezTo>
                  <a:cubicBezTo>
                    <a:pt x="172" y="257"/>
                    <a:pt x="182" y="275"/>
                    <a:pt x="197" y="289"/>
                  </a:cubicBezTo>
                  <a:cubicBezTo>
                    <a:pt x="195" y="279"/>
                    <a:pt x="185" y="270"/>
                    <a:pt x="182" y="259"/>
                  </a:cubicBezTo>
                  <a:cubicBezTo>
                    <a:pt x="165" y="226"/>
                    <a:pt x="159" y="186"/>
                    <a:pt x="163" y="146"/>
                  </a:cubicBezTo>
                  <a:cubicBezTo>
                    <a:pt x="168" y="97"/>
                    <a:pt x="188" y="52"/>
                    <a:pt x="180" y="0"/>
                  </a:cubicBezTo>
                  <a:cubicBezTo>
                    <a:pt x="223" y="91"/>
                    <a:pt x="210" y="204"/>
                    <a:pt x="233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6"/>
            <p:cNvSpPr>
              <a:spLocks/>
            </p:cNvSpPr>
            <p:nvPr userDrawn="1"/>
          </p:nvSpPr>
          <p:spPr bwMode="auto">
            <a:xfrm>
              <a:off x="4627" y="324"/>
              <a:ext cx="66" cy="61"/>
            </a:xfrm>
            <a:custGeom>
              <a:avLst/>
              <a:gdLst>
                <a:gd name="T0" fmla="*/ 127 w 363"/>
                <a:gd name="T1" fmla="*/ 219 h 333"/>
                <a:gd name="T2" fmla="*/ 68 w 363"/>
                <a:gd name="T3" fmla="*/ 290 h 333"/>
                <a:gd name="T4" fmla="*/ 89 w 363"/>
                <a:gd name="T5" fmla="*/ 278 h 333"/>
                <a:gd name="T6" fmla="*/ 300 w 363"/>
                <a:gd name="T7" fmla="*/ 148 h 333"/>
                <a:gd name="T8" fmla="*/ 363 w 363"/>
                <a:gd name="T9" fmla="*/ 68 h 333"/>
                <a:gd name="T10" fmla="*/ 152 w 363"/>
                <a:gd name="T11" fmla="*/ 299 h 333"/>
                <a:gd name="T12" fmla="*/ 0 w 363"/>
                <a:gd name="T13" fmla="*/ 333 h 333"/>
                <a:gd name="T14" fmla="*/ 132 w 363"/>
                <a:gd name="T15" fmla="*/ 71 h 333"/>
                <a:gd name="T16" fmla="*/ 184 w 363"/>
                <a:gd name="T17" fmla="*/ 0 h 333"/>
                <a:gd name="T18" fmla="*/ 127 w 363"/>
                <a:gd name="T19" fmla="*/ 21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3" h="333">
                  <a:moveTo>
                    <a:pt x="127" y="219"/>
                  </a:moveTo>
                  <a:cubicBezTo>
                    <a:pt x="112" y="244"/>
                    <a:pt x="91" y="269"/>
                    <a:pt x="68" y="290"/>
                  </a:cubicBezTo>
                  <a:cubicBezTo>
                    <a:pt x="76" y="289"/>
                    <a:pt x="82" y="283"/>
                    <a:pt x="89" y="278"/>
                  </a:cubicBezTo>
                  <a:cubicBezTo>
                    <a:pt x="151" y="216"/>
                    <a:pt x="233" y="199"/>
                    <a:pt x="300" y="148"/>
                  </a:cubicBezTo>
                  <a:cubicBezTo>
                    <a:pt x="327" y="127"/>
                    <a:pt x="351" y="99"/>
                    <a:pt x="363" y="68"/>
                  </a:cubicBezTo>
                  <a:cubicBezTo>
                    <a:pt x="350" y="171"/>
                    <a:pt x="248" y="268"/>
                    <a:pt x="152" y="299"/>
                  </a:cubicBezTo>
                  <a:cubicBezTo>
                    <a:pt x="102" y="312"/>
                    <a:pt x="48" y="316"/>
                    <a:pt x="0" y="333"/>
                  </a:cubicBezTo>
                  <a:cubicBezTo>
                    <a:pt x="82" y="262"/>
                    <a:pt x="77" y="153"/>
                    <a:pt x="132" y="71"/>
                  </a:cubicBezTo>
                  <a:cubicBezTo>
                    <a:pt x="150" y="47"/>
                    <a:pt x="164" y="22"/>
                    <a:pt x="184" y="0"/>
                  </a:cubicBezTo>
                  <a:cubicBezTo>
                    <a:pt x="151" y="67"/>
                    <a:pt x="166" y="154"/>
                    <a:pt x="127" y="2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4414" y="326"/>
              <a:ext cx="66" cy="60"/>
            </a:xfrm>
            <a:custGeom>
              <a:avLst/>
              <a:gdLst>
                <a:gd name="T0" fmla="*/ 259 w 366"/>
                <a:gd name="T1" fmla="*/ 123 h 328"/>
                <a:gd name="T2" fmla="*/ 366 w 366"/>
                <a:gd name="T3" fmla="*/ 328 h 328"/>
                <a:gd name="T4" fmla="*/ 145 w 366"/>
                <a:gd name="T5" fmla="*/ 267 h 328"/>
                <a:gd name="T6" fmla="*/ 0 w 366"/>
                <a:gd name="T7" fmla="*/ 71 h 328"/>
                <a:gd name="T8" fmla="*/ 249 w 366"/>
                <a:gd name="T9" fmla="*/ 255 h 328"/>
                <a:gd name="T10" fmla="*/ 297 w 366"/>
                <a:gd name="T11" fmla="*/ 288 h 328"/>
                <a:gd name="T12" fmla="*/ 297 w 366"/>
                <a:gd name="T13" fmla="*/ 287 h 328"/>
                <a:gd name="T14" fmla="*/ 244 w 366"/>
                <a:gd name="T15" fmla="*/ 229 h 328"/>
                <a:gd name="T16" fmla="*/ 178 w 366"/>
                <a:gd name="T17" fmla="*/ 0 h 328"/>
                <a:gd name="T18" fmla="*/ 259 w 366"/>
                <a:gd name="T19" fmla="*/ 123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6" h="328">
                  <a:moveTo>
                    <a:pt x="259" y="123"/>
                  </a:moveTo>
                  <a:cubicBezTo>
                    <a:pt x="288" y="194"/>
                    <a:pt x="299" y="275"/>
                    <a:pt x="366" y="328"/>
                  </a:cubicBezTo>
                  <a:cubicBezTo>
                    <a:pt x="294" y="305"/>
                    <a:pt x="209" y="311"/>
                    <a:pt x="145" y="267"/>
                  </a:cubicBezTo>
                  <a:cubicBezTo>
                    <a:pt x="75" y="224"/>
                    <a:pt x="13" y="151"/>
                    <a:pt x="0" y="71"/>
                  </a:cubicBezTo>
                  <a:cubicBezTo>
                    <a:pt x="48" y="180"/>
                    <a:pt x="168" y="189"/>
                    <a:pt x="249" y="255"/>
                  </a:cubicBezTo>
                  <a:cubicBezTo>
                    <a:pt x="264" y="268"/>
                    <a:pt x="280" y="280"/>
                    <a:pt x="297" y="288"/>
                  </a:cubicBezTo>
                  <a:cubicBezTo>
                    <a:pt x="297" y="287"/>
                    <a:pt x="297" y="287"/>
                    <a:pt x="297" y="287"/>
                  </a:cubicBezTo>
                  <a:cubicBezTo>
                    <a:pt x="279" y="270"/>
                    <a:pt x="257" y="251"/>
                    <a:pt x="244" y="229"/>
                  </a:cubicBezTo>
                  <a:cubicBezTo>
                    <a:pt x="197" y="163"/>
                    <a:pt x="214" y="71"/>
                    <a:pt x="178" y="0"/>
                  </a:cubicBezTo>
                  <a:cubicBezTo>
                    <a:pt x="210" y="39"/>
                    <a:pt x="240" y="79"/>
                    <a:pt x="25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4588" y="356"/>
              <a:ext cx="83" cy="48"/>
            </a:xfrm>
            <a:custGeom>
              <a:avLst/>
              <a:gdLst>
                <a:gd name="T0" fmla="*/ 162 w 451"/>
                <a:gd name="T1" fmla="*/ 170 h 261"/>
                <a:gd name="T2" fmla="*/ 104 w 451"/>
                <a:gd name="T3" fmla="*/ 192 h 261"/>
                <a:gd name="T4" fmla="*/ 179 w 451"/>
                <a:gd name="T5" fmla="*/ 181 h 261"/>
                <a:gd name="T6" fmla="*/ 451 w 451"/>
                <a:gd name="T7" fmla="*/ 100 h 261"/>
                <a:gd name="T8" fmla="*/ 307 w 451"/>
                <a:gd name="T9" fmla="*/ 224 h 261"/>
                <a:gd name="T10" fmla="*/ 18 w 451"/>
                <a:gd name="T11" fmla="*/ 201 h 261"/>
                <a:gd name="T12" fmla="*/ 0 w 451"/>
                <a:gd name="T13" fmla="*/ 198 h 261"/>
                <a:gd name="T14" fmla="*/ 0 w 451"/>
                <a:gd name="T15" fmla="*/ 198 h 261"/>
                <a:gd name="T16" fmla="*/ 124 w 451"/>
                <a:gd name="T17" fmla="*/ 142 h 261"/>
                <a:gd name="T18" fmla="*/ 281 w 451"/>
                <a:gd name="T19" fmla="*/ 0 h 261"/>
                <a:gd name="T20" fmla="*/ 162 w 451"/>
                <a:gd name="T21" fmla="*/ 17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1" h="261">
                  <a:moveTo>
                    <a:pt x="162" y="170"/>
                  </a:moveTo>
                  <a:cubicBezTo>
                    <a:pt x="144" y="181"/>
                    <a:pt x="122" y="183"/>
                    <a:pt x="104" y="192"/>
                  </a:cubicBezTo>
                  <a:cubicBezTo>
                    <a:pt x="130" y="193"/>
                    <a:pt x="153" y="183"/>
                    <a:pt x="179" y="181"/>
                  </a:cubicBezTo>
                  <a:cubicBezTo>
                    <a:pt x="275" y="166"/>
                    <a:pt x="385" y="181"/>
                    <a:pt x="451" y="100"/>
                  </a:cubicBezTo>
                  <a:cubicBezTo>
                    <a:pt x="427" y="157"/>
                    <a:pt x="364" y="204"/>
                    <a:pt x="307" y="224"/>
                  </a:cubicBezTo>
                  <a:cubicBezTo>
                    <a:pt x="210" y="261"/>
                    <a:pt x="111" y="216"/>
                    <a:pt x="18" y="201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44" y="188"/>
                    <a:pt x="88" y="174"/>
                    <a:pt x="124" y="142"/>
                  </a:cubicBezTo>
                  <a:cubicBezTo>
                    <a:pt x="176" y="92"/>
                    <a:pt x="223" y="40"/>
                    <a:pt x="281" y="0"/>
                  </a:cubicBezTo>
                  <a:cubicBezTo>
                    <a:pt x="238" y="55"/>
                    <a:pt x="233" y="134"/>
                    <a:pt x="162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4436" y="357"/>
              <a:ext cx="83" cy="47"/>
            </a:xfrm>
            <a:custGeom>
              <a:avLst/>
              <a:gdLst>
                <a:gd name="T0" fmla="*/ 325 w 454"/>
                <a:gd name="T1" fmla="*/ 135 h 253"/>
                <a:gd name="T2" fmla="*/ 454 w 454"/>
                <a:gd name="T3" fmla="*/ 193 h 253"/>
                <a:gd name="T4" fmla="*/ 416 w 454"/>
                <a:gd name="T5" fmla="*/ 199 h 253"/>
                <a:gd name="T6" fmla="*/ 148 w 454"/>
                <a:gd name="T7" fmla="*/ 223 h 253"/>
                <a:gd name="T8" fmla="*/ 0 w 454"/>
                <a:gd name="T9" fmla="*/ 101 h 253"/>
                <a:gd name="T10" fmla="*/ 307 w 454"/>
                <a:gd name="T11" fmla="*/ 183 h 253"/>
                <a:gd name="T12" fmla="*/ 350 w 454"/>
                <a:gd name="T13" fmla="*/ 188 h 253"/>
                <a:gd name="T14" fmla="*/ 307 w 454"/>
                <a:gd name="T15" fmla="*/ 174 h 253"/>
                <a:gd name="T16" fmla="*/ 171 w 454"/>
                <a:gd name="T17" fmla="*/ 0 h 253"/>
                <a:gd name="T18" fmla="*/ 325 w 454"/>
                <a:gd name="T19" fmla="*/ 13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4" h="253">
                  <a:moveTo>
                    <a:pt x="325" y="135"/>
                  </a:moveTo>
                  <a:cubicBezTo>
                    <a:pt x="363" y="168"/>
                    <a:pt x="407" y="183"/>
                    <a:pt x="454" y="193"/>
                  </a:cubicBezTo>
                  <a:cubicBezTo>
                    <a:pt x="443" y="197"/>
                    <a:pt x="428" y="195"/>
                    <a:pt x="416" y="199"/>
                  </a:cubicBezTo>
                  <a:cubicBezTo>
                    <a:pt x="331" y="220"/>
                    <a:pt x="238" y="253"/>
                    <a:pt x="148" y="223"/>
                  </a:cubicBezTo>
                  <a:cubicBezTo>
                    <a:pt x="90" y="205"/>
                    <a:pt x="30" y="159"/>
                    <a:pt x="0" y="101"/>
                  </a:cubicBezTo>
                  <a:cubicBezTo>
                    <a:pt x="78" y="189"/>
                    <a:pt x="204" y="160"/>
                    <a:pt x="307" y="183"/>
                  </a:cubicBezTo>
                  <a:cubicBezTo>
                    <a:pt x="321" y="185"/>
                    <a:pt x="334" y="191"/>
                    <a:pt x="350" y="188"/>
                  </a:cubicBezTo>
                  <a:cubicBezTo>
                    <a:pt x="338" y="180"/>
                    <a:pt x="320" y="181"/>
                    <a:pt x="307" y="174"/>
                  </a:cubicBezTo>
                  <a:cubicBezTo>
                    <a:pt x="227" y="146"/>
                    <a:pt x="215" y="59"/>
                    <a:pt x="171" y="0"/>
                  </a:cubicBezTo>
                  <a:cubicBezTo>
                    <a:pt x="227" y="37"/>
                    <a:pt x="274" y="87"/>
                    <a:pt x="325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0"/>
            <p:cNvSpPr>
              <a:spLocks/>
            </p:cNvSpPr>
            <p:nvPr userDrawn="1"/>
          </p:nvSpPr>
          <p:spPr bwMode="auto">
            <a:xfrm>
              <a:off x="4461" y="389"/>
              <a:ext cx="185" cy="37"/>
            </a:xfrm>
            <a:custGeom>
              <a:avLst/>
              <a:gdLst>
                <a:gd name="T0" fmla="*/ 819 w 1016"/>
                <a:gd name="T1" fmla="*/ 80 h 202"/>
                <a:gd name="T2" fmla="*/ 1016 w 1016"/>
                <a:gd name="T3" fmla="*/ 59 h 202"/>
                <a:gd name="T4" fmla="*/ 912 w 1016"/>
                <a:gd name="T5" fmla="*/ 132 h 202"/>
                <a:gd name="T6" fmla="*/ 667 w 1016"/>
                <a:gd name="T7" fmla="*/ 79 h 202"/>
                <a:gd name="T8" fmla="*/ 579 w 1016"/>
                <a:gd name="T9" fmla="*/ 39 h 202"/>
                <a:gd name="T10" fmla="*/ 543 w 1016"/>
                <a:gd name="T11" fmla="*/ 42 h 202"/>
                <a:gd name="T12" fmla="*/ 726 w 1016"/>
                <a:gd name="T13" fmla="*/ 169 h 202"/>
                <a:gd name="T14" fmla="*/ 693 w 1016"/>
                <a:gd name="T15" fmla="*/ 199 h 202"/>
                <a:gd name="T16" fmla="*/ 512 w 1016"/>
                <a:gd name="T17" fmla="*/ 53 h 202"/>
                <a:gd name="T18" fmla="*/ 475 w 1016"/>
                <a:gd name="T19" fmla="*/ 68 h 202"/>
                <a:gd name="T20" fmla="*/ 326 w 1016"/>
                <a:gd name="T21" fmla="*/ 202 h 202"/>
                <a:gd name="T22" fmla="*/ 291 w 1016"/>
                <a:gd name="T23" fmla="*/ 173 h 202"/>
                <a:gd name="T24" fmla="*/ 475 w 1016"/>
                <a:gd name="T25" fmla="*/ 41 h 202"/>
                <a:gd name="T26" fmla="*/ 316 w 1016"/>
                <a:gd name="T27" fmla="*/ 104 h 202"/>
                <a:gd name="T28" fmla="*/ 102 w 1016"/>
                <a:gd name="T29" fmla="*/ 136 h 202"/>
                <a:gd name="T30" fmla="*/ 0 w 1016"/>
                <a:gd name="T31" fmla="*/ 66 h 202"/>
                <a:gd name="T32" fmla="*/ 202 w 1016"/>
                <a:gd name="T33" fmla="*/ 83 h 202"/>
                <a:gd name="T34" fmla="*/ 477 w 1016"/>
                <a:gd name="T35" fmla="*/ 22 h 202"/>
                <a:gd name="T36" fmla="*/ 524 w 1016"/>
                <a:gd name="T37" fmla="*/ 25 h 202"/>
                <a:gd name="T38" fmla="*/ 751 w 1016"/>
                <a:gd name="T39" fmla="*/ 53 h 202"/>
                <a:gd name="T40" fmla="*/ 819 w 1016"/>
                <a:gd name="T41" fmla="*/ 8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6" h="202">
                  <a:moveTo>
                    <a:pt x="819" y="80"/>
                  </a:moveTo>
                  <a:cubicBezTo>
                    <a:pt x="882" y="104"/>
                    <a:pt x="963" y="97"/>
                    <a:pt x="1016" y="59"/>
                  </a:cubicBezTo>
                  <a:cubicBezTo>
                    <a:pt x="989" y="93"/>
                    <a:pt x="951" y="118"/>
                    <a:pt x="912" y="132"/>
                  </a:cubicBezTo>
                  <a:cubicBezTo>
                    <a:pt x="825" y="164"/>
                    <a:pt x="734" y="130"/>
                    <a:pt x="667" y="79"/>
                  </a:cubicBezTo>
                  <a:cubicBezTo>
                    <a:pt x="639" y="61"/>
                    <a:pt x="615" y="36"/>
                    <a:pt x="579" y="39"/>
                  </a:cubicBezTo>
                  <a:cubicBezTo>
                    <a:pt x="566" y="38"/>
                    <a:pt x="554" y="39"/>
                    <a:pt x="543" y="42"/>
                  </a:cubicBezTo>
                  <a:cubicBezTo>
                    <a:pt x="609" y="73"/>
                    <a:pt x="670" y="115"/>
                    <a:pt x="726" y="169"/>
                  </a:cubicBezTo>
                  <a:cubicBezTo>
                    <a:pt x="717" y="180"/>
                    <a:pt x="705" y="190"/>
                    <a:pt x="693" y="199"/>
                  </a:cubicBezTo>
                  <a:cubicBezTo>
                    <a:pt x="639" y="141"/>
                    <a:pt x="579" y="85"/>
                    <a:pt x="512" y="53"/>
                  </a:cubicBezTo>
                  <a:cubicBezTo>
                    <a:pt x="499" y="54"/>
                    <a:pt x="487" y="62"/>
                    <a:pt x="475" y="68"/>
                  </a:cubicBezTo>
                  <a:cubicBezTo>
                    <a:pt x="420" y="103"/>
                    <a:pt x="366" y="147"/>
                    <a:pt x="326" y="202"/>
                  </a:cubicBezTo>
                  <a:cubicBezTo>
                    <a:pt x="291" y="173"/>
                    <a:pt x="291" y="173"/>
                    <a:pt x="291" y="173"/>
                  </a:cubicBezTo>
                  <a:cubicBezTo>
                    <a:pt x="347" y="117"/>
                    <a:pt x="408" y="73"/>
                    <a:pt x="475" y="41"/>
                  </a:cubicBezTo>
                  <a:cubicBezTo>
                    <a:pt x="409" y="21"/>
                    <a:pt x="366" y="76"/>
                    <a:pt x="316" y="104"/>
                  </a:cubicBezTo>
                  <a:cubicBezTo>
                    <a:pt x="257" y="145"/>
                    <a:pt x="173" y="164"/>
                    <a:pt x="102" y="136"/>
                  </a:cubicBezTo>
                  <a:cubicBezTo>
                    <a:pt x="64" y="121"/>
                    <a:pt x="28" y="100"/>
                    <a:pt x="0" y="66"/>
                  </a:cubicBezTo>
                  <a:cubicBezTo>
                    <a:pt x="56" y="104"/>
                    <a:pt x="139" y="108"/>
                    <a:pt x="202" y="83"/>
                  </a:cubicBezTo>
                  <a:cubicBezTo>
                    <a:pt x="287" y="46"/>
                    <a:pt x="375" y="0"/>
                    <a:pt x="477" y="22"/>
                  </a:cubicBezTo>
                  <a:cubicBezTo>
                    <a:pt x="493" y="22"/>
                    <a:pt x="509" y="38"/>
                    <a:pt x="524" y="25"/>
                  </a:cubicBezTo>
                  <a:cubicBezTo>
                    <a:pt x="600" y="5"/>
                    <a:pt x="686" y="19"/>
                    <a:pt x="751" y="53"/>
                  </a:cubicBezTo>
                  <a:lnTo>
                    <a:pt x="819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2000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70" r:id="rId3"/>
    <p:sldLayoutId id="2147483669" r:id="rId4"/>
    <p:sldLayoutId id="2147483671" r:id="rId5"/>
  </p:sldLayoutIdLst>
  <p:transition>
    <p:randomBar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1" fontAlgn="base" hangingPunct="1">
        <a:lnSpc>
          <a:spcPct val="120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6575" indent="-176213" algn="l" rtl="0" eaLnBrk="1" fontAlgn="base" hangingPunct="1">
        <a:spcBef>
          <a:spcPct val="35000"/>
        </a:spcBef>
        <a:spcAft>
          <a:spcPct val="0"/>
        </a:spcAft>
        <a:buClr>
          <a:schemeClr val="tx1"/>
        </a:buClr>
        <a:buFont typeface="Arial" charset="0"/>
        <a:buChar char="–"/>
        <a:defRPr sz="1500">
          <a:solidFill>
            <a:schemeClr val="tx1"/>
          </a:solidFill>
          <a:latin typeface="+mn-lt"/>
        </a:defRPr>
      </a:lvl2pPr>
      <a:lvl3pPr marL="904875" indent="-188913" algn="l" rtl="0" eaLnBrk="1" fontAlgn="base" hangingPunct="1">
        <a:spcBef>
          <a:spcPct val="35000"/>
        </a:spcBef>
        <a:spcAft>
          <a:spcPct val="0"/>
        </a:spcAft>
        <a:buClr>
          <a:schemeClr val="tx1"/>
        </a:buClr>
        <a:buFont typeface="Arial" charset="0"/>
        <a:buChar char="–"/>
        <a:defRPr sz="1300">
          <a:solidFill>
            <a:schemeClr val="tx1"/>
          </a:solidFill>
          <a:latin typeface="+mn-lt"/>
        </a:defRPr>
      </a:lvl3pPr>
      <a:lvl4pPr marL="1628775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27929-FCD9-428F-AF6A-EF921AE9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C6A15-CF6A-42CA-A177-B6667DF21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0048-2FE2-48B4-8603-F9C082DAC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AEFF-C380-4CCB-A07A-D24663A761CE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D5ECF-5107-47D3-8A6E-F8EE63A4C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7A53F-EB36-4E89-AF5D-E380C7E74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2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5.png"/><Relationship Id="rId4" Type="http://schemas.openxmlformats.org/officeDocument/2006/relationships/hyperlink" Target="https://ir.hpc.tool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kmp.hpc.tools/content/hpc-monitoring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ssessments.hpc.tools/km/humanitarian-response-monitor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61;p10">
            <a:extLst>
              <a:ext uri="{FF2B5EF4-FFF2-40B4-BE49-F238E27FC236}">
                <a16:creationId xmlns:a16="http://schemas.microsoft.com/office/drawing/2014/main" id="{DAC57824-C31C-4397-8A8C-4973898B70A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59832" y="1710053"/>
            <a:ext cx="8424333" cy="119834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2178" tIns="31081" rIns="62178" bIns="31081" rtlCol="0" anchor="t" anchorCtr="0">
            <a:noAutofit/>
          </a:bodyPr>
          <a:lstStyle/>
          <a:p>
            <a:endParaRPr lang="en-US" dirty="0"/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Monitoreo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Respuesta 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conceptos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básicos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Google Shape;62;p10">
            <a:extLst>
              <a:ext uri="{FF2B5EF4-FFF2-40B4-BE49-F238E27FC236}">
                <a16:creationId xmlns:a16="http://schemas.microsoft.com/office/drawing/2014/main" id="{8FF2863F-7D2D-451C-A06A-D242C77887A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294767" y="4189209"/>
            <a:ext cx="4554461" cy="9587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2178" tIns="31081" rIns="62178" bIns="31081" rtlCol="0" anchor="t" anchorCtr="0">
            <a:noAutofit/>
          </a:bodyPr>
          <a:lstStyle/>
          <a:p>
            <a:pPr marL="0" indent="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David Goetghebuer</a:t>
            </a:r>
          </a:p>
          <a:p>
            <a:pPr marL="0" indent="0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(OCHA/APMB/MATS)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Google Shape;61;p10">
            <a:extLst>
              <a:ext uri="{FF2B5EF4-FFF2-40B4-BE49-F238E27FC236}">
                <a16:creationId xmlns:a16="http://schemas.microsoft.com/office/drawing/2014/main" id="{0D5AE164-5C07-4A8D-8967-577FA18F46A1}"/>
              </a:ext>
            </a:extLst>
          </p:cNvPr>
          <p:cNvSpPr txBox="1">
            <a:spLocks/>
          </p:cNvSpPr>
          <p:nvPr/>
        </p:nvSpPr>
        <p:spPr>
          <a:xfrm>
            <a:off x="198967" y="5147947"/>
            <a:ext cx="8424333" cy="15533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2178" tIns="31081" rIns="62178" bIns="31081" rtlCol="0" anchor="t" anchorCtr="0">
            <a:noAutofit/>
          </a:bodyPr>
          <a:lstStyle>
            <a:lvl1pPr marL="310942" marR="0" lvl="0" indent="-155471" algn="ctr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2720" b="1" i="0" u="none" strike="noStrike" kern="1200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621884" marR="0" lvl="1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3673" b="0" i="0" u="none" strike="noStrike" kern="1200" cap="none">
                <a:solidFill>
                  <a:schemeClr val="tx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932825" marR="0" lvl="2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3673" b="0" i="0" u="none" strike="noStrike" kern="1200" cap="none">
                <a:solidFill>
                  <a:schemeClr val="tx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243767" marR="0" lvl="3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3673" b="0" i="0" u="none" strike="noStrike" kern="1200" cap="none">
                <a:solidFill>
                  <a:schemeClr val="tx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1554709" marR="0" lvl="4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3673" b="0" i="0" u="none" strike="noStrike" kern="1200" cap="none">
                <a:solidFill>
                  <a:schemeClr val="tx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1865651" marR="0" lvl="5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224" b="0" i="0" u="none" strike="noStrike" kern="1200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76592" marR="0" lvl="6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224" b="0" i="0" u="none" strike="noStrike" kern="1200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87534" marR="0" lvl="7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224" b="0" i="0" u="none" strike="noStrike" kern="1200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98476" marR="0" lvl="8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224" b="0" i="0" u="none" strike="noStrike" kern="1200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10515" indent="-154940" algn="just"/>
            <a:r>
              <a:rPr lang="en-US" sz="2000" b="0" i="1" dirty="0">
                <a:solidFill>
                  <a:schemeClr val="tx1"/>
                </a:solidFill>
              </a:rPr>
              <a:t>Nota: Se </a:t>
            </a:r>
            <a:r>
              <a:rPr lang="en-US" sz="2000" b="0" i="1" dirty="0" err="1">
                <a:solidFill>
                  <a:schemeClr val="tx1"/>
                </a:solidFill>
              </a:rPr>
              <a:t>trata</a:t>
            </a:r>
            <a:r>
              <a:rPr lang="en-US" sz="2000" b="0" i="1" dirty="0">
                <a:solidFill>
                  <a:schemeClr val="tx1"/>
                </a:solidFill>
              </a:rPr>
              <a:t> de </a:t>
            </a:r>
            <a:r>
              <a:rPr lang="en-US" sz="2000" b="0" i="1" dirty="0" err="1">
                <a:solidFill>
                  <a:schemeClr val="tx1"/>
                </a:solidFill>
              </a:rPr>
              <a:t>una</a:t>
            </a:r>
            <a:r>
              <a:rPr lang="en-US" sz="2000" b="0" i="1" dirty="0">
                <a:solidFill>
                  <a:schemeClr val="tx1"/>
                </a:solidFill>
              </a:rPr>
              <a:t> </a:t>
            </a:r>
            <a:r>
              <a:rPr lang="en-US" sz="2000" b="0" i="1" dirty="0" err="1">
                <a:solidFill>
                  <a:schemeClr val="tx1"/>
                </a:solidFill>
              </a:rPr>
              <a:t>presentación</a:t>
            </a:r>
            <a:r>
              <a:rPr lang="en-US" sz="2000" b="0" i="1" dirty="0">
                <a:solidFill>
                  <a:schemeClr val="tx1"/>
                </a:solidFill>
              </a:rPr>
              <a:t> </a:t>
            </a:r>
            <a:r>
              <a:rPr lang="en-US" sz="2000" b="0" i="1" dirty="0" err="1">
                <a:solidFill>
                  <a:schemeClr val="tx1"/>
                </a:solidFill>
              </a:rPr>
              <a:t>animada</a:t>
            </a:r>
            <a:r>
              <a:rPr lang="en-US" sz="2000" b="0" i="1" dirty="0">
                <a:solidFill>
                  <a:schemeClr val="tx1"/>
                </a:solidFill>
              </a:rPr>
              <a:t> </a:t>
            </a:r>
            <a:r>
              <a:rPr lang="en-US" sz="2000" b="0" i="1" dirty="0" err="1">
                <a:solidFill>
                  <a:schemeClr val="tx1"/>
                </a:solidFill>
              </a:rPr>
              <a:t>grabada</a:t>
            </a:r>
            <a:r>
              <a:rPr lang="en-US" sz="2000" b="0" i="1" dirty="0">
                <a:solidFill>
                  <a:schemeClr val="tx1"/>
                </a:solidFill>
              </a:rPr>
              <a:t> que dura 44 </a:t>
            </a:r>
            <a:r>
              <a:rPr lang="en-US" sz="2000" b="0" i="1" dirty="0" err="1">
                <a:solidFill>
                  <a:schemeClr val="tx1"/>
                </a:solidFill>
              </a:rPr>
              <a:t>minutos</a:t>
            </a:r>
            <a:r>
              <a:rPr lang="en-US" sz="2000" b="0" i="1" dirty="0">
                <a:solidFill>
                  <a:schemeClr val="tx1"/>
                </a:solidFill>
              </a:rPr>
              <a:t>. </a:t>
            </a:r>
            <a:r>
              <a:rPr lang="en-US" sz="2000" b="0" i="1" dirty="0" err="1">
                <a:solidFill>
                  <a:schemeClr val="tx1"/>
                </a:solidFill>
              </a:rPr>
              <a:t>Puede</a:t>
            </a:r>
            <a:r>
              <a:rPr lang="en-US" sz="2000" b="0" i="1" dirty="0">
                <a:solidFill>
                  <a:schemeClr val="tx1"/>
                </a:solidFill>
              </a:rPr>
              <a:t> que no </a:t>
            </a:r>
            <a:r>
              <a:rPr lang="en-US" sz="2000" b="0" i="1" dirty="0" err="1">
                <a:solidFill>
                  <a:schemeClr val="tx1"/>
                </a:solidFill>
              </a:rPr>
              <a:t>funcione</a:t>
            </a:r>
            <a:r>
              <a:rPr lang="en-US" sz="2000" b="0" i="1" dirty="0">
                <a:solidFill>
                  <a:schemeClr val="tx1"/>
                </a:solidFill>
              </a:rPr>
              <a:t> bien </a:t>
            </a:r>
            <a:r>
              <a:rPr lang="en-US" sz="2000" b="0" i="1" dirty="0" err="1">
                <a:solidFill>
                  <a:schemeClr val="tx1"/>
                </a:solidFill>
              </a:rPr>
              <a:t>en</a:t>
            </a:r>
            <a:r>
              <a:rPr lang="en-US" sz="2000" b="0" i="1" dirty="0">
                <a:solidFill>
                  <a:schemeClr val="tx1"/>
                </a:solidFill>
              </a:rPr>
              <a:t> </a:t>
            </a:r>
            <a:r>
              <a:rPr lang="en-US" sz="2000" b="0" i="1" dirty="0" err="1">
                <a:solidFill>
                  <a:schemeClr val="tx1"/>
                </a:solidFill>
              </a:rPr>
              <a:t>línea</a:t>
            </a:r>
            <a:r>
              <a:rPr lang="en-US" sz="2000" b="0" i="1" dirty="0">
                <a:solidFill>
                  <a:schemeClr val="tx1"/>
                </a:solidFill>
              </a:rPr>
              <a:t>. Es </a:t>
            </a:r>
            <a:r>
              <a:rPr lang="en-US" sz="2000" b="0" i="1" dirty="0" err="1">
                <a:solidFill>
                  <a:schemeClr val="tx1"/>
                </a:solidFill>
              </a:rPr>
              <a:t>mejor</a:t>
            </a:r>
            <a:r>
              <a:rPr lang="en-US" sz="2000" b="0" i="1" dirty="0">
                <a:solidFill>
                  <a:schemeClr val="tx1"/>
                </a:solidFill>
              </a:rPr>
              <a:t> </a:t>
            </a:r>
            <a:r>
              <a:rPr lang="en-US" sz="2000" b="0" i="1" dirty="0" err="1">
                <a:solidFill>
                  <a:schemeClr val="tx1"/>
                </a:solidFill>
              </a:rPr>
              <a:t>descargarla</a:t>
            </a:r>
            <a:r>
              <a:rPr lang="en-US" sz="2000" b="0" i="1" dirty="0">
                <a:solidFill>
                  <a:schemeClr val="tx1"/>
                </a:solidFill>
              </a:rPr>
              <a:t> </a:t>
            </a:r>
            <a:r>
              <a:rPr lang="en-US" sz="2000" b="0" i="1" dirty="0" err="1">
                <a:solidFill>
                  <a:schemeClr val="tx1"/>
                </a:solidFill>
              </a:rPr>
              <a:t>en</a:t>
            </a:r>
            <a:r>
              <a:rPr lang="en-US" sz="2000" b="0" i="1" dirty="0">
                <a:solidFill>
                  <a:schemeClr val="tx1"/>
                </a:solidFill>
              </a:rPr>
              <a:t> </a:t>
            </a:r>
            <a:r>
              <a:rPr lang="en-US" sz="2000" b="0" i="1" dirty="0" err="1">
                <a:solidFill>
                  <a:schemeClr val="tx1"/>
                </a:solidFill>
              </a:rPr>
              <a:t>el</a:t>
            </a:r>
            <a:r>
              <a:rPr lang="en-US" sz="2000" b="0" i="1" dirty="0">
                <a:solidFill>
                  <a:schemeClr val="tx1"/>
                </a:solidFill>
              </a:rPr>
              <a:t> </a:t>
            </a:r>
            <a:r>
              <a:rPr lang="en-US" sz="2000" b="0" i="1" dirty="0" err="1">
                <a:solidFill>
                  <a:schemeClr val="tx1"/>
                </a:solidFill>
              </a:rPr>
              <a:t>ordenador</a:t>
            </a:r>
            <a:r>
              <a:rPr lang="en-US" sz="2000" b="0" i="1" dirty="0">
                <a:solidFill>
                  <a:schemeClr val="tx1"/>
                </a:solidFill>
              </a:rPr>
              <a:t>, </a:t>
            </a:r>
            <a:r>
              <a:rPr lang="en-US" sz="2000" b="0" i="1" dirty="0" err="1">
                <a:solidFill>
                  <a:schemeClr val="tx1"/>
                </a:solidFill>
              </a:rPr>
              <a:t>iniciar</a:t>
            </a:r>
            <a:r>
              <a:rPr lang="en-US" sz="2000" b="0" i="1" dirty="0">
                <a:solidFill>
                  <a:schemeClr val="tx1"/>
                </a:solidFill>
              </a:rPr>
              <a:t> la </a:t>
            </a:r>
            <a:r>
              <a:rPr lang="en-US" sz="2000" b="0" i="1" dirty="0" err="1">
                <a:solidFill>
                  <a:schemeClr val="tx1"/>
                </a:solidFill>
              </a:rPr>
              <a:t>presentación</a:t>
            </a:r>
            <a:r>
              <a:rPr lang="en-US" sz="2000" b="0" i="1" dirty="0">
                <a:solidFill>
                  <a:schemeClr val="tx1"/>
                </a:solidFill>
              </a:rPr>
              <a:t> de </a:t>
            </a:r>
            <a:r>
              <a:rPr lang="en-US" sz="2000" b="0" i="1" dirty="0" err="1">
                <a:solidFill>
                  <a:schemeClr val="tx1"/>
                </a:solidFill>
              </a:rPr>
              <a:t>diapositivas</a:t>
            </a:r>
            <a:r>
              <a:rPr lang="en-US" sz="2000" b="0" i="1" dirty="0">
                <a:solidFill>
                  <a:schemeClr val="tx1"/>
                </a:solidFill>
              </a:rPr>
              <a:t> y </a:t>
            </a:r>
            <a:r>
              <a:rPr lang="en-US" sz="2000" b="0" i="1" dirty="0" err="1">
                <a:solidFill>
                  <a:schemeClr val="tx1"/>
                </a:solidFill>
              </a:rPr>
              <a:t>dejar</a:t>
            </a:r>
            <a:r>
              <a:rPr lang="en-US" sz="2000" b="0" i="1" dirty="0">
                <a:solidFill>
                  <a:schemeClr val="tx1"/>
                </a:solidFill>
              </a:rPr>
              <a:t> que la </a:t>
            </a:r>
            <a:r>
              <a:rPr lang="en-US" sz="2000" b="0" i="1" dirty="0" err="1">
                <a:solidFill>
                  <a:schemeClr val="tx1"/>
                </a:solidFill>
              </a:rPr>
              <a:t>presentación</a:t>
            </a:r>
            <a:r>
              <a:rPr lang="en-US" sz="2000" b="0" i="1" dirty="0">
                <a:solidFill>
                  <a:schemeClr val="tx1"/>
                </a:solidFill>
              </a:rPr>
              <a:t> se </a:t>
            </a:r>
            <a:r>
              <a:rPr lang="en-US" sz="2000" b="0" i="1" dirty="0" err="1">
                <a:solidFill>
                  <a:schemeClr val="tx1"/>
                </a:solidFill>
              </a:rPr>
              <a:t>reproduzca</a:t>
            </a:r>
            <a:r>
              <a:rPr lang="en-US" sz="2000" b="0" i="1" dirty="0">
                <a:solidFill>
                  <a:schemeClr val="tx1"/>
                </a:solidFill>
              </a:rPr>
              <a:t>.</a:t>
            </a:r>
            <a:endParaRPr lang="en-US" sz="20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Google Shape;62;p10">
            <a:extLst>
              <a:ext uri="{FF2B5EF4-FFF2-40B4-BE49-F238E27FC236}">
                <a16:creationId xmlns:a16="http://schemas.microsoft.com/office/drawing/2014/main" id="{6A1E2FD3-1DF1-4058-9761-2C5B5D4D4F6A}"/>
              </a:ext>
            </a:extLst>
          </p:cNvPr>
          <p:cNvSpPr txBox="1">
            <a:spLocks/>
          </p:cNvSpPr>
          <p:nvPr/>
        </p:nvSpPr>
        <p:spPr>
          <a:xfrm>
            <a:off x="198967" y="270682"/>
            <a:ext cx="3772142" cy="5326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2178" tIns="31081" rIns="62178" bIns="31081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INTERNO DE OCHA</a:t>
            </a:r>
          </a:p>
          <a:p>
            <a:pPr marL="0" indent="0" algn="l"/>
            <a:r>
              <a:rPr lang="en-US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Versión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20/02/2023</a:t>
            </a:r>
          </a:p>
          <a:p>
            <a:pPr marL="0" indent="0" algn="l"/>
            <a:endParaRPr lang="en-US" sz="14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0E6880-C4D8-4AAE-8599-5A8724C5A28F}"/>
              </a:ext>
            </a:extLst>
          </p:cNvPr>
          <p:cNvSpPr/>
          <p:nvPr/>
        </p:nvSpPr>
        <p:spPr bwMode="auto">
          <a:xfrm>
            <a:off x="8623300" y="214793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19938"/>
      </p:ext>
    </p:extLst>
  </p:cSld>
  <p:clrMapOvr>
    <a:masterClrMapping/>
  </p:clrMapOvr>
  <p:transition advTm="21582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>
            <a:extLst>
              <a:ext uri="{FF2B5EF4-FFF2-40B4-BE49-F238E27FC236}">
                <a16:creationId xmlns:a16="http://schemas.microsoft.com/office/drawing/2014/main" id="{D40F40E0-A191-4BBC-9CCB-C9B2DC902A98}"/>
              </a:ext>
            </a:extLst>
          </p:cNvPr>
          <p:cNvSpPr txBox="1"/>
          <p:nvPr/>
        </p:nvSpPr>
        <p:spPr>
          <a:xfrm>
            <a:off x="4873689" y="1130157"/>
            <a:ext cx="3864912" cy="5511943"/>
          </a:xfrm>
          <a:prstGeom prst="rect">
            <a:avLst/>
          </a:prstGeom>
          <a:solidFill>
            <a:srgbClr val="7B9925"/>
          </a:solidFill>
        </p:spPr>
        <p:txBody>
          <a:bodyPr wrap="square" rtlCol="0" anchor="t" anchorCtr="0">
            <a:noAutofit/>
          </a:bodyPr>
          <a:lstStyle/>
          <a:p>
            <a:pPr algn="ctr"/>
            <a:r>
              <a:rPr lang="fr-FR" sz="1600" b="1" dirty="0"/>
              <a:t>MONITOREO DE LA RESPUESTA</a:t>
            </a:r>
            <a:endParaRPr lang="en-GB" sz="1400" b="1" dirty="0"/>
          </a:p>
        </p:txBody>
      </p:sp>
      <p:sp>
        <p:nvSpPr>
          <p:cNvPr id="23" name="ZoneTexte 17">
            <a:extLst>
              <a:ext uri="{FF2B5EF4-FFF2-40B4-BE49-F238E27FC236}">
                <a16:creationId xmlns:a16="http://schemas.microsoft.com/office/drawing/2014/main" id="{7B41E71F-22EE-44DD-B761-E326DC403841}"/>
              </a:ext>
            </a:extLst>
          </p:cNvPr>
          <p:cNvSpPr txBox="1"/>
          <p:nvPr/>
        </p:nvSpPr>
        <p:spPr>
          <a:xfrm>
            <a:off x="397565" y="1130157"/>
            <a:ext cx="3872748" cy="5511943"/>
          </a:xfrm>
          <a:prstGeom prst="rect">
            <a:avLst/>
          </a:prstGeom>
          <a:solidFill>
            <a:srgbClr val="F47932"/>
          </a:solidFill>
        </p:spPr>
        <p:txBody>
          <a:bodyPr wrap="square" tIns="72000" rtlCol="0" anchor="t" anchorCtr="0">
            <a:noAutofit/>
          </a:bodyPr>
          <a:lstStyle/>
          <a:p>
            <a:pPr algn="ctr"/>
            <a:r>
              <a:rPr lang="fr-FR" sz="1600" b="1" dirty="0"/>
              <a:t>PLANIFICACIÓN DE LA RESPUESTA</a:t>
            </a:r>
            <a:endParaRPr lang="en-GB" sz="1600" b="1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392" y="66019"/>
            <a:ext cx="4592638" cy="909637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cap="none" dirty="0" err="1">
                <a:solidFill>
                  <a:schemeClr val="tx1"/>
                </a:solidFill>
                <a:cs typeface="Arial" panose="020B0604020202020204" pitchFamily="34" charset="0"/>
              </a:rPr>
              <a:t>Relación</a:t>
            </a:r>
            <a:r>
              <a:rPr lang="en-GB" cap="none" dirty="0">
                <a:solidFill>
                  <a:schemeClr val="tx1"/>
                </a:solidFill>
                <a:cs typeface="Arial" panose="020B0604020202020204" pitchFamily="34" charset="0"/>
              </a:rPr>
              <a:t> entre </a:t>
            </a:r>
            <a:r>
              <a:rPr lang="en-GB" dirty="0" err="1">
                <a:cs typeface="Arial" panose="020B0604020202020204" pitchFamily="34" charset="0"/>
              </a:rPr>
              <a:t>P</a:t>
            </a:r>
            <a:r>
              <a:rPr lang="en-GB" cap="none" dirty="0" err="1">
                <a:solidFill>
                  <a:schemeClr val="tx1"/>
                </a:solidFill>
                <a:cs typeface="Arial" panose="020B0604020202020204" pitchFamily="34" charset="0"/>
              </a:rPr>
              <a:t>lanificación</a:t>
            </a:r>
            <a:r>
              <a:rPr lang="en-GB" cap="none" dirty="0">
                <a:solidFill>
                  <a:schemeClr val="tx1"/>
                </a:solidFill>
                <a:cs typeface="Arial" panose="020B0604020202020204" pitchFamily="34" charset="0"/>
              </a:rPr>
              <a:t> y </a:t>
            </a:r>
            <a:r>
              <a:rPr lang="en-GB" dirty="0" err="1">
                <a:cs typeface="Arial" panose="020B0604020202020204" pitchFamily="34" charset="0"/>
              </a:rPr>
              <a:t>M</a:t>
            </a:r>
            <a:r>
              <a:rPr lang="en-GB" cap="none" dirty="0" err="1">
                <a:solidFill>
                  <a:schemeClr val="tx1"/>
                </a:solidFill>
                <a:cs typeface="Arial" panose="020B0604020202020204" pitchFamily="34" charset="0"/>
              </a:rPr>
              <a:t>onitoreo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DD41DE-1AE2-479B-AEAF-6041F8F41F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5028" y="3338374"/>
            <a:ext cx="3086866" cy="1458478"/>
          </a:xfrm>
          <a:prstGeom prst="rect">
            <a:avLst/>
          </a:prstGeom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32875283-8398-4439-AE13-00F9A50A82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5028" y="5000461"/>
            <a:ext cx="3078283" cy="1438030"/>
          </a:xfrm>
          <a:prstGeom prst="rect">
            <a:avLst/>
          </a:prstGeom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14C3AC15-5ADF-43AB-9001-70BA30C976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5028" y="1680838"/>
            <a:ext cx="3086866" cy="1433478"/>
          </a:xfrm>
          <a:prstGeom prst="rect">
            <a:avLst/>
          </a:prstGeom>
          <a:solidFill>
            <a:srgbClr val="000000"/>
          </a:solidFill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FEC05F22-8238-4E81-BB02-F12CF504FF51}"/>
              </a:ext>
            </a:extLst>
          </p:cNvPr>
          <p:cNvSpPr txBox="1"/>
          <p:nvPr/>
        </p:nvSpPr>
        <p:spPr>
          <a:xfrm>
            <a:off x="5498114" y="2529498"/>
            <a:ext cx="2616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err="1"/>
              <a:t>Productos</a:t>
            </a:r>
            <a:r>
              <a:rPr lang="fr-FR" sz="1400" b="1" i="1" dirty="0"/>
              <a:t> de la </a:t>
            </a:r>
            <a:r>
              <a:rPr lang="fr-FR" sz="1400" b="1" i="1" dirty="0" err="1"/>
              <a:t>respuesta</a:t>
            </a:r>
            <a:endParaRPr lang="en-GB" sz="1400" b="1" i="1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1E0C1F5-D60C-4248-8016-0E3B9C220229}"/>
              </a:ext>
            </a:extLst>
          </p:cNvPr>
          <p:cNvSpPr txBox="1"/>
          <p:nvPr/>
        </p:nvSpPr>
        <p:spPr>
          <a:xfrm>
            <a:off x="5938518" y="4089491"/>
            <a:ext cx="2109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err="1"/>
              <a:t>Productos</a:t>
            </a:r>
            <a:endParaRPr lang="fr-FR" sz="1400" b="1" i="1" dirty="0"/>
          </a:p>
          <a:p>
            <a:r>
              <a:rPr lang="fr-FR" sz="1400" b="1" i="1" dirty="0" err="1"/>
              <a:t>Resultados</a:t>
            </a:r>
            <a:endParaRPr lang="en-GB" sz="1400" b="1" i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8E7649F-0816-4DEA-A5B0-C3C63F732147}"/>
              </a:ext>
            </a:extLst>
          </p:cNvPr>
          <p:cNvSpPr txBox="1"/>
          <p:nvPr/>
        </p:nvSpPr>
        <p:spPr>
          <a:xfrm>
            <a:off x="6021120" y="5816584"/>
            <a:ext cx="1868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err="1"/>
              <a:t>Resultados</a:t>
            </a:r>
            <a:endParaRPr lang="en-GB" sz="1400" b="1" i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76736F0-C4D6-4145-A76A-30193B7D69C7}"/>
              </a:ext>
            </a:extLst>
          </p:cNvPr>
          <p:cNvSpPr txBox="1"/>
          <p:nvPr/>
        </p:nvSpPr>
        <p:spPr>
          <a:xfrm>
            <a:off x="5669994" y="1697222"/>
            <a:ext cx="2078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MONITOREO A NIVEL </a:t>
            </a:r>
          </a:p>
          <a:p>
            <a:pPr algn="ctr"/>
            <a:r>
              <a:rPr lang="fr-FR" sz="1400" b="1" dirty="0"/>
              <a:t>ESTRATÉGICO</a:t>
            </a:r>
            <a:endParaRPr lang="en-GB" sz="1400" b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91C1520-D671-42C5-B2D0-E3E0627E37E2}"/>
              </a:ext>
            </a:extLst>
          </p:cNvPr>
          <p:cNvSpPr txBox="1"/>
          <p:nvPr/>
        </p:nvSpPr>
        <p:spPr>
          <a:xfrm>
            <a:off x="5643205" y="3428811"/>
            <a:ext cx="2378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MONITOREO A NIVEL DE </a:t>
            </a:r>
          </a:p>
          <a:p>
            <a:pPr algn="ctr"/>
            <a:r>
              <a:rPr lang="fr-FR" sz="1400" b="1" dirty="0"/>
              <a:t>CLÚSTER</a:t>
            </a:r>
            <a:endParaRPr lang="en-GB" sz="1400" b="1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5CD3B8D-45C1-4006-8921-5A036854713D}"/>
              </a:ext>
            </a:extLst>
          </p:cNvPr>
          <p:cNvSpPr txBox="1"/>
          <p:nvPr/>
        </p:nvSpPr>
        <p:spPr>
          <a:xfrm>
            <a:off x="5643205" y="5094618"/>
            <a:ext cx="2378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MONITOREO A NIVEL DE </a:t>
            </a:r>
          </a:p>
          <a:p>
            <a:pPr algn="ctr"/>
            <a:r>
              <a:rPr lang="fr-FR" sz="1400" b="1" dirty="0"/>
              <a:t>PROYECTO</a:t>
            </a:r>
            <a:endParaRPr lang="en-GB" sz="1400" b="1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EEBFEEE-0FBD-45B1-8F3C-2727841DB795}"/>
              </a:ext>
            </a:extLst>
          </p:cNvPr>
          <p:cNvSpPr txBox="1"/>
          <p:nvPr/>
        </p:nvSpPr>
        <p:spPr>
          <a:xfrm>
            <a:off x="825501" y="3342921"/>
            <a:ext cx="3078284" cy="1433482"/>
          </a:xfrm>
          <a:prstGeom prst="rect">
            <a:avLst/>
          </a:prstGeom>
          <a:solidFill>
            <a:srgbClr val="F9A471"/>
          </a:solidFill>
        </p:spPr>
        <p:txBody>
          <a:bodyPr wrap="square" rtlCol="0">
            <a:noAutofit/>
          </a:bodyPr>
          <a:lstStyle/>
          <a:p>
            <a:pPr algn="ctr"/>
            <a:endParaRPr lang="fr-FR" sz="800" dirty="0"/>
          </a:p>
          <a:p>
            <a:pPr algn="ctr"/>
            <a:r>
              <a:rPr lang="fr-FR" sz="1400" b="1" dirty="0"/>
              <a:t>PLANIFICACIÓN DE CLÚSTERS</a:t>
            </a:r>
          </a:p>
          <a:p>
            <a:pPr algn="ctr"/>
            <a:r>
              <a:rPr lang="fr-FR" sz="1200" dirty="0"/>
              <a:t>Planes de </a:t>
            </a:r>
            <a:r>
              <a:rPr lang="fr-FR" sz="1200" dirty="0" err="1"/>
              <a:t>respuesta</a:t>
            </a:r>
            <a:r>
              <a:rPr lang="fr-FR" sz="1200" dirty="0"/>
              <a:t> de los </a:t>
            </a:r>
            <a:r>
              <a:rPr lang="fr-FR" sz="1200" dirty="0" err="1"/>
              <a:t>clústeres</a:t>
            </a:r>
            <a:endParaRPr lang="fr-FR" sz="1200" dirty="0"/>
          </a:p>
          <a:p>
            <a:pPr algn="ctr"/>
            <a:endParaRPr lang="en-GB" sz="1100" dirty="0"/>
          </a:p>
          <a:p>
            <a:r>
              <a:rPr lang="en-GB" sz="1400" b="1" i="1" dirty="0" err="1"/>
              <a:t>Objetivos</a:t>
            </a:r>
            <a:r>
              <a:rPr lang="en-GB" sz="1400" b="1" i="1" dirty="0"/>
              <a:t> del </a:t>
            </a:r>
            <a:r>
              <a:rPr lang="en-GB" sz="1400" b="1" i="1" dirty="0" err="1"/>
              <a:t>Clúster</a:t>
            </a:r>
            <a:endParaRPr lang="en-GB" sz="1400" b="1" i="1" dirty="0"/>
          </a:p>
          <a:p>
            <a:r>
              <a:rPr lang="en-GB" sz="1400" b="1" i="1" dirty="0" err="1"/>
              <a:t>Actividades</a:t>
            </a:r>
            <a:r>
              <a:rPr lang="en-GB" sz="1400" b="1" i="1" dirty="0"/>
              <a:t> del </a:t>
            </a:r>
            <a:r>
              <a:rPr lang="en-GB" sz="1400" b="1" i="1" dirty="0" err="1"/>
              <a:t>Clúster</a:t>
            </a:r>
            <a:endParaRPr lang="en-GB" sz="1400" b="1" i="1" dirty="0"/>
          </a:p>
          <a:p>
            <a:r>
              <a:rPr lang="en-GB" sz="1400" b="1" i="1" dirty="0" err="1"/>
              <a:t>Indicadores</a:t>
            </a:r>
            <a:r>
              <a:rPr lang="en-GB" sz="1400" b="1" i="1" dirty="0"/>
              <a:t> y </a:t>
            </a:r>
            <a:r>
              <a:rPr lang="en-GB" sz="1400" b="1" i="1" dirty="0" err="1"/>
              <a:t>metas</a:t>
            </a:r>
            <a:endParaRPr lang="fr-FR" sz="1400" b="1" i="1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292EB26-97E3-4208-A3BA-044530F41807}"/>
              </a:ext>
            </a:extLst>
          </p:cNvPr>
          <p:cNvSpPr txBox="1"/>
          <p:nvPr/>
        </p:nvSpPr>
        <p:spPr>
          <a:xfrm>
            <a:off x="825501" y="5005007"/>
            <a:ext cx="3078283" cy="1433483"/>
          </a:xfrm>
          <a:prstGeom prst="rect">
            <a:avLst/>
          </a:prstGeom>
          <a:solidFill>
            <a:srgbClr val="F9A471"/>
          </a:solidFill>
        </p:spPr>
        <p:txBody>
          <a:bodyPr wrap="square" rtlCol="0">
            <a:noAutofit/>
          </a:bodyPr>
          <a:lstStyle/>
          <a:p>
            <a:pPr algn="ctr"/>
            <a:endParaRPr lang="fr-FR" sz="800" dirty="0"/>
          </a:p>
          <a:p>
            <a:pPr algn="ctr"/>
            <a:r>
              <a:rPr lang="fr-FR" sz="1400" b="1" dirty="0"/>
              <a:t>PLANIFICACIÓN DEL PROYECTO</a:t>
            </a:r>
          </a:p>
          <a:p>
            <a:pPr algn="ctr"/>
            <a:r>
              <a:rPr lang="fr-FR" sz="1200" dirty="0" err="1"/>
              <a:t>Proyectos</a:t>
            </a:r>
            <a:r>
              <a:rPr lang="fr-FR" sz="1200" dirty="0"/>
              <a:t> de </a:t>
            </a:r>
            <a:r>
              <a:rPr lang="fr-FR" sz="1200" dirty="0" err="1"/>
              <a:t>organizaciones</a:t>
            </a:r>
            <a:endParaRPr lang="fr-FR" sz="1200" dirty="0"/>
          </a:p>
          <a:p>
            <a:pPr algn="ctr"/>
            <a:endParaRPr lang="en-GB" sz="1100" dirty="0"/>
          </a:p>
          <a:p>
            <a:r>
              <a:rPr lang="en-GB" sz="1400" b="1" i="1" dirty="0" err="1"/>
              <a:t>Objetivos</a:t>
            </a:r>
            <a:r>
              <a:rPr lang="en-GB" sz="1400" b="1" i="1" dirty="0"/>
              <a:t> del </a:t>
            </a:r>
            <a:r>
              <a:rPr lang="en-GB" sz="1400" b="1" i="1" dirty="0" err="1"/>
              <a:t>proyecto</a:t>
            </a:r>
            <a:endParaRPr lang="en-GB" sz="1400" b="1" i="1" dirty="0"/>
          </a:p>
          <a:p>
            <a:r>
              <a:rPr lang="en-GB" sz="1400" b="1" i="1" dirty="0" err="1"/>
              <a:t>Actividades</a:t>
            </a:r>
            <a:r>
              <a:rPr lang="en-GB" sz="1400" b="1" i="1" dirty="0"/>
              <a:t> del </a:t>
            </a:r>
            <a:r>
              <a:rPr lang="en-GB" sz="1400" b="1" i="1" dirty="0" err="1"/>
              <a:t>proyecto</a:t>
            </a:r>
            <a:endParaRPr lang="en-GB" sz="1400" b="1" i="1" dirty="0"/>
          </a:p>
          <a:p>
            <a:r>
              <a:rPr lang="en-GB" sz="1400" b="1" i="1" dirty="0" err="1"/>
              <a:t>Indicadores</a:t>
            </a:r>
            <a:r>
              <a:rPr lang="en-GB" sz="1400" b="1" i="1" dirty="0"/>
              <a:t> y </a:t>
            </a:r>
            <a:r>
              <a:rPr lang="en-GB" sz="1400" b="1" i="1" dirty="0" err="1"/>
              <a:t>metas</a:t>
            </a:r>
            <a:endParaRPr lang="fr-FR" sz="1400" b="1" i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BA739F-51D6-44F8-B06B-46879CAAB964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DA60D32-E11F-4BD8-B5E9-E45A4D499DAE}"/>
              </a:ext>
            </a:extLst>
          </p:cNvPr>
          <p:cNvCxnSpPr>
            <a:cxnSpLocks/>
          </p:cNvCxnSpPr>
          <p:nvPr/>
        </p:nvCxnSpPr>
        <p:spPr bwMode="auto">
          <a:xfrm>
            <a:off x="4021015" y="2709800"/>
            <a:ext cx="1184031" cy="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4" name="Arrow: Down 3">
            <a:extLst>
              <a:ext uri="{FF2B5EF4-FFF2-40B4-BE49-F238E27FC236}">
                <a16:creationId xmlns:a16="http://schemas.microsoft.com/office/drawing/2014/main" id="{2C2E6FD7-21C7-4EFF-9571-EDC6AF6B5C34}"/>
              </a:ext>
            </a:extLst>
          </p:cNvPr>
          <p:cNvSpPr/>
          <p:nvPr/>
        </p:nvSpPr>
        <p:spPr bwMode="auto">
          <a:xfrm>
            <a:off x="2238896" y="2989780"/>
            <a:ext cx="246184" cy="348594"/>
          </a:xfrm>
          <a:prstGeom prst="downArrow">
            <a:avLst/>
          </a:prstGeom>
          <a:solidFill>
            <a:srgbClr val="F9A4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1A9857DF-CD62-42EF-A34E-07A21D96E3C6}"/>
              </a:ext>
            </a:extLst>
          </p:cNvPr>
          <p:cNvSpPr/>
          <p:nvPr/>
        </p:nvSpPr>
        <p:spPr bwMode="auto">
          <a:xfrm>
            <a:off x="2241550" y="4695289"/>
            <a:ext cx="243530" cy="305171"/>
          </a:xfrm>
          <a:prstGeom prst="downArrow">
            <a:avLst/>
          </a:prstGeom>
          <a:solidFill>
            <a:srgbClr val="F9A4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299E934B-1DFF-4F26-892E-C788C559D04B}"/>
              </a:ext>
            </a:extLst>
          </p:cNvPr>
          <p:cNvSpPr/>
          <p:nvPr/>
        </p:nvSpPr>
        <p:spPr bwMode="auto">
          <a:xfrm rot="10800000">
            <a:off x="6709382" y="4798295"/>
            <a:ext cx="246184" cy="202166"/>
          </a:xfrm>
          <a:prstGeom prst="downArrow">
            <a:avLst/>
          </a:prstGeom>
          <a:solidFill>
            <a:srgbClr val="ACBE7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7CE87402-94AF-4F2E-AE45-778E541266C7}"/>
              </a:ext>
            </a:extLst>
          </p:cNvPr>
          <p:cNvSpPr/>
          <p:nvPr/>
        </p:nvSpPr>
        <p:spPr bwMode="auto">
          <a:xfrm rot="10800000">
            <a:off x="6709381" y="3092968"/>
            <a:ext cx="246184" cy="276999"/>
          </a:xfrm>
          <a:prstGeom prst="downArrow">
            <a:avLst/>
          </a:prstGeom>
          <a:solidFill>
            <a:srgbClr val="ACBE7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87077E7-CE96-4929-BB07-27EF64E5C5F7}"/>
              </a:ext>
            </a:extLst>
          </p:cNvPr>
          <p:cNvCxnSpPr>
            <a:cxnSpLocks/>
          </p:cNvCxnSpPr>
          <p:nvPr/>
        </p:nvCxnSpPr>
        <p:spPr bwMode="auto">
          <a:xfrm>
            <a:off x="4021015" y="4392905"/>
            <a:ext cx="1184031" cy="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7A292D4-7CA0-4E8B-8935-9219964B98D8}"/>
              </a:ext>
            </a:extLst>
          </p:cNvPr>
          <p:cNvCxnSpPr>
            <a:cxnSpLocks/>
          </p:cNvCxnSpPr>
          <p:nvPr/>
        </p:nvCxnSpPr>
        <p:spPr bwMode="auto">
          <a:xfrm>
            <a:off x="4021015" y="5980280"/>
            <a:ext cx="1184031" cy="0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792555F8-C836-42EF-8757-9858730941A5}"/>
              </a:ext>
            </a:extLst>
          </p:cNvPr>
          <p:cNvSpPr txBox="1"/>
          <p:nvPr/>
        </p:nvSpPr>
        <p:spPr>
          <a:xfrm>
            <a:off x="810675" y="1680838"/>
            <a:ext cx="3078284" cy="1433479"/>
          </a:xfrm>
          <a:prstGeom prst="rect">
            <a:avLst/>
          </a:prstGeom>
          <a:solidFill>
            <a:srgbClr val="F9A471"/>
          </a:solidFill>
        </p:spPr>
        <p:txBody>
          <a:bodyPr wrap="square" rtlCol="0">
            <a:noAutofit/>
          </a:bodyPr>
          <a:lstStyle/>
          <a:p>
            <a:pPr algn="ctr"/>
            <a:endParaRPr lang="fr-FR" sz="800" dirty="0"/>
          </a:p>
          <a:p>
            <a:pPr algn="ctr"/>
            <a:r>
              <a:rPr lang="fr-FR" sz="1400" b="1" dirty="0"/>
              <a:t>PLANIFICACIÓN ESTRATÉGICA</a:t>
            </a:r>
          </a:p>
          <a:p>
            <a:pPr algn="ctr"/>
            <a:r>
              <a:rPr lang="fr-FR" sz="1200" dirty="0" err="1"/>
              <a:t>Estrategia</a:t>
            </a:r>
            <a:r>
              <a:rPr lang="fr-FR" sz="1200" dirty="0"/>
              <a:t> </a:t>
            </a:r>
            <a:r>
              <a:rPr lang="fr-FR" sz="1200" dirty="0" err="1"/>
              <a:t>nacional</a:t>
            </a:r>
            <a:endParaRPr lang="fr-FR" sz="1200" dirty="0"/>
          </a:p>
          <a:p>
            <a:pPr algn="ctr"/>
            <a:endParaRPr lang="en-GB" sz="1100" dirty="0"/>
          </a:p>
          <a:p>
            <a:r>
              <a:rPr lang="en-GB" sz="1400" b="1" i="1" dirty="0" err="1"/>
              <a:t>Objetivos</a:t>
            </a:r>
            <a:r>
              <a:rPr lang="en-GB" sz="1400" b="1" i="1" dirty="0"/>
              <a:t> </a:t>
            </a:r>
            <a:r>
              <a:rPr lang="en-GB" sz="1400" b="1" i="1" dirty="0" err="1"/>
              <a:t>estratégicos</a:t>
            </a:r>
            <a:endParaRPr lang="en-GB" sz="1400" b="1" i="1" dirty="0"/>
          </a:p>
          <a:p>
            <a:r>
              <a:rPr lang="en-GB" sz="1400" b="1" i="1" dirty="0" err="1"/>
              <a:t>Objetivos</a:t>
            </a:r>
            <a:r>
              <a:rPr lang="en-GB" sz="1400" b="1" i="1" dirty="0"/>
              <a:t> </a:t>
            </a:r>
            <a:r>
              <a:rPr lang="en-GB" sz="1400" b="1" i="1" dirty="0" err="1"/>
              <a:t>específicos</a:t>
            </a:r>
            <a:r>
              <a:rPr lang="en-GB" sz="1400" b="1" i="1" dirty="0"/>
              <a:t> </a:t>
            </a:r>
          </a:p>
          <a:p>
            <a:r>
              <a:rPr lang="en-GB" sz="1400" b="1" i="1" dirty="0" err="1"/>
              <a:t>Indicadores</a:t>
            </a:r>
            <a:r>
              <a:rPr lang="en-GB" sz="1400" b="1" i="1" dirty="0"/>
              <a:t> y </a:t>
            </a:r>
            <a:r>
              <a:rPr lang="en-GB" sz="1400" b="1" i="1" dirty="0" err="1"/>
              <a:t>metas</a:t>
            </a:r>
            <a:endParaRPr lang="fr-FR" sz="14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6844899"/>
      </p:ext>
    </p:extLst>
  </p:cSld>
  <p:clrMapOvr>
    <a:masterClrMapping/>
  </p:clrMapOvr>
  <p:transition advTm="123204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11" grpId="0"/>
      <p:bldP spid="8" grpId="0"/>
      <p:bldP spid="12" grpId="0"/>
      <p:bldP spid="14" grpId="0"/>
      <p:bldP spid="15" grpId="0"/>
      <p:bldP spid="16" grpId="0"/>
      <p:bldP spid="21" grpId="0" animBg="1"/>
      <p:bldP spid="22" grpId="0" animBg="1"/>
      <p:bldP spid="19" grpId="0" animBg="1"/>
      <p:bldP spid="4" grpId="0" animBg="1"/>
      <p:bldP spid="25" grpId="0" animBg="1"/>
      <p:bldP spid="26" grpId="0" animBg="1"/>
      <p:bldP spid="27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63036-8308-4840-BED3-9A175C4E01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0838" y="2877940"/>
            <a:ext cx="4438650" cy="394210"/>
          </a:xfrm>
        </p:spPr>
        <p:txBody>
          <a:bodyPr/>
          <a:lstStyle/>
          <a:p>
            <a:pPr marL="0" indent="0">
              <a:buNone/>
            </a:pPr>
            <a:r>
              <a:rPr lang="fr-FR" dirty="0" err="1"/>
              <a:t>Número</a:t>
            </a:r>
            <a:r>
              <a:rPr lang="fr-FR" dirty="0"/>
              <a:t> de kits </a:t>
            </a:r>
            <a:r>
              <a:rPr lang="fr-FR" dirty="0" err="1"/>
              <a:t>domésticos</a:t>
            </a:r>
            <a:r>
              <a:rPr lang="fr-FR" dirty="0"/>
              <a:t> </a:t>
            </a:r>
            <a:r>
              <a:rPr lang="fr-FR" dirty="0" err="1"/>
              <a:t>distribuidos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13339EC-68EF-45F5-A905-20FA206F4AA2}"/>
              </a:ext>
            </a:extLst>
          </p:cNvPr>
          <p:cNvSpPr txBox="1">
            <a:spLocks/>
          </p:cNvSpPr>
          <p:nvPr/>
        </p:nvSpPr>
        <p:spPr bwMode="auto">
          <a:xfrm>
            <a:off x="350838" y="2104819"/>
            <a:ext cx="9010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/>
              <a:t> Etiqueta </a:t>
            </a:r>
            <a:r>
              <a:rPr lang="fr-FR" sz="2400" kern="0" dirty="0" err="1"/>
              <a:t>del</a:t>
            </a:r>
            <a:r>
              <a:rPr lang="fr-FR" sz="2400" kern="0" dirty="0"/>
              <a:t> </a:t>
            </a:r>
            <a:r>
              <a:rPr lang="fr-FR" sz="2400" kern="0" dirty="0" err="1"/>
              <a:t>Indicador</a:t>
            </a:r>
            <a:r>
              <a:rPr lang="fr-FR" sz="2400" kern="0" dirty="0"/>
              <a:t>                                </a:t>
            </a:r>
            <a:r>
              <a:rPr lang="fr-FR" sz="2000" kern="0" dirty="0" err="1"/>
              <a:t>Objetivo</a:t>
            </a:r>
            <a:r>
              <a:rPr lang="fr-FR" sz="2400" kern="0" dirty="0"/>
              <a:t>  </a:t>
            </a:r>
            <a:r>
              <a:rPr lang="fr-FR" sz="2000" kern="0" dirty="0" err="1"/>
              <a:t>Resultado</a:t>
            </a:r>
            <a:endParaRPr lang="en-US" sz="2400" kern="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55FFC5F-6689-4B1E-A3FF-1B59479A3464}"/>
              </a:ext>
            </a:extLst>
          </p:cNvPr>
          <p:cNvSpPr txBox="1">
            <a:spLocks/>
          </p:cNvSpPr>
          <p:nvPr/>
        </p:nvSpPr>
        <p:spPr bwMode="auto">
          <a:xfrm>
            <a:off x="417513" y="4961288"/>
            <a:ext cx="4857750" cy="72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% </a:t>
            </a:r>
            <a:r>
              <a:rPr lang="en-US" kern="0" dirty="0" err="1"/>
              <a:t>cobertura</a:t>
            </a:r>
            <a:r>
              <a:rPr lang="en-US" kern="0" dirty="0"/>
              <a:t> de la </a:t>
            </a:r>
            <a:r>
              <a:rPr lang="en-US" kern="0" dirty="0" err="1"/>
              <a:t>vacunación</a:t>
            </a:r>
            <a:r>
              <a:rPr lang="en-US" kern="0" dirty="0"/>
              <a:t> contra </a:t>
            </a:r>
            <a:r>
              <a:rPr lang="en-US" kern="0" dirty="0" err="1"/>
              <a:t>el</a:t>
            </a:r>
            <a:r>
              <a:rPr lang="en-US" kern="0" dirty="0"/>
              <a:t> </a:t>
            </a:r>
            <a:r>
              <a:rPr lang="en-US" kern="0" dirty="0" err="1"/>
              <a:t>sarampión</a:t>
            </a:r>
            <a:endParaRPr lang="en-US" kern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80E985A-2884-4D41-9605-7F40BFC0A3C4}"/>
              </a:ext>
            </a:extLst>
          </p:cNvPr>
          <p:cNvSpPr txBox="1">
            <a:spLocks/>
          </p:cNvSpPr>
          <p:nvPr/>
        </p:nvSpPr>
        <p:spPr bwMode="auto">
          <a:xfrm>
            <a:off x="417513" y="4256107"/>
            <a:ext cx="9010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7354888" algn="l"/>
              </a:tabLst>
            </a:pPr>
            <a:r>
              <a:rPr lang="fr-FR" sz="2400" kern="0" dirty="0"/>
              <a:t>Etiqueta </a:t>
            </a:r>
            <a:r>
              <a:rPr lang="fr-FR" sz="2400" kern="0" dirty="0" err="1"/>
              <a:t>del</a:t>
            </a:r>
            <a:r>
              <a:rPr lang="fr-FR" sz="2400" kern="0" dirty="0"/>
              <a:t> </a:t>
            </a:r>
            <a:r>
              <a:rPr lang="fr-FR" sz="2400" kern="0" dirty="0" err="1"/>
              <a:t>Indicado</a:t>
            </a:r>
            <a:r>
              <a:rPr lang="fr-FR" sz="2400" kern="0" dirty="0"/>
              <a:t>                              </a:t>
            </a:r>
            <a:r>
              <a:rPr lang="fr-FR" sz="2000" kern="0" dirty="0"/>
              <a:t>     </a:t>
            </a:r>
            <a:r>
              <a:rPr lang="fr-FR" sz="2000" kern="0" dirty="0" err="1"/>
              <a:t>Objetivo</a:t>
            </a:r>
            <a:r>
              <a:rPr lang="fr-FR" sz="2000" kern="0" dirty="0"/>
              <a:t>   </a:t>
            </a:r>
            <a:r>
              <a:rPr lang="fr-FR" sz="2000" kern="0" dirty="0" err="1"/>
              <a:t>Resultado</a:t>
            </a:r>
            <a:endParaRPr lang="en-US" sz="2400" kern="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CF8C940-97CA-4FCE-BF15-1212425C00B4}"/>
              </a:ext>
            </a:extLst>
          </p:cNvPr>
          <p:cNvSpPr txBox="1">
            <a:spLocks/>
          </p:cNvSpPr>
          <p:nvPr/>
        </p:nvSpPr>
        <p:spPr bwMode="auto">
          <a:xfrm>
            <a:off x="6523038" y="4962950"/>
            <a:ext cx="733425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 90%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2923591-021D-4735-8AFD-5ACFF93D9C5F}"/>
              </a:ext>
            </a:extLst>
          </p:cNvPr>
          <p:cNvSpPr txBox="1">
            <a:spLocks/>
          </p:cNvSpPr>
          <p:nvPr/>
        </p:nvSpPr>
        <p:spPr bwMode="auto">
          <a:xfrm>
            <a:off x="5153818" y="4961288"/>
            <a:ext cx="733425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50%</a:t>
            </a:r>
            <a:r>
              <a:rPr lang="en-US" kern="0" dirty="0"/>
              <a:t>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C9EABC1-08CA-45C4-A16C-8B29FD474D5E}"/>
              </a:ext>
            </a:extLst>
          </p:cNvPr>
          <p:cNvSpPr txBox="1">
            <a:spLocks/>
          </p:cNvSpPr>
          <p:nvPr/>
        </p:nvSpPr>
        <p:spPr bwMode="auto">
          <a:xfrm>
            <a:off x="7826721" y="4961288"/>
            <a:ext cx="733425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 95%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2681C77-EDFB-49A1-B7A7-C0083CE4DFE9}"/>
              </a:ext>
            </a:extLst>
          </p:cNvPr>
          <p:cNvSpPr txBox="1">
            <a:spLocks/>
          </p:cNvSpPr>
          <p:nvPr/>
        </p:nvSpPr>
        <p:spPr bwMode="auto">
          <a:xfrm>
            <a:off x="6523038" y="2877940"/>
            <a:ext cx="762345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>
              <a:buFontTx/>
              <a:buNone/>
            </a:pPr>
            <a:r>
              <a:rPr lang="fr-FR" dirty="0"/>
              <a:t>5,000</a:t>
            </a:r>
            <a:endParaRPr lang="en-US" kern="0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9C42FEF-EFFD-44D7-9914-9C421C63BD20}"/>
              </a:ext>
            </a:extLst>
          </p:cNvPr>
          <p:cNvSpPr txBox="1">
            <a:spLocks/>
          </p:cNvSpPr>
          <p:nvPr/>
        </p:nvSpPr>
        <p:spPr bwMode="auto">
          <a:xfrm>
            <a:off x="5059363" y="2880144"/>
            <a:ext cx="922337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>
              <a:buFontTx/>
              <a:buNone/>
            </a:pPr>
            <a:r>
              <a:rPr lang="fr-FR" dirty="0">
                <a:solidFill>
                  <a:srgbClr val="FF0000"/>
                </a:solidFill>
              </a:rPr>
              <a:t>20,000</a:t>
            </a:r>
            <a:endParaRPr lang="en-US" kern="0" dirty="0">
              <a:solidFill>
                <a:srgbClr val="FF0000"/>
              </a:solidFill>
            </a:endParaRP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438C0E9-A400-44D1-BA2E-C8CCCB1478CB}"/>
              </a:ext>
            </a:extLst>
          </p:cNvPr>
          <p:cNvSpPr txBox="1">
            <a:spLocks/>
          </p:cNvSpPr>
          <p:nvPr/>
        </p:nvSpPr>
        <p:spPr bwMode="auto">
          <a:xfrm>
            <a:off x="7826721" y="2893410"/>
            <a:ext cx="922337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>
              <a:buFontTx/>
              <a:buNone/>
            </a:pPr>
            <a:r>
              <a:rPr lang="fr-FR" dirty="0"/>
              <a:t>4,800</a:t>
            </a:r>
            <a:endParaRPr lang="en-US" kern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A923475-0F1B-431E-BE5D-3924B1BFE857}"/>
              </a:ext>
            </a:extLst>
          </p:cNvPr>
          <p:cNvSpPr txBox="1">
            <a:spLocks/>
          </p:cNvSpPr>
          <p:nvPr/>
        </p:nvSpPr>
        <p:spPr bwMode="auto">
          <a:xfrm>
            <a:off x="4789489" y="2170944"/>
            <a:ext cx="15516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000" kern="0" dirty="0" err="1">
                <a:solidFill>
                  <a:srgbClr val="FF0000"/>
                </a:solidFill>
              </a:rPr>
              <a:t>Necesidad</a:t>
            </a:r>
            <a:endParaRPr lang="en-US" sz="2000" kern="0" dirty="0">
              <a:solidFill>
                <a:srgbClr val="FF0000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22B1680-3C96-4CDE-856F-0593F8AD45DC}"/>
              </a:ext>
            </a:extLst>
          </p:cNvPr>
          <p:cNvSpPr txBox="1">
            <a:spLocks/>
          </p:cNvSpPr>
          <p:nvPr/>
        </p:nvSpPr>
        <p:spPr bwMode="auto">
          <a:xfrm>
            <a:off x="4789488" y="4331553"/>
            <a:ext cx="15516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000" kern="0" dirty="0" err="1">
                <a:solidFill>
                  <a:srgbClr val="FF0000"/>
                </a:solidFill>
              </a:rPr>
              <a:t>Referencia</a:t>
            </a:r>
            <a:endParaRPr lang="en-US" sz="2000" kern="0" dirty="0">
              <a:solidFill>
                <a:srgbClr val="FF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1F4B21-5CA4-4529-91A0-3882A77503BF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EDDE60CB-D73E-E881-CE57-2DB29EA2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381000"/>
            <a:ext cx="8231187" cy="519112"/>
          </a:xfrm>
        </p:spPr>
        <p:txBody>
          <a:bodyPr/>
          <a:lstStyle/>
          <a:p>
            <a:r>
              <a:rPr lang="en-GB" dirty="0"/>
              <a:t>USO BÁSICO DE INDICADORES /1: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42380"/>
      </p:ext>
    </p:extLst>
  </p:cSld>
  <p:clrMapOvr>
    <a:masterClrMapping/>
  </p:clrMapOvr>
  <p:transition advTm="121234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5EBA-265D-41F1-9E1B-330923C0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097182"/>
            <a:ext cx="8231187" cy="519112"/>
          </a:xfrm>
        </p:spPr>
        <p:txBody>
          <a:bodyPr/>
          <a:lstStyle/>
          <a:p>
            <a:r>
              <a:rPr lang="fr-FR" dirty="0" err="1"/>
              <a:t>Diferentes</a:t>
            </a:r>
            <a:r>
              <a:rPr lang="fr-FR" dirty="0"/>
              <a:t> </a:t>
            </a:r>
            <a:r>
              <a:rPr lang="fr-FR" dirty="0" err="1"/>
              <a:t>tipos</a:t>
            </a:r>
            <a:r>
              <a:rPr lang="fr-FR" dirty="0"/>
              <a:t> de </a:t>
            </a:r>
            <a:r>
              <a:rPr lang="fr-FR" dirty="0" err="1"/>
              <a:t>indicadores</a:t>
            </a:r>
            <a:r>
              <a:rPr lang="fr-FR" dirty="0"/>
              <a:t> </a:t>
            </a:r>
            <a:r>
              <a:rPr lang="fr-FR" dirty="0" err="1"/>
              <a:t>cuantitativos</a:t>
            </a:r>
            <a:r>
              <a:rPr lang="fr-FR" dirty="0"/>
              <a:t>: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63036-8308-4840-BED3-9A175C4E01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675" y="2633210"/>
            <a:ext cx="9010650" cy="39414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# - </a:t>
            </a:r>
            <a:r>
              <a:rPr lang="fr-FR" dirty="0" err="1"/>
              <a:t>recuento</a:t>
            </a:r>
            <a:r>
              <a:rPr lang="fr-FR" dirty="0"/>
              <a:t>        </a:t>
            </a:r>
            <a:r>
              <a:rPr lang="fr-FR" dirty="0" err="1"/>
              <a:t>Número</a:t>
            </a:r>
            <a:r>
              <a:rPr lang="fr-FR" dirty="0"/>
              <a:t> de kits </a:t>
            </a:r>
            <a:r>
              <a:rPr lang="fr-FR" dirty="0" err="1"/>
              <a:t>domésticos</a:t>
            </a:r>
            <a:r>
              <a:rPr lang="fr-FR" dirty="0"/>
              <a:t> </a:t>
            </a:r>
            <a:r>
              <a:rPr lang="fr-FR" dirty="0" err="1"/>
              <a:t>distribuidos</a:t>
            </a:r>
            <a:r>
              <a:rPr lang="fr-FR" i="1" dirty="0"/>
              <a:t>                   </a:t>
            </a:r>
            <a:r>
              <a:rPr lang="fr-FR" dirty="0"/>
              <a:t>5,000           4,500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13339EC-68EF-45F5-A905-20FA206F4AA2}"/>
              </a:ext>
            </a:extLst>
          </p:cNvPr>
          <p:cNvSpPr txBox="1">
            <a:spLocks/>
          </p:cNvSpPr>
          <p:nvPr/>
        </p:nvSpPr>
        <p:spPr bwMode="auto">
          <a:xfrm>
            <a:off x="66675" y="1813365"/>
            <a:ext cx="9010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Tipo           </a:t>
            </a: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Ejemplo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                                         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Objetivo</a:t>
            </a:r>
            <a:r>
              <a:rPr lang="fr-FR" sz="2000" kern="0" dirty="0">
                <a:solidFill>
                  <a:prstClr val="black"/>
                </a:solidFill>
                <a:latin typeface="Arial"/>
              </a:rPr>
              <a:t>  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Resultado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55FFC5F-6689-4B1E-A3FF-1B59479A3464}"/>
              </a:ext>
            </a:extLst>
          </p:cNvPr>
          <p:cNvSpPr txBox="1">
            <a:spLocks/>
          </p:cNvSpPr>
          <p:nvPr/>
        </p:nvSpPr>
        <p:spPr bwMode="auto">
          <a:xfrm>
            <a:off x="66675" y="4893724"/>
            <a:ext cx="9010650" cy="39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 -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porcentaje</a:t>
            </a:r>
            <a:r>
              <a:rPr lang="en-US" kern="0" dirty="0">
                <a:solidFill>
                  <a:prstClr val="black"/>
                </a:solidFill>
              </a:rPr>
              <a:t>    </a:t>
            </a:r>
            <a:r>
              <a:rPr lang="en-US" kern="0" dirty="0" err="1">
                <a:solidFill>
                  <a:prstClr val="black"/>
                </a:solidFill>
              </a:rPr>
              <a:t>Cobertura</a:t>
            </a:r>
            <a:r>
              <a:rPr lang="en-US" kern="0" dirty="0">
                <a:solidFill>
                  <a:prstClr val="black"/>
                </a:solidFill>
              </a:rPr>
              <a:t> de la </a:t>
            </a:r>
            <a:r>
              <a:rPr lang="en-US" kern="0" dirty="0" err="1">
                <a:solidFill>
                  <a:prstClr val="black"/>
                </a:solidFill>
              </a:rPr>
              <a:t>vacunación</a:t>
            </a:r>
            <a:r>
              <a:rPr lang="en-US" kern="0" dirty="0">
                <a:solidFill>
                  <a:prstClr val="black"/>
                </a:solidFill>
              </a:rPr>
              <a:t> contra </a:t>
            </a:r>
            <a:r>
              <a:rPr lang="en-US" kern="0" dirty="0" err="1">
                <a:solidFill>
                  <a:prstClr val="black"/>
                </a:solidFill>
              </a:rPr>
              <a:t>el</a:t>
            </a:r>
            <a:r>
              <a:rPr lang="en-US" kern="0" dirty="0">
                <a:solidFill>
                  <a:prstClr val="black"/>
                </a:solidFill>
              </a:rPr>
              <a:t> </a:t>
            </a:r>
            <a:r>
              <a:rPr lang="en-US" kern="0" dirty="0" err="1">
                <a:solidFill>
                  <a:prstClr val="black"/>
                </a:solidFill>
              </a:rPr>
              <a:t>sarampión</a:t>
            </a:r>
            <a:r>
              <a:rPr lang="en-US" kern="0" dirty="0">
                <a:solidFill>
                  <a:prstClr val="black"/>
                </a:solidFill>
              </a:rPr>
              <a:t>        90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            85% 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3BDC823-BE1F-4D0C-A4DC-6FED6E991789}"/>
              </a:ext>
            </a:extLst>
          </p:cNvPr>
          <p:cNvSpPr txBox="1">
            <a:spLocks/>
          </p:cNvSpPr>
          <p:nvPr/>
        </p:nvSpPr>
        <p:spPr bwMode="auto">
          <a:xfrm>
            <a:off x="66675" y="3763829"/>
            <a:ext cx="9010650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# - </a:t>
            </a:r>
            <a:r>
              <a:rPr lang="en-US" kern="0" noProof="0" dirty="0">
                <a:solidFill>
                  <a:prstClr val="black"/>
                </a:solidFill>
              </a:rPr>
              <a:t>e</a:t>
            </a:r>
            <a:r>
              <a:rPr lang="en-US" kern="0" dirty="0" err="1">
                <a:solidFill>
                  <a:prstClr val="black"/>
                </a:solidFill>
              </a:rPr>
              <a:t>scala</a:t>
            </a:r>
            <a:r>
              <a:rPr lang="en-US" kern="0" dirty="0">
                <a:solidFill>
                  <a:prstClr val="black"/>
                </a:solidFill>
              </a:rPr>
              <a:t> Likert   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Nivel</a:t>
            </a:r>
            <a:r>
              <a:rPr kumimoji="0" lang="en-US" sz="1800" b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 </a:t>
            </a:r>
            <a:r>
              <a:rPr kumimoji="0" lang="en-US" sz="1800" b="0" u="none" strike="noStrike" kern="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satisfacción</a:t>
            </a:r>
            <a:r>
              <a:rPr kumimoji="0" lang="en-US" sz="1800" b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……                                          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&gt;3                 4 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E186C2B-6016-4A4E-98B4-4D4FAC67214B}"/>
              </a:ext>
            </a:extLst>
          </p:cNvPr>
          <p:cNvSpPr txBox="1">
            <a:spLocks/>
          </p:cNvSpPr>
          <p:nvPr/>
        </p:nvSpPr>
        <p:spPr bwMode="auto">
          <a:xfrm>
            <a:off x="66675" y="5374634"/>
            <a:ext cx="9010650" cy="39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 -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compuesto</a:t>
            </a:r>
            <a:r>
              <a:rPr lang="en-US" kern="0" dirty="0">
                <a:solidFill>
                  <a:prstClr val="black"/>
                </a:solidFill>
              </a:rPr>
              <a:t>   Grado de </a:t>
            </a:r>
            <a:r>
              <a:rPr lang="en-US" kern="0" dirty="0" err="1">
                <a:solidFill>
                  <a:prstClr val="black"/>
                </a:solidFill>
              </a:rPr>
              <a:t>cumplimiento</a:t>
            </a:r>
            <a:r>
              <a:rPr lang="en-US" kern="0" dirty="0">
                <a:solidFill>
                  <a:prstClr val="black"/>
                </a:solidFill>
              </a:rPr>
              <a:t> de 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                                  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100%            85% 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819358D-3350-49DD-9950-00B71438BB20}"/>
              </a:ext>
            </a:extLst>
          </p:cNvPr>
          <p:cNvSpPr txBox="1">
            <a:spLocks/>
          </p:cNvSpPr>
          <p:nvPr/>
        </p:nvSpPr>
        <p:spPr bwMode="auto">
          <a:xfrm>
            <a:off x="66675" y="4308426"/>
            <a:ext cx="9010650" cy="39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# - </a:t>
            </a:r>
            <a:r>
              <a:rPr lang="en-US" kern="0" noProof="0" dirty="0">
                <a:solidFill>
                  <a:prstClr val="black"/>
                </a:solidFill>
                <a:latin typeface="Arial"/>
              </a:rPr>
              <a:t>t</a:t>
            </a:r>
            <a:r>
              <a:rPr lang="en-US" kern="0" dirty="0" err="1">
                <a:solidFill>
                  <a:prstClr val="black"/>
                </a:solidFill>
                <a:latin typeface="Arial"/>
              </a:rPr>
              <a:t>asa</a:t>
            </a:r>
            <a:r>
              <a:rPr lang="en-US" kern="0" dirty="0">
                <a:solidFill>
                  <a:prstClr val="black"/>
                </a:solidFill>
              </a:rPr>
              <a:t>               </a:t>
            </a:r>
            <a:r>
              <a:rPr lang="en-US" kern="0" dirty="0" err="1">
                <a:solidFill>
                  <a:prstClr val="black"/>
                </a:solidFill>
              </a:rPr>
              <a:t>Número</a:t>
            </a:r>
            <a:r>
              <a:rPr lang="en-US" kern="0" dirty="0">
                <a:solidFill>
                  <a:prstClr val="black"/>
                </a:solidFill>
              </a:rPr>
              <a:t> de </a:t>
            </a:r>
            <a:r>
              <a:rPr lang="en-US" kern="0" dirty="0" err="1">
                <a:solidFill>
                  <a:prstClr val="black"/>
                </a:solidFill>
              </a:rPr>
              <a:t>habitantes</a:t>
            </a:r>
            <a:r>
              <a:rPr lang="en-US" kern="0" dirty="0">
                <a:solidFill>
                  <a:prstClr val="black"/>
                </a:solidFill>
              </a:rPr>
              <a:t> / </a:t>
            </a:r>
            <a:r>
              <a:rPr lang="en-US" kern="0" dirty="0" err="1">
                <a:solidFill>
                  <a:prstClr val="black"/>
                </a:solidFill>
              </a:rPr>
              <a:t>centro</a:t>
            </a:r>
            <a:r>
              <a:rPr lang="en-US" kern="0" dirty="0">
                <a:solidFill>
                  <a:prstClr val="black"/>
                </a:solidFill>
              </a:rPr>
              <a:t> de </a:t>
            </a:r>
            <a:r>
              <a:rPr lang="en-US" kern="0" dirty="0" err="1">
                <a:solidFill>
                  <a:prstClr val="black"/>
                </a:solidFill>
              </a:rPr>
              <a:t>salud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</a:t>
            </a:r>
            <a:r>
              <a:rPr kumimoji="0" lang="en-GB" sz="18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10,000        12,000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F177D7E6-9225-40D3-935A-33A849CC6840}"/>
              </a:ext>
            </a:extLst>
          </p:cNvPr>
          <p:cNvSpPr txBox="1">
            <a:spLocks/>
          </p:cNvSpPr>
          <p:nvPr/>
        </p:nvSpPr>
        <p:spPr bwMode="auto">
          <a:xfrm>
            <a:off x="66675" y="5874021"/>
            <a:ext cx="9010650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lang="en-US" kern="0" dirty="0" err="1">
                <a:solidFill>
                  <a:prstClr val="black"/>
                </a:solidFill>
                <a:latin typeface="Arial"/>
              </a:rPr>
              <a:t>Sí</a:t>
            </a:r>
            <a:r>
              <a:rPr lang="en-US" kern="0" dirty="0">
                <a:solidFill>
                  <a:prstClr val="black"/>
                </a:solidFill>
              </a:rPr>
              <a:t>-No                  </a:t>
            </a:r>
            <a:r>
              <a:rPr lang="en-US" kern="0" dirty="0" err="1">
                <a:solidFill>
                  <a:prstClr val="black"/>
                </a:solidFill>
              </a:rPr>
              <a:t>Adopción</a:t>
            </a:r>
            <a:r>
              <a:rPr lang="en-US" kern="0" dirty="0">
                <a:solidFill>
                  <a:prstClr val="black"/>
                </a:solidFill>
              </a:rPr>
              <a:t> de </a:t>
            </a:r>
            <a:r>
              <a:rPr lang="en-US" kern="0" dirty="0" err="1">
                <a:solidFill>
                  <a:prstClr val="black"/>
                </a:solidFill>
              </a:rPr>
              <a:t>una</a:t>
            </a:r>
            <a:r>
              <a:rPr lang="en-US" kern="0" dirty="0">
                <a:solidFill>
                  <a:prstClr val="black"/>
                </a:solidFill>
              </a:rPr>
              <a:t> </a:t>
            </a:r>
            <a:r>
              <a:rPr lang="en-US" kern="0" dirty="0" err="1">
                <a:solidFill>
                  <a:prstClr val="black"/>
                </a:solidFill>
              </a:rPr>
              <a:t>nueva</a:t>
            </a:r>
            <a:r>
              <a:rPr lang="en-US" kern="0" dirty="0">
                <a:solidFill>
                  <a:prstClr val="black"/>
                </a:solidFill>
              </a:rPr>
              <a:t> ley </a:t>
            </a:r>
            <a:r>
              <a:rPr lang="en-US" kern="0" dirty="0" err="1">
                <a:solidFill>
                  <a:prstClr val="black"/>
                </a:solidFill>
              </a:rPr>
              <a:t>sobre</a:t>
            </a:r>
            <a:r>
              <a:rPr lang="en-US" kern="0" dirty="0">
                <a:solidFill>
                  <a:prstClr val="black"/>
                </a:solidFill>
              </a:rPr>
              <a:t> </a:t>
            </a:r>
            <a:r>
              <a:rPr lang="en-US" kern="0" dirty="0" err="1">
                <a:solidFill>
                  <a:prstClr val="black"/>
                </a:solidFill>
              </a:rPr>
              <a:t>refugiados</a:t>
            </a:r>
            <a:r>
              <a:rPr lang="en-US" kern="0" dirty="0">
                <a:solidFill>
                  <a:prstClr val="black"/>
                </a:solidFill>
              </a:rPr>
              <a:t>               yes           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yes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1D173CA-BBC1-4472-B24A-A2FE42A890D3}"/>
              </a:ext>
            </a:extLst>
          </p:cNvPr>
          <p:cNvSpPr txBox="1">
            <a:spLocks/>
          </p:cNvSpPr>
          <p:nvPr/>
        </p:nvSpPr>
        <p:spPr>
          <a:xfrm>
            <a:off x="66675" y="3119926"/>
            <a:ext cx="9010650" cy="39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# - </a:t>
            </a:r>
            <a:r>
              <a:rPr lang="en-US" kern="0" dirty="0">
                <a:solidFill>
                  <a:prstClr val="black"/>
                </a:solidFill>
              </a:rPr>
              <a:t>personas       Personas que </a:t>
            </a:r>
            <a:r>
              <a:rPr lang="en-US" kern="0" dirty="0" err="1">
                <a:solidFill>
                  <a:prstClr val="black"/>
                </a:solidFill>
              </a:rPr>
              <a:t>reciben</a:t>
            </a:r>
            <a:r>
              <a:rPr lang="en-US" kern="0" dirty="0">
                <a:solidFill>
                  <a:prstClr val="black"/>
                </a:solidFill>
              </a:rPr>
              <a:t> </a:t>
            </a:r>
            <a:r>
              <a:rPr lang="en-US" kern="0" dirty="0" err="1">
                <a:solidFill>
                  <a:prstClr val="black"/>
                </a:solidFill>
              </a:rPr>
              <a:t>alimentos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50,000         48,000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E8380F-669D-423D-A574-586BB7E0EB82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BB1A798-E5D4-BB5C-5A83-02BF2EC4813C}"/>
              </a:ext>
            </a:extLst>
          </p:cNvPr>
          <p:cNvSpPr txBox="1">
            <a:spLocks/>
          </p:cNvSpPr>
          <p:nvPr/>
        </p:nvSpPr>
        <p:spPr>
          <a:xfrm>
            <a:off x="215900" y="381000"/>
            <a:ext cx="8231187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kern="0" dirty="0"/>
              <a:t>USO BÁSICO DE INDICADORES /2: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8348493"/>
      </p:ext>
    </p:extLst>
  </p:cSld>
  <p:clrMapOvr>
    <a:masterClrMapping/>
  </p:clrMapOvr>
  <p:transition advTm="179405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9" grpId="0"/>
      <p:bldP spid="20" grpId="0"/>
      <p:bldP spid="21" grpId="0"/>
      <p:bldP spid="25" grpId="0"/>
      <p:bldP spid="13" grpId="0" build="p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E6ABDBA-21AC-4CA3-85E8-A56DCCDDA809}"/>
              </a:ext>
            </a:extLst>
          </p:cNvPr>
          <p:cNvSpPr/>
          <p:nvPr/>
        </p:nvSpPr>
        <p:spPr>
          <a:xfrm>
            <a:off x="755444" y="2509607"/>
            <a:ext cx="4052530" cy="2992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endParaRPr lang="en-GB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Medibles</a:t>
            </a:r>
            <a:endParaRPr lang="en-GB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- </a:t>
            </a:r>
            <a:r>
              <a:rPr lang="en-GB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Alcanzables</a:t>
            </a:r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- </a:t>
            </a:r>
            <a:r>
              <a:rPr lang="en-GB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Realistas</a:t>
            </a:r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Duración</a:t>
            </a:r>
            <a:r>
              <a:rPr lang="en-GB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limitada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C884608-2116-490E-B656-D966EC448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13" y="901810"/>
            <a:ext cx="8231187" cy="519112"/>
          </a:xfrm>
        </p:spPr>
        <p:txBody>
          <a:bodyPr/>
          <a:lstStyle/>
          <a:p>
            <a:r>
              <a:rPr lang="en-GB" dirty="0"/>
              <a:t>Los </a:t>
            </a:r>
            <a:r>
              <a:rPr lang="en-GB" dirty="0" err="1"/>
              <a:t>indicadores</a:t>
            </a:r>
            <a:r>
              <a:rPr lang="en-GB" dirty="0"/>
              <a:t> + </a:t>
            </a:r>
            <a:r>
              <a:rPr lang="en-GB" dirty="0" err="1"/>
              <a:t>objetivos</a:t>
            </a:r>
            <a:r>
              <a:rPr lang="en-GB" dirty="0"/>
              <a:t> </a:t>
            </a:r>
            <a:r>
              <a:rPr lang="en-GB" dirty="0" err="1"/>
              <a:t>deben</a:t>
            </a:r>
            <a:r>
              <a:rPr lang="en-GB" dirty="0"/>
              <a:t> ser SMART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230D42D-6330-48A4-BEF2-5914651DD496}"/>
              </a:ext>
            </a:extLst>
          </p:cNvPr>
          <p:cNvGrpSpPr/>
          <p:nvPr/>
        </p:nvGrpSpPr>
        <p:grpSpPr>
          <a:xfrm>
            <a:off x="4618227" y="2961096"/>
            <a:ext cx="3915707" cy="2385000"/>
            <a:chOff x="4634707" y="2229271"/>
            <a:chExt cx="3915707" cy="2385000"/>
          </a:xfrm>
        </p:grpSpPr>
        <p:sp>
          <p:nvSpPr>
            <p:cNvPr id="11" name="Title 6">
              <a:extLst>
                <a:ext uri="{FF2B5EF4-FFF2-40B4-BE49-F238E27FC236}">
                  <a16:creationId xmlns:a16="http://schemas.microsoft.com/office/drawing/2014/main" id="{8D632EBC-69C3-4D83-A9DF-0E1EDA71FE5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634707" y="4029496"/>
              <a:ext cx="391570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GB" sz="1600" kern="0" dirty="0">
                  <a:hlinkClick r:id="rId4"/>
                </a:rPr>
                <a:t>Humanitarian Indicators Registry</a:t>
              </a:r>
              <a:endParaRPr lang="en-GB" sz="1600" kern="0" dirty="0"/>
            </a:p>
            <a:p>
              <a:pPr algn="ctr"/>
              <a:r>
                <a:rPr lang="en-GB" sz="1600" dirty="0">
                  <a:hlinkClick r:id="rId4"/>
                </a:rPr>
                <a:t>ir.hpc.tools</a:t>
              </a:r>
              <a:endParaRPr lang="en-GB" sz="1600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14BC978-BF8D-4150-A2E3-9B58D137C5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r="1714"/>
            <a:stretch/>
          </p:blipFill>
          <p:spPr>
            <a:xfrm>
              <a:off x="5707023" y="2229271"/>
              <a:ext cx="1771074" cy="16824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E6D828CF-642B-4D9E-AB17-00332AC23FF7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4A89B941-4ACC-C4D0-0B1A-87AE49E60324}"/>
              </a:ext>
            </a:extLst>
          </p:cNvPr>
          <p:cNvSpPr txBox="1">
            <a:spLocks/>
          </p:cNvSpPr>
          <p:nvPr/>
        </p:nvSpPr>
        <p:spPr>
          <a:xfrm>
            <a:off x="215900" y="381000"/>
            <a:ext cx="8231187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kern="0" dirty="0"/>
              <a:t>USO BÁSICO DE INDICADORES /3: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7898561"/>
      </p:ext>
    </p:extLst>
  </p:cSld>
  <p:clrMapOvr>
    <a:masterClrMapping/>
  </p:clrMapOvr>
  <p:transition advTm="114156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FAC908F6-CE79-498D-8C54-44846DE79ACE}"/>
              </a:ext>
            </a:extLst>
          </p:cNvPr>
          <p:cNvGrpSpPr/>
          <p:nvPr/>
        </p:nvGrpSpPr>
        <p:grpSpPr>
          <a:xfrm>
            <a:off x="1404257" y="1858994"/>
            <a:ext cx="2455911" cy="1115730"/>
            <a:chOff x="1694049" y="4397678"/>
            <a:chExt cx="2573643" cy="158796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10C63B0-638B-4523-8D36-C530D6DCB0B9}"/>
                </a:ext>
              </a:extLst>
            </p:cNvPr>
            <p:cNvSpPr/>
            <p:nvPr/>
          </p:nvSpPr>
          <p:spPr>
            <a:xfrm>
              <a:off x="1694049" y="4397678"/>
              <a:ext cx="2450792" cy="1587969"/>
            </a:xfrm>
            <a:custGeom>
              <a:avLst/>
              <a:gdLst>
                <a:gd name="connsiteX0" fmla="*/ 0 w 2793201"/>
                <a:gd name="connsiteY0" fmla="*/ 0 h 1691546"/>
                <a:gd name="connsiteX1" fmla="*/ 1947428 w 2793201"/>
                <a:gd name="connsiteY1" fmla="*/ 0 h 1691546"/>
                <a:gd name="connsiteX2" fmla="*/ 2793201 w 2793201"/>
                <a:gd name="connsiteY2" fmla="*/ 845773 h 1691546"/>
                <a:gd name="connsiteX3" fmla="*/ 1947428 w 2793201"/>
                <a:gd name="connsiteY3" fmla="*/ 1691546 h 1691546"/>
                <a:gd name="connsiteX4" fmla="*/ 0 w 2793201"/>
                <a:gd name="connsiteY4" fmla="*/ 1691546 h 1691546"/>
                <a:gd name="connsiteX5" fmla="*/ 845773 w 2793201"/>
                <a:gd name="connsiteY5" fmla="*/ 845773 h 1691546"/>
                <a:gd name="connsiteX6" fmla="*/ 0 w 2793201"/>
                <a:gd name="connsiteY6" fmla="*/ 0 h 169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3201" h="1691546">
                  <a:moveTo>
                    <a:pt x="0" y="0"/>
                  </a:moveTo>
                  <a:lnTo>
                    <a:pt x="1947428" y="0"/>
                  </a:lnTo>
                  <a:lnTo>
                    <a:pt x="2793201" y="845773"/>
                  </a:lnTo>
                  <a:lnTo>
                    <a:pt x="1947428" y="1691546"/>
                  </a:lnTo>
                  <a:lnTo>
                    <a:pt x="0" y="1691546"/>
                  </a:lnTo>
                  <a:lnTo>
                    <a:pt x="845773" y="845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33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1778" tIns="12002" rIns="857775" bIns="1200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b="1" kern="12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32FB866-0DA7-462C-8F48-4E7663839A3C}"/>
                </a:ext>
              </a:extLst>
            </p:cNvPr>
            <p:cNvSpPr txBox="1"/>
            <p:nvPr/>
          </p:nvSpPr>
          <p:spPr>
            <a:xfrm>
              <a:off x="2431623" y="4939631"/>
              <a:ext cx="1836069" cy="569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err="1"/>
                <a:t>Recopilar</a:t>
              </a:r>
              <a:endParaRPr lang="en-US" sz="2000" b="1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5E4B368-4FDA-4CCC-9FA5-65512C8C32C5}"/>
              </a:ext>
            </a:extLst>
          </p:cNvPr>
          <p:cNvGrpSpPr/>
          <p:nvPr/>
        </p:nvGrpSpPr>
        <p:grpSpPr>
          <a:xfrm>
            <a:off x="503238" y="1849006"/>
            <a:ext cx="1764176" cy="1115730"/>
            <a:chOff x="1694049" y="4397678"/>
            <a:chExt cx="2690106" cy="1587969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9475341-6754-4195-AC86-EFA89C38AC10}"/>
                </a:ext>
              </a:extLst>
            </p:cNvPr>
            <p:cNvSpPr/>
            <p:nvPr/>
          </p:nvSpPr>
          <p:spPr>
            <a:xfrm>
              <a:off x="1694049" y="4397678"/>
              <a:ext cx="2450792" cy="1587969"/>
            </a:xfrm>
            <a:custGeom>
              <a:avLst/>
              <a:gdLst>
                <a:gd name="connsiteX0" fmla="*/ 0 w 2793201"/>
                <a:gd name="connsiteY0" fmla="*/ 0 h 1691546"/>
                <a:gd name="connsiteX1" fmla="*/ 1947428 w 2793201"/>
                <a:gd name="connsiteY1" fmla="*/ 0 h 1691546"/>
                <a:gd name="connsiteX2" fmla="*/ 2793201 w 2793201"/>
                <a:gd name="connsiteY2" fmla="*/ 845773 h 1691546"/>
                <a:gd name="connsiteX3" fmla="*/ 1947428 w 2793201"/>
                <a:gd name="connsiteY3" fmla="*/ 1691546 h 1691546"/>
                <a:gd name="connsiteX4" fmla="*/ 0 w 2793201"/>
                <a:gd name="connsiteY4" fmla="*/ 1691546 h 1691546"/>
                <a:gd name="connsiteX5" fmla="*/ 845773 w 2793201"/>
                <a:gd name="connsiteY5" fmla="*/ 845773 h 1691546"/>
                <a:gd name="connsiteX6" fmla="*/ 0 w 2793201"/>
                <a:gd name="connsiteY6" fmla="*/ 0 h 169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3201" h="1691546">
                  <a:moveTo>
                    <a:pt x="0" y="0"/>
                  </a:moveTo>
                  <a:lnTo>
                    <a:pt x="1947428" y="0"/>
                  </a:lnTo>
                  <a:lnTo>
                    <a:pt x="2793201" y="845773"/>
                  </a:lnTo>
                  <a:lnTo>
                    <a:pt x="1947428" y="1691546"/>
                  </a:lnTo>
                  <a:lnTo>
                    <a:pt x="0" y="1691546"/>
                  </a:lnTo>
                  <a:lnTo>
                    <a:pt x="845773" y="845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33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1778" tIns="12002" rIns="857775" bIns="1200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b="1" kern="12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2EB1126-2E97-49DB-9BD4-50E08B7FFAB5}"/>
                </a:ext>
              </a:extLst>
            </p:cNvPr>
            <p:cNvSpPr txBox="1"/>
            <p:nvPr/>
          </p:nvSpPr>
          <p:spPr>
            <a:xfrm>
              <a:off x="2518555" y="4975348"/>
              <a:ext cx="1865600" cy="525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/>
                <a:t>Diseñar</a:t>
              </a:r>
              <a:endParaRPr lang="en-US" sz="2000" b="1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DD8E907-48AF-40F5-ABA2-E9662CE7E453}"/>
              </a:ext>
            </a:extLst>
          </p:cNvPr>
          <p:cNvGrpSpPr/>
          <p:nvPr/>
        </p:nvGrpSpPr>
        <p:grpSpPr>
          <a:xfrm>
            <a:off x="2997012" y="1853292"/>
            <a:ext cx="1807078" cy="1115730"/>
            <a:chOff x="1694049" y="4397678"/>
            <a:chExt cx="2450792" cy="158796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FBA23D-2D93-4DDD-ACFA-1E2566BA6564}"/>
                </a:ext>
              </a:extLst>
            </p:cNvPr>
            <p:cNvSpPr/>
            <p:nvPr/>
          </p:nvSpPr>
          <p:spPr>
            <a:xfrm>
              <a:off x="1694049" y="4397678"/>
              <a:ext cx="2450792" cy="1587969"/>
            </a:xfrm>
            <a:custGeom>
              <a:avLst/>
              <a:gdLst>
                <a:gd name="connsiteX0" fmla="*/ 0 w 2793201"/>
                <a:gd name="connsiteY0" fmla="*/ 0 h 1691546"/>
                <a:gd name="connsiteX1" fmla="*/ 1947428 w 2793201"/>
                <a:gd name="connsiteY1" fmla="*/ 0 h 1691546"/>
                <a:gd name="connsiteX2" fmla="*/ 2793201 w 2793201"/>
                <a:gd name="connsiteY2" fmla="*/ 845773 h 1691546"/>
                <a:gd name="connsiteX3" fmla="*/ 1947428 w 2793201"/>
                <a:gd name="connsiteY3" fmla="*/ 1691546 h 1691546"/>
                <a:gd name="connsiteX4" fmla="*/ 0 w 2793201"/>
                <a:gd name="connsiteY4" fmla="*/ 1691546 h 1691546"/>
                <a:gd name="connsiteX5" fmla="*/ 845773 w 2793201"/>
                <a:gd name="connsiteY5" fmla="*/ 845773 h 1691546"/>
                <a:gd name="connsiteX6" fmla="*/ 0 w 2793201"/>
                <a:gd name="connsiteY6" fmla="*/ 0 h 169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3201" h="1691546">
                  <a:moveTo>
                    <a:pt x="0" y="0"/>
                  </a:moveTo>
                  <a:lnTo>
                    <a:pt x="1947428" y="0"/>
                  </a:lnTo>
                  <a:lnTo>
                    <a:pt x="2793201" y="845773"/>
                  </a:lnTo>
                  <a:lnTo>
                    <a:pt x="1947428" y="1691546"/>
                  </a:lnTo>
                  <a:lnTo>
                    <a:pt x="0" y="1691546"/>
                  </a:lnTo>
                  <a:lnTo>
                    <a:pt x="845773" y="845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33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1778" tIns="12002" rIns="857775" bIns="1200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b="1" kern="12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60C245-AA3E-4579-9942-D41948CB9C5F}"/>
                </a:ext>
              </a:extLst>
            </p:cNvPr>
            <p:cNvSpPr txBox="1"/>
            <p:nvPr/>
          </p:nvSpPr>
          <p:spPr>
            <a:xfrm>
              <a:off x="2434430" y="4986658"/>
              <a:ext cx="1542484" cy="525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/>
                <a:t>Analizar</a:t>
              </a:r>
              <a:endParaRPr lang="en-US" sz="2000" b="1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8BAE5C0-E033-4FEE-9BC3-98568B864AEB}"/>
              </a:ext>
            </a:extLst>
          </p:cNvPr>
          <p:cNvGrpSpPr/>
          <p:nvPr/>
        </p:nvGrpSpPr>
        <p:grpSpPr>
          <a:xfrm>
            <a:off x="4255382" y="1847590"/>
            <a:ext cx="1807078" cy="1115730"/>
            <a:chOff x="1694049" y="4397678"/>
            <a:chExt cx="2450792" cy="158796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C68C425-193D-403B-97AB-D1E0144AE234}"/>
                </a:ext>
              </a:extLst>
            </p:cNvPr>
            <p:cNvSpPr/>
            <p:nvPr/>
          </p:nvSpPr>
          <p:spPr>
            <a:xfrm>
              <a:off x="1694049" y="4397678"/>
              <a:ext cx="2450792" cy="1587969"/>
            </a:xfrm>
            <a:custGeom>
              <a:avLst/>
              <a:gdLst>
                <a:gd name="connsiteX0" fmla="*/ 0 w 2793201"/>
                <a:gd name="connsiteY0" fmla="*/ 0 h 1691546"/>
                <a:gd name="connsiteX1" fmla="*/ 1947428 w 2793201"/>
                <a:gd name="connsiteY1" fmla="*/ 0 h 1691546"/>
                <a:gd name="connsiteX2" fmla="*/ 2793201 w 2793201"/>
                <a:gd name="connsiteY2" fmla="*/ 845773 h 1691546"/>
                <a:gd name="connsiteX3" fmla="*/ 1947428 w 2793201"/>
                <a:gd name="connsiteY3" fmla="*/ 1691546 h 1691546"/>
                <a:gd name="connsiteX4" fmla="*/ 0 w 2793201"/>
                <a:gd name="connsiteY4" fmla="*/ 1691546 h 1691546"/>
                <a:gd name="connsiteX5" fmla="*/ 845773 w 2793201"/>
                <a:gd name="connsiteY5" fmla="*/ 845773 h 1691546"/>
                <a:gd name="connsiteX6" fmla="*/ 0 w 2793201"/>
                <a:gd name="connsiteY6" fmla="*/ 0 h 169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3201" h="1691546">
                  <a:moveTo>
                    <a:pt x="0" y="0"/>
                  </a:moveTo>
                  <a:lnTo>
                    <a:pt x="1947428" y="0"/>
                  </a:lnTo>
                  <a:lnTo>
                    <a:pt x="2793201" y="845773"/>
                  </a:lnTo>
                  <a:lnTo>
                    <a:pt x="1947428" y="1691546"/>
                  </a:lnTo>
                  <a:lnTo>
                    <a:pt x="0" y="1691546"/>
                  </a:lnTo>
                  <a:lnTo>
                    <a:pt x="845773" y="845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1778" tIns="12002" rIns="857775" bIns="1200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b="1" kern="12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0BC90DF-86E2-4153-B6F3-847AB47E0792}"/>
                </a:ext>
              </a:extLst>
            </p:cNvPr>
            <p:cNvSpPr txBox="1"/>
            <p:nvPr/>
          </p:nvSpPr>
          <p:spPr>
            <a:xfrm>
              <a:off x="2257110" y="4994426"/>
              <a:ext cx="1548284" cy="525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/>
                <a:t>Actuar</a:t>
              </a:r>
              <a:endParaRPr lang="en-US" b="1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DAB7C7A-45CF-40A7-8E88-A0A0FAC93E8A}"/>
              </a:ext>
            </a:extLst>
          </p:cNvPr>
          <p:cNvGrpSpPr/>
          <p:nvPr/>
        </p:nvGrpSpPr>
        <p:grpSpPr>
          <a:xfrm>
            <a:off x="5502929" y="1858994"/>
            <a:ext cx="1924095" cy="1115730"/>
            <a:chOff x="1694049" y="4397678"/>
            <a:chExt cx="2609492" cy="1587969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99DDF03-347D-4B76-B8AD-DF4984BB3433}"/>
                </a:ext>
              </a:extLst>
            </p:cNvPr>
            <p:cNvSpPr/>
            <p:nvPr/>
          </p:nvSpPr>
          <p:spPr>
            <a:xfrm>
              <a:off x="1694049" y="4397678"/>
              <a:ext cx="2450792" cy="1587969"/>
            </a:xfrm>
            <a:custGeom>
              <a:avLst/>
              <a:gdLst>
                <a:gd name="connsiteX0" fmla="*/ 0 w 2793201"/>
                <a:gd name="connsiteY0" fmla="*/ 0 h 1691546"/>
                <a:gd name="connsiteX1" fmla="*/ 1947428 w 2793201"/>
                <a:gd name="connsiteY1" fmla="*/ 0 h 1691546"/>
                <a:gd name="connsiteX2" fmla="*/ 2793201 w 2793201"/>
                <a:gd name="connsiteY2" fmla="*/ 845773 h 1691546"/>
                <a:gd name="connsiteX3" fmla="*/ 1947428 w 2793201"/>
                <a:gd name="connsiteY3" fmla="*/ 1691546 h 1691546"/>
                <a:gd name="connsiteX4" fmla="*/ 0 w 2793201"/>
                <a:gd name="connsiteY4" fmla="*/ 1691546 h 1691546"/>
                <a:gd name="connsiteX5" fmla="*/ 845773 w 2793201"/>
                <a:gd name="connsiteY5" fmla="*/ 845773 h 1691546"/>
                <a:gd name="connsiteX6" fmla="*/ 0 w 2793201"/>
                <a:gd name="connsiteY6" fmla="*/ 0 h 169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3201" h="1691546">
                  <a:moveTo>
                    <a:pt x="0" y="0"/>
                  </a:moveTo>
                  <a:lnTo>
                    <a:pt x="1947428" y="0"/>
                  </a:lnTo>
                  <a:lnTo>
                    <a:pt x="2793201" y="845773"/>
                  </a:lnTo>
                  <a:lnTo>
                    <a:pt x="1947428" y="1691546"/>
                  </a:lnTo>
                  <a:lnTo>
                    <a:pt x="0" y="1691546"/>
                  </a:lnTo>
                  <a:lnTo>
                    <a:pt x="845773" y="845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1778" tIns="12002" rIns="857775" bIns="1200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b="1" kern="12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9F220AA-9901-4B1B-ACCF-1447520A881F}"/>
                </a:ext>
              </a:extLst>
            </p:cNvPr>
            <p:cNvSpPr txBox="1"/>
            <p:nvPr/>
          </p:nvSpPr>
          <p:spPr>
            <a:xfrm>
              <a:off x="2387303" y="4978196"/>
              <a:ext cx="1916238" cy="525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/>
                <a:t>Informar</a:t>
              </a:r>
              <a:endParaRPr lang="en-US" sz="2000" b="1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3267C1-92CB-4A5E-B6EE-2DAB446B0D82}"/>
              </a:ext>
            </a:extLst>
          </p:cNvPr>
          <p:cNvGrpSpPr/>
          <p:nvPr/>
        </p:nvGrpSpPr>
        <p:grpSpPr>
          <a:xfrm>
            <a:off x="6712527" y="1850441"/>
            <a:ext cx="1807078" cy="1110028"/>
            <a:chOff x="1694049" y="4397678"/>
            <a:chExt cx="2450792" cy="1587969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5E306A5-07E9-46D4-A94E-CB825FDD74EB}"/>
                </a:ext>
              </a:extLst>
            </p:cNvPr>
            <p:cNvSpPr/>
            <p:nvPr/>
          </p:nvSpPr>
          <p:spPr>
            <a:xfrm>
              <a:off x="1694049" y="4397678"/>
              <a:ext cx="2450792" cy="1587969"/>
            </a:xfrm>
            <a:custGeom>
              <a:avLst/>
              <a:gdLst>
                <a:gd name="connsiteX0" fmla="*/ 0 w 2793201"/>
                <a:gd name="connsiteY0" fmla="*/ 0 h 1691546"/>
                <a:gd name="connsiteX1" fmla="*/ 1947428 w 2793201"/>
                <a:gd name="connsiteY1" fmla="*/ 0 h 1691546"/>
                <a:gd name="connsiteX2" fmla="*/ 2793201 w 2793201"/>
                <a:gd name="connsiteY2" fmla="*/ 845773 h 1691546"/>
                <a:gd name="connsiteX3" fmla="*/ 1947428 w 2793201"/>
                <a:gd name="connsiteY3" fmla="*/ 1691546 h 1691546"/>
                <a:gd name="connsiteX4" fmla="*/ 0 w 2793201"/>
                <a:gd name="connsiteY4" fmla="*/ 1691546 h 1691546"/>
                <a:gd name="connsiteX5" fmla="*/ 845773 w 2793201"/>
                <a:gd name="connsiteY5" fmla="*/ 845773 h 1691546"/>
                <a:gd name="connsiteX6" fmla="*/ 0 w 2793201"/>
                <a:gd name="connsiteY6" fmla="*/ 0 h 169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3201" h="1691546">
                  <a:moveTo>
                    <a:pt x="0" y="0"/>
                  </a:moveTo>
                  <a:lnTo>
                    <a:pt x="1947428" y="0"/>
                  </a:lnTo>
                  <a:lnTo>
                    <a:pt x="2793201" y="845773"/>
                  </a:lnTo>
                  <a:lnTo>
                    <a:pt x="1947428" y="1691546"/>
                  </a:lnTo>
                  <a:lnTo>
                    <a:pt x="0" y="1691546"/>
                  </a:lnTo>
                  <a:lnTo>
                    <a:pt x="845773" y="8457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1778" tIns="12002" rIns="857775" bIns="1200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b="1" kern="12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AF7B347-5E44-4EFC-A15E-0F27DF5F0184}"/>
                </a:ext>
              </a:extLst>
            </p:cNvPr>
            <p:cNvSpPr txBox="1"/>
            <p:nvPr/>
          </p:nvSpPr>
          <p:spPr>
            <a:xfrm>
              <a:off x="2441198" y="4955795"/>
              <a:ext cx="1542484" cy="528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/>
                <a:t>Evaluar</a:t>
              </a:r>
              <a:endParaRPr lang="en-US" sz="2000" b="1" dirty="0"/>
            </a:p>
          </p:txBody>
        </p:sp>
      </p:grp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1A1C9DAC-A241-4672-BA95-E60B916D4B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9460" y="3715220"/>
            <a:ext cx="4198295" cy="494751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fr-FR" sz="2400" b="1" dirty="0" err="1">
                <a:solidFill>
                  <a:srgbClr val="77933C"/>
                </a:solidFill>
              </a:rPr>
              <a:t>Monitoreo</a:t>
            </a:r>
            <a:endParaRPr lang="en-US" sz="2400" b="1" dirty="0">
              <a:solidFill>
                <a:srgbClr val="77933C"/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C14269D-5492-426B-8861-7382BD917C8D}"/>
              </a:ext>
            </a:extLst>
          </p:cNvPr>
          <p:cNvCxnSpPr>
            <a:cxnSpLocks/>
          </p:cNvCxnSpPr>
          <p:nvPr/>
        </p:nvCxnSpPr>
        <p:spPr bwMode="auto">
          <a:xfrm>
            <a:off x="404123" y="3536950"/>
            <a:ext cx="4167877" cy="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77933C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5C4C22EE-532D-4499-9640-2C400EB31935}"/>
              </a:ext>
            </a:extLst>
          </p:cNvPr>
          <p:cNvSpPr txBox="1">
            <a:spLocks/>
          </p:cNvSpPr>
          <p:nvPr/>
        </p:nvSpPr>
        <p:spPr bwMode="auto">
          <a:xfrm>
            <a:off x="4425005" y="3722045"/>
            <a:ext cx="4198295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 algn="ctr">
              <a:buFontTx/>
              <a:buNone/>
            </a:pPr>
            <a:r>
              <a:rPr lang="fr-FR" sz="2400" b="1" kern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Basado</a:t>
            </a:r>
            <a:r>
              <a:rPr lang="fr-FR" sz="2400" b="1" kern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en el </a:t>
            </a:r>
            <a:r>
              <a:rPr lang="fr-FR" sz="2400" b="1" kern="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monitoreo</a:t>
            </a:r>
            <a:endParaRPr lang="fr-FR" sz="2400" b="1" kern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F06DD5D-29DF-4CEA-8FFE-E81420E549A4}"/>
              </a:ext>
            </a:extLst>
          </p:cNvPr>
          <p:cNvCxnSpPr>
            <a:cxnSpLocks/>
          </p:cNvCxnSpPr>
          <p:nvPr/>
        </p:nvCxnSpPr>
        <p:spPr bwMode="auto">
          <a:xfrm>
            <a:off x="4558355" y="3536950"/>
            <a:ext cx="4090345" cy="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E35898AF-8A74-40C3-8392-8D481EE2BC6C}"/>
              </a:ext>
            </a:extLst>
          </p:cNvPr>
          <p:cNvSpPr txBox="1">
            <a:spLocks/>
          </p:cNvSpPr>
          <p:nvPr/>
        </p:nvSpPr>
        <p:spPr>
          <a:xfrm>
            <a:off x="404123" y="758166"/>
            <a:ext cx="8231187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kern="0" dirty="0"/>
              <a:t>ETAPAS DE LOS TRABAJOS DE MONITOREO</a:t>
            </a:r>
            <a:endParaRPr lang="en-US" kern="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D5A681C-B8A9-45FE-BC31-D0B2CCA78DC2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9712273"/>
      </p:ext>
    </p:extLst>
  </p:cSld>
  <p:clrMapOvr>
    <a:masterClrMapping/>
  </p:clrMapOvr>
  <p:transition advTm="69362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4" grpId="0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729246"/>
            <a:ext cx="8231187" cy="507831"/>
          </a:xfrm>
        </p:spPr>
        <p:txBody>
          <a:bodyPr/>
          <a:lstStyle/>
          <a:p>
            <a:r>
              <a:rPr lang="en-GB" dirty="0" err="1"/>
              <a:t>Monitoreo</a:t>
            </a:r>
            <a:r>
              <a:rPr lang="en-GB" dirty="0"/>
              <a:t> del </a:t>
            </a:r>
            <a:r>
              <a:rPr lang="en-GB" dirty="0" err="1"/>
              <a:t>trabajo</a:t>
            </a:r>
            <a:r>
              <a:rPr lang="en-GB" dirty="0"/>
              <a:t> a lo largo del </a:t>
            </a:r>
            <a:r>
              <a:rPr lang="en-GB" dirty="0" err="1"/>
              <a:t>año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36A9D1F-03B2-46F7-ACC1-5F201D37AFFE}"/>
              </a:ext>
            </a:extLst>
          </p:cNvPr>
          <p:cNvGrpSpPr/>
          <p:nvPr/>
        </p:nvGrpSpPr>
        <p:grpSpPr>
          <a:xfrm rot="3651564">
            <a:off x="2188845" y="1590965"/>
            <a:ext cx="4766310" cy="4766310"/>
            <a:chOff x="2188845" y="1590965"/>
            <a:chExt cx="4766310" cy="476631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" name="Partial Circle 5">
              <a:extLst>
                <a:ext uri="{FF2B5EF4-FFF2-40B4-BE49-F238E27FC236}">
                  <a16:creationId xmlns:a16="http://schemas.microsoft.com/office/drawing/2014/main" id="{BA2930DB-4AB3-4EF2-9BC5-AE102F206B16}"/>
                </a:ext>
              </a:extLst>
            </p:cNvPr>
            <p:cNvSpPr/>
            <p:nvPr/>
          </p:nvSpPr>
          <p:spPr bwMode="auto">
            <a:xfrm>
              <a:off x="2188845" y="1590965"/>
              <a:ext cx="4766310" cy="4766310"/>
            </a:xfrm>
            <a:prstGeom prst="pie">
              <a:avLst>
                <a:gd name="adj1" fmla="val 14400676"/>
                <a:gd name="adj2" fmla="val 16200000"/>
              </a:avLst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Partial Circle 43">
              <a:extLst>
                <a:ext uri="{FF2B5EF4-FFF2-40B4-BE49-F238E27FC236}">
                  <a16:creationId xmlns:a16="http://schemas.microsoft.com/office/drawing/2014/main" id="{AC00159B-5744-46E2-98B9-5665CF87735B}"/>
                </a:ext>
              </a:extLst>
            </p:cNvPr>
            <p:cNvSpPr/>
            <p:nvPr/>
          </p:nvSpPr>
          <p:spPr bwMode="auto">
            <a:xfrm rot="10800000">
              <a:off x="2188845" y="1590965"/>
              <a:ext cx="4766310" cy="4766310"/>
            </a:xfrm>
            <a:prstGeom prst="pie">
              <a:avLst>
                <a:gd name="adj1" fmla="val 14400676"/>
                <a:gd name="adj2" fmla="val 16200000"/>
              </a:avLst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Partial Circle 44">
              <a:extLst>
                <a:ext uri="{FF2B5EF4-FFF2-40B4-BE49-F238E27FC236}">
                  <a16:creationId xmlns:a16="http://schemas.microsoft.com/office/drawing/2014/main" id="{12316A1F-0446-40C9-B973-88E6AA0E1039}"/>
                </a:ext>
              </a:extLst>
            </p:cNvPr>
            <p:cNvSpPr/>
            <p:nvPr/>
          </p:nvSpPr>
          <p:spPr bwMode="auto">
            <a:xfrm rot="12600000">
              <a:off x="2188845" y="1590965"/>
              <a:ext cx="4766310" cy="4766310"/>
            </a:xfrm>
            <a:prstGeom prst="pie">
              <a:avLst>
                <a:gd name="adj1" fmla="val 14400676"/>
                <a:gd name="adj2" fmla="val 16200000"/>
              </a:avLst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Partial Circle 45">
              <a:extLst>
                <a:ext uri="{FF2B5EF4-FFF2-40B4-BE49-F238E27FC236}">
                  <a16:creationId xmlns:a16="http://schemas.microsoft.com/office/drawing/2014/main" id="{59781F4C-1025-4CB7-9D43-ACA19E9DBB23}"/>
                </a:ext>
              </a:extLst>
            </p:cNvPr>
            <p:cNvSpPr/>
            <p:nvPr/>
          </p:nvSpPr>
          <p:spPr bwMode="auto">
            <a:xfrm rot="14400000">
              <a:off x="2188845" y="1590965"/>
              <a:ext cx="4766310" cy="4766310"/>
            </a:xfrm>
            <a:prstGeom prst="pie">
              <a:avLst>
                <a:gd name="adj1" fmla="val 14400676"/>
                <a:gd name="adj2" fmla="val 16200000"/>
              </a:avLst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Partial Circle 46">
              <a:extLst>
                <a:ext uri="{FF2B5EF4-FFF2-40B4-BE49-F238E27FC236}">
                  <a16:creationId xmlns:a16="http://schemas.microsoft.com/office/drawing/2014/main" id="{AD6B79DB-B885-4C67-BB5A-1F305C7F580E}"/>
                </a:ext>
              </a:extLst>
            </p:cNvPr>
            <p:cNvSpPr/>
            <p:nvPr/>
          </p:nvSpPr>
          <p:spPr bwMode="auto">
            <a:xfrm rot="16200000">
              <a:off x="2188845" y="1590965"/>
              <a:ext cx="4766310" cy="4766310"/>
            </a:xfrm>
            <a:prstGeom prst="pie">
              <a:avLst>
                <a:gd name="adj1" fmla="val 14400676"/>
                <a:gd name="adj2" fmla="val 16200000"/>
              </a:avLst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Circle">
                <a:avLst>
                  <a:gd name="adj" fmla="val 14501186"/>
                </a:avLst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rPr>
                <a:t>Análisis</a:t>
              </a:r>
              <a:r>
                <a:rPr kumimoji="0" lang="en-GB" sz="1400" b="1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 de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050" b="1" dirty="0" err="1">
                  <a:latin typeface="Arial" charset="0"/>
                </a:rPr>
                <a:t>Necesidades</a:t>
              </a:r>
              <a:endParaRPr kumimoji="0" lang="en-GB" sz="1400" b="1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8" name="Partial Circle 47">
              <a:extLst>
                <a:ext uri="{FF2B5EF4-FFF2-40B4-BE49-F238E27FC236}">
                  <a16:creationId xmlns:a16="http://schemas.microsoft.com/office/drawing/2014/main" id="{3A9F6048-1803-4E30-8A3D-13D684F296EC}"/>
                </a:ext>
              </a:extLst>
            </p:cNvPr>
            <p:cNvSpPr/>
            <p:nvPr/>
          </p:nvSpPr>
          <p:spPr bwMode="auto">
            <a:xfrm rot="18000000">
              <a:off x="2188845" y="1590965"/>
              <a:ext cx="4766310" cy="4766310"/>
            </a:xfrm>
            <a:prstGeom prst="pie">
              <a:avLst>
                <a:gd name="adj1" fmla="val 14400676"/>
                <a:gd name="adj2" fmla="val 16200000"/>
              </a:avLst>
            </a:prstGeom>
            <a:solidFill>
              <a:schemeClr val="accent4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Circle">
                <a:avLst>
                  <a:gd name="adj" fmla="val 14488975"/>
                </a:avLst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Planificación</a:t>
              </a:r>
              <a:endParaRPr kumimoji="0" lang="en-GB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b="1" dirty="0">
                  <a:latin typeface="Arial" charset="0"/>
                </a:rPr>
                <a:t>Respuesta</a:t>
              </a:r>
              <a:endParaRPr lang="en-GB" sz="1400" b="1" dirty="0">
                <a:latin typeface="Arial" charset="0"/>
              </a:endParaRPr>
            </a:p>
          </p:txBody>
        </p:sp>
        <p:sp>
          <p:nvSpPr>
            <p:cNvPr id="49" name="Partial Circle 48">
              <a:extLst>
                <a:ext uri="{FF2B5EF4-FFF2-40B4-BE49-F238E27FC236}">
                  <a16:creationId xmlns:a16="http://schemas.microsoft.com/office/drawing/2014/main" id="{239170A2-612A-41BD-999F-30A2B590220F}"/>
                </a:ext>
              </a:extLst>
            </p:cNvPr>
            <p:cNvSpPr/>
            <p:nvPr/>
          </p:nvSpPr>
          <p:spPr bwMode="auto">
            <a:xfrm rot="19800000">
              <a:off x="2188845" y="1590965"/>
              <a:ext cx="4766310" cy="4766310"/>
            </a:xfrm>
            <a:prstGeom prst="pie">
              <a:avLst>
                <a:gd name="adj1" fmla="val 14400676"/>
                <a:gd name="adj2" fmla="val 16200000"/>
              </a:avLst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Partial Circle 49">
              <a:extLst>
                <a:ext uri="{FF2B5EF4-FFF2-40B4-BE49-F238E27FC236}">
                  <a16:creationId xmlns:a16="http://schemas.microsoft.com/office/drawing/2014/main" id="{040295E4-B32C-475A-B04B-7795712A30A1}"/>
                </a:ext>
              </a:extLst>
            </p:cNvPr>
            <p:cNvSpPr/>
            <p:nvPr/>
          </p:nvSpPr>
          <p:spPr bwMode="auto">
            <a:xfrm rot="9000000">
              <a:off x="2188845" y="1590965"/>
              <a:ext cx="4766310" cy="4766310"/>
            </a:xfrm>
            <a:prstGeom prst="pie">
              <a:avLst>
                <a:gd name="adj1" fmla="val 14400676"/>
                <a:gd name="adj2" fmla="val 16200000"/>
              </a:avLst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Partial Circle 50">
              <a:extLst>
                <a:ext uri="{FF2B5EF4-FFF2-40B4-BE49-F238E27FC236}">
                  <a16:creationId xmlns:a16="http://schemas.microsoft.com/office/drawing/2014/main" id="{28A60983-C964-430C-9EFC-224C93A8E9D3}"/>
                </a:ext>
              </a:extLst>
            </p:cNvPr>
            <p:cNvSpPr/>
            <p:nvPr/>
          </p:nvSpPr>
          <p:spPr bwMode="auto">
            <a:xfrm rot="7200000">
              <a:off x="2188845" y="1590965"/>
              <a:ext cx="4766310" cy="4766310"/>
            </a:xfrm>
            <a:prstGeom prst="pie">
              <a:avLst>
                <a:gd name="adj1" fmla="val 14400676"/>
                <a:gd name="adj2" fmla="val 16200000"/>
              </a:avLst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Partial Circle 51">
              <a:extLst>
                <a:ext uri="{FF2B5EF4-FFF2-40B4-BE49-F238E27FC236}">
                  <a16:creationId xmlns:a16="http://schemas.microsoft.com/office/drawing/2014/main" id="{8EF6BF29-E4A3-467F-8A3C-7BC87A7406CB}"/>
                </a:ext>
              </a:extLst>
            </p:cNvPr>
            <p:cNvSpPr/>
            <p:nvPr/>
          </p:nvSpPr>
          <p:spPr bwMode="auto">
            <a:xfrm rot="5400000">
              <a:off x="2188845" y="1590965"/>
              <a:ext cx="4766310" cy="4766310"/>
            </a:xfrm>
            <a:prstGeom prst="pie">
              <a:avLst>
                <a:gd name="adj1" fmla="val 14400676"/>
                <a:gd name="adj2" fmla="val 16200000"/>
              </a:avLst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Partial Circle 52">
              <a:extLst>
                <a:ext uri="{FF2B5EF4-FFF2-40B4-BE49-F238E27FC236}">
                  <a16:creationId xmlns:a16="http://schemas.microsoft.com/office/drawing/2014/main" id="{961D952A-F4F6-4F7F-BF1B-3D88769735C0}"/>
                </a:ext>
              </a:extLst>
            </p:cNvPr>
            <p:cNvSpPr/>
            <p:nvPr/>
          </p:nvSpPr>
          <p:spPr bwMode="auto">
            <a:xfrm rot="3600000">
              <a:off x="2188845" y="1590965"/>
              <a:ext cx="4766310" cy="4766310"/>
            </a:xfrm>
            <a:prstGeom prst="pie">
              <a:avLst>
                <a:gd name="adj1" fmla="val 14400676"/>
                <a:gd name="adj2" fmla="val 16200000"/>
              </a:avLst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Partial Circle 53">
              <a:extLst>
                <a:ext uri="{FF2B5EF4-FFF2-40B4-BE49-F238E27FC236}">
                  <a16:creationId xmlns:a16="http://schemas.microsoft.com/office/drawing/2014/main" id="{5DE6ED13-10DF-4E7A-B27E-F6F6D188B7B5}"/>
                </a:ext>
              </a:extLst>
            </p:cNvPr>
            <p:cNvSpPr/>
            <p:nvPr/>
          </p:nvSpPr>
          <p:spPr bwMode="auto">
            <a:xfrm rot="1800000">
              <a:off x="2188845" y="1590965"/>
              <a:ext cx="4766310" cy="4766310"/>
            </a:xfrm>
            <a:prstGeom prst="pie">
              <a:avLst>
                <a:gd name="adj1" fmla="val 14400676"/>
                <a:gd name="adj2" fmla="val 16200000"/>
              </a:avLst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4F63AD7-03A7-437E-BD6F-8DF27114DE92}"/>
              </a:ext>
            </a:extLst>
          </p:cNvPr>
          <p:cNvGrpSpPr/>
          <p:nvPr/>
        </p:nvGrpSpPr>
        <p:grpSpPr>
          <a:xfrm>
            <a:off x="2108653" y="1514763"/>
            <a:ext cx="4932000" cy="4932000"/>
            <a:chOff x="2134053" y="1527463"/>
            <a:chExt cx="4896000" cy="4896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3742040-B0BA-4366-A1B3-4DAA290B0FBE}"/>
                </a:ext>
              </a:extLst>
            </p:cNvPr>
            <p:cNvSpPr/>
            <p:nvPr/>
          </p:nvSpPr>
          <p:spPr>
            <a:xfrm rot="17100000">
              <a:off x="2134053" y="1527463"/>
              <a:ext cx="4896000" cy="4896000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dirty="0" err="1">
                  <a:ln w="0"/>
                  <a:solidFill>
                    <a:schemeClr val="bg1">
                      <a:lumMod val="50000"/>
                    </a:schemeClr>
                  </a:solidFill>
                </a:rPr>
                <a:t>Ene</a:t>
              </a:r>
              <a:endParaRPr lang="en-US" sz="1600" b="0" cap="none" spc="0" dirty="0">
                <a:ln w="0"/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5158D73-EE18-4E78-AFDF-D8CA9BC123CB}"/>
                </a:ext>
              </a:extLst>
            </p:cNvPr>
            <p:cNvSpPr/>
            <p:nvPr/>
          </p:nvSpPr>
          <p:spPr>
            <a:xfrm rot="9900000">
              <a:off x="2134053" y="1527463"/>
              <a:ext cx="4896000" cy="4896000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b="0" cap="none" spc="0" dirty="0">
                  <a:ln w="0"/>
                  <a:solidFill>
                    <a:schemeClr val="bg1">
                      <a:lumMod val="50000"/>
                    </a:schemeClr>
                  </a:solidFill>
                </a:rPr>
                <a:t>Sep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448E34E0-3BC0-4D79-B8C2-D2E4D99685AE}"/>
                </a:ext>
              </a:extLst>
            </p:cNvPr>
            <p:cNvSpPr/>
            <p:nvPr/>
          </p:nvSpPr>
          <p:spPr>
            <a:xfrm rot="11700000">
              <a:off x="2134053" y="1527463"/>
              <a:ext cx="4896000" cy="4896000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b="0" cap="none" spc="0" dirty="0">
                  <a:ln w="0"/>
                  <a:solidFill>
                    <a:schemeClr val="bg1">
                      <a:lumMod val="50000"/>
                    </a:schemeClr>
                  </a:solidFill>
                </a:rPr>
                <a:t>Oct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7E575A0-146F-49AA-9795-E1BF8B78350B}"/>
                </a:ext>
              </a:extLst>
            </p:cNvPr>
            <p:cNvSpPr/>
            <p:nvPr/>
          </p:nvSpPr>
          <p:spPr>
            <a:xfrm rot="13500000">
              <a:off x="2134053" y="1527463"/>
              <a:ext cx="4896000" cy="4896000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b="0" cap="none" spc="0" dirty="0">
                  <a:ln w="0"/>
                  <a:solidFill>
                    <a:schemeClr val="bg1">
                      <a:lumMod val="50000"/>
                    </a:schemeClr>
                  </a:solidFill>
                </a:rPr>
                <a:t>Nov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A8B3135-9B0B-4B7D-9309-05A2E3002DDB}"/>
                </a:ext>
              </a:extLst>
            </p:cNvPr>
            <p:cNvSpPr/>
            <p:nvPr/>
          </p:nvSpPr>
          <p:spPr>
            <a:xfrm rot="15300000">
              <a:off x="2134053" y="1527463"/>
              <a:ext cx="4896000" cy="4896000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b="0" cap="none" spc="0" dirty="0" err="1">
                  <a:ln w="0"/>
                  <a:solidFill>
                    <a:schemeClr val="bg1">
                      <a:lumMod val="50000"/>
                    </a:schemeClr>
                  </a:solidFill>
                </a:rPr>
                <a:t>DIc</a:t>
              </a:r>
              <a:endParaRPr lang="en-US" sz="1600" b="0" cap="none" spc="0" dirty="0">
                <a:ln w="0"/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AB75BFC-5FF7-4517-AE13-CBE777A858DE}"/>
                </a:ext>
              </a:extLst>
            </p:cNvPr>
            <p:cNvSpPr/>
            <p:nvPr/>
          </p:nvSpPr>
          <p:spPr>
            <a:xfrm rot="8100000">
              <a:off x="2134053" y="1527463"/>
              <a:ext cx="4896000" cy="4896000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n w="0"/>
                  <a:solidFill>
                    <a:schemeClr val="bg1">
                      <a:lumMod val="50000"/>
                    </a:schemeClr>
                  </a:solidFill>
                </a:rPr>
                <a:t>Ago</a:t>
              </a:r>
              <a:endParaRPr lang="en-US" sz="1600" b="0" cap="none" spc="0" dirty="0">
                <a:ln w="0"/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FAEA0B4-4700-4154-BB45-AE3AB6AE107B}"/>
                </a:ext>
              </a:extLst>
            </p:cNvPr>
            <p:cNvSpPr/>
            <p:nvPr/>
          </p:nvSpPr>
          <p:spPr>
            <a:xfrm rot="6300000">
              <a:off x="2134053" y="1527463"/>
              <a:ext cx="4896000" cy="4896000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b="0" cap="none" spc="0" dirty="0">
                  <a:ln w="0"/>
                  <a:solidFill>
                    <a:schemeClr val="bg1">
                      <a:lumMod val="50000"/>
                    </a:schemeClr>
                  </a:solidFill>
                </a:rPr>
                <a:t>Jul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BE69F51-51DD-420F-AC7B-6DFC12BD3450}"/>
                </a:ext>
              </a:extLst>
            </p:cNvPr>
            <p:cNvSpPr/>
            <p:nvPr/>
          </p:nvSpPr>
          <p:spPr>
            <a:xfrm rot="4500000">
              <a:off x="2134053" y="1527463"/>
              <a:ext cx="4896000" cy="4896000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b="0" cap="none" spc="0" dirty="0">
                  <a:ln w="0"/>
                  <a:solidFill>
                    <a:schemeClr val="bg1">
                      <a:lumMod val="50000"/>
                    </a:schemeClr>
                  </a:solidFill>
                </a:rPr>
                <a:t>Jun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6DCD0B6-AC36-4EBD-A421-B1E61D076E94}"/>
                </a:ext>
              </a:extLst>
            </p:cNvPr>
            <p:cNvSpPr/>
            <p:nvPr/>
          </p:nvSpPr>
          <p:spPr>
            <a:xfrm rot="2700000">
              <a:off x="2134053" y="1527463"/>
              <a:ext cx="4896000" cy="4896000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b="0" cap="none" spc="0" dirty="0">
                  <a:ln w="0"/>
                  <a:solidFill>
                    <a:schemeClr val="bg1">
                      <a:lumMod val="50000"/>
                    </a:schemeClr>
                  </a:solidFill>
                </a:rPr>
                <a:t>May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9AA2762-052E-4204-AA96-86DA590D69A9}"/>
                </a:ext>
              </a:extLst>
            </p:cNvPr>
            <p:cNvSpPr/>
            <p:nvPr/>
          </p:nvSpPr>
          <p:spPr>
            <a:xfrm rot="900000">
              <a:off x="2134053" y="1527463"/>
              <a:ext cx="4896000" cy="4896000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b="0" cap="none" spc="0" dirty="0" err="1">
                  <a:ln w="0"/>
                  <a:solidFill>
                    <a:schemeClr val="bg1">
                      <a:lumMod val="50000"/>
                    </a:schemeClr>
                  </a:solidFill>
                </a:rPr>
                <a:t>Abr</a:t>
              </a:r>
              <a:endParaRPr lang="en-US" sz="1600" b="0" cap="none" spc="0" dirty="0">
                <a:ln w="0"/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D4C608A-3C0E-4804-8494-CD440F408CDE}"/>
                </a:ext>
              </a:extLst>
            </p:cNvPr>
            <p:cNvSpPr/>
            <p:nvPr/>
          </p:nvSpPr>
          <p:spPr>
            <a:xfrm rot="20700000">
              <a:off x="2134053" y="1527463"/>
              <a:ext cx="4896000" cy="4896000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b="0" cap="none" spc="0" dirty="0">
                  <a:ln w="0"/>
                  <a:solidFill>
                    <a:schemeClr val="bg1">
                      <a:lumMod val="50000"/>
                    </a:schemeClr>
                  </a:solidFill>
                </a:rPr>
                <a:t>Mar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BE1539E-E35C-496A-A479-3EAB4FA79C2D}"/>
                </a:ext>
              </a:extLst>
            </p:cNvPr>
            <p:cNvSpPr/>
            <p:nvPr/>
          </p:nvSpPr>
          <p:spPr>
            <a:xfrm rot="18900000">
              <a:off x="2134053" y="1527463"/>
              <a:ext cx="4896000" cy="4896000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n w="0"/>
                  <a:solidFill>
                    <a:schemeClr val="bg1">
                      <a:lumMod val="50000"/>
                    </a:schemeClr>
                  </a:solidFill>
                </a:rPr>
                <a:t>Feb</a:t>
              </a:r>
              <a:endParaRPr lang="en-US" sz="1600" b="0" cap="none" spc="0" dirty="0">
                <a:ln w="0"/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9018612E-4CEA-40B7-AB5B-D2760F58CA8E}"/>
              </a:ext>
            </a:extLst>
          </p:cNvPr>
          <p:cNvSpPr/>
          <p:nvPr/>
        </p:nvSpPr>
        <p:spPr bwMode="auto">
          <a:xfrm>
            <a:off x="2188755" y="1589432"/>
            <a:ext cx="4766400" cy="476640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Arrow: Circular 79">
            <a:extLst>
              <a:ext uri="{FF2B5EF4-FFF2-40B4-BE49-F238E27FC236}">
                <a16:creationId xmlns:a16="http://schemas.microsoft.com/office/drawing/2014/main" id="{BF7FED32-1CD2-46BE-851C-2B91B907306C}"/>
              </a:ext>
            </a:extLst>
          </p:cNvPr>
          <p:cNvSpPr/>
          <p:nvPr/>
        </p:nvSpPr>
        <p:spPr bwMode="auto">
          <a:xfrm rot="11700000">
            <a:off x="2573444" y="2148961"/>
            <a:ext cx="3960000" cy="3960000"/>
          </a:xfrm>
          <a:prstGeom prst="circularArrow">
            <a:avLst>
              <a:gd name="adj1" fmla="val 1663"/>
              <a:gd name="adj2" fmla="val 207855"/>
              <a:gd name="adj3" fmla="val 15040029"/>
              <a:gd name="adj4" fmla="val 11547808"/>
              <a:gd name="adj5" fmla="val 1575"/>
            </a:avLst>
          </a:prstGeom>
          <a:solidFill>
            <a:srgbClr val="7793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B439BF25-700D-4461-95D6-03A7492E59AC}"/>
              </a:ext>
            </a:extLst>
          </p:cNvPr>
          <p:cNvSpPr/>
          <p:nvPr/>
        </p:nvSpPr>
        <p:spPr>
          <a:xfrm>
            <a:off x="3808761" y="5764718"/>
            <a:ext cx="763240" cy="396065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b="1" kern="1200" dirty="0" err="1"/>
              <a:t>Recopilar</a:t>
            </a:r>
            <a:endParaRPr lang="en-GB" sz="1200" b="1" kern="1200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AEBCD27C-77EE-457E-9A0C-EE64E4961513}"/>
              </a:ext>
            </a:extLst>
          </p:cNvPr>
          <p:cNvSpPr/>
          <p:nvPr/>
        </p:nvSpPr>
        <p:spPr>
          <a:xfrm>
            <a:off x="3359696" y="5468411"/>
            <a:ext cx="660109" cy="396065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b="1" kern="1200" dirty="0" err="1"/>
              <a:t>Analizar</a:t>
            </a:r>
            <a:endParaRPr lang="en-GB" sz="1200" b="1" kern="1200" dirty="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CF7B3862-0EDF-4779-9E21-06759C6D5FD3}"/>
              </a:ext>
            </a:extLst>
          </p:cNvPr>
          <p:cNvSpPr/>
          <p:nvPr/>
        </p:nvSpPr>
        <p:spPr>
          <a:xfrm>
            <a:off x="2954536" y="5103106"/>
            <a:ext cx="660109" cy="396065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b="1" kern="1200" dirty="0" err="1"/>
              <a:t>Actuar</a:t>
            </a:r>
            <a:endParaRPr lang="en-GB" sz="1200" b="1" kern="1200" dirty="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FD65DF32-433B-469B-AF2D-E6661493252E}"/>
              </a:ext>
            </a:extLst>
          </p:cNvPr>
          <p:cNvSpPr/>
          <p:nvPr/>
        </p:nvSpPr>
        <p:spPr>
          <a:xfrm>
            <a:off x="5789131" y="3930930"/>
            <a:ext cx="773893" cy="396065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b="1" kern="1200" dirty="0" err="1"/>
              <a:t>Recopilar</a:t>
            </a:r>
            <a:endParaRPr lang="en-GB" sz="1200" b="1" kern="1200" dirty="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82EB0FB0-0AC6-4A20-9CCF-788F14511110}"/>
              </a:ext>
            </a:extLst>
          </p:cNvPr>
          <p:cNvSpPr/>
          <p:nvPr/>
        </p:nvSpPr>
        <p:spPr>
          <a:xfrm>
            <a:off x="5902915" y="4286141"/>
            <a:ext cx="660109" cy="396065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b="1" kern="1200" dirty="0" err="1"/>
              <a:t>Analizar</a:t>
            </a:r>
            <a:endParaRPr lang="en-GB" sz="1200" b="1" kern="1200" dirty="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00C0960-401C-487B-A16C-19CB31EDAD12}"/>
              </a:ext>
            </a:extLst>
          </p:cNvPr>
          <p:cNvSpPr/>
          <p:nvPr/>
        </p:nvSpPr>
        <p:spPr>
          <a:xfrm>
            <a:off x="5646411" y="4637236"/>
            <a:ext cx="660109" cy="396065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b="1" kern="1200" dirty="0" err="1"/>
              <a:t>Actuar</a:t>
            </a:r>
            <a:endParaRPr lang="en-GB" sz="1200" b="1" kern="1200" dirty="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27959BA7-81F5-4A8F-AFAE-9EB04AFD6086}"/>
              </a:ext>
            </a:extLst>
          </p:cNvPr>
          <p:cNvSpPr/>
          <p:nvPr/>
        </p:nvSpPr>
        <p:spPr>
          <a:xfrm>
            <a:off x="5335241" y="5560906"/>
            <a:ext cx="504000" cy="288000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800" b="1" kern="1200" dirty="0" err="1">
                <a:solidFill>
                  <a:schemeClr val="bg1">
                    <a:lumMod val="50000"/>
                  </a:schemeClr>
                </a:solidFill>
              </a:rPr>
              <a:t>Recopilar</a:t>
            </a:r>
            <a:endParaRPr lang="en-GB" sz="8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E9023BB4-BA11-41D9-A29B-892E508CE8CF}"/>
              </a:ext>
            </a:extLst>
          </p:cNvPr>
          <p:cNvSpPr/>
          <p:nvPr/>
        </p:nvSpPr>
        <p:spPr>
          <a:xfrm>
            <a:off x="6333468" y="4633556"/>
            <a:ext cx="660109" cy="396065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b="1" kern="1200" dirty="0" err="1"/>
              <a:t>Informar</a:t>
            </a:r>
            <a:endParaRPr lang="en-GB" sz="1200" b="1" kern="1200" dirty="0"/>
          </a:p>
        </p:txBody>
      </p:sp>
      <p:sp>
        <p:nvSpPr>
          <p:cNvPr id="71" name="Partial Circle 70">
            <a:extLst>
              <a:ext uri="{FF2B5EF4-FFF2-40B4-BE49-F238E27FC236}">
                <a16:creationId xmlns:a16="http://schemas.microsoft.com/office/drawing/2014/main" id="{D11B63E0-971C-4BAB-A713-70F9C4AE9D74}"/>
              </a:ext>
            </a:extLst>
          </p:cNvPr>
          <p:cNvSpPr/>
          <p:nvPr/>
        </p:nvSpPr>
        <p:spPr bwMode="auto">
          <a:xfrm rot="1960365">
            <a:off x="2278237" y="1574509"/>
            <a:ext cx="4508555" cy="4734290"/>
          </a:xfrm>
          <a:prstGeom prst="pie">
            <a:avLst>
              <a:gd name="adj1" fmla="val 14367674"/>
              <a:gd name="adj2" fmla="val 16200000"/>
            </a:avLst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Circle">
              <a:avLst>
                <a:gd name="adj" fmla="val 14488975"/>
              </a:avLst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Plan de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err="1">
                <a:latin typeface="Arial" charset="0"/>
              </a:rPr>
              <a:t>Monitoreo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CAB1269-C84A-41C4-B6C2-E0A1F4FB76B2}"/>
              </a:ext>
            </a:extLst>
          </p:cNvPr>
          <p:cNvSpPr/>
          <p:nvPr/>
        </p:nvSpPr>
        <p:spPr bwMode="auto">
          <a:xfrm>
            <a:off x="3507407" y="2965123"/>
            <a:ext cx="2160000" cy="21600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BB7BF71-252C-46F5-9237-8946E0FC9BC5}"/>
              </a:ext>
            </a:extLst>
          </p:cNvPr>
          <p:cNvSpPr txBox="1"/>
          <p:nvPr/>
        </p:nvSpPr>
        <p:spPr>
          <a:xfrm>
            <a:off x="4117979" y="3336492"/>
            <a:ext cx="829073" cy="400110"/>
          </a:xfrm>
          <a:prstGeom prst="rect">
            <a:avLst/>
          </a:prstGeom>
          <a:solidFill>
            <a:srgbClr val="77933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000" dirty="0"/>
              <a:t>Informe de </a:t>
            </a:r>
          </a:p>
          <a:p>
            <a:pPr algn="ctr"/>
            <a:r>
              <a:rPr lang="en-GB" sz="1000" dirty="0"/>
              <a:t>Fin de </a:t>
            </a:r>
            <a:r>
              <a:rPr lang="en-GB" sz="1000" dirty="0" err="1"/>
              <a:t>Año</a:t>
            </a:r>
            <a:r>
              <a:rPr lang="en-GB" sz="1000" dirty="0"/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962C9A8-0D34-4E4D-8C6B-EA7AC4F1F4FE}"/>
              </a:ext>
            </a:extLst>
          </p:cNvPr>
          <p:cNvSpPr txBox="1"/>
          <p:nvPr/>
        </p:nvSpPr>
        <p:spPr>
          <a:xfrm>
            <a:off x="4932650" y="4045123"/>
            <a:ext cx="617477" cy="400110"/>
          </a:xfrm>
          <a:prstGeom prst="rect">
            <a:avLst/>
          </a:prstGeom>
          <a:solidFill>
            <a:srgbClr val="77933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000" dirty="0"/>
              <a:t>Q1 </a:t>
            </a:r>
          </a:p>
          <a:p>
            <a:pPr algn="ctr"/>
            <a:r>
              <a:rPr lang="en-GB" sz="1000" dirty="0"/>
              <a:t>Informe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507DC9C-C764-4CEF-8A1F-DFE4D4BDCDBF}"/>
              </a:ext>
            </a:extLst>
          </p:cNvPr>
          <p:cNvSpPr txBox="1"/>
          <p:nvPr/>
        </p:nvSpPr>
        <p:spPr>
          <a:xfrm>
            <a:off x="4096456" y="4601850"/>
            <a:ext cx="617477" cy="400110"/>
          </a:xfrm>
          <a:prstGeom prst="rect">
            <a:avLst/>
          </a:prstGeom>
          <a:solidFill>
            <a:srgbClr val="77933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000" dirty="0"/>
              <a:t>Q2 </a:t>
            </a:r>
          </a:p>
          <a:p>
            <a:pPr algn="ctr"/>
            <a:r>
              <a:rPr lang="en-GB" sz="1000" dirty="0"/>
              <a:t>Informe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D17B693-53E2-4BA0-A27D-1113015EB599}"/>
              </a:ext>
            </a:extLst>
          </p:cNvPr>
          <p:cNvSpPr/>
          <p:nvPr/>
        </p:nvSpPr>
        <p:spPr>
          <a:xfrm>
            <a:off x="4630511" y="2889526"/>
            <a:ext cx="660109" cy="396065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b="1" kern="1200" dirty="0" err="1"/>
              <a:t>Analizar</a:t>
            </a:r>
            <a:endParaRPr lang="en-GB" sz="1200" b="1" kern="1200" dirty="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ABD454AB-E7C4-4D2A-9626-B07A0AF45BA8}"/>
              </a:ext>
            </a:extLst>
          </p:cNvPr>
          <p:cNvSpPr/>
          <p:nvPr/>
        </p:nvSpPr>
        <p:spPr>
          <a:xfrm>
            <a:off x="4886610" y="3185899"/>
            <a:ext cx="660109" cy="396065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b="1" kern="1200" dirty="0" err="1"/>
              <a:t>Informar</a:t>
            </a:r>
            <a:endParaRPr lang="en-GB" sz="1200" b="1" kern="1200" dirty="0"/>
          </a:p>
        </p:txBody>
      </p:sp>
      <p:sp>
        <p:nvSpPr>
          <p:cNvPr id="81" name="Arrow: Circular 80">
            <a:extLst>
              <a:ext uri="{FF2B5EF4-FFF2-40B4-BE49-F238E27FC236}">
                <a16:creationId xmlns:a16="http://schemas.microsoft.com/office/drawing/2014/main" id="{75DCAD52-D555-408B-986D-BE67E1F47ED6}"/>
              </a:ext>
            </a:extLst>
          </p:cNvPr>
          <p:cNvSpPr/>
          <p:nvPr/>
        </p:nvSpPr>
        <p:spPr bwMode="auto">
          <a:xfrm rot="479836">
            <a:off x="3167657" y="2661561"/>
            <a:ext cx="3060000" cy="3060000"/>
          </a:xfrm>
          <a:prstGeom prst="circularArrow">
            <a:avLst>
              <a:gd name="adj1" fmla="val 1966"/>
              <a:gd name="adj2" fmla="val 207855"/>
              <a:gd name="adj3" fmla="val 15041905"/>
              <a:gd name="adj4" fmla="val 7333307"/>
              <a:gd name="adj5" fmla="val 2274"/>
            </a:avLst>
          </a:prstGeom>
          <a:solidFill>
            <a:srgbClr val="7793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934D0D3-B22F-45E3-A3FB-E30BAB13F09A}"/>
              </a:ext>
            </a:extLst>
          </p:cNvPr>
          <p:cNvSpPr/>
          <p:nvPr/>
        </p:nvSpPr>
        <p:spPr>
          <a:xfrm>
            <a:off x="3646186" y="5100427"/>
            <a:ext cx="660109" cy="396065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b="1" kern="1200" dirty="0" err="1"/>
              <a:t>Informar</a:t>
            </a:r>
            <a:endParaRPr lang="en-GB" sz="1200" b="1" kern="1200" dirty="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FE242BF7-F0CE-4179-825B-1ABD1F378088}"/>
              </a:ext>
            </a:extLst>
          </p:cNvPr>
          <p:cNvSpPr/>
          <p:nvPr/>
        </p:nvSpPr>
        <p:spPr>
          <a:xfrm>
            <a:off x="2921392" y="4435300"/>
            <a:ext cx="504000" cy="288000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 err="1">
                <a:solidFill>
                  <a:schemeClr val="bg1">
                    <a:lumMod val="50000"/>
                  </a:schemeClr>
                </a:solidFill>
              </a:rPr>
              <a:t>Recupilar</a:t>
            </a:r>
            <a:endParaRPr lang="en-GB" sz="8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BA449C4A-4F4D-4663-A74E-1C290D93F0E4}"/>
              </a:ext>
            </a:extLst>
          </p:cNvPr>
          <p:cNvSpPr/>
          <p:nvPr/>
        </p:nvSpPr>
        <p:spPr>
          <a:xfrm>
            <a:off x="3161899" y="3196486"/>
            <a:ext cx="504000" cy="288000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b="1" dirty="0" err="1">
                <a:solidFill>
                  <a:schemeClr val="bg1">
                    <a:lumMod val="50000"/>
                  </a:schemeClr>
                </a:solidFill>
              </a:rPr>
              <a:t>Recopilar</a:t>
            </a:r>
            <a:endParaRPr lang="en-GB" sz="8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A920D5C8-1C91-4973-B2DC-889EAE0540F7}"/>
              </a:ext>
            </a:extLst>
          </p:cNvPr>
          <p:cNvSpPr/>
          <p:nvPr/>
        </p:nvSpPr>
        <p:spPr>
          <a:xfrm>
            <a:off x="4516727" y="2578383"/>
            <a:ext cx="818514" cy="396065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b="1" kern="1200" dirty="0" err="1"/>
              <a:t>Recopilar</a:t>
            </a:r>
            <a:endParaRPr lang="en-GB" sz="1200" b="1" kern="1200" dirty="0"/>
          </a:p>
        </p:txBody>
      </p:sp>
      <p:sp>
        <p:nvSpPr>
          <p:cNvPr id="79" name="Arrow: Circular 78">
            <a:extLst>
              <a:ext uri="{FF2B5EF4-FFF2-40B4-BE49-F238E27FC236}">
                <a16:creationId xmlns:a16="http://schemas.microsoft.com/office/drawing/2014/main" id="{528E867D-7CE5-455B-BD82-B0D817EA3AFC}"/>
              </a:ext>
            </a:extLst>
          </p:cNvPr>
          <p:cNvSpPr/>
          <p:nvPr/>
        </p:nvSpPr>
        <p:spPr bwMode="auto">
          <a:xfrm rot="6300000">
            <a:off x="1584151" y="1563424"/>
            <a:ext cx="4852673" cy="4680000"/>
          </a:xfrm>
          <a:prstGeom prst="circularArrow">
            <a:avLst>
              <a:gd name="adj1" fmla="val 1183"/>
              <a:gd name="adj2" fmla="val 207855"/>
              <a:gd name="adj3" fmla="val 15039773"/>
              <a:gd name="adj4" fmla="val 7124702"/>
              <a:gd name="adj5" fmla="val 1575"/>
            </a:avLst>
          </a:prstGeom>
          <a:solidFill>
            <a:srgbClr val="7793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8F3FE27C-3BF9-4641-8E2E-A4A74BE04980}"/>
              </a:ext>
            </a:extLst>
          </p:cNvPr>
          <p:cNvSpPr/>
          <p:nvPr/>
        </p:nvSpPr>
        <p:spPr>
          <a:xfrm>
            <a:off x="5613700" y="2221698"/>
            <a:ext cx="504000" cy="288000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800" b="1" kern="1200" dirty="0">
                <a:solidFill>
                  <a:schemeClr val="bg1">
                    <a:lumMod val="50000"/>
                  </a:schemeClr>
                </a:solidFill>
              </a:rPr>
              <a:t>collect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BD40A352-9BAC-41F5-A074-CDC95A9CCF8B}"/>
              </a:ext>
            </a:extLst>
          </p:cNvPr>
          <p:cNvSpPr/>
          <p:nvPr/>
        </p:nvSpPr>
        <p:spPr>
          <a:xfrm>
            <a:off x="4306295" y="1388192"/>
            <a:ext cx="660109" cy="396065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b="1" dirty="0" err="1"/>
              <a:t>Diseño</a:t>
            </a:r>
            <a:endParaRPr lang="en-GB" sz="1200" b="1" kern="1200" dirty="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AD36D8A7-8C23-4217-A552-C5EA12392A5A}"/>
              </a:ext>
            </a:extLst>
          </p:cNvPr>
          <p:cNvSpPr/>
          <p:nvPr/>
        </p:nvSpPr>
        <p:spPr>
          <a:xfrm>
            <a:off x="5914207" y="3074942"/>
            <a:ext cx="504000" cy="288000"/>
          </a:xfrm>
          <a:custGeom>
            <a:avLst/>
            <a:gdLst>
              <a:gd name="connsiteX0" fmla="*/ 0 w 2063599"/>
              <a:gd name="connsiteY0" fmla="*/ 123816 h 1238159"/>
              <a:gd name="connsiteX1" fmla="*/ 123816 w 2063599"/>
              <a:gd name="connsiteY1" fmla="*/ 0 h 1238159"/>
              <a:gd name="connsiteX2" fmla="*/ 1939783 w 2063599"/>
              <a:gd name="connsiteY2" fmla="*/ 0 h 1238159"/>
              <a:gd name="connsiteX3" fmla="*/ 2063599 w 2063599"/>
              <a:gd name="connsiteY3" fmla="*/ 123816 h 1238159"/>
              <a:gd name="connsiteX4" fmla="*/ 2063599 w 2063599"/>
              <a:gd name="connsiteY4" fmla="*/ 1114343 h 1238159"/>
              <a:gd name="connsiteX5" fmla="*/ 1939783 w 2063599"/>
              <a:gd name="connsiteY5" fmla="*/ 1238159 h 1238159"/>
              <a:gd name="connsiteX6" fmla="*/ 123816 w 2063599"/>
              <a:gd name="connsiteY6" fmla="*/ 1238159 h 1238159"/>
              <a:gd name="connsiteX7" fmla="*/ 0 w 2063599"/>
              <a:gd name="connsiteY7" fmla="*/ 1114343 h 1238159"/>
              <a:gd name="connsiteX8" fmla="*/ 0 w 2063599"/>
              <a:gd name="connsiteY8" fmla="*/ 123816 h 1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599" h="1238159">
                <a:moveTo>
                  <a:pt x="0" y="123816"/>
                </a:moveTo>
                <a:cubicBezTo>
                  <a:pt x="0" y="55434"/>
                  <a:pt x="55434" y="0"/>
                  <a:pt x="123816" y="0"/>
                </a:cubicBezTo>
                <a:lnTo>
                  <a:pt x="1939783" y="0"/>
                </a:lnTo>
                <a:cubicBezTo>
                  <a:pt x="2008165" y="0"/>
                  <a:pt x="2063599" y="55434"/>
                  <a:pt x="2063599" y="123816"/>
                </a:cubicBezTo>
                <a:lnTo>
                  <a:pt x="2063599" y="1114343"/>
                </a:lnTo>
                <a:cubicBezTo>
                  <a:pt x="2063599" y="1182725"/>
                  <a:pt x="2008165" y="1238159"/>
                  <a:pt x="1939783" y="1238159"/>
                </a:cubicBezTo>
                <a:lnTo>
                  <a:pt x="123816" y="1238159"/>
                </a:lnTo>
                <a:cubicBezTo>
                  <a:pt x="55434" y="1238159"/>
                  <a:pt x="0" y="1182725"/>
                  <a:pt x="0" y="1114343"/>
                </a:cubicBezTo>
                <a:lnTo>
                  <a:pt x="0" y="12381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800" b="1" kern="1200" dirty="0">
                <a:solidFill>
                  <a:schemeClr val="bg1">
                    <a:lumMod val="50000"/>
                  </a:schemeClr>
                </a:solidFill>
              </a:rPr>
              <a:t>collect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D358F46-FB69-4CF1-B782-1BE7CB3EBE21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5631139"/>
      </p:ext>
    </p:extLst>
  </p:cSld>
  <p:clrMapOvr>
    <a:masterClrMapping/>
  </p:clrMapOvr>
  <p:transition advTm="7652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3" grpId="0" animBg="1"/>
      <p:bldP spid="72" grpId="0" animBg="1"/>
      <p:bldP spid="68" grpId="0" animBg="1"/>
      <p:bldP spid="69" grpId="0" animBg="1"/>
      <p:bldP spid="70" grpId="0" animBg="1"/>
      <p:bldP spid="84" grpId="0" animBg="1"/>
      <p:bldP spid="91" grpId="0" animBg="1"/>
      <p:bldP spid="88" grpId="0" animBg="1"/>
      <p:bldP spid="23" grpId="0" animBg="1"/>
      <p:bldP spid="87" grpId="0" animBg="1"/>
      <p:bldP spid="77" grpId="0" animBg="1"/>
      <p:bldP spid="92" grpId="0" animBg="1"/>
      <p:bldP spid="81" grpId="0" animBg="1"/>
      <p:bldP spid="78" grpId="0" animBg="1"/>
      <p:bldP spid="85" grpId="0" animBg="1"/>
      <p:bldP spid="86" grpId="0" animBg="1"/>
      <p:bldP spid="76" grpId="0" animBg="1"/>
      <p:bldP spid="79" grpId="0" animBg="1"/>
      <p:bldP spid="82" grpId="0" animBg="1"/>
      <p:bldP spid="83" grpId="0" animBg="1"/>
      <p:bldP spid="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329A82-717C-4A35-933B-507248A40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709389"/>
            <a:ext cx="8231187" cy="523220"/>
          </a:xfrm>
        </p:spPr>
        <p:txBody>
          <a:bodyPr/>
          <a:lstStyle/>
          <a:p>
            <a:r>
              <a:rPr lang="en-US" kern="1200" dirty="0" err="1">
                <a:latin typeface="Arial" pitchFamily="34" charset="0"/>
                <a:cs typeface="Arial" pitchFamily="34" charset="0"/>
              </a:rPr>
              <a:t>Diseño</a:t>
            </a:r>
            <a:r>
              <a:rPr lang="en-US" kern="1200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kern="1200" dirty="0" err="1">
                <a:latin typeface="Arial" pitchFamily="34" charset="0"/>
                <a:cs typeface="Arial" pitchFamily="34" charset="0"/>
              </a:rPr>
              <a:t>trabajo</a:t>
            </a:r>
            <a:r>
              <a:rPr lang="en-US" kern="1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kern="1200" dirty="0" err="1">
                <a:latin typeface="Arial" pitchFamily="34" charset="0"/>
                <a:cs typeface="Arial" pitchFamily="34" charset="0"/>
              </a:rPr>
              <a:t>monitoreo</a:t>
            </a:r>
            <a:endParaRPr lang="en-US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075755B-885C-4DF2-AC48-DD45C4A4A1F1}"/>
              </a:ext>
            </a:extLst>
          </p:cNvPr>
          <p:cNvGrpSpPr/>
          <p:nvPr/>
        </p:nvGrpSpPr>
        <p:grpSpPr>
          <a:xfrm>
            <a:off x="503238" y="1729294"/>
            <a:ext cx="8145462" cy="1304823"/>
            <a:chOff x="797882" y="2499058"/>
            <a:chExt cx="8346118" cy="130482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51C0734-A7BA-4777-903F-997604E76081}"/>
                </a:ext>
              </a:extLst>
            </p:cNvPr>
            <p:cNvGrpSpPr/>
            <p:nvPr/>
          </p:nvGrpSpPr>
          <p:grpSpPr>
            <a:xfrm>
              <a:off x="797882" y="2499058"/>
              <a:ext cx="8346118" cy="1304823"/>
              <a:chOff x="252075" y="2655995"/>
              <a:chExt cx="8346118" cy="1304823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02061A88-7D8A-4505-973B-8A53765EFB5E}"/>
                  </a:ext>
                </a:extLst>
              </p:cNvPr>
              <p:cNvSpPr/>
              <p:nvPr/>
            </p:nvSpPr>
            <p:spPr>
              <a:xfrm>
                <a:off x="252075" y="2655995"/>
                <a:ext cx="1921356" cy="1304823"/>
              </a:xfrm>
              <a:custGeom>
                <a:avLst/>
                <a:gdLst>
                  <a:gd name="connsiteX0" fmla="*/ 0 w 1465055"/>
                  <a:gd name="connsiteY0" fmla="*/ 0 h 567502"/>
                  <a:gd name="connsiteX1" fmla="*/ 1181304 w 1465055"/>
                  <a:gd name="connsiteY1" fmla="*/ 0 h 567502"/>
                  <a:gd name="connsiteX2" fmla="*/ 1465055 w 1465055"/>
                  <a:gd name="connsiteY2" fmla="*/ 283751 h 567502"/>
                  <a:gd name="connsiteX3" fmla="*/ 1181304 w 1465055"/>
                  <a:gd name="connsiteY3" fmla="*/ 567502 h 567502"/>
                  <a:gd name="connsiteX4" fmla="*/ 0 w 1465055"/>
                  <a:gd name="connsiteY4" fmla="*/ 567502 h 567502"/>
                  <a:gd name="connsiteX5" fmla="*/ 283751 w 1465055"/>
                  <a:gd name="connsiteY5" fmla="*/ 283751 h 567502"/>
                  <a:gd name="connsiteX6" fmla="*/ 0 w 1465055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65055" h="567502">
                    <a:moveTo>
                      <a:pt x="0" y="0"/>
                    </a:moveTo>
                    <a:lnTo>
                      <a:pt x="1181304" y="0"/>
                    </a:lnTo>
                    <a:lnTo>
                      <a:pt x="1465055" y="283751"/>
                    </a:lnTo>
                    <a:lnTo>
                      <a:pt x="1181304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7933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b="1" kern="1200" dirty="0" err="1">
                    <a:solidFill>
                      <a:schemeClr val="tx1"/>
                    </a:solidFill>
                  </a:rPr>
                  <a:t>Dise</a:t>
                </a:r>
                <a:r>
                  <a:rPr lang="en-US" b="1" dirty="0" err="1">
                    <a:solidFill>
                      <a:schemeClr val="tx1"/>
                    </a:solidFill>
                  </a:rPr>
                  <a:t>ñar</a:t>
                </a:r>
                <a:endParaRPr lang="en-GB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71D83354-602D-4D17-A353-DCD7A3D3CD19}"/>
                  </a:ext>
                </a:extLst>
              </p:cNvPr>
              <p:cNvSpPr/>
              <p:nvPr/>
            </p:nvSpPr>
            <p:spPr>
              <a:xfrm>
                <a:off x="3540092" y="3012215"/>
                <a:ext cx="1714397" cy="567502"/>
              </a:xfrm>
              <a:custGeom>
                <a:avLst/>
                <a:gdLst>
                  <a:gd name="connsiteX0" fmla="*/ 0 w 1942056"/>
                  <a:gd name="connsiteY0" fmla="*/ 0 h 567502"/>
                  <a:gd name="connsiteX1" fmla="*/ 1658305 w 1942056"/>
                  <a:gd name="connsiteY1" fmla="*/ 0 h 567502"/>
                  <a:gd name="connsiteX2" fmla="*/ 1942056 w 1942056"/>
                  <a:gd name="connsiteY2" fmla="*/ 283751 h 567502"/>
                  <a:gd name="connsiteX3" fmla="*/ 1658305 w 1942056"/>
                  <a:gd name="connsiteY3" fmla="*/ 567502 h 567502"/>
                  <a:gd name="connsiteX4" fmla="*/ 0 w 1942056"/>
                  <a:gd name="connsiteY4" fmla="*/ 567502 h 567502"/>
                  <a:gd name="connsiteX5" fmla="*/ 283751 w 1942056"/>
                  <a:gd name="connsiteY5" fmla="*/ 283751 h 567502"/>
                  <a:gd name="connsiteX6" fmla="*/ 0 w 1942056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2056" h="567502">
                    <a:moveTo>
                      <a:pt x="0" y="0"/>
                    </a:moveTo>
                    <a:lnTo>
                      <a:pt x="1658305" y="0"/>
                    </a:lnTo>
                    <a:lnTo>
                      <a:pt x="1942056" y="283751"/>
                    </a:lnTo>
                    <a:lnTo>
                      <a:pt x="1658305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7933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100" b="1" kern="1200" dirty="0" err="1">
                    <a:solidFill>
                      <a:schemeClr val="tx1"/>
                    </a:solidFill>
                  </a:rPr>
                  <a:t>Analizar</a:t>
                </a:r>
                <a:endParaRPr lang="en-GB" sz="11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513FED8A-C4D9-4A1E-88CE-BAFE40C2E87D}"/>
                  </a:ext>
                </a:extLst>
              </p:cNvPr>
              <p:cNvSpPr/>
              <p:nvPr/>
            </p:nvSpPr>
            <p:spPr>
              <a:xfrm>
                <a:off x="5062657" y="3012215"/>
                <a:ext cx="1303787" cy="567502"/>
              </a:xfrm>
              <a:custGeom>
                <a:avLst/>
                <a:gdLst>
                  <a:gd name="connsiteX0" fmla="*/ 0 w 1311389"/>
                  <a:gd name="connsiteY0" fmla="*/ 0 h 567502"/>
                  <a:gd name="connsiteX1" fmla="*/ 1027638 w 1311389"/>
                  <a:gd name="connsiteY1" fmla="*/ 0 h 567502"/>
                  <a:gd name="connsiteX2" fmla="*/ 1311389 w 1311389"/>
                  <a:gd name="connsiteY2" fmla="*/ 283751 h 567502"/>
                  <a:gd name="connsiteX3" fmla="*/ 1027638 w 1311389"/>
                  <a:gd name="connsiteY3" fmla="*/ 567502 h 567502"/>
                  <a:gd name="connsiteX4" fmla="*/ 0 w 1311389"/>
                  <a:gd name="connsiteY4" fmla="*/ 567502 h 567502"/>
                  <a:gd name="connsiteX5" fmla="*/ 283751 w 1311389"/>
                  <a:gd name="connsiteY5" fmla="*/ 283751 h 567502"/>
                  <a:gd name="connsiteX6" fmla="*/ 0 w 1311389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11389" h="567502">
                    <a:moveTo>
                      <a:pt x="0" y="0"/>
                    </a:moveTo>
                    <a:lnTo>
                      <a:pt x="1027638" y="0"/>
                    </a:lnTo>
                    <a:lnTo>
                      <a:pt x="1311389" y="283751"/>
                    </a:lnTo>
                    <a:lnTo>
                      <a:pt x="1027638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100" b="1" kern="1200" dirty="0" err="1">
                    <a:solidFill>
                      <a:schemeClr val="tx1"/>
                    </a:solidFill>
                  </a:rPr>
                  <a:t>Actuar</a:t>
                </a:r>
                <a:endParaRPr lang="en-GB" sz="11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925B5B9-D36A-44D2-BD62-D93D321284C9}"/>
                  </a:ext>
                </a:extLst>
              </p:cNvPr>
              <p:cNvSpPr/>
              <p:nvPr/>
            </p:nvSpPr>
            <p:spPr>
              <a:xfrm>
                <a:off x="6110841" y="3012215"/>
                <a:ext cx="1371478" cy="567502"/>
              </a:xfrm>
              <a:custGeom>
                <a:avLst/>
                <a:gdLst>
                  <a:gd name="connsiteX0" fmla="*/ 0 w 1272767"/>
                  <a:gd name="connsiteY0" fmla="*/ 0 h 567502"/>
                  <a:gd name="connsiteX1" fmla="*/ 989016 w 1272767"/>
                  <a:gd name="connsiteY1" fmla="*/ 0 h 567502"/>
                  <a:gd name="connsiteX2" fmla="*/ 1272767 w 1272767"/>
                  <a:gd name="connsiteY2" fmla="*/ 283751 h 567502"/>
                  <a:gd name="connsiteX3" fmla="*/ 989016 w 1272767"/>
                  <a:gd name="connsiteY3" fmla="*/ 567502 h 567502"/>
                  <a:gd name="connsiteX4" fmla="*/ 0 w 1272767"/>
                  <a:gd name="connsiteY4" fmla="*/ 567502 h 567502"/>
                  <a:gd name="connsiteX5" fmla="*/ 283751 w 1272767"/>
                  <a:gd name="connsiteY5" fmla="*/ 283751 h 567502"/>
                  <a:gd name="connsiteX6" fmla="*/ 0 w 1272767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72767" h="567502">
                    <a:moveTo>
                      <a:pt x="0" y="0"/>
                    </a:moveTo>
                    <a:lnTo>
                      <a:pt x="989016" y="0"/>
                    </a:lnTo>
                    <a:lnTo>
                      <a:pt x="1272767" y="283751"/>
                    </a:lnTo>
                    <a:lnTo>
                      <a:pt x="989016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100" b="1" kern="1200" dirty="0" err="1">
                    <a:solidFill>
                      <a:schemeClr val="tx1"/>
                    </a:solidFill>
                  </a:rPr>
                  <a:t>Informar</a:t>
                </a:r>
                <a:endParaRPr lang="en-GB" sz="11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591FC13-A075-4D3F-A8C8-F2E01E540575}"/>
                  </a:ext>
                </a:extLst>
              </p:cNvPr>
              <p:cNvSpPr/>
              <p:nvPr/>
            </p:nvSpPr>
            <p:spPr>
              <a:xfrm>
                <a:off x="7226715" y="3012215"/>
                <a:ext cx="1371478" cy="567502"/>
              </a:xfrm>
              <a:custGeom>
                <a:avLst/>
                <a:gdLst>
                  <a:gd name="connsiteX0" fmla="*/ 0 w 1371478"/>
                  <a:gd name="connsiteY0" fmla="*/ 0 h 567502"/>
                  <a:gd name="connsiteX1" fmla="*/ 1087727 w 1371478"/>
                  <a:gd name="connsiteY1" fmla="*/ 0 h 567502"/>
                  <a:gd name="connsiteX2" fmla="*/ 1371478 w 1371478"/>
                  <a:gd name="connsiteY2" fmla="*/ 283751 h 567502"/>
                  <a:gd name="connsiteX3" fmla="*/ 1087727 w 1371478"/>
                  <a:gd name="connsiteY3" fmla="*/ 567502 h 567502"/>
                  <a:gd name="connsiteX4" fmla="*/ 0 w 1371478"/>
                  <a:gd name="connsiteY4" fmla="*/ 567502 h 567502"/>
                  <a:gd name="connsiteX5" fmla="*/ 283751 w 1371478"/>
                  <a:gd name="connsiteY5" fmla="*/ 283751 h 567502"/>
                  <a:gd name="connsiteX6" fmla="*/ 0 w 1371478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71478" h="567502">
                    <a:moveTo>
                      <a:pt x="0" y="0"/>
                    </a:moveTo>
                    <a:lnTo>
                      <a:pt x="1087727" y="0"/>
                    </a:lnTo>
                    <a:lnTo>
                      <a:pt x="1371478" y="283751"/>
                    </a:lnTo>
                    <a:lnTo>
                      <a:pt x="1087727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100" b="1" kern="1200" dirty="0" err="1">
                    <a:solidFill>
                      <a:schemeClr val="tx1"/>
                    </a:solidFill>
                  </a:rPr>
                  <a:t>Evaluar</a:t>
                </a:r>
                <a:endParaRPr lang="en-GB" sz="1100" b="1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AD8E300-051F-4C95-9980-DB8A2371C104}"/>
                </a:ext>
              </a:extLst>
            </p:cNvPr>
            <p:cNvSpPr/>
            <p:nvPr/>
          </p:nvSpPr>
          <p:spPr>
            <a:xfrm>
              <a:off x="2618831" y="2867719"/>
              <a:ext cx="1654714" cy="567502"/>
            </a:xfrm>
            <a:custGeom>
              <a:avLst/>
              <a:gdLst>
                <a:gd name="connsiteX0" fmla="*/ 0 w 1942056"/>
                <a:gd name="connsiteY0" fmla="*/ 0 h 567502"/>
                <a:gd name="connsiteX1" fmla="*/ 1658305 w 1942056"/>
                <a:gd name="connsiteY1" fmla="*/ 0 h 567502"/>
                <a:gd name="connsiteX2" fmla="*/ 1942056 w 1942056"/>
                <a:gd name="connsiteY2" fmla="*/ 283751 h 567502"/>
                <a:gd name="connsiteX3" fmla="*/ 1658305 w 1942056"/>
                <a:gd name="connsiteY3" fmla="*/ 567502 h 567502"/>
                <a:gd name="connsiteX4" fmla="*/ 0 w 1942056"/>
                <a:gd name="connsiteY4" fmla="*/ 567502 h 567502"/>
                <a:gd name="connsiteX5" fmla="*/ 283751 w 1942056"/>
                <a:gd name="connsiteY5" fmla="*/ 283751 h 567502"/>
                <a:gd name="connsiteX6" fmla="*/ 0 w 1942056"/>
                <a:gd name="connsiteY6" fmla="*/ 0 h 56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2056" h="567502">
                  <a:moveTo>
                    <a:pt x="0" y="0"/>
                  </a:moveTo>
                  <a:lnTo>
                    <a:pt x="1658305" y="0"/>
                  </a:lnTo>
                  <a:lnTo>
                    <a:pt x="1942056" y="283751"/>
                  </a:lnTo>
                  <a:lnTo>
                    <a:pt x="1658305" y="567502"/>
                  </a:lnTo>
                  <a:lnTo>
                    <a:pt x="0" y="567502"/>
                  </a:lnTo>
                  <a:lnTo>
                    <a:pt x="283751" y="283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33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756" tIns="12002" rIns="295753" bIns="1200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b="1" kern="1200" dirty="0" err="1">
                  <a:solidFill>
                    <a:schemeClr val="tx1"/>
                  </a:solidFill>
                </a:rPr>
                <a:t>Recopilar</a:t>
              </a:r>
              <a:endParaRPr lang="en-GB" sz="11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Title 5">
            <a:extLst>
              <a:ext uri="{FF2B5EF4-FFF2-40B4-BE49-F238E27FC236}">
                <a16:creationId xmlns:a16="http://schemas.microsoft.com/office/drawing/2014/main" id="{BD565287-35CD-4566-B043-0D2AB27DAF5A}"/>
              </a:ext>
            </a:extLst>
          </p:cNvPr>
          <p:cNvSpPr txBox="1">
            <a:spLocks/>
          </p:cNvSpPr>
          <p:nvPr/>
        </p:nvSpPr>
        <p:spPr bwMode="auto">
          <a:xfrm>
            <a:off x="410859" y="3227491"/>
            <a:ext cx="84751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400" b="0" dirty="0">
                <a:latin typeface="Arial" pitchFamily="34" charset="0"/>
                <a:cs typeface="Arial" pitchFamily="34" charset="0"/>
              </a:rPr>
              <a:t>El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diseño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incluye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2" algn="just"/>
            <a:r>
              <a:rPr lang="en-US" sz="2400" b="0" dirty="0">
                <a:latin typeface="Arial" pitchFamily="34" charset="0"/>
                <a:cs typeface="Arial" pitchFamily="34" charset="0"/>
              </a:rPr>
              <a:t>1) La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petición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(o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demanda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) de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monitoreo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; </a:t>
            </a:r>
          </a:p>
          <a:p>
            <a:pPr lvl="2" algn="just"/>
            <a:r>
              <a:rPr lang="en-US" sz="2400" b="0" dirty="0">
                <a:latin typeface="Arial" pitchFamily="34" charset="0"/>
                <a:cs typeface="Arial" pitchFamily="34" charset="0"/>
              </a:rPr>
              <a:t>2) El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establecimiento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indicadores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objetivos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; </a:t>
            </a:r>
          </a:p>
          <a:p>
            <a:pPr lvl="2" algn="just"/>
            <a:r>
              <a:rPr lang="en-US" sz="2400" b="0" dirty="0">
                <a:latin typeface="Arial" pitchFamily="34" charset="0"/>
                <a:cs typeface="Arial" pitchFamily="34" charset="0"/>
              </a:rPr>
              <a:t>3)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Cómo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cuándo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realizará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análisis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; </a:t>
            </a:r>
          </a:p>
          <a:p>
            <a:pPr lvl="2" algn="just"/>
            <a:r>
              <a:rPr lang="en-US" sz="2400" b="0" dirty="0">
                <a:latin typeface="Arial" pitchFamily="34" charset="0"/>
                <a:cs typeface="Arial" pitchFamily="34" charset="0"/>
              </a:rPr>
              <a:t>4) Los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canales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intercambio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información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, con un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calendario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; y</a:t>
            </a:r>
          </a:p>
          <a:p>
            <a:pPr algn="just"/>
            <a:r>
              <a:rPr lang="en-US" sz="2400" b="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Presentar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todo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ello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en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un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plan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monitoreo</a:t>
            </a:r>
            <a:r>
              <a:rPr lang="en-US" sz="2400" b="0" kern="1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Title 5">
            <a:extLst>
              <a:ext uri="{FF2B5EF4-FFF2-40B4-BE49-F238E27FC236}">
                <a16:creationId xmlns:a16="http://schemas.microsoft.com/office/drawing/2014/main" id="{999EAE16-234A-43D1-85A1-18CFFD2B109A}"/>
              </a:ext>
            </a:extLst>
          </p:cNvPr>
          <p:cNvSpPr txBox="1">
            <a:spLocks/>
          </p:cNvSpPr>
          <p:nvPr/>
        </p:nvSpPr>
        <p:spPr bwMode="auto">
          <a:xfrm>
            <a:off x="1356851" y="5956402"/>
            <a:ext cx="72918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i="1" dirty="0" err="1">
                <a:solidFill>
                  <a:srgbClr val="0070C0"/>
                </a:solidFill>
                <a:cs typeface="Arial" pitchFamily="34" charset="0"/>
              </a:rPr>
              <a:t>Muerde</a:t>
            </a:r>
            <a:r>
              <a:rPr lang="en-US" i="1" dirty="0">
                <a:solidFill>
                  <a:srgbClr val="0070C0"/>
                </a:solidFill>
                <a:cs typeface="Arial" pitchFamily="34" charset="0"/>
              </a:rPr>
              <a:t> tanto </a:t>
            </a:r>
            <a:r>
              <a:rPr lang="en-US" i="1" dirty="0" err="1">
                <a:solidFill>
                  <a:srgbClr val="0070C0"/>
                </a:solidFill>
                <a:cs typeface="Arial" pitchFamily="34" charset="0"/>
              </a:rPr>
              <a:t>como</a:t>
            </a:r>
            <a:r>
              <a:rPr lang="en-US" i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cs typeface="Arial" pitchFamily="34" charset="0"/>
              </a:rPr>
              <a:t>puedas</a:t>
            </a:r>
            <a:r>
              <a:rPr lang="en-US" i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cs typeface="Arial" pitchFamily="34" charset="0"/>
              </a:rPr>
              <a:t>masticar</a:t>
            </a:r>
            <a:r>
              <a:rPr lang="en-US" i="1" dirty="0">
                <a:solidFill>
                  <a:srgbClr val="0070C0"/>
                </a:solidFill>
                <a:cs typeface="Arial" pitchFamily="34" charset="0"/>
              </a:rPr>
              <a:t>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9611F0-379D-4465-BE44-449995EBB2B8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6671719"/>
      </p:ext>
    </p:extLst>
  </p:cSld>
  <p:clrMapOvr>
    <a:masterClrMapping/>
  </p:clrMapOvr>
  <p:transition advTm="143747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329A82-717C-4A35-933B-507248A40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1" y="66941"/>
            <a:ext cx="8231187" cy="523220"/>
          </a:xfrm>
        </p:spPr>
        <p:txBody>
          <a:bodyPr/>
          <a:lstStyle/>
          <a:p>
            <a:r>
              <a:rPr lang="en-US" kern="1200" dirty="0">
                <a:cs typeface="Arial" pitchFamily="34" charset="0"/>
              </a:rPr>
              <a:t>El plan de </a:t>
            </a:r>
            <a:r>
              <a:rPr lang="en-US" kern="1200" dirty="0" err="1">
                <a:cs typeface="Arial" pitchFamily="34" charset="0"/>
              </a:rPr>
              <a:t>monitoreo</a:t>
            </a:r>
            <a:endParaRPr lang="en-US" kern="1200" dirty="0">
              <a:cs typeface="Arial" pitchFamily="34" charset="0"/>
            </a:endParaRP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BD565287-35CD-4566-B043-0D2AB27DAF5A}"/>
              </a:ext>
            </a:extLst>
          </p:cNvPr>
          <p:cNvSpPr txBox="1">
            <a:spLocks/>
          </p:cNvSpPr>
          <p:nvPr/>
        </p:nvSpPr>
        <p:spPr bwMode="auto">
          <a:xfrm>
            <a:off x="145890" y="1874942"/>
            <a:ext cx="845820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>
              <a:buAutoNum type="arabicParenR"/>
            </a:pPr>
            <a:r>
              <a:rPr lang="en-US" sz="2400" b="0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u="sng" dirty="0" err="1">
                <a:latin typeface="Arial" pitchFamily="34" charset="0"/>
                <a:cs typeface="Arial" pitchFamily="34" charset="0"/>
              </a:rPr>
              <a:t>marco</a:t>
            </a:r>
            <a:r>
              <a:rPr lang="en-US" sz="2400" b="0" u="sng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0" u="sng" dirty="0" err="1">
                <a:latin typeface="Arial" pitchFamily="34" charset="0"/>
                <a:cs typeface="Arial" pitchFamily="34" charset="0"/>
              </a:rPr>
              <a:t>monitoreo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todos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objetivos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indicadores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		</a:t>
            </a:r>
          </a:p>
          <a:p>
            <a:pPr algn="just"/>
            <a:r>
              <a:rPr lang="en-US" sz="2400" b="0" dirty="0">
                <a:latin typeface="Arial" pitchFamily="34" charset="0"/>
                <a:cs typeface="Arial" pitchFamily="34" charset="0"/>
              </a:rPr>
              <a:t>		a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nivel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estrátegico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b="0" kern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0" dirty="0">
                <a:latin typeface="Arial" pitchFamily="34" charset="0"/>
                <a:cs typeface="Arial" pitchFamily="34" charset="0"/>
              </a:rPr>
              <a:t>		y a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nivel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clúster</a:t>
            </a:r>
            <a:endParaRPr lang="en-US" sz="2400" b="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049B52-2EDA-47D3-A3A6-5F6051C3EB2D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C6E8F18C-414D-48C4-9232-A6A7137649DE}"/>
              </a:ext>
            </a:extLst>
          </p:cNvPr>
          <p:cNvSpPr txBox="1">
            <a:spLocks/>
          </p:cNvSpPr>
          <p:nvPr/>
        </p:nvSpPr>
        <p:spPr bwMode="auto">
          <a:xfrm>
            <a:off x="63340" y="680017"/>
            <a:ext cx="8623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400" b="0" kern="1200" dirty="0">
                <a:latin typeface="Arial" pitchFamily="34" charset="0"/>
                <a:cs typeface="Arial" pitchFamily="34" charset="0"/>
              </a:rPr>
              <a:t>El </a:t>
            </a:r>
            <a:r>
              <a:rPr lang="en-US" sz="2400" kern="1200" dirty="0">
                <a:latin typeface="Arial" pitchFamily="34" charset="0"/>
                <a:cs typeface="Arial" pitchFamily="34" charset="0"/>
              </a:rPr>
              <a:t>plan de </a:t>
            </a:r>
            <a:r>
              <a:rPr lang="en-US" sz="2400" kern="1200" dirty="0" err="1">
                <a:latin typeface="Arial" pitchFamily="34" charset="0"/>
                <a:cs typeface="Arial" pitchFamily="34" charset="0"/>
              </a:rPr>
              <a:t>monitoreo</a:t>
            </a:r>
            <a:r>
              <a:rPr lang="en-US" sz="2400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kern="1200" dirty="0">
                <a:latin typeface="Arial" pitchFamily="34" charset="0"/>
                <a:cs typeface="Arial" pitchFamily="34" charset="0"/>
              </a:rPr>
              <a:t>es la </a:t>
            </a:r>
            <a:r>
              <a:rPr lang="en-US" sz="2400" b="0" kern="1200" dirty="0" err="1">
                <a:latin typeface="Arial" pitchFamily="34" charset="0"/>
                <a:cs typeface="Arial" pitchFamily="34" charset="0"/>
              </a:rPr>
              <a:t>descripción</a:t>
            </a:r>
            <a:r>
              <a:rPr lang="en-US" sz="2400" b="0" kern="1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0" kern="1200" dirty="0" err="1">
                <a:latin typeface="Arial" pitchFamily="34" charset="0"/>
                <a:cs typeface="Arial" pitchFamily="34" charset="0"/>
              </a:rPr>
              <a:t>cómo</a:t>
            </a:r>
            <a:r>
              <a:rPr lang="en-US" sz="2400" b="0" kern="12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b="0" kern="1200" dirty="0" err="1">
                <a:latin typeface="Arial" pitchFamily="34" charset="0"/>
                <a:cs typeface="Arial" pitchFamily="34" charset="0"/>
              </a:rPr>
              <a:t>organizará</a:t>
            </a:r>
            <a:r>
              <a:rPr lang="en-US" sz="2400" b="0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kern="1200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US" sz="2400" b="0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kern="1200" dirty="0" err="1">
                <a:latin typeface="Arial" pitchFamily="34" charset="0"/>
                <a:cs typeface="Arial" pitchFamily="34" charset="0"/>
              </a:rPr>
              <a:t>trabajo</a:t>
            </a:r>
            <a:r>
              <a:rPr lang="en-US" sz="2400" b="0" kern="1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0" kern="1200" dirty="0" err="1">
                <a:latin typeface="Arial" pitchFamily="34" charset="0"/>
                <a:cs typeface="Arial" pitchFamily="34" charset="0"/>
              </a:rPr>
              <a:t>monitoreo</a:t>
            </a:r>
            <a:r>
              <a:rPr lang="en-US" sz="2400" b="0" kern="1200" dirty="0">
                <a:latin typeface="Arial" pitchFamily="34" charset="0"/>
                <a:cs typeface="Arial" pitchFamily="34" charset="0"/>
              </a:rPr>
              <a:t> a lo largo del </a:t>
            </a:r>
            <a:r>
              <a:rPr lang="en-US" sz="2400" b="0" kern="1200" dirty="0" err="1">
                <a:latin typeface="Arial" pitchFamily="34" charset="0"/>
                <a:cs typeface="Arial" pitchFamily="34" charset="0"/>
              </a:rPr>
              <a:t>año</a:t>
            </a:r>
            <a:r>
              <a:rPr lang="en-US" sz="2400" b="0" kern="1200" dirty="0">
                <a:latin typeface="Arial" pitchFamily="34" charset="0"/>
                <a:cs typeface="Arial" pitchFamily="34" charset="0"/>
              </a:rPr>
              <a:t>. Se </a:t>
            </a:r>
            <a:r>
              <a:rPr lang="en-US" sz="2400" b="0" kern="1200" dirty="0" err="1">
                <a:latin typeface="Arial" pitchFamily="34" charset="0"/>
                <a:cs typeface="Arial" pitchFamily="34" charset="0"/>
              </a:rPr>
              <a:t>compone</a:t>
            </a:r>
            <a:r>
              <a:rPr lang="en-US" sz="2400" b="0" kern="1200" dirty="0">
                <a:latin typeface="Arial" pitchFamily="34" charset="0"/>
                <a:cs typeface="Arial" pitchFamily="34" charset="0"/>
              </a:rPr>
              <a:t> de:</a:t>
            </a:r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45ACAA41-B876-4E8C-84FA-5EC8A642E20B}"/>
              </a:ext>
            </a:extLst>
          </p:cNvPr>
          <p:cNvSpPr txBox="1">
            <a:spLocks/>
          </p:cNvSpPr>
          <p:nvPr/>
        </p:nvSpPr>
        <p:spPr bwMode="auto">
          <a:xfrm>
            <a:off x="145891" y="4012227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400" b="0" kern="1200" dirty="0">
                <a:latin typeface="Arial" pitchFamily="34" charset="0"/>
                <a:cs typeface="Arial" pitchFamily="34" charset="0"/>
              </a:rPr>
              <a:t>2)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una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presentación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u="sng" dirty="0" err="1">
                <a:latin typeface="Arial" pitchFamily="34" charset="0"/>
                <a:cs typeface="Arial" pitchFamily="34" charset="0"/>
              </a:rPr>
              <a:t>narrativa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trabajo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monitoreo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; y</a:t>
            </a:r>
            <a:endParaRPr lang="en-US" sz="2400" b="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46C1D423-B5A8-440A-9610-7485A8CE171A}"/>
              </a:ext>
            </a:extLst>
          </p:cNvPr>
          <p:cNvSpPr txBox="1">
            <a:spLocks/>
          </p:cNvSpPr>
          <p:nvPr/>
        </p:nvSpPr>
        <p:spPr bwMode="auto">
          <a:xfrm>
            <a:off x="165100" y="471408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400" b="0" kern="1200" dirty="0">
                <a:latin typeface="Arial" pitchFamily="34" charset="0"/>
                <a:cs typeface="Arial" pitchFamily="34" charset="0"/>
              </a:rPr>
              <a:t>3)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u="sng" dirty="0" err="1">
                <a:latin typeface="Arial" pitchFamily="34" charset="0"/>
                <a:cs typeface="Arial" pitchFamily="34" charset="0"/>
              </a:rPr>
              <a:t>calendario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trabajos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monitoreo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2400" b="0" dirty="0" err="1">
                <a:latin typeface="Arial" pitchFamily="34" charset="0"/>
                <a:cs typeface="Arial" pitchFamily="34" charset="0"/>
              </a:rPr>
              <a:t>información</a:t>
            </a:r>
            <a:endParaRPr lang="en-US" sz="2400" b="0" kern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EC8C3A-BBA0-424D-84CB-0754862552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08236" y="2358112"/>
            <a:ext cx="4046296" cy="153145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76A7B18-C648-9418-EDB8-0BDED38177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0194" y="5170845"/>
            <a:ext cx="7956884" cy="15932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48725964"/>
      </p:ext>
    </p:extLst>
  </p:cSld>
  <p:clrMapOvr>
    <a:masterClrMapping/>
  </p:clrMapOvr>
  <p:transition advTm="67945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4" y="719789"/>
            <a:ext cx="8272152" cy="476950"/>
          </a:xfrm>
        </p:spPr>
        <p:txBody>
          <a:bodyPr/>
          <a:lstStyle/>
          <a:p>
            <a:r>
              <a:rPr lang="en-GB" dirty="0"/>
              <a:t>El </a:t>
            </a:r>
            <a:r>
              <a:rPr lang="en-GB" dirty="0" err="1"/>
              <a:t>marco</a:t>
            </a:r>
            <a:r>
              <a:rPr lang="en-GB" dirty="0"/>
              <a:t> de </a:t>
            </a:r>
            <a:r>
              <a:rPr lang="en-GB" dirty="0" err="1"/>
              <a:t>monitoreo</a:t>
            </a:r>
            <a:r>
              <a:rPr lang="en-GB" dirty="0"/>
              <a:t> dice para </a:t>
            </a:r>
            <a:r>
              <a:rPr lang="en-GB" dirty="0" err="1"/>
              <a:t>cada</a:t>
            </a:r>
            <a:r>
              <a:rPr lang="en-GB" dirty="0"/>
              <a:t> </a:t>
            </a:r>
            <a:r>
              <a:rPr lang="en-GB" dirty="0" err="1"/>
              <a:t>indicador</a:t>
            </a:r>
            <a:r>
              <a:rPr lang="en-GB" dirty="0"/>
              <a:t>:</a:t>
            </a:r>
            <a:endParaRPr lang="en-GB" sz="3200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E3BDF05-C07D-4775-9444-C49FFE041C8D}"/>
              </a:ext>
            </a:extLst>
          </p:cNvPr>
          <p:cNvSpPr/>
          <p:nvPr/>
        </p:nvSpPr>
        <p:spPr>
          <a:xfrm>
            <a:off x="3358793" y="3583209"/>
            <a:ext cx="5287521" cy="449977"/>
          </a:xfrm>
          <a:custGeom>
            <a:avLst/>
            <a:gdLst>
              <a:gd name="connsiteX0" fmla="*/ 79763 w 478569"/>
              <a:gd name="connsiteY0" fmla="*/ 0 h 5371591"/>
              <a:gd name="connsiteX1" fmla="*/ 398806 w 478569"/>
              <a:gd name="connsiteY1" fmla="*/ 0 h 5371591"/>
              <a:gd name="connsiteX2" fmla="*/ 478569 w 478569"/>
              <a:gd name="connsiteY2" fmla="*/ 79763 h 5371591"/>
              <a:gd name="connsiteX3" fmla="*/ 478569 w 478569"/>
              <a:gd name="connsiteY3" fmla="*/ 5371591 h 5371591"/>
              <a:gd name="connsiteX4" fmla="*/ 478569 w 478569"/>
              <a:gd name="connsiteY4" fmla="*/ 5371591 h 5371591"/>
              <a:gd name="connsiteX5" fmla="*/ 0 w 478569"/>
              <a:gd name="connsiteY5" fmla="*/ 5371591 h 5371591"/>
              <a:gd name="connsiteX6" fmla="*/ 0 w 478569"/>
              <a:gd name="connsiteY6" fmla="*/ 5371591 h 5371591"/>
              <a:gd name="connsiteX7" fmla="*/ 0 w 478569"/>
              <a:gd name="connsiteY7" fmla="*/ 79763 h 5371591"/>
              <a:gd name="connsiteX8" fmla="*/ 79763 w 478569"/>
              <a:gd name="connsiteY8" fmla="*/ 0 h 53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569" h="5371591">
                <a:moveTo>
                  <a:pt x="478569" y="895286"/>
                </a:moveTo>
                <a:lnTo>
                  <a:pt x="478569" y="4476305"/>
                </a:lnTo>
                <a:cubicBezTo>
                  <a:pt x="478569" y="4970756"/>
                  <a:pt x="475387" y="5371585"/>
                  <a:pt x="471463" y="5371585"/>
                </a:cubicBezTo>
                <a:lnTo>
                  <a:pt x="0" y="5371585"/>
                </a:lnTo>
                <a:lnTo>
                  <a:pt x="0" y="5371585"/>
                </a:lnTo>
                <a:lnTo>
                  <a:pt x="0" y="6"/>
                </a:lnTo>
                <a:lnTo>
                  <a:pt x="0" y="6"/>
                </a:lnTo>
                <a:lnTo>
                  <a:pt x="471463" y="6"/>
                </a:lnTo>
                <a:cubicBezTo>
                  <a:pt x="475387" y="6"/>
                  <a:pt x="478569" y="400835"/>
                  <a:pt x="478569" y="89528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57652" rIns="91942" bIns="57652" numCol="1" spcCol="1270" anchor="ctr" anchorCtr="0">
            <a:noAutofit/>
          </a:bodyPr>
          <a:lstStyle/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700" dirty="0" err="1"/>
              <a:t>Sexo</a:t>
            </a:r>
            <a:r>
              <a:rPr lang="en-GB" sz="1700" dirty="0"/>
              <a:t>, </a:t>
            </a:r>
            <a:r>
              <a:rPr lang="en-GB" sz="1700" dirty="0" err="1"/>
              <a:t>edad</a:t>
            </a:r>
            <a:r>
              <a:rPr lang="en-GB" sz="1700" dirty="0"/>
              <a:t>, </a:t>
            </a:r>
            <a:r>
              <a:rPr lang="en-GB" sz="1700" dirty="0" err="1"/>
              <a:t>estatus</a:t>
            </a:r>
            <a:r>
              <a:rPr lang="en-GB" sz="1700" dirty="0"/>
              <a:t>, </a:t>
            </a:r>
            <a:r>
              <a:rPr lang="en-GB" sz="1700" dirty="0" err="1"/>
              <a:t>ubicación</a:t>
            </a:r>
            <a:r>
              <a:rPr lang="en-GB" sz="1700" dirty="0"/>
              <a:t>, …</a:t>
            </a:r>
            <a:endParaRPr lang="en-GB" sz="1700" kern="1200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89B1347-67D1-4543-9DB2-C1B7321BD3AF}"/>
              </a:ext>
            </a:extLst>
          </p:cNvPr>
          <p:cNvSpPr/>
          <p:nvPr/>
        </p:nvSpPr>
        <p:spPr>
          <a:xfrm>
            <a:off x="503233" y="3584480"/>
            <a:ext cx="2857943" cy="476950"/>
          </a:xfrm>
          <a:custGeom>
            <a:avLst/>
            <a:gdLst>
              <a:gd name="connsiteX0" fmla="*/ 0 w 3021519"/>
              <a:gd name="connsiteY0" fmla="*/ 79493 h 476950"/>
              <a:gd name="connsiteX1" fmla="*/ 79493 w 3021519"/>
              <a:gd name="connsiteY1" fmla="*/ 0 h 476950"/>
              <a:gd name="connsiteX2" fmla="*/ 2942026 w 3021519"/>
              <a:gd name="connsiteY2" fmla="*/ 0 h 476950"/>
              <a:gd name="connsiteX3" fmla="*/ 3021519 w 3021519"/>
              <a:gd name="connsiteY3" fmla="*/ 79493 h 476950"/>
              <a:gd name="connsiteX4" fmla="*/ 3021519 w 3021519"/>
              <a:gd name="connsiteY4" fmla="*/ 397457 h 476950"/>
              <a:gd name="connsiteX5" fmla="*/ 2942026 w 3021519"/>
              <a:gd name="connsiteY5" fmla="*/ 476950 h 476950"/>
              <a:gd name="connsiteX6" fmla="*/ 79493 w 3021519"/>
              <a:gd name="connsiteY6" fmla="*/ 476950 h 476950"/>
              <a:gd name="connsiteX7" fmla="*/ 0 w 3021519"/>
              <a:gd name="connsiteY7" fmla="*/ 397457 h 476950"/>
              <a:gd name="connsiteX8" fmla="*/ 0 w 3021519"/>
              <a:gd name="connsiteY8" fmla="*/ 79493 h 4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519" h="476950">
                <a:moveTo>
                  <a:pt x="0" y="79493"/>
                </a:moveTo>
                <a:cubicBezTo>
                  <a:pt x="0" y="35590"/>
                  <a:pt x="35590" y="0"/>
                  <a:pt x="79493" y="0"/>
                </a:cubicBezTo>
                <a:lnTo>
                  <a:pt x="2942026" y="0"/>
                </a:lnTo>
                <a:cubicBezTo>
                  <a:pt x="2985929" y="0"/>
                  <a:pt x="3021519" y="35590"/>
                  <a:pt x="3021519" y="79493"/>
                </a:cubicBezTo>
                <a:lnTo>
                  <a:pt x="3021519" y="397457"/>
                </a:lnTo>
                <a:cubicBezTo>
                  <a:pt x="3021519" y="441360"/>
                  <a:pt x="2985929" y="476950"/>
                  <a:pt x="2942026" y="476950"/>
                </a:cubicBezTo>
                <a:lnTo>
                  <a:pt x="79493" y="476950"/>
                </a:lnTo>
                <a:cubicBezTo>
                  <a:pt x="35590" y="476950"/>
                  <a:pt x="0" y="441360"/>
                  <a:pt x="0" y="397457"/>
                </a:cubicBezTo>
                <a:lnTo>
                  <a:pt x="0" y="794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533" tIns="70908" rIns="118533" bIns="70908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dirty="0" err="1"/>
              <a:t>Desagregación</a:t>
            </a:r>
            <a:endParaRPr lang="en-GB" sz="2500" kern="12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AB6F55E-C8FB-45EA-922D-60FF4BA49B38}"/>
              </a:ext>
            </a:extLst>
          </p:cNvPr>
          <p:cNvSpPr/>
          <p:nvPr/>
        </p:nvSpPr>
        <p:spPr>
          <a:xfrm>
            <a:off x="3369116" y="2137299"/>
            <a:ext cx="5279584" cy="478569"/>
          </a:xfrm>
          <a:custGeom>
            <a:avLst/>
            <a:gdLst>
              <a:gd name="connsiteX0" fmla="*/ 79763 w 478569"/>
              <a:gd name="connsiteY0" fmla="*/ 0 h 5371591"/>
              <a:gd name="connsiteX1" fmla="*/ 398806 w 478569"/>
              <a:gd name="connsiteY1" fmla="*/ 0 h 5371591"/>
              <a:gd name="connsiteX2" fmla="*/ 478569 w 478569"/>
              <a:gd name="connsiteY2" fmla="*/ 79763 h 5371591"/>
              <a:gd name="connsiteX3" fmla="*/ 478569 w 478569"/>
              <a:gd name="connsiteY3" fmla="*/ 5371591 h 5371591"/>
              <a:gd name="connsiteX4" fmla="*/ 478569 w 478569"/>
              <a:gd name="connsiteY4" fmla="*/ 5371591 h 5371591"/>
              <a:gd name="connsiteX5" fmla="*/ 0 w 478569"/>
              <a:gd name="connsiteY5" fmla="*/ 5371591 h 5371591"/>
              <a:gd name="connsiteX6" fmla="*/ 0 w 478569"/>
              <a:gd name="connsiteY6" fmla="*/ 5371591 h 5371591"/>
              <a:gd name="connsiteX7" fmla="*/ 0 w 478569"/>
              <a:gd name="connsiteY7" fmla="*/ 79763 h 5371591"/>
              <a:gd name="connsiteX8" fmla="*/ 79763 w 478569"/>
              <a:gd name="connsiteY8" fmla="*/ 0 h 53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569" h="5371591">
                <a:moveTo>
                  <a:pt x="478569" y="895286"/>
                </a:moveTo>
                <a:lnTo>
                  <a:pt x="478569" y="4476305"/>
                </a:lnTo>
                <a:cubicBezTo>
                  <a:pt x="478569" y="4970756"/>
                  <a:pt x="475387" y="5371585"/>
                  <a:pt x="471463" y="5371585"/>
                </a:cubicBezTo>
                <a:lnTo>
                  <a:pt x="0" y="5371585"/>
                </a:lnTo>
                <a:lnTo>
                  <a:pt x="0" y="5371585"/>
                </a:lnTo>
                <a:lnTo>
                  <a:pt x="0" y="6"/>
                </a:lnTo>
                <a:lnTo>
                  <a:pt x="0" y="6"/>
                </a:lnTo>
                <a:lnTo>
                  <a:pt x="471463" y="6"/>
                </a:lnTo>
                <a:cubicBezTo>
                  <a:pt x="475387" y="6"/>
                  <a:pt x="478569" y="400835"/>
                  <a:pt x="478569" y="89528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57652" rIns="91942" bIns="57652" numCol="1" spcCol="1270" anchor="ctr" anchorCtr="0">
            <a:noAutofit/>
          </a:bodyPr>
          <a:lstStyle/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700" dirty="0"/>
              <a:t>Para </a:t>
            </a:r>
            <a:r>
              <a:rPr lang="en-GB" sz="1700" dirty="0" err="1"/>
              <a:t>entregas</a:t>
            </a:r>
            <a:r>
              <a:rPr lang="en-GB" sz="1700" dirty="0"/>
              <a:t> </a:t>
            </a:r>
            <a:r>
              <a:rPr lang="en-GB" sz="1700" dirty="0" err="1"/>
              <a:t>cuantificadas</a:t>
            </a:r>
            <a:endParaRPr lang="en-GB" sz="1700" kern="12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90ACB0-688B-4D89-98CB-DFB33DF2CFFB}"/>
              </a:ext>
            </a:extLst>
          </p:cNvPr>
          <p:cNvSpPr/>
          <p:nvPr/>
        </p:nvSpPr>
        <p:spPr>
          <a:xfrm>
            <a:off x="503237" y="2156994"/>
            <a:ext cx="2857941" cy="476950"/>
          </a:xfrm>
          <a:custGeom>
            <a:avLst/>
            <a:gdLst>
              <a:gd name="connsiteX0" fmla="*/ 0 w 3021519"/>
              <a:gd name="connsiteY0" fmla="*/ 79493 h 476950"/>
              <a:gd name="connsiteX1" fmla="*/ 79493 w 3021519"/>
              <a:gd name="connsiteY1" fmla="*/ 0 h 476950"/>
              <a:gd name="connsiteX2" fmla="*/ 2942026 w 3021519"/>
              <a:gd name="connsiteY2" fmla="*/ 0 h 476950"/>
              <a:gd name="connsiteX3" fmla="*/ 3021519 w 3021519"/>
              <a:gd name="connsiteY3" fmla="*/ 79493 h 476950"/>
              <a:gd name="connsiteX4" fmla="*/ 3021519 w 3021519"/>
              <a:gd name="connsiteY4" fmla="*/ 397457 h 476950"/>
              <a:gd name="connsiteX5" fmla="*/ 2942026 w 3021519"/>
              <a:gd name="connsiteY5" fmla="*/ 476950 h 476950"/>
              <a:gd name="connsiteX6" fmla="*/ 79493 w 3021519"/>
              <a:gd name="connsiteY6" fmla="*/ 476950 h 476950"/>
              <a:gd name="connsiteX7" fmla="*/ 0 w 3021519"/>
              <a:gd name="connsiteY7" fmla="*/ 397457 h 476950"/>
              <a:gd name="connsiteX8" fmla="*/ 0 w 3021519"/>
              <a:gd name="connsiteY8" fmla="*/ 79493 h 4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519" h="476950">
                <a:moveTo>
                  <a:pt x="0" y="79493"/>
                </a:moveTo>
                <a:cubicBezTo>
                  <a:pt x="0" y="35590"/>
                  <a:pt x="35590" y="0"/>
                  <a:pt x="79493" y="0"/>
                </a:cubicBezTo>
                <a:lnTo>
                  <a:pt x="2942026" y="0"/>
                </a:lnTo>
                <a:cubicBezTo>
                  <a:pt x="2985929" y="0"/>
                  <a:pt x="3021519" y="35590"/>
                  <a:pt x="3021519" y="79493"/>
                </a:cubicBezTo>
                <a:lnTo>
                  <a:pt x="3021519" y="397457"/>
                </a:lnTo>
                <a:cubicBezTo>
                  <a:pt x="3021519" y="441360"/>
                  <a:pt x="2985929" y="476950"/>
                  <a:pt x="2942026" y="476950"/>
                </a:cubicBezTo>
                <a:lnTo>
                  <a:pt x="79493" y="476950"/>
                </a:lnTo>
                <a:cubicBezTo>
                  <a:pt x="35590" y="476950"/>
                  <a:pt x="0" y="441360"/>
                  <a:pt x="0" y="397457"/>
                </a:cubicBezTo>
                <a:lnTo>
                  <a:pt x="0" y="794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533" tIns="70908" rIns="118533" bIns="70908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400" kern="1200" dirty="0" err="1"/>
              <a:t>Necesidad</a:t>
            </a:r>
            <a:endParaRPr lang="en-GB" sz="2500" kern="120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51CCDDB-C5AA-4D9E-8D94-895FD28BB536}"/>
              </a:ext>
            </a:extLst>
          </p:cNvPr>
          <p:cNvSpPr/>
          <p:nvPr/>
        </p:nvSpPr>
        <p:spPr>
          <a:xfrm>
            <a:off x="3369116" y="2624802"/>
            <a:ext cx="5279584" cy="478569"/>
          </a:xfrm>
          <a:custGeom>
            <a:avLst/>
            <a:gdLst>
              <a:gd name="connsiteX0" fmla="*/ 79763 w 478569"/>
              <a:gd name="connsiteY0" fmla="*/ 0 h 5371591"/>
              <a:gd name="connsiteX1" fmla="*/ 398806 w 478569"/>
              <a:gd name="connsiteY1" fmla="*/ 0 h 5371591"/>
              <a:gd name="connsiteX2" fmla="*/ 478569 w 478569"/>
              <a:gd name="connsiteY2" fmla="*/ 79763 h 5371591"/>
              <a:gd name="connsiteX3" fmla="*/ 478569 w 478569"/>
              <a:gd name="connsiteY3" fmla="*/ 5371591 h 5371591"/>
              <a:gd name="connsiteX4" fmla="*/ 478569 w 478569"/>
              <a:gd name="connsiteY4" fmla="*/ 5371591 h 5371591"/>
              <a:gd name="connsiteX5" fmla="*/ 0 w 478569"/>
              <a:gd name="connsiteY5" fmla="*/ 5371591 h 5371591"/>
              <a:gd name="connsiteX6" fmla="*/ 0 w 478569"/>
              <a:gd name="connsiteY6" fmla="*/ 5371591 h 5371591"/>
              <a:gd name="connsiteX7" fmla="*/ 0 w 478569"/>
              <a:gd name="connsiteY7" fmla="*/ 79763 h 5371591"/>
              <a:gd name="connsiteX8" fmla="*/ 79763 w 478569"/>
              <a:gd name="connsiteY8" fmla="*/ 0 h 53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569" h="5371591">
                <a:moveTo>
                  <a:pt x="478569" y="895286"/>
                </a:moveTo>
                <a:lnTo>
                  <a:pt x="478569" y="4476305"/>
                </a:lnTo>
                <a:cubicBezTo>
                  <a:pt x="478569" y="4970756"/>
                  <a:pt x="475387" y="5371585"/>
                  <a:pt x="471463" y="5371585"/>
                </a:cubicBezTo>
                <a:lnTo>
                  <a:pt x="0" y="5371585"/>
                </a:lnTo>
                <a:lnTo>
                  <a:pt x="0" y="5371585"/>
                </a:lnTo>
                <a:lnTo>
                  <a:pt x="0" y="6"/>
                </a:lnTo>
                <a:lnTo>
                  <a:pt x="0" y="6"/>
                </a:lnTo>
                <a:lnTo>
                  <a:pt x="471463" y="6"/>
                </a:lnTo>
                <a:cubicBezTo>
                  <a:pt x="475387" y="6"/>
                  <a:pt x="478569" y="400835"/>
                  <a:pt x="478569" y="89528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57652" rIns="91942" bIns="57652" numCol="1" spcCol="1270" anchor="ctr" anchorCtr="0">
            <a:noAutofit/>
          </a:bodyPr>
          <a:lstStyle/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700" dirty="0"/>
              <a:t>Para </a:t>
            </a:r>
            <a:r>
              <a:rPr lang="en-GB" sz="1700" dirty="0" err="1"/>
              <a:t>los</a:t>
            </a:r>
            <a:r>
              <a:rPr lang="en-GB" sz="1700" dirty="0"/>
              <a:t> </a:t>
            </a:r>
            <a:r>
              <a:rPr lang="en-GB" sz="1700" dirty="0" err="1"/>
              <a:t>indicadores</a:t>
            </a:r>
            <a:r>
              <a:rPr lang="en-GB" sz="1700" dirty="0"/>
              <a:t> de </a:t>
            </a:r>
            <a:r>
              <a:rPr lang="en-GB" sz="1700" dirty="0" err="1"/>
              <a:t>resultados</a:t>
            </a:r>
            <a:endParaRPr lang="en-GB" sz="1700" kern="1200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392A5FB-E9B1-45A7-A24D-3BBF4F0F6959}"/>
              </a:ext>
            </a:extLst>
          </p:cNvPr>
          <p:cNvSpPr/>
          <p:nvPr/>
        </p:nvSpPr>
        <p:spPr>
          <a:xfrm>
            <a:off x="503237" y="2626421"/>
            <a:ext cx="2857941" cy="476950"/>
          </a:xfrm>
          <a:custGeom>
            <a:avLst/>
            <a:gdLst>
              <a:gd name="connsiteX0" fmla="*/ 0 w 3021519"/>
              <a:gd name="connsiteY0" fmla="*/ 79493 h 476950"/>
              <a:gd name="connsiteX1" fmla="*/ 79493 w 3021519"/>
              <a:gd name="connsiteY1" fmla="*/ 0 h 476950"/>
              <a:gd name="connsiteX2" fmla="*/ 2942026 w 3021519"/>
              <a:gd name="connsiteY2" fmla="*/ 0 h 476950"/>
              <a:gd name="connsiteX3" fmla="*/ 3021519 w 3021519"/>
              <a:gd name="connsiteY3" fmla="*/ 79493 h 476950"/>
              <a:gd name="connsiteX4" fmla="*/ 3021519 w 3021519"/>
              <a:gd name="connsiteY4" fmla="*/ 397457 h 476950"/>
              <a:gd name="connsiteX5" fmla="*/ 2942026 w 3021519"/>
              <a:gd name="connsiteY5" fmla="*/ 476950 h 476950"/>
              <a:gd name="connsiteX6" fmla="*/ 79493 w 3021519"/>
              <a:gd name="connsiteY6" fmla="*/ 476950 h 476950"/>
              <a:gd name="connsiteX7" fmla="*/ 0 w 3021519"/>
              <a:gd name="connsiteY7" fmla="*/ 397457 h 476950"/>
              <a:gd name="connsiteX8" fmla="*/ 0 w 3021519"/>
              <a:gd name="connsiteY8" fmla="*/ 79493 h 4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519" h="476950">
                <a:moveTo>
                  <a:pt x="0" y="79493"/>
                </a:moveTo>
                <a:cubicBezTo>
                  <a:pt x="0" y="35590"/>
                  <a:pt x="35590" y="0"/>
                  <a:pt x="79493" y="0"/>
                </a:cubicBezTo>
                <a:lnTo>
                  <a:pt x="2942026" y="0"/>
                </a:lnTo>
                <a:cubicBezTo>
                  <a:pt x="2985929" y="0"/>
                  <a:pt x="3021519" y="35590"/>
                  <a:pt x="3021519" y="79493"/>
                </a:cubicBezTo>
                <a:lnTo>
                  <a:pt x="3021519" y="397457"/>
                </a:lnTo>
                <a:cubicBezTo>
                  <a:pt x="3021519" y="441360"/>
                  <a:pt x="2985929" y="476950"/>
                  <a:pt x="2942026" y="476950"/>
                </a:cubicBezTo>
                <a:lnTo>
                  <a:pt x="79493" y="476950"/>
                </a:lnTo>
                <a:cubicBezTo>
                  <a:pt x="35590" y="476950"/>
                  <a:pt x="0" y="441360"/>
                  <a:pt x="0" y="397457"/>
                </a:cubicBezTo>
                <a:lnTo>
                  <a:pt x="0" y="794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533" tIns="70908" rIns="118533" bIns="70908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000" kern="1200" dirty="0" err="1"/>
              <a:t>Cifra</a:t>
            </a:r>
            <a:r>
              <a:rPr lang="en-GB" sz="2000" kern="1200" dirty="0"/>
              <a:t> de </a:t>
            </a:r>
            <a:r>
              <a:rPr lang="en-GB" sz="2000" kern="1200" dirty="0" err="1"/>
              <a:t>Referencia</a:t>
            </a:r>
            <a:endParaRPr lang="en-GB" sz="2400" kern="120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EB5DBDD-7FE1-4220-9522-73CB2FAB8BEB}"/>
              </a:ext>
            </a:extLst>
          </p:cNvPr>
          <p:cNvSpPr/>
          <p:nvPr/>
        </p:nvSpPr>
        <p:spPr>
          <a:xfrm>
            <a:off x="3340541" y="4051228"/>
            <a:ext cx="5308159" cy="472229"/>
          </a:xfrm>
          <a:custGeom>
            <a:avLst/>
            <a:gdLst>
              <a:gd name="connsiteX0" fmla="*/ 79763 w 478569"/>
              <a:gd name="connsiteY0" fmla="*/ 0 h 5371591"/>
              <a:gd name="connsiteX1" fmla="*/ 398806 w 478569"/>
              <a:gd name="connsiteY1" fmla="*/ 0 h 5371591"/>
              <a:gd name="connsiteX2" fmla="*/ 478569 w 478569"/>
              <a:gd name="connsiteY2" fmla="*/ 79763 h 5371591"/>
              <a:gd name="connsiteX3" fmla="*/ 478569 w 478569"/>
              <a:gd name="connsiteY3" fmla="*/ 5371591 h 5371591"/>
              <a:gd name="connsiteX4" fmla="*/ 478569 w 478569"/>
              <a:gd name="connsiteY4" fmla="*/ 5371591 h 5371591"/>
              <a:gd name="connsiteX5" fmla="*/ 0 w 478569"/>
              <a:gd name="connsiteY5" fmla="*/ 5371591 h 5371591"/>
              <a:gd name="connsiteX6" fmla="*/ 0 w 478569"/>
              <a:gd name="connsiteY6" fmla="*/ 5371591 h 5371591"/>
              <a:gd name="connsiteX7" fmla="*/ 0 w 478569"/>
              <a:gd name="connsiteY7" fmla="*/ 79763 h 5371591"/>
              <a:gd name="connsiteX8" fmla="*/ 79763 w 478569"/>
              <a:gd name="connsiteY8" fmla="*/ 0 h 53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569" h="5371591">
                <a:moveTo>
                  <a:pt x="478569" y="895286"/>
                </a:moveTo>
                <a:lnTo>
                  <a:pt x="478569" y="4476305"/>
                </a:lnTo>
                <a:cubicBezTo>
                  <a:pt x="478569" y="4970756"/>
                  <a:pt x="475387" y="5371585"/>
                  <a:pt x="471463" y="5371585"/>
                </a:cubicBezTo>
                <a:lnTo>
                  <a:pt x="0" y="5371585"/>
                </a:lnTo>
                <a:lnTo>
                  <a:pt x="0" y="5371585"/>
                </a:lnTo>
                <a:lnTo>
                  <a:pt x="0" y="6"/>
                </a:lnTo>
                <a:lnTo>
                  <a:pt x="0" y="6"/>
                </a:lnTo>
                <a:lnTo>
                  <a:pt x="471463" y="6"/>
                </a:lnTo>
                <a:cubicBezTo>
                  <a:pt x="475387" y="6"/>
                  <a:pt x="478569" y="400835"/>
                  <a:pt x="478569" y="89528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57652" rIns="91942" bIns="57652" numCol="1" spcCol="1270" anchor="ctr" anchorCtr="0">
            <a:noAutofit/>
          </a:bodyPr>
          <a:lstStyle/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700" dirty="0" err="1"/>
              <a:t>Actores</a:t>
            </a:r>
            <a:r>
              <a:rPr lang="en-GB" sz="1700" dirty="0"/>
              <a:t>, </a:t>
            </a:r>
            <a:r>
              <a:rPr lang="en-GB" sz="1700" dirty="0" err="1"/>
              <a:t>Gobierno</a:t>
            </a:r>
            <a:r>
              <a:rPr lang="en-GB" sz="1700" dirty="0"/>
              <a:t>, </a:t>
            </a:r>
            <a:r>
              <a:rPr lang="en-GB" sz="1700" dirty="0" err="1"/>
              <a:t>informes</a:t>
            </a:r>
            <a:r>
              <a:rPr lang="en-GB" sz="1700" dirty="0"/>
              <a:t>, …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1BA104-D03A-487F-B8F1-766F96CAF082}"/>
              </a:ext>
            </a:extLst>
          </p:cNvPr>
          <p:cNvSpPr/>
          <p:nvPr/>
        </p:nvSpPr>
        <p:spPr>
          <a:xfrm>
            <a:off x="503238" y="4062426"/>
            <a:ext cx="2857944" cy="476950"/>
          </a:xfrm>
          <a:custGeom>
            <a:avLst/>
            <a:gdLst>
              <a:gd name="connsiteX0" fmla="*/ 0 w 3021519"/>
              <a:gd name="connsiteY0" fmla="*/ 79493 h 476950"/>
              <a:gd name="connsiteX1" fmla="*/ 79493 w 3021519"/>
              <a:gd name="connsiteY1" fmla="*/ 0 h 476950"/>
              <a:gd name="connsiteX2" fmla="*/ 2942026 w 3021519"/>
              <a:gd name="connsiteY2" fmla="*/ 0 h 476950"/>
              <a:gd name="connsiteX3" fmla="*/ 3021519 w 3021519"/>
              <a:gd name="connsiteY3" fmla="*/ 79493 h 476950"/>
              <a:gd name="connsiteX4" fmla="*/ 3021519 w 3021519"/>
              <a:gd name="connsiteY4" fmla="*/ 397457 h 476950"/>
              <a:gd name="connsiteX5" fmla="*/ 2942026 w 3021519"/>
              <a:gd name="connsiteY5" fmla="*/ 476950 h 476950"/>
              <a:gd name="connsiteX6" fmla="*/ 79493 w 3021519"/>
              <a:gd name="connsiteY6" fmla="*/ 476950 h 476950"/>
              <a:gd name="connsiteX7" fmla="*/ 0 w 3021519"/>
              <a:gd name="connsiteY7" fmla="*/ 397457 h 476950"/>
              <a:gd name="connsiteX8" fmla="*/ 0 w 3021519"/>
              <a:gd name="connsiteY8" fmla="*/ 79493 h 4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519" h="476950">
                <a:moveTo>
                  <a:pt x="0" y="79493"/>
                </a:moveTo>
                <a:cubicBezTo>
                  <a:pt x="0" y="35590"/>
                  <a:pt x="35590" y="0"/>
                  <a:pt x="79493" y="0"/>
                </a:cubicBezTo>
                <a:lnTo>
                  <a:pt x="2942026" y="0"/>
                </a:lnTo>
                <a:cubicBezTo>
                  <a:pt x="2985929" y="0"/>
                  <a:pt x="3021519" y="35590"/>
                  <a:pt x="3021519" y="79493"/>
                </a:cubicBezTo>
                <a:lnTo>
                  <a:pt x="3021519" y="397457"/>
                </a:lnTo>
                <a:cubicBezTo>
                  <a:pt x="3021519" y="441360"/>
                  <a:pt x="2985929" y="476950"/>
                  <a:pt x="2942026" y="476950"/>
                </a:cubicBezTo>
                <a:lnTo>
                  <a:pt x="79493" y="476950"/>
                </a:lnTo>
                <a:cubicBezTo>
                  <a:pt x="35590" y="476950"/>
                  <a:pt x="0" y="441360"/>
                  <a:pt x="0" y="397457"/>
                </a:cubicBezTo>
                <a:lnTo>
                  <a:pt x="0" y="794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533" tIns="70908" rIns="118533" bIns="70908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dirty="0">
                <a:solidFill>
                  <a:prstClr val="white"/>
                </a:solidFill>
              </a:rPr>
              <a:t>Fuente</a:t>
            </a:r>
            <a:endParaRPr lang="en-GB" sz="2500" kern="120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A60CFD2-611A-45CA-B8E7-520D41D2821A}"/>
              </a:ext>
            </a:extLst>
          </p:cNvPr>
          <p:cNvSpPr/>
          <p:nvPr/>
        </p:nvSpPr>
        <p:spPr>
          <a:xfrm>
            <a:off x="3330212" y="4540904"/>
            <a:ext cx="5328803" cy="478569"/>
          </a:xfrm>
          <a:custGeom>
            <a:avLst/>
            <a:gdLst>
              <a:gd name="connsiteX0" fmla="*/ 79763 w 478569"/>
              <a:gd name="connsiteY0" fmla="*/ 0 h 5371591"/>
              <a:gd name="connsiteX1" fmla="*/ 398806 w 478569"/>
              <a:gd name="connsiteY1" fmla="*/ 0 h 5371591"/>
              <a:gd name="connsiteX2" fmla="*/ 478569 w 478569"/>
              <a:gd name="connsiteY2" fmla="*/ 79763 h 5371591"/>
              <a:gd name="connsiteX3" fmla="*/ 478569 w 478569"/>
              <a:gd name="connsiteY3" fmla="*/ 5371591 h 5371591"/>
              <a:gd name="connsiteX4" fmla="*/ 478569 w 478569"/>
              <a:gd name="connsiteY4" fmla="*/ 5371591 h 5371591"/>
              <a:gd name="connsiteX5" fmla="*/ 0 w 478569"/>
              <a:gd name="connsiteY5" fmla="*/ 5371591 h 5371591"/>
              <a:gd name="connsiteX6" fmla="*/ 0 w 478569"/>
              <a:gd name="connsiteY6" fmla="*/ 5371591 h 5371591"/>
              <a:gd name="connsiteX7" fmla="*/ 0 w 478569"/>
              <a:gd name="connsiteY7" fmla="*/ 79763 h 5371591"/>
              <a:gd name="connsiteX8" fmla="*/ 79763 w 478569"/>
              <a:gd name="connsiteY8" fmla="*/ 0 h 53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569" h="5371591">
                <a:moveTo>
                  <a:pt x="478569" y="895286"/>
                </a:moveTo>
                <a:lnTo>
                  <a:pt x="478569" y="4476305"/>
                </a:lnTo>
                <a:cubicBezTo>
                  <a:pt x="478569" y="4970756"/>
                  <a:pt x="475387" y="5371585"/>
                  <a:pt x="471463" y="5371585"/>
                </a:cubicBezTo>
                <a:lnTo>
                  <a:pt x="0" y="5371585"/>
                </a:lnTo>
                <a:lnTo>
                  <a:pt x="0" y="5371585"/>
                </a:lnTo>
                <a:lnTo>
                  <a:pt x="0" y="6"/>
                </a:lnTo>
                <a:lnTo>
                  <a:pt x="0" y="6"/>
                </a:lnTo>
                <a:lnTo>
                  <a:pt x="471463" y="6"/>
                </a:lnTo>
                <a:cubicBezTo>
                  <a:pt x="475387" y="6"/>
                  <a:pt x="478569" y="400835"/>
                  <a:pt x="478569" y="89528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57652" rIns="91942" bIns="57652" numCol="1" spcCol="1270" anchor="ctr" anchorCtr="0">
            <a:noAutofit/>
          </a:bodyPr>
          <a:lstStyle/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700" dirty="0" err="1"/>
              <a:t>Cómo</a:t>
            </a:r>
            <a:r>
              <a:rPr lang="en-GB" sz="1700" dirty="0"/>
              <a:t> se </a:t>
            </a:r>
            <a:r>
              <a:rPr lang="en-GB" sz="1700" dirty="0" err="1"/>
              <a:t>recopilarán</a:t>
            </a:r>
            <a:r>
              <a:rPr lang="en-GB" sz="1700" dirty="0"/>
              <a:t> </a:t>
            </a:r>
            <a:r>
              <a:rPr lang="en-GB" sz="1700" dirty="0" err="1"/>
              <a:t>los</a:t>
            </a:r>
            <a:r>
              <a:rPr lang="en-GB" sz="1700" dirty="0"/>
              <a:t> </a:t>
            </a:r>
            <a:r>
              <a:rPr lang="en-GB" sz="1700" dirty="0" err="1"/>
              <a:t>datos</a:t>
            </a:r>
            <a:endParaRPr lang="en-GB" sz="170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A6249C6-E0BA-4B23-B38C-7032A3022DEF}"/>
              </a:ext>
            </a:extLst>
          </p:cNvPr>
          <p:cNvSpPr/>
          <p:nvPr/>
        </p:nvSpPr>
        <p:spPr>
          <a:xfrm>
            <a:off x="503238" y="4538744"/>
            <a:ext cx="2857941" cy="476950"/>
          </a:xfrm>
          <a:custGeom>
            <a:avLst/>
            <a:gdLst>
              <a:gd name="connsiteX0" fmla="*/ 0 w 3021519"/>
              <a:gd name="connsiteY0" fmla="*/ 79493 h 476950"/>
              <a:gd name="connsiteX1" fmla="*/ 79493 w 3021519"/>
              <a:gd name="connsiteY1" fmla="*/ 0 h 476950"/>
              <a:gd name="connsiteX2" fmla="*/ 2942026 w 3021519"/>
              <a:gd name="connsiteY2" fmla="*/ 0 h 476950"/>
              <a:gd name="connsiteX3" fmla="*/ 3021519 w 3021519"/>
              <a:gd name="connsiteY3" fmla="*/ 79493 h 476950"/>
              <a:gd name="connsiteX4" fmla="*/ 3021519 w 3021519"/>
              <a:gd name="connsiteY4" fmla="*/ 397457 h 476950"/>
              <a:gd name="connsiteX5" fmla="*/ 2942026 w 3021519"/>
              <a:gd name="connsiteY5" fmla="*/ 476950 h 476950"/>
              <a:gd name="connsiteX6" fmla="*/ 79493 w 3021519"/>
              <a:gd name="connsiteY6" fmla="*/ 476950 h 476950"/>
              <a:gd name="connsiteX7" fmla="*/ 0 w 3021519"/>
              <a:gd name="connsiteY7" fmla="*/ 397457 h 476950"/>
              <a:gd name="connsiteX8" fmla="*/ 0 w 3021519"/>
              <a:gd name="connsiteY8" fmla="*/ 79493 h 4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519" h="476950">
                <a:moveTo>
                  <a:pt x="0" y="79493"/>
                </a:moveTo>
                <a:cubicBezTo>
                  <a:pt x="0" y="35590"/>
                  <a:pt x="35590" y="0"/>
                  <a:pt x="79493" y="0"/>
                </a:cubicBezTo>
                <a:lnTo>
                  <a:pt x="2942026" y="0"/>
                </a:lnTo>
                <a:cubicBezTo>
                  <a:pt x="2985929" y="0"/>
                  <a:pt x="3021519" y="35590"/>
                  <a:pt x="3021519" y="79493"/>
                </a:cubicBezTo>
                <a:lnTo>
                  <a:pt x="3021519" y="397457"/>
                </a:lnTo>
                <a:cubicBezTo>
                  <a:pt x="3021519" y="441360"/>
                  <a:pt x="2985929" y="476950"/>
                  <a:pt x="2942026" y="476950"/>
                </a:cubicBezTo>
                <a:lnTo>
                  <a:pt x="79493" y="476950"/>
                </a:lnTo>
                <a:cubicBezTo>
                  <a:pt x="35590" y="476950"/>
                  <a:pt x="0" y="441360"/>
                  <a:pt x="0" y="397457"/>
                </a:cubicBezTo>
                <a:lnTo>
                  <a:pt x="0" y="794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533" tIns="70908" rIns="118533" bIns="70908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dirty="0" err="1"/>
              <a:t>Metodología</a:t>
            </a:r>
            <a:endParaRPr lang="en-GB" sz="2500" kern="1200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D048542-96CF-4B5A-A291-4F5B85B3707D}"/>
              </a:ext>
            </a:extLst>
          </p:cNvPr>
          <p:cNvSpPr/>
          <p:nvPr/>
        </p:nvSpPr>
        <p:spPr>
          <a:xfrm>
            <a:off x="3350860" y="4999701"/>
            <a:ext cx="5300222" cy="478569"/>
          </a:xfrm>
          <a:custGeom>
            <a:avLst/>
            <a:gdLst>
              <a:gd name="connsiteX0" fmla="*/ 79763 w 478569"/>
              <a:gd name="connsiteY0" fmla="*/ 0 h 5371591"/>
              <a:gd name="connsiteX1" fmla="*/ 398806 w 478569"/>
              <a:gd name="connsiteY1" fmla="*/ 0 h 5371591"/>
              <a:gd name="connsiteX2" fmla="*/ 478569 w 478569"/>
              <a:gd name="connsiteY2" fmla="*/ 79763 h 5371591"/>
              <a:gd name="connsiteX3" fmla="*/ 478569 w 478569"/>
              <a:gd name="connsiteY3" fmla="*/ 5371591 h 5371591"/>
              <a:gd name="connsiteX4" fmla="*/ 478569 w 478569"/>
              <a:gd name="connsiteY4" fmla="*/ 5371591 h 5371591"/>
              <a:gd name="connsiteX5" fmla="*/ 0 w 478569"/>
              <a:gd name="connsiteY5" fmla="*/ 5371591 h 5371591"/>
              <a:gd name="connsiteX6" fmla="*/ 0 w 478569"/>
              <a:gd name="connsiteY6" fmla="*/ 5371591 h 5371591"/>
              <a:gd name="connsiteX7" fmla="*/ 0 w 478569"/>
              <a:gd name="connsiteY7" fmla="*/ 79763 h 5371591"/>
              <a:gd name="connsiteX8" fmla="*/ 79763 w 478569"/>
              <a:gd name="connsiteY8" fmla="*/ 0 h 53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569" h="5371591">
                <a:moveTo>
                  <a:pt x="478569" y="895286"/>
                </a:moveTo>
                <a:lnTo>
                  <a:pt x="478569" y="4476305"/>
                </a:lnTo>
                <a:cubicBezTo>
                  <a:pt x="478569" y="4970756"/>
                  <a:pt x="475387" y="5371585"/>
                  <a:pt x="471463" y="5371585"/>
                </a:cubicBezTo>
                <a:lnTo>
                  <a:pt x="0" y="5371585"/>
                </a:lnTo>
                <a:lnTo>
                  <a:pt x="0" y="5371585"/>
                </a:lnTo>
                <a:lnTo>
                  <a:pt x="0" y="6"/>
                </a:lnTo>
                <a:lnTo>
                  <a:pt x="0" y="6"/>
                </a:lnTo>
                <a:lnTo>
                  <a:pt x="471463" y="6"/>
                </a:lnTo>
                <a:cubicBezTo>
                  <a:pt x="475387" y="6"/>
                  <a:pt x="478569" y="400835"/>
                  <a:pt x="478569" y="89528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57652" rIns="91942" bIns="57652" numCol="1" spcCol="1270" anchor="ctr" anchorCtr="0">
            <a:noAutofit/>
          </a:bodyPr>
          <a:lstStyle/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700" dirty="0"/>
              <a:t>Con </a:t>
            </a:r>
            <a:r>
              <a:rPr lang="en-GB" sz="1700" dirty="0" err="1"/>
              <a:t>qué</a:t>
            </a:r>
            <a:r>
              <a:rPr lang="en-GB" sz="1700" dirty="0"/>
              <a:t> </a:t>
            </a:r>
            <a:r>
              <a:rPr lang="en-GB" sz="1700" dirty="0" err="1"/>
              <a:t>frecuencia</a:t>
            </a:r>
            <a:r>
              <a:rPr lang="en-GB" sz="1700" dirty="0"/>
              <a:t> se </a:t>
            </a:r>
            <a:r>
              <a:rPr lang="en-GB" sz="1700" dirty="0" err="1"/>
              <a:t>medirá</a:t>
            </a:r>
            <a:r>
              <a:rPr lang="en-GB" sz="1700" dirty="0"/>
              <a:t> </a:t>
            </a:r>
            <a:r>
              <a:rPr lang="en-GB" sz="1700" dirty="0" err="1"/>
              <a:t>el</a:t>
            </a:r>
            <a:r>
              <a:rPr lang="en-GB" sz="1700" dirty="0"/>
              <a:t> </a:t>
            </a:r>
            <a:r>
              <a:rPr lang="en-GB" sz="1700" dirty="0" err="1"/>
              <a:t>indicador</a:t>
            </a:r>
            <a:endParaRPr lang="en-GB" sz="170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C693D2C-DBC8-4FF7-98B3-35389B2419D8}"/>
              </a:ext>
            </a:extLst>
          </p:cNvPr>
          <p:cNvSpPr/>
          <p:nvPr/>
        </p:nvSpPr>
        <p:spPr>
          <a:xfrm>
            <a:off x="503238" y="5021481"/>
            <a:ext cx="2857945" cy="476950"/>
          </a:xfrm>
          <a:custGeom>
            <a:avLst/>
            <a:gdLst>
              <a:gd name="connsiteX0" fmla="*/ 0 w 3021519"/>
              <a:gd name="connsiteY0" fmla="*/ 79493 h 476950"/>
              <a:gd name="connsiteX1" fmla="*/ 79493 w 3021519"/>
              <a:gd name="connsiteY1" fmla="*/ 0 h 476950"/>
              <a:gd name="connsiteX2" fmla="*/ 2942026 w 3021519"/>
              <a:gd name="connsiteY2" fmla="*/ 0 h 476950"/>
              <a:gd name="connsiteX3" fmla="*/ 3021519 w 3021519"/>
              <a:gd name="connsiteY3" fmla="*/ 79493 h 476950"/>
              <a:gd name="connsiteX4" fmla="*/ 3021519 w 3021519"/>
              <a:gd name="connsiteY4" fmla="*/ 397457 h 476950"/>
              <a:gd name="connsiteX5" fmla="*/ 2942026 w 3021519"/>
              <a:gd name="connsiteY5" fmla="*/ 476950 h 476950"/>
              <a:gd name="connsiteX6" fmla="*/ 79493 w 3021519"/>
              <a:gd name="connsiteY6" fmla="*/ 476950 h 476950"/>
              <a:gd name="connsiteX7" fmla="*/ 0 w 3021519"/>
              <a:gd name="connsiteY7" fmla="*/ 397457 h 476950"/>
              <a:gd name="connsiteX8" fmla="*/ 0 w 3021519"/>
              <a:gd name="connsiteY8" fmla="*/ 79493 h 4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519" h="476950">
                <a:moveTo>
                  <a:pt x="0" y="79493"/>
                </a:moveTo>
                <a:cubicBezTo>
                  <a:pt x="0" y="35590"/>
                  <a:pt x="35590" y="0"/>
                  <a:pt x="79493" y="0"/>
                </a:cubicBezTo>
                <a:lnTo>
                  <a:pt x="2942026" y="0"/>
                </a:lnTo>
                <a:cubicBezTo>
                  <a:pt x="2985929" y="0"/>
                  <a:pt x="3021519" y="35590"/>
                  <a:pt x="3021519" y="79493"/>
                </a:cubicBezTo>
                <a:lnTo>
                  <a:pt x="3021519" y="397457"/>
                </a:lnTo>
                <a:cubicBezTo>
                  <a:pt x="3021519" y="441360"/>
                  <a:pt x="2985929" y="476950"/>
                  <a:pt x="2942026" y="476950"/>
                </a:cubicBezTo>
                <a:lnTo>
                  <a:pt x="79493" y="476950"/>
                </a:lnTo>
                <a:cubicBezTo>
                  <a:pt x="35590" y="476950"/>
                  <a:pt x="0" y="441360"/>
                  <a:pt x="0" y="397457"/>
                </a:cubicBezTo>
                <a:lnTo>
                  <a:pt x="0" y="794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533" tIns="70908" rIns="118533" bIns="70908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dirty="0" err="1"/>
              <a:t>Frecuencia</a:t>
            </a:r>
            <a:endParaRPr lang="en-GB" sz="2500" kern="120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62BF38F-E97F-475E-8DF2-083725FCBF0A}"/>
              </a:ext>
            </a:extLst>
          </p:cNvPr>
          <p:cNvSpPr/>
          <p:nvPr/>
        </p:nvSpPr>
        <p:spPr>
          <a:xfrm>
            <a:off x="3348478" y="5507897"/>
            <a:ext cx="5300222" cy="478569"/>
          </a:xfrm>
          <a:custGeom>
            <a:avLst/>
            <a:gdLst>
              <a:gd name="connsiteX0" fmla="*/ 79763 w 478569"/>
              <a:gd name="connsiteY0" fmla="*/ 0 h 5371591"/>
              <a:gd name="connsiteX1" fmla="*/ 398806 w 478569"/>
              <a:gd name="connsiteY1" fmla="*/ 0 h 5371591"/>
              <a:gd name="connsiteX2" fmla="*/ 478569 w 478569"/>
              <a:gd name="connsiteY2" fmla="*/ 79763 h 5371591"/>
              <a:gd name="connsiteX3" fmla="*/ 478569 w 478569"/>
              <a:gd name="connsiteY3" fmla="*/ 5371591 h 5371591"/>
              <a:gd name="connsiteX4" fmla="*/ 478569 w 478569"/>
              <a:gd name="connsiteY4" fmla="*/ 5371591 h 5371591"/>
              <a:gd name="connsiteX5" fmla="*/ 0 w 478569"/>
              <a:gd name="connsiteY5" fmla="*/ 5371591 h 5371591"/>
              <a:gd name="connsiteX6" fmla="*/ 0 w 478569"/>
              <a:gd name="connsiteY6" fmla="*/ 5371591 h 5371591"/>
              <a:gd name="connsiteX7" fmla="*/ 0 w 478569"/>
              <a:gd name="connsiteY7" fmla="*/ 79763 h 5371591"/>
              <a:gd name="connsiteX8" fmla="*/ 79763 w 478569"/>
              <a:gd name="connsiteY8" fmla="*/ 0 h 53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569" h="5371591">
                <a:moveTo>
                  <a:pt x="478569" y="895286"/>
                </a:moveTo>
                <a:lnTo>
                  <a:pt x="478569" y="4476305"/>
                </a:lnTo>
                <a:cubicBezTo>
                  <a:pt x="478569" y="4970756"/>
                  <a:pt x="475387" y="5371585"/>
                  <a:pt x="471463" y="5371585"/>
                </a:cubicBezTo>
                <a:lnTo>
                  <a:pt x="0" y="5371585"/>
                </a:lnTo>
                <a:lnTo>
                  <a:pt x="0" y="5371585"/>
                </a:lnTo>
                <a:lnTo>
                  <a:pt x="0" y="6"/>
                </a:lnTo>
                <a:lnTo>
                  <a:pt x="0" y="6"/>
                </a:lnTo>
                <a:lnTo>
                  <a:pt x="471463" y="6"/>
                </a:lnTo>
                <a:cubicBezTo>
                  <a:pt x="475387" y="6"/>
                  <a:pt x="478569" y="400835"/>
                  <a:pt x="478569" y="89528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57652" rIns="91942" bIns="57652" numCol="1" spcCol="1270" anchor="ctr" anchorCtr="0">
            <a:noAutofit/>
          </a:bodyPr>
          <a:lstStyle/>
          <a:p>
            <a:pPr marL="171450" lvl="1" indent="-171450" defTabSz="800100">
              <a:spcBef>
                <a:spcPct val="0"/>
              </a:spcBef>
              <a:buChar char="•"/>
            </a:pPr>
            <a:r>
              <a:rPr lang="en-GB" sz="1700" dirty="0" err="1"/>
              <a:t>Quién</a:t>
            </a:r>
            <a:r>
              <a:rPr lang="en-GB" sz="1700" dirty="0"/>
              <a:t> </a:t>
            </a:r>
            <a:r>
              <a:rPr lang="en-GB" sz="1700" dirty="0" err="1"/>
              <a:t>recopilará</a:t>
            </a:r>
            <a:r>
              <a:rPr lang="en-GB" sz="1700" dirty="0"/>
              <a:t> </a:t>
            </a:r>
            <a:r>
              <a:rPr lang="en-GB" sz="1700" dirty="0" err="1"/>
              <a:t>los</a:t>
            </a:r>
            <a:r>
              <a:rPr lang="en-GB" sz="1700" dirty="0"/>
              <a:t> </a:t>
            </a:r>
            <a:r>
              <a:rPr lang="en-GB" sz="1700" dirty="0" err="1"/>
              <a:t>datos</a:t>
            </a:r>
            <a:r>
              <a:rPr lang="en-GB" sz="1700" dirty="0"/>
              <a:t>/ </a:t>
            </a:r>
            <a:r>
              <a:rPr lang="en-GB" sz="1700" dirty="0" err="1"/>
              <a:t>Quién</a:t>
            </a:r>
            <a:r>
              <a:rPr lang="en-GB" sz="1700" dirty="0"/>
              <a:t> </a:t>
            </a:r>
            <a:r>
              <a:rPr lang="en-GB" sz="1700" dirty="0" err="1"/>
              <a:t>validará</a:t>
            </a:r>
            <a:r>
              <a:rPr lang="en-GB" sz="1700" dirty="0"/>
              <a:t> </a:t>
            </a:r>
            <a:r>
              <a:rPr lang="en-GB" sz="1700" dirty="0" err="1"/>
              <a:t>los</a:t>
            </a:r>
            <a:r>
              <a:rPr lang="en-GB" sz="1700" dirty="0"/>
              <a:t> </a:t>
            </a:r>
            <a:r>
              <a:rPr lang="en-GB" sz="1700" dirty="0" err="1"/>
              <a:t>datos</a:t>
            </a:r>
            <a:endParaRPr lang="en-GB" sz="1700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C962D40-5D95-4D8A-A449-F8A47C42E257}"/>
              </a:ext>
            </a:extLst>
          </p:cNvPr>
          <p:cNvSpPr/>
          <p:nvPr/>
        </p:nvSpPr>
        <p:spPr>
          <a:xfrm>
            <a:off x="503238" y="5493749"/>
            <a:ext cx="2837303" cy="476950"/>
          </a:xfrm>
          <a:custGeom>
            <a:avLst/>
            <a:gdLst>
              <a:gd name="connsiteX0" fmla="*/ 0 w 3021519"/>
              <a:gd name="connsiteY0" fmla="*/ 79493 h 476950"/>
              <a:gd name="connsiteX1" fmla="*/ 79493 w 3021519"/>
              <a:gd name="connsiteY1" fmla="*/ 0 h 476950"/>
              <a:gd name="connsiteX2" fmla="*/ 2942026 w 3021519"/>
              <a:gd name="connsiteY2" fmla="*/ 0 h 476950"/>
              <a:gd name="connsiteX3" fmla="*/ 3021519 w 3021519"/>
              <a:gd name="connsiteY3" fmla="*/ 79493 h 476950"/>
              <a:gd name="connsiteX4" fmla="*/ 3021519 w 3021519"/>
              <a:gd name="connsiteY4" fmla="*/ 397457 h 476950"/>
              <a:gd name="connsiteX5" fmla="*/ 2942026 w 3021519"/>
              <a:gd name="connsiteY5" fmla="*/ 476950 h 476950"/>
              <a:gd name="connsiteX6" fmla="*/ 79493 w 3021519"/>
              <a:gd name="connsiteY6" fmla="*/ 476950 h 476950"/>
              <a:gd name="connsiteX7" fmla="*/ 0 w 3021519"/>
              <a:gd name="connsiteY7" fmla="*/ 397457 h 476950"/>
              <a:gd name="connsiteX8" fmla="*/ 0 w 3021519"/>
              <a:gd name="connsiteY8" fmla="*/ 79493 h 4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519" h="476950">
                <a:moveTo>
                  <a:pt x="0" y="79493"/>
                </a:moveTo>
                <a:cubicBezTo>
                  <a:pt x="0" y="35590"/>
                  <a:pt x="35590" y="0"/>
                  <a:pt x="79493" y="0"/>
                </a:cubicBezTo>
                <a:lnTo>
                  <a:pt x="2942026" y="0"/>
                </a:lnTo>
                <a:cubicBezTo>
                  <a:pt x="2985929" y="0"/>
                  <a:pt x="3021519" y="35590"/>
                  <a:pt x="3021519" y="79493"/>
                </a:cubicBezTo>
                <a:lnTo>
                  <a:pt x="3021519" y="397457"/>
                </a:lnTo>
                <a:cubicBezTo>
                  <a:pt x="3021519" y="441360"/>
                  <a:pt x="2985929" y="476950"/>
                  <a:pt x="2942026" y="476950"/>
                </a:cubicBezTo>
                <a:lnTo>
                  <a:pt x="79493" y="476950"/>
                </a:lnTo>
                <a:cubicBezTo>
                  <a:pt x="35590" y="476950"/>
                  <a:pt x="0" y="441360"/>
                  <a:pt x="0" y="397457"/>
                </a:cubicBezTo>
                <a:lnTo>
                  <a:pt x="0" y="794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533" tIns="70908" rIns="118533" bIns="70908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dirty="0" err="1"/>
              <a:t>Responsabilidades</a:t>
            </a:r>
            <a:endParaRPr lang="en-GB" sz="2500" kern="120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0CEA9A2-0CE3-417D-8070-9A99B06886A2}"/>
              </a:ext>
            </a:extLst>
          </p:cNvPr>
          <p:cNvSpPr/>
          <p:nvPr/>
        </p:nvSpPr>
        <p:spPr>
          <a:xfrm>
            <a:off x="3348478" y="5958222"/>
            <a:ext cx="5300222" cy="478569"/>
          </a:xfrm>
          <a:custGeom>
            <a:avLst/>
            <a:gdLst>
              <a:gd name="connsiteX0" fmla="*/ 79763 w 478569"/>
              <a:gd name="connsiteY0" fmla="*/ 0 h 5371591"/>
              <a:gd name="connsiteX1" fmla="*/ 398806 w 478569"/>
              <a:gd name="connsiteY1" fmla="*/ 0 h 5371591"/>
              <a:gd name="connsiteX2" fmla="*/ 478569 w 478569"/>
              <a:gd name="connsiteY2" fmla="*/ 79763 h 5371591"/>
              <a:gd name="connsiteX3" fmla="*/ 478569 w 478569"/>
              <a:gd name="connsiteY3" fmla="*/ 5371591 h 5371591"/>
              <a:gd name="connsiteX4" fmla="*/ 478569 w 478569"/>
              <a:gd name="connsiteY4" fmla="*/ 5371591 h 5371591"/>
              <a:gd name="connsiteX5" fmla="*/ 0 w 478569"/>
              <a:gd name="connsiteY5" fmla="*/ 5371591 h 5371591"/>
              <a:gd name="connsiteX6" fmla="*/ 0 w 478569"/>
              <a:gd name="connsiteY6" fmla="*/ 5371591 h 5371591"/>
              <a:gd name="connsiteX7" fmla="*/ 0 w 478569"/>
              <a:gd name="connsiteY7" fmla="*/ 79763 h 5371591"/>
              <a:gd name="connsiteX8" fmla="*/ 79763 w 478569"/>
              <a:gd name="connsiteY8" fmla="*/ 0 h 53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569" h="5371591">
                <a:moveTo>
                  <a:pt x="478569" y="895286"/>
                </a:moveTo>
                <a:lnTo>
                  <a:pt x="478569" y="4476305"/>
                </a:lnTo>
                <a:cubicBezTo>
                  <a:pt x="478569" y="4970756"/>
                  <a:pt x="475387" y="5371585"/>
                  <a:pt x="471463" y="5371585"/>
                </a:cubicBezTo>
                <a:lnTo>
                  <a:pt x="0" y="5371585"/>
                </a:lnTo>
                <a:lnTo>
                  <a:pt x="0" y="5371585"/>
                </a:lnTo>
                <a:lnTo>
                  <a:pt x="0" y="6"/>
                </a:lnTo>
                <a:lnTo>
                  <a:pt x="0" y="6"/>
                </a:lnTo>
                <a:lnTo>
                  <a:pt x="471463" y="6"/>
                </a:lnTo>
                <a:cubicBezTo>
                  <a:pt x="475387" y="6"/>
                  <a:pt x="478569" y="400835"/>
                  <a:pt x="478569" y="89528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57652" rIns="91942" bIns="57652" numCol="1" spcCol="1270" anchor="ctr" anchorCtr="0">
            <a:noAutofit/>
          </a:bodyPr>
          <a:lstStyle/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700" dirty="0" err="1"/>
              <a:t>Dónde</a:t>
            </a:r>
            <a:r>
              <a:rPr lang="en-GB" sz="1700" dirty="0"/>
              <a:t> se </a:t>
            </a:r>
            <a:r>
              <a:rPr lang="en-GB" sz="1700" dirty="0" err="1"/>
              <a:t>almacenan</a:t>
            </a:r>
            <a:r>
              <a:rPr lang="en-GB" sz="1700" dirty="0"/>
              <a:t> </a:t>
            </a:r>
            <a:r>
              <a:rPr lang="en-GB" sz="1700" dirty="0" err="1"/>
              <a:t>los</a:t>
            </a:r>
            <a:r>
              <a:rPr lang="en-GB" sz="1700" dirty="0"/>
              <a:t> </a:t>
            </a:r>
            <a:r>
              <a:rPr lang="en-GB" sz="1700" dirty="0" err="1"/>
              <a:t>datos</a:t>
            </a:r>
            <a:r>
              <a:rPr lang="en-GB" sz="1700" dirty="0"/>
              <a:t> para </a:t>
            </a:r>
            <a:r>
              <a:rPr lang="en-GB" sz="1700" dirty="0" err="1"/>
              <a:t>su</a:t>
            </a:r>
            <a:r>
              <a:rPr lang="en-GB" sz="1700" dirty="0"/>
              <a:t> </a:t>
            </a:r>
            <a:r>
              <a:rPr lang="en-GB" sz="1700" dirty="0" err="1"/>
              <a:t>análisis</a:t>
            </a:r>
            <a:r>
              <a:rPr lang="en-GB" sz="1700" dirty="0"/>
              <a:t> y </a:t>
            </a:r>
            <a:r>
              <a:rPr lang="en-GB" sz="1700" dirty="0" err="1"/>
              <a:t>uso</a:t>
            </a:r>
            <a:endParaRPr lang="en-GB" sz="170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3D92E34-1603-42A7-9212-9FBBD924F3FD}"/>
              </a:ext>
            </a:extLst>
          </p:cNvPr>
          <p:cNvSpPr/>
          <p:nvPr/>
        </p:nvSpPr>
        <p:spPr>
          <a:xfrm>
            <a:off x="503235" y="5973041"/>
            <a:ext cx="2837306" cy="476950"/>
          </a:xfrm>
          <a:custGeom>
            <a:avLst/>
            <a:gdLst>
              <a:gd name="connsiteX0" fmla="*/ 0 w 3021519"/>
              <a:gd name="connsiteY0" fmla="*/ 79493 h 476950"/>
              <a:gd name="connsiteX1" fmla="*/ 79493 w 3021519"/>
              <a:gd name="connsiteY1" fmla="*/ 0 h 476950"/>
              <a:gd name="connsiteX2" fmla="*/ 2942026 w 3021519"/>
              <a:gd name="connsiteY2" fmla="*/ 0 h 476950"/>
              <a:gd name="connsiteX3" fmla="*/ 3021519 w 3021519"/>
              <a:gd name="connsiteY3" fmla="*/ 79493 h 476950"/>
              <a:gd name="connsiteX4" fmla="*/ 3021519 w 3021519"/>
              <a:gd name="connsiteY4" fmla="*/ 397457 h 476950"/>
              <a:gd name="connsiteX5" fmla="*/ 2942026 w 3021519"/>
              <a:gd name="connsiteY5" fmla="*/ 476950 h 476950"/>
              <a:gd name="connsiteX6" fmla="*/ 79493 w 3021519"/>
              <a:gd name="connsiteY6" fmla="*/ 476950 h 476950"/>
              <a:gd name="connsiteX7" fmla="*/ 0 w 3021519"/>
              <a:gd name="connsiteY7" fmla="*/ 397457 h 476950"/>
              <a:gd name="connsiteX8" fmla="*/ 0 w 3021519"/>
              <a:gd name="connsiteY8" fmla="*/ 79493 h 4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519" h="476950">
                <a:moveTo>
                  <a:pt x="0" y="79493"/>
                </a:moveTo>
                <a:cubicBezTo>
                  <a:pt x="0" y="35590"/>
                  <a:pt x="35590" y="0"/>
                  <a:pt x="79493" y="0"/>
                </a:cubicBezTo>
                <a:lnTo>
                  <a:pt x="2942026" y="0"/>
                </a:lnTo>
                <a:cubicBezTo>
                  <a:pt x="2985929" y="0"/>
                  <a:pt x="3021519" y="35590"/>
                  <a:pt x="3021519" y="79493"/>
                </a:cubicBezTo>
                <a:lnTo>
                  <a:pt x="3021519" y="397457"/>
                </a:lnTo>
                <a:cubicBezTo>
                  <a:pt x="3021519" y="441360"/>
                  <a:pt x="2985929" y="476950"/>
                  <a:pt x="2942026" y="476950"/>
                </a:cubicBezTo>
                <a:lnTo>
                  <a:pt x="79493" y="476950"/>
                </a:lnTo>
                <a:cubicBezTo>
                  <a:pt x="35590" y="476950"/>
                  <a:pt x="0" y="441360"/>
                  <a:pt x="0" y="397457"/>
                </a:cubicBezTo>
                <a:lnTo>
                  <a:pt x="0" y="794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533" tIns="70908" rIns="118533" bIns="70908" numCol="1" spcCol="1270" anchor="ctr" anchorCtr="0">
            <a:noAutofit/>
          </a:bodyPr>
          <a:lstStyle/>
          <a:p>
            <a:pPr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dirty="0" err="1"/>
              <a:t>Almacén</a:t>
            </a:r>
            <a:r>
              <a:rPr lang="en-GB" sz="2400" dirty="0"/>
              <a:t> de </a:t>
            </a:r>
            <a:r>
              <a:rPr lang="en-GB" sz="2400" dirty="0" err="1"/>
              <a:t>datos</a:t>
            </a:r>
            <a:endParaRPr lang="en-GB" sz="250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3F26B80-F5FA-406D-815F-6F81425158DF}"/>
              </a:ext>
            </a:extLst>
          </p:cNvPr>
          <p:cNvSpPr/>
          <p:nvPr/>
        </p:nvSpPr>
        <p:spPr>
          <a:xfrm>
            <a:off x="3361179" y="3101383"/>
            <a:ext cx="5279584" cy="478569"/>
          </a:xfrm>
          <a:custGeom>
            <a:avLst/>
            <a:gdLst>
              <a:gd name="connsiteX0" fmla="*/ 79763 w 478569"/>
              <a:gd name="connsiteY0" fmla="*/ 0 h 5371591"/>
              <a:gd name="connsiteX1" fmla="*/ 398806 w 478569"/>
              <a:gd name="connsiteY1" fmla="*/ 0 h 5371591"/>
              <a:gd name="connsiteX2" fmla="*/ 478569 w 478569"/>
              <a:gd name="connsiteY2" fmla="*/ 79763 h 5371591"/>
              <a:gd name="connsiteX3" fmla="*/ 478569 w 478569"/>
              <a:gd name="connsiteY3" fmla="*/ 5371591 h 5371591"/>
              <a:gd name="connsiteX4" fmla="*/ 478569 w 478569"/>
              <a:gd name="connsiteY4" fmla="*/ 5371591 h 5371591"/>
              <a:gd name="connsiteX5" fmla="*/ 0 w 478569"/>
              <a:gd name="connsiteY5" fmla="*/ 5371591 h 5371591"/>
              <a:gd name="connsiteX6" fmla="*/ 0 w 478569"/>
              <a:gd name="connsiteY6" fmla="*/ 5371591 h 5371591"/>
              <a:gd name="connsiteX7" fmla="*/ 0 w 478569"/>
              <a:gd name="connsiteY7" fmla="*/ 79763 h 5371591"/>
              <a:gd name="connsiteX8" fmla="*/ 79763 w 478569"/>
              <a:gd name="connsiteY8" fmla="*/ 0 h 53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569" h="5371591">
                <a:moveTo>
                  <a:pt x="478569" y="895286"/>
                </a:moveTo>
                <a:lnTo>
                  <a:pt x="478569" y="4476305"/>
                </a:lnTo>
                <a:cubicBezTo>
                  <a:pt x="478569" y="4970756"/>
                  <a:pt x="475387" y="5371585"/>
                  <a:pt x="471463" y="5371585"/>
                </a:cubicBezTo>
                <a:lnTo>
                  <a:pt x="0" y="5371585"/>
                </a:lnTo>
                <a:lnTo>
                  <a:pt x="0" y="5371585"/>
                </a:lnTo>
                <a:lnTo>
                  <a:pt x="0" y="6"/>
                </a:lnTo>
                <a:lnTo>
                  <a:pt x="0" y="6"/>
                </a:lnTo>
                <a:lnTo>
                  <a:pt x="471463" y="6"/>
                </a:lnTo>
                <a:cubicBezTo>
                  <a:pt x="475387" y="6"/>
                  <a:pt x="478569" y="400835"/>
                  <a:pt x="478569" y="89528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57652" rIns="91942" bIns="57652" numCol="1" spcCol="1270" anchor="ctr" anchorCtr="0">
            <a:noAutofit/>
          </a:bodyPr>
          <a:lstStyle/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700" dirty="0" err="1"/>
              <a:t>Valor</a:t>
            </a:r>
            <a:r>
              <a:rPr lang="en-GB" sz="1700" dirty="0"/>
              <a:t> </a:t>
            </a:r>
            <a:r>
              <a:rPr lang="en-GB" sz="1700" dirty="0" err="1"/>
              <a:t>previsto</a:t>
            </a:r>
            <a:r>
              <a:rPr lang="en-GB" sz="1700" dirty="0"/>
              <a:t> </a:t>
            </a:r>
            <a:r>
              <a:rPr lang="en-GB" sz="1700" dirty="0" err="1"/>
              <a:t>tras</a:t>
            </a:r>
            <a:r>
              <a:rPr lang="en-GB" sz="1700" dirty="0"/>
              <a:t> la </a:t>
            </a:r>
            <a:r>
              <a:rPr lang="en-GB" sz="1700" dirty="0" err="1"/>
              <a:t>acción</a:t>
            </a:r>
            <a:endParaRPr lang="en-GB" sz="1700" kern="120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CEBA4AC-7F28-4D08-BD68-F7ED950E0FC0}"/>
              </a:ext>
            </a:extLst>
          </p:cNvPr>
          <p:cNvSpPr/>
          <p:nvPr/>
        </p:nvSpPr>
        <p:spPr>
          <a:xfrm>
            <a:off x="503235" y="3106607"/>
            <a:ext cx="2857942" cy="476950"/>
          </a:xfrm>
          <a:custGeom>
            <a:avLst/>
            <a:gdLst>
              <a:gd name="connsiteX0" fmla="*/ 0 w 3021519"/>
              <a:gd name="connsiteY0" fmla="*/ 79493 h 476950"/>
              <a:gd name="connsiteX1" fmla="*/ 79493 w 3021519"/>
              <a:gd name="connsiteY1" fmla="*/ 0 h 476950"/>
              <a:gd name="connsiteX2" fmla="*/ 2942026 w 3021519"/>
              <a:gd name="connsiteY2" fmla="*/ 0 h 476950"/>
              <a:gd name="connsiteX3" fmla="*/ 3021519 w 3021519"/>
              <a:gd name="connsiteY3" fmla="*/ 79493 h 476950"/>
              <a:gd name="connsiteX4" fmla="*/ 3021519 w 3021519"/>
              <a:gd name="connsiteY4" fmla="*/ 397457 h 476950"/>
              <a:gd name="connsiteX5" fmla="*/ 2942026 w 3021519"/>
              <a:gd name="connsiteY5" fmla="*/ 476950 h 476950"/>
              <a:gd name="connsiteX6" fmla="*/ 79493 w 3021519"/>
              <a:gd name="connsiteY6" fmla="*/ 476950 h 476950"/>
              <a:gd name="connsiteX7" fmla="*/ 0 w 3021519"/>
              <a:gd name="connsiteY7" fmla="*/ 397457 h 476950"/>
              <a:gd name="connsiteX8" fmla="*/ 0 w 3021519"/>
              <a:gd name="connsiteY8" fmla="*/ 79493 h 4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519" h="476950">
                <a:moveTo>
                  <a:pt x="0" y="79493"/>
                </a:moveTo>
                <a:cubicBezTo>
                  <a:pt x="0" y="35590"/>
                  <a:pt x="35590" y="0"/>
                  <a:pt x="79493" y="0"/>
                </a:cubicBezTo>
                <a:lnTo>
                  <a:pt x="2942026" y="0"/>
                </a:lnTo>
                <a:cubicBezTo>
                  <a:pt x="2985929" y="0"/>
                  <a:pt x="3021519" y="35590"/>
                  <a:pt x="3021519" y="79493"/>
                </a:cubicBezTo>
                <a:lnTo>
                  <a:pt x="3021519" y="397457"/>
                </a:lnTo>
                <a:cubicBezTo>
                  <a:pt x="3021519" y="441360"/>
                  <a:pt x="2985929" y="476950"/>
                  <a:pt x="2942026" y="476950"/>
                </a:cubicBezTo>
                <a:lnTo>
                  <a:pt x="79493" y="476950"/>
                </a:lnTo>
                <a:cubicBezTo>
                  <a:pt x="35590" y="476950"/>
                  <a:pt x="0" y="441360"/>
                  <a:pt x="0" y="397457"/>
                </a:cubicBezTo>
                <a:lnTo>
                  <a:pt x="0" y="794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533" tIns="70908" rIns="118533" bIns="70908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400" kern="1200" dirty="0" err="1"/>
              <a:t>Objetivo</a:t>
            </a:r>
            <a:endParaRPr lang="en-GB" sz="2500" kern="120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C62DB82-3120-431C-8DBD-B112C3068283}"/>
              </a:ext>
            </a:extLst>
          </p:cNvPr>
          <p:cNvSpPr/>
          <p:nvPr/>
        </p:nvSpPr>
        <p:spPr>
          <a:xfrm>
            <a:off x="3361179" y="1693197"/>
            <a:ext cx="5279584" cy="449977"/>
          </a:xfrm>
          <a:custGeom>
            <a:avLst/>
            <a:gdLst>
              <a:gd name="connsiteX0" fmla="*/ 79763 w 478569"/>
              <a:gd name="connsiteY0" fmla="*/ 0 h 5371591"/>
              <a:gd name="connsiteX1" fmla="*/ 398806 w 478569"/>
              <a:gd name="connsiteY1" fmla="*/ 0 h 5371591"/>
              <a:gd name="connsiteX2" fmla="*/ 478569 w 478569"/>
              <a:gd name="connsiteY2" fmla="*/ 79763 h 5371591"/>
              <a:gd name="connsiteX3" fmla="*/ 478569 w 478569"/>
              <a:gd name="connsiteY3" fmla="*/ 5371591 h 5371591"/>
              <a:gd name="connsiteX4" fmla="*/ 478569 w 478569"/>
              <a:gd name="connsiteY4" fmla="*/ 5371591 h 5371591"/>
              <a:gd name="connsiteX5" fmla="*/ 0 w 478569"/>
              <a:gd name="connsiteY5" fmla="*/ 5371591 h 5371591"/>
              <a:gd name="connsiteX6" fmla="*/ 0 w 478569"/>
              <a:gd name="connsiteY6" fmla="*/ 5371591 h 5371591"/>
              <a:gd name="connsiteX7" fmla="*/ 0 w 478569"/>
              <a:gd name="connsiteY7" fmla="*/ 79763 h 5371591"/>
              <a:gd name="connsiteX8" fmla="*/ 79763 w 478569"/>
              <a:gd name="connsiteY8" fmla="*/ 0 h 53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569" h="5371591">
                <a:moveTo>
                  <a:pt x="478569" y="895286"/>
                </a:moveTo>
                <a:lnTo>
                  <a:pt x="478569" y="4476305"/>
                </a:lnTo>
                <a:cubicBezTo>
                  <a:pt x="478569" y="4970756"/>
                  <a:pt x="475387" y="5371585"/>
                  <a:pt x="471463" y="5371585"/>
                </a:cubicBezTo>
                <a:lnTo>
                  <a:pt x="0" y="5371585"/>
                </a:lnTo>
                <a:lnTo>
                  <a:pt x="0" y="5371585"/>
                </a:lnTo>
                <a:lnTo>
                  <a:pt x="0" y="6"/>
                </a:lnTo>
                <a:lnTo>
                  <a:pt x="0" y="6"/>
                </a:lnTo>
                <a:lnTo>
                  <a:pt x="471463" y="6"/>
                </a:lnTo>
                <a:cubicBezTo>
                  <a:pt x="475387" y="6"/>
                  <a:pt x="478569" y="400835"/>
                  <a:pt x="478569" y="89528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57652" rIns="91942" bIns="57652" numCol="1" spcCol="1270" anchor="ctr" anchorCtr="0">
            <a:noAutofit/>
          </a:bodyPr>
          <a:lstStyle/>
          <a:p>
            <a:pPr marL="171450" lvl="1" indent="-171450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700" dirty="0" err="1"/>
              <a:t>Definición</a:t>
            </a:r>
            <a:r>
              <a:rPr lang="en-GB" sz="1700" dirty="0"/>
              <a:t> del </a:t>
            </a:r>
            <a:r>
              <a:rPr lang="en-GB" sz="1700" dirty="0" err="1"/>
              <a:t>indicador</a:t>
            </a:r>
            <a:r>
              <a:rPr lang="en-GB" sz="1700" dirty="0"/>
              <a:t>, </a:t>
            </a:r>
            <a:r>
              <a:rPr lang="en-GB" sz="1700" dirty="0" err="1"/>
              <a:t>incluida</a:t>
            </a:r>
            <a:r>
              <a:rPr lang="en-GB" sz="1700" dirty="0"/>
              <a:t> </a:t>
            </a:r>
            <a:r>
              <a:rPr lang="en-GB" sz="1700" dirty="0" err="1"/>
              <a:t>su</a:t>
            </a:r>
            <a:r>
              <a:rPr lang="en-GB" sz="1700" dirty="0"/>
              <a:t> </a:t>
            </a:r>
            <a:r>
              <a:rPr lang="en-GB" sz="1700" dirty="0" err="1"/>
              <a:t>unidad</a:t>
            </a:r>
            <a:endParaRPr lang="en-GB" sz="1700" kern="1200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AC44AE3-6CA9-41F7-B0EB-DFBEDA8F8795}"/>
              </a:ext>
            </a:extLst>
          </p:cNvPr>
          <p:cNvSpPr/>
          <p:nvPr/>
        </p:nvSpPr>
        <p:spPr>
          <a:xfrm>
            <a:off x="503237" y="1671762"/>
            <a:ext cx="2857941" cy="476950"/>
          </a:xfrm>
          <a:custGeom>
            <a:avLst/>
            <a:gdLst>
              <a:gd name="connsiteX0" fmla="*/ 0 w 3021519"/>
              <a:gd name="connsiteY0" fmla="*/ 79493 h 476950"/>
              <a:gd name="connsiteX1" fmla="*/ 79493 w 3021519"/>
              <a:gd name="connsiteY1" fmla="*/ 0 h 476950"/>
              <a:gd name="connsiteX2" fmla="*/ 2942026 w 3021519"/>
              <a:gd name="connsiteY2" fmla="*/ 0 h 476950"/>
              <a:gd name="connsiteX3" fmla="*/ 3021519 w 3021519"/>
              <a:gd name="connsiteY3" fmla="*/ 79493 h 476950"/>
              <a:gd name="connsiteX4" fmla="*/ 3021519 w 3021519"/>
              <a:gd name="connsiteY4" fmla="*/ 397457 h 476950"/>
              <a:gd name="connsiteX5" fmla="*/ 2942026 w 3021519"/>
              <a:gd name="connsiteY5" fmla="*/ 476950 h 476950"/>
              <a:gd name="connsiteX6" fmla="*/ 79493 w 3021519"/>
              <a:gd name="connsiteY6" fmla="*/ 476950 h 476950"/>
              <a:gd name="connsiteX7" fmla="*/ 0 w 3021519"/>
              <a:gd name="connsiteY7" fmla="*/ 397457 h 476950"/>
              <a:gd name="connsiteX8" fmla="*/ 0 w 3021519"/>
              <a:gd name="connsiteY8" fmla="*/ 79493 h 47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1519" h="476950">
                <a:moveTo>
                  <a:pt x="0" y="79493"/>
                </a:moveTo>
                <a:cubicBezTo>
                  <a:pt x="0" y="35590"/>
                  <a:pt x="35590" y="0"/>
                  <a:pt x="79493" y="0"/>
                </a:cubicBezTo>
                <a:lnTo>
                  <a:pt x="2942026" y="0"/>
                </a:lnTo>
                <a:cubicBezTo>
                  <a:pt x="2985929" y="0"/>
                  <a:pt x="3021519" y="35590"/>
                  <a:pt x="3021519" y="79493"/>
                </a:cubicBezTo>
                <a:lnTo>
                  <a:pt x="3021519" y="397457"/>
                </a:lnTo>
                <a:cubicBezTo>
                  <a:pt x="3021519" y="441360"/>
                  <a:pt x="2985929" y="476950"/>
                  <a:pt x="2942026" y="476950"/>
                </a:cubicBezTo>
                <a:lnTo>
                  <a:pt x="79493" y="476950"/>
                </a:lnTo>
                <a:cubicBezTo>
                  <a:pt x="35590" y="476950"/>
                  <a:pt x="0" y="441360"/>
                  <a:pt x="0" y="397457"/>
                </a:cubicBezTo>
                <a:lnTo>
                  <a:pt x="0" y="794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533" tIns="70908" rIns="118533" bIns="70908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400" kern="1200" dirty="0" err="1"/>
              <a:t>Etiqueta</a:t>
            </a:r>
            <a:endParaRPr lang="en-GB" sz="2500" kern="12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14567AC-4A45-43B3-AF25-144DBC6C3A2E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6797334"/>
      </p:ext>
    </p:extLst>
  </p:cSld>
  <p:clrMapOvr>
    <a:masterClrMapping/>
  </p:clrMapOvr>
  <p:transition advTm="95511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329A82-717C-4A35-933B-507248A40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13" y="724209"/>
            <a:ext cx="8231187" cy="523220"/>
          </a:xfrm>
        </p:spPr>
        <p:txBody>
          <a:bodyPr/>
          <a:lstStyle/>
          <a:p>
            <a:r>
              <a:rPr lang="en-US" kern="1200" dirty="0" err="1">
                <a:latin typeface="Arial" pitchFamily="34" charset="0"/>
                <a:cs typeface="Arial" pitchFamily="34" charset="0"/>
              </a:rPr>
              <a:t>Recopilación</a:t>
            </a:r>
            <a:r>
              <a:rPr lang="en-US" kern="1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kern="1200" dirty="0" err="1">
                <a:latin typeface="Arial" pitchFamily="34" charset="0"/>
                <a:cs typeface="Arial" pitchFamily="34" charset="0"/>
              </a:rPr>
              <a:t>datos</a:t>
            </a:r>
            <a:endParaRPr lang="en-US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A4A0892-3690-4C06-87CC-C4FAFC7506D4}"/>
              </a:ext>
            </a:extLst>
          </p:cNvPr>
          <p:cNvGrpSpPr/>
          <p:nvPr/>
        </p:nvGrpSpPr>
        <p:grpSpPr>
          <a:xfrm>
            <a:off x="456406" y="1693369"/>
            <a:ext cx="8231187" cy="1304823"/>
            <a:chOff x="912813" y="2486617"/>
            <a:chExt cx="8231187" cy="130482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A81A018-9FA9-4B09-9527-3067EC8A49BD}"/>
                </a:ext>
              </a:extLst>
            </p:cNvPr>
            <p:cNvGrpSpPr/>
            <p:nvPr/>
          </p:nvGrpSpPr>
          <p:grpSpPr>
            <a:xfrm>
              <a:off x="2262569" y="2486617"/>
              <a:ext cx="6881431" cy="1304823"/>
              <a:chOff x="1716762" y="2643554"/>
              <a:chExt cx="6881431" cy="1304823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423A06E9-CDE7-459B-931E-108F35AE9C1A}"/>
                  </a:ext>
                </a:extLst>
              </p:cNvPr>
              <p:cNvSpPr/>
              <p:nvPr/>
            </p:nvSpPr>
            <p:spPr>
              <a:xfrm>
                <a:off x="1716762" y="2643554"/>
                <a:ext cx="1921356" cy="1304823"/>
              </a:xfrm>
              <a:custGeom>
                <a:avLst/>
                <a:gdLst>
                  <a:gd name="connsiteX0" fmla="*/ 0 w 1465055"/>
                  <a:gd name="connsiteY0" fmla="*/ 0 h 567502"/>
                  <a:gd name="connsiteX1" fmla="*/ 1181304 w 1465055"/>
                  <a:gd name="connsiteY1" fmla="*/ 0 h 567502"/>
                  <a:gd name="connsiteX2" fmla="*/ 1465055 w 1465055"/>
                  <a:gd name="connsiteY2" fmla="*/ 283751 h 567502"/>
                  <a:gd name="connsiteX3" fmla="*/ 1181304 w 1465055"/>
                  <a:gd name="connsiteY3" fmla="*/ 567502 h 567502"/>
                  <a:gd name="connsiteX4" fmla="*/ 0 w 1465055"/>
                  <a:gd name="connsiteY4" fmla="*/ 567502 h 567502"/>
                  <a:gd name="connsiteX5" fmla="*/ 283751 w 1465055"/>
                  <a:gd name="connsiteY5" fmla="*/ 283751 h 567502"/>
                  <a:gd name="connsiteX6" fmla="*/ 0 w 1465055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65055" h="567502">
                    <a:moveTo>
                      <a:pt x="0" y="0"/>
                    </a:moveTo>
                    <a:lnTo>
                      <a:pt x="1181304" y="0"/>
                    </a:lnTo>
                    <a:lnTo>
                      <a:pt x="1465055" y="283751"/>
                    </a:lnTo>
                    <a:lnTo>
                      <a:pt x="1181304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7933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b="1" dirty="0" err="1">
                    <a:solidFill>
                      <a:schemeClr val="tx1"/>
                    </a:solidFill>
                  </a:rPr>
                  <a:t>Recopilar</a:t>
                </a:r>
                <a:endParaRPr lang="en-GB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AA3AE762-029E-48FE-AE1F-312B1D6251CE}"/>
                  </a:ext>
                </a:extLst>
              </p:cNvPr>
              <p:cNvSpPr/>
              <p:nvPr/>
            </p:nvSpPr>
            <p:spPr>
              <a:xfrm>
                <a:off x="3540092" y="3012215"/>
                <a:ext cx="1714397" cy="567502"/>
              </a:xfrm>
              <a:custGeom>
                <a:avLst/>
                <a:gdLst>
                  <a:gd name="connsiteX0" fmla="*/ 0 w 1942056"/>
                  <a:gd name="connsiteY0" fmla="*/ 0 h 567502"/>
                  <a:gd name="connsiteX1" fmla="*/ 1658305 w 1942056"/>
                  <a:gd name="connsiteY1" fmla="*/ 0 h 567502"/>
                  <a:gd name="connsiteX2" fmla="*/ 1942056 w 1942056"/>
                  <a:gd name="connsiteY2" fmla="*/ 283751 h 567502"/>
                  <a:gd name="connsiteX3" fmla="*/ 1658305 w 1942056"/>
                  <a:gd name="connsiteY3" fmla="*/ 567502 h 567502"/>
                  <a:gd name="connsiteX4" fmla="*/ 0 w 1942056"/>
                  <a:gd name="connsiteY4" fmla="*/ 567502 h 567502"/>
                  <a:gd name="connsiteX5" fmla="*/ 283751 w 1942056"/>
                  <a:gd name="connsiteY5" fmla="*/ 283751 h 567502"/>
                  <a:gd name="connsiteX6" fmla="*/ 0 w 1942056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2056" h="567502">
                    <a:moveTo>
                      <a:pt x="0" y="0"/>
                    </a:moveTo>
                    <a:lnTo>
                      <a:pt x="1658305" y="0"/>
                    </a:lnTo>
                    <a:lnTo>
                      <a:pt x="1942056" y="283751"/>
                    </a:lnTo>
                    <a:lnTo>
                      <a:pt x="1658305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7933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100" b="1" kern="1200" dirty="0" err="1">
                    <a:solidFill>
                      <a:schemeClr val="tx1"/>
                    </a:solidFill>
                  </a:rPr>
                  <a:t>Analizar</a:t>
                </a:r>
                <a:endParaRPr lang="en-GB" sz="11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B6B2B8DC-E897-41AC-BCA6-B8911F990DCF}"/>
                  </a:ext>
                </a:extLst>
              </p:cNvPr>
              <p:cNvSpPr/>
              <p:nvPr/>
            </p:nvSpPr>
            <p:spPr>
              <a:xfrm>
                <a:off x="5055055" y="3012215"/>
                <a:ext cx="1311389" cy="567502"/>
              </a:xfrm>
              <a:custGeom>
                <a:avLst/>
                <a:gdLst>
                  <a:gd name="connsiteX0" fmla="*/ 0 w 1311389"/>
                  <a:gd name="connsiteY0" fmla="*/ 0 h 567502"/>
                  <a:gd name="connsiteX1" fmla="*/ 1027638 w 1311389"/>
                  <a:gd name="connsiteY1" fmla="*/ 0 h 567502"/>
                  <a:gd name="connsiteX2" fmla="*/ 1311389 w 1311389"/>
                  <a:gd name="connsiteY2" fmla="*/ 283751 h 567502"/>
                  <a:gd name="connsiteX3" fmla="*/ 1027638 w 1311389"/>
                  <a:gd name="connsiteY3" fmla="*/ 567502 h 567502"/>
                  <a:gd name="connsiteX4" fmla="*/ 0 w 1311389"/>
                  <a:gd name="connsiteY4" fmla="*/ 567502 h 567502"/>
                  <a:gd name="connsiteX5" fmla="*/ 283751 w 1311389"/>
                  <a:gd name="connsiteY5" fmla="*/ 283751 h 567502"/>
                  <a:gd name="connsiteX6" fmla="*/ 0 w 1311389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11389" h="567502">
                    <a:moveTo>
                      <a:pt x="0" y="0"/>
                    </a:moveTo>
                    <a:lnTo>
                      <a:pt x="1027638" y="0"/>
                    </a:lnTo>
                    <a:lnTo>
                      <a:pt x="1311389" y="283751"/>
                    </a:lnTo>
                    <a:lnTo>
                      <a:pt x="1027638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100" b="1" kern="1200" dirty="0" err="1">
                    <a:solidFill>
                      <a:schemeClr val="tx1"/>
                    </a:solidFill>
                  </a:rPr>
                  <a:t>Actuar</a:t>
                </a:r>
                <a:endParaRPr lang="en-GB" sz="11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428D55BB-7697-4093-9632-CF7817CFBFCC}"/>
                  </a:ext>
                </a:extLst>
              </p:cNvPr>
              <p:cNvSpPr/>
              <p:nvPr/>
            </p:nvSpPr>
            <p:spPr>
              <a:xfrm>
                <a:off x="6110841" y="3012215"/>
                <a:ext cx="1371478" cy="567502"/>
              </a:xfrm>
              <a:custGeom>
                <a:avLst/>
                <a:gdLst>
                  <a:gd name="connsiteX0" fmla="*/ 0 w 1272767"/>
                  <a:gd name="connsiteY0" fmla="*/ 0 h 567502"/>
                  <a:gd name="connsiteX1" fmla="*/ 989016 w 1272767"/>
                  <a:gd name="connsiteY1" fmla="*/ 0 h 567502"/>
                  <a:gd name="connsiteX2" fmla="*/ 1272767 w 1272767"/>
                  <a:gd name="connsiteY2" fmla="*/ 283751 h 567502"/>
                  <a:gd name="connsiteX3" fmla="*/ 989016 w 1272767"/>
                  <a:gd name="connsiteY3" fmla="*/ 567502 h 567502"/>
                  <a:gd name="connsiteX4" fmla="*/ 0 w 1272767"/>
                  <a:gd name="connsiteY4" fmla="*/ 567502 h 567502"/>
                  <a:gd name="connsiteX5" fmla="*/ 283751 w 1272767"/>
                  <a:gd name="connsiteY5" fmla="*/ 283751 h 567502"/>
                  <a:gd name="connsiteX6" fmla="*/ 0 w 1272767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72767" h="567502">
                    <a:moveTo>
                      <a:pt x="0" y="0"/>
                    </a:moveTo>
                    <a:lnTo>
                      <a:pt x="989016" y="0"/>
                    </a:lnTo>
                    <a:lnTo>
                      <a:pt x="1272767" y="283751"/>
                    </a:lnTo>
                    <a:lnTo>
                      <a:pt x="989016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100" b="1" kern="1200" dirty="0" err="1">
                    <a:solidFill>
                      <a:schemeClr val="tx1"/>
                    </a:solidFill>
                  </a:rPr>
                  <a:t>Informar</a:t>
                </a:r>
                <a:endParaRPr lang="en-GB" sz="11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7117B056-1680-47A9-9787-446AA87652DF}"/>
                  </a:ext>
                </a:extLst>
              </p:cNvPr>
              <p:cNvSpPr/>
              <p:nvPr/>
            </p:nvSpPr>
            <p:spPr>
              <a:xfrm>
                <a:off x="7226715" y="3012215"/>
                <a:ext cx="1371478" cy="567502"/>
              </a:xfrm>
              <a:custGeom>
                <a:avLst/>
                <a:gdLst>
                  <a:gd name="connsiteX0" fmla="*/ 0 w 1371478"/>
                  <a:gd name="connsiteY0" fmla="*/ 0 h 567502"/>
                  <a:gd name="connsiteX1" fmla="*/ 1087727 w 1371478"/>
                  <a:gd name="connsiteY1" fmla="*/ 0 h 567502"/>
                  <a:gd name="connsiteX2" fmla="*/ 1371478 w 1371478"/>
                  <a:gd name="connsiteY2" fmla="*/ 283751 h 567502"/>
                  <a:gd name="connsiteX3" fmla="*/ 1087727 w 1371478"/>
                  <a:gd name="connsiteY3" fmla="*/ 567502 h 567502"/>
                  <a:gd name="connsiteX4" fmla="*/ 0 w 1371478"/>
                  <a:gd name="connsiteY4" fmla="*/ 567502 h 567502"/>
                  <a:gd name="connsiteX5" fmla="*/ 283751 w 1371478"/>
                  <a:gd name="connsiteY5" fmla="*/ 283751 h 567502"/>
                  <a:gd name="connsiteX6" fmla="*/ 0 w 1371478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71478" h="567502">
                    <a:moveTo>
                      <a:pt x="0" y="0"/>
                    </a:moveTo>
                    <a:lnTo>
                      <a:pt x="1087727" y="0"/>
                    </a:lnTo>
                    <a:lnTo>
                      <a:pt x="1371478" y="283751"/>
                    </a:lnTo>
                    <a:lnTo>
                      <a:pt x="1087727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100" b="1" kern="1200" dirty="0" err="1">
                    <a:solidFill>
                      <a:schemeClr val="tx1"/>
                    </a:solidFill>
                  </a:rPr>
                  <a:t>Evaluar</a:t>
                </a:r>
                <a:endParaRPr lang="en-GB" sz="1100" b="1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8E24C47-CFCE-4020-BD3D-B26AFB334F1A}"/>
                </a:ext>
              </a:extLst>
            </p:cNvPr>
            <p:cNvSpPr/>
            <p:nvPr/>
          </p:nvSpPr>
          <p:spPr>
            <a:xfrm>
              <a:off x="912813" y="2855278"/>
              <a:ext cx="1654714" cy="567502"/>
            </a:xfrm>
            <a:custGeom>
              <a:avLst/>
              <a:gdLst>
                <a:gd name="connsiteX0" fmla="*/ 0 w 1942056"/>
                <a:gd name="connsiteY0" fmla="*/ 0 h 567502"/>
                <a:gd name="connsiteX1" fmla="*/ 1658305 w 1942056"/>
                <a:gd name="connsiteY1" fmla="*/ 0 h 567502"/>
                <a:gd name="connsiteX2" fmla="*/ 1942056 w 1942056"/>
                <a:gd name="connsiteY2" fmla="*/ 283751 h 567502"/>
                <a:gd name="connsiteX3" fmla="*/ 1658305 w 1942056"/>
                <a:gd name="connsiteY3" fmla="*/ 567502 h 567502"/>
                <a:gd name="connsiteX4" fmla="*/ 0 w 1942056"/>
                <a:gd name="connsiteY4" fmla="*/ 567502 h 567502"/>
                <a:gd name="connsiteX5" fmla="*/ 283751 w 1942056"/>
                <a:gd name="connsiteY5" fmla="*/ 283751 h 567502"/>
                <a:gd name="connsiteX6" fmla="*/ 0 w 1942056"/>
                <a:gd name="connsiteY6" fmla="*/ 0 h 56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2056" h="567502">
                  <a:moveTo>
                    <a:pt x="0" y="0"/>
                  </a:moveTo>
                  <a:lnTo>
                    <a:pt x="1658305" y="0"/>
                  </a:lnTo>
                  <a:lnTo>
                    <a:pt x="1942056" y="283751"/>
                  </a:lnTo>
                  <a:lnTo>
                    <a:pt x="1658305" y="567502"/>
                  </a:lnTo>
                  <a:lnTo>
                    <a:pt x="0" y="567502"/>
                  </a:lnTo>
                  <a:lnTo>
                    <a:pt x="283751" y="283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33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756" tIns="12002" rIns="295753" bIns="12002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 err="1">
                  <a:solidFill>
                    <a:schemeClr val="tx1"/>
                  </a:solidFill>
                </a:rPr>
                <a:t>Diseñar</a:t>
              </a:r>
              <a:endParaRPr lang="en-GB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69D6015-5620-433E-8B0F-48E985D5434E}"/>
              </a:ext>
            </a:extLst>
          </p:cNvPr>
          <p:cNvSpPr/>
          <p:nvPr/>
        </p:nvSpPr>
        <p:spPr>
          <a:xfrm>
            <a:off x="443967" y="3444132"/>
            <a:ext cx="8308974" cy="770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ea typeface="Calibri" panose="020F0502020204030204" pitchFamily="34" charset="0"/>
                <a:cs typeface="Arial" panose="020B0604020202020204" pitchFamily="34" charset="0"/>
              </a:rPr>
              <a:t>Los </a:t>
            </a:r>
            <a:r>
              <a:rPr lang="en-US" sz="2000" b="1" dirty="0" err="1">
                <a:ea typeface="Calibri" panose="020F0502020204030204" pitchFamily="34" charset="0"/>
                <a:cs typeface="Arial" panose="020B0604020202020204" pitchFamily="34" charset="0"/>
              </a:rPr>
              <a:t>datos</a:t>
            </a:r>
            <a:r>
              <a:rPr lang="en-US" sz="20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a typeface="Calibri" panose="020F0502020204030204" pitchFamily="34" charset="0"/>
                <a:cs typeface="Arial" panose="020B0604020202020204" pitchFamily="34" charset="0"/>
              </a:rPr>
              <a:t>tienen</a:t>
            </a:r>
            <a:r>
              <a:rPr lang="en-US" sz="20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a typeface="Calibri" panose="020F0502020204030204" pitchFamily="34" charset="0"/>
                <a:cs typeface="Arial" panose="020B0604020202020204" pitchFamily="34" charset="0"/>
              </a:rPr>
              <a:t>muchas</a:t>
            </a:r>
            <a:r>
              <a:rPr lang="en-US" sz="20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a typeface="Calibri" panose="020F0502020204030204" pitchFamily="34" charset="0"/>
                <a:cs typeface="Arial" panose="020B0604020202020204" pitchFamily="34" charset="0"/>
              </a:rPr>
              <a:t>formas</a:t>
            </a:r>
            <a:r>
              <a:rPr lang="en-US" sz="2000" b="1" dirty="0"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Indicadores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medidas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cuantitativas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informes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narrativos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cualitativos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mapas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gráficos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fotografías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vídeos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...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038E84-B7E3-45EF-A81A-DE454F33DD1B}"/>
              </a:ext>
            </a:extLst>
          </p:cNvPr>
          <p:cNvSpPr/>
          <p:nvPr/>
        </p:nvSpPr>
        <p:spPr>
          <a:xfrm>
            <a:off x="417513" y="4455026"/>
            <a:ext cx="8270080" cy="1831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lang="en-US" sz="2000" b="1" dirty="0" err="1">
                <a:ea typeface="Calibri" panose="020F0502020204030204" pitchFamily="34" charset="0"/>
                <a:cs typeface="Arial" panose="020B0604020202020204" pitchFamily="34" charset="0"/>
              </a:rPr>
              <a:t>procede</a:t>
            </a:r>
            <a:r>
              <a:rPr lang="en-US" sz="2000" b="1" dirty="0"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2000" b="1" dirty="0" err="1">
                <a:ea typeface="Calibri" panose="020F0502020204030204" pitchFamily="34" charset="0"/>
                <a:cs typeface="Arial" panose="020B0604020202020204" pitchFamily="34" charset="0"/>
              </a:rPr>
              <a:t>muchas</a:t>
            </a:r>
            <a:r>
              <a:rPr lang="en-US" sz="20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a typeface="Calibri" panose="020F0502020204030204" pitchFamily="34" charset="0"/>
                <a:cs typeface="Arial" panose="020B0604020202020204" pitchFamily="34" charset="0"/>
              </a:rPr>
              <a:t>fuentes</a:t>
            </a:r>
            <a:r>
              <a:rPr lang="en-US" sz="2000" b="1" dirty="0"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Autoinforme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del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ejecutor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supervisión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terceros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observación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directa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revisión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datos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secundarios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teledetección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Internet de las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cosas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encuestas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hogares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debates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grupos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discusión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entrevistas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informantes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clave,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mecanismos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retroalimentación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...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20E76A-610F-475D-AF63-5F22B3D6A481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8125558"/>
      </p:ext>
    </p:extLst>
  </p:cSld>
  <p:clrMapOvr>
    <a:masterClrMapping/>
  </p:clrMapOvr>
  <p:transition advTm="72577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83463D2-C353-4057-BC7A-DD48604D9E81}"/>
              </a:ext>
            </a:extLst>
          </p:cNvPr>
          <p:cNvSpPr txBox="1">
            <a:spLocks/>
          </p:cNvSpPr>
          <p:nvPr/>
        </p:nvSpPr>
        <p:spPr bwMode="auto">
          <a:xfrm>
            <a:off x="39654" y="3109045"/>
            <a:ext cx="8901714" cy="355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lang="en-US" b="1" u="sng" kern="0" dirty="0" err="1">
                <a:solidFill>
                  <a:prstClr val="black"/>
                </a:solidFill>
              </a:rPr>
              <a:t>En</a:t>
            </a:r>
            <a:r>
              <a:rPr lang="en-US" b="1" u="sng" kern="0" dirty="0">
                <a:solidFill>
                  <a:prstClr val="black"/>
                </a:solidFill>
              </a:rPr>
              <a:t> </a:t>
            </a:r>
            <a:r>
              <a:rPr lang="en-US" b="1" u="sng" kern="0" dirty="0" err="1">
                <a:solidFill>
                  <a:prstClr val="black"/>
                </a:solidFill>
              </a:rPr>
              <a:t>el</a:t>
            </a:r>
            <a:r>
              <a:rPr lang="en-US" b="1" u="sng" kern="0" dirty="0">
                <a:solidFill>
                  <a:prstClr val="black"/>
                </a:solidFill>
              </a:rPr>
              <a:t> </a:t>
            </a:r>
            <a:r>
              <a:rPr lang="en-US" b="1" u="sng" kern="0" dirty="0" err="1">
                <a:solidFill>
                  <a:prstClr val="black"/>
                </a:solidFill>
              </a:rPr>
              <a:t>ámbito</a:t>
            </a:r>
            <a:r>
              <a:rPr lang="en-US" b="1" u="sng" kern="0" dirty="0">
                <a:solidFill>
                  <a:prstClr val="black"/>
                </a:solidFill>
              </a:rPr>
              <a:t> </a:t>
            </a:r>
            <a:r>
              <a:rPr lang="en-US" b="1" u="sng" kern="0" dirty="0" err="1">
                <a:solidFill>
                  <a:prstClr val="black"/>
                </a:solidFill>
              </a:rPr>
              <a:t>humanitario</a:t>
            </a:r>
            <a:r>
              <a:rPr lang="en-US" b="1" u="sng" kern="0" dirty="0">
                <a:solidFill>
                  <a:prstClr val="black"/>
                </a:solidFill>
              </a:rPr>
              <a:t>:</a:t>
            </a:r>
            <a:endParaRPr kumimoji="0" lang="en-US" sz="18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98500" lvl="1" indent="-342900"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GB" sz="2000" b="1" dirty="0" err="1">
                <a:solidFill>
                  <a:prstClr val="black"/>
                </a:solidFill>
              </a:rPr>
              <a:t>Situación</a:t>
            </a:r>
            <a:r>
              <a:rPr lang="en-GB" sz="2000" b="1" dirty="0">
                <a:solidFill>
                  <a:prstClr val="black"/>
                </a:solidFill>
              </a:rPr>
              <a:t> y </a:t>
            </a:r>
            <a:r>
              <a:rPr lang="en-GB" sz="2000" b="1" dirty="0" err="1">
                <a:solidFill>
                  <a:prstClr val="black"/>
                </a:solidFill>
              </a:rPr>
              <a:t>necesidades</a:t>
            </a:r>
            <a:r>
              <a:rPr lang="en-GB" sz="2000" b="1" dirty="0">
                <a:solidFill>
                  <a:prstClr val="black"/>
                </a:solidFill>
              </a:rPr>
              <a:t>: </a:t>
            </a:r>
            <a:r>
              <a:rPr lang="en-GB" sz="1800" i="1" kern="0" dirty="0">
                <a:solidFill>
                  <a:prstClr val="black"/>
                </a:solidFill>
              </a:rPr>
              <a:t>” </a:t>
            </a:r>
            <a:r>
              <a:rPr lang="en-GB" sz="1800" i="1" kern="0" dirty="0" err="1">
                <a:solidFill>
                  <a:prstClr val="black"/>
                </a:solidFill>
              </a:rPr>
              <a:t>cómo</a:t>
            </a:r>
            <a:r>
              <a:rPr lang="en-GB" sz="1800" i="1" kern="0" dirty="0">
                <a:solidFill>
                  <a:prstClr val="black"/>
                </a:solidFill>
              </a:rPr>
              <a:t> </a:t>
            </a:r>
            <a:r>
              <a:rPr lang="en-GB" sz="1800" i="1" kern="0" dirty="0" err="1">
                <a:solidFill>
                  <a:prstClr val="black"/>
                </a:solidFill>
              </a:rPr>
              <a:t>están</a:t>
            </a:r>
            <a:r>
              <a:rPr lang="en-GB" sz="1800" i="1" kern="0" dirty="0">
                <a:solidFill>
                  <a:prstClr val="black"/>
                </a:solidFill>
              </a:rPr>
              <a:t> las </a:t>
            </a:r>
            <a:r>
              <a:rPr lang="en-GB" sz="1800" i="1" kern="0" dirty="0" err="1">
                <a:solidFill>
                  <a:prstClr val="black"/>
                </a:solidFill>
              </a:rPr>
              <a:t>cosas</a:t>
            </a:r>
            <a:r>
              <a:rPr lang="en-GB" sz="1800" i="1" kern="0" dirty="0">
                <a:solidFill>
                  <a:prstClr val="black"/>
                </a:solidFill>
              </a:rPr>
              <a:t>”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98500" lvl="1" indent="-342900"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solidFill>
                  <a:prstClr val="black"/>
                </a:solidFill>
              </a:rPr>
              <a:t>Capacidad</a:t>
            </a:r>
            <a:r>
              <a:rPr lang="en-US" sz="2000" b="1" dirty="0">
                <a:solidFill>
                  <a:prstClr val="black"/>
                </a:solidFill>
              </a:rPr>
              <a:t> de </a:t>
            </a:r>
            <a:r>
              <a:rPr lang="en-US" sz="2000" b="1" dirty="0" err="1">
                <a:solidFill>
                  <a:prstClr val="black"/>
                </a:solidFill>
              </a:rPr>
              <a:t>respuesta</a:t>
            </a:r>
            <a:r>
              <a:rPr lang="en-US" sz="2000" b="1" dirty="0">
                <a:solidFill>
                  <a:prstClr val="black"/>
                </a:solidFill>
              </a:rPr>
              <a:t>: </a:t>
            </a:r>
            <a:r>
              <a:rPr lang="en-US" sz="1800" i="1" kern="0" dirty="0">
                <a:solidFill>
                  <a:prstClr val="black"/>
                </a:solidFill>
              </a:rPr>
              <a:t>” </a:t>
            </a:r>
            <a:r>
              <a:rPr lang="en-US" sz="1800" i="1" kern="0" dirty="0" err="1">
                <a:solidFill>
                  <a:prstClr val="black"/>
                </a:solidFill>
              </a:rPr>
              <a:t>quién</a:t>
            </a:r>
            <a:r>
              <a:rPr lang="en-US" sz="1800" i="1" kern="0" dirty="0">
                <a:solidFill>
                  <a:prstClr val="black"/>
                </a:solidFill>
              </a:rPr>
              <a:t> </a:t>
            </a:r>
            <a:r>
              <a:rPr lang="en-US" sz="1800" i="1" kern="0" dirty="0" err="1">
                <a:solidFill>
                  <a:prstClr val="black"/>
                </a:solidFill>
              </a:rPr>
              <a:t>puede</a:t>
            </a:r>
            <a:r>
              <a:rPr lang="en-US" sz="1800" i="1" kern="0" dirty="0">
                <a:solidFill>
                  <a:prstClr val="black"/>
                </a:solidFill>
              </a:rPr>
              <a:t> </a:t>
            </a:r>
            <a:r>
              <a:rPr lang="en-US" sz="1800" i="1" kern="0" dirty="0" err="1">
                <a:solidFill>
                  <a:prstClr val="black"/>
                </a:solidFill>
              </a:rPr>
              <a:t>hacer</a:t>
            </a:r>
            <a:r>
              <a:rPr lang="en-US" sz="1800" i="1" kern="0" dirty="0">
                <a:solidFill>
                  <a:prstClr val="black"/>
                </a:solidFill>
              </a:rPr>
              <a:t>”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98500" lvl="1" indent="-342900"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GB" sz="2000" b="1" dirty="0" err="1">
                <a:solidFill>
                  <a:prstClr val="black"/>
                </a:solidFill>
              </a:rPr>
              <a:t>Implementación</a:t>
            </a:r>
            <a:r>
              <a:rPr lang="en-GB" sz="2000" b="1" dirty="0">
                <a:solidFill>
                  <a:prstClr val="black"/>
                </a:solidFill>
              </a:rPr>
              <a:t>: </a:t>
            </a:r>
            <a:r>
              <a:rPr lang="en-GB" sz="1800" i="1" kern="0" dirty="0">
                <a:solidFill>
                  <a:prstClr val="black"/>
                </a:solidFill>
              </a:rPr>
              <a:t>” lo que se </a:t>
            </a:r>
            <a:r>
              <a:rPr lang="en-GB" sz="1800" i="1" kern="0" dirty="0" err="1">
                <a:solidFill>
                  <a:prstClr val="black"/>
                </a:solidFill>
              </a:rPr>
              <a:t>hace</a:t>
            </a:r>
            <a:r>
              <a:rPr lang="en-GB" sz="1800" i="1" kern="0" dirty="0">
                <a:solidFill>
                  <a:prstClr val="black"/>
                </a:solidFill>
              </a:rPr>
              <a:t>”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698500" lvl="1" indent="-342900"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GB" sz="2000" b="1" dirty="0" err="1">
                <a:solidFill>
                  <a:prstClr val="black"/>
                </a:solidFill>
              </a:rPr>
              <a:t>Entregables</a:t>
            </a:r>
            <a:r>
              <a:rPr lang="en-GB" sz="2000" b="1" dirty="0">
                <a:solidFill>
                  <a:prstClr val="black"/>
                </a:solidFill>
              </a:rPr>
              <a:t>: </a:t>
            </a:r>
            <a:r>
              <a:rPr lang="en-GB" sz="1800" i="1" kern="0" dirty="0">
                <a:solidFill>
                  <a:prstClr val="black"/>
                </a:solidFill>
              </a:rPr>
              <a:t>” lo que se </a:t>
            </a:r>
            <a:r>
              <a:rPr lang="en-GB" sz="1800" i="1" kern="0" dirty="0" err="1">
                <a:solidFill>
                  <a:prstClr val="black"/>
                </a:solidFill>
              </a:rPr>
              <a:t>entregó</a:t>
            </a:r>
            <a:r>
              <a:rPr lang="en-GB" sz="1800" i="1" kern="0" dirty="0">
                <a:solidFill>
                  <a:prstClr val="black"/>
                </a:solidFill>
              </a:rPr>
              <a:t>”</a:t>
            </a:r>
            <a:endParaRPr kumimoji="0" lang="en-GB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98500" lvl="1" indent="-342900"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Resultados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lang="en-GB" sz="1800" i="1" kern="0" dirty="0">
                <a:solidFill>
                  <a:prstClr val="black"/>
                </a:solidFill>
              </a:rPr>
              <a:t>”</a:t>
            </a:r>
            <a:r>
              <a:rPr lang="en-GB" sz="1800" i="1" kern="0" dirty="0" err="1">
                <a:solidFill>
                  <a:prstClr val="black"/>
                </a:solidFill>
              </a:rPr>
              <a:t>qué</a:t>
            </a:r>
            <a:r>
              <a:rPr lang="en-GB" sz="1800" i="1" kern="0" dirty="0">
                <a:solidFill>
                  <a:prstClr val="black"/>
                </a:solidFill>
              </a:rPr>
              <a:t> ha </a:t>
            </a:r>
            <a:r>
              <a:rPr lang="en-GB" sz="1800" i="1" kern="0" dirty="0" err="1">
                <a:solidFill>
                  <a:prstClr val="black"/>
                </a:solidFill>
              </a:rPr>
              <a:t>cambiado</a:t>
            </a:r>
            <a:r>
              <a:rPr lang="en-GB" sz="1800" i="1" kern="0" dirty="0">
                <a:solidFill>
                  <a:prstClr val="black"/>
                </a:solidFill>
              </a:rPr>
              <a:t>” </a:t>
            </a:r>
            <a:endParaRPr kumimoji="0" lang="en-GB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98500" lvl="1" indent="-342900"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GB" sz="2000" b="1" dirty="0" err="1">
                <a:solidFill>
                  <a:prstClr val="black"/>
                </a:solidFill>
                <a:latin typeface="Arial"/>
              </a:rPr>
              <a:t>Financiamiento</a:t>
            </a:r>
            <a:r>
              <a:rPr lang="en-GB" sz="2000" b="1" dirty="0">
                <a:solidFill>
                  <a:prstClr val="black"/>
                </a:solidFill>
                <a:latin typeface="Arial"/>
              </a:rPr>
              <a:t>: </a:t>
            </a:r>
            <a:r>
              <a:rPr lang="en-GB" sz="1800" i="1" kern="0" dirty="0">
                <a:solidFill>
                  <a:prstClr val="black"/>
                </a:solidFill>
              </a:rPr>
              <a:t>” </a:t>
            </a:r>
            <a:r>
              <a:rPr lang="en-GB" sz="1800" i="1" kern="0" dirty="0" err="1">
                <a:solidFill>
                  <a:prstClr val="black"/>
                </a:solidFill>
              </a:rPr>
              <a:t>quién</a:t>
            </a:r>
            <a:r>
              <a:rPr lang="en-GB" sz="1800" i="1" kern="0" dirty="0">
                <a:solidFill>
                  <a:prstClr val="black"/>
                </a:solidFill>
              </a:rPr>
              <a:t> </a:t>
            </a:r>
            <a:r>
              <a:rPr lang="en-GB" sz="1800" i="1" kern="0" dirty="0" err="1">
                <a:solidFill>
                  <a:prstClr val="black"/>
                </a:solidFill>
              </a:rPr>
              <a:t>financió</a:t>
            </a:r>
            <a:r>
              <a:rPr lang="en-GB" sz="1800" i="1" kern="0" dirty="0">
                <a:solidFill>
                  <a:prstClr val="black"/>
                </a:solidFill>
              </a:rPr>
              <a:t> a </a:t>
            </a:r>
            <a:r>
              <a:rPr lang="en-GB" sz="1800" i="1" kern="0" dirty="0" err="1">
                <a:solidFill>
                  <a:prstClr val="black"/>
                </a:solidFill>
              </a:rPr>
              <a:t>quién</a:t>
            </a:r>
            <a:r>
              <a:rPr lang="en-GB" sz="1800" i="1" kern="0" dirty="0">
                <a:solidFill>
                  <a:prstClr val="black"/>
                </a:solidFill>
              </a:rPr>
              <a:t>”</a:t>
            </a:r>
            <a:endParaRPr lang="en-US" sz="1800" i="1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717E4C6-A611-4027-A208-8B092CEBC399}"/>
              </a:ext>
            </a:extLst>
          </p:cNvPr>
          <p:cNvSpPr txBox="1">
            <a:spLocks/>
          </p:cNvSpPr>
          <p:nvPr/>
        </p:nvSpPr>
        <p:spPr bwMode="auto">
          <a:xfrm>
            <a:off x="194522" y="4436482"/>
            <a:ext cx="6874377" cy="1151778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7B52435C-D0DA-4945-B416-A9B960203819}"/>
              </a:ext>
            </a:extLst>
          </p:cNvPr>
          <p:cNvSpPr txBox="1">
            <a:spLocks/>
          </p:cNvSpPr>
          <p:nvPr/>
        </p:nvSpPr>
        <p:spPr bwMode="auto">
          <a:xfrm>
            <a:off x="776187" y="3978237"/>
            <a:ext cx="5188862" cy="119824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B70E43-965C-4A4D-B17F-8DC2FE7ED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13" y="712044"/>
            <a:ext cx="8231187" cy="519112"/>
          </a:xfrm>
        </p:spPr>
        <p:txBody>
          <a:bodyPr/>
          <a:lstStyle/>
          <a:p>
            <a:r>
              <a:rPr lang="fr-FR" dirty="0"/>
              <a:t>DEFINICIÓN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BC148-FA01-4830-8ECE-B35E6B10D5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895" y="1480881"/>
            <a:ext cx="8254209" cy="1155957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/>
              <a:t>Diccionario</a:t>
            </a:r>
            <a:r>
              <a:rPr lang="en-US" b="1" u="sng" dirty="0"/>
              <a:t>: </a:t>
            </a:r>
          </a:p>
          <a:p>
            <a:pPr marL="0" indent="0">
              <a:buNone/>
            </a:pPr>
            <a:r>
              <a:rPr lang="en-US" i="1" dirty="0" err="1"/>
              <a:t>Monitoreo</a:t>
            </a:r>
            <a:r>
              <a:rPr lang="en-US" i="1" dirty="0"/>
              <a:t> = </a:t>
            </a:r>
            <a:r>
              <a:rPr lang="en-US" i="1" dirty="0" err="1"/>
              <a:t>observar</a:t>
            </a:r>
            <a:r>
              <a:rPr lang="en-US" i="1" dirty="0"/>
              <a:t> la </a:t>
            </a:r>
            <a:r>
              <a:rPr lang="en-US" i="1" dirty="0" err="1"/>
              <a:t>evolución</a:t>
            </a:r>
            <a:r>
              <a:rPr lang="en-US" i="1" dirty="0"/>
              <a:t> de (algo) a lo largo de un </a:t>
            </a:r>
            <a:r>
              <a:rPr lang="en-US" i="1" dirty="0" err="1"/>
              <a:t>periodo</a:t>
            </a:r>
            <a:r>
              <a:rPr lang="en-US" i="1" dirty="0"/>
              <a:t> de </a:t>
            </a:r>
            <a:r>
              <a:rPr lang="en-US" i="1" dirty="0" err="1"/>
              <a:t>tiempo</a:t>
            </a:r>
            <a:r>
              <a:rPr lang="en-US" i="1" dirty="0"/>
              <a:t>; </a:t>
            </a:r>
            <a:r>
              <a:rPr lang="en-US" i="1" dirty="0" err="1"/>
              <a:t>mantener</a:t>
            </a:r>
            <a:r>
              <a:rPr lang="en-US" i="1" dirty="0"/>
              <a:t> bajo </a:t>
            </a:r>
            <a:r>
              <a:rPr lang="en-US" i="1" dirty="0" err="1"/>
              <a:t>revisión</a:t>
            </a:r>
            <a:r>
              <a:rPr lang="en-US" i="1" dirty="0"/>
              <a:t> </a:t>
            </a:r>
            <a:r>
              <a:rPr lang="en-US" i="1" dirty="0" err="1"/>
              <a:t>sistemática</a:t>
            </a:r>
            <a:r>
              <a:rPr lang="en-US" i="1" dirty="0"/>
              <a:t>.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B452058-D4A0-47A5-AAE4-7676695E83B0}"/>
              </a:ext>
            </a:extLst>
          </p:cNvPr>
          <p:cNvSpPr txBox="1">
            <a:spLocks/>
          </p:cNvSpPr>
          <p:nvPr/>
        </p:nvSpPr>
        <p:spPr bwMode="auto">
          <a:xfrm>
            <a:off x="7344668" y="4618688"/>
            <a:ext cx="1763799" cy="82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Monitoreo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la Respuesta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AE1BB7-6A7F-4485-AFF8-618515C20955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7D7B8D7-4545-480C-B13B-0294ABFD8E66}"/>
              </a:ext>
            </a:extLst>
          </p:cNvPr>
          <p:cNvSpPr txBox="1">
            <a:spLocks/>
          </p:cNvSpPr>
          <p:nvPr/>
        </p:nvSpPr>
        <p:spPr bwMode="auto">
          <a:xfrm>
            <a:off x="6642071" y="3534780"/>
            <a:ext cx="2890120" cy="72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lang="en-US" b="1" kern="0" dirty="0" err="1">
                <a:solidFill>
                  <a:prstClr val="black"/>
                </a:solidFill>
              </a:rPr>
              <a:t>Monitoreo</a:t>
            </a:r>
            <a:r>
              <a:rPr lang="en-US" b="1" kern="0" dirty="0">
                <a:solidFill>
                  <a:prstClr val="black"/>
                </a:solidFill>
              </a:rPr>
              <a:t> de las </a:t>
            </a:r>
            <a:r>
              <a:rPr lang="en-US" b="1" kern="0" dirty="0" err="1">
                <a:solidFill>
                  <a:prstClr val="black"/>
                </a:solidFill>
              </a:rPr>
              <a:t>Necesidades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F825369-D045-4D5A-B544-0281016C9092}"/>
              </a:ext>
            </a:extLst>
          </p:cNvPr>
          <p:cNvSpPr txBox="1">
            <a:spLocks/>
          </p:cNvSpPr>
          <p:nvPr/>
        </p:nvSpPr>
        <p:spPr bwMode="auto">
          <a:xfrm>
            <a:off x="6546712" y="4378153"/>
            <a:ext cx="836132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 S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679047F-6093-4A7C-8802-9381AA5B3106}"/>
              </a:ext>
            </a:extLst>
          </p:cNvPr>
          <p:cNvSpPr txBox="1">
            <a:spLocks/>
          </p:cNvSpPr>
          <p:nvPr/>
        </p:nvSpPr>
        <p:spPr bwMode="auto">
          <a:xfrm>
            <a:off x="6454785" y="5600118"/>
            <a:ext cx="2890120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lang="en-US" b="1" kern="0" dirty="0">
                <a:solidFill>
                  <a:prstClr val="black"/>
                </a:solidFill>
              </a:rPr>
              <a:t>Control </a:t>
            </a:r>
            <a:r>
              <a:rPr lang="en-US" b="1" kern="0" dirty="0" err="1">
                <a:solidFill>
                  <a:prstClr val="black"/>
                </a:solidFill>
              </a:rPr>
              <a:t>Financiero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AutoShape 51">
            <a:extLst>
              <a:ext uri="{FF2B5EF4-FFF2-40B4-BE49-F238E27FC236}">
                <a16:creationId xmlns:a16="http://schemas.microsoft.com/office/drawing/2014/main" id="{C5777D1D-078D-4AD9-8572-872ACE83D39D}"/>
              </a:ext>
            </a:extLst>
          </p:cNvPr>
          <p:cNvSpPr>
            <a:spLocks/>
          </p:cNvSpPr>
          <p:nvPr/>
        </p:nvSpPr>
        <p:spPr bwMode="auto">
          <a:xfrm>
            <a:off x="6096119" y="3976134"/>
            <a:ext cx="400050" cy="1198248"/>
          </a:xfrm>
          <a:prstGeom prst="rightBrace">
            <a:avLst>
              <a:gd name="adj1" fmla="val 63294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AutoShape 51">
            <a:extLst>
              <a:ext uri="{FF2B5EF4-FFF2-40B4-BE49-F238E27FC236}">
                <a16:creationId xmlns:a16="http://schemas.microsoft.com/office/drawing/2014/main" id="{8ADD4CDE-396A-4EFC-99EC-8A5557BA78CB}"/>
              </a:ext>
            </a:extLst>
          </p:cNvPr>
          <p:cNvSpPr>
            <a:spLocks/>
          </p:cNvSpPr>
          <p:nvPr/>
        </p:nvSpPr>
        <p:spPr bwMode="auto">
          <a:xfrm>
            <a:off x="7006322" y="4448340"/>
            <a:ext cx="400050" cy="1151778"/>
          </a:xfrm>
          <a:prstGeom prst="rightBrace">
            <a:avLst>
              <a:gd name="adj1" fmla="val 63294"/>
              <a:gd name="adj2" fmla="val 50000"/>
            </a:avLst>
          </a:prstGeom>
          <a:solidFill>
            <a:srgbClr val="FFFFFF"/>
          </a:solidFill>
          <a:ln w="254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748848"/>
      </p:ext>
    </p:extLst>
  </p:cSld>
  <p:clrMapOvr>
    <a:masterClrMapping/>
  </p:clrMapOvr>
  <p:transition advTm="180783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5" grpId="1" animBg="1"/>
      <p:bldP spid="9" grpId="0"/>
      <p:bldP spid="10" grpId="0" animBg="1"/>
      <p:bldP spid="11" grpId="0"/>
      <p:bldP spid="12" grpId="0"/>
      <p:bldP spid="13" grpId="0"/>
      <p:bldP spid="14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329A82-717C-4A35-933B-507248A40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13" y="714562"/>
            <a:ext cx="8231187" cy="523220"/>
          </a:xfrm>
        </p:spPr>
        <p:txBody>
          <a:bodyPr/>
          <a:lstStyle/>
          <a:p>
            <a:r>
              <a:rPr lang="en-US" kern="1200" dirty="0" err="1">
                <a:latin typeface="Arial" pitchFamily="34" charset="0"/>
                <a:cs typeface="Arial" pitchFamily="34" charset="0"/>
              </a:rPr>
              <a:t>Analizar</a:t>
            </a:r>
            <a:endParaRPr lang="en-US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00D95E-1A8E-4094-AE5A-D942BEC40088}"/>
              </a:ext>
            </a:extLst>
          </p:cNvPr>
          <p:cNvGrpSpPr/>
          <p:nvPr/>
        </p:nvGrpSpPr>
        <p:grpSpPr>
          <a:xfrm>
            <a:off x="453236" y="1707937"/>
            <a:ext cx="8231187" cy="1304823"/>
            <a:chOff x="912813" y="2486617"/>
            <a:chExt cx="8231187" cy="130482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7A3ABB9-97AC-400F-BCC7-382DE7937D95}"/>
                </a:ext>
              </a:extLst>
            </p:cNvPr>
            <p:cNvGrpSpPr/>
            <p:nvPr/>
          </p:nvGrpSpPr>
          <p:grpSpPr>
            <a:xfrm>
              <a:off x="2384754" y="2486617"/>
              <a:ext cx="6759246" cy="1304823"/>
              <a:chOff x="1838947" y="2643554"/>
              <a:chExt cx="6759246" cy="1304823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06D8ACDC-DB88-4C78-8B57-6870729DFFC0}"/>
                  </a:ext>
                </a:extLst>
              </p:cNvPr>
              <p:cNvSpPr/>
              <p:nvPr/>
            </p:nvSpPr>
            <p:spPr>
              <a:xfrm>
                <a:off x="3284898" y="2643554"/>
                <a:ext cx="1921356" cy="1304823"/>
              </a:xfrm>
              <a:custGeom>
                <a:avLst/>
                <a:gdLst>
                  <a:gd name="connsiteX0" fmla="*/ 0 w 1465055"/>
                  <a:gd name="connsiteY0" fmla="*/ 0 h 567502"/>
                  <a:gd name="connsiteX1" fmla="*/ 1181304 w 1465055"/>
                  <a:gd name="connsiteY1" fmla="*/ 0 h 567502"/>
                  <a:gd name="connsiteX2" fmla="*/ 1465055 w 1465055"/>
                  <a:gd name="connsiteY2" fmla="*/ 283751 h 567502"/>
                  <a:gd name="connsiteX3" fmla="*/ 1181304 w 1465055"/>
                  <a:gd name="connsiteY3" fmla="*/ 567502 h 567502"/>
                  <a:gd name="connsiteX4" fmla="*/ 0 w 1465055"/>
                  <a:gd name="connsiteY4" fmla="*/ 567502 h 567502"/>
                  <a:gd name="connsiteX5" fmla="*/ 283751 w 1465055"/>
                  <a:gd name="connsiteY5" fmla="*/ 283751 h 567502"/>
                  <a:gd name="connsiteX6" fmla="*/ 0 w 1465055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65055" h="567502">
                    <a:moveTo>
                      <a:pt x="0" y="0"/>
                    </a:moveTo>
                    <a:lnTo>
                      <a:pt x="1181304" y="0"/>
                    </a:lnTo>
                    <a:lnTo>
                      <a:pt x="1465055" y="283751"/>
                    </a:lnTo>
                    <a:lnTo>
                      <a:pt x="1181304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7933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b="1" dirty="0" err="1">
                    <a:solidFill>
                      <a:schemeClr val="tx1"/>
                    </a:solidFill>
                  </a:rPr>
                  <a:t>Analizar</a:t>
                </a:r>
                <a:endParaRPr lang="en-GB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3E5821DC-CC3E-4369-A251-54D74F80405D}"/>
                  </a:ext>
                </a:extLst>
              </p:cNvPr>
              <p:cNvSpPr/>
              <p:nvPr/>
            </p:nvSpPr>
            <p:spPr>
              <a:xfrm>
                <a:off x="1838947" y="3012215"/>
                <a:ext cx="1714397" cy="567502"/>
              </a:xfrm>
              <a:custGeom>
                <a:avLst/>
                <a:gdLst>
                  <a:gd name="connsiteX0" fmla="*/ 0 w 1942056"/>
                  <a:gd name="connsiteY0" fmla="*/ 0 h 567502"/>
                  <a:gd name="connsiteX1" fmla="*/ 1658305 w 1942056"/>
                  <a:gd name="connsiteY1" fmla="*/ 0 h 567502"/>
                  <a:gd name="connsiteX2" fmla="*/ 1942056 w 1942056"/>
                  <a:gd name="connsiteY2" fmla="*/ 283751 h 567502"/>
                  <a:gd name="connsiteX3" fmla="*/ 1658305 w 1942056"/>
                  <a:gd name="connsiteY3" fmla="*/ 567502 h 567502"/>
                  <a:gd name="connsiteX4" fmla="*/ 0 w 1942056"/>
                  <a:gd name="connsiteY4" fmla="*/ 567502 h 567502"/>
                  <a:gd name="connsiteX5" fmla="*/ 283751 w 1942056"/>
                  <a:gd name="connsiteY5" fmla="*/ 283751 h 567502"/>
                  <a:gd name="connsiteX6" fmla="*/ 0 w 1942056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2056" h="567502">
                    <a:moveTo>
                      <a:pt x="0" y="0"/>
                    </a:moveTo>
                    <a:lnTo>
                      <a:pt x="1658305" y="0"/>
                    </a:lnTo>
                    <a:lnTo>
                      <a:pt x="1942056" y="283751"/>
                    </a:lnTo>
                    <a:lnTo>
                      <a:pt x="1658305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7933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 err="1">
                    <a:solidFill>
                      <a:schemeClr val="tx1"/>
                    </a:solidFill>
                  </a:rPr>
                  <a:t>Recopilar</a:t>
                </a:r>
                <a:endParaRPr lang="en-GB" sz="11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020F8525-E022-4F78-901F-8003A6FB8FAB}"/>
                  </a:ext>
                </a:extLst>
              </p:cNvPr>
              <p:cNvSpPr/>
              <p:nvPr/>
            </p:nvSpPr>
            <p:spPr>
              <a:xfrm>
                <a:off x="5055055" y="3012215"/>
                <a:ext cx="1311389" cy="567502"/>
              </a:xfrm>
              <a:custGeom>
                <a:avLst/>
                <a:gdLst>
                  <a:gd name="connsiteX0" fmla="*/ 0 w 1311389"/>
                  <a:gd name="connsiteY0" fmla="*/ 0 h 567502"/>
                  <a:gd name="connsiteX1" fmla="*/ 1027638 w 1311389"/>
                  <a:gd name="connsiteY1" fmla="*/ 0 h 567502"/>
                  <a:gd name="connsiteX2" fmla="*/ 1311389 w 1311389"/>
                  <a:gd name="connsiteY2" fmla="*/ 283751 h 567502"/>
                  <a:gd name="connsiteX3" fmla="*/ 1027638 w 1311389"/>
                  <a:gd name="connsiteY3" fmla="*/ 567502 h 567502"/>
                  <a:gd name="connsiteX4" fmla="*/ 0 w 1311389"/>
                  <a:gd name="connsiteY4" fmla="*/ 567502 h 567502"/>
                  <a:gd name="connsiteX5" fmla="*/ 283751 w 1311389"/>
                  <a:gd name="connsiteY5" fmla="*/ 283751 h 567502"/>
                  <a:gd name="connsiteX6" fmla="*/ 0 w 1311389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11389" h="567502">
                    <a:moveTo>
                      <a:pt x="0" y="0"/>
                    </a:moveTo>
                    <a:lnTo>
                      <a:pt x="1027638" y="0"/>
                    </a:lnTo>
                    <a:lnTo>
                      <a:pt x="1311389" y="283751"/>
                    </a:lnTo>
                    <a:lnTo>
                      <a:pt x="1027638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100" b="1" kern="1200" dirty="0" err="1">
                    <a:solidFill>
                      <a:schemeClr val="tx1"/>
                    </a:solidFill>
                  </a:rPr>
                  <a:t>Actuar</a:t>
                </a:r>
                <a:endParaRPr lang="en-GB" sz="11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790AE6F1-ACB4-4ED9-A609-911832E08C5A}"/>
                  </a:ext>
                </a:extLst>
              </p:cNvPr>
              <p:cNvSpPr/>
              <p:nvPr/>
            </p:nvSpPr>
            <p:spPr>
              <a:xfrm>
                <a:off x="6110841" y="3012215"/>
                <a:ext cx="1371478" cy="567502"/>
              </a:xfrm>
              <a:custGeom>
                <a:avLst/>
                <a:gdLst>
                  <a:gd name="connsiteX0" fmla="*/ 0 w 1272767"/>
                  <a:gd name="connsiteY0" fmla="*/ 0 h 567502"/>
                  <a:gd name="connsiteX1" fmla="*/ 989016 w 1272767"/>
                  <a:gd name="connsiteY1" fmla="*/ 0 h 567502"/>
                  <a:gd name="connsiteX2" fmla="*/ 1272767 w 1272767"/>
                  <a:gd name="connsiteY2" fmla="*/ 283751 h 567502"/>
                  <a:gd name="connsiteX3" fmla="*/ 989016 w 1272767"/>
                  <a:gd name="connsiteY3" fmla="*/ 567502 h 567502"/>
                  <a:gd name="connsiteX4" fmla="*/ 0 w 1272767"/>
                  <a:gd name="connsiteY4" fmla="*/ 567502 h 567502"/>
                  <a:gd name="connsiteX5" fmla="*/ 283751 w 1272767"/>
                  <a:gd name="connsiteY5" fmla="*/ 283751 h 567502"/>
                  <a:gd name="connsiteX6" fmla="*/ 0 w 1272767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72767" h="567502">
                    <a:moveTo>
                      <a:pt x="0" y="0"/>
                    </a:moveTo>
                    <a:lnTo>
                      <a:pt x="989016" y="0"/>
                    </a:lnTo>
                    <a:lnTo>
                      <a:pt x="1272767" y="283751"/>
                    </a:lnTo>
                    <a:lnTo>
                      <a:pt x="989016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100" b="1" kern="1200" dirty="0" err="1">
                    <a:solidFill>
                      <a:schemeClr val="tx1"/>
                    </a:solidFill>
                  </a:rPr>
                  <a:t>Informar</a:t>
                </a:r>
                <a:endParaRPr lang="en-GB" sz="11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5EAE96FF-0675-4129-A367-C407EFAE8760}"/>
                  </a:ext>
                </a:extLst>
              </p:cNvPr>
              <p:cNvSpPr/>
              <p:nvPr/>
            </p:nvSpPr>
            <p:spPr>
              <a:xfrm>
                <a:off x="7226715" y="3012215"/>
                <a:ext cx="1371478" cy="567502"/>
              </a:xfrm>
              <a:custGeom>
                <a:avLst/>
                <a:gdLst>
                  <a:gd name="connsiteX0" fmla="*/ 0 w 1371478"/>
                  <a:gd name="connsiteY0" fmla="*/ 0 h 567502"/>
                  <a:gd name="connsiteX1" fmla="*/ 1087727 w 1371478"/>
                  <a:gd name="connsiteY1" fmla="*/ 0 h 567502"/>
                  <a:gd name="connsiteX2" fmla="*/ 1371478 w 1371478"/>
                  <a:gd name="connsiteY2" fmla="*/ 283751 h 567502"/>
                  <a:gd name="connsiteX3" fmla="*/ 1087727 w 1371478"/>
                  <a:gd name="connsiteY3" fmla="*/ 567502 h 567502"/>
                  <a:gd name="connsiteX4" fmla="*/ 0 w 1371478"/>
                  <a:gd name="connsiteY4" fmla="*/ 567502 h 567502"/>
                  <a:gd name="connsiteX5" fmla="*/ 283751 w 1371478"/>
                  <a:gd name="connsiteY5" fmla="*/ 283751 h 567502"/>
                  <a:gd name="connsiteX6" fmla="*/ 0 w 1371478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71478" h="567502">
                    <a:moveTo>
                      <a:pt x="0" y="0"/>
                    </a:moveTo>
                    <a:lnTo>
                      <a:pt x="1087727" y="0"/>
                    </a:lnTo>
                    <a:lnTo>
                      <a:pt x="1371478" y="283751"/>
                    </a:lnTo>
                    <a:lnTo>
                      <a:pt x="1087727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100" b="1" kern="1200" dirty="0" err="1">
                    <a:solidFill>
                      <a:schemeClr val="tx1"/>
                    </a:solidFill>
                  </a:rPr>
                  <a:t>Evaluar</a:t>
                </a:r>
                <a:endParaRPr lang="en-GB" sz="1100" b="1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247C764-B048-4516-8E86-1023566CCAC4}"/>
                </a:ext>
              </a:extLst>
            </p:cNvPr>
            <p:cNvSpPr/>
            <p:nvPr/>
          </p:nvSpPr>
          <p:spPr>
            <a:xfrm>
              <a:off x="912813" y="2855278"/>
              <a:ext cx="1654714" cy="567502"/>
            </a:xfrm>
            <a:custGeom>
              <a:avLst/>
              <a:gdLst>
                <a:gd name="connsiteX0" fmla="*/ 0 w 1942056"/>
                <a:gd name="connsiteY0" fmla="*/ 0 h 567502"/>
                <a:gd name="connsiteX1" fmla="*/ 1658305 w 1942056"/>
                <a:gd name="connsiteY1" fmla="*/ 0 h 567502"/>
                <a:gd name="connsiteX2" fmla="*/ 1942056 w 1942056"/>
                <a:gd name="connsiteY2" fmla="*/ 283751 h 567502"/>
                <a:gd name="connsiteX3" fmla="*/ 1658305 w 1942056"/>
                <a:gd name="connsiteY3" fmla="*/ 567502 h 567502"/>
                <a:gd name="connsiteX4" fmla="*/ 0 w 1942056"/>
                <a:gd name="connsiteY4" fmla="*/ 567502 h 567502"/>
                <a:gd name="connsiteX5" fmla="*/ 283751 w 1942056"/>
                <a:gd name="connsiteY5" fmla="*/ 283751 h 567502"/>
                <a:gd name="connsiteX6" fmla="*/ 0 w 1942056"/>
                <a:gd name="connsiteY6" fmla="*/ 0 h 56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2056" h="567502">
                  <a:moveTo>
                    <a:pt x="0" y="0"/>
                  </a:moveTo>
                  <a:lnTo>
                    <a:pt x="1658305" y="0"/>
                  </a:lnTo>
                  <a:lnTo>
                    <a:pt x="1942056" y="283751"/>
                  </a:lnTo>
                  <a:lnTo>
                    <a:pt x="1658305" y="567502"/>
                  </a:lnTo>
                  <a:lnTo>
                    <a:pt x="0" y="567502"/>
                  </a:lnTo>
                  <a:lnTo>
                    <a:pt x="283751" y="283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33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756" tIns="12002" rIns="295753" bIns="12002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b="1" dirty="0">
                  <a:solidFill>
                    <a:schemeClr val="tx1"/>
                  </a:solidFill>
                </a:rPr>
                <a:t>D</a:t>
              </a:r>
              <a:r>
                <a:rPr lang="en-US" sz="1100" b="1" dirty="0" err="1">
                  <a:solidFill>
                    <a:schemeClr val="tx1"/>
                  </a:solidFill>
                </a:rPr>
                <a:t>iseñar</a:t>
              </a:r>
              <a:endParaRPr lang="en-GB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Title 5">
            <a:extLst>
              <a:ext uri="{FF2B5EF4-FFF2-40B4-BE49-F238E27FC236}">
                <a16:creationId xmlns:a16="http://schemas.microsoft.com/office/drawing/2014/main" id="{0DD81F05-A750-4A54-BF38-6E9C1C902BAB}"/>
              </a:ext>
            </a:extLst>
          </p:cNvPr>
          <p:cNvSpPr txBox="1">
            <a:spLocks/>
          </p:cNvSpPr>
          <p:nvPr/>
        </p:nvSpPr>
        <p:spPr bwMode="auto">
          <a:xfrm>
            <a:off x="877330" y="5232920"/>
            <a:ext cx="70927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Las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cifras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por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sí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solas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no lo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dicen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todo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.</a:t>
            </a:r>
            <a:endParaRPr lang="en-US" i="1" kern="1200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7B035C9E-E28F-44EB-9579-E3E493058569}"/>
              </a:ext>
            </a:extLst>
          </p:cNvPr>
          <p:cNvSpPr txBox="1">
            <a:spLocks/>
          </p:cNvSpPr>
          <p:nvPr/>
        </p:nvSpPr>
        <p:spPr bwMode="auto">
          <a:xfrm>
            <a:off x="989105" y="5754031"/>
            <a:ext cx="67715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Datos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brutos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+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Análisis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=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Información</a:t>
            </a:r>
            <a:endParaRPr lang="en-US" i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F0B27FF-FB1A-4632-9223-0FB161EA6D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3236" y="4143478"/>
            <a:ext cx="4438650" cy="394147"/>
          </a:xfrm>
        </p:spPr>
        <p:txBody>
          <a:bodyPr/>
          <a:lstStyle/>
          <a:p>
            <a:pPr marL="0" indent="0">
              <a:buNone/>
            </a:pPr>
            <a:r>
              <a:rPr lang="fr-FR" i="1" dirty="0" err="1"/>
              <a:t>Cantidad</a:t>
            </a:r>
            <a:r>
              <a:rPr lang="fr-FR" i="1" dirty="0"/>
              <a:t> de </a:t>
            </a:r>
            <a:r>
              <a:rPr lang="fr-FR" i="1" dirty="0" err="1"/>
              <a:t>sabanas</a:t>
            </a:r>
            <a:r>
              <a:rPr lang="fr-FR" i="1" dirty="0"/>
              <a:t> </a:t>
            </a:r>
            <a:r>
              <a:rPr lang="fr-FR" i="1" dirty="0" err="1"/>
              <a:t>distribuidas</a:t>
            </a:r>
            <a:endParaRPr lang="en-US" i="1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11C11F1-1C3B-46AE-AEF7-797C8A278FB0}"/>
              </a:ext>
            </a:extLst>
          </p:cNvPr>
          <p:cNvSpPr txBox="1">
            <a:spLocks/>
          </p:cNvSpPr>
          <p:nvPr/>
        </p:nvSpPr>
        <p:spPr bwMode="auto">
          <a:xfrm>
            <a:off x="453236" y="3480070"/>
            <a:ext cx="9010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/>
              <a:t>Indicator                                            </a:t>
            </a:r>
            <a:r>
              <a:rPr lang="fr-FR" sz="2400" kern="0" dirty="0" err="1"/>
              <a:t>Objetivo</a:t>
            </a:r>
            <a:r>
              <a:rPr lang="fr-FR" sz="2400" kern="0" dirty="0"/>
              <a:t>        </a:t>
            </a:r>
            <a:r>
              <a:rPr lang="fr-FR" sz="2400" kern="0" dirty="0" err="1"/>
              <a:t>Resultado</a:t>
            </a:r>
            <a:endParaRPr lang="en-US" sz="2400" kern="0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65FE830-F3E2-4ADD-8531-A546295AA1F4}"/>
              </a:ext>
            </a:extLst>
          </p:cNvPr>
          <p:cNvSpPr txBox="1">
            <a:spLocks/>
          </p:cNvSpPr>
          <p:nvPr/>
        </p:nvSpPr>
        <p:spPr bwMode="auto">
          <a:xfrm>
            <a:off x="5582019" y="4211940"/>
            <a:ext cx="1230104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>
              <a:buFontTx/>
              <a:buNone/>
            </a:pPr>
            <a:r>
              <a:rPr lang="fr-FR" i="1" dirty="0"/>
              <a:t>100,000</a:t>
            </a:r>
            <a:endParaRPr lang="en-US" i="1" kern="0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3AE9FA2F-FE4F-46C9-A6EC-DDFAED5786B2}"/>
              </a:ext>
            </a:extLst>
          </p:cNvPr>
          <p:cNvSpPr txBox="1">
            <a:spLocks/>
          </p:cNvSpPr>
          <p:nvPr/>
        </p:nvSpPr>
        <p:spPr bwMode="auto">
          <a:xfrm>
            <a:off x="7719987" y="4211940"/>
            <a:ext cx="922337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>
              <a:buFontTx/>
              <a:buNone/>
            </a:pPr>
            <a:r>
              <a:rPr lang="fr-FR" i="1" dirty="0"/>
              <a:t>50,000</a:t>
            </a:r>
            <a:endParaRPr lang="en-US" i="1" kern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FE1393-C6C7-4E5E-9E9A-140A54B70604}"/>
              </a:ext>
            </a:extLst>
          </p:cNvPr>
          <p:cNvSpPr/>
          <p:nvPr/>
        </p:nvSpPr>
        <p:spPr bwMode="auto">
          <a:xfrm>
            <a:off x="6281665" y="2550811"/>
            <a:ext cx="1371478" cy="2186416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5000" b="1" dirty="0">
                <a:solidFill>
                  <a:srgbClr val="FF0000"/>
                </a:solidFill>
                <a:latin typeface="Arial" charset="0"/>
              </a:rPr>
              <a:t>?</a:t>
            </a:r>
            <a:endParaRPr kumimoji="0" lang="en-US" sz="15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70846AB-7C66-4C95-A1C8-2A64B5A18366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4019394"/>
      </p:ext>
    </p:extLst>
  </p:cSld>
  <p:clrMapOvr>
    <a:masterClrMapping/>
  </p:clrMapOvr>
  <p:transition advTm="112747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 build="p"/>
      <p:bldP spid="17" grpId="0"/>
      <p:bldP spid="18" grpId="0"/>
      <p:bldP spid="20" grpId="0"/>
      <p:bldP spid="22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DC062FA-4975-4189-8C6C-091E76AE80D1}"/>
              </a:ext>
            </a:extLst>
          </p:cNvPr>
          <p:cNvSpPr/>
          <p:nvPr/>
        </p:nvSpPr>
        <p:spPr>
          <a:xfrm>
            <a:off x="532958" y="3204241"/>
            <a:ext cx="906193" cy="72008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Acción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ight Arrow 6">
            <a:extLst>
              <a:ext uri="{FF2B5EF4-FFF2-40B4-BE49-F238E27FC236}">
                <a16:creationId xmlns:a16="http://schemas.microsoft.com/office/drawing/2014/main" id="{54052422-F48E-4966-98D3-F702EE49F4AD}"/>
              </a:ext>
            </a:extLst>
          </p:cNvPr>
          <p:cNvSpPr/>
          <p:nvPr/>
        </p:nvSpPr>
        <p:spPr>
          <a:xfrm>
            <a:off x="1460888" y="3509284"/>
            <a:ext cx="634695" cy="144016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1A2D47-1AAD-491E-B596-65FBF7B4EA8F}"/>
              </a:ext>
            </a:extLst>
          </p:cNvPr>
          <p:cNvSpPr/>
          <p:nvPr/>
        </p:nvSpPr>
        <p:spPr>
          <a:xfrm>
            <a:off x="2100599" y="3204240"/>
            <a:ext cx="935945" cy="959965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Resultado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Efecto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</a:t>
            </a:r>
            <a:endParaRPr kumimoji="0" lang="en-GB" sz="12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865A43C-C4F9-48E9-956B-A7FA331B3F0C}"/>
              </a:ext>
            </a:extLst>
          </p:cNvPr>
          <p:cNvSpPr/>
          <p:nvPr/>
        </p:nvSpPr>
        <p:spPr>
          <a:xfrm>
            <a:off x="4607505" y="3207315"/>
            <a:ext cx="1080120" cy="720080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Conclusión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Efecto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medio </a:t>
            </a:r>
            <a:r>
              <a:rPr kumimoji="0" lang="en-US" sz="12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plazo</a:t>
            </a:r>
            <a:endParaRPr kumimoji="0" lang="en-GB" sz="12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47F2684-7042-4527-B87D-92941F83E7A8}"/>
              </a:ext>
            </a:extLst>
          </p:cNvPr>
          <p:cNvSpPr/>
          <p:nvPr/>
        </p:nvSpPr>
        <p:spPr>
          <a:xfrm>
            <a:off x="7883360" y="3204241"/>
            <a:ext cx="1044739" cy="758120"/>
          </a:xfrm>
          <a:prstGeom prst="rect">
            <a:avLst/>
          </a:prstGeom>
          <a:solidFill>
            <a:srgbClr val="77933C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Impacto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Efecto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largo </a:t>
            </a:r>
            <a:r>
              <a:rPr kumimoji="0" lang="en-US" sz="12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plazo</a:t>
            </a:r>
            <a:endParaRPr kumimoji="0" lang="en-GB" sz="12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9F81D5-F773-4C54-BDFD-01E2E1248FC8}"/>
              </a:ext>
            </a:extLst>
          </p:cNvPr>
          <p:cNvSpPr/>
          <p:nvPr/>
        </p:nvSpPr>
        <p:spPr>
          <a:xfrm>
            <a:off x="3347912" y="4164206"/>
            <a:ext cx="137418" cy="384794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D9C0C8-3B9C-4A5A-9CDC-9EB514E41305}"/>
              </a:ext>
            </a:extLst>
          </p:cNvPr>
          <p:cNvSpPr/>
          <p:nvPr/>
        </p:nvSpPr>
        <p:spPr>
          <a:xfrm>
            <a:off x="3660640" y="3807528"/>
            <a:ext cx="120466" cy="15483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DEDD365-543B-4B42-8BDE-FC3A9236F3CE}"/>
              </a:ext>
            </a:extLst>
          </p:cNvPr>
          <p:cNvSpPr/>
          <p:nvPr/>
        </p:nvSpPr>
        <p:spPr>
          <a:xfrm>
            <a:off x="3268922" y="3075441"/>
            <a:ext cx="120466" cy="15483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19E6C89-4A68-4D81-815F-AAA247DC8709}"/>
              </a:ext>
            </a:extLst>
          </p:cNvPr>
          <p:cNvSpPr/>
          <p:nvPr/>
        </p:nvSpPr>
        <p:spPr>
          <a:xfrm>
            <a:off x="3439238" y="2601555"/>
            <a:ext cx="287933" cy="358261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ight Arrow 32">
            <a:extLst>
              <a:ext uri="{FF2B5EF4-FFF2-40B4-BE49-F238E27FC236}">
                <a16:creationId xmlns:a16="http://schemas.microsoft.com/office/drawing/2014/main" id="{FF754698-A2D4-4C03-8955-2058AB236622}"/>
              </a:ext>
            </a:extLst>
          </p:cNvPr>
          <p:cNvSpPr/>
          <p:nvPr/>
        </p:nvSpPr>
        <p:spPr>
          <a:xfrm>
            <a:off x="3002371" y="3492272"/>
            <a:ext cx="1605134" cy="161027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ight Arrow 33">
            <a:extLst>
              <a:ext uri="{FF2B5EF4-FFF2-40B4-BE49-F238E27FC236}">
                <a16:creationId xmlns:a16="http://schemas.microsoft.com/office/drawing/2014/main" id="{C3AEE5FF-F174-46CB-A58F-AE82E365F369}"/>
              </a:ext>
            </a:extLst>
          </p:cNvPr>
          <p:cNvSpPr/>
          <p:nvPr/>
        </p:nvSpPr>
        <p:spPr>
          <a:xfrm rot="1487075">
            <a:off x="3696808" y="3072388"/>
            <a:ext cx="894973" cy="81833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ight Arrow 34">
            <a:extLst>
              <a:ext uri="{FF2B5EF4-FFF2-40B4-BE49-F238E27FC236}">
                <a16:creationId xmlns:a16="http://schemas.microsoft.com/office/drawing/2014/main" id="{0A4C81F7-96DB-4C8D-BF66-F2A028C5C908}"/>
              </a:ext>
            </a:extLst>
          </p:cNvPr>
          <p:cNvSpPr/>
          <p:nvPr/>
        </p:nvSpPr>
        <p:spPr>
          <a:xfrm rot="616979">
            <a:off x="3411323" y="3271469"/>
            <a:ext cx="1167829" cy="45719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ight Arrow 35">
            <a:extLst>
              <a:ext uri="{FF2B5EF4-FFF2-40B4-BE49-F238E27FC236}">
                <a16:creationId xmlns:a16="http://schemas.microsoft.com/office/drawing/2014/main" id="{7E1628AA-135F-4523-B7CC-03E93AE8D53E}"/>
              </a:ext>
            </a:extLst>
          </p:cNvPr>
          <p:cNvSpPr/>
          <p:nvPr/>
        </p:nvSpPr>
        <p:spPr>
          <a:xfrm rot="20110486">
            <a:off x="3446050" y="4062402"/>
            <a:ext cx="1167829" cy="77495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ight Arrow 36">
            <a:extLst>
              <a:ext uri="{FF2B5EF4-FFF2-40B4-BE49-F238E27FC236}">
                <a16:creationId xmlns:a16="http://schemas.microsoft.com/office/drawing/2014/main" id="{00A1A01B-F462-46A1-A329-9634E1E5BA70}"/>
              </a:ext>
            </a:extLst>
          </p:cNvPr>
          <p:cNvSpPr/>
          <p:nvPr/>
        </p:nvSpPr>
        <p:spPr>
          <a:xfrm rot="20945458">
            <a:off x="3772850" y="3767146"/>
            <a:ext cx="803942" cy="45719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C0ECB48-6D76-4AF9-80DF-6C9119993D83}"/>
              </a:ext>
            </a:extLst>
          </p:cNvPr>
          <p:cNvSpPr/>
          <p:nvPr/>
        </p:nvSpPr>
        <p:spPr>
          <a:xfrm>
            <a:off x="6311721" y="2939745"/>
            <a:ext cx="137418" cy="38479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66C1186-52C8-415C-AA3D-6A651334A035}"/>
              </a:ext>
            </a:extLst>
          </p:cNvPr>
          <p:cNvSpPr/>
          <p:nvPr/>
        </p:nvSpPr>
        <p:spPr>
          <a:xfrm>
            <a:off x="6721288" y="3772069"/>
            <a:ext cx="120466" cy="154833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2CCBF16-A125-48BA-80C7-9C750030AFF9}"/>
              </a:ext>
            </a:extLst>
          </p:cNvPr>
          <p:cNvSpPr/>
          <p:nvPr/>
        </p:nvSpPr>
        <p:spPr>
          <a:xfrm>
            <a:off x="6658689" y="2811149"/>
            <a:ext cx="120466" cy="154833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5CE1275-4C18-4A0B-9B44-EC1FE2A87690}"/>
              </a:ext>
            </a:extLst>
          </p:cNvPr>
          <p:cNvSpPr/>
          <p:nvPr/>
        </p:nvSpPr>
        <p:spPr>
          <a:xfrm>
            <a:off x="6256454" y="4113222"/>
            <a:ext cx="287933" cy="358261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ight Arrow 37">
            <a:extLst>
              <a:ext uri="{FF2B5EF4-FFF2-40B4-BE49-F238E27FC236}">
                <a16:creationId xmlns:a16="http://schemas.microsoft.com/office/drawing/2014/main" id="{BD13F577-0242-4363-89D3-827BDAD9D700}"/>
              </a:ext>
            </a:extLst>
          </p:cNvPr>
          <p:cNvSpPr/>
          <p:nvPr/>
        </p:nvSpPr>
        <p:spPr>
          <a:xfrm>
            <a:off x="5687625" y="3456813"/>
            <a:ext cx="2195736" cy="207819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ight Arrow 38">
            <a:extLst>
              <a:ext uri="{FF2B5EF4-FFF2-40B4-BE49-F238E27FC236}">
                <a16:creationId xmlns:a16="http://schemas.microsoft.com/office/drawing/2014/main" id="{4025FF79-6C54-4AC8-A9A5-F385112737ED}"/>
              </a:ext>
            </a:extLst>
          </p:cNvPr>
          <p:cNvSpPr/>
          <p:nvPr/>
        </p:nvSpPr>
        <p:spPr>
          <a:xfrm rot="1487075">
            <a:off x="6752306" y="3072152"/>
            <a:ext cx="1097671" cy="78229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ight Arrow 39">
            <a:extLst>
              <a:ext uri="{FF2B5EF4-FFF2-40B4-BE49-F238E27FC236}">
                <a16:creationId xmlns:a16="http://schemas.microsoft.com/office/drawing/2014/main" id="{2E8F73B6-ADDD-4388-8784-E54BE68D4BF2}"/>
              </a:ext>
            </a:extLst>
          </p:cNvPr>
          <p:cNvSpPr/>
          <p:nvPr/>
        </p:nvSpPr>
        <p:spPr>
          <a:xfrm rot="616979">
            <a:off x="6468083" y="3277125"/>
            <a:ext cx="1327384" cy="47432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ight Arrow 40">
            <a:extLst>
              <a:ext uri="{FF2B5EF4-FFF2-40B4-BE49-F238E27FC236}">
                <a16:creationId xmlns:a16="http://schemas.microsoft.com/office/drawing/2014/main" id="{3C336718-15C0-4440-9622-744F68508AC4}"/>
              </a:ext>
            </a:extLst>
          </p:cNvPr>
          <p:cNvSpPr/>
          <p:nvPr/>
        </p:nvSpPr>
        <p:spPr>
          <a:xfrm rot="20110486">
            <a:off x="6505746" y="3972475"/>
            <a:ext cx="1416257" cy="127638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ight Arrow 41">
            <a:extLst>
              <a:ext uri="{FF2B5EF4-FFF2-40B4-BE49-F238E27FC236}">
                <a16:creationId xmlns:a16="http://schemas.microsoft.com/office/drawing/2014/main" id="{0CBE76D6-FE04-4AF2-8CD1-FDF367865980}"/>
              </a:ext>
            </a:extLst>
          </p:cNvPr>
          <p:cNvSpPr/>
          <p:nvPr/>
        </p:nvSpPr>
        <p:spPr>
          <a:xfrm rot="20945458">
            <a:off x="6832131" y="3717374"/>
            <a:ext cx="955200" cy="45719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4319C3F-DF22-4309-8141-B599322AD1D0}"/>
              </a:ext>
            </a:extLst>
          </p:cNvPr>
          <p:cNvSpPr txBox="1">
            <a:spLocks/>
          </p:cNvSpPr>
          <p:nvPr/>
        </p:nvSpPr>
        <p:spPr>
          <a:xfrm>
            <a:off x="392113" y="685849"/>
            <a:ext cx="8231187" cy="519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/>
              <a:t>El </a:t>
            </a:r>
            <a:r>
              <a:rPr lang="fr-FR" sz="2800" b="1" dirty="0" err="1"/>
              <a:t>problema</a:t>
            </a:r>
            <a:r>
              <a:rPr lang="fr-FR" sz="2800" b="1" dirty="0"/>
              <a:t> de la </a:t>
            </a:r>
            <a:r>
              <a:rPr lang="fr-FR" sz="2800" b="1" dirty="0" err="1"/>
              <a:t>atribución</a:t>
            </a:r>
            <a:endParaRPr lang="en-US" sz="2800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1C20A43-A9F1-4E3D-8E76-FA2E621A05E1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2388727"/>
      </p:ext>
    </p:extLst>
  </p:cSld>
  <p:clrMapOvr>
    <a:masterClrMapping/>
  </p:clrMapOvr>
  <p:transition advTm="75425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329A82-717C-4A35-933B-507248A40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143" y="247101"/>
            <a:ext cx="8231187" cy="523220"/>
          </a:xfrm>
        </p:spPr>
        <p:txBody>
          <a:bodyPr/>
          <a:lstStyle/>
          <a:p>
            <a:r>
              <a:rPr lang="en-US" kern="1200" dirty="0" err="1">
                <a:latin typeface="Arial" pitchFamily="34" charset="0"/>
                <a:cs typeface="Arial" pitchFamily="34" charset="0"/>
              </a:rPr>
              <a:t>Actuar</a:t>
            </a:r>
            <a:r>
              <a:rPr lang="en-US" kern="1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kern="1200" dirty="0" err="1">
                <a:latin typeface="Arial" pitchFamily="34" charset="0"/>
                <a:cs typeface="Arial" pitchFamily="34" charset="0"/>
              </a:rPr>
              <a:t>decisiones</a:t>
            </a:r>
            <a:r>
              <a:rPr lang="en-US" kern="1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kern="1200" dirty="0" err="1">
                <a:latin typeface="Arial" pitchFamily="34" charset="0"/>
                <a:cs typeface="Arial" pitchFamily="34" charset="0"/>
              </a:rPr>
              <a:t>recomendaciones</a:t>
            </a:r>
            <a:endParaRPr lang="en-US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E7E552C-7E76-4AF4-BB6D-BE7924377512}"/>
              </a:ext>
            </a:extLst>
          </p:cNvPr>
          <p:cNvGrpSpPr/>
          <p:nvPr/>
        </p:nvGrpSpPr>
        <p:grpSpPr>
          <a:xfrm>
            <a:off x="130106" y="1205870"/>
            <a:ext cx="8231187" cy="1304823"/>
            <a:chOff x="417512" y="3464317"/>
            <a:chExt cx="8231187" cy="130482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56828BA-93F1-44DF-96E2-E7EC0AFA7D62}"/>
                </a:ext>
              </a:extLst>
            </p:cNvPr>
            <p:cNvGrpSpPr/>
            <p:nvPr/>
          </p:nvGrpSpPr>
          <p:grpSpPr>
            <a:xfrm>
              <a:off x="417512" y="3464317"/>
              <a:ext cx="8231187" cy="1304823"/>
              <a:chOff x="912813" y="2507399"/>
              <a:chExt cx="8231187" cy="1304823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514B1EF6-B6D2-4650-ADD0-71EBD3F7B41E}"/>
                  </a:ext>
                </a:extLst>
              </p:cNvPr>
              <p:cNvGrpSpPr/>
              <p:nvPr/>
            </p:nvGrpSpPr>
            <p:grpSpPr>
              <a:xfrm>
                <a:off x="2384754" y="2507399"/>
                <a:ext cx="6759246" cy="1304823"/>
                <a:chOff x="1838947" y="2664336"/>
                <a:chExt cx="6759246" cy="1304823"/>
              </a:xfrm>
            </p:grpSpPr>
            <p:sp>
              <p:nvSpPr>
                <p:cNvPr id="8" name="Freeform: Shape 7">
                  <a:extLst>
                    <a:ext uri="{FF2B5EF4-FFF2-40B4-BE49-F238E27FC236}">
                      <a16:creationId xmlns:a16="http://schemas.microsoft.com/office/drawing/2014/main" id="{ACFF77ED-A938-4E05-8DD5-C325BEDC61E9}"/>
                    </a:ext>
                  </a:extLst>
                </p:cNvPr>
                <p:cNvSpPr/>
                <p:nvPr/>
              </p:nvSpPr>
              <p:spPr>
                <a:xfrm>
                  <a:off x="4521494" y="2664336"/>
                  <a:ext cx="1785394" cy="1304823"/>
                </a:xfrm>
                <a:custGeom>
                  <a:avLst/>
                  <a:gdLst>
                    <a:gd name="connsiteX0" fmla="*/ 0 w 1465055"/>
                    <a:gd name="connsiteY0" fmla="*/ 0 h 567502"/>
                    <a:gd name="connsiteX1" fmla="*/ 1181304 w 1465055"/>
                    <a:gd name="connsiteY1" fmla="*/ 0 h 567502"/>
                    <a:gd name="connsiteX2" fmla="*/ 1465055 w 1465055"/>
                    <a:gd name="connsiteY2" fmla="*/ 283751 h 567502"/>
                    <a:gd name="connsiteX3" fmla="*/ 1181304 w 1465055"/>
                    <a:gd name="connsiteY3" fmla="*/ 567502 h 567502"/>
                    <a:gd name="connsiteX4" fmla="*/ 0 w 1465055"/>
                    <a:gd name="connsiteY4" fmla="*/ 567502 h 567502"/>
                    <a:gd name="connsiteX5" fmla="*/ 283751 w 1465055"/>
                    <a:gd name="connsiteY5" fmla="*/ 283751 h 567502"/>
                    <a:gd name="connsiteX6" fmla="*/ 0 w 1465055"/>
                    <a:gd name="connsiteY6" fmla="*/ 0 h 567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65055" h="567502">
                      <a:moveTo>
                        <a:pt x="0" y="0"/>
                      </a:moveTo>
                      <a:lnTo>
                        <a:pt x="1181304" y="0"/>
                      </a:lnTo>
                      <a:lnTo>
                        <a:pt x="1465055" y="283751"/>
                      </a:lnTo>
                      <a:lnTo>
                        <a:pt x="1181304" y="567502"/>
                      </a:lnTo>
                      <a:lnTo>
                        <a:pt x="0" y="567502"/>
                      </a:lnTo>
                      <a:lnTo>
                        <a:pt x="283751" y="2837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319756" tIns="12002" rIns="295753" bIns="12002" numCol="1" spcCol="1270" anchor="ctr" anchorCtr="0">
                  <a:noAutofit/>
                </a:bodyPr>
                <a:lstStyle/>
                <a:p>
                  <a:pPr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b="1" dirty="0" err="1">
                      <a:solidFill>
                        <a:schemeClr val="tx1"/>
                      </a:solidFill>
                    </a:rPr>
                    <a:t>Actuar</a:t>
                  </a:r>
                  <a:endParaRPr lang="en-GB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Freeform: Shape 8">
                  <a:extLst>
                    <a:ext uri="{FF2B5EF4-FFF2-40B4-BE49-F238E27FC236}">
                      <a16:creationId xmlns:a16="http://schemas.microsoft.com/office/drawing/2014/main" id="{ADB54911-1103-4391-8295-AC1275850304}"/>
                    </a:ext>
                  </a:extLst>
                </p:cNvPr>
                <p:cNvSpPr/>
                <p:nvPr/>
              </p:nvSpPr>
              <p:spPr>
                <a:xfrm>
                  <a:off x="1838947" y="3012215"/>
                  <a:ext cx="1714397" cy="567502"/>
                </a:xfrm>
                <a:custGeom>
                  <a:avLst/>
                  <a:gdLst>
                    <a:gd name="connsiteX0" fmla="*/ 0 w 1942056"/>
                    <a:gd name="connsiteY0" fmla="*/ 0 h 567502"/>
                    <a:gd name="connsiteX1" fmla="*/ 1658305 w 1942056"/>
                    <a:gd name="connsiteY1" fmla="*/ 0 h 567502"/>
                    <a:gd name="connsiteX2" fmla="*/ 1942056 w 1942056"/>
                    <a:gd name="connsiteY2" fmla="*/ 283751 h 567502"/>
                    <a:gd name="connsiteX3" fmla="*/ 1658305 w 1942056"/>
                    <a:gd name="connsiteY3" fmla="*/ 567502 h 567502"/>
                    <a:gd name="connsiteX4" fmla="*/ 0 w 1942056"/>
                    <a:gd name="connsiteY4" fmla="*/ 567502 h 567502"/>
                    <a:gd name="connsiteX5" fmla="*/ 283751 w 1942056"/>
                    <a:gd name="connsiteY5" fmla="*/ 283751 h 567502"/>
                    <a:gd name="connsiteX6" fmla="*/ 0 w 1942056"/>
                    <a:gd name="connsiteY6" fmla="*/ 0 h 567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42056" h="567502">
                      <a:moveTo>
                        <a:pt x="0" y="0"/>
                      </a:moveTo>
                      <a:lnTo>
                        <a:pt x="1658305" y="0"/>
                      </a:lnTo>
                      <a:lnTo>
                        <a:pt x="1942056" y="283751"/>
                      </a:lnTo>
                      <a:lnTo>
                        <a:pt x="1658305" y="567502"/>
                      </a:lnTo>
                      <a:lnTo>
                        <a:pt x="0" y="567502"/>
                      </a:lnTo>
                      <a:lnTo>
                        <a:pt x="283751" y="2837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7933C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319756" tIns="12002" rIns="295753" bIns="12002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100" b="1" dirty="0" err="1">
                      <a:solidFill>
                        <a:schemeClr val="tx1"/>
                      </a:solidFill>
                    </a:rPr>
                    <a:t>Recopilar</a:t>
                  </a:r>
                  <a:endParaRPr lang="en-GB" sz="1100" b="1" kern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Freeform: Shape 10">
                  <a:extLst>
                    <a:ext uri="{FF2B5EF4-FFF2-40B4-BE49-F238E27FC236}">
                      <a16:creationId xmlns:a16="http://schemas.microsoft.com/office/drawing/2014/main" id="{26FAB3A2-3B9F-4D8B-8EFB-ED101F304638}"/>
                    </a:ext>
                  </a:extLst>
                </p:cNvPr>
                <p:cNvSpPr/>
                <p:nvPr/>
              </p:nvSpPr>
              <p:spPr>
                <a:xfrm>
                  <a:off x="6167008" y="3012215"/>
                  <a:ext cx="1330442" cy="567502"/>
                </a:xfrm>
                <a:custGeom>
                  <a:avLst/>
                  <a:gdLst>
                    <a:gd name="connsiteX0" fmla="*/ 0 w 1272767"/>
                    <a:gd name="connsiteY0" fmla="*/ 0 h 567502"/>
                    <a:gd name="connsiteX1" fmla="*/ 989016 w 1272767"/>
                    <a:gd name="connsiteY1" fmla="*/ 0 h 567502"/>
                    <a:gd name="connsiteX2" fmla="*/ 1272767 w 1272767"/>
                    <a:gd name="connsiteY2" fmla="*/ 283751 h 567502"/>
                    <a:gd name="connsiteX3" fmla="*/ 989016 w 1272767"/>
                    <a:gd name="connsiteY3" fmla="*/ 567502 h 567502"/>
                    <a:gd name="connsiteX4" fmla="*/ 0 w 1272767"/>
                    <a:gd name="connsiteY4" fmla="*/ 567502 h 567502"/>
                    <a:gd name="connsiteX5" fmla="*/ 283751 w 1272767"/>
                    <a:gd name="connsiteY5" fmla="*/ 283751 h 567502"/>
                    <a:gd name="connsiteX6" fmla="*/ 0 w 1272767"/>
                    <a:gd name="connsiteY6" fmla="*/ 0 h 567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72767" h="567502">
                      <a:moveTo>
                        <a:pt x="0" y="0"/>
                      </a:moveTo>
                      <a:lnTo>
                        <a:pt x="989016" y="0"/>
                      </a:lnTo>
                      <a:lnTo>
                        <a:pt x="1272767" y="283751"/>
                      </a:lnTo>
                      <a:lnTo>
                        <a:pt x="989016" y="567502"/>
                      </a:lnTo>
                      <a:lnTo>
                        <a:pt x="0" y="567502"/>
                      </a:lnTo>
                      <a:lnTo>
                        <a:pt x="283751" y="2837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319756" tIns="12002" rIns="295753" bIns="12002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1100" b="1" kern="1200" dirty="0" err="1">
                      <a:solidFill>
                        <a:schemeClr val="tx1"/>
                      </a:solidFill>
                    </a:rPr>
                    <a:t>Informar</a:t>
                  </a:r>
                  <a:endParaRPr lang="en-GB" sz="1100" b="1" kern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Freeform: Shape 11">
                  <a:extLst>
                    <a:ext uri="{FF2B5EF4-FFF2-40B4-BE49-F238E27FC236}">
                      <a16:creationId xmlns:a16="http://schemas.microsoft.com/office/drawing/2014/main" id="{EF0B7D61-BE42-4841-9EDE-CF3FA6CB18A6}"/>
                    </a:ext>
                  </a:extLst>
                </p:cNvPr>
                <p:cNvSpPr/>
                <p:nvPr/>
              </p:nvSpPr>
              <p:spPr>
                <a:xfrm>
                  <a:off x="7226715" y="3012215"/>
                  <a:ext cx="1371478" cy="567502"/>
                </a:xfrm>
                <a:custGeom>
                  <a:avLst/>
                  <a:gdLst>
                    <a:gd name="connsiteX0" fmla="*/ 0 w 1371478"/>
                    <a:gd name="connsiteY0" fmla="*/ 0 h 567502"/>
                    <a:gd name="connsiteX1" fmla="*/ 1087727 w 1371478"/>
                    <a:gd name="connsiteY1" fmla="*/ 0 h 567502"/>
                    <a:gd name="connsiteX2" fmla="*/ 1371478 w 1371478"/>
                    <a:gd name="connsiteY2" fmla="*/ 283751 h 567502"/>
                    <a:gd name="connsiteX3" fmla="*/ 1087727 w 1371478"/>
                    <a:gd name="connsiteY3" fmla="*/ 567502 h 567502"/>
                    <a:gd name="connsiteX4" fmla="*/ 0 w 1371478"/>
                    <a:gd name="connsiteY4" fmla="*/ 567502 h 567502"/>
                    <a:gd name="connsiteX5" fmla="*/ 283751 w 1371478"/>
                    <a:gd name="connsiteY5" fmla="*/ 283751 h 567502"/>
                    <a:gd name="connsiteX6" fmla="*/ 0 w 1371478"/>
                    <a:gd name="connsiteY6" fmla="*/ 0 h 567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71478" h="567502">
                      <a:moveTo>
                        <a:pt x="0" y="0"/>
                      </a:moveTo>
                      <a:lnTo>
                        <a:pt x="1087727" y="0"/>
                      </a:lnTo>
                      <a:lnTo>
                        <a:pt x="1371478" y="283751"/>
                      </a:lnTo>
                      <a:lnTo>
                        <a:pt x="1087727" y="567502"/>
                      </a:lnTo>
                      <a:lnTo>
                        <a:pt x="0" y="567502"/>
                      </a:lnTo>
                      <a:lnTo>
                        <a:pt x="283751" y="2837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319756" tIns="12002" rIns="295753" bIns="12002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1100" b="1" dirty="0" err="1">
                      <a:solidFill>
                        <a:schemeClr val="tx1"/>
                      </a:solidFill>
                    </a:rPr>
                    <a:t>Evaluar</a:t>
                  </a:r>
                  <a:endParaRPr lang="en-GB" sz="1100" b="1" kern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B01ED5A9-3B1E-4599-B455-99A35C05CC8D}"/>
                  </a:ext>
                </a:extLst>
              </p:cNvPr>
              <p:cNvSpPr/>
              <p:nvPr/>
            </p:nvSpPr>
            <p:spPr>
              <a:xfrm>
                <a:off x="912813" y="2855278"/>
                <a:ext cx="1654714" cy="567502"/>
              </a:xfrm>
              <a:custGeom>
                <a:avLst/>
                <a:gdLst>
                  <a:gd name="connsiteX0" fmla="*/ 0 w 1942056"/>
                  <a:gd name="connsiteY0" fmla="*/ 0 h 567502"/>
                  <a:gd name="connsiteX1" fmla="*/ 1658305 w 1942056"/>
                  <a:gd name="connsiteY1" fmla="*/ 0 h 567502"/>
                  <a:gd name="connsiteX2" fmla="*/ 1942056 w 1942056"/>
                  <a:gd name="connsiteY2" fmla="*/ 283751 h 567502"/>
                  <a:gd name="connsiteX3" fmla="*/ 1658305 w 1942056"/>
                  <a:gd name="connsiteY3" fmla="*/ 567502 h 567502"/>
                  <a:gd name="connsiteX4" fmla="*/ 0 w 1942056"/>
                  <a:gd name="connsiteY4" fmla="*/ 567502 h 567502"/>
                  <a:gd name="connsiteX5" fmla="*/ 283751 w 1942056"/>
                  <a:gd name="connsiteY5" fmla="*/ 283751 h 567502"/>
                  <a:gd name="connsiteX6" fmla="*/ 0 w 1942056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2056" h="567502">
                    <a:moveTo>
                      <a:pt x="0" y="0"/>
                    </a:moveTo>
                    <a:lnTo>
                      <a:pt x="1658305" y="0"/>
                    </a:lnTo>
                    <a:lnTo>
                      <a:pt x="1942056" y="283751"/>
                    </a:lnTo>
                    <a:lnTo>
                      <a:pt x="1658305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7933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 err="1">
                    <a:solidFill>
                      <a:schemeClr val="tx1"/>
                    </a:solidFill>
                  </a:rPr>
                  <a:t>Diseñar</a:t>
                </a:r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E292EBF-EA43-4ADE-9DE1-8AD64A7BC778}"/>
                </a:ext>
              </a:extLst>
            </p:cNvPr>
            <p:cNvSpPr/>
            <p:nvPr/>
          </p:nvSpPr>
          <p:spPr>
            <a:xfrm>
              <a:off x="3371334" y="3812196"/>
              <a:ext cx="1491611" cy="567502"/>
            </a:xfrm>
            <a:custGeom>
              <a:avLst/>
              <a:gdLst>
                <a:gd name="connsiteX0" fmla="*/ 0 w 1942056"/>
                <a:gd name="connsiteY0" fmla="*/ 0 h 567502"/>
                <a:gd name="connsiteX1" fmla="*/ 1658305 w 1942056"/>
                <a:gd name="connsiteY1" fmla="*/ 0 h 567502"/>
                <a:gd name="connsiteX2" fmla="*/ 1942056 w 1942056"/>
                <a:gd name="connsiteY2" fmla="*/ 283751 h 567502"/>
                <a:gd name="connsiteX3" fmla="*/ 1658305 w 1942056"/>
                <a:gd name="connsiteY3" fmla="*/ 567502 h 567502"/>
                <a:gd name="connsiteX4" fmla="*/ 0 w 1942056"/>
                <a:gd name="connsiteY4" fmla="*/ 567502 h 567502"/>
                <a:gd name="connsiteX5" fmla="*/ 283751 w 1942056"/>
                <a:gd name="connsiteY5" fmla="*/ 283751 h 567502"/>
                <a:gd name="connsiteX6" fmla="*/ 0 w 1942056"/>
                <a:gd name="connsiteY6" fmla="*/ 0 h 56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2056" h="567502">
                  <a:moveTo>
                    <a:pt x="0" y="0"/>
                  </a:moveTo>
                  <a:lnTo>
                    <a:pt x="1658305" y="0"/>
                  </a:lnTo>
                  <a:lnTo>
                    <a:pt x="1942056" y="283751"/>
                  </a:lnTo>
                  <a:lnTo>
                    <a:pt x="1658305" y="567502"/>
                  </a:lnTo>
                  <a:lnTo>
                    <a:pt x="0" y="567502"/>
                  </a:lnTo>
                  <a:lnTo>
                    <a:pt x="283751" y="283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33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756" tIns="12002" rIns="295753" bIns="12002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 err="1">
                  <a:solidFill>
                    <a:schemeClr val="tx1"/>
                  </a:solidFill>
                </a:rPr>
                <a:t>Analizar</a:t>
              </a:r>
              <a:endParaRPr lang="en-GB" sz="11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E8CCCF8A-E0A7-446C-A920-F2E54CF1775E}"/>
              </a:ext>
            </a:extLst>
          </p:cNvPr>
          <p:cNvSpPr/>
          <p:nvPr/>
        </p:nvSpPr>
        <p:spPr>
          <a:xfrm>
            <a:off x="339656" y="2659784"/>
            <a:ext cx="83090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u="sng" dirty="0">
                <a:latin typeface="Arial" pitchFamily="34" charset="0"/>
                <a:cs typeface="Arial" pitchFamily="34" charset="0"/>
              </a:rPr>
              <a:t>A) Decide y </a:t>
            </a:r>
            <a:r>
              <a:rPr lang="en-GB" sz="2400" b="1" u="sng" dirty="0" err="1">
                <a:latin typeface="Arial" pitchFamily="34" charset="0"/>
                <a:cs typeface="Arial" pitchFamily="34" charset="0"/>
              </a:rPr>
              <a:t>actúa</a:t>
            </a:r>
            <a:endParaRPr lang="en-GB" sz="2400" b="1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i="1" dirty="0" err="1">
                <a:latin typeface="Arial" pitchFamily="34" charset="0"/>
                <a:cs typeface="Arial" pitchFamily="34" charset="0"/>
              </a:rPr>
              <a:t>Ejemplo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: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comité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de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gestión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del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campamento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decide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dar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prioridad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a la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distribución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de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agua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sobre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todas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las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actividades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..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706587-D5EC-4EDC-BFED-3D6DDF77360C}"/>
              </a:ext>
            </a:extLst>
          </p:cNvPr>
          <p:cNvSpPr/>
          <p:nvPr/>
        </p:nvSpPr>
        <p:spPr>
          <a:xfrm>
            <a:off x="339656" y="4345490"/>
            <a:ext cx="83090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>
                <a:latin typeface="Arial" pitchFamily="34" charset="0"/>
                <a:cs typeface="Arial" pitchFamily="34" charset="0"/>
              </a:rPr>
              <a:t>B) </a:t>
            </a:r>
            <a:r>
              <a:rPr lang="en-GB" sz="2400" b="1" u="sng" dirty="0" err="1">
                <a:latin typeface="Arial" pitchFamily="34" charset="0"/>
                <a:cs typeface="Arial" pitchFamily="34" charset="0"/>
              </a:rPr>
              <a:t>Formule</a:t>
            </a:r>
            <a:r>
              <a:rPr lang="en-GB" sz="2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u="sng" dirty="0" err="1">
                <a:latin typeface="Arial" pitchFamily="34" charset="0"/>
                <a:cs typeface="Arial" pitchFamily="34" charset="0"/>
              </a:rPr>
              <a:t>una</a:t>
            </a:r>
            <a:r>
              <a:rPr lang="en-GB" sz="2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u="sng" dirty="0" err="1">
                <a:latin typeface="Arial" pitchFamily="34" charset="0"/>
                <a:cs typeface="Arial" pitchFamily="34" charset="0"/>
              </a:rPr>
              <a:t>recomendación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i="1" dirty="0" err="1">
                <a:latin typeface="Arial" pitchFamily="34" charset="0"/>
                <a:cs typeface="Arial" pitchFamily="34" charset="0"/>
              </a:rPr>
              <a:t>Ejemplo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: El Grupo de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Coordinación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Inter-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Clústers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hace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una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recomendación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al HCT: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pedir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al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gobierno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que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mejore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acceso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humanitario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a la población de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una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determinada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i="1" dirty="0" err="1">
                <a:latin typeface="Arial" pitchFamily="34" charset="0"/>
                <a:cs typeface="Arial" pitchFamily="34" charset="0"/>
              </a:rPr>
              <a:t>región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9DBE5-9ED5-4F6F-B4BF-403318F678C7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7996122"/>
      </p:ext>
    </p:extLst>
  </p:cSld>
  <p:clrMapOvr>
    <a:masterClrMapping/>
  </p:clrMapOvr>
  <p:transition advTm="83426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329A82-717C-4A35-933B-507248A40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840" y="309890"/>
            <a:ext cx="8231187" cy="523220"/>
          </a:xfrm>
        </p:spPr>
        <p:txBody>
          <a:bodyPr/>
          <a:lstStyle/>
          <a:p>
            <a:r>
              <a:rPr lang="en-US" kern="1200" dirty="0" err="1">
                <a:latin typeface="Arial" pitchFamily="34" charset="0"/>
                <a:cs typeface="Arial" pitchFamily="34" charset="0"/>
              </a:rPr>
              <a:t>Informes</a:t>
            </a:r>
            <a:r>
              <a:rPr lang="en-US" kern="1200" dirty="0">
                <a:latin typeface="Arial" pitchFamily="34" charset="0"/>
                <a:cs typeface="Arial" pitchFamily="34" charset="0"/>
              </a:rPr>
              <a:t> / </a:t>
            </a:r>
            <a:r>
              <a:rPr lang="en-US" kern="1200" dirty="0" err="1">
                <a:latin typeface="Arial" pitchFamily="34" charset="0"/>
                <a:cs typeface="Arial" pitchFamily="34" charset="0"/>
              </a:rPr>
              <a:t>Intercambio</a:t>
            </a:r>
            <a:r>
              <a:rPr lang="en-US" kern="12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kern="1200" dirty="0" err="1">
                <a:latin typeface="Arial" pitchFamily="34" charset="0"/>
                <a:cs typeface="Arial" pitchFamily="34" charset="0"/>
              </a:rPr>
              <a:t>Información</a:t>
            </a:r>
            <a:endParaRPr lang="en-US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700BEF3-BF0A-49E3-9AE8-F5BA91BFF464}"/>
              </a:ext>
            </a:extLst>
          </p:cNvPr>
          <p:cNvGrpSpPr/>
          <p:nvPr/>
        </p:nvGrpSpPr>
        <p:grpSpPr>
          <a:xfrm>
            <a:off x="99149" y="890748"/>
            <a:ext cx="8297605" cy="1304823"/>
            <a:chOff x="417512" y="3464317"/>
            <a:chExt cx="8297605" cy="130482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E7ED638-8951-4014-A00B-1C848E8A2BC5}"/>
                </a:ext>
              </a:extLst>
            </p:cNvPr>
            <p:cNvGrpSpPr/>
            <p:nvPr/>
          </p:nvGrpSpPr>
          <p:grpSpPr>
            <a:xfrm>
              <a:off x="417512" y="3464317"/>
              <a:ext cx="8297605" cy="1304823"/>
              <a:chOff x="912813" y="2507399"/>
              <a:chExt cx="8297605" cy="1304823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AFBE4E1-0DE0-400E-AD5A-CA92F1F88760}"/>
                  </a:ext>
                </a:extLst>
              </p:cNvPr>
              <p:cNvGrpSpPr/>
              <p:nvPr/>
            </p:nvGrpSpPr>
            <p:grpSpPr>
              <a:xfrm>
                <a:off x="2339677" y="2507399"/>
                <a:ext cx="6870741" cy="1304823"/>
                <a:chOff x="1793870" y="2664336"/>
                <a:chExt cx="6870741" cy="1304823"/>
              </a:xfrm>
            </p:grpSpPr>
            <p:sp>
              <p:nvSpPr>
                <p:cNvPr id="10" name="Freeform: Shape 9">
                  <a:extLst>
                    <a:ext uri="{FF2B5EF4-FFF2-40B4-BE49-F238E27FC236}">
                      <a16:creationId xmlns:a16="http://schemas.microsoft.com/office/drawing/2014/main" id="{EE7DF547-F34E-4B72-A2FE-EA91B8257D7B}"/>
                    </a:ext>
                  </a:extLst>
                </p:cNvPr>
                <p:cNvSpPr/>
                <p:nvPr/>
              </p:nvSpPr>
              <p:spPr>
                <a:xfrm>
                  <a:off x="5620521" y="2664336"/>
                  <a:ext cx="1785394" cy="1304823"/>
                </a:xfrm>
                <a:custGeom>
                  <a:avLst/>
                  <a:gdLst>
                    <a:gd name="connsiteX0" fmla="*/ 0 w 1465055"/>
                    <a:gd name="connsiteY0" fmla="*/ 0 h 567502"/>
                    <a:gd name="connsiteX1" fmla="*/ 1181304 w 1465055"/>
                    <a:gd name="connsiteY1" fmla="*/ 0 h 567502"/>
                    <a:gd name="connsiteX2" fmla="*/ 1465055 w 1465055"/>
                    <a:gd name="connsiteY2" fmla="*/ 283751 h 567502"/>
                    <a:gd name="connsiteX3" fmla="*/ 1181304 w 1465055"/>
                    <a:gd name="connsiteY3" fmla="*/ 567502 h 567502"/>
                    <a:gd name="connsiteX4" fmla="*/ 0 w 1465055"/>
                    <a:gd name="connsiteY4" fmla="*/ 567502 h 567502"/>
                    <a:gd name="connsiteX5" fmla="*/ 283751 w 1465055"/>
                    <a:gd name="connsiteY5" fmla="*/ 283751 h 567502"/>
                    <a:gd name="connsiteX6" fmla="*/ 0 w 1465055"/>
                    <a:gd name="connsiteY6" fmla="*/ 0 h 567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65055" h="567502">
                      <a:moveTo>
                        <a:pt x="0" y="0"/>
                      </a:moveTo>
                      <a:lnTo>
                        <a:pt x="1181304" y="0"/>
                      </a:lnTo>
                      <a:lnTo>
                        <a:pt x="1465055" y="283751"/>
                      </a:lnTo>
                      <a:lnTo>
                        <a:pt x="1181304" y="567502"/>
                      </a:lnTo>
                      <a:lnTo>
                        <a:pt x="0" y="567502"/>
                      </a:lnTo>
                      <a:lnTo>
                        <a:pt x="283751" y="2837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319756" tIns="12002" rIns="295753" bIns="12002" numCol="1" spcCol="1270" anchor="ctr" anchorCtr="0">
                  <a:noAutofit/>
                </a:bodyPr>
                <a:lstStyle/>
                <a:p>
                  <a:pPr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b="1" dirty="0" err="1">
                      <a:solidFill>
                        <a:schemeClr val="tx1"/>
                      </a:solidFill>
                    </a:rPr>
                    <a:t>Informar</a:t>
                  </a:r>
                  <a:endParaRPr lang="en-GB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Freeform: Shape 10">
                  <a:extLst>
                    <a:ext uri="{FF2B5EF4-FFF2-40B4-BE49-F238E27FC236}">
                      <a16:creationId xmlns:a16="http://schemas.microsoft.com/office/drawing/2014/main" id="{55951AAA-6FC3-4374-BCFC-89DCA5297A37}"/>
                    </a:ext>
                  </a:extLst>
                </p:cNvPr>
                <p:cNvSpPr/>
                <p:nvPr/>
              </p:nvSpPr>
              <p:spPr>
                <a:xfrm>
                  <a:off x="1793870" y="3012214"/>
                  <a:ext cx="1714397" cy="567502"/>
                </a:xfrm>
                <a:custGeom>
                  <a:avLst/>
                  <a:gdLst>
                    <a:gd name="connsiteX0" fmla="*/ 0 w 1942056"/>
                    <a:gd name="connsiteY0" fmla="*/ 0 h 567502"/>
                    <a:gd name="connsiteX1" fmla="*/ 1658305 w 1942056"/>
                    <a:gd name="connsiteY1" fmla="*/ 0 h 567502"/>
                    <a:gd name="connsiteX2" fmla="*/ 1942056 w 1942056"/>
                    <a:gd name="connsiteY2" fmla="*/ 283751 h 567502"/>
                    <a:gd name="connsiteX3" fmla="*/ 1658305 w 1942056"/>
                    <a:gd name="connsiteY3" fmla="*/ 567502 h 567502"/>
                    <a:gd name="connsiteX4" fmla="*/ 0 w 1942056"/>
                    <a:gd name="connsiteY4" fmla="*/ 567502 h 567502"/>
                    <a:gd name="connsiteX5" fmla="*/ 283751 w 1942056"/>
                    <a:gd name="connsiteY5" fmla="*/ 283751 h 567502"/>
                    <a:gd name="connsiteX6" fmla="*/ 0 w 1942056"/>
                    <a:gd name="connsiteY6" fmla="*/ 0 h 567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42056" h="567502">
                      <a:moveTo>
                        <a:pt x="0" y="0"/>
                      </a:moveTo>
                      <a:lnTo>
                        <a:pt x="1658305" y="0"/>
                      </a:lnTo>
                      <a:lnTo>
                        <a:pt x="1942056" y="283751"/>
                      </a:lnTo>
                      <a:lnTo>
                        <a:pt x="1658305" y="567502"/>
                      </a:lnTo>
                      <a:lnTo>
                        <a:pt x="0" y="567502"/>
                      </a:lnTo>
                      <a:lnTo>
                        <a:pt x="283751" y="2837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7933C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319756" tIns="12002" rIns="295753" bIns="12002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100" b="1" dirty="0" err="1">
                      <a:solidFill>
                        <a:schemeClr val="tx1"/>
                      </a:solidFill>
                    </a:rPr>
                    <a:t>Recopilar</a:t>
                  </a:r>
                  <a:endParaRPr lang="en-GB" sz="1100" b="1" kern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Freeform: Shape 11">
                  <a:extLst>
                    <a:ext uri="{FF2B5EF4-FFF2-40B4-BE49-F238E27FC236}">
                      <a16:creationId xmlns:a16="http://schemas.microsoft.com/office/drawing/2014/main" id="{A3442C58-5EB1-4C8D-AD47-DBD0533E0B84}"/>
                    </a:ext>
                  </a:extLst>
                </p:cNvPr>
                <p:cNvSpPr/>
                <p:nvPr/>
              </p:nvSpPr>
              <p:spPr>
                <a:xfrm>
                  <a:off x="4540217" y="3012214"/>
                  <a:ext cx="1371478" cy="567502"/>
                </a:xfrm>
                <a:custGeom>
                  <a:avLst/>
                  <a:gdLst>
                    <a:gd name="connsiteX0" fmla="*/ 0 w 1272767"/>
                    <a:gd name="connsiteY0" fmla="*/ 0 h 567502"/>
                    <a:gd name="connsiteX1" fmla="*/ 989016 w 1272767"/>
                    <a:gd name="connsiteY1" fmla="*/ 0 h 567502"/>
                    <a:gd name="connsiteX2" fmla="*/ 1272767 w 1272767"/>
                    <a:gd name="connsiteY2" fmla="*/ 283751 h 567502"/>
                    <a:gd name="connsiteX3" fmla="*/ 989016 w 1272767"/>
                    <a:gd name="connsiteY3" fmla="*/ 567502 h 567502"/>
                    <a:gd name="connsiteX4" fmla="*/ 0 w 1272767"/>
                    <a:gd name="connsiteY4" fmla="*/ 567502 h 567502"/>
                    <a:gd name="connsiteX5" fmla="*/ 283751 w 1272767"/>
                    <a:gd name="connsiteY5" fmla="*/ 283751 h 567502"/>
                    <a:gd name="connsiteX6" fmla="*/ 0 w 1272767"/>
                    <a:gd name="connsiteY6" fmla="*/ 0 h 567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72767" h="567502">
                      <a:moveTo>
                        <a:pt x="0" y="0"/>
                      </a:moveTo>
                      <a:lnTo>
                        <a:pt x="989016" y="0"/>
                      </a:lnTo>
                      <a:lnTo>
                        <a:pt x="1272767" y="283751"/>
                      </a:lnTo>
                      <a:lnTo>
                        <a:pt x="989016" y="567502"/>
                      </a:lnTo>
                      <a:lnTo>
                        <a:pt x="0" y="567502"/>
                      </a:lnTo>
                      <a:lnTo>
                        <a:pt x="283751" y="2837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319756" tIns="12002" rIns="295753" bIns="12002" numCol="1" spcCol="1270" anchor="ctr" anchorCtr="0">
                  <a:noAutofit/>
                </a:bodyPr>
                <a:lstStyle/>
                <a:p>
                  <a:pPr lvl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100" b="1" dirty="0" err="1">
                      <a:solidFill>
                        <a:schemeClr val="tx1"/>
                      </a:solidFill>
                    </a:rPr>
                    <a:t>Actuar</a:t>
                  </a:r>
                  <a:endParaRPr lang="en-GB" sz="1100" b="1" kern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472D28DE-652C-48A5-954F-D3B1FE46FD8E}"/>
                    </a:ext>
                  </a:extLst>
                </p:cNvPr>
                <p:cNvSpPr/>
                <p:nvPr/>
              </p:nvSpPr>
              <p:spPr>
                <a:xfrm>
                  <a:off x="7293133" y="3012214"/>
                  <a:ext cx="1371478" cy="567502"/>
                </a:xfrm>
                <a:custGeom>
                  <a:avLst/>
                  <a:gdLst>
                    <a:gd name="connsiteX0" fmla="*/ 0 w 1371478"/>
                    <a:gd name="connsiteY0" fmla="*/ 0 h 567502"/>
                    <a:gd name="connsiteX1" fmla="*/ 1087727 w 1371478"/>
                    <a:gd name="connsiteY1" fmla="*/ 0 h 567502"/>
                    <a:gd name="connsiteX2" fmla="*/ 1371478 w 1371478"/>
                    <a:gd name="connsiteY2" fmla="*/ 283751 h 567502"/>
                    <a:gd name="connsiteX3" fmla="*/ 1087727 w 1371478"/>
                    <a:gd name="connsiteY3" fmla="*/ 567502 h 567502"/>
                    <a:gd name="connsiteX4" fmla="*/ 0 w 1371478"/>
                    <a:gd name="connsiteY4" fmla="*/ 567502 h 567502"/>
                    <a:gd name="connsiteX5" fmla="*/ 283751 w 1371478"/>
                    <a:gd name="connsiteY5" fmla="*/ 283751 h 567502"/>
                    <a:gd name="connsiteX6" fmla="*/ 0 w 1371478"/>
                    <a:gd name="connsiteY6" fmla="*/ 0 h 567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71478" h="567502">
                      <a:moveTo>
                        <a:pt x="0" y="0"/>
                      </a:moveTo>
                      <a:lnTo>
                        <a:pt x="1087727" y="0"/>
                      </a:lnTo>
                      <a:lnTo>
                        <a:pt x="1371478" y="283751"/>
                      </a:lnTo>
                      <a:lnTo>
                        <a:pt x="1087727" y="567502"/>
                      </a:lnTo>
                      <a:lnTo>
                        <a:pt x="0" y="567502"/>
                      </a:lnTo>
                      <a:lnTo>
                        <a:pt x="283751" y="2837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319756" tIns="12002" rIns="295753" bIns="12002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1100" b="1" kern="1200" dirty="0" err="1">
                      <a:solidFill>
                        <a:schemeClr val="tx1"/>
                      </a:solidFill>
                    </a:rPr>
                    <a:t>Evaluar</a:t>
                  </a:r>
                  <a:endParaRPr lang="en-GB" sz="1100" b="1" kern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011BFE63-01A6-4CBC-AEC8-5704BC43CF4D}"/>
                  </a:ext>
                </a:extLst>
              </p:cNvPr>
              <p:cNvSpPr/>
              <p:nvPr/>
            </p:nvSpPr>
            <p:spPr>
              <a:xfrm>
                <a:off x="912813" y="2855278"/>
                <a:ext cx="1654714" cy="567502"/>
              </a:xfrm>
              <a:custGeom>
                <a:avLst/>
                <a:gdLst>
                  <a:gd name="connsiteX0" fmla="*/ 0 w 1942056"/>
                  <a:gd name="connsiteY0" fmla="*/ 0 h 567502"/>
                  <a:gd name="connsiteX1" fmla="*/ 1658305 w 1942056"/>
                  <a:gd name="connsiteY1" fmla="*/ 0 h 567502"/>
                  <a:gd name="connsiteX2" fmla="*/ 1942056 w 1942056"/>
                  <a:gd name="connsiteY2" fmla="*/ 283751 h 567502"/>
                  <a:gd name="connsiteX3" fmla="*/ 1658305 w 1942056"/>
                  <a:gd name="connsiteY3" fmla="*/ 567502 h 567502"/>
                  <a:gd name="connsiteX4" fmla="*/ 0 w 1942056"/>
                  <a:gd name="connsiteY4" fmla="*/ 567502 h 567502"/>
                  <a:gd name="connsiteX5" fmla="*/ 283751 w 1942056"/>
                  <a:gd name="connsiteY5" fmla="*/ 283751 h 567502"/>
                  <a:gd name="connsiteX6" fmla="*/ 0 w 1942056"/>
                  <a:gd name="connsiteY6" fmla="*/ 0 h 567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2056" h="567502">
                    <a:moveTo>
                      <a:pt x="0" y="0"/>
                    </a:moveTo>
                    <a:lnTo>
                      <a:pt x="1658305" y="0"/>
                    </a:lnTo>
                    <a:lnTo>
                      <a:pt x="1942056" y="283751"/>
                    </a:lnTo>
                    <a:lnTo>
                      <a:pt x="1658305" y="567502"/>
                    </a:lnTo>
                    <a:lnTo>
                      <a:pt x="0" y="567502"/>
                    </a:lnTo>
                    <a:lnTo>
                      <a:pt x="283751" y="2837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7933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9756" tIns="12002" rIns="295753" bIns="12002" numCol="1" spcCol="1270" anchor="ctr" anchorCtr="0">
                <a:noAutofit/>
              </a:bodyPr>
              <a:lstStyle/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 err="1">
                    <a:solidFill>
                      <a:schemeClr val="tx1"/>
                    </a:solidFill>
                  </a:rPr>
                  <a:t>Diseñar</a:t>
                </a:r>
                <a:endParaRPr lang="en-GB" sz="11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6CE0B96-4A11-40E5-89E8-580D5A9DB282}"/>
                </a:ext>
              </a:extLst>
            </p:cNvPr>
            <p:cNvSpPr/>
            <p:nvPr/>
          </p:nvSpPr>
          <p:spPr>
            <a:xfrm>
              <a:off x="3371334" y="3812196"/>
              <a:ext cx="1491611" cy="567502"/>
            </a:xfrm>
            <a:custGeom>
              <a:avLst/>
              <a:gdLst>
                <a:gd name="connsiteX0" fmla="*/ 0 w 1942056"/>
                <a:gd name="connsiteY0" fmla="*/ 0 h 567502"/>
                <a:gd name="connsiteX1" fmla="*/ 1658305 w 1942056"/>
                <a:gd name="connsiteY1" fmla="*/ 0 h 567502"/>
                <a:gd name="connsiteX2" fmla="*/ 1942056 w 1942056"/>
                <a:gd name="connsiteY2" fmla="*/ 283751 h 567502"/>
                <a:gd name="connsiteX3" fmla="*/ 1658305 w 1942056"/>
                <a:gd name="connsiteY3" fmla="*/ 567502 h 567502"/>
                <a:gd name="connsiteX4" fmla="*/ 0 w 1942056"/>
                <a:gd name="connsiteY4" fmla="*/ 567502 h 567502"/>
                <a:gd name="connsiteX5" fmla="*/ 283751 w 1942056"/>
                <a:gd name="connsiteY5" fmla="*/ 283751 h 567502"/>
                <a:gd name="connsiteX6" fmla="*/ 0 w 1942056"/>
                <a:gd name="connsiteY6" fmla="*/ 0 h 56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2056" h="567502">
                  <a:moveTo>
                    <a:pt x="0" y="0"/>
                  </a:moveTo>
                  <a:lnTo>
                    <a:pt x="1658305" y="0"/>
                  </a:lnTo>
                  <a:lnTo>
                    <a:pt x="1942056" y="283751"/>
                  </a:lnTo>
                  <a:lnTo>
                    <a:pt x="1658305" y="567502"/>
                  </a:lnTo>
                  <a:lnTo>
                    <a:pt x="0" y="567502"/>
                  </a:lnTo>
                  <a:lnTo>
                    <a:pt x="283751" y="2837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33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756" tIns="12002" rIns="295753" bIns="12002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 err="1">
                  <a:solidFill>
                    <a:schemeClr val="tx1"/>
                  </a:solidFill>
                </a:rPr>
                <a:t>Analizar</a:t>
              </a:r>
              <a:endParaRPr lang="en-GB" sz="11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itle 5">
            <a:extLst>
              <a:ext uri="{FF2B5EF4-FFF2-40B4-BE49-F238E27FC236}">
                <a16:creationId xmlns:a16="http://schemas.microsoft.com/office/drawing/2014/main" id="{BA5065C1-4EBB-4B8C-BE02-B8983E1DE6A4}"/>
              </a:ext>
            </a:extLst>
          </p:cNvPr>
          <p:cNvSpPr txBox="1">
            <a:spLocks/>
          </p:cNvSpPr>
          <p:nvPr/>
        </p:nvSpPr>
        <p:spPr bwMode="auto">
          <a:xfrm>
            <a:off x="5229594" y="4686117"/>
            <a:ext cx="32804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Recopilar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una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vez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,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informar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muchas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veces</a:t>
            </a:r>
            <a:endParaRPr lang="en-US" i="1" kern="1200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9F5915-DE51-4849-835C-D3A73BF67416}"/>
              </a:ext>
            </a:extLst>
          </p:cNvPr>
          <p:cNvSpPr/>
          <p:nvPr/>
        </p:nvSpPr>
        <p:spPr>
          <a:xfrm>
            <a:off x="310072" y="2197748"/>
            <a:ext cx="8467983" cy="228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4000"/>
              </a:lnSpc>
              <a:spcBef>
                <a:spcPts val="1200"/>
              </a:spcBef>
              <a:defRPr/>
            </a:pPr>
            <a:r>
              <a:rPr lang="en-US" sz="2000" b="1" u="sng" dirty="0">
                <a:latin typeface="Arial" pitchFamily="34" charset="0"/>
                <a:cs typeface="Arial" pitchFamily="34" charset="0"/>
              </a:rPr>
              <a:t>El </a:t>
            </a:r>
            <a:r>
              <a:rPr lang="en-US" sz="2000" b="1" u="sng" dirty="0" err="1">
                <a:latin typeface="Arial" pitchFamily="34" charset="0"/>
                <a:cs typeface="Arial" pitchFamily="34" charset="0"/>
              </a:rPr>
              <a:t>intercambio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1" u="sng" dirty="0" err="1">
                <a:latin typeface="Arial" pitchFamily="34" charset="0"/>
                <a:cs typeface="Arial" pitchFamily="34" charset="0"/>
              </a:rPr>
              <a:t>información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err="1">
                <a:latin typeface="Arial" pitchFamily="34" charset="0"/>
                <a:cs typeface="Arial" pitchFamily="34" charset="0"/>
              </a:rPr>
              <a:t>puede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err="1">
                <a:latin typeface="Arial" pitchFamily="34" charset="0"/>
                <a:cs typeface="Arial" pitchFamily="34" charset="0"/>
              </a:rPr>
              <a:t>realizarse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1" u="sng" dirty="0" err="1">
                <a:latin typeface="Arial" pitchFamily="34" charset="0"/>
                <a:cs typeface="Arial" pitchFamily="34" charset="0"/>
              </a:rPr>
              <a:t>varias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err="1">
                <a:latin typeface="Arial" pitchFamily="34" charset="0"/>
                <a:cs typeface="Arial" pitchFamily="34" charset="0"/>
              </a:rPr>
              <a:t>formas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::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Informes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documentos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narrativos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momentos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determinados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como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PMR;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Resúmenes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infográficos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como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Dashboard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Humanitario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- Sitios web,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información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"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tiempo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real",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como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Acción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Humanitaria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Carteles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públicos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que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informan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PoC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un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campamento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Emisiones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radio y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televisión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etc.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90C3B9-1372-47A5-922C-6E557287C5C6}"/>
              </a:ext>
            </a:extLst>
          </p:cNvPr>
          <p:cNvSpPr/>
          <p:nvPr/>
        </p:nvSpPr>
        <p:spPr>
          <a:xfrm>
            <a:off x="423345" y="4609118"/>
            <a:ext cx="88125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latin typeface="Arial" pitchFamily="34" charset="0"/>
                <a:cs typeface="Arial" pitchFamily="34" charset="0"/>
              </a:rPr>
              <a:t>Se dirige a </a:t>
            </a:r>
            <a:r>
              <a:rPr lang="en-US" sz="2000" b="1" u="sng" dirty="0" err="1">
                <a:latin typeface="Arial" pitchFamily="34" charset="0"/>
                <a:cs typeface="Arial" pitchFamily="34" charset="0"/>
              </a:rPr>
              <a:t>distintos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err="1">
                <a:latin typeface="Arial" pitchFamily="34" charset="0"/>
                <a:cs typeface="Arial" pitchFamily="34" charset="0"/>
              </a:rPr>
              <a:t>públicos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: </a:t>
            </a:r>
            <a:endParaRPr lang="en-US" sz="2000" u="sng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i="1" dirty="0">
                <a:latin typeface="Arial" pitchFamily="34" charset="0"/>
                <a:cs typeface="Arial" pitchFamily="34" charset="0"/>
              </a:rPr>
              <a:t>- La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Comunidad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Humanitaria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; </a:t>
            </a:r>
          </a:p>
          <a:p>
            <a:pPr lvl="1"/>
            <a:r>
              <a:rPr lang="en-US" sz="2000" i="1" dirty="0">
                <a:latin typeface="Arial" pitchFamily="34" charset="0"/>
                <a:cs typeface="Arial" pitchFamily="34" charset="0"/>
              </a:rPr>
              <a:t>- Las Personas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Preocupadas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2000" i="1" dirty="0">
                <a:latin typeface="Arial" pitchFamily="34" charset="0"/>
                <a:cs typeface="Arial" pitchFamily="34" charset="0"/>
              </a:rPr>
              <a:t>- El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Gobierno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2000" i="1" dirty="0">
                <a:latin typeface="Arial" pitchFamily="34" charset="0"/>
                <a:cs typeface="Arial" pitchFamily="34" charset="0"/>
              </a:rPr>
              <a:t>- Los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donantes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en-US" sz="2000" i="1" dirty="0">
                <a:latin typeface="Arial" pitchFamily="34" charset="0"/>
                <a:cs typeface="Arial" pitchFamily="34" charset="0"/>
              </a:rPr>
              <a:t>- El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público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en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general,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medios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comunicación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, etc.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999D8C-64AD-4739-9418-7AF2CE403F7F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2704133"/>
      </p:ext>
    </p:extLst>
  </p:cSld>
  <p:clrMapOvr>
    <a:masterClrMapping/>
  </p:clrMapOvr>
  <p:transition advTm="92518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3" grpId="0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82867-A633-42E1-8CA9-4DFFB5488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13" y="685317"/>
            <a:ext cx="8231187" cy="519112"/>
          </a:xfrm>
        </p:spPr>
        <p:txBody>
          <a:bodyPr/>
          <a:lstStyle/>
          <a:p>
            <a:r>
              <a:rPr lang="fr-FR" dirty="0" err="1">
                <a:cs typeface="Arial" panose="020B0604020202020204" pitchFamily="34" charset="0"/>
              </a:rPr>
              <a:t>Calendario</a:t>
            </a:r>
            <a:r>
              <a:rPr lang="fr-FR" dirty="0">
                <a:cs typeface="Arial" panose="020B0604020202020204" pitchFamily="34" charset="0"/>
              </a:rPr>
              <a:t> de </a:t>
            </a:r>
            <a:r>
              <a:rPr lang="fr-FR" dirty="0" err="1">
                <a:cs typeface="Arial" panose="020B0604020202020204" pitchFamily="34" charset="0"/>
              </a:rPr>
              <a:t>presentación</a:t>
            </a:r>
            <a:r>
              <a:rPr lang="fr-FR" dirty="0">
                <a:cs typeface="Arial" panose="020B0604020202020204" pitchFamily="34" charset="0"/>
              </a:rPr>
              <a:t> de informes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52CD8E-EEF7-4C7B-AC64-1C717DE05DD0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A1936-79D3-97F5-2EA6-484801A50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10551"/>
            <a:ext cx="9144000" cy="183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81529"/>
      </p:ext>
    </p:extLst>
  </p:cSld>
  <p:clrMapOvr>
    <a:masterClrMapping/>
  </p:clrMapOvr>
  <p:transition advTm="49469"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C7A21B60-730D-4CAF-AF6C-2D6031C30997}"/>
              </a:ext>
            </a:extLst>
          </p:cNvPr>
          <p:cNvSpPr/>
          <p:nvPr/>
        </p:nvSpPr>
        <p:spPr bwMode="auto">
          <a:xfrm>
            <a:off x="503237" y="3960384"/>
            <a:ext cx="8145464" cy="2186416"/>
          </a:xfrm>
          <a:prstGeom prst="wedgeEllipseCallout">
            <a:avLst>
              <a:gd name="adj1" fmla="val -46966"/>
              <a:gd name="adj2" fmla="val 54638"/>
            </a:avLst>
          </a:prstGeom>
          <a:solidFill>
            <a:schemeClr val="accent1">
              <a:alpha val="4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500113FA-1B63-4DBA-BBAC-F3532DB2091C}"/>
              </a:ext>
            </a:extLst>
          </p:cNvPr>
          <p:cNvSpPr/>
          <p:nvPr/>
        </p:nvSpPr>
        <p:spPr bwMode="auto">
          <a:xfrm>
            <a:off x="503237" y="1905000"/>
            <a:ext cx="8145463" cy="1866900"/>
          </a:xfrm>
          <a:prstGeom prst="wedgeEllipseCallout">
            <a:avLst>
              <a:gd name="adj1" fmla="val 50075"/>
              <a:gd name="adj2" fmla="val 55357"/>
            </a:avLst>
          </a:prstGeom>
          <a:solidFill>
            <a:schemeClr val="accent1">
              <a:alpha val="4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F3317F-E1C1-468A-913E-AB5FF2D2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13" y="672625"/>
            <a:ext cx="8231187" cy="519112"/>
          </a:xfrm>
        </p:spPr>
        <p:txBody>
          <a:bodyPr/>
          <a:lstStyle/>
          <a:p>
            <a:r>
              <a:rPr lang="fr-FR" dirty="0" err="1"/>
              <a:t>Buenas</a:t>
            </a:r>
            <a:r>
              <a:rPr lang="fr-FR" dirty="0"/>
              <a:t> y </a:t>
            </a:r>
            <a:r>
              <a:rPr lang="fr-FR" dirty="0" err="1"/>
              <a:t>Malas</a:t>
            </a:r>
            <a:r>
              <a:rPr lang="fr-FR" dirty="0"/>
              <a:t> </a:t>
            </a:r>
            <a:r>
              <a:rPr lang="fr-FR" dirty="0" err="1"/>
              <a:t>Noticias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6726D-7636-41BE-BC16-BC1C842C54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6681" y="2285888"/>
            <a:ext cx="7448754" cy="120032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fr-FR" sz="2400" dirty="0" err="1"/>
              <a:t>Todo</a:t>
            </a:r>
            <a:r>
              <a:rPr lang="fr-FR" sz="2400" dirty="0"/>
              <a:t> perfecto. Bien </a:t>
            </a:r>
            <a:r>
              <a:rPr lang="fr-FR" sz="2400" dirty="0" err="1"/>
              <a:t>hecho</a:t>
            </a:r>
            <a:r>
              <a:rPr lang="fr-FR" sz="2400" dirty="0"/>
              <a:t>. Un </a:t>
            </a:r>
            <a:r>
              <a:rPr lang="fr-FR" sz="2400" dirty="0" err="1"/>
              <a:t>éxito</a:t>
            </a:r>
            <a:r>
              <a:rPr lang="fr-FR" sz="2400" dirty="0"/>
              <a:t>. Muy bien. 100%. Sin </a:t>
            </a:r>
            <a:r>
              <a:rPr lang="fr-FR" sz="2400" dirty="0" err="1"/>
              <a:t>problemas</a:t>
            </a:r>
            <a:r>
              <a:rPr lang="fr-FR" sz="2400" dirty="0"/>
              <a:t>. Somos los </a:t>
            </a:r>
            <a:r>
              <a:rPr lang="fr-FR" sz="2400" dirty="0" err="1"/>
              <a:t>campeones</a:t>
            </a:r>
            <a:r>
              <a:rPr lang="fr-FR" sz="2400" dirty="0"/>
              <a:t>. </a:t>
            </a:r>
            <a:r>
              <a:rPr lang="fr-FR" sz="2400" dirty="0" err="1"/>
              <a:t>Todos</a:t>
            </a:r>
            <a:r>
              <a:rPr lang="fr-FR" sz="2400" dirty="0"/>
              <a:t> los </a:t>
            </a:r>
            <a:r>
              <a:rPr lang="fr-FR" sz="2400" dirty="0" err="1"/>
              <a:t>objetivos</a:t>
            </a:r>
            <a:r>
              <a:rPr lang="fr-FR" sz="2400" dirty="0"/>
              <a:t> </a:t>
            </a:r>
            <a:r>
              <a:rPr lang="fr-FR" sz="2400" dirty="0" err="1"/>
              <a:t>cumplidos</a:t>
            </a:r>
            <a:r>
              <a:rPr lang="fr-FR" sz="2400" dirty="0"/>
              <a:t>.</a:t>
            </a:r>
            <a:endParaRPr lang="en-US" sz="240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C3EADD6-D47F-4B60-8522-B976BCFFB42C}"/>
              </a:ext>
            </a:extLst>
          </p:cNvPr>
          <p:cNvSpPr txBox="1">
            <a:spLocks/>
          </p:cNvSpPr>
          <p:nvPr/>
        </p:nvSpPr>
        <p:spPr bwMode="auto">
          <a:xfrm>
            <a:off x="1151546" y="4486406"/>
            <a:ext cx="69932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 algn="ctr">
              <a:lnSpc>
                <a:spcPct val="100000"/>
              </a:lnSpc>
              <a:buFontTx/>
              <a:buNone/>
            </a:pPr>
            <a:r>
              <a:rPr lang="en-US" sz="2400" kern="0" dirty="0"/>
              <a:t>No </a:t>
            </a:r>
            <a:r>
              <a:rPr lang="en-US" sz="2400" kern="0" dirty="0" err="1"/>
              <a:t>está</a:t>
            </a:r>
            <a:r>
              <a:rPr lang="en-US" sz="2400" kern="0" dirty="0"/>
              <a:t> mal / </a:t>
            </a:r>
            <a:r>
              <a:rPr lang="en-US" sz="2400" kern="0" dirty="0" err="1"/>
              <a:t>excelente</a:t>
            </a:r>
            <a:r>
              <a:rPr lang="en-US" sz="2400" kern="0" dirty="0"/>
              <a:t> </a:t>
            </a:r>
            <a:r>
              <a:rPr lang="en-US" sz="2400" kern="0" dirty="0" err="1"/>
              <a:t>aquí</a:t>
            </a:r>
            <a:r>
              <a:rPr lang="en-US" sz="2400" kern="0" dirty="0"/>
              <a:t> / </a:t>
            </a:r>
            <a:r>
              <a:rPr lang="en-US" sz="2400" kern="0" dirty="0" err="1"/>
              <a:t>Algunos</a:t>
            </a:r>
            <a:r>
              <a:rPr lang="en-US" sz="2400" kern="0" dirty="0"/>
              <a:t> </a:t>
            </a:r>
            <a:r>
              <a:rPr lang="en-US" sz="2400" kern="0" dirty="0" err="1"/>
              <a:t>problemas</a:t>
            </a:r>
            <a:r>
              <a:rPr lang="en-US" sz="2400" kern="0" dirty="0"/>
              <a:t> </a:t>
            </a:r>
            <a:r>
              <a:rPr lang="en-US" sz="2400" kern="0" dirty="0" err="1"/>
              <a:t>allí</a:t>
            </a:r>
            <a:r>
              <a:rPr lang="en-US" sz="2400" kern="0" dirty="0"/>
              <a:t> / un </a:t>
            </a:r>
            <a:r>
              <a:rPr lang="en-US" sz="2400" kern="0" dirty="0" err="1"/>
              <a:t>fallo</a:t>
            </a:r>
            <a:r>
              <a:rPr lang="en-US" sz="2400" kern="0" dirty="0"/>
              <a:t> grave / 67% / </a:t>
            </a:r>
            <a:r>
              <a:rPr lang="en-US" sz="2400" kern="0" dirty="0" err="1"/>
              <a:t>los</a:t>
            </a:r>
            <a:r>
              <a:rPr lang="en-US" sz="2400" kern="0" dirty="0"/>
              <a:t> </a:t>
            </a:r>
            <a:r>
              <a:rPr lang="en-US" sz="2400" kern="0" dirty="0" err="1"/>
              <a:t>problemas</a:t>
            </a:r>
            <a:r>
              <a:rPr lang="en-US" sz="2400" kern="0" dirty="0"/>
              <a:t> </a:t>
            </a:r>
            <a:r>
              <a:rPr lang="en-US" sz="2400" kern="0" dirty="0" err="1"/>
              <a:t>identificados</a:t>
            </a:r>
            <a:r>
              <a:rPr lang="en-US" sz="2400" kern="0" dirty="0"/>
              <a:t> son ... / </a:t>
            </a:r>
            <a:r>
              <a:rPr lang="en-US" sz="2400" kern="0" dirty="0" err="1"/>
              <a:t>acción</a:t>
            </a:r>
            <a:r>
              <a:rPr lang="en-US" sz="2400" kern="0" dirty="0"/>
              <a:t> </a:t>
            </a:r>
            <a:r>
              <a:rPr lang="en-US" sz="2400" kern="0" dirty="0" err="1"/>
              <a:t>correctiva</a:t>
            </a:r>
            <a:r>
              <a:rPr lang="en-US" sz="2400" kern="0" dirty="0"/>
              <a:t> </a:t>
            </a:r>
            <a:r>
              <a:rPr lang="en-US" sz="2400" kern="0" dirty="0" err="1"/>
              <a:t>aplicada</a:t>
            </a:r>
            <a:r>
              <a:rPr lang="en-US" sz="2400" kern="0" dirty="0"/>
              <a:t> / ...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FF669-54D7-4F38-90DB-BDEC59E2E13E}"/>
              </a:ext>
            </a:extLst>
          </p:cNvPr>
          <p:cNvSpPr/>
          <p:nvPr/>
        </p:nvSpPr>
        <p:spPr bwMode="auto">
          <a:xfrm>
            <a:off x="3647281" y="1585484"/>
            <a:ext cx="1771650" cy="2186416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5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X</a:t>
            </a:r>
            <a:endParaRPr kumimoji="0" lang="en-US" sz="15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69E14F-14F2-498C-93CD-69E39E0F7BF7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1694905"/>
      </p:ext>
    </p:extLst>
  </p:cSld>
  <p:clrMapOvr>
    <a:masterClrMapping/>
  </p:clrMapOvr>
  <p:transition advTm="105575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3" grpId="0" build="p"/>
      <p:bldP spid="6" grpId="0"/>
      <p:bldP spid="7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:a16="http://schemas.microsoft.com/office/drawing/2014/main" id="{1BDA886D-A458-4841-A51E-BB569CF610F5}"/>
              </a:ext>
            </a:extLst>
          </p:cNvPr>
          <p:cNvGrpSpPr/>
          <p:nvPr/>
        </p:nvGrpSpPr>
        <p:grpSpPr>
          <a:xfrm>
            <a:off x="3050129" y="4481417"/>
            <a:ext cx="6008904" cy="1925922"/>
            <a:chOff x="3104667" y="4604163"/>
            <a:chExt cx="7797603" cy="1942324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4ACB022-E1E4-49F2-BF4F-25FD3424379E}"/>
                </a:ext>
              </a:extLst>
            </p:cNvPr>
            <p:cNvGrpSpPr/>
            <p:nvPr/>
          </p:nvGrpSpPr>
          <p:grpSpPr>
            <a:xfrm>
              <a:off x="3104667" y="4604165"/>
              <a:ext cx="7797603" cy="1942322"/>
              <a:chOff x="2809699" y="4604165"/>
              <a:chExt cx="7797603" cy="1942322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11E6A049-7E2B-483E-93A6-887D1FBE8DA4}"/>
                  </a:ext>
                </a:extLst>
              </p:cNvPr>
              <p:cNvSpPr/>
              <p:nvPr/>
            </p:nvSpPr>
            <p:spPr>
              <a:xfrm>
                <a:off x="2809699" y="4604165"/>
                <a:ext cx="7697585" cy="1942322"/>
              </a:xfrm>
              <a:prstGeom prst="rect">
                <a:avLst/>
              </a:prstGeom>
              <a:solidFill>
                <a:srgbClr val="9BBB59">
                  <a:lumMod val="75000"/>
                </a:srgbClr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FD9139E-99E1-4B6C-A8A8-B8913106C01F}"/>
                  </a:ext>
                </a:extLst>
              </p:cNvPr>
              <p:cNvSpPr txBox="1"/>
              <p:nvPr/>
            </p:nvSpPr>
            <p:spPr>
              <a:xfrm>
                <a:off x="4932268" y="5140179"/>
                <a:ext cx="5675034" cy="713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Monitoreo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, </a:t>
                </a:r>
                <a:r>
                  <a:rPr kumimoji="0" lang="en-US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Informes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, HumanitarianAction.info</a:t>
                </a:r>
              </a:p>
            </p:txBody>
          </p:sp>
        </p:grp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CC24137E-2238-4CC7-930F-BB1364A4FAF5}"/>
                </a:ext>
              </a:extLst>
            </p:cNvPr>
            <p:cNvCxnSpPr/>
            <p:nvPr/>
          </p:nvCxnSpPr>
          <p:spPr>
            <a:xfrm>
              <a:off x="3177119" y="4604163"/>
              <a:ext cx="2644877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alpha val="37000"/>
                </a:sysClr>
              </a:solidFill>
              <a:prstDash val="lgDash"/>
            </a:ln>
            <a:effectLst/>
          </p:spPr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8C100FD-D250-4B7C-A081-53A01F36C9B5}"/>
              </a:ext>
            </a:extLst>
          </p:cNvPr>
          <p:cNvGrpSpPr/>
          <p:nvPr/>
        </p:nvGrpSpPr>
        <p:grpSpPr>
          <a:xfrm>
            <a:off x="2357623" y="3747468"/>
            <a:ext cx="6624336" cy="924601"/>
            <a:chOff x="3093937" y="3875794"/>
            <a:chExt cx="7525439" cy="924601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6D7123C4-7FB1-4D9E-967E-EE19678970CA}"/>
                </a:ext>
              </a:extLst>
            </p:cNvPr>
            <p:cNvGrpSpPr/>
            <p:nvPr/>
          </p:nvGrpSpPr>
          <p:grpSpPr>
            <a:xfrm>
              <a:off x="3104668" y="3875795"/>
              <a:ext cx="7514708" cy="924600"/>
              <a:chOff x="2809700" y="3875795"/>
              <a:chExt cx="7514708" cy="924600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32B03A9-88D6-41AC-9588-D6975C4BF203}"/>
                  </a:ext>
                </a:extLst>
              </p:cNvPr>
              <p:cNvSpPr/>
              <p:nvPr/>
            </p:nvSpPr>
            <p:spPr>
              <a:xfrm>
                <a:off x="2809700" y="3875795"/>
                <a:ext cx="7514708" cy="924600"/>
              </a:xfrm>
              <a:prstGeom prst="rect">
                <a:avLst/>
              </a:prstGeom>
              <a:solidFill>
                <a:srgbClr val="E46C0A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76EF1A0-498D-48C4-8030-8D69132C4358}"/>
                  </a:ext>
                </a:extLst>
              </p:cNvPr>
              <p:cNvSpPr txBox="1"/>
              <p:nvPr/>
            </p:nvSpPr>
            <p:spPr>
              <a:xfrm>
                <a:off x="5743427" y="3886036"/>
                <a:ext cx="45809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Planificación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, HRP, </a:t>
                </a:r>
                <a:r>
                  <a:rPr lang="en-US" sz="2000" kern="0" dirty="0" err="1">
                    <a:solidFill>
                      <a:prstClr val="black"/>
                    </a:solidFill>
                    <a:latin typeface="Calibri"/>
                  </a:rPr>
                  <a:t>Llamamiento</a:t>
                </a:r>
                <a:r>
                  <a:rPr lang="en-US" sz="2000" kern="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en-US" sz="2000" kern="0" dirty="0" err="1">
                    <a:solidFill>
                      <a:prstClr val="black"/>
                    </a:solidFill>
                    <a:latin typeface="Calibri"/>
                  </a:rPr>
                  <a:t>Urgente</a:t>
                </a: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6AF500DA-5224-472E-8B7A-5BC6F777E272}"/>
                </a:ext>
              </a:extLst>
            </p:cNvPr>
            <p:cNvCxnSpPr/>
            <p:nvPr/>
          </p:nvCxnSpPr>
          <p:spPr>
            <a:xfrm>
              <a:off x="3093937" y="3875794"/>
              <a:ext cx="2644877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alpha val="37000"/>
                </a:sysClr>
              </a:solidFill>
              <a:prstDash val="lgDash"/>
            </a:ln>
            <a:effectLst/>
          </p:spPr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A6758D4-CA3C-46A3-B4CD-625BD8143DCD}"/>
              </a:ext>
            </a:extLst>
          </p:cNvPr>
          <p:cNvGrpSpPr/>
          <p:nvPr/>
        </p:nvGrpSpPr>
        <p:grpSpPr>
          <a:xfrm>
            <a:off x="2434006" y="3019099"/>
            <a:ext cx="5978645" cy="558552"/>
            <a:chOff x="3177119" y="3147425"/>
            <a:chExt cx="6597853" cy="558552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27655B2-7419-45F2-9822-7BFD39F8F1AD}"/>
                </a:ext>
              </a:extLst>
            </p:cNvPr>
            <p:cNvSpPr txBox="1"/>
            <p:nvPr/>
          </p:nvSpPr>
          <p:spPr>
            <a:xfrm>
              <a:off x="5956298" y="3244312"/>
              <a:ext cx="38186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(in need) HNO / MIRA / </a:t>
              </a: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SitAn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9C71E862-26F9-4F83-A5C5-F91B10E0809C}"/>
                </a:ext>
              </a:extLst>
            </p:cNvPr>
            <p:cNvCxnSpPr/>
            <p:nvPr/>
          </p:nvCxnSpPr>
          <p:spPr>
            <a:xfrm>
              <a:off x="3177119" y="3147425"/>
              <a:ext cx="2644877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alpha val="37000"/>
                </a:sysClr>
              </a:solidFill>
              <a:prstDash val="lgDash"/>
            </a:ln>
            <a:effectLst/>
          </p:spPr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B4311EF-E45E-4C3D-AC2F-B44FD6671BCC}"/>
              </a:ext>
            </a:extLst>
          </p:cNvPr>
          <p:cNvGrpSpPr/>
          <p:nvPr/>
        </p:nvGrpSpPr>
        <p:grpSpPr>
          <a:xfrm>
            <a:off x="2368355" y="1562362"/>
            <a:ext cx="6775645" cy="2179526"/>
            <a:chOff x="3104670" y="2419056"/>
            <a:chExt cx="7273001" cy="728369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2DE017EC-13EB-4D38-82F9-EECAD0DF11DB}"/>
                </a:ext>
              </a:extLst>
            </p:cNvPr>
            <p:cNvGrpSpPr/>
            <p:nvPr/>
          </p:nvGrpSpPr>
          <p:grpSpPr>
            <a:xfrm>
              <a:off x="3104670" y="2419056"/>
              <a:ext cx="7273001" cy="728369"/>
              <a:chOff x="2809702" y="2419056"/>
              <a:chExt cx="7273001" cy="728369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03C3FCD3-26DB-47D8-A19C-77C31E8EB95A}"/>
                  </a:ext>
                </a:extLst>
              </p:cNvPr>
              <p:cNvSpPr/>
              <p:nvPr/>
            </p:nvSpPr>
            <p:spPr>
              <a:xfrm>
                <a:off x="2809702" y="2419056"/>
                <a:ext cx="7099070" cy="728369"/>
              </a:xfrm>
              <a:prstGeom prst="rect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1A15454B-774B-466E-83B5-4F29253B691B}"/>
                  </a:ext>
                </a:extLst>
              </p:cNvPr>
              <p:cNvSpPr txBox="1"/>
              <p:nvPr/>
            </p:nvSpPr>
            <p:spPr>
              <a:xfrm>
                <a:off x="5464452" y="2592348"/>
                <a:ext cx="4618251" cy="339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Evaluación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 de la </a:t>
                </a:r>
                <a:r>
                  <a:rPr kumimoji="0" lang="en-US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Situación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 y las </a:t>
                </a:r>
                <a:r>
                  <a:rPr kumimoji="0" lang="en-US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Necesidades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,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000" kern="0" dirty="0">
                    <a:solidFill>
                      <a:prstClr val="black"/>
                    </a:solidFill>
                    <a:latin typeface="Calibri"/>
                  </a:rPr>
                  <a:t>HNO, 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MIRA</a:t>
                </a:r>
              </a:p>
            </p:txBody>
          </p:sp>
        </p:grp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7948B4E8-14CB-48F4-AE92-D48289753542}"/>
                </a:ext>
              </a:extLst>
            </p:cNvPr>
            <p:cNvCxnSpPr/>
            <p:nvPr/>
          </p:nvCxnSpPr>
          <p:spPr>
            <a:xfrm>
              <a:off x="3159146" y="2419056"/>
              <a:ext cx="2644877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alpha val="37000"/>
                </a:sysClr>
              </a:solidFill>
              <a:prstDash val="lgDash"/>
            </a:ln>
            <a:effectLst/>
          </p:spPr>
        </p:cxnSp>
      </p:grpSp>
      <p:sp>
        <p:nvSpPr>
          <p:cNvPr id="79" name="Freeform 21">
            <a:extLst>
              <a:ext uri="{FF2B5EF4-FFF2-40B4-BE49-F238E27FC236}">
                <a16:creationId xmlns:a16="http://schemas.microsoft.com/office/drawing/2014/main" id="{77C8A0ED-15BE-4642-B3AC-F17CABDB0E78}"/>
              </a:ext>
            </a:extLst>
          </p:cNvPr>
          <p:cNvSpPr/>
          <p:nvPr/>
        </p:nvSpPr>
        <p:spPr>
          <a:xfrm>
            <a:off x="0" y="1562362"/>
            <a:ext cx="4855798" cy="4855798"/>
          </a:xfrm>
          <a:custGeom>
            <a:avLst/>
            <a:gdLst>
              <a:gd name="connsiteX0" fmla="*/ 0 w 4855798"/>
              <a:gd name="connsiteY0" fmla="*/ 2427899 h 4855798"/>
              <a:gd name="connsiteX1" fmla="*/ 2427899 w 4855798"/>
              <a:gd name="connsiteY1" fmla="*/ 0 h 4855798"/>
              <a:gd name="connsiteX2" fmla="*/ 4855798 w 4855798"/>
              <a:gd name="connsiteY2" fmla="*/ 2427899 h 4855798"/>
              <a:gd name="connsiteX3" fmla="*/ 2427899 w 4855798"/>
              <a:gd name="connsiteY3" fmla="*/ 4855798 h 4855798"/>
              <a:gd name="connsiteX4" fmla="*/ 0 w 4855798"/>
              <a:gd name="connsiteY4" fmla="*/ 2427899 h 4855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5798" h="4855798">
                <a:moveTo>
                  <a:pt x="0" y="2427899"/>
                </a:moveTo>
                <a:cubicBezTo>
                  <a:pt x="0" y="1087007"/>
                  <a:pt x="1087007" y="0"/>
                  <a:pt x="2427899" y="0"/>
                </a:cubicBezTo>
                <a:cubicBezTo>
                  <a:pt x="3768791" y="0"/>
                  <a:pt x="4855798" y="1087007"/>
                  <a:pt x="4855798" y="2427899"/>
                </a:cubicBezTo>
                <a:cubicBezTo>
                  <a:pt x="4855798" y="3768791"/>
                  <a:pt x="3768791" y="4855798"/>
                  <a:pt x="2427899" y="4855798"/>
                </a:cubicBezTo>
                <a:cubicBezTo>
                  <a:pt x="1087007" y="4855798"/>
                  <a:pt x="0" y="3768791"/>
                  <a:pt x="0" y="2427899"/>
                </a:cubicBezTo>
                <a:close/>
              </a:path>
            </a:pathLst>
          </a:custGeom>
          <a:solidFill>
            <a:srgbClr val="38185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horz" wrap="square" lIns="1631229" tIns="356581" rIns="1631229" bIns="4241222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Población Total</a:t>
            </a:r>
          </a:p>
        </p:txBody>
      </p:sp>
      <p:sp>
        <p:nvSpPr>
          <p:cNvPr id="80" name="Freeform 22">
            <a:extLst>
              <a:ext uri="{FF2B5EF4-FFF2-40B4-BE49-F238E27FC236}">
                <a16:creationId xmlns:a16="http://schemas.microsoft.com/office/drawing/2014/main" id="{B06DDFDA-CFF0-4661-B50E-AA466A6B2604}"/>
              </a:ext>
            </a:extLst>
          </p:cNvPr>
          <p:cNvSpPr/>
          <p:nvPr/>
        </p:nvSpPr>
        <p:spPr>
          <a:xfrm>
            <a:off x="364185" y="2290731"/>
            <a:ext cx="4127428" cy="4127428"/>
          </a:xfrm>
          <a:custGeom>
            <a:avLst/>
            <a:gdLst>
              <a:gd name="connsiteX0" fmla="*/ 0 w 4127428"/>
              <a:gd name="connsiteY0" fmla="*/ 2063714 h 4127428"/>
              <a:gd name="connsiteX1" fmla="*/ 2063714 w 4127428"/>
              <a:gd name="connsiteY1" fmla="*/ 0 h 4127428"/>
              <a:gd name="connsiteX2" fmla="*/ 4127428 w 4127428"/>
              <a:gd name="connsiteY2" fmla="*/ 2063714 h 4127428"/>
              <a:gd name="connsiteX3" fmla="*/ 2063714 w 4127428"/>
              <a:gd name="connsiteY3" fmla="*/ 4127428 h 4127428"/>
              <a:gd name="connsiteX4" fmla="*/ 0 w 4127428"/>
              <a:gd name="connsiteY4" fmla="*/ 2063714 h 412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7428" h="4127428">
                <a:moveTo>
                  <a:pt x="0" y="2063714"/>
                </a:moveTo>
                <a:cubicBezTo>
                  <a:pt x="0" y="923956"/>
                  <a:pt x="923956" y="0"/>
                  <a:pt x="2063714" y="0"/>
                </a:cubicBezTo>
                <a:cubicBezTo>
                  <a:pt x="3203472" y="0"/>
                  <a:pt x="4127428" y="923956"/>
                  <a:pt x="4127428" y="2063714"/>
                </a:cubicBezTo>
                <a:cubicBezTo>
                  <a:pt x="4127428" y="3203472"/>
                  <a:pt x="3203472" y="4127428"/>
                  <a:pt x="2063714" y="4127428"/>
                </a:cubicBezTo>
                <a:cubicBezTo>
                  <a:pt x="923956" y="4127428"/>
                  <a:pt x="0" y="3203472"/>
                  <a:pt x="0" y="2063714"/>
                </a:cubicBezTo>
                <a:close/>
              </a:path>
            </a:pathLst>
          </a:custGeom>
          <a:solidFill>
            <a:srgbClr val="1F497D">
              <a:lumMod val="60000"/>
              <a:lumOff val="40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spcFirstLastPara="0" vert="horz" wrap="square" lIns="1287529" tIns="351119" rIns="1287530" bIns="3529239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Afectada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Freeform 23">
            <a:extLst>
              <a:ext uri="{FF2B5EF4-FFF2-40B4-BE49-F238E27FC236}">
                <a16:creationId xmlns:a16="http://schemas.microsoft.com/office/drawing/2014/main" id="{5B3B50A4-F221-49E7-BB2C-4B6B32A38129}"/>
              </a:ext>
            </a:extLst>
          </p:cNvPr>
          <p:cNvSpPr/>
          <p:nvPr/>
        </p:nvSpPr>
        <p:spPr>
          <a:xfrm>
            <a:off x="728370" y="3019101"/>
            <a:ext cx="3399058" cy="3399058"/>
          </a:xfrm>
          <a:custGeom>
            <a:avLst/>
            <a:gdLst>
              <a:gd name="connsiteX0" fmla="*/ 0 w 3399058"/>
              <a:gd name="connsiteY0" fmla="*/ 1699529 h 3399058"/>
              <a:gd name="connsiteX1" fmla="*/ 1699529 w 3399058"/>
              <a:gd name="connsiteY1" fmla="*/ 0 h 3399058"/>
              <a:gd name="connsiteX2" fmla="*/ 3399058 w 3399058"/>
              <a:gd name="connsiteY2" fmla="*/ 1699529 h 3399058"/>
              <a:gd name="connsiteX3" fmla="*/ 1699529 w 3399058"/>
              <a:gd name="connsiteY3" fmla="*/ 3399058 h 3399058"/>
              <a:gd name="connsiteX4" fmla="*/ 0 w 3399058"/>
              <a:gd name="connsiteY4" fmla="*/ 1699529 h 3399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9058" h="3399058">
                <a:moveTo>
                  <a:pt x="0" y="1699529"/>
                </a:moveTo>
                <a:cubicBezTo>
                  <a:pt x="0" y="760905"/>
                  <a:pt x="760905" y="0"/>
                  <a:pt x="1699529" y="0"/>
                </a:cubicBezTo>
                <a:cubicBezTo>
                  <a:pt x="2638153" y="0"/>
                  <a:pt x="3399058" y="760905"/>
                  <a:pt x="3399058" y="1699529"/>
                </a:cubicBezTo>
                <a:cubicBezTo>
                  <a:pt x="3399058" y="2638153"/>
                  <a:pt x="2638153" y="3399058"/>
                  <a:pt x="1699529" y="3399058"/>
                </a:cubicBezTo>
                <a:cubicBezTo>
                  <a:pt x="760905" y="3399058"/>
                  <a:pt x="0" y="2638153"/>
                  <a:pt x="0" y="1699529"/>
                </a:cubicBezTo>
                <a:close/>
              </a:path>
            </a:pathLst>
          </a:custGeom>
          <a:solidFill>
            <a:srgbClr val="1F497D">
              <a:lumMod val="40000"/>
              <a:lumOff val="60000"/>
            </a:srgbClr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horz" wrap="square" lIns="933815" tIns="348327" rIns="933815" bIns="2809245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Necesitada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Freeform 24">
            <a:extLst>
              <a:ext uri="{FF2B5EF4-FFF2-40B4-BE49-F238E27FC236}">
                <a16:creationId xmlns:a16="http://schemas.microsoft.com/office/drawing/2014/main" id="{C943D39D-6133-421E-A190-2CC439964B5D}"/>
              </a:ext>
            </a:extLst>
          </p:cNvPr>
          <p:cNvSpPr/>
          <p:nvPr/>
        </p:nvSpPr>
        <p:spPr>
          <a:xfrm>
            <a:off x="1092555" y="3747471"/>
            <a:ext cx="2670688" cy="2670688"/>
          </a:xfrm>
          <a:custGeom>
            <a:avLst/>
            <a:gdLst>
              <a:gd name="connsiteX0" fmla="*/ 0 w 2670688"/>
              <a:gd name="connsiteY0" fmla="*/ 1335344 h 2670688"/>
              <a:gd name="connsiteX1" fmla="*/ 1335344 w 2670688"/>
              <a:gd name="connsiteY1" fmla="*/ 0 h 2670688"/>
              <a:gd name="connsiteX2" fmla="*/ 2670688 w 2670688"/>
              <a:gd name="connsiteY2" fmla="*/ 1335344 h 2670688"/>
              <a:gd name="connsiteX3" fmla="*/ 1335344 w 2670688"/>
              <a:gd name="connsiteY3" fmla="*/ 2670688 h 2670688"/>
              <a:gd name="connsiteX4" fmla="*/ 0 w 2670688"/>
              <a:gd name="connsiteY4" fmla="*/ 1335344 h 267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0688" h="2670688">
                <a:moveTo>
                  <a:pt x="0" y="1335344"/>
                </a:moveTo>
                <a:cubicBezTo>
                  <a:pt x="0" y="597854"/>
                  <a:pt x="597854" y="0"/>
                  <a:pt x="1335344" y="0"/>
                </a:cubicBezTo>
                <a:cubicBezTo>
                  <a:pt x="2072834" y="0"/>
                  <a:pt x="2670688" y="597854"/>
                  <a:pt x="2670688" y="1335344"/>
                </a:cubicBezTo>
                <a:cubicBezTo>
                  <a:pt x="2670688" y="2072834"/>
                  <a:pt x="2072834" y="2670688"/>
                  <a:pt x="1335344" y="2670688"/>
                </a:cubicBezTo>
                <a:cubicBezTo>
                  <a:pt x="597854" y="2670688"/>
                  <a:pt x="0" y="2072834"/>
                  <a:pt x="0" y="1335344"/>
                </a:cubicBezTo>
                <a:close/>
              </a:path>
            </a:pathLst>
          </a:custGeom>
          <a:solidFill>
            <a:srgbClr val="E46C0A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spcFirstLastPara="0" vert="horz" wrap="square" lIns="728050" tIns="354154" rIns="728050" bIns="2063394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Destinataria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83CBC42-85A3-476C-9A0E-03F25D17EEDE}"/>
              </a:ext>
            </a:extLst>
          </p:cNvPr>
          <p:cNvGrpSpPr/>
          <p:nvPr/>
        </p:nvGrpSpPr>
        <p:grpSpPr>
          <a:xfrm>
            <a:off x="1478630" y="4484373"/>
            <a:ext cx="1898535" cy="1931164"/>
            <a:chOff x="7327467" y="5011584"/>
            <a:chExt cx="1490150" cy="1408181"/>
          </a:xfrm>
        </p:grpSpPr>
        <p:sp>
          <p:nvSpPr>
            <p:cNvPr id="84" name="Freeform 30">
              <a:extLst>
                <a:ext uri="{FF2B5EF4-FFF2-40B4-BE49-F238E27FC236}">
                  <a16:creationId xmlns:a16="http://schemas.microsoft.com/office/drawing/2014/main" id="{91621B1C-BB70-42E3-8406-C0235D14DD56}"/>
                </a:ext>
              </a:extLst>
            </p:cNvPr>
            <p:cNvSpPr/>
            <p:nvPr/>
          </p:nvSpPr>
          <p:spPr>
            <a:xfrm>
              <a:off x="7327467" y="5011584"/>
              <a:ext cx="1490150" cy="1408181"/>
            </a:xfrm>
            <a:custGeom>
              <a:avLst/>
              <a:gdLst>
                <a:gd name="connsiteX0" fmla="*/ 0 w 1942319"/>
                <a:gd name="connsiteY0" fmla="*/ 971160 h 1942319"/>
                <a:gd name="connsiteX1" fmla="*/ 971160 w 1942319"/>
                <a:gd name="connsiteY1" fmla="*/ 0 h 1942319"/>
                <a:gd name="connsiteX2" fmla="*/ 1942320 w 1942319"/>
                <a:gd name="connsiteY2" fmla="*/ 971160 h 1942319"/>
                <a:gd name="connsiteX3" fmla="*/ 971160 w 1942319"/>
                <a:gd name="connsiteY3" fmla="*/ 1942320 h 1942319"/>
                <a:gd name="connsiteX4" fmla="*/ 0 w 1942319"/>
                <a:gd name="connsiteY4" fmla="*/ 971160 h 194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319" h="1942319">
                  <a:moveTo>
                    <a:pt x="0" y="971160"/>
                  </a:moveTo>
                  <a:cubicBezTo>
                    <a:pt x="0" y="434803"/>
                    <a:pt x="434803" y="0"/>
                    <a:pt x="971160" y="0"/>
                  </a:cubicBezTo>
                  <a:cubicBezTo>
                    <a:pt x="1507517" y="0"/>
                    <a:pt x="1942320" y="434803"/>
                    <a:pt x="1942320" y="971160"/>
                  </a:cubicBezTo>
                  <a:cubicBezTo>
                    <a:pt x="1942320" y="1507517"/>
                    <a:pt x="1507517" y="1942320"/>
                    <a:pt x="971160" y="1942320"/>
                  </a:cubicBezTo>
                  <a:cubicBezTo>
                    <a:pt x="434803" y="1942320"/>
                    <a:pt x="0" y="1507517"/>
                    <a:pt x="0" y="971160"/>
                  </a:cubicBezTo>
                  <a:close/>
                </a:path>
              </a:pathLst>
            </a:custGeom>
            <a:solidFill>
              <a:srgbClr val="9BBB59">
                <a:lumMod val="75000"/>
              </a:srgbClr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398238" tIns="599372" rIns="398238" bIns="599372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01AD48A-8527-431B-97C1-7CBC73472847}"/>
                </a:ext>
              </a:extLst>
            </p:cNvPr>
            <p:cNvSpPr txBox="1"/>
            <p:nvPr/>
          </p:nvSpPr>
          <p:spPr>
            <a:xfrm>
              <a:off x="7405457" y="5218470"/>
              <a:ext cx="1344965" cy="269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Alcanzada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2A43979-717F-48DD-B5E6-5D5E56C35B49}"/>
              </a:ext>
            </a:extLst>
          </p:cNvPr>
          <p:cNvGrpSpPr/>
          <p:nvPr/>
        </p:nvGrpSpPr>
        <p:grpSpPr>
          <a:xfrm>
            <a:off x="1844694" y="5274592"/>
            <a:ext cx="1166405" cy="1132745"/>
            <a:chOff x="3183218" y="5191636"/>
            <a:chExt cx="1490150" cy="1408181"/>
          </a:xfrm>
        </p:grpSpPr>
        <p:sp>
          <p:nvSpPr>
            <p:cNvPr id="87" name="Freeform 27">
              <a:extLst>
                <a:ext uri="{FF2B5EF4-FFF2-40B4-BE49-F238E27FC236}">
                  <a16:creationId xmlns:a16="http://schemas.microsoft.com/office/drawing/2014/main" id="{F92560AF-B865-4EEB-91FF-E49EA5CAFC76}"/>
                </a:ext>
              </a:extLst>
            </p:cNvPr>
            <p:cNvSpPr/>
            <p:nvPr/>
          </p:nvSpPr>
          <p:spPr>
            <a:xfrm>
              <a:off x="3183218" y="5191636"/>
              <a:ext cx="1490150" cy="1408181"/>
            </a:xfrm>
            <a:custGeom>
              <a:avLst/>
              <a:gdLst>
                <a:gd name="connsiteX0" fmla="*/ 0 w 1942319"/>
                <a:gd name="connsiteY0" fmla="*/ 971160 h 1942319"/>
                <a:gd name="connsiteX1" fmla="*/ 971160 w 1942319"/>
                <a:gd name="connsiteY1" fmla="*/ 0 h 1942319"/>
                <a:gd name="connsiteX2" fmla="*/ 1942320 w 1942319"/>
                <a:gd name="connsiteY2" fmla="*/ 971160 h 1942319"/>
                <a:gd name="connsiteX3" fmla="*/ 971160 w 1942319"/>
                <a:gd name="connsiteY3" fmla="*/ 1942320 h 1942319"/>
                <a:gd name="connsiteX4" fmla="*/ 0 w 1942319"/>
                <a:gd name="connsiteY4" fmla="*/ 971160 h 194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319" h="1942319">
                  <a:moveTo>
                    <a:pt x="0" y="971160"/>
                  </a:moveTo>
                  <a:cubicBezTo>
                    <a:pt x="0" y="434803"/>
                    <a:pt x="434803" y="0"/>
                    <a:pt x="971160" y="0"/>
                  </a:cubicBezTo>
                  <a:cubicBezTo>
                    <a:pt x="1507517" y="0"/>
                    <a:pt x="1942320" y="434803"/>
                    <a:pt x="1942320" y="971160"/>
                  </a:cubicBezTo>
                  <a:cubicBezTo>
                    <a:pt x="1942320" y="1507517"/>
                    <a:pt x="1507517" y="1942320"/>
                    <a:pt x="971160" y="1942320"/>
                  </a:cubicBezTo>
                  <a:cubicBezTo>
                    <a:pt x="434803" y="1942320"/>
                    <a:pt x="0" y="1507517"/>
                    <a:pt x="0" y="971160"/>
                  </a:cubicBezTo>
                  <a:close/>
                </a:path>
              </a:pathLst>
            </a:custGeom>
            <a:solidFill>
              <a:srgbClr val="A9C571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horz" wrap="square" lIns="398238" tIns="599372" rIns="398238" bIns="599372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18790C7-737F-49AB-A1F6-C934B6E93AFD}"/>
                </a:ext>
              </a:extLst>
            </p:cNvPr>
            <p:cNvSpPr txBox="1"/>
            <p:nvPr/>
          </p:nvSpPr>
          <p:spPr>
            <a:xfrm>
              <a:off x="3188558" y="5627086"/>
              <a:ext cx="1467339" cy="420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Cubierta</a:t>
              </a: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33" name="Title 1">
            <a:extLst>
              <a:ext uri="{FF2B5EF4-FFF2-40B4-BE49-F238E27FC236}">
                <a16:creationId xmlns:a16="http://schemas.microsoft.com/office/drawing/2014/main" id="{A34665B1-6D70-47F3-8247-7AE501F6E7DD}"/>
              </a:ext>
            </a:extLst>
          </p:cNvPr>
          <p:cNvSpPr txBox="1">
            <a:spLocks/>
          </p:cNvSpPr>
          <p:nvPr/>
        </p:nvSpPr>
        <p:spPr>
          <a:xfrm>
            <a:off x="425869" y="738742"/>
            <a:ext cx="8231187" cy="519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/>
              <a:t>¿CUÁNTOS SON?</a:t>
            </a:r>
            <a:endParaRPr lang="en-US" sz="2800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204FF8-1247-4FAA-BAE5-18F46DF9D61B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00E91C1-D7D2-439A-9F15-2D3EA3B0F3C6}"/>
              </a:ext>
            </a:extLst>
          </p:cNvPr>
          <p:cNvSpPr txBox="1"/>
          <p:nvPr/>
        </p:nvSpPr>
        <p:spPr>
          <a:xfrm>
            <a:off x="6019860" y="3187181"/>
            <a:ext cx="3246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Personas </a:t>
            </a:r>
            <a:r>
              <a:rPr kumimoji="0" lang="en-US" sz="20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Necesitadas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1A5FEC-2F2E-4E04-B9A5-287D3EFCD92E}"/>
              </a:ext>
            </a:extLst>
          </p:cNvPr>
          <p:cNvSpPr txBox="1"/>
          <p:nvPr/>
        </p:nvSpPr>
        <p:spPr>
          <a:xfrm>
            <a:off x="5883019" y="4214890"/>
            <a:ext cx="3098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Personas </a:t>
            </a:r>
            <a:r>
              <a:rPr kumimoji="0" lang="en-US" sz="20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Destinatarias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E75D99-F99D-4FAA-814F-08479B41ED4F}"/>
              </a:ext>
            </a:extLst>
          </p:cNvPr>
          <p:cNvSpPr txBox="1"/>
          <p:nvPr/>
        </p:nvSpPr>
        <p:spPr>
          <a:xfrm>
            <a:off x="6063113" y="5759620"/>
            <a:ext cx="2918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Personas </a:t>
            </a:r>
            <a:r>
              <a:rPr kumimoji="0" lang="en-US" sz="20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Alcanzadas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5626346"/>
      </p:ext>
    </p:extLst>
  </p:cSld>
  <p:clrMapOvr>
    <a:masterClrMapping/>
  </p:clrMapOvr>
  <p:transition advTm="141064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2" grpId="0" animBg="1"/>
      <p:bldP spid="32" grpId="0" animBg="1"/>
      <p:bldP spid="36" grpId="0"/>
      <p:bldP spid="37" grpId="0"/>
      <p:bldP spid="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690036"/>
            <a:ext cx="8231187" cy="519112"/>
          </a:xfrm>
        </p:spPr>
        <p:txBody>
          <a:bodyPr/>
          <a:lstStyle/>
          <a:p>
            <a:r>
              <a:rPr lang="en-US" dirty="0"/>
              <a:t>RECURSOS PARA EL MONITOREO DE LA RESPUESTA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838" y="1566299"/>
            <a:ext cx="8220075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000" b="1" dirty="0" err="1"/>
              <a:t>Dónde</a:t>
            </a:r>
            <a:r>
              <a:rPr lang="en-GB" sz="2000" b="1" dirty="0"/>
              <a:t> </a:t>
            </a:r>
            <a:r>
              <a:rPr lang="en-GB" sz="2000" b="1" dirty="0" err="1"/>
              <a:t>ir</a:t>
            </a:r>
            <a:r>
              <a:rPr lang="en-GB" sz="2000" b="1" dirty="0"/>
              <a:t> y </a:t>
            </a:r>
            <a:r>
              <a:rPr lang="en-GB" sz="2000" b="1" dirty="0" err="1"/>
              <a:t>qué</a:t>
            </a:r>
            <a:r>
              <a:rPr lang="en-GB" sz="2000" b="1" dirty="0"/>
              <a:t> leer</a:t>
            </a:r>
            <a:endParaRPr lang="en-GB" b="1" dirty="0">
              <a:latin typeface="Arial" charset="0"/>
            </a:endParaRPr>
          </a:p>
          <a:p>
            <a:r>
              <a:rPr lang="en-US" sz="3200" u="sng" dirty="0">
                <a:hlinkClick r:id="rId3"/>
              </a:rPr>
              <a:t>https://kmp.hpc.tools/content/hpc-monitoring</a:t>
            </a:r>
            <a:endParaRPr lang="en-US" sz="3200" dirty="0"/>
          </a:p>
          <a:p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4E043-36B4-4155-982B-17F2F535D927}"/>
              </a:ext>
            </a:extLst>
          </p:cNvPr>
          <p:cNvSpPr txBox="1"/>
          <p:nvPr/>
        </p:nvSpPr>
        <p:spPr>
          <a:xfrm>
            <a:off x="434975" y="2482077"/>
            <a:ext cx="8145462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Plantilla </a:t>
            </a:r>
            <a:r>
              <a:rPr lang="en-GB" dirty="0" err="1"/>
              <a:t>anotada</a:t>
            </a:r>
            <a:r>
              <a:rPr lang="en-GB" dirty="0"/>
              <a:t> del Plan de </a:t>
            </a:r>
            <a:r>
              <a:rPr lang="en-GB" dirty="0" err="1"/>
              <a:t>Seguimiento</a:t>
            </a:r>
            <a:r>
              <a:rPr lang="en-GB" dirty="0"/>
              <a:t> HRP: EN / FR / 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Guía</a:t>
            </a:r>
            <a:r>
              <a:rPr lang="en-GB" dirty="0"/>
              <a:t> de </a:t>
            </a:r>
            <a:r>
              <a:rPr lang="en-GB" dirty="0" err="1"/>
              <a:t>seguimiento</a:t>
            </a:r>
            <a:r>
              <a:rPr lang="en-GB" dirty="0"/>
              <a:t> de la </a:t>
            </a:r>
            <a:r>
              <a:rPr lang="en-GB" dirty="0" err="1"/>
              <a:t>respuesta</a:t>
            </a:r>
            <a:r>
              <a:rPr lang="en-GB" dirty="0"/>
              <a:t> </a:t>
            </a:r>
            <a:r>
              <a:rPr lang="en-GB" dirty="0" err="1"/>
              <a:t>humanitaria</a:t>
            </a:r>
            <a:r>
              <a:rPr lang="en-GB" dirty="0"/>
              <a:t> (2016): EN / FR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Seguimiento</a:t>
            </a:r>
            <a:r>
              <a:rPr lang="en-GB" dirty="0"/>
              <a:t> de la </a:t>
            </a:r>
            <a:r>
              <a:rPr lang="en-GB" dirty="0" err="1"/>
              <a:t>respuesta</a:t>
            </a:r>
            <a:r>
              <a:rPr lang="en-GB" dirty="0"/>
              <a:t>: </a:t>
            </a:r>
            <a:r>
              <a:rPr lang="en-GB" dirty="0" err="1"/>
              <a:t>Introducción</a:t>
            </a:r>
            <a:r>
              <a:rPr lang="en-GB" dirty="0"/>
              <a:t> a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conceptos</a:t>
            </a:r>
            <a:r>
              <a:rPr lang="en-GB" dirty="0"/>
              <a:t> </a:t>
            </a:r>
            <a:r>
              <a:rPr lang="en-GB" dirty="0" err="1"/>
              <a:t>básicos</a:t>
            </a:r>
            <a:r>
              <a:rPr lang="en-GB" dirty="0"/>
              <a:t> (ppt): EN / FR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Registro</a:t>
            </a:r>
            <a:r>
              <a:rPr lang="en-GB" dirty="0"/>
              <a:t> de </a:t>
            </a:r>
            <a:r>
              <a:rPr lang="en-GB" dirty="0" err="1"/>
              <a:t>indicadores</a:t>
            </a:r>
            <a:r>
              <a:rPr lang="en-GB" dirty="0"/>
              <a:t> </a:t>
            </a:r>
            <a:r>
              <a:rPr lang="en-GB" dirty="0" err="1"/>
              <a:t>humanitarios</a:t>
            </a:r>
            <a:r>
              <a:rPr lang="en-GB" dirty="0"/>
              <a:t>: 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Guía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cifras</a:t>
            </a:r>
            <a:r>
              <a:rPr lang="en-GB" dirty="0"/>
              <a:t> de población </a:t>
            </a:r>
            <a:r>
              <a:rPr lang="en-GB" dirty="0" err="1"/>
              <a:t>humanitaria</a:t>
            </a:r>
            <a:r>
              <a:rPr lang="en-GB" dirty="0"/>
              <a:t>: 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Estimación</a:t>
            </a:r>
            <a:r>
              <a:rPr lang="en-GB" dirty="0"/>
              <a:t> de las personas a las que se </a:t>
            </a:r>
            <a:r>
              <a:rPr lang="en-GB" dirty="0" err="1"/>
              <a:t>llega</a:t>
            </a:r>
            <a:r>
              <a:rPr lang="en-GB" dirty="0"/>
              <a:t> a </a:t>
            </a:r>
            <a:r>
              <a:rPr lang="en-GB" dirty="0" err="1"/>
              <a:t>nivel</a:t>
            </a:r>
            <a:r>
              <a:rPr lang="en-GB" dirty="0"/>
              <a:t> </a:t>
            </a:r>
            <a:r>
              <a:rPr lang="en-GB" dirty="0" err="1"/>
              <a:t>nacional</a:t>
            </a:r>
            <a:r>
              <a:rPr lang="en-GB" dirty="0"/>
              <a:t>: EN / FR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Orientaciones</a:t>
            </a:r>
            <a:r>
              <a:rPr lang="en-GB" dirty="0"/>
              <a:t> y </a:t>
            </a:r>
            <a:r>
              <a:rPr lang="en-GB" dirty="0" err="1"/>
              <a:t>plantilla</a:t>
            </a:r>
            <a:r>
              <a:rPr lang="en-GB" dirty="0"/>
              <a:t> para </a:t>
            </a:r>
            <a:r>
              <a:rPr lang="en-GB" dirty="0" err="1"/>
              <a:t>el</a:t>
            </a:r>
            <a:r>
              <a:rPr lang="en-GB" dirty="0"/>
              <a:t> Informe </a:t>
            </a:r>
            <a:r>
              <a:rPr lang="en-GB" dirty="0" err="1"/>
              <a:t>Periódico</a:t>
            </a:r>
            <a:r>
              <a:rPr lang="en-GB" dirty="0"/>
              <a:t> de </a:t>
            </a:r>
            <a:r>
              <a:rPr lang="en-GB" dirty="0" err="1"/>
              <a:t>Seguimiento</a:t>
            </a:r>
            <a:r>
              <a:rPr lang="en-GB" dirty="0"/>
              <a:t> (2016): EN / FR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Guía</a:t>
            </a:r>
            <a:r>
              <a:rPr lang="en-GB" dirty="0"/>
              <a:t> y </a:t>
            </a:r>
            <a:r>
              <a:rPr lang="en-GB" dirty="0" err="1"/>
              <a:t>plantilla</a:t>
            </a:r>
            <a:r>
              <a:rPr lang="en-GB" dirty="0"/>
              <a:t> del </a:t>
            </a:r>
            <a:r>
              <a:rPr lang="en-GB" dirty="0" err="1"/>
              <a:t>cuadro</a:t>
            </a:r>
            <a:r>
              <a:rPr lang="en-GB" dirty="0"/>
              <a:t> de </a:t>
            </a:r>
            <a:r>
              <a:rPr lang="en-GB" dirty="0" err="1"/>
              <a:t>mando</a:t>
            </a:r>
            <a:r>
              <a:rPr lang="en-GB" dirty="0"/>
              <a:t> </a:t>
            </a:r>
            <a:r>
              <a:rPr lang="en-GB" dirty="0" err="1"/>
              <a:t>humanitario</a:t>
            </a:r>
            <a:r>
              <a:rPr lang="en-GB" dirty="0"/>
              <a:t> : 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Seguimiento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caso</a:t>
            </a:r>
            <a:r>
              <a:rPr lang="en-GB" dirty="0"/>
              <a:t> de </a:t>
            </a:r>
            <a:r>
              <a:rPr lang="en-GB" dirty="0" err="1"/>
              <a:t>emergencia</a:t>
            </a:r>
            <a:r>
              <a:rPr lang="en-GB" dirty="0"/>
              <a:t>: EN / FR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5CE71F-E81A-4C37-900E-F5C3C8D5C531}"/>
              </a:ext>
            </a:extLst>
          </p:cNvPr>
          <p:cNvSpPr txBox="1"/>
          <p:nvPr/>
        </p:nvSpPr>
        <p:spPr>
          <a:xfrm>
            <a:off x="434975" y="5794393"/>
            <a:ext cx="8145461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Puede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enviar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sus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comentarios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sobre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esta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presentación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y,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si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lo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desea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,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solicitar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más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presentaciones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grabadas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sobre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el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monitoreo</a:t>
            </a:r>
            <a:r>
              <a:rPr lang="en-GB" b="1" i="1" dirty="0">
                <a:solidFill>
                  <a:srgbClr val="0070C0"/>
                </a:solidFill>
                <a:latin typeface="Arial"/>
                <a:cs typeface="Arial"/>
              </a:rPr>
              <a:t> a : </a:t>
            </a:r>
            <a:r>
              <a:rPr lang="en-GB" b="1" i="1" dirty="0" err="1">
                <a:solidFill>
                  <a:srgbClr val="0070C0"/>
                </a:solidFill>
                <a:latin typeface="Arial"/>
                <a:cs typeface="Arial"/>
              </a:rPr>
              <a:t>Goetghebuer@un.org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ADCEC-5687-4DCB-8A63-5CAD81F7F936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753542"/>
      </p:ext>
    </p:extLst>
  </p:cSld>
  <p:clrMapOvr>
    <a:masterClrMapping/>
  </p:clrMapOvr>
  <p:transition advTm="31168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0E43-965C-4A4D-B17F-8DC2FE7ED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13" y="716038"/>
            <a:ext cx="8231187" cy="954107"/>
          </a:xfrm>
        </p:spPr>
        <p:txBody>
          <a:bodyPr/>
          <a:lstStyle/>
          <a:p>
            <a:r>
              <a:rPr lang="fr-FR" dirty="0" err="1"/>
              <a:t>Monitoreo</a:t>
            </a:r>
            <a:r>
              <a:rPr lang="fr-FR" dirty="0"/>
              <a:t> de la </a:t>
            </a:r>
            <a:r>
              <a:rPr lang="fr-FR" dirty="0" err="1"/>
              <a:t>respuesta</a:t>
            </a:r>
            <a:r>
              <a:rPr lang="fr-FR" dirty="0"/>
              <a:t> </a:t>
            </a:r>
            <a:r>
              <a:rPr lang="fr-FR" dirty="0" err="1"/>
              <a:t>humanitaria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BC148-FA01-4830-8ECE-B35E6B10D5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4491" y="1670145"/>
            <a:ext cx="5214457" cy="4382931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i="1" dirty="0"/>
              <a:t>El </a:t>
            </a:r>
            <a:r>
              <a:rPr lang="en-US" b="1" i="1" dirty="0" err="1"/>
              <a:t>monitoreo</a:t>
            </a:r>
            <a:r>
              <a:rPr lang="en-US" b="1" i="1" dirty="0"/>
              <a:t> de la </a:t>
            </a:r>
            <a:r>
              <a:rPr lang="en-US" b="1" i="1" dirty="0" err="1"/>
              <a:t>respuesta</a:t>
            </a:r>
            <a:r>
              <a:rPr lang="en-US" b="1" i="1" dirty="0"/>
              <a:t> </a:t>
            </a:r>
            <a:r>
              <a:rPr lang="en-US" b="1" i="1" dirty="0" err="1"/>
              <a:t>humanitaria</a:t>
            </a:r>
            <a:r>
              <a:rPr lang="en-US" b="1" i="1" dirty="0"/>
              <a:t> </a:t>
            </a:r>
            <a:r>
              <a:rPr lang="en-US" i="1" dirty="0"/>
              <a:t>es un </a:t>
            </a:r>
            <a:r>
              <a:rPr lang="en-US" i="1" dirty="0" err="1"/>
              <a:t>proceso</a:t>
            </a:r>
            <a:r>
              <a:rPr lang="en-US" i="1" dirty="0"/>
              <a:t> continuo que </a:t>
            </a:r>
            <a:r>
              <a:rPr lang="en-US" i="1" dirty="0" err="1"/>
              <a:t>registra</a:t>
            </a:r>
            <a:r>
              <a:rPr lang="en-US" i="1" dirty="0"/>
              <a:t> la </a:t>
            </a:r>
            <a:r>
              <a:rPr lang="en-US" i="1" dirty="0" err="1"/>
              <a:t>ayuda</a:t>
            </a:r>
            <a:r>
              <a:rPr lang="en-US" i="1" dirty="0"/>
              <a:t> </a:t>
            </a:r>
            <a:r>
              <a:rPr lang="en-US" i="1" dirty="0" err="1"/>
              <a:t>entregada</a:t>
            </a:r>
            <a:r>
              <a:rPr lang="en-US" i="1" dirty="0"/>
              <a:t> a </a:t>
            </a:r>
            <a:r>
              <a:rPr lang="en-US" i="1" dirty="0" err="1"/>
              <a:t>una</a:t>
            </a:r>
            <a:r>
              <a:rPr lang="en-US" i="1" dirty="0"/>
              <a:t> población </a:t>
            </a:r>
            <a:r>
              <a:rPr lang="en-US" i="1" dirty="0" err="1"/>
              <a:t>afectada</a:t>
            </a:r>
            <a:r>
              <a:rPr lang="en-US" i="1" dirty="0"/>
              <a:t>, </a:t>
            </a:r>
            <a:r>
              <a:rPr lang="en-US" i="1" dirty="0" err="1"/>
              <a:t>así</a:t>
            </a:r>
            <a:r>
              <a:rPr lang="en-US" i="1" dirty="0"/>
              <a:t> </a:t>
            </a:r>
            <a:r>
              <a:rPr lang="en-US" i="1" dirty="0" err="1"/>
              <a:t>como</a:t>
            </a:r>
            <a:r>
              <a:rPr lang="en-US" i="1" dirty="0"/>
              <a:t>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resultados</a:t>
            </a:r>
            <a:r>
              <a:rPr lang="en-US" i="1" dirty="0"/>
              <a:t> </a:t>
            </a:r>
            <a:r>
              <a:rPr lang="en-US" i="1" dirty="0" err="1"/>
              <a:t>alcanzados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relación</a:t>
            </a:r>
            <a:r>
              <a:rPr lang="en-US" i="1" dirty="0"/>
              <a:t> con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objetivos</a:t>
            </a:r>
            <a:r>
              <a:rPr lang="en-US" i="1" dirty="0"/>
              <a:t> </a:t>
            </a:r>
            <a:r>
              <a:rPr lang="en-US" i="1" dirty="0" err="1"/>
              <a:t>establecidos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el</a:t>
            </a:r>
            <a:r>
              <a:rPr lang="en-US" i="1" dirty="0"/>
              <a:t> HRP. </a:t>
            </a:r>
            <a:r>
              <a:rPr lang="en-US" i="1" dirty="0" err="1"/>
              <a:t>Realiza</a:t>
            </a:r>
            <a:r>
              <a:rPr lang="en-US" i="1" dirty="0"/>
              <a:t> un </a:t>
            </a:r>
            <a:r>
              <a:rPr lang="en-US" i="1" dirty="0" err="1"/>
              <a:t>seguimiento</a:t>
            </a:r>
            <a:r>
              <a:rPr lang="en-US" i="1" dirty="0"/>
              <a:t> de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insumos</a:t>
            </a:r>
            <a:r>
              <a:rPr lang="en-US" i="1" dirty="0"/>
              <a:t> y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productos</a:t>
            </a:r>
            <a:r>
              <a:rPr lang="en-US" i="1" dirty="0"/>
              <a:t> </a:t>
            </a:r>
            <a:r>
              <a:rPr lang="en-US" i="1" dirty="0" err="1"/>
              <a:t>resultantes</a:t>
            </a:r>
            <a:r>
              <a:rPr lang="en-US" i="1" dirty="0"/>
              <a:t> de las </a:t>
            </a:r>
            <a:r>
              <a:rPr lang="en-US" i="1" dirty="0" err="1"/>
              <a:t>intervenciones</a:t>
            </a:r>
            <a:r>
              <a:rPr lang="en-US" i="1" dirty="0"/>
              <a:t> a las </a:t>
            </a:r>
            <a:r>
              <a:rPr lang="en-US" i="1" dirty="0" err="1"/>
              <a:t>poblaciones</a:t>
            </a:r>
            <a:r>
              <a:rPr lang="en-US" i="1" dirty="0"/>
              <a:t> </a:t>
            </a:r>
            <a:r>
              <a:rPr lang="en-US" i="1" dirty="0" err="1"/>
              <a:t>afectadas</a:t>
            </a:r>
            <a:r>
              <a:rPr lang="en-US" i="1" dirty="0"/>
              <a:t>; </a:t>
            </a:r>
            <a:r>
              <a:rPr lang="en-US" i="1" dirty="0" err="1"/>
              <a:t>traza</a:t>
            </a:r>
            <a:r>
              <a:rPr lang="en-US" i="1" dirty="0"/>
              <a:t>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resultados</a:t>
            </a:r>
            <a:r>
              <a:rPr lang="en-US" i="1" dirty="0"/>
              <a:t> de las </a:t>
            </a:r>
            <a:r>
              <a:rPr lang="en-US" i="1" dirty="0" err="1"/>
              <a:t>actividades</a:t>
            </a:r>
            <a:r>
              <a:rPr lang="en-US" i="1" dirty="0"/>
              <a:t> de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grupos</a:t>
            </a:r>
            <a:r>
              <a:rPr lang="en-US" i="1" dirty="0"/>
              <a:t> </a:t>
            </a:r>
            <a:r>
              <a:rPr lang="en-US" i="1" dirty="0" err="1"/>
              <a:t>sectoriales</a:t>
            </a:r>
            <a:r>
              <a:rPr lang="en-US" i="1" dirty="0"/>
              <a:t>; y </a:t>
            </a:r>
            <a:r>
              <a:rPr lang="en-US" i="1" dirty="0" err="1"/>
              <a:t>mide</a:t>
            </a:r>
            <a:r>
              <a:rPr lang="en-US" i="1" dirty="0"/>
              <a:t>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avances</a:t>
            </a:r>
            <a:r>
              <a:rPr lang="en-US" i="1" dirty="0"/>
              <a:t> </a:t>
            </a:r>
            <a:r>
              <a:rPr lang="en-US" i="1" dirty="0" err="1"/>
              <a:t>hacia</a:t>
            </a:r>
            <a:r>
              <a:rPr lang="en-US" i="1" dirty="0"/>
              <a:t>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objetivos</a:t>
            </a:r>
            <a:r>
              <a:rPr lang="en-US" i="1" dirty="0"/>
              <a:t> del HRP, </a:t>
            </a:r>
            <a:r>
              <a:rPr lang="en-US" i="1" dirty="0" err="1"/>
              <a:t>teniendo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cuenta</a:t>
            </a:r>
            <a:r>
              <a:rPr lang="en-US" i="1" dirty="0"/>
              <a:t> al </a:t>
            </a:r>
            <a:r>
              <a:rPr lang="en-US" i="1" dirty="0" err="1"/>
              <a:t>mismo</a:t>
            </a:r>
            <a:r>
              <a:rPr lang="en-US" i="1" dirty="0"/>
              <a:t> </a:t>
            </a:r>
            <a:r>
              <a:rPr lang="en-US" i="1" dirty="0" err="1"/>
              <a:t>tiempo</a:t>
            </a:r>
            <a:r>
              <a:rPr lang="en-US" i="1" dirty="0"/>
              <a:t> la </a:t>
            </a:r>
            <a:r>
              <a:rPr lang="en-US" i="1" dirty="0" err="1"/>
              <a:t>diversidad</a:t>
            </a:r>
            <a:r>
              <a:rPr lang="en-US" i="1" dirty="0"/>
              <a:t> de la población </a:t>
            </a:r>
            <a:r>
              <a:rPr lang="en-US" i="1" dirty="0" err="1"/>
              <a:t>afectada</a:t>
            </a:r>
            <a:r>
              <a:rPr lang="en-US" i="1" dirty="0"/>
              <a:t> y sus </a:t>
            </a:r>
            <a:r>
              <a:rPr lang="en-US" i="1" dirty="0" err="1"/>
              <a:t>perspectivas</a:t>
            </a:r>
            <a:r>
              <a:rPr lang="en-US" i="1" dirty="0"/>
              <a:t> de la </a:t>
            </a:r>
            <a:r>
              <a:rPr lang="en-US" i="1" dirty="0" err="1"/>
              <a:t>respuesta</a:t>
            </a:r>
            <a:r>
              <a:rPr lang="en-US" i="1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732C65-FD04-4C92-9F9C-329E8AA27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837" y="1946001"/>
            <a:ext cx="1538573" cy="231339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722ABDD-D54C-417F-9D2C-5765906514B9}"/>
              </a:ext>
            </a:extLst>
          </p:cNvPr>
          <p:cNvSpPr txBox="1"/>
          <p:nvPr/>
        </p:nvSpPr>
        <p:spPr>
          <a:xfrm>
            <a:off x="6334810" y="4534292"/>
            <a:ext cx="19042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hlinkClick r:id="rId4"/>
              </a:rPr>
              <a:t>IASC Humanitarian Response Monitoring Guidance, 2016</a:t>
            </a:r>
            <a:endParaRPr lang="en-US" sz="1400" i="1" dirty="0"/>
          </a:p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C24927-F707-437B-AF91-021A016AAE01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15927"/>
      </p:ext>
    </p:extLst>
  </p:cSld>
  <p:clrMapOvr>
    <a:masterClrMapping/>
  </p:clrMapOvr>
  <p:transition advTm="43230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FD95-B92E-4AD5-B34C-F94726E77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13" y="719029"/>
            <a:ext cx="8231187" cy="519112"/>
          </a:xfrm>
        </p:spPr>
        <p:txBody>
          <a:bodyPr/>
          <a:lstStyle/>
          <a:p>
            <a:r>
              <a:rPr lang="fr-FR" dirty="0"/>
              <a:t>PROPÓSITO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90B1B-72D2-4C6E-9572-C7623272A1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513" y="1497156"/>
            <a:ext cx="8254209" cy="453528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El </a:t>
            </a:r>
            <a:r>
              <a:rPr lang="en-GB" dirty="0" err="1"/>
              <a:t>objetivo</a:t>
            </a:r>
            <a:r>
              <a:rPr lang="en-GB" dirty="0"/>
              <a:t> del </a:t>
            </a:r>
            <a:r>
              <a:rPr lang="en-GB" dirty="0" err="1"/>
              <a:t>monitoreo</a:t>
            </a:r>
            <a:r>
              <a:rPr lang="en-GB" dirty="0"/>
              <a:t> de la </a:t>
            </a:r>
            <a:r>
              <a:rPr lang="en-GB" dirty="0" err="1"/>
              <a:t>respuesta</a:t>
            </a:r>
            <a:r>
              <a:rPr lang="en-GB" dirty="0"/>
              <a:t> es doble:</a:t>
            </a:r>
          </a:p>
          <a:p>
            <a:pPr marL="0" indent="0">
              <a:buNone/>
            </a:pPr>
            <a:endParaRPr lang="en-US" dirty="0"/>
          </a:p>
          <a:p>
            <a:pPr marL="342900" indent="-342900" algn="just">
              <a:buAutoNum type="arabicParenR"/>
            </a:pPr>
            <a:r>
              <a:rPr lang="en-GB" b="1" dirty="0" err="1"/>
              <a:t>Interno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permite</a:t>
            </a:r>
            <a:r>
              <a:rPr lang="en-GB" dirty="0"/>
              <a:t> a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actores</a:t>
            </a:r>
            <a:r>
              <a:rPr lang="en-GB" dirty="0"/>
              <a:t> </a:t>
            </a:r>
            <a:r>
              <a:rPr lang="en-GB" dirty="0" err="1"/>
              <a:t>humanitarios</a:t>
            </a:r>
            <a:r>
              <a:rPr lang="en-GB" dirty="0"/>
              <a:t> </a:t>
            </a:r>
            <a:r>
              <a:rPr lang="en-GB" dirty="0" err="1"/>
              <a:t>saber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van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buen</a:t>
            </a:r>
            <a:r>
              <a:rPr lang="en-GB" dirty="0"/>
              <a:t> </a:t>
            </a:r>
            <a:r>
              <a:rPr lang="en-GB" dirty="0" err="1"/>
              <a:t>camino</a:t>
            </a:r>
            <a:r>
              <a:rPr lang="en-GB" dirty="0"/>
              <a:t> para </a:t>
            </a:r>
            <a:r>
              <a:rPr lang="en-GB" dirty="0" err="1"/>
              <a:t>alcanzar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resultados</a:t>
            </a:r>
            <a:r>
              <a:rPr lang="en-GB" dirty="0"/>
              <a:t> </a:t>
            </a:r>
            <a:r>
              <a:rPr lang="en-GB" dirty="0" err="1"/>
              <a:t>previstos</a:t>
            </a:r>
            <a:r>
              <a:rPr lang="en-GB" dirty="0"/>
              <a:t>, y </a:t>
            </a:r>
            <a:r>
              <a:rPr lang="en-GB" dirty="0" err="1"/>
              <a:t>proporciona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base </a:t>
            </a:r>
            <a:r>
              <a:rPr lang="en-GB" dirty="0" err="1"/>
              <a:t>empírica</a:t>
            </a:r>
            <a:r>
              <a:rPr lang="en-GB" dirty="0"/>
              <a:t> para </a:t>
            </a:r>
            <a:r>
              <a:rPr lang="en-GB" dirty="0" err="1"/>
              <a:t>tomar</a:t>
            </a:r>
            <a:r>
              <a:rPr lang="en-GB" dirty="0"/>
              <a:t> </a:t>
            </a:r>
            <a:r>
              <a:rPr lang="en-GB" dirty="0" err="1"/>
              <a:t>decisiones</a:t>
            </a:r>
            <a:r>
              <a:rPr lang="en-GB" dirty="0"/>
              <a:t> </a:t>
            </a:r>
            <a:r>
              <a:rPr lang="en-GB" dirty="0" err="1"/>
              <a:t>operativas</a:t>
            </a:r>
            <a:r>
              <a:rPr lang="en-GB" dirty="0"/>
              <a:t> que </a:t>
            </a:r>
            <a:r>
              <a:rPr lang="en-GB" dirty="0" err="1"/>
              <a:t>permitan</a:t>
            </a:r>
            <a:r>
              <a:rPr lang="en-GB" dirty="0"/>
              <a:t> </a:t>
            </a:r>
            <a:r>
              <a:rPr lang="en-GB" dirty="0" err="1"/>
              <a:t>abordar</a:t>
            </a:r>
            <a:r>
              <a:rPr lang="en-GB" dirty="0"/>
              <a:t> las </a:t>
            </a:r>
            <a:r>
              <a:rPr lang="en-GB" dirty="0" err="1"/>
              <a:t>deficiencias</a:t>
            </a:r>
            <a:r>
              <a:rPr lang="en-GB" dirty="0"/>
              <a:t>, </a:t>
            </a:r>
            <a:r>
              <a:rPr lang="en-GB" dirty="0" err="1"/>
              <a:t>colmar</a:t>
            </a:r>
            <a:r>
              <a:rPr lang="en-GB" dirty="0"/>
              <a:t> las </a:t>
            </a:r>
            <a:r>
              <a:rPr lang="en-GB" dirty="0" err="1"/>
              <a:t>brechas</a:t>
            </a:r>
            <a:r>
              <a:rPr lang="en-GB" dirty="0"/>
              <a:t>, </a:t>
            </a:r>
            <a:r>
              <a:rPr lang="en-GB" dirty="0" err="1"/>
              <a:t>emprender</a:t>
            </a:r>
            <a:r>
              <a:rPr lang="en-GB" dirty="0"/>
              <a:t> </a:t>
            </a:r>
            <a:r>
              <a:rPr lang="en-GB" dirty="0" err="1"/>
              <a:t>acciones</a:t>
            </a:r>
            <a:r>
              <a:rPr lang="en-GB" dirty="0"/>
              <a:t> </a:t>
            </a:r>
            <a:r>
              <a:rPr lang="en-GB" dirty="0" err="1"/>
              <a:t>correctivas</a:t>
            </a:r>
            <a:r>
              <a:rPr lang="en-GB" dirty="0"/>
              <a:t> y/o </a:t>
            </a:r>
            <a:r>
              <a:rPr lang="en-GB" dirty="0" err="1"/>
              <a:t>ajustar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HRP, con </a:t>
            </a:r>
            <a:r>
              <a:rPr lang="en-GB" dirty="0" err="1"/>
              <a:t>el</a:t>
            </a:r>
            <a:r>
              <a:rPr lang="en-GB" dirty="0"/>
              <a:t> fin de </a:t>
            </a:r>
            <a:r>
              <a:rPr lang="en-GB" dirty="0" err="1"/>
              <a:t>mejorar</a:t>
            </a:r>
            <a:r>
              <a:rPr lang="en-GB" dirty="0"/>
              <a:t> la </a:t>
            </a:r>
            <a:r>
              <a:rPr lang="en-GB" dirty="0" err="1"/>
              <a:t>respuesta</a:t>
            </a:r>
            <a:r>
              <a:rPr lang="en-GB" dirty="0"/>
              <a:t> </a:t>
            </a:r>
            <a:r>
              <a:rPr lang="en-GB" dirty="0" err="1"/>
              <a:t>humanitaria</a:t>
            </a:r>
            <a:r>
              <a:rPr lang="en-GB" dirty="0"/>
              <a:t>, a </a:t>
            </a:r>
            <a:r>
              <a:rPr lang="en-GB" dirty="0" err="1"/>
              <a:t>corto</a:t>
            </a:r>
            <a:r>
              <a:rPr lang="en-GB" dirty="0"/>
              <a:t> y largo </a:t>
            </a:r>
            <a:r>
              <a:rPr lang="en-GB" dirty="0" err="1"/>
              <a:t>plazo</a:t>
            </a:r>
            <a:r>
              <a:rPr lang="en-US" dirty="0"/>
              <a:t>;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 algn="just">
              <a:buAutoNum type="arabicParenR"/>
            </a:pPr>
            <a:r>
              <a:rPr lang="en-GB" b="1" dirty="0" err="1"/>
              <a:t>Externo</a:t>
            </a:r>
            <a:r>
              <a:rPr lang="en-GB" dirty="0"/>
              <a:t>: </a:t>
            </a:r>
            <a:r>
              <a:rPr lang="en-US" dirty="0" err="1"/>
              <a:t>mejorar</a:t>
            </a:r>
            <a:r>
              <a:rPr lang="en-US" dirty="0"/>
              <a:t> la </a:t>
            </a:r>
            <a:r>
              <a:rPr lang="en-US" b="1" dirty="0" err="1"/>
              <a:t>rendición</a:t>
            </a:r>
            <a:r>
              <a:rPr lang="en-US" b="1" dirty="0"/>
              <a:t> de </a:t>
            </a:r>
            <a:r>
              <a:rPr lang="en-US" b="1" dirty="0" err="1"/>
              <a:t>cuentas</a:t>
            </a:r>
            <a:r>
              <a:rPr lang="en-US" dirty="0"/>
              <a:t> de la </a:t>
            </a:r>
            <a:r>
              <a:rPr lang="en-US" dirty="0" err="1"/>
              <a:t>comunidad</a:t>
            </a:r>
            <a:r>
              <a:rPr lang="en-US" dirty="0"/>
              <a:t> </a:t>
            </a:r>
            <a:r>
              <a:rPr lang="en-US" dirty="0" err="1"/>
              <a:t>humanitaria</a:t>
            </a:r>
            <a:r>
              <a:rPr lang="en-US" dirty="0"/>
              <a:t>, ante las personas </a:t>
            </a:r>
            <a:r>
              <a:rPr lang="en-US" dirty="0" err="1"/>
              <a:t>afectadas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crisis,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gobiernos</a:t>
            </a:r>
            <a:r>
              <a:rPr lang="en-US" dirty="0"/>
              <a:t> locales,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donantes</a:t>
            </a:r>
            <a:r>
              <a:rPr lang="en-US" dirty="0"/>
              <a:t> y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público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general, y </a:t>
            </a:r>
            <a:r>
              <a:rPr lang="en-US" dirty="0" err="1"/>
              <a:t>permitir</a:t>
            </a:r>
            <a:r>
              <a:rPr lang="en-US" dirty="0"/>
              <a:t> la </a:t>
            </a:r>
            <a:r>
              <a:rPr lang="en-US" b="1" dirty="0" err="1"/>
              <a:t>promoción</a:t>
            </a:r>
            <a:r>
              <a:rPr lang="en-US" dirty="0"/>
              <a:t> ante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donantes</a:t>
            </a:r>
            <a:r>
              <a:rPr lang="en-US" dirty="0"/>
              <a:t> y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responsables</a:t>
            </a:r>
            <a:r>
              <a:rPr lang="en-US" dirty="0"/>
              <a:t> </a:t>
            </a:r>
            <a:r>
              <a:rPr lang="en-US" dirty="0" err="1"/>
              <a:t>políticos</a:t>
            </a:r>
            <a:r>
              <a:rPr lang="en-US" dirty="0"/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313AD4-F831-4362-B36D-82F8F2C136CB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6856643"/>
      </p:ext>
    </p:extLst>
  </p:cSld>
  <p:clrMapOvr>
    <a:masterClrMapping/>
  </p:clrMapOvr>
  <p:transition advTm="62706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3102B42-AEAD-440E-96BA-96C9AF9F0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118" y="705902"/>
            <a:ext cx="8231187" cy="519112"/>
          </a:xfrm>
        </p:spPr>
        <p:txBody>
          <a:bodyPr/>
          <a:lstStyle/>
          <a:p>
            <a:r>
              <a:rPr lang="en-GB" dirty="0" err="1"/>
              <a:t>Objetivo</a:t>
            </a:r>
            <a:r>
              <a:rPr lang="en-GB" dirty="0"/>
              <a:t> del </a:t>
            </a:r>
            <a:r>
              <a:rPr lang="en-GB" dirty="0" err="1"/>
              <a:t>Monitoreo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610F6B-C728-402F-B7C7-5C54DDB0B07B}"/>
              </a:ext>
            </a:extLst>
          </p:cNvPr>
          <p:cNvSpPr txBox="1"/>
          <p:nvPr/>
        </p:nvSpPr>
        <p:spPr>
          <a:xfrm>
            <a:off x="6504652" y="1488029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GLOBAL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DADD9A5-AE9F-4115-AF10-D3B8594D1D09}"/>
              </a:ext>
            </a:extLst>
          </p:cNvPr>
          <p:cNvSpPr/>
          <p:nvPr/>
        </p:nvSpPr>
        <p:spPr>
          <a:xfrm>
            <a:off x="760025" y="1925122"/>
            <a:ext cx="2468403" cy="2393356"/>
          </a:xfrm>
          <a:custGeom>
            <a:avLst/>
            <a:gdLst>
              <a:gd name="connsiteX0" fmla="*/ 0 w 2627945"/>
              <a:gd name="connsiteY0" fmla="*/ 1313973 h 2627945"/>
              <a:gd name="connsiteX1" fmla="*/ 1313973 w 2627945"/>
              <a:gd name="connsiteY1" fmla="*/ 0 h 2627945"/>
              <a:gd name="connsiteX2" fmla="*/ 2627946 w 2627945"/>
              <a:gd name="connsiteY2" fmla="*/ 1313973 h 2627945"/>
              <a:gd name="connsiteX3" fmla="*/ 1313973 w 2627945"/>
              <a:gd name="connsiteY3" fmla="*/ 2627946 h 2627945"/>
              <a:gd name="connsiteX4" fmla="*/ 0 w 2627945"/>
              <a:gd name="connsiteY4" fmla="*/ 1313973 h 262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945" h="2627945">
                <a:moveTo>
                  <a:pt x="0" y="1313973"/>
                </a:moveTo>
                <a:cubicBezTo>
                  <a:pt x="0" y="588286"/>
                  <a:pt x="588286" y="0"/>
                  <a:pt x="1313973" y="0"/>
                </a:cubicBezTo>
                <a:cubicBezTo>
                  <a:pt x="2039660" y="0"/>
                  <a:pt x="2627946" y="588286"/>
                  <a:pt x="2627946" y="1313973"/>
                </a:cubicBezTo>
                <a:cubicBezTo>
                  <a:pt x="2627946" y="2039660"/>
                  <a:pt x="2039660" y="2627946"/>
                  <a:pt x="1313973" y="2627946"/>
                </a:cubicBezTo>
                <a:cubicBezTo>
                  <a:pt x="588286" y="2627946"/>
                  <a:pt x="0" y="2039660"/>
                  <a:pt x="0" y="131397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50392" tIns="459890" rIns="350393" bIns="985480" numCol="1" spcCol="1270" anchor="t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000" b="1" kern="1200" dirty="0" err="1"/>
              <a:t>Adjuste</a:t>
            </a:r>
            <a:endParaRPr lang="en-GB" sz="2000" b="0" kern="1200" dirty="0"/>
          </a:p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dirty="0" err="1"/>
              <a:t>Adaptar</a:t>
            </a:r>
            <a:r>
              <a:rPr lang="en-GB" sz="1600" dirty="0"/>
              <a:t> </a:t>
            </a:r>
            <a:r>
              <a:rPr lang="en-GB" sz="1600" dirty="0" err="1"/>
              <a:t>el</a:t>
            </a:r>
            <a:r>
              <a:rPr lang="en-GB" sz="1600" dirty="0"/>
              <a:t> plan e </a:t>
            </a:r>
            <a:r>
              <a:rPr lang="en-GB" sz="1600" dirty="0" err="1"/>
              <a:t>introducir</a:t>
            </a:r>
            <a:r>
              <a:rPr lang="en-GB" sz="1600" dirty="0"/>
              <a:t> </a:t>
            </a:r>
            <a:r>
              <a:rPr lang="en-GB" sz="1600" dirty="0" err="1"/>
              <a:t>medidas</a:t>
            </a:r>
            <a:r>
              <a:rPr lang="en-GB" sz="1600" dirty="0"/>
              <a:t> </a:t>
            </a:r>
            <a:r>
              <a:rPr lang="en-GB" sz="1600" dirty="0" err="1"/>
              <a:t>correctoras</a:t>
            </a:r>
            <a:endParaRPr lang="en-GB" sz="2500" b="1" kern="1200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F4AFA8C-4672-4E84-BD2E-D8BD409AA9FD}"/>
              </a:ext>
            </a:extLst>
          </p:cNvPr>
          <p:cNvSpPr/>
          <p:nvPr/>
        </p:nvSpPr>
        <p:spPr>
          <a:xfrm>
            <a:off x="3265724" y="1925122"/>
            <a:ext cx="2468403" cy="2393356"/>
          </a:xfrm>
          <a:custGeom>
            <a:avLst/>
            <a:gdLst>
              <a:gd name="connsiteX0" fmla="*/ 0 w 2627945"/>
              <a:gd name="connsiteY0" fmla="*/ 1313973 h 2627945"/>
              <a:gd name="connsiteX1" fmla="*/ 1313973 w 2627945"/>
              <a:gd name="connsiteY1" fmla="*/ 0 h 2627945"/>
              <a:gd name="connsiteX2" fmla="*/ 2627946 w 2627945"/>
              <a:gd name="connsiteY2" fmla="*/ 1313973 h 2627945"/>
              <a:gd name="connsiteX3" fmla="*/ 1313973 w 2627945"/>
              <a:gd name="connsiteY3" fmla="*/ 2627946 h 2627945"/>
              <a:gd name="connsiteX4" fmla="*/ 0 w 2627945"/>
              <a:gd name="connsiteY4" fmla="*/ 1313973 h 262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945" h="2627945">
                <a:moveTo>
                  <a:pt x="0" y="1313973"/>
                </a:moveTo>
                <a:cubicBezTo>
                  <a:pt x="0" y="588286"/>
                  <a:pt x="588286" y="0"/>
                  <a:pt x="1313973" y="0"/>
                </a:cubicBezTo>
                <a:cubicBezTo>
                  <a:pt x="2039660" y="0"/>
                  <a:pt x="2627946" y="588286"/>
                  <a:pt x="2627946" y="1313973"/>
                </a:cubicBezTo>
                <a:cubicBezTo>
                  <a:pt x="2627946" y="2039660"/>
                  <a:pt x="2039660" y="2627946"/>
                  <a:pt x="1313973" y="2627946"/>
                </a:cubicBezTo>
                <a:cubicBezTo>
                  <a:pt x="588286" y="2627946"/>
                  <a:pt x="0" y="2039660"/>
                  <a:pt x="0" y="131397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50392" tIns="459890" rIns="350393" bIns="985480" numCol="1" spcCol="1270" anchor="t" anchorCtr="0">
            <a:noAutofit/>
          </a:bodyPr>
          <a:lstStyle/>
          <a:p>
            <a:pPr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b="1" dirty="0" err="1"/>
              <a:t>Próxima</a:t>
            </a:r>
            <a:r>
              <a:rPr lang="en-GB" sz="2000" b="1" dirty="0"/>
              <a:t> </a:t>
            </a:r>
            <a:r>
              <a:rPr lang="en-GB" sz="2000" b="1" dirty="0" err="1"/>
              <a:t>planificación</a:t>
            </a:r>
            <a:endParaRPr lang="en-GB" sz="2000" b="1" dirty="0"/>
          </a:p>
          <a:p>
            <a:pPr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dirty="0" err="1"/>
              <a:t>Mejorar</a:t>
            </a:r>
            <a:r>
              <a:rPr lang="en-GB" sz="1600" dirty="0"/>
              <a:t> </a:t>
            </a:r>
            <a:r>
              <a:rPr lang="en-GB" sz="1600" dirty="0" err="1"/>
              <a:t>el</a:t>
            </a:r>
            <a:r>
              <a:rPr lang="en-GB" sz="1600" dirty="0"/>
              <a:t> </a:t>
            </a:r>
            <a:r>
              <a:rPr lang="en-GB" sz="1600" dirty="0" err="1"/>
              <a:t>análisis</a:t>
            </a:r>
            <a:r>
              <a:rPr lang="en-GB" sz="1600" dirty="0"/>
              <a:t> y la </a:t>
            </a:r>
            <a:r>
              <a:rPr lang="en-GB" sz="1600" dirty="0" err="1"/>
              <a:t>planificación</a:t>
            </a:r>
            <a:r>
              <a:rPr lang="en-GB" sz="1600" dirty="0"/>
              <a:t> </a:t>
            </a:r>
            <a:r>
              <a:rPr lang="en-GB" sz="1600" dirty="0" err="1"/>
              <a:t>en</a:t>
            </a:r>
            <a:r>
              <a:rPr lang="en-GB" sz="1600" dirty="0"/>
              <a:t> </a:t>
            </a:r>
            <a:r>
              <a:rPr lang="en-GB" sz="1600" dirty="0" err="1"/>
              <a:t>el</a:t>
            </a:r>
            <a:r>
              <a:rPr lang="en-GB" sz="1600" dirty="0"/>
              <a:t> </a:t>
            </a:r>
            <a:r>
              <a:rPr lang="en-GB" sz="1600" dirty="0" err="1"/>
              <a:t>próximo</a:t>
            </a:r>
            <a:r>
              <a:rPr lang="en-GB" sz="1600" dirty="0"/>
              <a:t> HNO/HRP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3EC9D77-25EB-4066-AD0E-FFBFC672F81B}"/>
              </a:ext>
            </a:extLst>
          </p:cNvPr>
          <p:cNvSpPr/>
          <p:nvPr/>
        </p:nvSpPr>
        <p:spPr>
          <a:xfrm>
            <a:off x="725247" y="4052594"/>
            <a:ext cx="2468403" cy="2393356"/>
          </a:xfrm>
          <a:custGeom>
            <a:avLst/>
            <a:gdLst>
              <a:gd name="connsiteX0" fmla="*/ 0 w 2627945"/>
              <a:gd name="connsiteY0" fmla="*/ 1313973 h 2627945"/>
              <a:gd name="connsiteX1" fmla="*/ 1313973 w 2627945"/>
              <a:gd name="connsiteY1" fmla="*/ 0 h 2627945"/>
              <a:gd name="connsiteX2" fmla="*/ 2627946 w 2627945"/>
              <a:gd name="connsiteY2" fmla="*/ 1313973 h 2627945"/>
              <a:gd name="connsiteX3" fmla="*/ 1313973 w 2627945"/>
              <a:gd name="connsiteY3" fmla="*/ 2627946 h 2627945"/>
              <a:gd name="connsiteX4" fmla="*/ 0 w 2627945"/>
              <a:gd name="connsiteY4" fmla="*/ 1313973 h 262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945" h="2627945">
                <a:moveTo>
                  <a:pt x="0" y="1313973"/>
                </a:moveTo>
                <a:cubicBezTo>
                  <a:pt x="0" y="588286"/>
                  <a:pt x="588286" y="0"/>
                  <a:pt x="1313973" y="0"/>
                </a:cubicBezTo>
                <a:cubicBezTo>
                  <a:pt x="2039660" y="0"/>
                  <a:pt x="2627946" y="588286"/>
                  <a:pt x="2627946" y="1313973"/>
                </a:cubicBezTo>
                <a:cubicBezTo>
                  <a:pt x="2627946" y="2039660"/>
                  <a:pt x="2039660" y="2627946"/>
                  <a:pt x="1313973" y="2627946"/>
                </a:cubicBezTo>
                <a:cubicBezTo>
                  <a:pt x="588286" y="2627946"/>
                  <a:pt x="0" y="2039660"/>
                  <a:pt x="0" y="131397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50392" tIns="459890" rIns="350393" bIns="985480" numCol="1" spcCol="1270" anchor="t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b="1" dirty="0" err="1"/>
              <a:t>Rendición</a:t>
            </a:r>
            <a:r>
              <a:rPr lang="en-GB" sz="2000" b="1" dirty="0"/>
              <a:t> de </a:t>
            </a:r>
            <a:r>
              <a:rPr lang="en-GB" sz="2000" b="1" dirty="0" err="1"/>
              <a:t>cuentas</a:t>
            </a:r>
            <a:endParaRPr lang="en-GB" sz="2000" b="0" kern="1200" dirty="0"/>
          </a:p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/>
              <a:t>A la población, </a:t>
            </a:r>
            <a:r>
              <a:rPr lang="en-US" sz="1600" dirty="0" err="1"/>
              <a:t>los</a:t>
            </a:r>
            <a:r>
              <a:rPr lang="en-US" sz="1600" dirty="0"/>
              <a:t> </a:t>
            </a:r>
            <a:r>
              <a:rPr lang="en-US" sz="1600" dirty="0" err="1"/>
              <a:t>gobiernos</a:t>
            </a:r>
            <a:r>
              <a:rPr lang="en-US" sz="1600" dirty="0"/>
              <a:t>, </a:t>
            </a:r>
            <a:r>
              <a:rPr lang="en-US" sz="1600" dirty="0" err="1"/>
              <a:t>los</a:t>
            </a:r>
            <a:r>
              <a:rPr lang="en-US" sz="1600" dirty="0"/>
              <a:t> </a:t>
            </a:r>
            <a:r>
              <a:rPr lang="en-US" sz="1600" dirty="0" err="1"/>
              <a:t>donantes</a:t>
            </a:r>
            <a:r>
              <a:rPr lang="en-US" sz="1600" dirty="0"/>
              <a:t>, </a:t>
            </a:r>
            <a:r>
              <a:rPr lang="en-US" sz="1600" dirty="0" err="1"/>
              <a:t>el</a:t>
            </a:r>
            <a:r>
              <a:rPr lang="en-US" sz="1600" dirty="0"/>
              <a:t> </a:t>
            </a:r>
            <a:r>
              <a:rPr lang="en-US" sz="1600" dirty="0" err="1"/>
              <a:t>público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general</a:t>
            </a:r>
            <a:endParaRPr lang="en-GB" sz="2500" b="1" kern="12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9C84359-4C9D-468E-87A1-55920D42716A}"/>
              </a:ext>
            </a:extLst>
          </p:cNvPr>
          <p:cNvSpPr/>
          <p:nvPr/>
        </p:nvSpPr>
        <p:spPr>
          <a:xfrm>
            <a:off x="3263206" y="4052594"/>
            <a:ext cx="2468403" cy="2393356"/>
          </a:xfrm>
          <a:custGeom>
            <a:avLst/>
            <a:gdLst>
              <a:gd name="connsiteX0" fmla="*/ 0 w 2627945"/>
              <a:gd name="connsiteY0" fmla="*/ 1313973 h 2627945"/>
              <a:gd name="connsiteX1" fmla="*/ 1313973 w 2627945"/>
              <a:gd name="connsiteY1" fmla="*/ 0 h 2627945"/>
              <a:gd name="connsiteX2" fmla="*/ 2627946 w 2627945"/>
              <a:gd name="connsiteY2" fmla="*/ 1313973 h 2627945"/>
              <a:gd name="connsiteX3" fmla="*/ 1313973 w 2627945"/>
              <a:gd name="connsiteY3" fmla="*/ 2627946 h 2627945"/>
              <a:gd name="connsiteX4" fmla="*/ 0 w 2627945"/>
              <a:gd name="connsiteY4" fmla="*/ 1313973 h 262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945" h="2627945">
                <a:moveTo>
                  <a:pt x="0" y="1313973"/>
                </a:moveTo>
                <a:cubicBezTo>
                  <a:pt x="0" y="588286"/>
                  <a:pt x="588286" y="0"/>
                  <a:pt x="1313973" y="0"/>
                </a:cubicBezTo>
                <a:cubicBezTo>
                  <a:pt x="2039660" y="0"/>
                  <a:pt x="2627946" y="588286"/>
                  <a:pt x="2627946" y="1313973"/>
                </a:cubicBezTo>
                <a:cubicBezTo>
                  <a:pt x="2627946" y="2039660"/>
                  <a:pt x="2039660" y="2627946"/>
                  <a:pt x="1313973" y="2627946"/>
                </a:cubicBezTo>
                <a:cubicBezTo>
                  <a:pt x="588286" y="2627946"/>
                  <a:pt x="0" y="2039660"/>
                  <a:pt x="0" y="131397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50392" tIns="459890" rIns="350393" bIns="985480" numCol="1" spcCol="1270" anchor="t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b="1" dirty="0" err="1"/>
              <a:t>Promoción</a:t>
            </a:r>
            <a:endParaRPr lang="en-GB" sz="2000" b="0" kern="1200" dirty="0"/>
          </a:p>
          <a:p>
            <a:pPr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dirty="0" err="1"/>
              <a:t>Informar</a:t>
            </a:r>
            <a:r>
              <a:rPr lang="en-GB" sz="1600" dirty="0"/>
              <a:t> a </a:t>
            </a:r>
            <a:r>
              <a:rPr lang="en-GB" sz="1600" dirty="0" err="1"/>
              <a:t>los</a:t>
            </a:r>
            <a:r>
              <a:rPr lang="en-GB" sz="1600" dirty="0"/>
              <a:t> </a:t>
            </a:r>
            <a:r>
              <a:rPr lang="en-GB" sz="1600" dirty="0" err="1"/>
              <a:t>donantes</a:t>
            </a:r>
            <a:r>
              <a:rPr lang="en-GB" sz="1600" dirty="0"/>
              <a:t> y a </a:t>
            </a:r>
            <a:r>
              <a:rPr lang="en-GB" sz="1600" dirty="0" err="1"/>
              <a:t>los</a:t>
            </a:r>
            <a:r>
              <a:rPr lang="en-GB" sz="1600" dirty="0"/>
              <a:t> </a:t>
            </a:r>
            <a:r>
              <a:rPr lang="en-GB" sz="1600" dirty="0" err="1"/>
              <a:t>responsables</a:t>
            </a:r>
            <a:r>
              <a:rPr lang="en-GB" sz="1600" dirty="0"/>
              <a:t> </a:t>
            </a:r>
            <a:r>
              <a:rPr lang="en-GB" sz="1600" dirty="0" err="1"/>
              <a:t>políticos</a:t>
            </a:r>
            <a:endParaRPr lang="en-GB" sz="2500" b="1" kern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ABFD41-5B15-4941-9B46-60595F51F068}"/>
              </a:ext>
            </a:extLst>
          </p:cNvPr>
          <p:cNvSpPr txBox="1"/>
          <p:nvPr/>
        </p:nvSpPr>
        <p:spPr>
          <a:xfrm>
            <a:off x="164286" y="1881857"/>
            <a:ext cx="461665" cy="387906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b="1" dirty="0"/>
              <a:t>EXTERNO                 INTERNO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32D0466-BB88-43F7-94F5-E1F465F511D4}"/>
              </a:ext>
            </a:extLst>
          </p:cNvPr>
          <p:cNvSpPr/>
          <p:nvPr/>
        </p:nvSpPr>
        <p:spPr>
          <a:xfrm>
            <a:off x="5850097" y="1925122"/>
            <a:ext cx="2468403" cy="2393356"/>
          </a:xfrm>
          <a:custGeom>
            <a:avLst/>
            <a:gdLst>
              <a:gd name="connsiteX0" fmla="*/ 0 w 2627945"/>
              <a:gd name="connsiteY0" fmla="*/ 1313973 h 2627945"/>
              <a:gd name="connsiteX1" fmla="*/ 1313973 w 2627945"/>
              <a:gd name="connsiteY1" fmla="*/ 0 h 2627945"/>
              <a:gd name="connsiteX2" fmla="*/ 2627946 w 2627945"/>
              <a:gd name="connsiteY2" fmla="*/ 1313973 h 2627945"/>
              <a:gd name="connsiteX3" fmla="*/ 1313973 w 2627945"/>
              <a:gd name="connsiteY3" fmla="*/ 2627946 h 2627945"/>
              <a:gd name="connsiteX4" fmla="*/ 0 w 2627945"/>
              <a:gd name="connsiteY4" fmla="*/ 1313973 h 262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945" h="2627945">
                <a:moveTo>
                  <a:pt x="0" y="1313973"/>
                </a:moveTo>
                <a:cubicBezTo>
                  <a:pt x="0" y="588286"/>
                  <a:pt x="588286" y="0"/>
                  <a:pt x="1313973" y="0"/>
                </a:cubicBezTo>
                <a:cubicBezTo>
                  <a:pt x="2039660" y="0"/>
                  <a:pt x="2627946" y="588286"/>
                  <a:pt x="2627946" y="1313973"/>
                </a:cubicBezTo>
                <a:cubicBezTo>
                  <a:pt x="2627946" y="2039660"/>
                  <a:pt x="2039660" y="2627946"/>
                  <a:pt x="1313973" y="2627946"/>
                </a:cubicBezTo>
                <a:cubicBezTo>
                  <a:pt x="588286" y="2627946"/>
                  <a:pt x="0" y="2039660"/>
                  <a:pt x="0" y="1313973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50392" tIns="459890" rIns="350393" bIns="985480" numCol="1" spcCol="1270" anchor="t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000" b="1" kern="1200" dirty="0" err="1"/>
              <a:t>Ajuste</a:t>
            </a:r>
            <a:endParaRPr lang="en-GB" sz="2000" b="0" kern="1200" dirty="0"/>
          </a:p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dirty="0" err="1"/>
              <a:t>Mejorar</a:t>
            </a:r>
            <a:r>
              <a:rPr lang="en-GB" sz="1600" dirty="0"/>
              <a:t> </a:t>
            </a:r>
            <a:r>
              <a:rPr lang="en-GB" sz="1600" dirty="0" err="1"/>
              <a:t>los</a:t>
            </a:r>
            <a:r>
              <a:rPr lang="en-GB" sz="1600" dirty="0"/>
              <a:t> </a:t>
            </a:r>
            <a:r>
              <a:rPr lang="en-GB" sz="1600" dirty="0" err="1"/>
              <a:t>modelos</a:t>
            </a:r>
            <a:r>
              <a:rPr lang="en-GB" sz="1600" dirty="0"/>
              <a:t>, </a:t>
            </a:r>
            <a:r>
              <a:rPr lang="en-GB" sz="1600" dirty="0" err="1"/>
              <a:t>herramientas</a:t>
            </a:r>
            <a:r>
              <a:rPr lang="en-GB" sz="1600" dirty="0"/>
              <a:t>, </a:t>
            </a:r>
            <a:r>
              <a:rPr lang="en-GB" sz="1600" dirty="0" err="1"/>
              <a:t>metodologías</a:t>
            </a:r>
            <a:r>
              <a:rPr lang="en-GB" sz="1600" dirty="0"/>
              <a:t> y </a:t>
            </a:r>
            <a:r>
              <a:rPr lang="en-GB" sz="1600" dirty="0" err="1"/>
              <a:t>orientaciones</a:t>
            </a:r>
            <a:r>
              <a:rPr lang="en-GB" sz="1600" dirty="0"/>
              <a:t> de HPC</a:t>
            </a:r>
            <a:endParaRPr lang="en-GB" sz="2500" b="1" kern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47F6AA7-9178-4A06-AB72-CA32B3374B24}"/>
              </a:ext>
            </a:extLst>
          </p:cNvPr>
          <p:cNvSpPr txBox="1"/>
          <p:nvPr/>
        </p:nvSpPr>
        <p:spPr>
          <a:xfrm>
            <a:off x="2378194" y="1488029"/>
            <a:ext cx="144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EN EL PAÍS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6ABADAB-7038-43BC-A02D-9C8EF94BAB33}"/>
              </a:ext>
            </a:extLst>
          </p:cNvPr>
          <p:cNvSpPr/>
          <p:nvPr/>
        </p:nvSpPr>
        <p:spPr>
          <a:xfrm>
            <a:off x="5850097" y="4052594"/>
            <a:ext cx="2468403" cy="2393356"/>
          </a:xfrm>
          <a:custGeom>
            <a:avLst/>
            <a:gdLst>
              <a:gd name="connsiteX0" fmla="*/ 0 w 2627945"/>
              <a:gd name="connsiteY0" fmla="*/ 1313973 h 2627945"/>
              <a:gd name="connsiteX1" fmla="*/ 1313973 w 2627945"/>
              <a:gd name="connsiteY1" fmla="*/ 0 h 2627945"/>
              <a:gd name="connsiteX2" fmla="*/ 2627946 w 2627945"/>
              <a:gd name="connsiteY2" fmla="*/ 1313973 h 2627945"/>
              <a:gd name="connsiteX3" fmla="*/ 1313973 w 2627945"/>
              <a:gd name="connsiteY3" fmla="*/ 2627946 h 2627945"/>
              <a:gd name="connsiteX4" fmla="*/ 0 w 2627945"/>
              <a:gd name="connsiteY4" fmla="*/ 1313973 h 262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945" h="2627945">
                <a:moveTo>
                  <a:pt x="0" y="1313973"/>
                </a:moveTo>
                <a:cubicBezTo>
                  <a:pt x="0" y="588286"/>
                  <a:pt x="588286" y="0"/>
                  <a:pt x="1313973" y="0"/>
                </a:cubicBezTo>
                <a:cubicBezTo>
                  <a:pt x="2039660" y="0"/>
                  <a:pt x="2627946" y="588286"/>
                  <a:pt x="2627946" y="1313973"/>
                </a:cubicBezTo>
                <a:cubicBezTo>
                  <a:pt x="2627946" y="2039660"/>
                  <a:pt x="2039660" y="2627946"/>
                  <a:pt x="1313973" y="2627946"/>
                </a:cubicBezTo>
                <a:cubicBezTo>
                  <a:pt x="588286" y="2627946"/>
                  <a:pt x="0" y="2039660"/>
                  <a:pt x="0" y="1313973"/>
                </a:cubicBezTo>
                <a:close/>
              </a:path>
            </a:pathLst>
          </a:custGeom>
          <a:solidFill>
            <a:schemeClr val="accent2">
              <a:alpha val="49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50392" tIns="459890" rIns="350393" bIns="985480" numCol="1" spcCol="1270" anchor="t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b="1" dirty="0" err="1"/>
              <a:t>Rendición</a:t>
            </a:r>
            <a:r>
              <a:rPr lang="en-GB" sz="2000" b="1" dirty="0"/>
              <a:t> de </a:t>
            </a:r>
            <a:r>
              <a:rPr lang="en-GB" sz="2000" b="1" dirty="0" err="1"/>
              <a:t>cuentas</a:t>
            </a:r>
            <a:r>
              <a:rPr lang="en-GB" sz="2000" b="1" dirty="0"/>
              <a:t> y </a:t>
            </a:r>
            <a:r>
              <a:rPr lang="en-GB" sz="2000" b="1" dirty="0" err="1"/>
              <a:t>Promoción</a:t>
            </a:r>
            <a:endParaRPr lang="en-GB" sz="2000" b="0" kern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859C181-09A5-4427-BA06-4723DBE1CAAA}"/>
              </a:ext>
            </a:extLst>
          </p:cNvPr>
          <p:cNvSpPr txBox="1"/>
          <p:nvPr/>
        </p:nvSpPr>
        <p:spPr>
          <a:xfrm>
            <a:off x="5950350" y="5369971"/>
            <a:ext cx="246840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dirty="0" err="1"/>
              <a:t>Proporcionar</a:t>
            </a:r>
            <a:r>
              <a:rPr lang="en-GB" sz="1600" dirty="0"/>
              <a:t> </a:t>
            </a:r>
            <a:r>
              <a:rPr lang="en-GB" sz="1600" dirty="0" err="1"/>
              <a:t>datos</a:t>
            </a:r>
            <a:r>
              <a:rPr lang="en-GB" sz="1600" dirty="0"/>
              <a:t> </a:t>
            </a:r>
            <a:r>
              <a:rPr lang="en-GB" sz="1600" dirty="0" err="1"/>
              <a:t>comparables</a:t>
            </a:r>
            <a:r>
              <a:rPr lang="en-GB" sz="1600" dirty="0"/>
              <a:t> para </a:t>
            </a:r>
            <a:r>
              <a:rPr lang="en-GB" sz="1600" dirty="0" err="1"/>
              <a:t>publicaciones</a:t>
            </a:r>
            <a:r>
              <a:rPr lang="en-GB" sz="1600" dirty="0"/>
              <a:t> </a:t>
            </a:r>
            <a:r>
              <a:rPr lang="en-GB" sz="1600" dirty="0" err="1"/>
              <a:t>mundiales</a:t>
            </a:r>
            <a:r>
              <a:rPr lang="en-GB" sz="1600" dirty="0"/>
              <a:t> </a:t>
            </a:r>
            <a:r>
              <a:rPr lang="en-GB" sz="1600" dirty="0" err="1"/>
              <a:t>como</a:t>
            </a:r>
            <a:r>
              <a:rPr lang="en-GB" sz="1600" dirty="0"/>
              <a:t> GHO.</a:t>
            </a:r>
            <a:endParaRPr lang="en-GB" sz="16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CF44AE-D653-4CAA-B3C3-883BBAABB148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2641078"/>
      </p:ext>
    </p:extLst>
  </p:cSld>
  <p:clrMapOvr>
    <a:masterClrMapping/>
  </p:clrMapOvr>
  <p:transition advTm="68159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8" grpId="0" animBg="1"/>
      <p:bldP spid="27" grpId="0" animBg="1"/>
      <p:bldP spid="34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FAE8-1DC9-4D58-BFD0-DA4C95F9E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12" y="715135"/>
            <a:ext cx="8231187" cy="519112"/>
          </a:xfrm>
        </p:spPr>
        <p:txBody>
          <a:bodyPr/>
          <a:lstStyle/>
          <a:p>
            <a:r>
              <a:rPr lang="fr-FR" dirty="0"/>
              <a:t>¿Es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ciencia</a:t>
            </a:r>
            <a:r>
              <a:rPr lang="fr-FR" dirty="0"/>
              <a:t> </a:t>
            </a:r>
            <a:r>
              <a:rPr lang="fr-FR" dirty="0" err="1"/>
              <a:t>sólo</a:t>
            </a:r>
            <a:r>
              <a:rPr lang="fr-FR" dirty="0"/>
              <a:t> para </a:t>
            </a:r>
            <a:r>
              <a:rPr lang="fr-FR" dirty="0" err="1"/>
              <a:t>expertos</a:t>
            </a:r>
            <a:r>
              <a:rPr lang="fr-FR" dirty="0"/>
              <a:t>?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A976D9-E5D9-43BA-9B09-774B06FF35AB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430981-E7C4-4A93-B0EF-D4FC6BD4FD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089150" y="-301338"/>
            <a:ext cx="5089525" cy="8308975"/>
          </a:xfrm>
          <a:prstGeom prst="rect">
            <a:avLst/>
          </a:prstGeom>
        </p:spPr>
      </p:pic>
      <p:sp>
        <p:nvSpPr>
          <p:cNvPr id="9" name="Title 7">
            <a:extLst>
              <a:ext uri="{FF2B5EF4-FFF2-40B4-BE49-F238E27FC236}">
                <a16:creationId xmlns:a16="http://schemas.microsoft.com/office/drawing/2014/main" id="{1990BF47-52FF-4A59-A325-087D497BF2FD}"/>
              </a:ext>
            </a:extLst>
          </p:cNvPr>
          <p:cNvSpPr txBox="1">
            <a:spLocks/>
          </p:cNvSpPr>
          <p:nvPr/>
        </p:nvSpPr>
        <p:spPr bwMode="auto">
          <a:xfrm>
            <a:off x="4044228" y="5226447"/>
            <a:ext cx="47441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3600" kern="0" dirty="0">
                <a:solidFill>
                  <a:srgbClr val="77933C"/>
                </a:solidFill>
                <a:latin typeface="Comic Sans MS" panose="030F0702030302020204" pitchFamily="66" charset="0"/>
              </a:rPr>
              <a:t>COMMON SENSE 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6189591"/>
      </p:ext>
    </p:extLst>
  </p:cSld>
  <p:clrMapOvr>
    <a:masterClrMapping/>
  </p:clrMapOvr>
  <p:transition advTm="42265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ontent Placeholder 9">
            <a:extLst>
              <a:ext uri="{FF2B5EF4-FFF2-40B4-BE49-F238E27FC236}">
                <a16:creationId xmlns:a16="http://schemas.microsoft.com/office/drawing/2014/main" id="{D619F65C-79D2-4C70-BCE5-6D496771B5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282940"/>
              </p:ext>
            </p:extLst>
          </p:nvPr>
        </p:nvGraphicFramePr>
        <p:xfrm>
          <a:off x="127322" y="1718785"/>
          <a:ext cx="888935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Text Box 311">
            <a:extLst>
              <a:ext uri="{FF2B5EF4-FFF2-40B4-BE49-F238E27FC236}">
                <a16:creationId xmlns:a16="http://schemas.microsoft.com/office/drawing/2014/main" id="{C1FCAF1A-04E9-4F15-9A69-178AEE1EE6E1}"/>
              </a:ext>
            </a:extLst>
          </p:cNvPr>
          <p:cNvSpPr txBox="1"/>
          <p:nvPr/>
        </p:nvSpPr>
        <p:spPr>
          <a:xfrm>
            <a:off x="567635" y="3322704"/>
            <a:ext cx="1404000" cy="15590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45720" rIns="72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5725" indent="-8572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effectLst/>
                <a:latin typeface="Arial"/>
                <a:ea typeface="PMingLiU"/>
                <a:cs typeface="Arial"/>
              </a:rPr>
              <a:t>$40,000</a:t>
            </a:r>
            <a:endParaRPr lang="en-GB" sz="1400" dirty="0">
              <a:solidFill>
                <a:schemeClr val="tx1"/>
              </a:solidFill>
              <a:effectLst/>
              <a:latin typeface="Arial"/>
              <a:ea typeface="PMingLiU"/>
              <a:cs typeface="Arial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ea typeface="PMingLiU"/>
                <a:cs typeface="Arial"/>
              </a:rPr>
              <a:t>10 </a:t>
            </a:r>
            <a:r>
              <a:rPr lang="es-ES" sz="1400" dirty="0">
                <a:solidFill>
                  <a:schemeClr val="tx1"/>
                </a:solidFill>
                <a:latin typeface="Arial"/>
                <a:ea typeface="PMingLiU"/>
                <a:cs typeface="Arial"/>
              </a:rPr>
              <a:t>miembros del equipo</a:t>
            </a:r>
            <a:endParaRPr lang="en-GB" sz="1400" dirty="0">
              <a:solidFill>
                <a:schemeClr val="tx1"/>
              </a:solidFill>
              <a:latin typeface="Arial"/>
              <a:ea typeface="PMingLiU"/>
              <a:cs typeface="Arial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ea typeface="PMingLiU"/>
                <a:cs typeface="Arial"/>
              </a:rPr>
              <a:t>100 </a:t>
            </a:r>
            <a:r>
              <a:rPr lang="en-US" sz="1400" dirty="0">
                <a:solidFill>
                  <a:schemeClr val="tx1"/>
                </a:solidFill>
                <a:ea typeface="PMingLiU"/>
                <a:cs typeface="Arial"/>
              </a:rPr>
              <a:t>kits </a:t>
            </a: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domésticos</a:t>
            </a:r>
            <a:r>
              <a:rPr lang="en-US" sz="1400" dirty="0">
                <a:solidFill>
                  <a:schemeClr val="tx1"/>
                </a:solidFill>
                <a:ea typeface="PMingLiU"/>
                <a:cs typeface="Arial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tratamiento</a:t>
            </a:r>
            <a:r>
              <a:rPr lang="en-US" sz="1400" dirty="0">
                <a:solidFill>
                  <a:schemeClr val="tx1"/>
                </a:solidFill>
                <a:ea typeface="PMingLiU"/>
                <a:cs typeface="Arial"/>
              </a:rPr>
              <a:t> del </a:t>
            </a: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agua</a:t>
            </a:r>
            <a:endParaRPr lang="en-GB" sz="1400" dirty="0">
              <a:solidFill>
                <a:schemeClr val="tx1"/>
              </a:solidFill>
              <a:latin typeface="Arial"/>
              <a:ea typeface="PMingLiU"/>
              <a:cs typeface="Arial"/>
            </a:endParaRPr>
          </a:p>
        </p:txBody>
      </p:sp>
      <p:sp>
        <p:nvSpPr>
          <p:cNvPr id="26" name="Text Box 317">
            <a:extLst>
              <a:ext uri="{FF2B5EF4-FFF2-40B4-BE49-F238E27FC236}">
                <a16:creationId xmlns:a16="http://schemas.microsoft.com/office/drawing/2014/main" id="{2A8C844B-D586-47E5-9BD2-1EC2F6E4ED28}"/>
              </a:ext>
            </a:extLst>
          </p:cNvPr>
          <p:cNvSpPr txBox="1"/>
          <p:nvPr/>
        </p:nvSpPr>
        <p:spPr>
          <a:xfrm>
            <a:off x="2207453" y="3322704"/>
            <a:ext cx="1404156" cy="15590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45720" rIns="72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Distribución</a:t>
            </a:r>
            <a:r>
              <a:rPr lang="en-US" sz="1400" dirty="0">
                <a:solidFill>
                  <a:schemeClr val="tx1"/>
                </a:solidFill>
                <a:ea typeface="PMingLiU"/>
                <a:cs typeface="Arial"/>
              </a:rPr>
              <a:t> de kits</a:t>
            </a:r>
            <a:endParaRPr lang="en-US" sz="1400" dirty="0">
              <a:solidFill>
                <a:schemeClr val="tx1"/>
              </a:solidFill>
              <a:effectLst/>
              <a:latin typeface="Arial"/>
              <a:ea typeface="PMingLiU"/>
              <a:cs typeface="Arial"/>
            </a:endParaRPr>
          </a:p>
        </p:txBody>
      </p:sp>
      <p:sp>
        <p:nvSpPr>
          <p:cNvPr id="27" name="Text Box 318">
            <a:extLst>
              <a:ext uri="{FF2B5EF4-FFF2-40B4-BE49-F238E27FC236}">
                <a16:creationId xmlns:a16="http://schemas.microsoft.com/office/drawing/2014/main" id="{85A518CD-5C40-46FD-A102-B8F95C8E16E6}"/>
              </a:ext>
            </a:extLst>
          </p:cNvPr>
          <p:cNvSpPr txBox="1"/>
          <p:nvPr/>
        </p:nvSpPr>
        <p:spPr>
          <a:xfrm>
            <a:off x="3853655" y="3322705"/>
            <a:ext cx="1316772" cy="15590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45720" rIns="72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  <a:effectLst/>
                <a:latin typeface="Arial"/>
                <a:ea typeface="PMingLiU"/>
                <a:cs typeface="Arial"/>
              </a:rPr>
              <a:t>100 </a:t>
            </a: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domésticos</a:t>
            </a:r>
            <a:r>
              <a:rPr lang="en-US" sz="1400" dirty="0">
                <a:solidFill>
                  <a:schemeClr val="tx1"/>
                </a:solidFill>
                <a:ea typeface="PMingLiU"/>
                <a:cs typeface="Arial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tratamiento</a:t>
            </a:r>
            <a:r>
              <a:rPr lang="en-US" sz="1400" dirty="0">
                <a:solidFill>
                  <a:schemeClr val="tx1"/>
                </a:solidFill>
                <a:ea typeface="PMingLiU"/>
                <a:cs typeface="Arial"/>
              </a:rPr>
              <a:t> del </a:t>
            </a: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agua</a:t>
            </a:r>
            <a:endParaRPr lang="en-GB" sz="1400" dirty="0">
              <a:solidFill>
                <a:schemeClr val="tx1"/>
              </a:solidFill>
              <a:effectLst/>
              <a:latin typeface="Arial"/>
              <a:ea typeface="PMingLiU"/>
              <a:cs typeface="Arial"/>
            </a:endParaRPr>
          </a:p>
        </p:txBody>
      </p:sp>
      <p:sp>
        <p:nvSpPr>
          <p:cNvPr id="28" name="Text Box 319">
            <a:extLst>
              <a:ext uri="{FF2B5EF4-FFF2-40B4-BE49-F238E27FC236}">
                <a16:creationId xmlns:a16="http://schemas.microsoft.com/office/drawing/2014/main" id="{00082B5C-3051-4015-ACE9-F0E08523DC92}"/>
              </a:ext>
            </a:extLst>
          </p:cNvPr>
          <p:cNvSpPr txBox="1"/>
          <p:nvPr/>
        </p:nvSpPr>
        <p:spPr>
          <a:xfrm>
            <a:off x="5412473" y="3322706"/>
            <a:ext cx="1331565" cy="1559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45720" rIns="72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Aumento</a:t>
            </a:r>
            <a:r>
              <a:rPr lang="en-US" sz="1400" dirty="0">
                <a:solidFill>
                  <a:schemeClr val="tx1"/>
                </a:solidFill>
                <a:ea typeface="PMingLiU"/>
                <a:cs typeface="Arial"/>
              </a:rPr>
              <a:t> del </a:t>
            </a: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número</a:t>
            </a:r>
            <a:r>
              <a:rPr lang="en-US" sz="1400" dirty="0">
                <a:solidFill>
                  <a:schemeClr val="tx1"/>
                </a:solidFill>
                <a:ea typeface="PMingLiU"/>
                <a:cs typeface="Arial"/>
              </a:rPr>
              <a:t> de personas con </a:t>
            </a: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acceso</a:t>
            </a:r>
            <a:r>
              <a:rPr lang="en-US" sz="1400" dirty="0">
                <a:solidFill>
                  <a:schemeClr val="tx1"/>
                </a:solidFill>
                <a:ea typeface="PMingLiU"/>
                <a:cs typeface="Arial"/>
              </a:rPr>
              <a:t> a </a:t>
            </a: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agua</a:t>
            </a:r>
            <a:r>
              <a:rPr lang="en-US" sz="1400" dirty="0">
                <a:solidFill>
                  <a:schemeClr val="tx1"/>
                </a:solidFill>
                <a:ea typeface="PMingLiU"/>
                <a:cs typeface="Arial"/>
              </a:rPr>
              <a:t> potable </a:t>
            </a: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segura</a:t>
            </a:r>
            <a:endParaRPr lang="en-GB" sz="1400" dirty="0">
              <a:solidFill>
                <a:schemeClr val="tx1"/>
              </a:solidFill>
              <a:effectLst/>
              <a:latin typeface="Arial"/>
              <a:ea typeface="PMingLiU"/>
              <a:cs typeface="Arial"/>
            </a:endParaRPr>
          </a:p>
        </p:txBody>
      </p:sp>
      <p:sp>
        <p:nvSpPr>
          <p:cNvPr id="29" name="Text Box 320">
            <a:extLst>
              <a:ext uri="{FF2B5EF4-FFF2-40B4-BE49-F238E27FC236}">
                <a16:creationId xmlns:a16="http://schemas.microsoft.com/office/drawing/2014/main" id="{BD49E460-C21C-465D-9863-E0F73027123F}"/>
              </a:ext>
            </a:extLst>
          </p:cNvPr>
          <p:cNvSpPr txBox="1"/>
          <p:nvPr/>
        </p:nvSpPr>
        <p:spPr>
          <a:xfrm>
            <a:off x="6986084" y="3322706"/>
            <a:ext cx="1390724" cy="1559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45720" rIns="72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Reducción</a:t>
            </a:r>
            <a:r>
              <a:rPr lang="en-US" sz="1400" dirty="0">
                <a:solidFill>
                  <a:schemeClr val="tx1"/>
                </a:solidFill>
                <a:ea typeface="PMingLiU"/>
                <a:cs typeface="Arial"/>
              </a:rPr>
              <a:t> de la </a:t>
            </a: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mortalidad</a:t>
            </a:r>
            <a:r>
              <a:rPr lang="en-US" sz="1400" dirty="0">
                <a:solidFill>
                  <a:schemeClr val="tx1"/>
                </a:solidFill>
                <a:ea typeface="PMingLiU"/>
                <a:cs typeface="Arial"/>
              </a:rPr>
              <a:t> </a:t>
            </a: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en</a:t>
            </a:r>
            <a:r>
              <a:rPr lang="en-US" sz="1400" dirty="0">
                <a:solidFill>
                  <a:schemeClr val="tx1"/>
                </a:solidFill>
                <a:ea typeface="PMingLiU"/>
                <a:cs typeface="Arial"/>
              </a:rPr>
              <a:t> la población </a:t>
            </a:r>
            <a:r>
              <a:rPr lang="en-US" sz="1400" dirty="0" err="1">
                <a:solidFill>
                  <a:schemeClr val="tx1"/>
                </a:solidFill>
                <a:ea typeface="PMingLiU"/>
                <a:cs typeface="Arial"/>
              </a:rPr>
              <a:t>afectada</a:t>
            </a:r>
            <a:endParaRPr lang="en-GB" sz="1400" dirty="0">
              <a:solidFill>
                <a:schemeClr val="tx1"/>
              </a:solidFill>
              <a:effectLst/>
              <a:latin typeface="Arial"/>
              <a:ea typeface="PMingLiU"/>
              <a:cs typeface="Arial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5DF228B-BEA6-4647-958A-DA8A557CC07C}"/>
              </a:ext>
            </a:extLst>
          </p:cNvPr>
          <p:cNvSpPr/>
          <p:nvPr/>
        </p:nvSpPr>
        <p:spPr>
          <a:xfrm>
            <a:off x="503238" y="3014929"/>
            <a:ext cx="10422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ea typeface="PMingLiU"/>
                <a:cs typeface="Arial"/>
              </a:rPr>
              <a:t>EJEMPLO</a:t>
            </a:r>
            <a:endParaRPr lang="en-GB" sz="1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2183449-2D54-4B4E-B833-D19F7BE23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13" y="742371"/>
            <a:ext cx="8231187" cy="519112"/>
          </a:xfrm>
        </p:spPr>
        <p:txBody>
          <a:bodyPr/>
          <a:lstStyle/>
          <a:p>
            <a:r>
              <a:rPr lang="en-GB" dirty="0"/>
              <a:t>LA CADENA DE RESULTADOS /1: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6360D2-DD5E-41BE-92EE-FAA6B21E6313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9891606"/>
      </p:ext>
    </p:extLst>
  </p:cSld>
  <p:clrMapOvr>
    <a:masterClrMapping/>
  </p:clrMapOvr>
  <p:transition advTm="67579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D16B5AFE-E467-4CBA-889B-D4E4FDE224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456" y="2328077"/>
            <a:ext cx="8187489" cy="402417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en-GB" b="1" u="sng" kern="12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INSUMOS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(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recursos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) "¿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qué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utilizamos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?" 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en-GB" kern="1200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recursos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financieros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humanos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materiales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que se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destinan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a la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intervención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.</a:t>
            </a:r>
            <a:endParaRPr lang="en-US" sz="600" kern="1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en-GB" b="1" u="sng" kern="12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ACCIONES</a:t>
            </a:r>
            <a:r>
              <a:rPr lang="en-GB" kern="12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(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actividades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procesos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intervenciones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) "¿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qué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hemos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hecho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?"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en-GB" kern="1200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trabajo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realizado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con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insumos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para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producir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resultados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endParaRPr lang="en-US" sz="600" kern="1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en-GB" b="1" u="sng" kern="12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PRODUCTOS 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"¿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qué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ha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aportado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la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acción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?" 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en-GB" kern="1200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efecto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directo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de la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acción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: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bienes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o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servicios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entregados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 a la población </a:t>
            </a:r>
            <a:r>
              <a:rPr lang="en-GB" kern="1200" dirty="0" err="1">
                <a:latin typeface="Arial" pitchFamily="34" charset="0"/>
                <a:cs typeface="Arial" pitchFamily="34" charset="0"/>
              </a:rPr>
              <a:t>destinataria</a:t>
            </a:r>
            <a:r>
              <a:rPr lang="en-GB" kern="1200" dirty="0">
                <a:latin typeface="Arial" pitchFamily="34" charset="0"/>
                <a:cs typeface="Arial" pitchFamily="34" charset="0"/>
              </a:rPr>
              <a:t>.</a:t>
            </a:r>
            <a:endParaRPr lang="en-GB" sz="600" b="1" u="sng" kern="1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en-GB" b="1" u="sng" kern="12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en-GB" b="1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“¿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qué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ha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cambiado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para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ellos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?" 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en-GB" i="1" kern="1200" dirty="0" err="1">
                <a:latin typeface="Arial" pitchFamily="34" charset="0"/>
                <a:cs typeface="Arial" pitchFamily="34" charset="0"/>
              </a:rPr>
              <a:t>los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efectos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corto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y medio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plazo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para las personas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destinatarias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.</a:t>
            </a:r>
            <a:endParaRPr lang="en-GB" sz="600" b="1" u="sng" kern="1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en-GB" b="1" u="sng" kern="12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IMPACTOS</a:t>
            </a:r>
            <a:r>
              <a:rPr lang="en-GB" b="1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"¿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qué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ha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cambiado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con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tiempo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?" 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en-GB" i="1" kern="1200" dirty="0" err="1">
                <a:latin typeface="Arial" pitchFamily="34" charset="0"/>
                <a:cs typeface="Arial" pitchFamily="34" charset="0"/>
              </a:rPr>
              <a:t>el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efecto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a largo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plazo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de la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intervención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en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las personas y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en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 la </a:t>
            </a:r>
            <a:r>
              <a:rPr lang="en-GB" i="1" kern="1200" dirty="0" err="1">
                <a:latin typeface="Arial" pitchFamily="34" charset="0"/>
                <a:cs typeface="Arial" pitchFamily="34" charset="0"/>
              </a:rPr>
              <a:t>situación</a:t>
            </a:r>
            <a:r>
              <a:rPr lang="en-GB" i="1" kern="1200" dirty="0">
                <a:latin typeface="Arial" pitchFamily="34" charset="0"/>
                <a:cs typeface="Arial" pitchFamily="34" charset="0"/>
              </a:rPr>
              <a:t>.</a:t>
            </a:r>
            <a:endParaRPr lang="en-GB" sz="18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69EB03-3086-4728-94DD-B6FF3A5DAED3}"/>
              </a:ext>
            </a:extLst>
          </p:cNvPr>
          <p:cNvSpPr/>
          <p:nvPr/>
        </p:nvSpPr>
        <p:spPr>
          <a:xfrm>
            <a:off x="394491" y="5621421"/>
            <a:ext cx="8471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GB" b="1" dirty="0">
                <a:latin typeface="Arial" pitchFamily="34" charset="0"/>
                <a:cs typeface="Arial" pitchFamily="34" charset="0"/>
              </a:rPr>
            </a:b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3676501E-B0E9-4E26-8FBC-DCAA1F306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91" y="723297"/>
            <a:ext cx="8231187" cy="519112"/>
          </a:xfrm>
        </p:spPr>
        <p:txBody>
          <a:bodyPr/>
          <a:lstStyle/>
          <a:p>
            <a:r>
              <a:rPr lang="en-GB" dirty="0"/>
              <a:t>LA CADENA DE RESULTADOS /2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0F9162-1263-4CD2-9E3A-129987138904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" name="Content Placeholder 9">
            <a:extLst>
              <a:ext uri="{FF2B5EF4-FFF2-40B4-BE49-F238E27FC236}">
                <a16:creationId xmlns:a16="http://schemas.microsoft.com/office/drawing/2014/main" id="{8D40CAA6-BC8D-5EA8-DCD6-A4E5125D00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415999"/>
              </p:ext>
            </p:extLst>
          </p:nvPr>
        </p:nvGraphicFramePr>
        <p:xfrm>
          <a:off x="127322" y="1242409"/>
          <a:ext cx="888935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45887811"/>
      </p:ext>
    </p:extLst>
  </p:cSld>
  <p:clrMapOvr>
    <a:masterClrMapping/>
  </p:clrMapOvr>
  <p:transition advTm="100082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8" grpId="0" animBg="1"/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BD2FF-DB73-4277-91CC-C4D3FA78C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562" y="696327"/>
            <a:ext cx="8508023" cy="954107"/>
          </a:xfrm>
        </p:spPr>
        <p:txBody>
          <a:bodyPr/>
          <a:lstStyle/>
          <a:p>
            <a:r>
              <a:rPr lang="fr-FR" dirty="0" err="1"/>
              <a:t>Monitoreo</a:t>
            </a:r>
            <a:r>
              <a:rPr lang="fr-FR" dirty="0"/>
              <a:t> de la </a:t>
            </a:r>
            <a:r>
              <a:rPr lang="fr-FR" dirty="0" err="1"/>
              <a:t>respuesta</a:t>
            </a:r>
            <a:r>
              <a:rPr lang="fr-FR" dirty="0"/>
              <a:t> : </a:t>
            </a:r>
            <a:br>
              <a:rPr lang="fr-FR" dirty="0"/>
            </a:br>
            <a:r>
              <a:rPr lang="fr-FR" sz="2400" dirty="0" err="1"/>
              <a:t>Ejecución</a:t>
            </a:r>
            <a:r>
              <a:rPr lang="fr-FR" sz="2400" dirty="0"/>
              <a:t> / </a:t>
            </a:r>
            <a:r>
              <a:rPr lang="fr-FR" sz="2400" dirty="0" err="1"/>
              <a:t>Resultados</a:t>
            </a:r>
            <a:r>
              <a:rPr lang="fr-FR" sz="2400" dirty="0"/>
              <a:t> / </a:t>
            </a:r>
            <a:r>
              <a:rPr lang="fr-FR" sz="2400" dirty="0" err="1"/>
              <a:t>Conclusiones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DCF32-483E-4CF3-8655-B379D76726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8692" y="1792462"/>
            <a:ext cx="2475936" cy="494751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fr-FR" sz="2400" b="1" dirty="0" err="1">
                <a:solidFill>
                  <a:schemeClr val="accent2">
                    <a:lumMod val="75000"/>
                  </a:schemeClr>
                </a:solidFill>
              </a:rPr>
              <a:t>Ejecución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F582687-A593-43A9-A271-44E22606CC7D}"/>
              </a:ext>
            </a:extLst>
          </p:cNvPr>
          <p:cNvSpPr txBox="1">
            <a:spLocks/>
          </p:cNvSpPr>
          <p:nvPr/>
        </p:nvSpPr>
        <p:spPr bwMode="auto">
          <a:xfrm>
            <a:off x="4620140" y="2432279"/>
            <a:ext cx="1969846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 algn="ctr">
              <a:buFontTx/>
              <a:buNone/>
            </a:pPr>
            <a:r>
              <a:rPr lang="fr-FR" sz="2400" b="1" kern="0" dirty="0" err="1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endParaRPr lang="fr-FR" sz="24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F2C0745-D2D3-4BA9-AAB7-AAE2229C8A3C}"/>
              </a:ext>
            </a:extLst>
          </p:cNvPr>
          <p:cNvCxnSpPr>
            <a:cxnSpLocks/>
          </p:cNvCxnSpPr>
          <p:nvPr/>
        </p:nvCxnSpPr>
        <p:spPr bwMode="auto">
          <a:xfrm>
            <a:off x="503238" y="2438949"/>
            <a:ext cx="4026845" cy="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E46C0A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27824C6-636D-4299-BAE6-3D0987402C4B}"/>
              </a:ext>
            </a:extLst>
          </p:cNvPr>
          <p:cNvCxnSpPr>
            <a:cxnSpLocks/>
          </p:cNvCxnSpPr>
          <p:nvPr/>
        </p:nvCxnSpPr>
        <p:spPr bwMode="auto">
          <a:xfrm>
            <a:off x="3754628" y="3029538"/>
            <a:ext cx="3019517" cy="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3B52E92-135A-48E7-8486-85B3E8AE69EC}"/>
              </a:ext>
            </a:extLst>
          </p:cNvPr>
          <p:cNvCxnSpPr>
            <a:cxnSpLocks/>
          </p:cNvCxnSpPr>
          <p:nvPr/>
        </p:nvCxnSpPr>
        <p:spPr bwMode="auto">
          <a:xfrm>
            <a:off x="3631012" y="4857750"/>
            <a:ext cx="1588688" cy="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520419B-3BBE-4A0E-895E-5DA4A59F972A}"/>
              </a:ext>
            </a:extLst>
          </p:cNvPr>
          <p:cNvSpPr txBox="1">
            <a:spLocks/>
          </p:cNvSpPr>
          <p:nvPr/>
        </p:nvSpPr>
        <p:spPr bwMode="auto">
          <a:xfrm>
            <a:off x="545155" y="4586366"/>
            <a:ext cx="4198295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 algn="ctr">
              <a:buFontTx/>
              <a:buNone/>
            </a:pPr>
            <a:r>
              <a:rPr lang="fr-FR" sz="2400" b="1" kern="0" dirty="0" err="1">
                <a:solidFill>
                  <a:schemeClr val="accent6">
                    <a:lumMod val="75000"/>
                  </a:schemeClr>
                </a:solidFill>
              </a:rPr>
              <a:t>Proyectos</a:t>
            </a:r>
            <a:endParaRPr lang="fr-FR" sz="24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1C972FA-59F6-470D-BC17-4E3DB134A975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6768" y="5431408"/>
            <a:ext cx="3197665" cy="24009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A86AFA1-45B5-4237-B114-C2218D813BCC}"/>
              </a:ext>
            </a:extLst>
          </p:cNvPr>
          <p:cNvSpPr txBox="1">
            <a:spLocks/>
          </p:cNvSpPr>
          <p:nvPr/>
        </p:nvSpPr>
        <p:spPr bwMode="auto">
          <a:xfrm>
            <a:off x="550911" y="5184033"/>
            <a:ext cx="4198295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 algn="ctr">
              <a:buFontTx/>
              <a:buNone/>
            </a:pPr>
            <a:r>
              <a:rPr lang="fr-FR" sz="2400" b="1" kern="0" dirty="0" err="1">
                <a:solidFill>
                  <a:schemeClr val="accent6">
                    <a:lumMod val="75000"/>
                  </a:schemeClr>
                </a:solidFill>
              </a:rPr>
              <a:t>Clústers</a:t>
            </a:r>
            <a:endParaRPr lang="fr-FR" sz="24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18035F7-5AB5-4C35-921F-F49BE2688221}"/>
              </a:ext>
            </a:extLst>
          </p:cNvPr>
          <p:cNvCxnSpPr>
            <a:cxnSpLocks/>
          </p:cNvCxnSpPr>
          <p:nvPr/>
        </p:nvCxnSpPr>
        <p:spPr bwMode="auto">
          <a:xfrm>
            <a:off x="5219700" y="6122495"/>
            <a:ext cx="1614733" cy="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9F49C5D-83CA-4E8C-B62F-1FB8F0EED6B7}"/>
              </a:ext>
            </a:extLst>
          </p:cNvPr>
          <p:cNvSpPr txBox="1">
            <a:spLocks/>
          </p:cNvSpPr>
          <p:nvPr/>
        </p:nvSpPr>
        <p:spPr bwMode="auto">
          <a:xfrm>
            <a:off x="545155" y="5785124"/>
            <a:ext cx="4198295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indent="0" algn="ctr">
              <a:buFontTx/>
              <a:buNone/>
            </a:pPr>
            <a:r>
              <a:rPr lang="fr-FR" sz="2400" b="1" kern="0" dirty="0" err="1">
                <a:solidFill>
                  <a:schemeClr val="accent6">
                    <a:lumMod val="75000"/>
                  </a:schemeClr>
                </a:solidFill>
              </a:rPr>
              <a:t>Estrategía</a:t>
            </a:r>
            <a:endParaRPr lang="fr-FR" sz="24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23AF21-B4F0-4EFF-9CBE-356689B64CC3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141095AD-AB3E-87A6-CA07-2CCFEBEFC986}"/>
              </a:ext>
            </a:extLst>
          </p:cNvPr>
          <p:cNvSpPr txBox="1">
            <a:spLocks/>
          </p:cNvSpPr>
          <p:nvPr/>
        </p:nvSpPr>
        <p:spPr>
          <a:xfrm>
            <a:off x="87313" y="160624"/>
            <a:ext cx="8231187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dirty="0"/>
              <a:t>LA CADENA DE RESULTADOS </a:t>
            </a:r>
            <a:r>
              <a:rPr lang="en-GB" kern="0" dirty="0"/>
              <a:t>/3 </a:t>
            </a:r>
          </a:p>
        </p:txBody>
      </p:sp>
      <p:graphicFrame>
        <p:nvGraphicFramePr>
          <p:cNvPr id="5" name="Content Placeholder 9">
            <a:extLst>
              <a:ext uri="{FF2B5EF4-FFF2-40B4-BE49-F238E27FC236}">
                <a16:creationId xmlns:a16="http://schemas.microsoft.com/office/drawing/2014/main" id="{E68DA0B4-FFEF-F85E-95E6-C5ED18BE4F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867799"/>
              </p:ext>
            </p:extLst>
          </p:nvPr>
        </p:nvGraphicFramePr>
        <p:xfrm>
          <a:off x="127322" y="3220811"/>
          <a:ext cx="888935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88029846"/>
      </p:ext>
    </p:extLst>
  </p:cSld>
  <p:clrMapOvr>
    <a:masterClrMapping/>
  </p:clrMapOvr>
  <p:transition advTm="148824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5" grpId="0"/>
      <p:bldP spid="17" grpId="0"/>
      <p:bldP spid="19" grpId="0"/>
      <p:bldP spid="20" grpId="0" animBg="1"/>
      <p:bldGraphic spid="5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2|0.5|39|10.7|10.9|9.9|13.1|17.1|7.2|9.8|9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5|17.1|16.9|34.4|21.8|20.4|26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4.4|8.4|11.1|4.4|3|15.4|1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0.4|8.4|1.1|3.1|1.9|1.5|9.1|1.1|1.3|0.8|3|1.8|1.7|4.1|1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1|32.4|13.8|10.1|25.4|17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3.8|9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4.5|5.2|5.7|7.6|4.6|8.2|6.4|9.1|8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13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|10.8|30.3|8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2|1.1|1.1|8.2|1.9|1.9|1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2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|29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|24.5|3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|35.1|1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|8.8|8.4|8|6.1|4.9|13.6|3.5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7.6|7.6|11.5|4.5|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15.7|25.1|2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26.7|66.5|10.1|16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4.4|10.6|10.1|15.1|1.6|17.1|28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0.2|3.1|11.3|9.6|18|11.7|16.5|12.1"/>
</p:tagLst>
</file>

<file path=ppt/theme/theme1.xml><?xml version="1.0" encoding="utf-8"?>
<a:theme xmlns:a="http://schemas.openxmlformats.org/drawingml/2006/main" name="ocha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_OCHAC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OCHACAR 1">
        <a:dk1>
          <a:srgbClr val="000000"/>
        </a:dk1>
        <a:lt1>
          <a:srgbClr val="FFFFFF"/>
        </a:lt1>
        <a:dk2>
          <a:srgbClr val="000000"/>
        </a:dk2>
        <a:lt2>
          <a:srgbClr val="DDC189"/>
        </a:lt2>
        <a:accent1>
          <a:srgbClr val="ECDEC2"/>
        </a:accent1>
        <a:accent2>
          <a:srgbClr val="A68448"/>
        </a:accent2>
        <a:accent3>
          <a:srgbClr val="FFFFFF"/>
        </a:accent3>
        <a:accent4>
          <a:srgbClr val="000000"/>
        </a:accent4>
        <a:accent5>
          <a:srgbClr val="F4ECDD"/>
        </a:accent5>
        <a:accent6>
          <a:srgbClr val="967740"/>
        </a:accent6>
        <a:hlink>
          <a:srgbClr val="755F33"/>
        </a:hlink>
        <a:folHlink>
          <a:srgbClr val="3932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CHACAR 2">
        <a:dk1>
          <a:srgbClr val="000000"/>
        </a:dk1>
        <a:lt1>
          <a:srgbClr val="FFFFFF"/>
        </a:lt1>
        <a:dk2>
          <a:srgbClr val="000000"/>
        </a:dk2>
        <a:lt2>
          <a:srgbClr val="A4C1E0"/>
        </a:lt2>
        <a:accent1>
          <a:srgbClr val="CEDDEE"/>
        </a:accent1>
        <a:accent2>
          <a:srgbClr val="6798CC"/>
        </a:accent2>
        <a:accent3>
          <a:srgbClr val="FFFFFF"/>
        </a:accent3>
        <a:accent4>
          <a:srgbClr val="000000"/>
        </a:accent4>
        <a:accent5>
          <a:srgbClr val="E3EBF5"/>
        </a:accent5>
        <a:accent6>
          <a:srgbClr val="5D89B9"/>
        </a:accent6>
        <a:hlink>
          <a:srgbClr val="3668A0"/>
        </a:hlink>
        <a:folHlink>
          <a:srgbClr val="203E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9b92e9c5-72c8-48c8-8401-e17de2c05b9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1293FC7A65CE439C3F388DB6A09572" ma:contentTypeVersion="15" ma:contentTypeDescription="Create a new document." ma:contentTypeScope="" ma:versionID="823ff2f1d7ee58efbd02853c34e2463c">
  <xsd:schema xmlns:xsd="http://www.w3.org/2001/XMLSchema" xmlns:xs="http://www.w3.org/2001/XMLSchema" xmlns:p="http://schemas.microsoft.com/office/2006/metadata/properties" xmlns:ns2="9b92e9c5-72c8-48c8-8401-e17de2c05b97" xmlns:ns3="b28d4986-e6d5-4a6b-988e-9e5eb6e136e2" xmlns:ns4="985ec44e-1bab-4c0b-9df0-6ba128686fc9" targetNamespace="http://schemas.microsoft.com/office/2006/metadata/properties" ma:root="true" ma:fieldsID="6b3dcb0f224e6a0b0e6dc6f5fb494326" ns2:_="" ns3:_="" ns4:_="">
    <xsd:import namespace="9b92e9c5-72c8-48c8-8401-e17de2c05b97"/>
    <xsd:import namespace="b28d4986-e6d5-4a6b-988e-9e5eb6e136e2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2e9c5-72c8-48c8-8401-e17de2c05b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d4986-e6d5-4a6b-988e-9e5eb6e136e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370149d2-115d-445f-ad27-c17e292d4af4}" ma:internalName="TaxCatchAll" ma:showField="CatchAllData" ma:web="b28d4986-e6d5-4a6b-988e-9e5eb6e136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84F855-45B6-48F6-A48C-140CBC254EAC}">
  <ds:schemaRefs>
    <ds:schemaRef ds:uri="http://schemas.microsoft.com/office/2006/metadata/properties"/>
    <ds:schemaRef ds:uri="http://schemas.microsoft.com/office/infopath/2007/PartnerControls"/>
    <ds:schemaRef ds:uri="985ec44e-1bab-4c0b-9df0-6ba128686fc9"/>
    <ds:schemaRef ds:uri="9b92e9c5-72c8-48c8-8401-e17de2c05b97"/>
  </ds:schemaRefs>
</ds:datastoreItem>
</file>

<file path=customXml/itemProps2.xml><?xml version="1.0" encoding="utf-8"?>
<ds:datastoreItem xmlns:ds="http://schemas.openxmlformats.org/officeDocument/2006/customXml" ds:itemID="{3BA8E3A8-1045-4AF4-8B84-BABF068E12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4175B7-6603-42A7-9A7E-2526544DAF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92e9c5-72c8-48c8-8401-e17de2c05b97"/>
    <ds:schemaRef ds:uri="b28d4986-e6d5-4a6b-988e-9e5eb6e136e2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8348</Words>
  <Application>Microsoft Macintosh PowerPoint</Application>
  <PresentationFormat>On-screen Show (4:3)</PresentationFormat>
  <Paragraphs>749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Avenir LT 55 Roman</vt:lpstr>
      <vt:lpstr>Calibri</vt:lpstr>
      <vt:lpstr>Calibri Light</vt:lpstr>
      <vt:lpstr>Comic Sans MS</vt:lpstr>
      <vt:lpstr>Roboto</vt:lpstr>
      <vt:lpstr>Roboto Slab</vt:lpstr>
      <vt:lpstr>Verdana</vt:lpstr>
      <vt:lpstr>ocha_1</vt:lpstr>
      <vt:lpstr>Office Theme</vt:lpstr>
      <vt:lpstr>PowerPoint Presentation</vt:lpstr>
      <vt:lpstr>DEFINICIÓN</vt:lpstr>
      <vt:lpstr>Monitoreo de la respuesta humanitaria</vt:lpstr>
      <vt:lpstr>PROPÓSITO</vt:lpstr>
      <vt:lpstr>Objetivo del Monitoreo</vt:lpstr>
      <vt:lpstr>¿Es una ciencia sólo para expertos?</vt:lpstr>
      <vt:lpstr>LA CADENA DE RESULTADOS /1: </vt:lpstr>
      <vt:lpstr>LA CADENA DE RESULTADOS /2 </vt:lpstr>
      <vt:lpstr>Monitoreo de la respuesta :  Ejecución / Resultados / Conclusiones</vt:lpstr>
      <vt:lpstr>Relación entre Planificación y Monitoreo</vt:lpstr>
      <vt:lpstr>USO BÁSICO DE INDICADORES /1: </vt:lpstr>
      <vt:lpstr>Diferentes tipos de indicadores cuantitativos:</vt:lpstr>
      <vt:lpstr>Los indicadores + objetivos deben ser SMART</vt:lpstr>
      <vt:lpstr>PowerPoint Presentation</vt:lpstr>
      <vt:lpstr>Monitoreo del trabajo a lo largo del año</vt:lpstr>
      <vt:lpstr>Diseño del trabajo de monitoreo</vt:lpstr>
      <vt:lpstr>El plan de monitoreo</vt:lpstr>
      <vt:lpstr>El marco de monitoreo dice para cada indicador:</vt:lpstr>
      <vt:lpstr>Recopilación de datos</vt:lpstr>
      <vt:lpstr>Analizar</vt:lpstr>
      <vt:lpstr>PowerPoint Presentation</vt:lpstr>
      <vt:lpstr>Actuar: decisiones y recomendaciones</vt:lpstr>
      <vt:lpstr>Informes / Intercambio de Información</vt:lpstr>
      <vt:lpstr>Calendario de presentación de informes</vt:lpstr>
      <vt:lpstr>Buenas y Malas Noticias</vt:lpstr>
      <vt:lpstr>PowerPoint Presentation</vt:lpstr>
      <vt:lpstr>RECURSOS PARA EL MONITOREO DE LA RESPUESTA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Planning Module Pilot</dc:title>
  <dc:creator/>
  <cp:lastModifiedBy/>
  <cp:revision>110</cp:revision>
  <dcterms:created xsi:type="dcterms:W3CDTF">2011-09-19T10:20:34Z</dcterms:created>
  <dcterms:modified xsi:type="dcterms:W3CDTF">2023-09-28T13:16:37Z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0x0101007D1293FC7A65CE439C3F388DB6A09572</vt:lpwstr>
  </property>
</Properties>
</file>