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0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1.xml" ContentType="application/vnd.openxmlformats-officedocument.presentationml.tags+xml"/>
  <Override PartName="/ppt/notesSlides/notesSlide17.xml" ContentType="application/vnd.openxmlformats-officedocument.presentationml.notesSlide+xml"/>
  <Override PartName="/ppt/tags/tag12.xml" ContentType="application/vnd.openxmlformats-officedocument.presentationml.tags+xml"/>
  <Override PartName="/ppt/notesSlides/notesSlide18.xml" ContentType="application/vnd.openxmlformats-officedocument.presentationml.notesSlide+xml"/>
  <Override PartName="/ppt/tags/tag13.xml" ContentType="application/vnd.openxmlformats-officedocument.presentationml.tags+xml"/>
  <Override PartName="/ppt/notesSlides/notesSlide19.xml" ContentType="application/vnd.openxmlformats-officedocument.presentationml.notesSlide+xml"/>
  <Override PartName="/ppt/tags/tag14.xml" ContentType="application/vnd.openxmlformats-officedocument.presentationml.tags+xml"/>
  <Override PartName="/ppt/notesSlides/notesSlide20.xml" ContentType="application/vnd.openxmlformats-officedocument.presentationml.notesSlide+xml"/>
  <Override PartName="/ppt/tags/tag15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6.xml" ContentType="application/vnd.openxmlformats-officedocument.presentationml.tags+xml"/>
  <Override PartName="/ppt/notesSlides/notesSlide24.xml" ContentType="application/vnd.openxmlformats-officedocument.presentationml.notesSlide+xml"/>
  <Override PartName="/ppt/tags/tag17.xml" ContentType="application/vnd.openxmlformats-officedocument.presentationml.tags+xml"/>
  <Override PartName="/ppt/notesSlides/notesSlide25.xml" ContentType="application/vnd.openxmlformats-officedocument.presentationml.notesSlide+xml"/>
  <Override PartName="/ppt/tags/tag18.xml" ContentType="application/vnd.openxmlformats-officedocument.presentationml.tags+xml"/>
  <Override PartName="/ppt/notesSlides/notesSlide26.xml" ContentType="application/vnd.openxmlformats-officedocument.presentationml.notesSlide+xml"/>
  <Override PartName="/ppt/tags/tag19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20.xml" ContentType="application/vnd.openxmlformats-officedocument.presentationml.tags+xml"/>
  <Override PartName="/ppt/notesSlides/notesSlide32.xml" ContentType="application/vnd.openxmlformats-officedocument.presentationml.notesSlide+xml"/>
  <Override PartName="/ppt/tags/tag21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5" r:id="rId4"/>
    <p:sldMasterId id="2147483672" r:id="rId5"/>
    <p:sldMasterId id="2147483686" r:id="rId6"/>
  </p:sldMasterIdLst>
  <p:notesMasterIdLst>
    <p:notesMasterId r:id="rId43"/>
  </p:notesMasterIdLst>
  <p:handoutMasterIdLst>
    <p:handoutMasterId r:id="rId44"/>
  </p:handoutMasterIdLst>
  <p:sldIdLst>
    <p:sldId id="820" r:id="rId7"/>
    <p:sldId id="982" r:id="rId8"/>
    <p:sldId id="613" r:id="rId9"/>
    <p:sldId id="1001" r:id="rId10"/>
    <p:sldId id="612" r:id="rId11"/>
    <p:sldId id="624" r:id="rId12"/>
    <p:sldId id="443" r:id="rId13"/>
    <p:sldId id="988" r:id="rId14"/>
    <p:sldId id="1002" r:id="rId15"/>
    <p:sldId id="983" r:id="rId16"/>
    <p:sldId id="1003" r:id="rId17"/>
    <p:sldId id="682" r:id="rId18"/>
    <p:sldId id="1004" r:id="rId19"/>
    <p:sldId id="952" r:id="rId20"/>
    <p:sldId id="999" r:id="rId21"/>
    <p:sldId id="1015" r:id="rId22"/>
    <p:sldId id="654" r:id="rId23"/>
    <p:sldId id="566" r:id="rId24"/>
    <p:sldId id="1013" r:id="rId25"/>
    <p:sldId id="1012" r:id="rId26"/>
    <p:sldId id="1011" r:id="rId27"/>
    <p:sldId id="984" r:id="rId28"/>
    <p:sldId id="985" r:id="rId29"/>
    <p:sldId id="1010" r:id="rId30"/>
    <p:sldId id="1009" r:id="rId31"/>
    <p:sldId id="1008" r:id="rId32"/>
    <p:sldId id="1007" r:id="rId33"/>
    <p:sldId id="660" r:id="rId34"/>
    <p:sldId id="662" r:id="rId35"/>
    <p:sldId id="531" r:id="rId36"/>
    <p:sldId id="1006" r:id="rId37"/>
    <p:sldId id="623" r:id="rId38"/>
    <p:sldId id="1005" r:id="rId39"/>
    <p:sldId id="584" r:id="rId40"/>
    <p:sldId id="637" r:id="rId41"/>
    <p:sldId id="955" r:id="rId4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64" userDrawn="1">
          <p15:clr>
            <a:srgbClr val="A4A3A4"/>
          </p15:clr>
        </p15:guide>
        <p15:guide id="2" orient="horz" pos="4110" userDrawn="1">
          <p15:clr>
            <a:srgbClr val="A4A3A4"/>
          </p15:clr>
        </p15:guide>
        <p15:guide id="3" orient="horz" pos="2228" userDrawn="1">
          <p15:clr>
            <a:srgbClr val="A4A3A4"/>
          </p15:clr>
        </p15:guide>
        <p15:guide id="5" orient="horz" pos="3929" userDrawn="1">
          <p15:clr>
            <a:srgbClr val="A4A3A4"/>
          </p15:clr>
        </p15:guide>
        <p15:guide id="6" orient="horz" pos="1412" userDrawn="1">
          <p15:clr>
            <a:srgbClr val="A4A3A4"/>
          </p15:clr>
        </p15:guide>
        <p15:guide id="7" orient="horz" pos="368" userDrawn="1">
          <p15:clr>
            <a:srgbClr val="A4A3A4"/>
          </p15:clr>
        </p15:guide>
        <p15:guide id="8" orient="horz" pos="1638" userDrawn="1">
          <p15:clr>
            <a:srgbClr val="A4A3A4"/>
          </p15:clr>
        </p15:guide>
        <p15:guide id="9" orient="horz" pos="856">
          <p15:clr>
            <a:srgbClr val="A4A3A4"/>
          </p15:clr>
        </p15:guide>
        <p15:guide id="10" orient="horz" pos="2659" userDrawn="1">
          <p15:clr>
            <a:srgbClr val="A4A3A4"/>
          </p15:clr>
        </p15:guide>
        <p15:guide id="11" pos="317" userDrawn="1">
          <p15:clr>
            <a:srgbClr val="A4A3A4"/>
          </p15:clr>
        </p15:guide>
        <p15:guide id="12" pos="5448">
          <p15:clr>
            <a:srgbClr val="A4A3A4"/>
          </p15:clr>
        </p15:guide>
        <p15:guide id="13" pos="2880" userDrawn="1">
          <p15:clr>
            <a:srgbClr val="A4A3A4"/>
          </p15:clr>
        </p15:guide>
        <p15:guide id="14" pos="2154" userDrawn="1">
          <p15:clr>
            <a:srgbClr val="A4A3A4"/>
          </p15:clr>
        </p15:guide>
        <p15:guide id="15" orient="horz" pos="123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" name="Author" initials="A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2DEEF"/>
    <a:srgbClr val="E46C0A"/>
    <a:srgbClr val="77933C"/>
    <a:srgbClr val="60BC56"/>
    <a:srgbClr val="EBF1E9"/>
    <a:srgbClr val="FFF4E7"/>
    <a:srgbClr val="F0F0F0"/>
    <a:srgbClr val="FCECE8"/>
    <a:srgbClr val="EAEFF7"/>
    <a:srgbClr val="5091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52" autoAdjust="0"/>
    <p:restoredTop sz="69529" autoAdjust="0"/>
  </p:normalViewPr>
  <p:slideViewPr>
    <p:cSldViewPr snapToGrid="0" showGuides="1">
      <p:cViewPr>
        <p:scale>
          <a:sx n="59" d="100"/>
          <a:sy n="59" d="100"/>
        </p:scale>
        <p:origin x="1232" y="568"/>
      </p:cViewPr>
      <p:guideLst>
        <p:guide orient="horz" pos="2364"/>
        <p:guide orient="horz" pos="4110"/>
        <p:guide orient="horz" pos="2228"/>
        <p:guide orient="horz" pos="3929"/>
        <p:guide orient="horz" pos="1412"/>
        <p:guide orient="horz" pos="368"/>
        <p:guide orient="horz" pos="1638"/>
        <p:guide orient="horz" pos="856"/>
        <p:guide orient="horz" pos="2659"/>
        <p:guide pos="317"/>
        <p:guide pos="5448"/>
        <p:guide pos="2880"/>
        <p:guide pos="2154"/>
        <p:guide orient="horz" pos="123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howGuides="1">
      <p:cViewPr>
        <p:scale>
          <a:sx n="125" d="100"/>
          <a:sy n="125" d="100"/>
        </p:scale>
        <p:origin x="-1980" y="4212"/>
      </p:cViewPr>
      <p:guideLst>
        <p:guide orient="horz" pos="3025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presProps" Target="pres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6517FD-D8F3-4DB7-8E68-F7443AB45E5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A4ECAC-CCF3-450A-A858-A39084114F30}">
      <dgm:prSet phldrT="[Text]" custT="1"/>
      <dgm:spPr>
        <a:xfrm>
          <a:off x="1518" y="0"/>
          <a:ext cx="1351523" cy="233916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600" b="1" dirty="0" err="1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Insumos</a:t>
          </a:r>
          <a:r>
            <a:rPr lang="en-US" sz="1600" b="1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</a:p>
      </dgm:t>
    </dgm:pt>
    <dgm:pt modelId="{2F48E57A-7F66-491F-8499-62E42A28753F}" type="parTrans" cxnId="{41F46215-4124-4EF5-89A9-EC648D455432}">
      <dgm:prSet/>
      <dgm:spPr/>
      <dgm:t>
        <a:bodyPr/>
        <a:lstStyle/>
        <a:p>
          <a:endParaRPr lang="en-US" sz="1600" b="1">
            <a:latin typeface="Arial" pitchFamily="34" charset="0"/>
            <a:cs typeface="Arial" pitchFamily="34" charset="0"/>
          </a:endParaRPr>
        </a:p>
      </dgm:t>
    </dgm:pt>
    <dgm:pt modelId="{D87A9550-A425-49A5-99BD-439056379312}" type="sibTrans" cxnId="{41F46215-4124-4EF5-89A9-EC648D455432}">
      <dgm:prSet/>
      <dgm:spPr/>
      <dgm:t>
        <a:bodyPr/>
        <a:lstStyle/>
        <a:p>
          <a:endParaRPr lang="en-US" sz="1600" b="1">
            <a:latin typeface="Arial" pitchFamily="34" charset="0"/>
            <a:cs typeface="Arial" pitchFamily="34" charset="0"/>
          </a:endParaRPr>
        </a:p>
      </dgm:t>
    </dgm:pt>
    <dgm:pt modelId="{3999CE09-FACD-4E00-8FE1-289396BA8614}">
      <dgm:prSet phldrT="[Text]" custT="1"/>
      <dgm:spPr>
        <a:xfrm>
          <a:off x="1217889" y="0"/>
          <a:ext cx="1351523" cy="233916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600" b="1" dirty="0" err="1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Acciones</a:t>
          </a:r>
          <a:endParaRPr lang="en-US" sz="1600" b="1" dirty="0">
            <a:solidFill>
              <a:sysClr val="window" lastClr="FFFFFF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8199E7CA-46D2-473D-9600-9E4C9B31F09D}" type="parTrans" cxnId="{0E7938FC-5B78-4561-B816-643FC69EDBA9}">
      <dgm:prSet/>
      <dgm:spPr/>
      <dgm:t>
        <a:bodyPr/>
        <a:lstStyle/>
        <a:p>
          <a:endParaRPr lang="en-US" sz="1600" b="1">
            <a:latin typeface="Arial" pitchFamily="34" charset="0"/>
            <a:cs typeface="Arial" pitchFamily="34" charset="0"/>
          </a:endParaRPr>
        </a:p>
      </dgm:t>
    </dgm:pt>
    <dgm:pt modelId="{658816A1-BCF9-49CD-A6CC-C2A68FCBDA98}" type="sibTrans" cxnId="{0E7938FC-5B78-4561-B816-643FC69EDBA9}">
      <dgm:prSet/>
      <dgm:spPr/>
      <dgm:t>
        <a:bodyPr/>
        <a:lstStyle/>
        <a:p>
          <a:endParaRPr lang="en-US" sz="1600" b="1">
            <a:latin typeface="Arial" pitchFamily="34" charset="0"/>
            <a:cs typeface="Arial" pitchFamily="34" charset="0"/>
          </a:endParaRPr>
        </a:p>
      </dgm:t>
    </dgm:pt>
    <dgm:pt modelId="{D6241C46-F2E2-4035-81B1-6AE73CD88732}">
      <dgm:prSet phldrT="[Text]" custT="1"/>
      <dgm:spPr>
        <a:xfrm>
          <a:off x="2434261" y="0"/>
          <a:ext cx="1351523" cy="233916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600" b="1" dirty="0" err="1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Productos</a:t>
          </a:r>
          <a:endParaRPr lang="en-US" sz="1600" b="1" dirty="0">
            <a:solidFill>
              <a:sysClr val="window" lastClr="FFFFFF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9FAD40B1-30AD-4830-B1EE-58BE28271A74}" type="parTrans" cxnId="{9AF4B128-DCE2-4214-B13F-A064FADCC944}">
      <dgm:prSet/>
      <dgm:spPr/>
      <dgm:t>
        <a:bodyPr/>
        <a:lstStyle/>
        <a:p>
          <a:endParaRPr lang="en-US" sz="1600" b="1">
            <a:latin typeface="Arial" pitchFamily="34" charset="0"/>
            <a:cs typeface="Arial" pitchFamily="34" charset="0"/>
          </a:endParaRPr>
        </a:p>
      </dgm:t>
    </dgm:pt>
    <dgm:pt modelId="{B7DBDE25-EEBF-49E9-B4C5-7CF24C931668}" type="sibTrans" cxnId="{9AF4B128-DCE2-4214-B13F-A064FADCC944}">
      <dgm:prSet/>
      <dgm:spPr/>
      <dgm:t>
        <a:bodyPr/>
        <a:lstStyle/>
        <a:p>
          <a:endParaRPr lang="en-US" sz="1600" b="1">
            <a:latin typeface="Arial" pitchFamily="34" charset="0"/>
            <a:cs typeface="Arial" pitchFamily="34" charset="0"/>
          </a:endParaRPr>
        </a:p>
      </dgm:t>
    </dgm:pt>
    <dgm:pt modelId="{A538FAF3-4CB4-4790-BBE1-9CA1DBB05076}">
      <dgm:prSet phldrT="[Text]" custT="1"/>
      <dgm:spPr>
        <a:xfrm>
          <a:off x="3650632" y="0"/>
          <a:ext cx="1351523" cy="233916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600" b="1" dirty="0" err="1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Resultados</a:t>
          </a:r>
          <a:endParaRPr lang="en-US" sz="1600" b="1" dirty="0">
            <a:solidFill>
              <a:sysClr val="window" lastClr="FFFFFF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653EABF7-C837-4D15-B5C4-9DED32B9590B}" type="parTrans" cxnId="{C54A5D25-0203-4A0B-86B3-F96AB1D59705}">
      <dgm:prSet/>
      <dgm:spPr/>
      <dgm:t>
        <a:bodyPr/>
        <a:lstStyle/>
        <a:p>
          <a:endParaRPr lang="en-US" sz="1600" b="1">
            <a:latin typeface="Arial" pitchFamily="34" charset="0"/>
            <a:cs typeface="Arial" pitchFamily="34" charset="0"/>
          </a:endParaRPr>
        </a:p>
      </dgm:t>
    </dgm:pt>
    <dgm:pt modelId="{C628C10F-75CC-4D10-AFCD-CFE707C87220}" type="sibTrans" cxnId="{C54A5D25-0203-4A0B-86B3-F96AB1D59705}">
      <dgm:prSet/>
      <dgm:spPr/>
      <dgm:t>
        <a:bodyPr/>
        <a:lstStyle/>
        <a:p>
          <a:endParaRPr lang="en-US" sz="1600" b="1">
            <a:latin typeface="Arial" pitchFamily="34" charset="0"/>
            <a:cs typeface="Arial" pitchFamily="34" charset="0"/>
          </a:endParaRPr>
        </a:p>
      </dgm:t>
    </dgm:pt>
    <dgm:pt modelId="{A1F25849-5BBA-40E8-AC58-4C569DFC1178}">
      <dgm:prSet phldrT="[Text]" custT="1"/>
      <dgm:spPr>
        <a:xfrm>
          <a:off x="4867003" y="0"/>
          <a:ext cx="1351523" cy="233916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600" b="1" dirty="0" err="1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Impactos</a:t>
          </a:r>
          <a:endParaRPr lang="en-US" sz="1600" b="1" dirty="0">
            <a:solidFill>
              <a:sysClr val="window" lastClr="FFFFFF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7CFEAF27-BF91-4540-9FA2-74F47D9DA11A}" type="parTrans" cxnId="{A6FAA790-FD5D-4D5F-856A-FB2C31251BA1}">
      <dgm:prSet/>
      <dgm:spPr/>
      <dgm:t>
        <a:bodyPr/>
        <a:lstStyle/>
        <a:p>
          <a:endParaRPr lang="en-US" sz="1600" b="1">
            <a:latin typeface="Arial" pitchFamily="34" charset="0"/>
            <a:cs typeface="Arial" pitchFamily="34" charset="0"/>
          </a:endParaRPr>
        </a:p>
      </dgm:t>
    </dgm:pt>
    <dgm:pt modelId="{28BD0D96-5319-4B65-A69C-6336C03F9E79}" type="sibTrans" cxnId="{A6FAA790-FD5D-4D5F-856A-FB2C31251BA1}">
      <dgm:prSet/>
      <dgm:spPr/>
      <dgm:t>
        <a:bodyPr/>
        <a:lstStyle/>
        <a:p>
          <a:endParaRPr lang="en-US" sz="1600" b="1">
            <a:latin typeface="Arial" pitchFamily="34" charset="0"/>
            <a:cs typeface="Arial" pitchFamily="34" charset="0"/>
          </a:endParaRPr>
        </a:p>
      </dgm:t>
    </dgm:pt>
    <dgm:pt modelId="{6E1636BC-A5EE-463A-93F1-13F55DFB1ACE}" type="pres">
      <dgm:prSet presAssocID="{3C6517FD-D8F3-4DB7-8E68-F7443AB45E52}" presName="Name0" presStyleCnt="0">
        <dgm:presLayoutVars>
          <dgm:dir/>
          <dgm:animLvl val="lvl"/>
          <dgm:resizeHandles val="exact"/>
        </dgm:presLayoutVars>
      </dgm:prSet>
      <dgm:spPr/>
    </dgm:pt>
    <dgm:pt modelId="{03D02AC5-E91F-4EC7-B92D-4A49660BF604}" type="pres">
      <dgm:prSet presAssocID="{91A4ECAC-CCF3-450A-A858-A39084114F30}" presName="parTxOnly" presStyleLbl="node1" presStyleIdx="0" presStyleCnt="5" custScaleX="111819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</dgm:pt>
    <dgm:pt modelId="{94629791-8A2C-4B46-8EDC-B6C5A0FA097C}" type="pres">
      <dgm:prSet presAssocID="{D87A9550-A425-49A5-99BD-439056379312}" presName="parTxOnlySpace" presStyleCnt="0"/>
      <dgm:spPr/>
    </dgm:pt>
    <dgm:pt modelId="{1FC32949-96E0-4F59-AB6E-D450C8C2FD92}" type="pres">
      <dgm:prSet presAssocID="{3999CE09-FACD-4E00-8FE1-289396BA8614}" presName="parTxOnly" presStyleLbl="node1" presStyleIdx="1" presStyleCnt="5" custScaleX="129552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</dgm:pt>
    <dgm:pt modelId="{2D47C283-1491-4BF8-BD0E-9848DFFFBA14}" type="pres">
      <dgm:prSet presAssocID="{658816A1-BCF9-49CD-A6CC-C2A68FCBDA98}" presName="parTxOnlySpace" presStyleCnt="0"/>
      <dgm:spPr/>
    </dgm:pt>
    <dgm:pt modelId="{47278015-E069-4F15-B205-C68A6049DC12}" type="pres">
      <dgm:prSet presAssocID="{D6241C46-F2E2-4035-81B1-6AE73CD88732}" presName="parTxOnly" presStyleLbl="node1" presStyleIdx="2" presStyleCnt="5" custScaleX="142310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</dgm:pt>
    <dgm:pt modelId="{2D28656C-4B50-4BA7-A662-A625705257B2}" type="pres">
      <dgm:prSet presAssocID="{B7DBDE25-EEBF-49E9-B4C5-7CF24C931668}" presName="parTxOnlySpace" presStyleCnt="0"/>
      <dgm:spPr/>
    </dgm:pt>
    <dgm:pt modelId="{4A815666-19F0-4D71-B85D-7793D2354CEF}" type="pres">
      <dgm:prSet presAssocID="{A538FAF3-4CB4-4790-BBE1-9CA1DBB05076}" presName="parTxOnly" presStyleLbl="node1" presStyleIdx="3" presStyleCnt="5" custScaleX="153271" custScaleY="90421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</dgm:pt>
    <dgm:pt modelId="{02A5FDA7-934F-482A-9413-04BE60E2442D}" type="pres">
      <dgm:prSet presAssocID="{C628C10F-75CC-4D10-AFCD-CFE707C87220}" presName="parTxOnlySpace" presStyleCnt="0"/>
      <dgm:spPr/>
    </dgm:pt>
    <dgm:pt modelId="{6BBC7A57-54E0-44FB-AED8-3F1ABDEAA54D}" type="pres">
      <dgm:prSet presAssocID="{A1F25849-5BBA-40E8-AC58-4C569DFC1178}" presName="parTxOnly" presStyleLbl="node1" presStyleIdx="4" presStyleCnt="5" custScaleX="122000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</dgm:pt>
  </dgm:ptLst>
  <dgm:cxnLst>
    <dgm:cxn modelId="{41F46215-4124-4EF5-89A9-EC648D455432}" srcId="{3C6517FD-D8F3-4DB7-8E68-F7443AB45E52}" destId="{91A4ECAC-CCF3-450A-A858-A39084114F30}" srcOrd="0" destOrd="0" parTransId="{2F48E57A-7F66-491F-8499-62E42A28753F}" sibTransId="{D87A9550-A425-49A5-99BD-439056379312}"/>
    <dgm:cxn modelId="{C54A5D25-0203-4A0B-86B3-F96AB1D59705}" srcId="{3C6517FD-D8F3-4DB7-8E68-F7443AB45E52}" destId="{A538FAF3-4CB4-4790-BBE1-9CA1DBB05076}" srcOrd="3" destOrd="0" parTransId="{653EABF7-C837-4D15-B5C4-9DED32B9590B}" sibTransId="{C628C10F-75CC-4D10-AFCD-CFE707C87220}"/>
    <dgm:cxn modelId="{5F9BC727-8400-43A5-AC1B-7DAB16C67CF6}" type="presOf" srcId="{A538FAF3-4CB4-4790-BBE1-9CA1DBB05076}" destId="{4A815666-19F0-4D71-B85D-7793D2354CEF}" srcOrd="0" destOrd="0" presId="urn:microsoft.com/office/officeart/2005/8/layout/chevron1"/>
    <dgm:cxn modelId="{9AF4B128-DCE2-4214-B13F-A064FADCC944}" srcId="{3C6517FD-D8F3-4DB7-8E68-F7443AB45E52}" destId="{D6241C46-F2E2-4035-81B1-6AE73CD88732}" srcOrd="2" destOrd="0" parTransId="{9FAD40B1-30AD-4830-B1EE-58BE28271A74}" sibTransId="{B7DBDE25-EEBF-49E9-B4C5-7CF24C931668}"/>
    <dgm:cxn modelId="{4C6B675A-4402-4688-B9DE-02FA8794B8C1}" type="presOf" srcId="{3C6517FD-D8F3-4DB7-8E68-F7443AB45E52}" destId="{6E1636BC-A5EE-463A-93F1-13F55DFB1ACE}" srcOrd="0" destOrd="0" presId="urn:microsoft.com/office/officeart/2005/8/layout/chevron1"/>
    <dgm:cxn modelId="{A6FAA790-FD5D-4D5F-856A-FB2C31251BA1}" srcId="{3C6517FD-D8F3-4DB7-8E68-F7443AB45E52}" destId="{A1F25849-5BBA-40E8-AC58-4C569DFC1178}" srcOrd="4" destOrd="0" parTransId="{7CFEAF27-BF91-4540-9FA2-74F47D9DA11A}" sibTransId="{28BD0D96-5319-4B65-A69C-6336C03F9E79}"/>
    <dgm:cxn modelId="{07ED2E91-BD22-4355-B5BC-9445C0E63FC4}" type="presOf" srcId="{91A4ECAC-CCF3-450A-A858-A39084114F30}" destId="{03D02AC5-E91F-4EC7-B92D-4A49660BF604}" srcOrd="0" destOrd="0" presId="urn:microsoft.com/office/officeart/2005/8/layout/chevron1"/>
    <dgm:cxn modelId="{2E699DBF-2205-4633-B548-08C1FE78D98D}" type="presOf" srcId="{3999CE09-FACD-4E00-8FE1-289396BA8614}" destId="{1FC32949-96E0-4F59-AB6E-D450C8C2FD92}" srcOrd="0" destOrd="0" presId="urn:microsoft.com/office/officeart/2005/8/layout/chevron1"/>
    <dgm:cxn modelId="{F8B985ED-F18A-45DD-A57B-423968A3A6E7}" type="presOf" srcId="{A1F25849-5BBA-40E8-AC58-4C569DFC1178}" destId="{6BBC7A57-54E0-44FB-AED8-3F1ABDEAA54D}" srcOrd="0" destOrd="0" presId="urn:microsoft.com/office/officeart/2005/8/layout/chevron1"/>
    <dgm:cxn modelId="{0E7938FC-5B78-4561-B816-643FC69EDBA9}" srcId="{3C6517FD-D8F3-4DB7-8E68-F7443AB45E52}" destId="{3999CE09-FACD-4E00-8FE1-289396BA8614}" srcOrd="1" destOrd="0" parTransId="{8199E7CA-46D2-473D-9600-9E4C9B31F09D}" sibTransId="{658816A1-BCF9-49CD-A6CC-C2A68FCBDA98}"/>
    <dgm:cxn modelId="{156C69FC-5AA0-4884-A470-86927EFC2625}" type="presOf" srcId="{D6241C46-F2E2-4035-81B1-6AE73CD88732}" destId="{47278015-E069-4F15-B205-C68A6049DC12}" srcOrd="0" destOrd="0" presId="urn:microsoft.com/office/officeart/2005/8/layout/chevron1"/>
    <dgm:cxn modelId="{D82799BB-753E-4E54-B0F4-88CBFCF80DA5}" type="presParOf" srcId="{6E1636BC-A5EE-463A-93F1-13F55DFB1ACE}" destId="{03D02AC5-E91F-4EC7-B92D-4A49660BF604}" srcOrd="0" destOrd="0" presId="urn:microsoft.com/office/officeart/2005/8/layout/chevron1"/>
    <dgm:cxn modelId="{666B0F99-A886-4458-BB50-AA4E81A4876E}" type="presParOf" srcId="{6E1636BC-A5EE-463A-93F1-13F55DFB1ACE}" destId="{94629791-8A2C-4B46-8EDC-B6C5A0FA097C}" srcOrd="1" destOrd="0" presId="urn:microsoft.com/office/officeart/2005/8/layout/chevron1"/>
    <dgm:cxn modelId="{86DF8792-8F53-4440-9557-FD5825B9030D}" type="presParOf" srcId="{6E1636BC-A5EE-463A-93F1-13F55DFB1ACE}" destId="{1FC32949-96E0-4F59-AB6E-D450C8C2FD92}" srcOrd="2" destOrd="0" presId="urn:microsoft.com/office/officeart/2005/8/layout/chevron1"/>
    <dgm:cxn modelId="{B8AB15D6-5499-4100-869B-2457F215865E}" type="presParOf" srcId="{6E1636BC-A5EE-463A-93F1-13F55DFB1ACE}" destId="{2D47C283-1491-4BF8-BD0E-9848DFFFBA14}" srcOrd="3" destOrd="0" presId="urn:microsoft.com/office/officeart/2005/8/layout/chevron1"/>
    <dgm:cxn modelId="{2A6957B7-CE67-42DB-9E88-B96779464BBF}" type="presParOf" srcId="{6E1636BC-A5EE-463A-93F1-13F55DFB1ACE}" destId="{47278015-E069-4F15-B205-C68A6049DC12}" srcOrd="4" destOrd="0" presId="urn:microsoft.com/office/officeart/2005/8/layout/chevron1"/>
    <dgm:cxn modelId="{90E03C16-FDD2-4D35-9855-4465854E33A4}" type="presParOf" srcId="{6E1636BC-A5EE-463A-93F1-13F55DFB1ACE}" destId="{2D28656C-4B50-4BA7-A662-A625705257B2}" srcOrd="5" destOrd="0" presId="urn:microsoft.com/office/officeart/2005/8/layout/chevron1"/>
    <dgm:cxn modelId="{9E7062E6-04D0-428D-A1C9-BC3C9A838861}" type="presParOf" srcId="{6E1636BC-A5EE-463A-93F1-13F55DFB1ACE}" destId="{4A815666-19F0-4D71-B85D-7793D2354CEF}" srcOrd="6" destOrd="0" presId="urn:microsoft.com/office/officeart/2005/8/layout/chevron1"/>
    <dgm:cxn modelId="{4E30EE5E-F2A1-43F8-A367-ACD631E30D64}" type="presParOf" srcId="{6E1636BC-A5EE-463A-93F1-13F55DFB1ACE}" destId="{02A5FDA7-934F-482A-9413-04BE60E2442D}" srcOrd="7" destOrd="0" presId="urn:microsoft.com/office/officeart/2005/8/layout/chevron1"/>
    <dgm:cxn modelId="{B04E5FED-CA00-40D2-997C-ABE743CD4D75}" type="presParOf" srcId="{6E1636BC-A5EE-463A-93F1-13F55DFB1ACE}" destId="{6BBC7A57-54E0-44FB-AED8-3F1ABDEAA54D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6517FD-D8F3-4DB7-8E68-F7443AB45E5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A4ECAC-CCF3-450A-A858-A39084114F30}">
      <dgm:prSet phldrT="[Text]" custT="1"/>
      <dgm:spPr>
        <a:xfrm>
          <a:off x="1518" y="0"/>
          <a:ext cx="1351523" cy="233916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600" b="1" dirty="0" err="1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Insumos</a:t>
          </a:r>
          <a:r>
            <a:rPr lang="en-US" sz="1600" b="1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</a:p>
      </dgm:t>
    </dgm:pt>
    <dgm:pt modelId="{2F48E57A-7F66-491F-8499-62E42A28753F}" type="parTrans" cxnId="{41F46215-4124-4EF5-89A9-EC648D455432}">
      <dgm:prSet/>
      <dgm:spPr/>
      <dgm:t>
        <a:bodyPr/>
        <a:lstStyle/>
        <a:p>
          <a:endParaRPr lang="en-US" sz="1600" b="1">
            <a:latin typeface="Arial" pitchFamily="34" charset="0"/>
            <a:cs typeface="Arial" pitchFamily="34" charset="0"/>
          </a:endParaRPr>
        </a:p>
      </dgm:t>
    </dgm:pt>
    <dgm:pt modelId="{D87A9550-A425-49A5-99BD-439056379312}" type="sibTrans" cxnId="{41F46215-4124-4EF5-89A9-EC648D455432}">
      <dgm:prSet/>
      <dgm:spPr/>
      <dgm:t>
        <a:bodyPr/>
        <a:lstStyle/>
        <a:p>
          <a:endParaRPr lang="en-US" sz="1600" b="1">
            <a:latin typeface="Arial" pitchFamily="34" charset="0"/>
            <a:cs typeface="Arial" pitchFamily="34" charset="0"/>
          </a:endParaRPr>
        </a:p>
      </dgm:t>
    </dgm:pt>
    <dgm:pt modelId="{3999CE09-FACD-4E00-8FE1-289396BA8614}">
      <dgm:prSet phldrT="[Text]" custT="1"/>
      <dgm:spPr>
        <a:xfrm>
          <a:off x="1217889" y="0"/>
          <a:ext cx="1351523" cy="233916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600" b="1" dirty="0" err="1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Acciones</a:t>
          </a:r>
          <a:endParaRPr lang="en-US" sz="1600" b="1" dirty="0">
            <a:solidFill>
              <a:sysClr val="window" lastClr="FFFFFF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8199E7CA-46D2-473D-9600-9E4C9B31F09D}" type="parTrans" cxnId="{0E7938FC-5B78-4561-B816-643FC69EDBA9}">
      <dgm:prSet/>
      <dgm:spPr/>
      <dgm:t>
        <a:bodyPr/>
        <a:lstStyle/>
        <a:p>
          <a:endParaRPr lang="en-US" sz="1600" b="1">
            <a:latin typeface="Arial" pitchFamily="34" charset="0"/>
            <a:cs typeface="Arial" pitchFamily="34" charset="0"/>
          </a:endParaRPr>
        </a:p>
      </dgm:t>
    </dgm:pt>
    <dgm:pt modelId="{658816A1-BCF9-49CD-A6CC-C2A68FCBDA98}" type="sibTrans" cxnId="{0E7938FC-5B78-4561-B816-643FC69EDBA9}">
      <dgm:prSet/>
      <dgm:spPr/>
      <dgm:t>
        <a:bodyPr/>
        <a:lstStyle/>
        <a:p>
          <a:endParaRPr lang="en-US" sz="1600" b="1">
            <a:latin typeface="Arial" pitchFamily="34" charset="0"/>
            <a:cs typeface="Arial" pitchFamily="34" charset="0"/>
          </a:endParaRPr>
        </a:p>
      </dgm:t>
    </dgm:pt>
    <dgm:pt modelId="{D6241C46-F2E2-4035-81B1-6AE73CD88732}">
      <dgm:prSet phldrT="[Text]" custT="1"/>
      <dgm:spPr>
        <a:xfrm>
          <a:off x="2434261" y="0"/>
          <a:ext cx="1351523" cy="233916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600" b="1" dirty="0" err="1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Productos</a:t>
          </a:r>
          <a:endParaRPr lang="en-US" sz="1600" b="1" dirty="0">
            <a:solidFill>
              <a:sysClr val="window" lastClr="FFFFFF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9FAD40B1-30AD-4830-B1EE-58BE28271A74}" type="parTrans" cxnId="{9AF4B128-DCE2-4214-B13F-A064FADCC944}">
      <dgm:prSet/>
      <dgm:spPr/>
      <dgm:t>
        <a:bodyPr/>
        <a:lstStyle/>
        <a:p>
          <a:endParaRPr lang="en-US" sz="1600" b="1">
            <a:latin typeface="Arial" pitchFamily="34" charset="0"/>
            <a:cs typeface="Arial" pitchFamily="34" charset="0"/>
          </a:endParaRPr>
        </a:p>
      </dgm:t>
    </dgm:pt>
    <dgm:pt modelId="{B7DBDE25-EEBF-49E9-B4C5-7CF24C931668}" type="sibTrans" cxnId="{9AF4B128-DCE2-4214-B13F-A064FADCC944}">
      <dgm:prSet/>
      <dgm:spPr/>
      <dgm:t>
        <a:bodyPr/>
        <a:lstStyle/>
        <a:p>
          <a:endParaRPr lang="en-US" sz="1600" b="1">
            <a:latin typeface="Arial" pitchFamily="34" charset="0"/>
            <a:cs typeface="Arial" pitchFamily="34" charset="0"/>
          </a:endParaRPr>
        </a:p>
      </dgm:t>
    </dgm:pt>
    <dgm:pt modelId="{A538FAF3-4CB4-4790-BBE1-9CA1DBB05076}">
      <dgm:prSet phldrT="[Text]" custT="1"/>
      <dgm:spPr>
        <a:xfrm>
          <a:off x="3650632" y="0"/>
          <a:ext cx="1351523" cy="233916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600" b="1" dirty="0" err="1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Resultados</a:t>
          </a:r>
          <a:endParaRPr lang="en-US" sz="1600" b="1" dirty="0">
            <a:solidFill>
              <a:sysClr val="window" lastClr="FFFFFF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653EABF7-C837-4D15-B5C4-9DED32B9590B}" type="parTrans" cxnId="{C54A5D25-0203-4A0B-86B3-F96AB1D59705}">
      <dgm:prSet/>
      <dgm:spPr/>
      <dgm:t>
        <a:bodyPr/>
        <a:lstStyle/>
        <a:p>
          <a:endParaRPr lang="en-US" sz="1600" b="1">
            <a:latin typeface="Arial" pitchFamily="34" charset="0"/>
            <a:cs typeface="Arial" pitchFamily="34" charset="0"/>
          </a:endParaRPr>
        </a:p>
      </dgm:t>
    </dgm:pt>
    <dgm:pt modelId="{C628C10F-75CC-4D10-AFCD-CFE707C87220}" type="sibTrans" cxnId="{C54A5D25-0203-4A0B-86B3-F96AB1D59705}">
      <dgm:prSet/>
      <dgm:spPr/>
      <dgm:t>
        <a:bodyPr/>
        <a:lstStyle/>
        <a:p>
          <a:endParaRPr lang="en-US" sz="1600" b="1">
            <a:latin typeface="Arial" pitchFamily="34" charset="0"/>
            <a:cs typeface="Arial" pitchFamily="34" charset="0"/>
          </a:endParaRPr>
        </a:p>
      </dgm:t>
    </dgm:pt>
    <dgm:pt modelId="{A1F25849-5BBA-40E8-AC58-4C569DFC1178}">
      <dgm:prSet phldrT="[Text]" custT="1"/>
      <dgm:spPr>
        <a:xfrm>
          <a:off x="4867003" y="0"/>
          <a:ext cx="1351523" cy="233916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600" b="1" dirty="0" err="1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Impactos</a:t>
          </a:r>
          <a:endParaRPr lang="en-US" sz="1600" b="1" dirty="0">
            <a:solidFill>
              <a:sysClr val="window" lastClr="FFFFFF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7CFEAF27-BF91-4540-9FA2-74F47D9DA11A}" type="parTrans" cxnId="{A6FAA790-FD5D-4D5F-856A-FB2C31251BA1}">
      <dgm:prSet/>
      <dgm:spPr/>
      <dgm:t>
        <a:bodyPr/>
        <a:lstStyle/>
        <a:p>
          <a:endParaRPr lang="en-US" sz="1600" b="1">
            <a:latin typeface="Arial" pitchFamily="34" charset="0"/>
            <a:cs typeface="Arial" pitchFamily="34" charset="0"/>
          </a:endParaRPr>
        </a:p>
      </dgm:t>
    </dgm:pt>
    <dgm:pt modelId="{28BD0D96-5319-4B65-A69C-6336C03F9E79}" type="sibTrans" cxnId="{A6FAA790-FD5D-4D5F-856A-FB2C31251BA1}">
      <dgm:prSet/>
      <dgm:spPr/>
      <dgm:t>
        <a:bodyPr/>
        <a:lstStyle/>
        <a:p>
          <a:endParaRPr lang="en-US" sz="1600" b="1">
            <a:latin typeface="Arial" pitchFamily="34" charset="0"/>
            <a:cs typeface="Arial" pitchFamily="34" charset="0"/>
          </a:endParaRPr>
        </a:p>
      </dgm:t>
    </dgm:pt>
    <dgm:pt modelId="{6E1636BC-A5EE-463A-93F1-13F55DFB1ACE}" type="pres">
      <dgm:prSet presAssocID="{3C6517FD-D8F3-4DB7-8E68-F7443AB45E52}" presName="Name0" presStyleCnt="0">
        <dgm:presLayoutVars>
          <dgm:dir/>
          <dgm:animLvl val="lvl"/>
          <dgm:resizeHandles val="exact"/>
        </dgm:presLayoutVars>
      </dgm:prSet>
      <dgm:spPr/>
    </dgm:pt>
    <dgm:pt modelId="{03D02AC5-E91F-4EC7-B92D-4A49660BF604}" type="pres">
      <dgm:prSet presAssocID="{91A4ECAC-CCF3-450A-A858-A39084114F30}" presName="parTxOnly" presStyleLbl="node1" presStyleIdx="0" presStyleCnt="5" custScaleX="111819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</dgm:pt>
    <dgm:pt modelId="{94629791-8A2C-4B46-8EDC-B6C5A0FA097C}" type="pres">
      <dgm:prSet presAssocID="{D87A9550-A425-49A5-99BD-439056379312}" presName="parTxOnlySpace" presStyleCnt="0"/>
      <dgm:spPr/>
    </dgm:pt>
    <dgm:pt modelId="{1FC32949-96E0-4F59-AB6E-D450C8C2FD92}" type="pres">
      <dgm:prSet presAssocID="{3999CE09-FACD-4E00-8FE1-289396BA8614}" presName="parTxOnly" presStyleLbl="node1" presStyleIdx="1" presStyleCnt="5" custScaleX="129552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</dgm:pt>
    <dgm:pt modelId="{2D47C283-1491-4BF8-BD0E-9848DFFFBA14}" type="pres">
      <dgm:prSet presAssocID="{658816A1-BCF9-49CD-A6CC-C2A68FCBDA98}" presName="parTxOnlySpace" presStyleCnt="0"/>
      <dgm:spPr/>
    </dgm:pt>
    <dgm:pt modelId="{47278015-E069-4F15-B205-C68A6049DC12}" type="pres">
      <dgm:prSet presAssocID="{D6241C46-F2E2-4035-81B1-6AE73CD88732}" presName="parTxOnly" presStyleLbl="node1" presStyleIdx="2" presStyleCnt="5" custScaleX="142310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</dgm:pt>
    <dgm:pt modelId="{2D28656C-4B50-4BA7-A662-A625705257B2}" type="pres">
      <dgm:prSet presAssocID="{B7DBDE25-EEBF-49E9-B4C5-7CF24C931668}" presName="parTxOnlySpace" presStyleCnt="0"/>
      <dgm:spPr/>
    </dgm:pt>
    <dgm:pt modelId="{4A815666-19F0-4D71-B85D-7793D2354CEF}" type="pres">
      <dgm:prSet presAssocID="{A538FAF3-4CB4-4790-BBE1-9CA1DBB05076}" presName="parTxOnly" presStyleLbl="node1" presStyleIdx="3" presStyleCnt="5" custScaleX="153271" custScaleY="90421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</dgm:pt>
    <dgm:pt modelId="{02A5FDA7-934F-482A-9413-04BE60E2442D}" type="pres">
      <dgm:prSet presAssocID="{C628C10F-75CC-4D10-AFCD-CFE707C87220}" presName="parTxOnlySpace" presStyleCnt="0"/>
      <dgm:spPr/>
    </dgm:pt>
    <dgm:pt modelId="{6BBC7A57-54E0-44FB-AED8-3F1ABDEAA54D}" type="pres">
      <dgm:prSet presAssocID="{A1F25849-5BBA-40E8-AC58-4C569DFC1178}" presName="parTxOnly" presStyleLbl="node1" presStyleIdx="4" presStyleCnt="5" custScaleX="122000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</dgm:pt>
  </dgm:ptLst>
  <dgm:cxnLst>
    <dgm:cxn modelId="{41F46215-4124-4EF5-89A9-EC648D455432}" srcId="{3C6517FD-D8F3-4DB7-8E68-F7443AB45E52}" destId="{91A4ECAC-CCF3-450A-A858-A39084114F30}" srcOrd="0" destOrd="0" parTransId="{2F48E57A-7F66-491F-8499-62E42A28753F}" sibTransId="{D87A9550-A425-49A5-99BD-439056379312}"/>
    <dgm:cxn modelId="{C54A5D25-0203-4A0B-86B3-F96AB1D59705}" srcId="{3C6517FD-D8F3-4DB7-8E68-F7443AB45E52}" destId="{A538FAF3-4CB4-4790-BBE1-9CA1DBB05076}" srcOrd="3" destOrd="0" parTransId="{653EABF7-C837-4D15-B5C4-9DED32B9590B}" sibTransId="{C628C10F-75CC-4D10-AFCD-CFE707C87220}"/>
    <dgm:cxn modelId="{5F9BC727-8400-43A5-AC1B-7DAB16C67CF6}" type="presOf" srcId="{A538FAF3-4CB4-4790-BBE1-9CA1DBB05076}" destId="{4A815666-19F0-4D71-B85D-7793D2354CEF}" srcOrd="0" destOrd="0" presId="urn:microsoft.com/office/officeart/2005/8/layout/chevron1"/>
    <dgm:cxn modelId="{9AF4B128-DCE2-4214-B13F-A064FADCC944}" srcId="{3C6517FD-D8F3-4DB7-8E68-F7443AB45E52}" destId="{D6241C46-F2E2-4035-81B1-6AE73CD88732}" srcOrd="2" destOrd="0" parTransId="{9FAD40B1-30AD-4830-B1EE-58BE28271A74}" sibTransId="{B7DBDE25-EEBF-49E9-B4C5-7CF24C931668}"/>
    <dgm:cxn modelId="{4C6B675A-4402-4688-B9DE-02FA8794B8C1}" type="presOf" srcId="{3C6517FD-D8F3-4DB7-8E68-F7443AB45E52}" destId="{6E1636BC-A5EE-463A-93F1-13F55DFB1ACE}" srcOrd="0" destOrd="0" presId="urn:microsoft.com/office/officeart/2005/8/layout/chevron1"/>
    <dgm:cxn modelId="{A6FAA790-FD5D-4D5F-856A-FB2C31251BA1}" srcId="{3C6517FD-D8F3-4DB7-8E68-F7443AB45E52}" destId="{A1F25849-5BBA-40E8-AC58-4C569DFC1178}" srcOrd="4" destOrd="0" parTransId="{7CFEAF27-BF91-4540-9FA2-74F47D9DA11A}" sibTransId="{28BD0D96-5319-4B65-A69C-6336C03F9E79}"/>
    <dgm:cxn modelId="{07ED2E91-BD22-4355-B5BC-9445C0E63FC4}" type="presOf" srcId="{91A4ECAC-CCF3-450A-A858-A39084114F30}" destId="{03D02AC5-E91F-4EC7-B92D-4A49660BF604}" srcOrd="0" destOrd="0" presId="urn:microsoft.com/office/officeart/2005/8/layout/chevron1"/>
    <dgm:cxn modelId="{2E699DBF-2205-4633-B548-08C1FE78D98D}" type="presOf" srcId="{3999CE09-FACD-4E00-8FE1-289396BA8614}" destId="{1FC32949-96E0-4F59-AB6E-D450C8C2FD92}" srcOrd="0" destOrd="0" presId="urn:microsoft.com/office/officeart/2005/8/layout/chevron1"/>
    <dgm:cxn modelId="{F8B985ED-F18A-45DD-A57B-423968A3A6E7}" type="presOf" srcId="{A1F25849-5BBA-40E8-AC58-4C569DFC1178}" destId="{6BBC7A57-54E0-44FB-AED8-3F1ABDEAA54D}" srcOrd="0" destOrd="0" presId="urn:microsoft.com/office/officeart/2005/8/layout/chevron1"/>
    <dgm:cxn modelId="{0E7938FC-5B78-4561-B816-643FC69EDBA9}" srcId="{3C6517FD-D8F3-4DB7-8E68-F7443AB45E52}" destId="{3999CE09-FACD-4E00-8FE1-289396BA8614}" srcOrd="1" destOrd="0" parTransId="{8199E7CA-46D2-473D-9600-9E4C9B31F09D}" sibTransId="{658816A1-BCF9-49CD-A6CC-C2A68FCBDA98}"/>
    <dgm:cxn modelId="{156C69FC-5AA0-4884-A470-86927EFC2625}" type="presOf" srcId="{D6241C46-F2E2-4035-81B1-6AE73CD88732}" destId="{47278015-E069-4F15-B205-C68A6049DC12}" srcOrd="0" destOrd="0" presId="urn:microsoft.com/office/officeart/2005/8/layout/chevron1"/>
    <dgm:cxn modelId="{D82799BB-753E-4E54-B0F4-88CBFCF80DA5}" type="presParOf" srcId="{6E1636BC-A5EE-463A-93F1-13F55DFB1ACE}" destId="{03D02AC5-E91F-4EC7-B92D-4A49660BF604}" srcOrd="0" destOrd="0" presId="urn:microsoft.com/office/officeart/2005/8/layout/chevron1"/>
    <dgm:cxn modelId="{666B0F99-A886-4458-BB50-AA4E81A4876E}" type="presParOf" srcId="{6E1636BC-A5EE-463A-93F1-13F55DFB1ACE}" destId="{94629791-8A2C-4B46-8EDC-B6C5A0FA097C}" srcOrd="1" destOrd="0" presId="urn:microsoft.com/office/officeart/2005/8/layout/chevron1"/>
    <dgm:cxn modelId="{86DF8792-8F53-4440-9557-FD5825B9030D}" type="presParOf" srcId="{6E1636BC-A5EE-463A-93F1-13F55DFB1ACE}" destId="{1FC32949-96E0-4F59-AB6E-D450C8C2FD92}" srcOrd="2" destOrd="0" presId="urn:microsoft.com/office/officeart/2005/8/layout/chevron1"/>
    <dgm:cxn modelId="{B8AB15D6-5499-4100-869B-2457F215865E}" type="presParOf" srcId="{6E1636BC-A5EE-463A-93F1-13F55DFB1ACE}" destId="{2D47C283-1491-4BF8-BD0E-9848DFFFBA14}" srcOrd="3" destOrd="0" presId="urn:microsoft.com/office/officeart/2005/8/layout/chevron1"/>
    <dgm:cxn modelId="{2A6957B7-CE67-42DB-9E88-B96779464BBF}" type="presParOf" srcId="{6E1636BC-A5EE-463A-93F1-13F55DFB1ACE}" destId="{47278015-E069-4F15-B205-C68A6049DC12}" srcOrd="4" destOrd="0" presId="urn:microsoft.com/office/officeart/2005/8/layout/chevron1"/>
    <dgm:cxn modelId="{90E03C16-FDD2-4D35-9855-4465854E33A4}" type="presParOf" srcId="{6E1636BC-A5EE-463A-93F1-13F55DFB1ACE}" destId="{2D28656C-4B50-4BA7-A662-A625705257B2}" srcOrd="5" destOrd="0" presId="urn:microsoft.com/office/officeart/2005/8/layout/chevron1"/>
    <dgm:cxn modelId="{9E7062E6-04D0-428D-A1C9-BC3C9A838861}" type="presParOf" srcId="{6E1636BC-A5EE-463A-93F1-13F55DFB1ACE}" destId="{4A815666-19F0-4D71-B85D-7793D2354CEF}" srcOrd="6" destOrd="0" presId="urn:microsoft.com/office/officeart/2005/8/layout/chevron1"/>
    <dgm:cxn modelId="{4E30EE5E-F2A1-43F8-A367-ACD631E30D64}" type="presParOf" srcId="{6E1636BC-A5EE-463A-93F1-13F55DFB1ACE}" destId="{02A5FDA7-934F-482A-9413-04BE60E2442D}" srcOrd="7" destOrd="0" presId="urn:microsoft.com/office/officeart/2005/8/layout/chevron1"/>
    <dgm:cxn modelId="{B04E5FED-CA00-40D2-997C-ABE743CD4D75}" type="presParOf" srcId="{6E1636BC-A5EE-463A-93F1-13F55DFB1ACE}" destId="{6BBC7A57-54E0-44FB-AED8-3F1ABDEAA54D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6517FD-D8F3-4DB7-8E68-F7443AB45E5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A4ECAC-CCF3-450A-A858-A39084114F30}">
      <dgm:prSet phldrT="[Text]" custT="1"/>
      <dgm:spPr>
        <a:xfrm>
          <a:off x="1518" y="0"/>
          <a:ext cx="1351523" cy="233916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600" b="1" dirty="0" err="1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Insumos</a:t>
          </a:r>
          <a:r>
            <a:rPr lang="en-US" sz="1600" b="1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</a:p>
      </dgm:t>
    </dgm:pt>
    <dgm:pt modelId="{2F48E57A-7F66-491F-8499-62E42A28753F}" type="parTrans" cxnId="{41F46215-4124-4EF5-89A9-EC648D455432}">
      <dgm:prSet/>
      <dgm:spPr/>
      <dgm:t>
        <a:bodyPr/>
        <a:lstStyle/>
        <a:p>
          <a:endParaRPr lang="en-US" sz="1600" b="1">
            <a:latin typeface="Arial" pitchFamily="34" charset="0"/>
            <a:cs typeface="Arial" pitchFamily="34" charset="0"/>
          </a:endParaRPr>
        </a:p>
      </dgm:t>
    </dgm:pt>
    <dgm:pt modelId="{D87A9550-A425-49A5-99BD-439056379312}" type="sibTrans" cxnId="{41F46215-4124-4EF5-89A9-EC648D455432}">
      <dgm:prSet/>
      <dgm:spPr/>
      <dgm:t>
        <a:bodyPr/>
        <a:lstStyle/>
        <a:p>
          <a:endParaRPr lang="en-US" sz="1600" b="1">
            <a:latin typeface="Arial" pitchFamily="34" charset="0"/>
            <a:cs typeface="Arial" pitchFamily="34" charset="0"/>
          </a:endParaRPr>
        </a:p>
      </dgm:t>
    </dgm:pt>
    <dgm:pt modelId="{3999CE09-FACD-4E00-8FE1-289396BA8614}">
      <dgm:prSet phldrT="[Text]" custT="1"/>
      <dgm:spPr>
        <a:xfrm>
          <a:off x="1217889" y="0"/>
          <a:ext cx="1351523" cy="233916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600" b="1" dirty="0" err="1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Acciones</a:t>
          </a:r>
          <a:endParaRPr lang="en-US" sz="1600" b="1" dirty="0">
            <a:solidFill>
              <a:sysClr val="window" lastClr="FFFFFF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8199E7CA-46D2-473D-9600-9E4C9B31F09D}" type="parTrans" cxnId="{0E7938FC-5B78-4561-B816-643FC69EDBA9}">
      <dgm:prSet/>
      <dgm:spPr/>
      <dgm:t>
        <a:bodyPr/>
        <a:lstStyle/>
        <a:p>
          <a:endParaRPr lang="en-US" sz="1600" b="1">
            <a:latin typeface="Arial" pitchFamily="34" charset="0"/>
            <a:cs typeface="Arial" pitchFamily="34" charset="0"/>
          </a:endParaRPr>
        </a:p>
      </dgm:t>
    </dgm:pt>
    <dgm:pt modelId="{658816A1-BCF9-49CD-A6CC-C2A68FCBDA98}" type="sibTrans" cxnId="{0E7938FC-5B78-4561-B816-643FC69EDBA9}">
      <dgm:prSet/>
      <dgm:spPr/>
      <dgm:t>
        <a:bodyPr/>
        <a:lstStyle/>
        <a:p>
          <a:endParaRPr lang="en-US" sz="1600" b="1">
            <a:latin typeface="Arial" pitchFamily="34" charset="0"/>
            <a:cs typeface="Arial" pitchFamily="34" charset="0"/>
          </a:endParaRPr>
        </a:p>
      </dgm:t>
    </dgm:pt>
    <dgm:pt modelId="{D6241C46-F2E2-4035-81B1-6AE73CD88732}">
      <dgm:prSet phldrT="[Text]" custT="1"/>
      <dgm:spPr>
        <a:xfrm>
          <a:off x="2434261" y="0"/>
          <a:ext cx="1351523" cy="233916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600" b="1" dirty="0" err="1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Productos</a:t>
          </a:r>
          <a:endParaRPr lang="en-US" sz="1600" b="1" dirty="0">
            <a:solidFill>
              <a:sysClr val="window" lastClr="FFFFFF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9FAD40B1-30AD-4830-B1EE-58BE28271A74}" type="parTrans" cxnId="{9AF4B128-DCE2-4214-B13F-A064FADCC944}">
      <dgm:prSet/>
      <dgm:spPr/>
      <dgm:t>
        <a:bodyPr/>
        <a:lstStyle/>
        <a:p>
          <a:endParaRPr lang="en-US" sz="1600" b="1">
            <a:latin typeface="Arial" pitchFamily="34" charset="0"/>
            <a:cs typeface="Arial" pitchFamily="34" charset="0"/>
          </a:endParaRPr>
        </a:p>
      </dgm:t>
    </dgm:pt>
    <dgm:pt modelId="{B7DBDE25-EEBF-49E9-B4C5-7CF24C931668}" type="sibTrans" cxnId="{9AF4B128-DCE2-4214-B13F-A064FADCC944}">
      <dgm:prSet/>
      <dgm:spPr/>
      <dgm:t>
        <a:bodyPr/>
        <a:lstStyle/>
        <a:p>
          <a:endParaRPr lang="en-US" sz="1600" b="1">
            <a:latin typeface="Arial" pitchFamily="34" charset="0"/>
            <a:cs typeface="Arial" pitchFamily="34" charset="0"/>
          </a:endParaRPr>
        </a:p>
      </dgm:t>
    </dgm:pt>
    <dgm:pt modelId="{A538FAF3-4CB4-4790-BBE1-9CA1DBB05076}">
      <dgm:prSet phldrT="[Text]" custT="1"/>
      <dgm:spPr>
        <a:xfrm>
          <a:off x="3650632" y="0"/>
          <a:ext cx="1351523" cy="233916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600" b="1" dirty="0" err="1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Resultados</a:t>
          </a:r>
          <a:endParaRPr lang="en-US" sz="1600" b="1" dirty="0">
            <a:solidFill>
              <a:sysClr val="window" lastClr="FFFFFF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653EABF7-C837-4D15-B5C4-9DED32B9590B}" type="parTrans" cxnId="{C54A5D25-0203-4A0B-86B3-F96AB1D59705}">
      <dgm:prSet/>
      <dgm:spPr/>
      <dgm:t>
        <a:bodyPr/>
        <a:lstStyle/>
        <a:p>
          <a:endParaRPr lang="en-US" sz="1600" b="1">
            <a:latin typeface="Arial" pitchFamily="34" charset="0"/>
            <a:cs typeface="Arial" pitchFamily="34" charset="0"/>
          </a:endParaRPr>
        </a:p>
      </dgm:t>
    </dgm:pt>
    <dgm:pt modelId="{C628C10F-75CC-4D10-AFCD-CFE707C87220}" type="sibTrans" cxnId="{C54A5D25-0203-4A0B-86B3-F96AB1D59705}">
      <dgm:prSet/>
      <dgm:spPr/>
      <dgm:t>
        <a:bodyPr/>
        <a:lstStyle/>
        <a:p>
          <a:endParaRPr lang="en-US" sz="1600" b="1">
            <a:latin typeface="Arial" pitchFamily="34" charset="0"/>
            <a:cs typeface="Arial" pitchFamily="34" charset="0"/>
          </a:endParaRPr>
        </a:p>
      </dgm:t>
    </dgm:pt>
    <dgm:pt modelId="{A1F25849-5BBA-40E8-AC58-4C569DFC1178}">
      <dgm:prSet phldrT="[Text]" custT="1"/>
      <dgm:spPr>
        <a:xfrm>
          <a:off x="4867003" y="0"/>
          <a:ext cx="1351523" cy="233916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600" b="1" dirty="0" err="1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Impactos</a:t>
          </a:r>
          <a:endParaRPr lang="en-US" sz="1600" b="1" dirty="0">
            <a:solidFill>
              <a:sysClr val="window" lastClr="FFFFFF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7CFEAF27-BF91-4540-9FA2-74F47D9DA11A}" type="parTrans" cxnId="{A6FAA790-FD5D-4D5F-856A-FB2C31251BA1}">
      <dgm:prSet/>
      <dgm:spPr/>
      <dgm:t>
        <a:bodyPr/>
        <a:lstStyle/>
        <a:p>
          <a:endParaRPr lang="en-US" sz="1600" b="1">
            <a:latin typeface="Arial" pitchFamily="34" charset="0"/>
            <a:cs typeface="Arial" pitchFamily="34" charset="0"/>
          </a:endParaRPr>
        </a:p>
      </dgm:t>
    </dgm:pt>
    <dgm:pt modelId="{28BD0D96-5319-4B65-A69C-6336C03F9E79}" type="sibTrans" cxnId="{A6FAA790-FD5D-4D5F-856A-FB2C31251BA1}">
      <dgm:prSet/>
      <dgm:spPr/>
      <dgm:t>
        <a:bodyPr/>
        <a:lstStyle/>
        <a:p>
          <a:endParaRPr lang="en-US" sz="1600" b="1">
            <a:latin typeface="Arial" pitchFamily="34" charset="0"/>
            <a:cs typeface="Arial" pitchFamily="34" charset="0"/>
          </a:endParaRPr>
        </a:p>
      </dgm:t>
    </dgm:pt>
    <dgm:pt modelId="{6E1636BC-A5EE-463A-93F1-13F55DFB1ACE}" type="pres">
      <dgm:prSet presAssocID="{3C6517FD-D8F3-4DB7-8E68-F7443AB45E52}" presName="Name0" presStyleCnt="0">
        <dgm:presLayoutVars>
          <dgm:dir/>
          <dgm:animLvl val="lvl"/>
          <dgm:resizeHandles val="exact"/>
        </dgm:presLayoutVars>
      </dgm:prSet>
      <dgm:spPr/>
    </dgm:pt>
    <dgm:pt modelId="{03D02AC5-E91F-4EC7-B92D-4A49660BF604}" type="pres">
      <dgm:prSet presAssocID="{91A4ECAC-CCF3-450A-A858-A39084114F30}" presName="parTxOnly" presStyleLbl="node1" presStyleIdx="0" presStyleCnt="5" custScaleX="111819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</dgm:pt>
    <dgm:pt modelId="{94629791-8A2C-4B46-8EDC-B6C5A0FA097C}" type="pres">
      <dgm:prSet presAssocID="{D87A9550-A425-49A5-99BD-439056379312}" presName="parTxOnlySpace" presStyleCnt="0"/>
      <dgm:spPr/>
    </dgm:pt>
    <dgm:pt modelId="{1FC32949-96E0-4F59-AB6E-D450C8C2FD92}" type="pres">
      <dgm:prSet presAssocID="{3999CE09-FACD-4E00-8FE1-289396BA8614}" presName="parTxOnly" presStyleLbl="node1" presStyleIdx="1" presStyleCnt="5" custScaleX="129552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</dgm:pt>
    <dgm:pt modelId="{2D47C283-1491-4BF8-BD0E-9848DFFFBA14}" type="pres">
      <dgm:prSet presAssocID="{658816A1-BCF9-49CD-A6CC-C2A68FCBDA98}" presName="parTxOnlySpace" presStyleCnt="0"/>
      <dgm:spPr/>
    </dgm:pt>
    <dgm:pt modelId="{47278015-E069-4F15-B205-C68A6049DC12}" type="pres">
      <dgm:prSet presAssocID="{D6241C46-F2E2-4035-81B1-6AE73CD88732}" presName="parTxOnly" presStyleLbl="node1" presStyleIdx="2" presStyleCnt="5" custScaleX="142310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</dgm:pt>
    <dgm:pt modelId="{2D28656C-4B50-4BA7-A662-A625705257B2}" type="pres">
      <dgm:prSet presAssocID="{B7DBDE25-EEBF-49E9-B4C5-7CF24C931668}" presName="parTxOnlySpace" presStyleCnt="0"/>
      <dgm:spPr/>
    </dgm:pt>
    <dgm:pt modelId="{4A815666-19F0-4D71-B85D-7793D2354CEF}" type="pres">
      <dgm:prSet presAssocID="{A538FAF3-4CB4-4790-BBE1-9CA1DBB05076}" presName="parTxOnly" presStyleLbl="node1" presStyleIdx="3" presStyleCnt="5" custScaleX="153271" custScaleY="90421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</dgm:pt>
    <dgm:pt modelId="{02A5FDA7-934F-482A-9413-04BE60E2442D}" type="pres">
      <dgm:prSet presAssocID="{C628C10F-75CC-4D10-AFCD-CFE707C87220}" presName="parTxOnlySpace" presStyleCnt="0"/>
      <dgm:spPr/>
    </dgm:pt>
    <dgm:pt modelId="{6BBC7A57-54E0-44FB-AED8-3F1ABDEAA54D}" type="pres">
      <dgm:prSet presAssocID="{A1F25849-5BBA-40E8-AC58-4C569DFC1178}" presName="parTxOnly" presStyleLbl="node1" presStyleIdx="4" presStyleCnt="5" custScaleX="122000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</dgm:pt>
  </dgm:ptLst>
  <dgm:cxnLst>
    <dgm:cxn modelId="{41F46215-4124-4EF5-89A9-EC648D455432}" srcId="{3C6517FD-D8F3-4DB7-8E68-F7443AB45E52}" destId="{91A4ECAC-CCF3-450A-A858-A39084114F30}" srcOrd="0" destOrd="0" parTransId="{2F48E57A-7F66-491F-8499-62E42A28753F}" sibTransId="{D87A9550-A425-49A5-99BD-439056379312}"/>
    <dgm:cxn modelId="{C54A5D25-0203-4A0B-86B3-F96AB1D59705}" srcId="{3C6517FD-D8F3-4DB7-8E68-F7443AB45E52}" destId="{A538FAF3-4CB4-4790-BBE1-9CA1DBB05076}" srcOrd="3" destOrd="0" parTransId="{653EABF7-C837-4D15-B5C4-9DED32B9590B}" sibTransId="{C628C10F-75CC-4D10-AFCD-CFE707C87220}"/>
    <dgm:cxn modelId="{5F9BC727-8400-43A5-AC1B-7DAB16C67CF6}" type="presOf" srcId="{A538FAF3-4CB4-4790-BBE1-9CA1DBB05076}" destId="{4A815666-19F0-4D71-B85D-7793D2354CEF}" srcOrd="0" destOrd="0" presId="urn:microsoft.com/office/officeart/2005/8/layout/chevron1"/>
    <dgm:cxn modelId="{9AF4B128-DCE2-4214-B13F-A064FADCC944}" srcId="{3C6517FD-D8F3-4DB7-8E68-F7443AB45E52}" destId="{D6241C46-F2E2-4035-81B1-6AE73CD88732}" srcOrd="2" destOrd="0" parTransId="{9FAD40B1-30AD-4830-B1EE-58BE28271A74}" sibTransId="{B7DBDE25-EEBF-49E9-B4C5-7CF24C931668}"/>
    <dgm:cxn modelId="{4C6B675A-4402-4688-B9DE-02FA8794B8C1}" type="presOf" srcId="{3C6517FD-D8F3-4DB7-8E68-F7443AB45E52}" destId="{6E1636BC-A5EE-463A-93F1-13F55DFB1ACE}" srcOrd="0" destOrd="0" presId="urn:microsoft.com/office/officeart/2005/8/layout/chevron1"/>
    <dgm:cxn modelId="{A6FAA790-FD5D-4D5F-856A-FB2C31251BA1}" srcId="{3C6517FD-D8F3-4DB7-8E68-F7443AB45E52}" destId="{A1F25849-5BBA-40E8-AC58-4C569DFC1178}" srcOrd="4" destOrd="0" parTransId="{7CFEAF27-BF91-4540-9FA2-74F47D9DA11A}" sibTransId="{28BD0D96-5319-4B65-A69C-6336C03F9E79}"/>
    <dgm:cxn modelId="{07ED2E91-BD22-4355-B5BC-9445C0E63FC4}" type="presOf" srcId="{91A4ECAC-CCF3-450A-A858-A39084114F30}" destId="{03D02AC5-E91F-4EC7-B92D-4A49660BF604}" srcOrd="0" destOrd="0" presId="urn:microsoft.com/office/officeart/2005/8/layout/chevron1"/>
    <dgm:cxn modelId="{2E699DBF-2205-4633-B548-08C1FE78D98D}" type="presOf" srcId="{3999CE09-FACD-4E00-8FE1-289396BA8614}" destId="{1FC32949-96E0-4F59-AB6E-D450C8C2FD92}" srcOrd="0" destOrd="0" presId="urn:microsoft.com/office/officeart/2005/8/layout/chevron1"/>
    <dgm:cxn modelId="{F8B985ED-F18A-45DD-A57B-423968A3A6E7}" type="presOf" srcId="{A1F25849-5BBA-40E8-AC58-4C569DFC1178}" destId="{6BBC7A57-54E0-44FB-AED8-3F1ABDEAA54D}" srcOrd="0" destOrd="0" presId="urn:microsoft.com/office/officeart/2005/8/layout/chevron1"/>
    <dgm:cxn modelId="{0E7938FC-5B78-4561-B816-643FC69EDBA9}" srcId="{3C6517FD-D8F3-4DB7-8E68-F7443AB45E52}" destId="{3999CE09-FACD-4E00-8FE1-289396BA8614}" srcOrd="1" destOrd="0" parTransId="{8199E7CA-46D2-473D-9600-9E4C9B31F09D}" sibTransId="{658816A1-BCF9-49CD-A6CC-C2A68FCBDA98}"/>
    <dgm:cxn modelId="{156C69FC-5AA0-4884-A470-86927EFC2625}" type="presOf" srcId="{D6241C46-F2E2-4035-81B1-6AE73CD88732}" destId="{47278015-E069-4F15-B205-C68A6049DC12}" srcOrd="0" destOrd="0" presId="urn:microsoft.com/office/officeart/2005/8/layout/chevron1"/>
    <dgm:cxn modelId="{D82799BB-753E-4E54-B0F4-88CBFCF80DA5}" type="presParOf" srcId="{6E1636BC-A5EE-463A-93F1-13F55DFB1ACE}" destId="{03D02AC5-E91F-4EC7-B92D-4A49660BF604}" srcOrd="0" destOrd="0" presId="urn:microsoft.com/office/officeart/2005/8/layout/chevron1"/>
    <dgm:cxn modelId="{666B0F99-A886-4458-BB50-AA4E81A4876E}" type="presParOf" srcId="{6E1636BC-A5EE-463A-93F1-13F55DFB1ACE}" destId="{94629791-8A2C-4B46-8EDC-B6C5A0FA097C}" srcOrd="1" destOrd="0" presId="urn:microsoft.com/office/officeart/2005/8/layout/chevron1"/>
    <dgm:cxn modelId="{86DF8792-8F53-4440-9557-FD5825B9030D}" type="presParOf" srcId="{6E1636BC-A5EE-463A-93F1-13F55DFB1ACE}" destId="{1FC32949-96E0-4F59-AB6E-D450C8C2FD92}" srcOrd="2" destOrd="0" presId="urn:microsoft.com/office/officeart/2005/8/layout/chevron1"/>
    <dgm:cxn modelId="{B8AB15D6-5499-4100-869B-2457F215865E}" type="presParOf" srcId="{6E1636BC-A5EE-463A-93F1-13F55DFB1ACE}" destId="{2D47C283-1491-4BF8-BD0E-9848DFFFBA14}" srcOrd="3" destOrd="0" presId="urn:microsoft.com/office/officeart/2005/8/layout/chevron1"/>
    <dgm:cxn modelId="{2A6957B7-CE67-42DB-9E88-B96779464BBF}" type="presParOf" srcId="{6E1636BC-A5EE-463A-93F1-13F55DFB1ACE}" destId="{47278015-E069-4F15-B205-C68A6049DC12}" srcOrd="4" destOrd="0" presId="urn:microsoft.com/office/officeart/2005/8/layout/chevron1"/>
    <dgm:cxn modelId="{90E03C16-FDD2-4D35-9855-4465854E33A4}" type="presParOf" srcId="{6E1636BC-A5EE-463A-93F1-13F55DFB1ACE}" destId="{2D28656C-4B50-4BA7-A662-A625705257B2}" srcOrd="5" destOrd="0" presId="urn:microsoft.com/office/officeart/2005/8/layout/chevron1"/>
    <dgm:cxn modelId="{9E7062E6-04D0-428D-A1C9-BC3C9A838861}" type="presParOf" srcId="{6E1636BC-A5EE-463A-93F1-13F55DFB1ACE}" destId="{4A815666-19F0-4D71-B85D-7793D2354CEF}" srcOrd="6" destOrd="0" presId="urn:microsoft.com/office/officeart/2005/8/layout/chevron1"/>
    <dgm:cxn modelId="{4E30EE5E-F2A1-43F8-A367-ACD631E30D64}" type="presParOf" srcId="{6E1636BC-A5EE-463A-93F1-13F55DFB1ACE}" destId="{02A5FDA7-934F-482A-9413-04BE60E2442D}" srcOrd="7" destOrd="0" presId="urn:microsoft.com/office/officeart/2005/8/layout/chevron1"/>
    <dgm:cxn modelId="{B04E5FED-CA00-40D2-997C-ABE743CD4D75}" type="presParOf" srcId="{6E1636BC-A5EE-463A-93F1-13F55DFB1ACE}" destId="{6BBC7A57-54E0-44FB-AED8-3F1ABDEAA54D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D02AC5-E91F-4EC7-B92D-4A49660BF604}">
      <dsp:nvSpPr>
        <dsp:cNvPr id="0" name=""/>
        <dsp:cNvSpPr/>
      </dsp:nvSpPr>
      <dsp:spPr>
        <a:xfrm>
          <a:off x="5129" y="361164"/>
          <a:ext cx="1604085" cy="573814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Insumos</a:t>
          </a:r>
          <a:r>
            <a:rPr lang="en-US" sz="1600" b="1" kern="1200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</a:p>
      </dsp:txBody>
      <dsp:txXfrm>
        <a:off x="292036" y="361164"/>
        <a:ext cx="1030271" cy="573814"/>
      </dsp:txXfrm>
    </dsp:sp>
    <dsp:sp modelId="{1FC32949-96E0-4F59-AB6E-D450C8C2FD92}">
      <dsp:nvSpPr>
        <dsp:cNvPr id="0" name=""/>
        <dsp:cNvSpPr/>
      </dsp:nvSpPr>
      <dsp:spPr>
        <a:xfrm>
          <a:off x="1465761" y="361164"/>
          <a:ext cx="1858471" cy="573814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Acciones</a:t>
          </a:r>
          <a:endParaRPr lang="en-US" sz="1600" b="1" kern="1200" dirty="0">
            <a:solidFill>
              <a:sysClr val="window" lastClr="FFFFFF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1752668" y="361164"/>
        <a:ext cx="1284657" cy="573814"/>
      </dsp:txXfrm>
    </dsp:sp>
    <dsp:sp modelId="{47278015-E069-4F15-B205-C68A6049DC12}">
      <dsp:nvSpPr>
        <dsp:cNvPr id="0" name=""/>
        <dsp:cNvSpPr/>
      </dsp:nvSpPr>
      <dsp:spPr>
        <a:xfrm>
          <a:off x="3180779" y="361164"/>
          <a:ext cx="2041489" cy="573814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Productos</a:t>
          </a:r>
          <a:endParaRPr lang="en-US" sz="1600" b="1" kern="1200" dirty="0">
            <a:solidFill>
              <a:sysClr val="window" lastClr="FFFFFF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3467686" y="361164"/>
        <a:ext cx="1467675" cy="573814"/>
      </dsp:txXfrm>
    </dsp:sp>
    <dsp:sp modelId="{4A815666-19F0-4D71-B85D-7793D2354CEF}">
      <dsp:nvSpPr>
        <dsp:cNvPr id="0" name=""/>
        <dsp:cNvSpPr/>
      </dsp:nvSpPr>
      <dsp:spPr>
        <a:xfrm>
          <a:off x="5078815" y="388647"/>
          <a:ext cx="2198729" cy="518849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Resultados</a:t>
          </a:r>
          <a:endParaRPr lang="en-US" sz="1600" b="1" kern="1200" dirty="0">
            <a:solidFill>
              <a:sysClr val="window" lastClr="FFFFFF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5338240" y="388647"/>
        <a:ext cx="1679880" cy="518849"/>
      </dsp:txXfrm>
    </dsp:sp>
    <dsp:sp modelId="{6BBC7A57-54E0-44FB-AED8-3F1ABDEAA54D}">
      <dsp:nvSpPr>
        <dsp:cNvPr id="0" name=""/>
        <dsp:cNvSpPr/>
      </dsp:nvSpPr>
      <dsp:spPr>
        <a:xfrm>
          <a:off x="7134090" y="361164"/>
          <a:ext cx="1750135" cy="573814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Impactos</a:t>
          </a:r>
          <a:endParaRPr lang="en-US" sz="1600" b="1" kern="1200" dirty="0">
            <a:solidFill>
              <a:sysClr val="window" lastClr="FFFFFF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7420997" y="361164"/>
        <a:ext cx="1176321" cy="5738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D02AC5-E91F-4EC7-B92D-4A49660BF604}">
      <dsp:nvSpPr>
        <dsp:cNvPr id="0" name=""/>
        <dsp:cNvSpPr/>
      </dsp:nvSpPr>
      <dsp:spPr>
        <a:xfrm>
          <a:off x="5129" y="361164"/>
          <a:ext cx="1604085" cy="573814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Insumos</a:t>
          </a:r>
          <a:r>
            <a:rPr lang="en-US" sz="1600" b="1" kern="1200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</a:p>
      </dsp:txBody>
      <dsp:txXfrm>
        <a:off x="292036" y="361164"/>
        <a:ext cx="1030271" cy="573814"/>
      </dsp:txXfrm>
    </dsp:sp>
    <dsp:sp modelId="{1FC32949-96E0-4F59-AB6E-D450C8C2FD92}">
      <dsp:nvSpPr>
        <dsp:cNvPr id="0" name=""/>
        <dsp:cNvSpPr/>
      </dsp:nvSpPr>
      <dsp:spPr>
        <a:xfrm>
          <a:off x="1465761" y="361164"/>
          <a:ext cx="1858471" cy="573814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Acciones</a:t>
          </a:r>
          <a:endParaRPr lang="en-US" sz="1600" b="1" kern="1200" dirty="0">
            <a:solidFill>
              <a:sysClr val="window" lastClr="FFFFFF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1752668" y="361164"/>
        <a:ext cx="1284657" cy="573814"/>
      </dsp:txXfrm>
    </dsp:sp>
    <dsp:sp modelId="{47278015-E069-4F15-B205-C68A6049DC12}">
      <dsp:nvSpPr>
        <dsp:cNvPr id="0" name=""/>
        <dsp:cNvSpPr/>
      </dsp:nvSpPr>
      <dsp:spPr>
        <a:xfrm>
          <a:off x="3180779" y="361164"/>
          <a:ext cx="2041489" cy="573814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Productos</a:t>
          </a:r>
          <a:endParaRPr lang="en-US" sz="1600" b="1" kern="1200" dirty="0">
            <a:solidFill>
              <a:sysClr val="window" lastClr="FFFFFF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3467686" y="361164"/>
        <a:ext cx="1467675" cy="573814"/>
      </dsp:txXfrm>
    </dsp:sp>
    <dsp:sp modelId="{4A815666-19F0-4D71-B85D-7793D2354CEF}">
      <dsp:nvSpPr>
        <dsp:cNvPr id="0" name=""/>
        <dsp:cNvSpPr/>
      </dsp:nvSpPr>
      <dsp:spPr>
        <a:xfrm>
          <a:off x="5078815" y="388647"/>
          <a:ext cx="2198729" cy="518849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Resultados</a:t>
          </a:r>
          <a:endParaRPr lang="en-US" sz="1600" b="1" kern="1200" dirty="0">
            <a:solidFill>
              <a:sysClr val="window" lastClr="FFFFFF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5338240" y="388647"/>
        <a:ext cx="1679880" cy="518849"/>
      </dsp:txXfrm>
    </dsp:sp>
    <dsp:sp modelId="{6BBC7A57-54E0-44FB-AED8-3F1ABDEAA54D}">
      <dsp:nvSpPr>
        <dsp:cNvPr id="0" name=""/>
        <dsp:cNvSpPr/>
      </dsp:nvSpPr>
      <dsp:spPr>
        <a:xfrm>
          <a:off x="7134090" y="361164"/>
          <a:ext cx="1750135" cy="573814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Impactos</a:t>
          </a:r>
          <a:endParaRPr lang="en-US" sz="1600" b="1" kern="1200" dirty="0">
            <a:solidFill>
              <a:sysClr val="window" lastClr="FFFFFF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7420997" y="361164"/>
        <a:ext cx="1176321" cy="5738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D02AC5-E91F-4EC7-B92D-4A49660BF604}">
      <dsp:nvSpPr>
        <dsp:cNvPr id="0" name=""/>
        <dsp:cNvSpPr/>
      </dsp:nvSpPr>
      <dsp:spPr>
        <a:xfrm>
          <a:off x="5129" y="361164"/>
          <a:ext cx="1604085" cy="573814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Insumos</a:t>
          </a:r>
          <a:r>
            <a:rPr lang="en-US" sz="1600" b="1" kern="1200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</a:p>
      </dsp:txBody>
      <dsp:txXfrm>
        <a:off x="292036" y="361164"/>
        <a:ext cx="1030271" cy="573814"/>
      </dsp:txXfrm>
    </dsp:sp>
    <dsp:sp modelId="{1FC32949-96E0-4F59-AB6E-D450C8C2FD92}">
      <dsp:nvSpPr>
        <dsp:cNvPr id="0" name=""/>
        <dsp:cNvSpPr/>
      </dsp:nvSpPr>
      <dsp:spPr>
        <a:xfrm>
          <a:off x="1465761" y="361164"/>
          <a:ext cx="1858471" cy="573814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Acciones</a:t>
          </a:r>
          <a:endParaRPr lang="en-US" sz="1600" b="1" kern="1200" dirty="0">
            <a:solidFill>
              <a:sysClr val="window" lastClr="FFFFFF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1752668" y="361164"/>
        <a:ext cx="1284657" cy="573814"/>
      </dsp:txXfrm>
    </dsp:sp>
    <dsp:sp modelId="{47278015-E069-4F15-B205-C68A6049DC12}">
      <dsp:nvSpPr>
        <dsp:cNvPr id="0" name=""/>
        <dsp:cNvSpPr/>
      </dsp:nvSpPr>
      <dsp:spPr>
        <a:xfrm>
          <a:off x="3180779" y="361164"/>
          <a:ext cx="2041489" cy="573814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Productos</a:t>
          </a:r>
          <a:endParaRPr lang="en-US" sz="1600" b="1" kern="1200" dirty="0">
            <a:solidFill>
              <a:sysClr val="window" lastClr="FFFFFF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3467686" y="361164"/>
        <a:ext cx="1467675" cy="573814"/>
      </dsp:txXfrm>
    </dsp:sp>
    <dsp:sp modelId="{4A815666-19F0-4D71-B85D-7793D2354CEF}">
      <dsp:nvSpPr>
        <dsp:cNvPr id="0" name=""/>
        <dsp:cNvSpPr/>
      </dsp:nvSpPr>
      <dsp:spPr>
        <a:xfrm>
          <a:off x="5078815" y="388647"/>
          <a:ext cx="2198729" cy="518849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Resultados</a:t>
          </a:r>
          <a:endParaRPr lang="en-US" sz="1600" b="1" kern="1200" dirty="0">
            <a:solidFill>
              <a:sysClr val="window" lastClr="FFFFFF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5338240" y="388647"/>
        <a:ext cx="1679880" cy="518849"/>
      </dsp:txXfrm>
    </dsp:sp>
    <dsp:sp modelId="{6BBC7A57-54E0-44FB-AED8-3F1ABDEAA54D}">
      <dsp:nvSpPr>
        <dsp:cNvPr id="0" name=""/>
        <dsp:cNvSpPr/>
      </dsp:nvSpPr>
      <dsp:spPr>
        <a:xfrm>
          <a:off x="7134090" y="361164"/>
          <a:ext cx="1750135" cy="573814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Impactos</a:t>
          </a:r>
          <a:endParaRPr lang="en-US" sz="1600" b="1" kern="1200" dirty="0">
            <a:solidFill>
              <a:sysClr val="window" lastClr="FFFFFF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7420997" y="361164"/>
        <a:ext cx="1176321" cy="5738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90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76F0A-980D-4F30-A34C-6192C86BCEB5}" type="datetimeFigureOut">
              <a:rPr lang="en-AU" smtClean="0"/>
              <a:pPr/>
              <a:t>28/9/2023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119475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90" y="9119475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9D1AD-A2E5-4307-8578-41102CA0F1E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828181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90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fld id="{16A5F483-3392-4357-8BB8-81BAE864DE40}" type="datetimeFigureOut">
              <a:rPr lang="en-AU" smtClean="0"/>
              <a:pPr/>
              <a:t>28/9/2023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4905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346949"/>
            <a:ext cx="5852160" cy="45341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119475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90" y="9119475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fld id="{B4ED1CF7-524F-44E0-A189-DE865D5A874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01194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lnSpc>
        <a:spcPct val="114000"/>
      </a:lnSpc>
      <a:spcBef>
        <a:spcPts val="1200"/>
      </a:spcBef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lnSpc>
        <a:spcPct val="114000"/>
      </a:lnSpc>
      <a:spcBef>
        <a:spcPts val="1200"/>
      </a:spcBef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lnSpc>
        <a:spcPct val="114000"/>
      </a:lnSpc>
      <a:spcBef>
        <a:spcPts val="1200"/>
      </a:spcBef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lnSpc>
        <a:spcPct val="114000"/>
      </a:lnSpc>
      <a:spcBef>
        <a:spcPts val="1200"/>
      </a:spcBef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lnSpc>
        <a:spcPct val="114000"/>
      </a:lnSpc>
      <a:spcBef>
        <a:spcPts val="1200"/>
      </a:spcBef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232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dice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historia</a:t>
            </a:r>
            <a:r>
              <a:rPr lang="en-US" dirty="0"/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Que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damos</a:t>
            </a:r>
            <a:r>
              <a:rPr lang="en-US" dirty="0"/>
              <a:t> </a:t>
            </a:r>
            <a:r>
              <a:rPr lang="en-US" dirty="0" err="1"/>
              <a:t>mucha</a:t>
            </a:r>
            <a:r>
              <a:rPr lang="en-US" dirty="0"/>
              <a:t> </a:t>
            </a:r>
            <a:r>
              <a:rPr lang="en-US" dirty="0" err="1"/>
              <a:t>importancia</a:t>
            </a:r>
            <a:r>
              <a:rPr lang="en-US" dirty="0"/>
              <a:t> al </a:t>
            </a:r>
            <a:r>
              <a:rPr lang="en-US" dirty="0" err="1"/>
              <a:t>resultado</a:t>
            </a:r>
            <a:r>
              <a:rPr lang="en-US" dirty="0"/>
              <a:t>/</a:t>
            </a:r>
            <a:r>
              <a:rPr lang="en-US" dirty="0" err="1"/>
              <a:t>objetivo</a:t>
            </a:r>
            <a:r>
              <a:rPr lang="en-US" dirty="0"/>
              <a:t> del </a:t>
            </a:r>
            <a:r>
              <a:rPr lang="en-US" dirty="0" err="1"/>
              <a:t>porcentaje</a:t>
            </a:r>
            <a:r>
              <a:rPr lang="en-US" dirty="0"/>
              <a:t>,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tener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efecto</a:t>
            </a:r>
            <a:r>
              <a:rPr lang="en-US" dirty="0"/>
              <a:t> </a:t>
            </a:r>
            <a:r>
              <a:rPr lang="en-US" dirty="0" err="1"/>
              <a:t>perverso</a:t>
            </a:r>
            <a:r>
              <a:rPr lang="en-US" dirty="0"/>
              <a:t> de </a:t>
            </a:r>
            <a:r>
              <a:rPr lang="en-US" dirty="0" err="1"/>
              <a:t>animar</a:t>
            </a:r>
            <a:r>
              <a:rPr lang="en-US" dirty="0"/>
              <a:t> a la </a:t>
            </a:r>
            <a:r>
              <a:rPr lang="en-US" dirty="0" err="1"/>
              <a:t>gente</a:t>
            </a:r>
            <a:r>
              <a:rPr lang="en-US" dirty="0"/>
              <a:t> a </a:t>
            </a:r>
            <a:r>
              <a:rPr lang="en-US" dirty="0" err="1"/>
              <a:t>fijarse</a:t>
            </a:r>
            <a:r>
              <a:rPr lang="en-US" dirty="0"/>
              <a:t> </a:t>
            </a:r>
            <a:r>
              <a:rPr lang="en-US" dirty="0" err="1"/>
              <a:t>objetivos</a:t>
            </a:r>
            <a:r>
              <a:rPr lang="en-US" dirty="0"/>
              <a:t> </a:t>
            </a:r>
            <a:r>
              <a:rPr lang="en-US" dirty="0" err="1"/>
              <a:t>bajos</a:t>
            </a:r>
            <a:r>
              <a:rPr lang="en-US" dirty="0"/>
              <a:t> para </a:t>
            </a:r>
            <a:r>
              <a:rPr lang="en-US" dirty="0" err="1"/>
              <a:t>conseguir</a:t>
            </a:r>
            <a:r>
              <a:rPr lang="en-US" dirty="0"/>
              <a:t> un </a:t>
            </a:r>
            <a:r>
              <a:rPr lang="en-US" dirty="0" err="1"/>
              <a:t>porcentaje</a:t>
            </a:r>
            <a:r>
              <a:rPr lang="en-US" dirty="0"/>
              <a:t> alto.</a:t>
            </a:r>
          </a:p>
        </p:txBody>
      </p:sp>
    </p:spTree>
    <p:extLst>
      <p:ext uri="{BB962C8B-B14F-4D97-AF65-F5344CB8AC3E}">
        <p14:creationId xmlns:p14="http://schemas.microsoft.com/office/powerpoint/2010/main" val="725747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 menudo,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jugamos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con 2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tipos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indicadores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recuento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duro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%.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Pero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realidad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hay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más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2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tipos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indicadores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- Hay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varios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tipos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#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- 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varios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tipos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%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- 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otros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tipos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indicadores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Para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cada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tipo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tratamiento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puede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diferir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cómo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medir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cómo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analizar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cómo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agregar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promediar</a:t>
            </a:r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Veamos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aquí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los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principales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tipos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indicadores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con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los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que se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puede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trabajar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:</a:t>
            </a:r>
          </a:p>
          <a:p>
            <a:endParaRPr lang="en-US" sz="1200" b="1" u="sng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fr-FR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# - </a:t>
            </a:r>
            <a:r>
              <a:rPr lang="fr-FR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Recu</a:t>
            </a:r>
            <a:r>
              <a:rPr lang="fr-FR" b="1" dirty="0" err="1"/>
              <a:t>ento</a:t>
            </a:r>
            <a:r>
              <a:rPr lang="fr-FR" b="1" dirty="0"/>
              <a:t>        </a:t>
            </a:r>
            <a:r>
              <a:rPr lang="fr-FR" b="1" dirty="0" err="1"/>
              <a:t>Número</a:t>
            </a:r>
            <a:r>
              <a:rPr lang="fr-FR" b="1" dirty="0"/>
              <a:t> de kits </a:t>
            </a:r>
            <a:r>
              <a:rPr lang="fr-FR" b="1" dirty="0" err="1"/>
              <a:t>domésticos</a:t>
            </a:r>
            <a:r>
              <a:rPr lang="fr-FR" b="1" dirty="0"/>
              <a:t> </a:t>
            </a:r>
            <a:r>
              <a:rPr lang="fr-FR" b="1" dirty="0" err="1"/>
              <a:t>distribuidos</a:t>
            </a:r>
            <a:r>
              <a:rPr lang="fr-FR" b="1" i="1" dirty="0"/>
              <a:t> </a:t>
            </a:r>
            <a:endParaRPr lang="en-US" sz="1200" b="1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nos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gusta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 Una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cifra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para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contar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fácil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usar,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funciona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bien para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los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resultados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no hay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necesidad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una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cifra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referencia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...</a:t>
            </a:r>
          </a:p>
          <a:p>
            <a:r>
              <a:rPr lang="fr-FR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# - </a:t>
            </a:r>
            <a:r>
              <a:rPr lang="en-US" sz="1200" b="1" kern="0" dirty="0">
                <a:solidFill>
                  <a:prstClr val="black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</a:t>
            </a:r>
            <a:r>
              <a:rPr lang="en-US" b="1" kern="0" dirty="0">
                <a:solidFill>
                  <a:prstClr val="black"/>
                </a:solidFill>
              </a:rPr>
              <a:t>ersonas       Personas que </a:t>
            </a:r>
            <a:r>
              <a:rPr lang="en-US" b="1" kern="0" dirty="0" err="1">
                <a:solidFill>
                  <a:prstClr val="black"/>
                </a:solidFill>
              </a:rPr>
              <a:t>reciben</a:t>
            </a:r>
            <a:r>
              <a:rPr lang="en-US" b="1" kern="0" dirty="0">
                <a:solidFill>
                  <a:prstClr val="black"/>
                </a:solidFill>
              </a:rPr>
              <a:t> </a:t>
            </a:r>
            <a:r>
              <a:rPr lang="en-US" b="1" kern="0" dirty="0" err="1">
                <a:solidFill>
                  <a:prstClr val="black"/>
                </a:solidFill>
              </a:rPr>
              <a:t>alimentos</a:t>
            </a:r>
            <a:r>
              <a:rPr kumimoji="0" lang="en-US" sz="1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lang="en-US" sz="1200" b="1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No es lo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mismo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 Los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métodos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agregación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serán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diferentes</a:t>
            </a:r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# - </a:t>
            </a:r>
            <a:r>
              <a:rPr lang="en-US" sz="1200" b="1" kern="0" noProof="0" dirty="0">
                <a:solidFill>
                  <a:prstClr val="black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</a:t>
            </a:r>
            <a:r>
              <a:rPr lang="en-US" b="1" kern="0" dirty="0" err="1">
                <a:solidFill>
                  <a:prstClr val="black"/>
                </a:solidFill>
              </a:rPr>
              <a:t>scala</a:t>
            </a:r>
            <a:r>
              <a:rPr lang="en-US" b="1" kern="0" dirty="0">
                <a:solidFill>
                  <a:prstClr val="black"/>
                </a:solidFill>
              </a:rPr>
              <a:t> Likert   </a:t>
            </a:r>
            <a:r>
              <a:rPr kumimoji="0" lang="en-US" sz="1200" b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Nivel</a:t>
            </a:r>
            <a:r>
              <a:rPr kumimoji="0" lang="en-US" sz="1200" b="1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de </a:t>
            </a:r>
            <a:r>
              <a:rPr kumimoji="0" lang="en-US" sz="1200" b="1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satisfacción</a:t>
            </a:r>
            <a:r>
              <a:rPr kumimoji="0" lang="en-US" sz="1200" b="1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……                                            </a:t>
            </a:r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Es un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número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pero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no es un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recuento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sino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una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escala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graduada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ejemplo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del 1 al 5).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El valor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registrado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tiene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un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significado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gradual.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Ejemplos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puntuaciones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consumo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alimentario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escala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a 5)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tarjetas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puntuación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equilibrada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CRI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fases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la IPC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grado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cobertura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las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necesidades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esenciales</a:t>
            </a:r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# - </a:t>
            </a:r>
            <a:r>
              <a:rPr lang="en-US" sz="1200" b="1" kern="0" noProof="0" dirty="0">
                <a:solidFill>
                  <a:prstClr val="black"/>
                </a:solidFill>
                <a:effectLst/>
                <a:latin typeface="Arial"/>
                <a:ea typeface="+mn-ea"/>
                <a:cs typeface="Arial" pitchFamily="34" charset="0"/>
              </a:rPr>
              <a:t>T</a:t>
            </a:r>
            <a:r>
              <a:rPr lang="en-US" b="1" kern="0" dirty="0" err="1">
                <a:solidFill>
                  <a:prstClr val="black"/>
                </a:solidFill>
                <a:latin typeface="Arial"/>
              </a:rPr>
              <a:t>asa</a:t>
            </a:r>
            <a:r>
              <a:rPr lang="en-US" b="1" kern="0" dirty="0">
                <a:solidFill>
                  <a:prstClr val="black"/>
                </a:solidFill>
              </a:rPr>
              <a:t>               </a:t>
            </a:r>
            <a:r>
              <a:rPr lang="en-US" b="1" kern="0" dirty="0" err="1">
                <a:solidFill>
                  <a:prstClr val="black"/>
                </a:solidFill>
              </a:rPr>
              <a:t>Número</a:t>
            </a:r>
            <a:r>
              <a:rPr lang="en-US" b="1" kern="0" dirty="0">
                <a:solidFill>
                  <a:prstClr val="black"/>
                </a:solidFill>
              </a:rPr>
              <a:t> de </a:t>
            </a:r>
            <a:r>
              <a:rPr lang="en-US" b="1" kern="0" dirty="0" err="1">
                <a:solidFill>
                  <a:prstClr val="black"/>
                </a:solidFill>
              </a:rPr>
              <a:t>habitantes</a:t>
            </a:r>
            <a:r>
              <a:rPr lang="en-US" b="1" kern="0" dirty="0">
                <a:solidFill>
                  <a:prstClr val="black"/>
                </a:solidFill>
              </a:rPr>
              <a:t> / </a:t>
            </a:r>
            <a:r>
              <a:rPr lang="en-US" b="1" kern="0" dirty="0" err="1">
                <a:solidFill>
                  <a:prstClr val="black"/>
                </a:solidFill>
              </a:rPr>
              <a:t>centro</a:t>
            </a:r>
            <a:r>
              <a:rPr lang="en-US" b="1" kern="0" dirty="0">
                <a:solidFill>
                  <a:prstClr val="black"/>
                </a:solidFill>
              </a:rPr>
              <a:t> de </a:t>
            </a:r>
            <a:r>
              <a:rPr lang="en-US" b="1" kern="0" dirty="0" err="1">
                <a:solidFill>
                  <a:prstClr val="black"/>
                </a:solidFill>
              </a:rPr>
              <a:t>salud</a:t>
            </a:r>
            <a:r>
              <a:rPr kumimoji="0" lang="en-GB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lang="en-US" sz="1200" b="1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Es un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número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pero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requiere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contar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cosas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.... Un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numerador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y un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denominador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Estas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2 son de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distinta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naturaleza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habitantes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centros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salud</a:t>
            </a:r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% -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Porcentaje</a:t>
            </a:r>
            <a:r>
              <a:rPr lang="en-US" b="1" kern="0" dirty="0">
                <a:solidFill>
                  <a:prstClr val="black"/>
                </a:solidFill>
              </a:rPr>
              <a:t>    </a:t>
            </a:r>
            <a:r>
              <a:rPr lang="en-US" b="1" kern="0" dirty="0" err="1">
                <a:solidFill>
                  <a:prstClr val="black"/>
                </a:solidFill>
              </a:rPr>
              <a:t>Cobertura</a:t>
            </a:r>
            <a:r>
              <a:rPr lang="en-US" b="1" kern="0" dirty="0">
                <a:solidFill>
                  <a:prstClr val="black"/>
                </a:solidFill>
              </a:rPr>
              <a:t> de la </a:t>
            </a:r>
            <a:r>
              <a:rPr lang="en-US" b="1" kern="0" dirty="0" err="1">
                <a:solidFill>
                  <a:prstClr val="black"/>
                </a:solidFill>
              </a:rPr>
              <a:t>vacunación</a:t>
            </a:r>
            <a:r>
              <a:rPr lang="en-US" b="1" kern="0" dirty="0">
                <a:solidFill>
                  <a:prstClr val="black"/>
                </a:solidFill>
              </a:rPr>
              <a:t> contra </a:t>
            </a:r>
            <a:r>
              <a:rPr lang="en-US" b="1" kern="0" dirty="0" err="1">
                <a:solidFill>
                  <a:prstClr val="black"/>
                </a:solidFill>
              </a:rPr>
              <a:t>el</a:t>
            </a:r>
            <a:r>
              <a:rPr lang="en-US" b="1" kern="0" dirty="0">
                <a:solidFill>
                  <a:prstClr val="black"/>
                </a:solidFill>
              </a:rPr>
              <a:t> </a:t>
            </a:r>
            <a:r>
              <a:rPr lang="en-US" b="1" kern="0" dirty="0" err="1">
                <a:solidFill>
                  <a:prstClr val="black"/>
                </a:solidFill>
              </a:rPr>
              <a:t>sarampión</a:t>
            </a:r>
            <a:r>
              <a:rPr lang="en-US" b="1" kern="0" dirty="0">
                <a:solidFill>
                  <a:prstClr val="black"/>
                </a:solidFill>
              </a:rPr>
              <a:t> </a:t>
            </a:r>
            <a:endParaRPr lang="en-US" sz="1200" b="1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De nuevo un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número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que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requiere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un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numerador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y un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denominador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esta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vez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son de la MISMA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naturaleza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este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ejemplo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niños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niños</a:t>
            </a:r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% -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Compuesto</a:t>
            </a:r>
            <a:r>
              <a:rPr lang="en-US" b="1" kern="0" dirty="0">
                <a:solidFill>
                  <a:prstClr val="black"/>
                </a:solidFill>
              </a:rPr>
              <a:t>   Grado de </a:t>
            </a:r>
            <a:r>
              <a:rPr lang="en-US" b="1" kern="0" dirty="0" err="1">
                <a:solidFill>
                  <a:prstClr val="black"/>
                </a:solidFill>
              </a:rPr>
              <a:t>cumplimiento</a:t>
            </a:r>
            <a:r>
              <a:rPr lang="en-US" b="1" kern="0" dirty="0">
                <a:solidFill>
                  <a:prstClr val="black"/>
                </a:solidFill>
              </a:rPr>
              <a:t> de </a:t>
            </a:r>
            <a:r>
              <a:rPr kumimoji="0" lang="en-US" sz="1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… </a:t>
            </a:r>
            <a:endParaRPr lang="en-US" sz="1200" b="1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presenta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como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un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porcentaje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pero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no 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calcula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con un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numerador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y un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denominador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 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basa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varios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parámetros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cada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uno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los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cuales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tiene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un peso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determinado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siendo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peso total 100. 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puntúa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cada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parámetro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y se suman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los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valores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para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obtener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medida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indicador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Sí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-No            </a:t>
            </a:r>
            <a:r>
              <a:rPr lang="en-US" b="1" kern="0" dirty="0" err="1">
                <a:solidFill>
                  <a:prstClr val="black"/>
                </a:solidFill>
              </a:rPr>
              <a:t>Adopción</a:t>
            </a:r>
            <a:r>
              <a:rPr lang="en-US" b="1" kern="0" dirty="0">
                <a:solidFill>
                  <a:prstClr val="black"/>
                </a:solidFill>
              </a:rPr>
              <a:t> de </a:t>
            </a:r>
            <a:r>
              <a:rPr lang="en-US" b="1" kern="0" dirty="0" err="1">
                <a:solidFill>
                  <a:prstClr val="black"/>
                </a:solidFill>
              </a:rPr>
              <a:t>una</a:t>
            </a:r>
            <a:r>
              <a:rPr lang="en-US" b="1" kern="0" dirty="0">
                <a:solidFill>
                  <a:prstClr val="black"/>
                </a:solidFill>
              </a:rPr>
              <a:t> </a:t>
            </a:r>
            <a:r>
              <a:rPr lang="en-US" b="1" kern="0" dirty="0" err="1">
                <a:solidFill>
                  <a:prstClr val="black"/>
                </a:solidFill>
              </a:rPr>
              <a:t>nueva</a:t>
            </a:r>
            <a:r>
              <a:rPr lang="en-US" b="1" kern="0" dirty="0">
                <a:solidFill>
                  <a:prstClr val="black"/>
                </a:solidFill>
              </a:rPr>
              <a:t> ley </a:t>
            </a:r>
            <a:r>
              <a:rPr lang="en-US" b="1" kern="0" dirty="0" err="1">
                <a:solidFill>
                  <a:prstClr val="black"/>
                </a:solidFill>
              </a:rPr>
              <a:t>sobre</a:t>
            </a:r>
            <a:r>
              <a:rPr lang="en-US" b="1" kern="0" dirty="0">
                <a:solidFill>
                  <a:prstClr val="black"/>
                </a:solidFill>
              </a:rPr>
              <a:t> </a:t>
            </a:r>
            <a:r>
              <a:rPr lang="en-US" b="1" kern="0" dirty="0" err="1">
                <a:solidFill>
                  <a:prstClr val="black"/>
                </a:solidFill>
              </a:rPr>
              <a:t>refugiados</a:t>
            </a:r>
            <a:r>
              <a:rPr lang="en-US" b="1" kern="0" dirty="0">
                <a:solidFill>
                  <a:prstClr val="black"/>
                </a:solidFill>
              </a:rPr>
              <a:t> </a:t>
            </a:r>
            <a:endParaRPr lang="en-US" sz="1200" b="1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Indicador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sencillo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utilizar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donde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medimos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una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determinada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cosa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hace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o no.</a:t>
            </a:r>
          </a:p>
        </p:txBody>
      </p:sp>
    </p:spTree>
    <p:extLst>
      <p:ext uri="{BB962C8B-B14F-4D97-AF65-F5344CB8AC3E}">
        <p14:creationId xmlns:p14="http://schemas.microsoft.com/office/powerpoint/2010/main" val="40352509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dice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historia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Que es </a:t>
            </a:r>
            <a:r>
              <a:rPr lang="en-US" dirty="0" err="1"/>
              <a:t>fácil</a:t>
            </a:r>
            <a:r>
              <a:rPr lang="en-US" dirty="0"/>
              <a:t> </a:t>
            </a:r>
            <a:r>
              <a:rPr lang="en-US" dirty="0" err="1"/>
              <a:t>hacer</a:t>
            </a:r>
            <a:r>
              <a:rPr lang="en-US" dirty="0"/>
              <a:t> </a:t>
            </a:r>
            <a:r>
              <a:rPr lang="en-US" dirty="0" err="1"/>
              <a:t>trampas</a:t>
            </a:r>
            <a:r>
              <a:rPr lang="en-US" dirty="0"/>
              <a:t> con un </a:t>
            </a:r>
            <a:r>
              <a:rPr lang="en-US" dirty="0" err="1"/>
              <a:t>indicador</a:t>
            </a:r>
            <a:r>
              <a:rPr lang="en-US" dirty="0"/>
              <a:t> </a:t>
            </a:r>
            <a:r>
              <a:rPr lang="en-US" dirty="0" err="1"/>
              <a:t>compuesto</a:t>
            </a:r>
            <a:r>
              <a:rPr lang="en-US" dirty="0"/>
              <a:t>, </a:t>
            </a:r>
            <a:r>
              <a:rPr lang="en-US" dirty="0" err="1"/>
              <a:t>dando</a:t>
            </a:r>
            <a:r>
              <a:rPr lang="en-US" dirty="0"/>
              <a:t> un peso </a:t>
            </a:r>
            <a:r>
              <a:rPr lang="en-US" dirty="0" err="1"/>
              <a:t>importante</a:t>
            </a:r>
            <a:r>
              <a:rPr lang="en-US" dirty="0"/>
              <a:t> a las </a:t>
            </a:r>
            <a:r>
              <a:rPr lang="en-US" dirty="0" err="1"/>
              <a:t>partes</a:t>
            </a:r>
            <a:r>
              <a:rPr lang="en-US" dirty="0"/>
              <a:t> </a:t>
            </a:r>
            <a:r>
              <a:rPr lang="en-US" dirty="0" err="1"/>
              <a:t>fáciles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0055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SMART</a:t>
            </a:r>
          </a:p>
          <a:p>
            <a:pPr>
              <a:lnSpc>
                <a:spcPct val="100000"/>
              </a:lnSpc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 menudo se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oye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decir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que un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indicador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tiene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que ser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inteligente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realidad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indicador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por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sí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solo no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puede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calificarse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 Es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indicador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+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objetivo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lo que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vamos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observar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:</a:t>
            </a:r>
          </a:p>
          <a:p>
            <a:pPr>
              <a:lnSpc>
                <a:spcPct val="100000"/>
              </a:lnSpc>
            </a:pPr>
            <a:endParaRPr lang="en-GB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S: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Específico</a:t>
            </a:r>
            <a:endParaRPr lang="en-GB" sz="1200" b="1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Puede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traducirse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términos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operativos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hacerse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visible.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Aunque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efecto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/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resultado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sí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mismo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puede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ser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amplio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indicador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debe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ser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limitado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centrarse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"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quién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" 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"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qué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" de la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intervención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Además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es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importante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incluir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indicador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"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cómo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" y "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dónde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"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"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quién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"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está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haciendo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"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qué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",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ya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que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proporciona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la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acción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para la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intervención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 </a:t>
            </a:r>
          </a:p>
          <a:p>
            <a:pPr>
              <a:lnSpc>
                <a:spcPct val="100000"/>
              </a:lnSpc>
            </a:pPr>
            <a:endParaRPr lang="en-GB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M: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Mebible</a:t>
            </a:r>
            <a:endParaRPr lang="en-GB" sz="1200" b="1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CPuede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contarse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observarse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analizarse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probarse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cuestionarse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 Si no se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puede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medir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un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indicador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no se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puede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determinar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progreso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 ¿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Cómo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saber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si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se ha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alcanzado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resultado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?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un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mundo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ideal,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casi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todos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los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indicadores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pueden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medirse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una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forma u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otra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por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ejemplo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si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se dispone de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tiempo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recursos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suficientes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 Pero no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contextos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humanitarios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Además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¿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quién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lo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medirá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?</a:t>
            </a:r>
          </a:p>
          <a:p>
            <a:pPr>
              <a:lnSpc>
                <a:spcPct val="100000"/>
              </a:lnSpc>
            </a:pPr>
            <a:endParaRPr lang="en-GB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A: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Alcanzable</a:t>
            </a:r>
            <a:endParaRPr lang="en-GB" sz="1200" b="1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El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objetivo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rendimiento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especifica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con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precisión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la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cantidad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nivel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lo que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debe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medirse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para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alcanzar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resultado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/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producto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 </a:t>
            </a:r>
          </a:p>
          <a:p>
            <a:pPr>
              <a:lnSpc>
                <a:spcPct val="100000"/>
              </a:lnSpc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El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indicador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debe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ser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alcanzable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tanto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como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resultado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del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programa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como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medida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realismo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 El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objetivo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asociado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al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indicador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debe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ser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alcanzable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en-GB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R: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Realistas</a:t>
            </a:r>
            <a:endParaRPr lang="en-GB" sz="1200" b="1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Deben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estar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relacionados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con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resultado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más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amplio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es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decir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ser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significativos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importantes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para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resultado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a fin de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certificar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que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los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resultados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muestran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realmente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un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impacto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relacionado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 Los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efectos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/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resultados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amplios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pueden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deben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tener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numerosos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indicadores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específicos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aplicables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través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los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cuales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se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pueda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evaluar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progreso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ya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que es probable que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cada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indicador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sólo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mida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una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faceta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específica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en-GB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T: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Duración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limitada</a:t>
            </a:r>
            <a:endParaRPr lang="en-GB" sz="1200" b="1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Debe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unido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a un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marco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temporal. El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indicador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debe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indicar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cuándo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se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medirá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cuándo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se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espera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alcanzar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objetivo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en-GB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lvl="0">
              <a:lnSpc>
                <a:spcPct val="100000"/>
              </a:lnSpc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CLICK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Registro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Indicadores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Humanitarios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debería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ayudar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lvl="0">
              <a:lnSpc>
                <a:spcPct val="100000"/>
              </a:lnSpc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Preevaluado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detallado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con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metodología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y directrices de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uso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estándar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para que sea comparable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país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(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tendencia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) y entre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países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 lvl="0">
              <a:lnSpc>
                <a:spcPct val="100000"/>
              </a:lnSpc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Características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etiquetado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cruzado,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idoneidad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para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seguimiento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la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respuesta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69575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 </a:t>
            </a:r>
          </a:p>
          <a:p>
            <a:r>
              <a:rPr lang="en-US" sz="12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En</a:t>
            </a:r>
            <a:r>
              <a:rPr lang="en-US" sz="12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muchos</a:t>
            </a:r>
            <a:r>
              <a:rPr lang="en-US" sz="12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casos</a:t>
            </a:r>
            <a:r>
              <a:rPr lang="en-US" sz="12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diferentes</a:t>
            </a:r>
            <a:r>
              <a:rPr lang="en-US" sz="12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, </a:t>
            </a:r>
            <a:r>
              <a:rPr lang="en-US" sz="12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nos</a:t>
            </a:r>
            <a:r>
              <a:rPr lang="en-US" sz="12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enfrentaremos</a:t>
            </a:r>
            <a:r>
              <a:rPr lang="en-US" sz="12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a la </a:t>
            </a:r>
            <a:r>
              <a:rPr lang="en-US" sz="12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siguiente</a:t>
            </a:r>
            <a:r>
              <a:rPr lang="en-US" sz="12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situación</a:t>
            </a:r>
            <a:r>
              <a:rPr lang="en-US" sz="12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:</a:t>
            </a:r>
          </a:p>
          <a:p>
            <a:r>
              <a:rPr lang="en-US" sz="1200" b="1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tenemos</a:t>
            </a:r>
            <a:r>
              <a:rPr lang="en-US" sz="1200" b="1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un </a:t>
            </a:r>
            <a:r>
              <a:rPr lang="en-US" sz="1200" b="1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indicador</a:t>
            </a:r>
            <a:r>
              <a:rPr lang="en-US" sz="1200" b="1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, y </a:t>
            </a:r>
            <a:r>
              <a:rPr lang="en-US" sz="1200" b="1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una</a:t>
            </a:r>
            <a:r>
              <a:rPr lang="en-US" sz="1200" b="1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</a:t>
            </a:r>
            <a:r>
              <a:rPr lang="en-US" sz="1200" b="1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serie</a:t>
            </a:r>
            <a:r>
              <a:rPr lang="en-US" sz="1200" b="1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de </a:t>
            </a:r>
            <a:r>
              <a:rPr lang="en-US" sz="1200" b="1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medidas</a:t>
            </a:r>
            <a:r>
              <a:rPr lang="en-US" sz="1200" b="1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para ese </a:t>
            </a:r>
            <a:r>
              <a:rPr lang="en-US" sz="1200" b="1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indicador</a:t>
            </a:r>
            <a:r>
              <a:rPr lang="en-US" sz="1200" b="1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, y </a:t>
            </a:r>
            <a:r>
              <a:rPr lang="en-US" sz="1200" b="1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necesitamos</a:t>
            </a:r>
            <a:r>
              <a:rPr lang="en-US" sz="1200" b="1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</a:t>
            </a:r>
            <a:r>
              <a:rPr lang="en-US" sz="1200" b="1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obtener</a:t>
            </a:r>
            <a:r>
              <a:rPr lang="en-US" sz="1200" b="1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un valor de entre </a:t>
            </a:r>
            <a:r>
              <a:rPr lang="en-US" sz="1200" b="1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los</a:t>
            </a:r>
            <a:r>
              <a:rPr lang="en-US" sz="1200" b="1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</a:t>
            </a:r>
            <a:r>
              <a:rPr lang="en-US" sz="1200" b="1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muchos</a:t>
            </a:r>
            <a:r>
              <a:rPr lang="en-US" sz="1200" b="1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</a:t>
            </a:r>
            <a:r>
              <a:rPr lang="en-US" sz="1200" b="1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valores</a:t>
            </a:r>
            <a:r>
              <a:rPr lang="en-US" sz="1200" b="1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.</a:t>
            </a:r>
          </a:p>
          <a:p>
            <a:endParaRPr lang="en-US" sz="12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r>
              <a:rPr lang="en-US" sz="1200" b="1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CLICK</a:t>
            </a:r>
            <a:r>
              <a:rPr lang="en-US" sz="12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Por </a:t>
            </a:r>
            <a:r>
              <a:rPr lang="en-US" sz="12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ejemplo</a:t>
            </a:r>
            <a:r>
              <a:rPr lang="en-US" sz="12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, </a:t>
            </a:r>
            <a:r>
              <a:rPr lang="en-US" sz="12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podría</a:t>
            </a:r>
            <a:r>
              <a:rPr lang="en-US" sz="12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tener</a:t>
            </a:r>
            <a:r>
              <a:rPr lang="en-US" sz="12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varios</a:t>
            </a:r>
            <a:r>
              <a:rPr lang="en-US" sz="12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valores</a:t>
            </a:r>
            <a:r>
              <a:rPr lang="en-US" sz="12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...</a:t>
            </a:r>
          </a:p>
          <a:p>
            <a:r>
              <a:rPr lang="en-US" sz="12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- de </a:t>
            </a:r>
            <a:r>
              <a:rPr lang="en-US" sz="12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diferentes</a:t>
            </a:r>
            <a:r>
              <a:rPr lang="en-US" sz="12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lugares</a:t>
            </a:r>
            <a:endParaRPr lang="en-US" sz="12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r>
              <a:rPr lang="en-US" sz="12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- o de </a:t>
            </a:r>
            <a:r>
              <a:rPr lang="en-US" sz="12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diferentes</a:t>
            </a:r>
            <a:r>
              <a:rPr lang="en-US" sz="12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proyectos</a:t>
            </a:r>
            <a:endParaRPr lang="en-US" sz="12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r>
              <a:rPr lang="en-US" sz="12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- o de </a:t>
            </a:r>
            <a:r>
              <a:rPr lang="en-US" sz="12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distintos</a:t>
            </a:r>
            <a:r>
              <a:rPr lang="en-US" sz="12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periodos</a:t>
            </a:r>
            <a:r>
              <a:rPr lang="en-US" sz="12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de </a:t>
            </a:r>
            <a:r>
              <a:rPr lang="en-US" sz="12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tiempo</a:t>
            </a:r>
            <a:endParaRPr lang="en-US" sz="12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r>
              <a:rPr lang="en-US" sz="12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- o para </a:t>
            </a:r>
            <a:r>
              <a:rPr lang="en-US" sz="12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distintos</a:t>
            </a:r>
            <a:r>
              <a:rPr lang="en-US" sz="12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grupos</a:t>
            </a:r>
            <a:r>
              <a:rPr lang="en-US" sz="12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de población</a:t>
            </a:r>
          </a:p>
          <a:p>
            <a:r>
              <a:rPr lang="en-US" sz="12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- o </a:t>
            </a:r>
            <a:r>
              <a:rPr lang="en-US" sz="12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por</a:t>
            </a:r>
            <a:r>
              <a:rPr lang="en-US" sz="12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hogares</a:t>
            </a:r>
            <a:endParaRPr lang="en-US" sz="12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endParaRPr lang="en-US" sz="12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r>
              <a:rPr lang="en-US" sz="12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Pero para </a:t>
            </a:r>
            <a:r>
              <a:rPr lang="en-US" sz="12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el</a:t>
            </a:r>
            <a:r>
              <a:rPr lang="en-US" sz="12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informe</a:t>
            </a:r>
            <a:r>
              <a:rPr lang="en-US" sz="12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, </a:t>
            </a:r>
            <a:r>
              <a:rPr lang="en-US" sz="12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tengo</a:t>
            </a:r>
            <a:r>
              <a:rPr lang="en-US" sz="12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espacio</a:t>
            </a:r>
            <a:r>
              <a:rPr lang="en-US" sz="12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para </a:t>
            </a:r>
            <a:r>
              <a:rPr lang="en-US" sz="12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informar</a:t>
            </a:r>
            <a:r>
              <a:rPr lang="en-US" sz="12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sólo</a:t>
            </a:r>
            <a:r>
              <a:rPr lang="en-US" sz="12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sobre</a:t>
            </a:r>
            <a:r>
              <a:rPr lang="en-US" sz="12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un valor.</a:t>
            </a:r>
          </a:p>
          <a:p>
            <a:endParaRPr lang="en-US" sz="12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r>
              <a:rPr lang="en-US" sz="1200" b="1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CLICK </a:t>
            </a:r>
            <a:r>
              <a:rPr lang="en-US" sz="1200" b="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Pasar de </a:t>
            </a:r>
            <a:r>
              <a:rPr lang="en-US" sz="1200" b="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los</a:t>
            </a:r>
            <a:r>
              <a:rPr lang="en-US" sz="1200" b="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</a:t>
            </a:r>
            <a:r>
              <a:rPr lang="en-US" sz="1200" b="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muchos</a:t>
            </a:r>
            <a:r>
              <a:rPr lang="en-US" sz="1200" b="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</a:t>
            </a:r>
            <a:r>
              <a:rPr lang="en-US" sz="1200" b="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valores</a:t>
            </a:r>
            <a:r>
              <a:rPr lang="en-US" sz="1200" b="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a </a:t>
            </a:r>
            <a:r>
              <a:rPr lang="en-US" sz="1200" b="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determinar</a:t>
            </a:r>
            <a:r>
              <a:rPr lang="en-US" sz="1200" b="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</a:t>
            </a:r>
            <a:r>
              <a:rPr lang="en-US" sz="1200" b="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el</a:t>
            </a:r>
            <a:r>
              <a:rPr lang="en-US" sz="1200" b="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valor uno se llama </a:t>
            </a:r>
            <a:r>
              <a:rPr lang="en-US" sz="1200" b="1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"</a:t>
            </a:r>
            <a:r>
              <a:rPr lang="en-US" sz="1200" b="1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agregación</a:t>
            </a:r>
            <a:r>
              <a:rPr lang="en-US" sz="1200" b="1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"</a:t>
            </a:r>
          </a:p>
          <a:p>
            <a:r>
              <a:rPr lang="en-US" sz="1200" b="1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CLICK </a:t>
            </a:r>
            <a:r>
              <a:rPr lang="en-US" sz="1200" b="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Pasar de un valor a </a:t>
            </a:r>
            <a:r>
              <a:rPr lang="en-US" sz="1200" b="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muchos</a:t>
            </a:r>
            <a:r>
              <a:rPr lang="en-US" sz="1200" b="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</a:t>
            </a:r>
            <a:r>
              <a:rPr lang="en-US" sz="1200" b="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valores</a:t>
            </a:r>
            <a:r>
              <a:rPr lang="en-US" sz="1200" b="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se </a:t>
            </a:r>
            <a:r>
              <a:rPr lang="en-US" sz="1200" b="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denomina</a:t>
            </a:r>
            <a:r>
              <a:rPr lang="en-US" sz="1200" b="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</a:t>
            </a:r>
            <a:r>
              <a:rPr lang="en-US" sz="1200" b="1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"</a:t>
            </a:r>
            <a:r>
              <a:rPr lang="en-US" sz="1200" b="1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desagregación</a:t>
            </a:r>
            <a:r>
              <a:rPr lang="en-US" sz="1200" b="1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"</a:t>
            </a:r>
          </a:p>
          <a:p>
            <a:r>
              <a:rPr lang="en-US" sz="12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Los </a:t>
            </a:r>
            <a:r>
              <a:rPr lang="en-US" sz="12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muchos</a:t>
            </a:r>
            <a:r>
              <a:rPr lang="en-US" sz="12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valores</a:t>
            </a:r>
            <a:r>
              <a:rPr lang="en-US" sz="12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pueden</a:t>
            </a:r>
            <a:r>
              <a:rPr lang="en-US" sz="12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denominarse</a:t>
            </a:r>
            <a:r>
              <a:rPr lang="en-US" sz="12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"</a:t>
            </a:r>
            <a:r>
              <a:rPr lang="en-US" sz="12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valores</a:t>
            </a:r>
            <a:r>
              <a:rPr lang="en-US" sz="12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granulares</a:t>
            </a:r>
            <a:r>
              <a:rPr lang="en-US" sz="12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", o </a:t>
            </a:r>
            <a:r>
              <a:rPr lang="en-US" sz="12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valores</a:t>
            </a:r>
            <a:r>
              <a:rPr lang="en-US" sz="12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desagregados</a:t>
            </a:r>
            <a:r>
              <a:rPr lang="en-US" sz="12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.</a:t>
            </a:r>
          </a:p>
          <a:p>
            <a:r>
              <a:rPr lang="en-US" sz="12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El </a:t>
            </a:r>
            <a:r>
              <a:rPr lang="en-US" sz="12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único</a:t>
            </a:r>
            <a:r>
              <a:rPr lang="en-US" sz="12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valor </a:t>
            </a:r>
            <a:r>
              <a:rPr lang="en-US" sz="12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puede</a:t>
            </a:r>
            <a:r>
              <a:rPr lang="en-US" sz="12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denominarse</a:t>
            </a:r>
            <a:r>
              <a:rPr lang="en-US" sz="12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"valor de </a:t>
            </a:r>
            <a:r>
              <a:rPr lang="en-US" sz="12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visualización</a:t>
            </a:r>
            <a:r>
              <a:rPr lang="en-US" sz="12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", o "valor </a:t>
            </a:r>
            <a:r>
              <a:rPr lang="en-US" sz="12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agregado</a:t>
            </a:r>
            <a:r>
              <a:rPr lang="en-US" sz="12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”</a:t>
            </a:r>
          </a:p>
          <a:p>
            <a:endParaRPr lang="en-US" sz="12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r>
              <a:rPr lang="en-US" sz="1200" b="1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CLICK</a:t>
            </a:r>
            <a:r>
              <a:rPr lang="en-US" sz="12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: </a:t>
            </a:r>
            <a:r>
              <a:rPr lang="en-US" sz="12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Existen</a:t>
            </a:r>
            <a:r>
              <a:rPr lang="en-US" sz="12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varios</a:t>
            </a:r>
            <a:r>
              <a:rPr lang="en-US" sz="12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métodos</a:t>
            </a:r>
            <a:r>
              <a:rPr lang="en-US" sz="12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para </a:t>
            </a:r>
            <a:r>
              <a:rPr lang="en-US" sz="12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agregar</a:t>
            </a:r>
            <a:r>
              <a:rPr lang="en-US" sz="12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varios</a:t>
            </a:r>
            <a:r>
              <a:rPr lang="en-US" sz="12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valores</a:t>
            </a:r>
            <a:r>
              <a:rPr lang="en-US" sz="12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en</a:t>
            </a:r>
            <a:r>
              <a:rPr lang="en-US" sz="12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uno solo. Los </a:t>
            </a:r>
            <a:r>
              <a:rPr lang="en-US" sz="12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principales</a:t>
            </a:r>
            <a:r>
              <a:rPr lang="en-US" sz="12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métodos</a:t>
            </a:r>
            <a:r>
              <a:rPr lang="en-US" sz="12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que </a:t>
            </a:r>
            <a:r>
              <a:rPr lang="en-US" sz="12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tendrás</a:t>
            </a:r>
            <a:r>
              <a:rPr lang="en-US" sz="12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que </a:t>
            </a:r>
            <a:r>
              <a:rPr lang="en-US" sz="12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utilizar</a:t>
            </a:r>
            <a:r>
              <a:rPr lang="en-US" sz="12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son:</a:t>
            </a:r>
          </a:p>
          <a:p>
            <a:r>
              <a:rPr lang="en-US" sz="1200" b="1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MÁXIMO / SUMA / ÚLTIMO / MEDIA / SUMA%</a:t>
            </a:r>
          </a:p>
          <a:p>
            <a:endParaRPr lang="en-US" sz="12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r>
              <a:rPr lang="en-US" sz="1200" dirty="0"/>
              <a:t>¿</a:t>
            </a:r>
            <a:r>
              <a:rPr lang="en-US" sz="1200" dirty="0" err="1"/>
              <a:t>Qué</a:t>
            </a:r>
            <a:r>
              <a:rPr lang="en-US" sz="1200" dirty="0"/>
              <a:t> </a:t>
            </a:r>
            <a:r>
              <a:rPr lang="en-US" sz="1200" dirty="0" err="1"/>
              <a:t>método</a:t>
            </a:r>
            <a:r>
              <a:rPr lang="en-US" sz="1200" dirty="0"/>
              <a:t> </a:t>
            </a:r>
            <a:r>
              <a:rPr lang="en-US" sz="1200" dirty="0" err="1"/>
              <a:t>debe</a:t>
            </a:r>
            <a:r>
              <a:rPr lang="en-US" sz="1200" dirty="0"/>
              <a:t> </a:t>
            </a:r>
            <a:r>
              <a:rPr lang="en-US" sz="1200" dirty="0" err="1"/>
              <a:t>utilizarse</a:t>
            </a:r>
            <a:r>
              <a:rPr lang="en-US" sz="1200" dirty="0"/>
              <a:t> para </a:t>
            </a:r>
            <a:r>
              <a:rPr lang="en-US" sz="1200" dirty="0" err="1"/>
              <a:t>cada</a:t>
            </a:r>
            <a:r>
              <a:rPr lang="en-US" sz="1200" dirty="0"/>
              <a:t> </a:t>
            </a:r>
            <a:r>
              <a:rPr lang="en-US" sz="1200" dirty="0" err="1"/>
              <a:t>indicador</a:t>
            </a:r>
            <a:r>
              <a:rPr lang="en-US" sz="1200" dirty="0"/>
              <a:t>?</a:t>
            </a:r>
          </a:p>
          <a:p>
            <a:r>
              <a:rPr lang="en-US" sz="1200" dirty="0"/>
              <a:t>No </a:t>
            </a:r>
            <a:r>
              <a:rPr lang="en-US" sz="1200" dirty="0" err="1"/>
              <a:t>existe</a:t>
            </a:r>
            <a:r>
              <a:rPr lang="en-US" sz="1200" dirty="0"/>
              <a:t> </a:t>
            </a:r>
            <a:r>
              <a:rPr lang="en-US" sz="1200" dirty="0" err="1"/>
              <a:t>una</a:t>
            </a:r>
            <a:r>
              <a:rPr lang="en-US" sz="1200" dirty="0"/>
              <a:t> </a:t>
            </a:r>
            <a:r>
              <a:rPr lang="en-US" sz="1200" dirty="0" err="1"/>
              <a:t>regla</a:t>
            </a:r>
            <a:r>
              <a:rPr lang="en-US" sz="1200" dirty="0"/>
              <a:t> </a:t>
            </a:r>
            <a:r>
              <a:rPr lang="en-US" sz="1200" dirty="0" err="1"/>
              <a:t>sencilla</a:t>
            </a:r>
            <a:r>
              <a:rPr lang="en-US" sz="1200" dirty="0"/>
              <a:t> del </a:t>
            </a:r>
            <a:r>
              <a:rPr lang="en-US" sz="1200" dirty="0" err="1"/>
              <a:t>tipo</a:t>
            </a:r>
            <a:r>
              <a:rPr lang="en-US" sz="1200" dirty="0"/>
              <a:t> "para </a:t>
            </a:r>
            <a:r>
              <a:rPr lang="en-US" sz="1200" dirty="0" err="1"/>
              <a:t>estos</a:t>
            </a:r>
            <a:r>
              <a:rPr lang="en-US" sz="1200" dirty="0"/>
              <a:t> </a:t>
            </a:r>
            <a:r>
              <a:rPr lang="en-US" sz="1200" dirty="0" err="1"/>
              <a:t>indicadores</a:t>
            </a:r>
            <a:r>
              <a:rPr lang="en-US" sz="1200" dirty="0"/>
              <a:t>, </a:t>
            </a:r>
            <a:r>
              <a:rPr lang="en-US" sz="1200" dirty="0" err="1"/>
              <a:t>utilice</a:t>
            </a:r>
            <a:r>
              <a:rPr lang="en-US" sz="1200" dirty="0"/>
              <a:t> </a:t>
            </a:r>
            <a:r>
              <a:rPr lang="en-US" sz="1200" dirty="0" err="1"/>
              <a:t>este</a:t>
            </a:r>
            <a:r>
              <a:rPr lang="en-US" sz="1200" dirty="0"/>
              <a:t> </a:t>
            </a:r>
            <a:r>
              <a:rPr lang="en-US" sz="1200" dirty="0" err="1"/>
              <a:t>método</a:t>
            </a:r>
            <a:r>
              <a:rPr lang="en-US" sz="1200" dirty="0"/>
              <a:t>".</a:t>
            </a:r>
          </a:p>
          <a:p>
            <a:r>
              <a:rPr lang="en-US" sz="1200" dirty="0" err="1"/>
              <a:t>Dependiendo</a:t>
            </a:r>
            <a:r>
              <a:rPr lang="en-US" sz="1200" dirty="0"/>
              <a:t> del </a:t>
            </a:r>
            <a:r>
              <a:rPr lang="en-US" sz="1200" dirty="0" err="1"/>
              <a:t>indicador</a:t>
            </a:r>
            <a:r>
              <a:rPr lang="en-US" sz="1200" dirty="0"/>
              <a:t> y de </a:t>
            </a:r>
            <a:r>
              <a:rPr lang="en-US" sz="1200" dirty="0" err="1"/>
              <a:t>los</a:t>
            </a:r>
            <a:r>
              <a:rPr lang="en-US" sz="1200" dirty="0"/>
              <a:t> </a:t>
            </a:r>
            <a:r>
              <a:rPr lang="en-US" sz="1200" dirty="0" err="1"/>
              <a:t>datos</a:t>
            </a:r>
            <a:r>
              <a:rPr lang="en-US" sz="1200" dirty="0"/>
              <a:t> </a:t>
            </a:r>
            <a:r>
              <a:rPr lang="en-US" sz="1200" dirty="0" err="1"/>
              <a:t>recopilados</a:t>
            </a:r>
            <a:r>
              <a:rPr lang="en-US" sz="1200" dirty="0"/>
              <a:t>, </a:t>
            </a:r>
            <a:r>
              <a:rPr lang="en-US" sz="1200" dirty="0" err="1"/>
              <a:t>existen</a:t>
            </a:r>
            <a:r>
              <a:rPr lang="en-US" sz="1200" dirty="0"/>
              <a:t> MUCHAS </a:t>
            </a:r>
            <a:r>
              <a:rPr lang="en-US" sz="1200" dirty="0" err="1"/>
              <a:t>situaciones</a:t>
            </a:r>
            <a:r>
              <a:rPr lang="en-US" sz="1200" dirty="0"/>
              <a:t> </a:t>
            </a:r>
            <a:r>
              <a:rPr lang="en-US" sz="1200" dirty="0" err="1"/>
              <a:t>diferentes</a:t>
            </a:r>
            <a:r>
              <a:rPr lang="en-US" sz="1200" dirty="0"/>
              <a:t> para la </a:t>
            </a:r>
            <a:r>
              <a:rPr lang="en-US" sz="1200" dirty="0" err="1"/>
              <a:t>agregación</a:t>
            </a:r>
            <a:r>
              <a:rPr lang="en-US" sz="1200" dirty="0"/>
              <a:t> de </a:t>
            </a:r>
            <a:r>
              <a:rPr lang="en-US" sz="1200" dirty="0" err="1"/>
              <a:t>datos</a:t>
            </a:r>
            <a:r>
              <a:rPr lang="en-US" sz="1200" dirty="0"/>
              <a:t>. </a:t>
            </a:r>
          </a:p>
          <a:p>
            <a:r>
              <a:rPr lang="en-US" sz="1200" dirty="0" err="1"/>
              <a:t>Así</a:t>
            </a:r>
            <a:r>
              <a:rPr lang="en-US" sz="1200" dirty="0"/>
              <a:t> </a:t>
            </a:r>
            <a:r>
              <a:rPr lang="en-US" sz="1200" dirty="0" err="1"/>
              <a:t>pues</a:t>
            </a:r>
            <a:r>
              <a:rPr lang="en-US" sz="1200" dirty="0"/>
              <a:t>, </a:t>
            </a:r>
            <a:r>
              <a:rPr lang="en-US" sz="1200" dirty="0" err="1"/>
              <a:t>en</a:t>
            </a:r>
            <a:r>
              <a:rPr lang="en-US" sz="1200" dirty="0"/>
              <a:t> </a:t>
            </a:r>
            <a:r>
              <a:rPr lang="en-US" sz="1200" dirty="0" err="1"/>
              <a:t>el</a:t>
            </a:r>
            <a:r>
              <a:rPr lang="en-US" sz="1200" dirty="0"/>
              <a:t> </a:t>
            </a:r>
            <a:r>
              <a:rPr lang="en-US" sz="1200" dirty="0" err="1"/>
              <a:t>Quiosco</a:t>
            </a:r>
            <a:r>
              <a:rPr lang="en-US" sz="1200" dirty="0"/>
              <a:t> </a:t>
            </a:r>
            <a:r>
              <a:rPr lang="en-US" sz="1200" dirty="0" err="1"/>
              <a:t>sobre</a:t>
            </a:r>
            <a:r>
              <a:rPr lang="en-US" sz="1200" dirty="0"/>
              <a:t> </a:t>
            </a:r>
            <a:r>
              <a:rPr lang="en-US" sz="1200" dirty="0" err="1"/>
              <a:t>Indicadores</a:t>
            </a:r>
            <a:r>
              <a:rPr lang="en-US" sz="1200" dirty="0"/>
              <a:t>, </a:t>
            </a:r>
            <a:r>
              <a:rPr lang="en-US" sz="1200" dirty="0" err="1"/>
              <a:t>veremos</a:t>
            </a:r>
            <a:r>
              <a:rPr lang="en-US" sz="1200" dirty="0"/>
              <a:t> </a:t>
            </a:r>
            <a:r>
              <a:rPr lang="en-US" sz="1200" dirty="0" err="1"/>
              <a:t>una</a:t>
            </a:r>
            <a:r>
              <a:rPr lang="en-US" sz="1200" dirty="0"/>
              <a:t> </a:t>
            </a:r>
            <a:r>
              <a:rPr lang="en-US" sz="1200" dirty="0" err="1"/>
              <a:t>serie</a:t>
            </a:r>
            <a:r>
              <a:rPr lang="en-US" sz="1200" dirty="0"/>
              <a:t> de </a:t>
            </a:r>
            <a:r>
              <a:rPr lang="en-US" sz="1200" dirty="0" err="1"/>
              <a:t>situaciones</a:t>
            </a:r>
            <a:r>
              <a:rPr lang="en-US" sz="1200" dirty="0"/>
              <a:t> </a:t>
            </a:r>
            <a:r>
              <a:rPr lang="en-US" sz="1200" dirty="0" err="1"/>
              <a:t>en</a:t>
            </a:r>
            <a:r>
              <a:rPr lang="en-US" sz="1200" dirty="0"/>
              <a:t> las que </a:t>
            </a:r>
            <a:r>
              <a:rPr lang="en-US" sz="1200" dirty="0" err="1"/>
              <a:t>necesitamos</a:t>
            </a:r>
            <a:r>
              <a:rPr lang="en-US" sz="1200" dirty="0"/>
              <a:t> </a:t>
            </a:r>
            <a:r>
              <a:rPr lang="en-US" sz="1200" dirty="0" err="1"/>
              <a:t>agregar</a:t>
            </a:r>
            <a:r>
              <a:rPr lang="en-US" sz="1200" dirty="0"/>
              <a:t> </a:t>
            </a:r>
            <a:r>
              <a:rPr lang="en-US" sz="1200" dirty="0" err="1"/>
              <a:t>varios</a:t>
            </a:r>
            <a:r>
              <a:rPr lang="en-US" sz="1200" dirty="0"/>
              <a:t> </a:t>
            </a:r>
            <a:r>
              <a:rPr lang="en-US" sz="1200" dirty="0" err="1"/>
              <a:t>valores</a:t>
            </a:r>
            <a:r>
              <a:rPr lang="en-US" sz="1200" dirty="0"/>
              <a:t> </a:t>
            </a:r>
            <a:r>
              <a:rPr lang="en-US" sz="1200" dirty="0" err="1"/>
              <a:t>en</a:t>
            </a:r>
            <a:r>
              <a:rPr lang="en-US" sz="1200" dirty="0"/>
              <a:t> uno solo. </a:t>
            </a:r>
            <a:r>
              <a:rPr lang="en-US" sz="1200" dirty="0" err="1"/>
              <a:t>Veremos</a:t>
            </a:r>
            <a:r>
              <a:rPr lang="en-US" sz="1200" dirty="0"/>
              <a:t> </a:t>
            </a:r>
            <a:r>
              <a:rPr lang="en-US" sz="1200" dirty="0" err="1"/>
              <a:t>cuando</a:t>
            </a:r>
            <a:r>
              <a:rPr lang="en-US" sz="1200" dirty="0"/>
              <a:t> </a:t>
            </a:r>
            <a:r>
              <a:rPr lang="en-US" sz="1200" dirty="0" err="1"/>
              <a:t>utilizar</a:t>
            </a:r>
            <a:r>
              <a:rPr lang="en-US" sz="1200" dirty="0"/>
              <a:t> </a:t>
            </a:r>
            <a:r>
              <a:rPr lang="en-US" sz="1200" dirty="0" err="1"/>
              <a:t>cada</a:t>
            </a:r>
            <a:r>
              <a:rPr lang="en-US" sz="1200" dirty="0"/>
              <a:t> </a:t>
            </a:r>
            <a:r>
              <a:rPr lang="en-US" sz="1200" dirty="0" err="1"/>
              <a:t>método</a:t>
            </a:r>
            <a:r>
              <a:rPr lang="en-US" sz="1200" dirty="0"/>
              <a:t>.</a:t>
            </a:r>
          </a:p>
          <a:p>
            <a:r>
              <a:rPr lang="en-US" sz="1200" dirty="0"/>
              <a:t>Y </a:t>
            </a:r>
            <a:r>
              <a:rPr lang="en-US" sz="1200" dirty="0" err="1"/>
              <a:t>una</a:t>
            </a:r>
            <a:r>
              <a:rPr lang="en-US" sz="1200" dirty="0"/>
              <a:t> </a:t>
            </a:r>
            <a:r>
              <a:rPr lang="en-US" sz="1200" dirty="0" err="1"/>
              <a:t>vez</a:t>
            </a:r>
            <a:r>
              <a:rPr lang="en-US" sz="1200" dirty="0"/>
              <a:t> que </a:t>
            </a:r>
            <a:r>
              <a:rPr lang="en-US" sz="1200" dirty="0" err="1"/>
              <a:t>entiendas</a:t>
            </a:r>
            <a:r>
              <a:rPr lang="en-US" sz="1200" dirty="0"/>
              <a:t> la </a:t>
            </a:r>
            <a:r>
              <a:rPr lang="en-US" sz="1200" dirty="0" err="1"/>
              <a:t>lógica</a:t>
            </a:r>
            <a:r>
              <a:rPr lang="en-US" sz="1200" dirty="0"/>
              <a:t>, </a:t>
            </a:r>
            <a:r>
              <a:rPr lang="en-US" sz="1200" dirty="0" err="1"/>
              <a:t>cuando</a:t>
            </a:r>
            <a:r>
              <a:rPr lang="en-US" sz="1200" dirty="0"/>
              <a:t> </a:t>
            </a:r>
            <a:r>
              <a:rPr lang="en-US" sz="1200" dirty="0" err="1"/>
              <a:t>tengas</a:t>
            </a:r>
            <a:r>
              <a:rPr lang="en-US" sz="1200" dirty="0"/>
              <a:t> que </a:t>
            </a:r>
            <a:r>
              <a:rPr lang="en-US" sz="1200" dirty="0" err="1"/>
              <a:t>agregar</a:t>
            </a:r>
            <a:r>
              <a:rPr lang="en-US" sz="1200" dirty="0"/>
              <a:t> </a:t>
            </a:r>
            <a:r>
              <a:rPr lang="en-US" sz="1200" dirty="0" err="1"/>
              <a:t>datos</a:t>
            </a:r>
            <a:r>
              <a:rPr lang="en-US" sz="1200" dirty="0"/>
              <a:t>, </a:t>
            </a:r>
            <a:r>
              <a:rPr lang="en-US" sz="1200" dirty="0" err="1"/>
              <a:t>pensarás</a:t>
            </a:r>
            <a:r>
              <a:rPr lang="en-US" sz="1200" dirty="0"/>
              <a:t> </a:t>
            </a:r>
            <a:r>
              <a:rPr lang="en-US" sz="1200" dirty="0" err="1"/>
              <a:t>por</a:t>
            </a:r>
            <a:r>
              <a:rPr lang="en-US" sz="1200" dirty="0"/>
              <a:t> </a:t>
            </a:r>
            <a:r>
              <a:rPr lang="en-US" sz="1200" dirty="0" err="1"/>
              <a:t>ti</a:t>
            </a:r>
            <a:r>
              <a:rPr lang="en-US" sz="1200" dirty="0"/>
              <a:t> </a:t>
            </a:r>
            <a:r>
              <a:rPr lang="en-US" sz="1200" dirty="0" err="1"/>
              <a:t>mismo</a:t>
            </a:r>
            <a:r>
              <a:rPr lang="en-US" sz="1200" dirty="0"/>
              <a:t>, y </a:t>
            </a:r>
            <a:r>
              <a:rPr lang="en-US" sz="1200" dirty="0" err="1"/>
              <a:t>determinarás</a:t>
            </a:r>
            <a:r>
              <a:rPr lang="en-US" sz="1200" dirty="0"/>
              <a:t> </a:t>
            </a:r>
            <a:r>
              <a:rPr lang="en-US" sz="1200" dirty="0" err="1"/>
              <a:t>cual</a:t>
            </a:r>
            <a:r>
              <a:rPr lang="en-US" sz="1200" dirty="0"/>
              <a:t> es </a:t>
            </a:r>
            <a:r>
              <a:rPr lang="en-US" sz="1200" dirty="0" err="1"/>
              <a:t>el</a:t>
            </a:r>
            <a:r>
              <a:rPr lang="en-US" sz="1200" dirty="0"/>
              <a:t> </a:t>
            </a:r>
            <a:r>
              <a:rPr lang="en-US" sz="1200" dirty="0" err="1"/>
              <a:t>método</a:t>
            </a:r>
            <a:r>
              <a:rPr lang="en-US" sz="1200" dirty="0"/>
              <a:t> de </a:t>
            </a:r>
            <a:r>
              <a:rPr lang="en-US" sz="1200" dirty="0" err="1"/>
              <a:t>agregación</a:t>
            </a:r>
            <a:r>
              <a:rPr lang="en-US" sz="1200" dirty="0"/>
              <a:t> </a:t>
            </a:r>
            <a:r>
              <a:rPr lang="en-US" sz="1200" dirty="0" err="1"/>
              <a:t>apropiado</a:t>
            </a:r>
            <a:r>
              <a:rPr lang="en-US" sz="12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8863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Veamos</a:t>
            </a:r>
            <a:r>
              <a:rPr kumimoji="0" lang="en-GB" sz="120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 </a:t>
            </a:r>
            <a:r>
              <a:rPr kumimoji="0" lang="en-GB" sz="1200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qué</a:t>
            </a:r>
            <a:r>
              <a:rPr kumimoji="0" lang="en-GB" sz="120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 </a:t>
            </a:r>
            <a:r>
              <a:rPr kumimoji="0" lang="en-GB" sz="1200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desagregación</a:t>
            </a:r>
            <a:r>
              <a:rPr kumimoji="0" lang="en-GB" sz="120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 se </a:t>
            </a:r>
            <a:r>
              <a:rPr kumimoji="0" lang="en-GB" sz="1200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aplica</a:t>
            </a:r>
            <a:r>
              <a:rPr kumimoji="0" lang="en-GB" sz="120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 a </a:t>
            </a:r>
            <a:r>
              <a:rPr kumimoji="0" lang="en-GB" sz="1200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los</a:t>
            </a:r>
            <a:r>
              <a:rPr kumimoji="0" lang="en-GB" sz="120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 </a:t>
            </a:r>
            <a:r>
              <a:rPr kumimoji="0" lang="en-GB" sz="1200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indicadores</a:t>
            </a:r>
            <a:r>
              <a:rPr kumimoji="0" lang="en-GB" sz="120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 de población: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Una </a:t>
            </a:r>
            <a:r>
              <a:rPr kumimoji="0" lang="en-GB" sz="1200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medida</a:t>
            </a:r>
            <a:r>
              <a:rPr kumimoji="0" lang="en-GB" sz="120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 </a:t>
            </a:r>
            <a:r>
              <a:rPr kumimoji="0" lang="en-GB" sz="1200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puede</a:t>
            </a:r>
            <a:r>
              <a:rPr kumimoji="0" lang="en-GB" sz="120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 </a:t>
            </a:r>
            <a:r>
              <a:rPr kumimoji="0" lang="en-GB" sz="1200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desagregarse</a:t>
            </a:r>
            <a:r>
              <a:rPr kumimoji="0" lang="en-GB" sz="120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 </a:t>
            </a:r>
            <a:r>
              <a:rPr kumimoji="0" lang="en-GB" sz="1200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por</a:t>
            </a:r>
            <a:endParaRPr kumimoji="0" lang="en-GB" sz="120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CLICK </a:t>
            </a:r>
            <a:r>
              <a:rPr kumimoji="0" lang="en-GB" sz="1200" b="1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Sexo</a:t>
            </a:r>
            <a:r>
              <a:rPr kumimoji="0" lang="en-GB" sz="12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 </a:t>
            </a:r>
            <a:r>
              <a:rPr kumimoji="0" lang="en-GB" sz="120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: hombre / </a:t>
            </a:r>
            <a:r>
              <a:rPr kumimoji="0" lang="en-GB" sz="1200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mujer</a:t>
            </a:r>
            <a:endParaRPr kumimoji="0" lang="en-GB" sz="120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CLICK </a:t>
            </a:r>
            <a:r>
              <a:rPr kumimoji="0" lang="en-GB" sz="1200" b="1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Edad</a:t>
            </a:r>
            <a:r>
              <a:rPr kumimoji="0" lang="en-GB" sz="12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 : </a:t>
            </a:r>
            <a:r>
              <a:rPr kumimoji="0" lang="en-GB" sz="120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2 o 3 </a:t>
            </a:r>
            <a:r>
              <a:rPr kumimoji="0" lang="en-GB" sz="1200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categorías</a:t>
            </a:r>
            <a:endParaRPr kumimoji="0" lang="en-GB" sz="120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CLICK</a:t>
            </a:r>
            <a:r>
              <a:rPr kumimoji="0" lang="en-GB" sz="120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 </a:t>
            </a:r>
            <a:r>
              <a:rPr kumimoji="0" lang="en-GB" sz="1200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si</a:t>
            </a:r>
            <a:r>
              <a:rPr kumimoji="0" lang="en-GB" sz="120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 </a:t>
            </a:r>
            <a:r>
              <a:rPr kumimoji="0" lang="en-GB" sz="1200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combinamos</a:t>
            </a:r>
            <a:r>
              <a:rPr kumimoji="0" lang="en-GB" sz="120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 ambos, </a:t>
            </a:r>
            <a:r>
              <a:rPr kumimoji="0" lang="en-GB" sz="1200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necesitamos</a:t>
            </a:r>
            <a:r>
              <a:rPr kumimoji="0" lang="en-GB" sz="120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 6 </a:t>
            </a:r>
            <a:r>
              <a:rPr kumimoji="0" lang="en-GB" sz="1200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valores</a:t>
            </a:r>
            <a:r>
              <a:rPr kumimoji="0" lang="en-GB" sz="120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 para un </a:t>
            </a:r>
            <a:r>
              <a:rPr kumimoji="0" lang="en-GB" sz="1200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valor</a:t>
            </a:r>
            <a:endParaRPr kumimoji="0" lang="en-GB" sz="120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CLICK Estado de la población: </a:t>
            </a:r>
            <a:r>
              <a:rPr kumimoji="0" lang="en-GB" sz="1200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Refugiados</a:t>
            </a:r>
            <a:r>
              <a:rPr kumimoji="0" lang="en-GB" sz="120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, </a:t>
            </a:r>
            <a:r>
              <a:rPr kumimoji="0" lang="en-GB" sz="1200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desplazados</a:t>
            </a:r>
            <a:r>
              <a:rPr kumimoji="0" lang="en-GB" sz="120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 </a:t>
            </a:r>
            <a:r>
              <a:rPr kumimoji="0" lang="en-GB" sz="1200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internos</a:t>
            </a:r>
            <a:r>
              <a:rPr kumimoji="0" lang="en-GB" sz="120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, </a:t>
            </a:r>
            <a:r>
              <a:rPr kumimoji="0" lang="en-GB" sz="1200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comunidades</a:t>
            </a:r>
            <a:r>
              <a:rPr kumimoji="0" lang="en-GB" sz="120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 de </a:t>
            </a:r>
            <a:r>
              <a:rPr kumimoji="0" lang="en-GB" sz="1200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acogida</a:t>
            </a:r>
            <a:r>
              <a:rPr kumimoji="0" lang="en-GB" sz="120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, </a:t>
            </a:r>
            <a:r>
              <a:rPr kumimoji="0" lang="en-GB" sz="1200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retornados</a:t>
            </a:r>
            <a:r>
              <a:rPr kumimoji="0" lang="en-GB" sz="120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, </a:t>
            </a:r>
            <a:r>
              <a:rPr kumimoji="0" lang="en-GB" sz="1200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migrantes</a:t>
            </a:r>
            <a:r>
              <a:rPr kumimoji="0" lang="en-GB" sz="120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, etc.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CLICK </a:t>
            </a:r>
            <a:r>
              <a:rPr kumimoji="0" lang="en-GB" sz="1200" b="1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Discapacidad</a:t>
            </a:r>
            <a:endParaRPr kumimoji="0" lang="en-GB" sz="12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Pero </a:t>
            </a:r>
            <a:r>
              <a:rPr kumimoji="0" lang="en-GB" sz="1200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tenemos</a:t>
            </a:r>
            <a:r>
              <a:rPr kumimoji="0" lang="en-GB" sz="120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 un </a:t>
            </a:r>
            <a:r>
              <a:rPr kumimoji="0" lang="en-GB" sz="1200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problema</a:t>
            </a:r>
            <a:r>
              <a:rPr kumimoji="0" lang="en-GB" sz="120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: </a:t>
            </a:r>
            <a:r>
              <a:rPr kumimoji="0" lang="en-GB" sz="1200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esto</a:t>
            </a:r>
            <a:r>
              <a:rPr kumimoji="0" lang="en-GB" sz="120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 </a:t>
            </a:r>
            <a:r>
              <a:rPr kumimoji="0" lang="en-GB" sz="1200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hace</a:t>
            </a:r>
            <a:r>
              <a:rPr kumimoji="0" lang="en-GB" sz="120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 2 (</a:t>
            </a:r>
            <a:r>
              <a:rPr kumimoji="0" lang="en-GB" sz="1200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sexo</a:t>
            </a:r>
            <a:r>
              <a:rPr kumimoji="0" lang="en-GB" sz="120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) X 3 (</a:t>
            </a:r>
            <a:r>
              <a:rPr kumimoji="0" lang="en-GB" sz="1200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edad</a:t>
            </a:r>
            <a:r>
              <a:rPr kumimoji="0" lang="en-GB" sz="120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) X 4 (</a:t>
            </a:r>
            <a:r>
              <a:rPr kumimoji="0" lang="en-GB" sz="1200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estado</a:t>
            </a:r>
            <a:r>
              <a:rPr kumimoji="0" lang="en-GB" sz="120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) X 2 (</a:t>
            </a:r>
            <a:r>
              <a:rPr kumimoji="0" lang="en-GB" sz="1200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discapacidad</a:t>
            </a:r>
            <a:r>
              <a:rPr kumimoji="0" lang="en-GB" sz="120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) = ¡¡¡48 </a:t>
            </a:r>
            <a:r>
              <a:rPr kumimoji="0" lang="en-GB" sz="1200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valores</a:t>
            </a:r>
            <a:r>
              <a:rPr kumimoji="0" lang="en-GB" sz="120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 que </a:t>
            </a:r>
            <a:r>
              <a:rPr kumimoji="0" lang="en-GB" sz="1200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recoger</a:t>
            </a:r>
            <a:r>
              <a:rPr kumimoji="0" lang="en-GB" sz="120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 para </a:t>
            </a:r>
            <a:r>
              <a:rPr kumimoji="0" lang="en-GB" sz="1200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una</a:t>
            </a:r>
            <a:r>
              <a:rPr kumimoji="0" lang="en-GB" sz="120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 </a:t>
            </a:r>
            <a:r>
              <a:rPr kumimoji="0" lang="en-GB" sz="1200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medida</a:t>
            </a:r>
            <a:r>
              <a:rPr kumimoji="0" lang="en-GB" sz="120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+mn-ea"/>
                <a:cs typeface="Arial" pitchFamily="34" charset="0"/>
              </a:rPr>
              <a:t>!!!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93252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Veamos</a:t>
            </a:r>
            <a:r>
              <a:rPr lang="en-GB" dirty="0"/>
              <a:t> </a:t>
            </a:r>
            <a:r>
              <a:rPr lang="en-GB" dirty="0" err="1"/>
              <a:t>ahora</a:t>
            </a:r>
            <a:r>
              <a:rPr lang="en-GB" dirty="0"/>
              <a:t> </a:t>
            </a:r>
            <a:r>
              <a:rPr lang="en-GB" dirty="0" err="1"/>
              <a:t>los</a:t>
            </a:r>
            <a:r>
              <a:rPr lang="en-GB" dirty="0"/>
              <a:t> </a:t>
            </a:r>
            <a:r>
              <a:rPr lang="en-GB" dirty="0" err="1"/>
              <a:t>límites</a:t>
            </a:r>
            <a:r>
              <a:rPr lang="en-GB" dirty="0"/>
              <a:t> de la </a:t>
            </a:r>
            <a:r>
              <a:rPr lang="en-GB" dirty="0" err="1"/>
              <a:t>desagregación</a:t>
            </a:r>
            <a:r>
              <a:rPr lang="en-GB" dirty="0"/>
              <a:t> de </a:t>
            </a:r>
            <a:r>
              <a:rPr lang="en-GB" dirty="0" err="1"/>
              <a:t>datos</a:t>
            </a:r>
            <a:r>
              <a:rPr lang="en-GB" dirty="0"/>
              <a:t>.</a:t>
            </a:r>
          </a:p>
          <a:p>
            <a:r>
              <a:rPr lang="en-GB" dirty="0" err="1"/>
              <a:t>Imaginemos</a:t>
            </a:r>
            <a:r>
              <a:rPr lang="en-GB" dirty="0"/>
              <a:t> que </a:t>
            </a:r>
            <a:r>
              <a:rPr lang="en-GB" dirty="0" err="1"/>
              <a:t>tenemos</a:t>
            </a:r>
            <a:r>
              <a:rPr lang="en-GB" dirty="0"/>
              <a:t> un </a:t>
            </a:r>
            <a:r>
              <a:rPr lang="en-GB" dirty="0" err="1"/>
              <a:t>indicador</a:t>
            </a:r>
            <a:r>
              <a:rPr lang="en-GB" dirty="0"/>
              <a:t> de población </a:t>
            </a:r>
            <a:r>
              <a:rPr lang="en-GB" dirty="0" err="1"/>
              <a:t>medido</a:t>
            </a:r>
            <a:r>
              <a:rPr lang="en-GB" dirty="0"/>
              <a:t> </a:t>
            </a:r>
            <a:r>
              <a:rPr lang="en-GB" dirty="0" err="1"/>
              <a:t>cada</a:t>
            </a:r>
            <a:r>
              <a:rPr lang="en-GB" dirty="0"/>
              <a:t> </a:t>
            </a:r>
            <a:r>
              <a:rPr lang="en-GB" dirty="0" err="1"/>
              <a:t>mes</a:t>
            </a:r>
            <a:r>
              <a:rPr lang="en-GB" dirty="0"/>
              <a:t>, con </a:t>
            </a:r>
            <a:r>
              <a:rPr lang="en-GB" dirty="0" err="1"/>
              <a:t>desagregación</a:t>
            </a:r>
            <a:r>
              <a:rPr lang="en-GB" dirty="0"/>
              <a:t> a lo largo de </a:t>
            </a:r>
            <a:r>
              <a:rPr lang="en-GB" dirty="0" err="1"/>
              <a:t>todos</a:t>
            </a:r>
            <a:r>
              <a:rPr lang="en-GB" dirty="0"/>
              <a:t> </a:t>
            </a:r>
            <a:r>
              <a:rPr lang="en-GB" dirty="0" err="1"/>
              <a:t>los</a:t>
            </a:r>
            <a:r>
              <a:rPr lang="en-GB" dirty="0"/>
              <a:t> </a:t>
            </a:r>
            <a:r>
              <a:rPr lang="en-GB" dirty="0" err="1"/>
              <a:t>parámetros</a:t>
            </a:r>
            <a:r>
              <a:rPr lang="en-GB" dirty="0"/>
              <a:t>. </a:t>
            </a:r>
            <a:r>
              <a:rPr lang="en-GB" dirty="0" err="1"/>
              <a:t>Tendría</a:t>
            </a:r>
            <a:r>
              <a:rPr lang="en-GB" dirty="0"/>
              <a:t> </a:t>
            </a:r>
            <a:r>
              <a:rPr lang="en-GB" dirty="0" err="1"/>
              <a:t>el</a:t>
            </a:r>
            <a:r>
              <a:rPr lang="en-GB" dirty="0"/>
              <a:t> </a:t>
            </a:r>
            <a:r>
              <a:rPr lang="en-GB" dirty="0" err="1"/>
              <a:t>siguiente</a:t>
            </a:r>
            <a:r>
              <a:rPr lang="en-GB" dirty="0"/>
              <a:t> </a:t>
            </a:r>
            <a:r>
              <a:rPr lang="en-GB" dirty="0" err="1"/>
              <a:t>aspecto</a:t>
            </a:r>
            <a:r>
              <a:rPr lang="en-GB" dirty="0"/>
              <a:t>:</a:t>
            </a:r>
          </a:p>
          <a:p>
            <a:endParaRPr lang="en-GB" dirty="0"/>
          </a:p>
          <a:p>
            <a:r>
              <a:rPr lang="en-GB" b="1" dirty="0"/>
              <a:t>CLICK</a:t>
            </a:r>
            <a:r>
              <a:rPr lang="en-GB" b="0" dirty="0"/>
              <a:t>: </a:t>
            </a:r>
            <a:r>
              <a:rPr lang="en-GB" b="0" dirty="0" err="1"/>
              <a:t>cuando</a:t>
            </a:r>
            <a:r>
              <a:rPr lang="en-GB" b="0" dirty="0"/>
              <a:t> </a:t>
            </a:r>
            <a:r>
              <a:rPr lang="en-GB" b="0" dirty="0" err="1"/>
              <a:t>mido</a:t>
            </a:r>
            <a:r>
              <a:rPr lang="en-GB" b="0" dirty="0"/>
              <a:t> </a:t>
            </a:r>
            <a:r>
              <a:rPr lang="en-GB" b="0" dirty="0" err="1"/>
              <a:t>el</a:t>
            </a:r>
            <a:r>
              <a:rPr lang="en-GB" b="0" dirty="0"/>
              <a:t> </a:t>
            </a:r>
            <a:r>
              <a:rPr lang="en-GB" b="0" dirty="0" err="1"/>
              <a:t>indicador</a:t>
            </a:r>
            <a:r>
              <a:rPr lang="en-GB" b="0" dirty="0"/>
              <a:t>, </a:t>
            </a:r>
            <a:r>
              <a:rPr lang="en-GB" b="0" dirty="0" err="1"/>
              <a:t>quiero</a:t>
            </a:r>
            <a:r>
              <a:rPr lang="en-GB" b="0" dirty="0"/>
              <a:t> </a:t>
            </a:r>
            <a:r>
              <a:rPr lang="en-GB" b="0" dirty="0" err="1"/>
              <a:t>tener</a:t>
            </a:r>
            <a:r>
              <a:rPr lang="en-GB" b="0" dirty="0"/>
              <a:t> un </a:t>
            </a:r>
            <a:r>
              <a:rPr lang="en-GB" b="0" dirty="0" err="1"/>
              <a:t>desglose</a:t>
            </a:r>
            <a:r>
              <a:rPr lang="en-GB" b="0" dirty="0"/>
              <a:t> </a:t>
            </a:r>
            <a:r>
              <a:rPr lang="en-GB" b="0" dirty="0" err="1"/>
              <a:t>por</a:t>
            </a:r>
            <a:r>
              <a:rPr lang="en-GB" b="0" dirty="0"/>
              <a:t> </a:t>
            </a:r>
            <a:r>
              <a:rPr lang="en-GB" b="0" dirty="0" err="1"/>
              <a:t>sexo</a:t>
            </a:r>
            <a:r>
              <a:rPr lang="en-GB" b="0" dirty="0"/>
              <a:t> y </a:t>
            </a:r>
            <a:r>
              <a:rPr lang="en-GB" b="0" dirty="0" err="1"/>
              <a:t>edad</a:t>
            </a:r>
            <a:r>
              <a:rPr lang="en-GB" b="0" dirty="0"/>
              <a:t>. </a:t>
            </a:r>
            <a:r>
              <a:rPr lang="en-GB" b="0" dirty="0" err="1"/>
              <a:t>Esto</a:t>
            </a:r>
            <a:r>
              <a:rPr lang="en-GB" b="0" dirty="0"/>
              <a:t> </a:t>
            </a:r>
            <a:r>
              <a:rPr lang="en-GB" b="0" dirty="0" err="1"/>
              <a:t>significa</a:t>
            </a:r>
            <a:r>
              <a:rPr lang="en-GB" b="0" dirty="0"/>
              <a:t> que </a:t>
            </a:r>
            <a:r>
              <a:rPr lang="en-GB" b="0" dirty="0" err="1"/>
              <a:t>necesito</a:t>
            </a:r>
            <a:r>
              <a:rPr lang="en-GB" b="0" dirty="0"/>
              <a:t> </a:t>
            </a:r>
            <a:r>
              <a:rPr lang="en-GB" b="0" dirty="0" err="1"/>
              <a:t>recopilar</a:t>
            </a:r>
            <a:r>
              <a:rPr lang="en-GB" b="0" dirty="0"/>
              <a:t> 6 </a:t>
            </a:r>
            <a:r>
              <a:rPr lang="en-GB" b="0" dirty="0" err="1"/>
              <a:t>valores</a:t>
            </a:r>
            <a:endParaRPr lang="en-GB" b="0" dirty="0"/>
          </a:p>
          <a:p>
            <a:r>
              <a:rPr lang="en-GB" b="1" dirty="0"/>
              <a:t>CLICK</a:t>
            </a:r>
            <a:r>
              <a:rPr lang="en-GB" b="0" dirty="0"/>
              <a:t>: </a:t>
            </a:r>
            <a:r>
              <a:rPr lang="en-GB" b="0" dirty="0" err="1"/>
              <a:t>pero</a:t>
            </a:r>
            <a:r>
              <a:rPr lang="en-GB" b="0" dirty="0"/>
              <a:t> </a:t>
            </a:r>
            <a:r>
              <a:rPr lang="en-GB" b="0" dirty="0" err="1"/>
              <a:t>también</a:t>
            </a:r>
            <a:r>
              <a:rPr lang="en-GB" b="0" dirty="0"/>
              <a:t> </a:t>
            </a:r>
            <a:r>
              <a:rPr lang="en-GB" b="0" dirty="0" err="1"/>
              <a:t>quiero</a:t>
            </a:r>
            <a:r>
              <a:rPr lang="en-GB" b="0" dirty="0"/>
              <a:t> </a:t>
            </a:r>
            <a:r>
              <a:rPr lang="en-GB" b="0" dirty="0" err="1"/>
              <a:t>desglosar</a:t>
            </a:r>
            <a:r>
              <a:rPr lang="en-GB" b="0" dirty="0"/>
              <a:t> </a:t>
            </a:r>
            <a:r>
              <a:rPr lang="en-GB" b="0" dirty="0" err="1"/>
              <a:t>por</a:t>
            </a:r>
            <a:r>
              <a:rPr lang="en-GB" b="0" dirty="0"/>
              <a:t> </a:t>
            </a:r>
            <a:r>
              <a:rPr lang="en-GB" b="0" dirty="0" err="1"/>
              <a:t>discapacidad</a:t>
            </a:r>
            <a:r>
              <a:rPr lang="en-GB" b="0" dirty="0"/>
              <a:t>. </a:t>
            </a:r>
            <a:r>
              <a:rPr lang="en-GB" b="0" dirty="0" err="1"/>
              <a:t>Esto</a:t>
            </a:r>
            <a:r>
              <a:rPr lang="en-GB" b="0" dirty="0"/>
              <a:t> </a:t>
            </a:r>
            <a:r>
              <a:rPr lang="en-GB" b="0" dirty="0" err="1"/>
              <a:t>duplica</a:t>
            </a:r>
            <a:r>
              <a:rPr lang="en-GB" b="0" dirty="0"/>
              <a:t> </a:t>
            </a:r>
            <a:r>
              <a:rPr lang="en-GB" b="0" dirty="0" err="1"/>
              <a:t>el</a:t>
            </a:r>
            <a:r>
              <a:rPr lang="en-GB" b="0" dirty="0"/>
              <a:t> </a:t>
            </a:r>
            <a:r>
              <a:rPr lang="en-GB" b="0" dirty="0" err="1"/>
              <a:t>número</a:t>
            </a:r>
            <a:r>
              <a:rPr lang="en-GB" b="0" dirty="0"/>
              <a:t> de </a:t>
            </a:r>
            <a:r>
              <a:rPr lang="en-GB" b="0" dirty="0" err="1"/>
              <a:t>valores</a:t>
            </a:r>
            <a:r>
              <a:rPr lang="en-GB" b="0" dirty="0"/>
              <a:t>, que </a:t>
            </a:r>
            <a:r>
              <a:rPr lang="en-GB" b="0" dirty="0" err="1"/>
              <a:t>ahora</a:t>
            </a:r>
            <a:r>
              <a:rPr lang="en-GB" b="0" dirty="0"/>
              <a:t> es de 12.</a:t>
            </a:r>
          </a:p>
          <a:p>
            <a:r>
              <a:rPr lang="en-GB" b="1" dirty="0"/>
              <a:t>CLICK</a:t>
            </a:r>
            <a:r>
              <a:rPr lang="en-GB" b="0" dirty="0"/>
              <a:t>: y </a:t>
            </a:r>
            <a:r>
              <a:rPr lang="en-GB" b="0" dirty="0" err="1"/>
              <a:t>quiero</a:t>
            </a:r>
            <a:r>
              <a:rPr lang="en-GB" b="0" dirty="0"/>
              <a:t> </a:t>
            </a:r>
            <a:r>
              <a:rPr lang="en-GB" b="0" dirty="0" err="1"/>
              <a:t>desglosar</a:t>
            </a:r>
            <a:r>
              <a:rPr lang="en-GB" b="0" dirty="0"/>
              <a:t> </a:t>
            </a:r>
            <a:r>
              <a:rPr lang="en-GB" b="0" dirty="0" err="1"/>
              <a:t>según</a:t>
            </a:r>
            <a:r>
              <a:rPr lang="en-GB" b="0" dirty="0"/>
              <a:t> </a:t>
            </a:r>
            <a:r>
              <a:rPr lang="en-GB" b="0" dirty="0" err="1"/>
              <a:t>el</a:t>
            </a:r>
            <a:r>
              <a:rPr lang="en-GB" b="0" dirty="0"/>
              <a:t> </a:t>
            </a:r>
            <a:r>
              <a:rPr lang="en-GB" b="0" dirty="0" err="1"/>
              <a:t>estatus</a:t>
            </a:r>
            <a:r>
              <a:rPr lang="en-GB" b="0" dirty="0"/>
              <a:t> de 4 personas </a:t>
            </a:r>
            <a:r>
              <a:rPr lang="en-GB" b="0" dirty="0" err="1"/>
              <a:t>diferentes</a:t>
            </a:r>
            <a:r>
              <a:rPr lang="en-GB" b="0" dirty="0"/>
              <a:t>: </a:t>
            </a:r>
            <a:r>
              <a:rPr lang="en-GB" b="0" dirty="0" err="1"/>
              <a:t>esto</a:t>
            </a:r>
            <a:r>
              <a:rPr lang="en-GB" b="0" dirty="0"/>
              <a:t> </a:t>
            </a:r>
            <a:r>
              <a:rPr lang="en-GB" b="0" dirty="0" err="1"/>
              <a:t>significa</a:t>
            </a:r>
            <a:r>
              <a:rPr lang="en-GB" b="0" dirty="0"/>
              <a:t> que </a:t>
            </a:r>
            <a:r>
              <a:rPr lang="en-GB" b="0" dirty="0" err="1"/>
              <a:t>recopilaré</a:t>
            </a:r>
            <a:r>
              <a:rPr lang="en-GB" b="0" dirty="0"/>
              <a:t> 48 </a:t>
            </a:r>
            <a:r>
              <a:rPr lang="en-GB" b="0" dirty="0" err="1"/>
              <a:t>valores</a:t>
            </a:r>
            <a:endParaRPr lang="en-GB" b="0" dirty="0"/>
          </a:p>
          <a:p>
            <a:r>
              <a:rPr lang="en-GB" b="1" dirty="0"/>
              <a:t>CLICK</a:t>
            </a:r>
            <a:r>
              <a:rPr lang="en-GB" b="0" dirty="0"/>
              <a:t>: la </a:t>
            </a:r>
            <a:r>
              <a:rPr lang="en-GB" b="0" dirty="0" err="1"/>
              <a:t>acción</a:t>
            </a:r>
            <a:r>
              <a:rPr lang="en-GB" b="0" dirty="0"/>
              <a:t> </a:t>
            </a:r>
            <a:r>
              <a:rPr lang="en-GB" b="0" dirty="0" err="1"/>
              <a:t>tiene</a:t>
            </a:r>
            <a:r>
              <a:rPr lang="en-GB" b="0" dirty="0"/>
              <a:t> </a:t>
            </a:r>
            <a:r>
              <a:rPr lang="en-GB" b="0" dirty="0" err="1"/>
              <a:t>lugar</a:t>
            </a:r>
            <a:r>
              <a:rPr lang="en-GB" b="0" dirty="0"/>
              <a:t> </a:t>
            </a:r>
            <a:r>
              <a:rPr lang="en-GB" b="0" dirty="0" err="1"/>
              <a:t>en</a:t>
            </a:r>
            <a:r>
              <a:rPr lang="en-GB" b="0" dirty="0"/>
              <a:t> 6 </a:t>
            </a:r>
            <a:r>
              <a:rPr lang="en-GB" b="0" dirty="0" err="1"/>
              <a:t>lugares</a:t>
            </a:r>
            <a:r>
              <a:rPr lang="en-GB" b="0" dirty="0"/>
              <a:t>, </a:t>
            </a:r>
            <a:r>
              <a:rPr lang="en-GB" b="0" dirty="0" err="1"/>
              <a:t>por</a:t>
            </a:r>
            <a:r>
              <a:rPr lang="en-GB" b="0" dirty="0"/>
              <a:t> lo que </a:t>
            </a:r>
            <a:r>
              <a:rPr lang="en-GB" b="0" dirty="0" err="1"/>
              <a:t>ahora</a:t>
            </a:r>
            <a:r>
              <a:rPr lang="en-GB" b="0" dirty="0"/>
              <a:t> </a:t>
            </a:r>
            <a:r>
              <a:rPr lang="en-GB" b="0" dirty="0" err="1"/>
              <a:t>necesito</a:t>
            </a:r>
            <a:r>
              <a:rPr lang="en-GB" b="0" dirty="0"/>
              <a:t> </a:t>
            </a:r>
            <a:r>
              <a:rPr lang="en-GB" b="0" dirty="0" err="1"/>
              <a:t>recopilar</a:t>
            </a:r>
            <a:r>
              <a:rPr lang="en-GB" b="0" dirty="0"/>
              <a:t> 288 </a:t>
            </a:r>
            <a:r>
              <a:rPr lang="en-GB" b="0" dirty="0" err="1"/>
              <a:t>valores</a:t>
            </a:r>
            <a:r>
              <a:rPr lang="en-GB" b="0" dirty="0"/>
              <a:t>.</a:t>
            </a:r>
          </a:p>
          <a:p>
            <a:r>
              <a:rPr lang="en-GB" b="1" dirty="0"/>
              <a:t>CLICK</a:t>
            </a:r>
            <a:r>
              <a:rPr lang="en-GB" b="0" dirty="0"/>
              <a:t>: y </a:t>
            </a:r>
            <a:r>
              <a:rPr lang="en-GB" b="0" dirty="0" err="1"/>
              <a:t>esto</a:t>
            </a:r>
            <a:r>
              <a:rPr lang="en-GB" b="0" dirty="0"/>
              <a:t> </a:t>
            </a:r>
            <a:r>
              <a:rPr lang="en-GB" b="0" dirty="0" err="1"/>
              <a:t>fue</a:t>
            </a:r>
            <a:r>
              <a:rPr lang="en-GB" b="0" dirty="0"/>
              <a:t> para </a:t>
            </a:r>
            <a:r>
              <a:rPr lang="en-GB" b="0" dirty="0" err="1"/>
              <a:t>el</a:t>
            </a:r>
            <a:r>
              <a:rPr lang="en-GB" b="0" dirty="0"/>
              <a:t> primer </a:t>
            </a:r>
            <a:r>
              <a:rPr lang="en-GB" b="0" dirty="0" err="1"/>
              <a:t>mes</a:t>
            </a:r>
            <a:r>
              <a:rPr lang="en-GB" b="0" dirty="0"/>
              <a:t>, </a:t>
            </a:r>
            <a:r>
              <a:rPr lang="en-GB" b="0" dirty="0" err="1"/>
              <a:t>así</a:t>
            </a:r>
            <a:r>
              <a:rPr lang="en-GB" b="0" dirty="0"/>
              <a:t> que </a:t>
            </a:r>
            <a:r>
              <a:rPr lang="en-GB" b="0" dirty="0" err="1"/>
              <a:t>tengo</a:t>
            </a:r>
            <a:r>
              <a:rPr lang="en-GB" b="0" dirty="0"/>
              <a:t> que </a:t>
            </a:r>
            <a:r>
              <a:rPr lang="en-GB" b="0" dirty="0" err="1"/>
              <a:t>hacer</a:t>
            </a:r>
            <a:r>
              <a:rPr lang="en-GB" b="0" dirty="0"/>
              <a:t> lo </a:t>
            </a:r>
            <a:r>
              <a:rPr lang="en-GB" b="0" dirty="0" err="1"/>
              <a:t>mismo</a:t>
            </a:r>
            <a:r>
              <a:rPr lang="en-GB" b="0" dirty="0"/>
              <a:t> </a:t>
            </a:r>
            <a:r>
              <a:rPr lang="en-GB" b="0" dirty="0" err="1"/>
              <a:t>todos</a:t>
            </a:r>
            <a:r>
              <a:rPr lang="en-GB" b="0" dirty="0"/>
              <a:t> </a:t>
            </a:r>
            <a:r>
              <a:rPr lang="en-GB" b="0" dirty="0" err="1"/>
              <a:t>los</a:t>
            </a:r>
            <a:r>
              <a:rPr lang="en-GB" b="0" dirty="0"/>
              <a:t> meses</a:t>
            </a:r>
          </a:p>
          <a:p>
            <a:endParaRPr lang="en-GB" dirty="0"/>
          </a:p>
          <a:p>
            <a:r>
              <a:rPr lang="en-GB" dirty="0" err="1"/>
              <a:t>Así</a:t>
            </a:r>
            <a:r>
              <a:rPr lang="en-GB" dirty="0"/>
              <a:t>, para un </a:t>
            </a:r>
            <a:r>
              <a:rPr lang="en-GB" dirty="0" err="1"/>
              <a:t>indicador</a:t>
            </a:r>
            <a:r>
              <a:rPr lang="en-GB" dirty="0"/>
              <a:t>, </a:t>
            </a:r>
            <a:r>
              <a:rPr lang="en-GB" dirty="0" err="1"/>
              <a:t>necesitaría</a:t>
            </a:r>
            <a:r>
              <a:rPr lang="en-GB" dirty="0"/>
              <a:t> </a:t>
            </a:r>
            <a:r>
              <a:rPr lang="en-GB" dirty="0" err="1"/>
              <a:t>recoger</a:t>
            </a:r>
            <a:r>
              <a:rPr lang="en-GB" dirty="0"/>
              <a:t> 3.456 </a:t>
            </a:r>
            <a:r>
              <a:rPr lang="en-GB" dirty="0" err="1"/>
              <a:t>valores</a:t>
            </a:r>
            <a:r>
              <a:rPr lang="en-GB" dirty="0"/>
              <a:t>. </a:t>
            </a:r>
          </a:p>
          <a:p>
            <a:r>
              <a:rPr lang="en-GB" dirty="0"/>
              <a:t>Y </a:t>
            </a:r>
            <a:r>
              <a:rPr lang="en-GB" dirty="0" err="1"/>
              <a:t>podemos</a:t>
            </a:r>
            <a:r>
              <a:rPr lang="en-GB" dirty="0"/>
              <a:t> </a:t>
            </a:r>
            <a:r>
              <a:rPr lang="en-GB" dirty="0" err="1"/>
              <a:t>contar</a:t>
            </a:r>
            <a:r>
              <a:rPr lang="en-GB" dirty="0"/>
              <a:t> 2 </a:t>
            </a:r>
            <a:r>
              <a:rPr lang="en-GB" dirty="0" err="1"/>
              <a:t>indicadores</a:t>
            </a:r>
            <a:r>
              <a:rPr lang="en-GB" dirty="0"/>
              <a:t> </a:t>
            </a:r>
            <a:r>
              <a:rPr lang="en-GB" dirty="0" err="1"/>
              <a:t>por</a:t>
            </a:r>
            <a:r>
              <a:rPr lang="en-GB" dirty="0"/>
              <a:t> </a:t>
            </a:r>
            <a:r>
              <a:rPr lang="en-GB" dirty="0" err="1"/>
              <a:t>actividad</a:t>
            </a:r>
            <a:r>
              <a:rPr lang="en-GB" dirty="0"/>
              <a:t>, 3 </a:t>
            </a:r>
            <a:r>
              <a:rPr lang="en-GB" dirty="0" err="1"/>
              <a:t>actividades</a:t>
            </a:r>
            <a:r>
              <a:rPr lang="en-GB" dirty="0"/>
              <a:t> </a:t>
            </a:r>
            <a:r>
              <a:rPr lang="en-GB" dirty="0" err="1"/>
              <a:t>por</a:t>
            </a:r>
            <a:r>
              <a:rPr lang="en-GB" dirty="0"/>
              <a:t> </a:t>
            </a:r>
            <a:r>
              <a:rPr lang="en-GB" dirty="0" err="1"/>
              <a:t>objetivo</a:t>
            </a:r>
            <a:r>
              <a:rPr lang="en-GB" dirty="0"/>
              <a:t> y 30 </a:t>
            </a:r>
            <a:r>
              <a:rPr lang="en-GB" dirty="0" err="1"/>
              <a:t>objetivos</a:t>
            </a:r>
            <a:r>
              <a:rPr lang="en-GB" dirty="0"/>
              <a:t> </a:t>
            </a:r>
            <a:r>
              <a:rPr lang="en-GB" dirty="0" err="1"/>
              <a:t>por</a:t>
            </a:r>
            <a:r>
              <a:rPr lang="en-GB" dirty="0"/>
              <a:t> plan.</a:t>
            </a:r>
          </a:p>
          <a:p>
            <a:r>
              <a:rPr lang="en-GB" dirty="0"/>
              <a:t>Por </a:t>
            </a:r>
            <a:r>
              <a:rPr lang="en-GB" dirty="0" err="1"/>
              <a:t>supuesto</a:t>
            </a:r>
            <a:r>
              <a:rPr lang="en-GB" dirty="0"/>
              <a:t>, </a:t>
            </a:r>
            <a:r>
              <a:rPr lang="en-GB" dirty="0" err="1"/>
              <a:t>esto</a:t>
            </a:r>
            <a:r>
              <a:rPr lang="en-GB" dirty="0"/>
              <a:t> es </a:t>
            </a:r>
            <a:r>
              <a:rPr lang="en-GB" dirty="0" err="1"/>
              <a:t>imposible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b="1" dirty="0" err="1"/>
              <a:t>Conclusión</a:t>
            </a:r>
            <a:r>
              <a:rPr lang="en-GB" b="1" dirty="0"/>
              <a:t>: </a:t>
            </a:r>
            <a:r>
              <a:rPr lang="en-GB" b="0" dirty="0" err="1"/>
              <a:t>debemos</a:t>
            </a:r>
            <a:r>
              <a:rPr lang="en-GB" b="0" dirty="0"/>
              <a:t> ser </a:t>
            </a:r>
            <a:r>
              <a:rPr lang="en-GB" b="0" dirty="0" err="1"/>
              <a:t>realistas</a:t>
            </a:r>
            <a:r>
              <a:rPr lang="en-GB" b="0" dirty="0"/>
              <a:t> a la hora de </a:t>
            </a:r>
            <a:r>
              <a:rPr lang="en-GB" b="0" dirty="0" err="1"/>
              <a:t>comprometernos</a:t>
            </a:r>
            <a:r>
              <a:rPr lang="en-GB" b="0" dirty="0"/>
              <a:t> a </a:t>
            </a:r>
            <a:r>
              <a:rPr lang="en-GB" b="0" dirty="0" err="1"/>
              <a:t>desglosar</a:t>
            </a:r>
            <a:r>
              <a:rPr lang="en-GB" b="0" dirty="0"/>
              <a:t> </a:t>
            </a:r>
            <a:r>
              <a:rPr lang="en-GB" b="0" dirty="0" err="1"/>
              <a:t>los</a:t>
            </a:r>
            <a:r>
              <a:rPr lang="en-GB" b="0" dirty="0"/>
              <a:t> </a:t>
            </a:r>
            <a:r>
              <a:rPr lang="en-GB" b="0" dirty="0" err="1"/>
              <a:t>indicadores</a:t>
            </a:r>
            <a:r>
              <a:rPr lang="en-GB" b="0" dirty="0"/>
              <a:t>. Si </a:t>
            </a:r>
            <a:r>
              <a:rPr lang="en-GB" b="0" dirty="0" err="1"/>
              <a:t>queremos</a:t>
            </a:r>
            <a:r>
              <a:rPr lang="en-GB" b="0" dirty="0"/>
              <a:t> </a:t>
            </a:r>
            <a:r>
              <a:rPr lang="en-GB" b="0" dirty="0" err="1"/>
              <a:t>desglosar</a:t>
            </a:r>
            <a:r>
              <a:rPr lang="en-GB" b="0" dirty="0"/>
              <a:t> </a:t>
            </a:r>
            <a:r>
              <a:rPr lang="en-GB" b="0" dirty="0" err="1"/>
              <a:t>todos</a:t>
            </a:r>
            <a:r>
              <a:rPr lang="en-GB" b="0" dirty="0"/>
              <a:t> </a:t>
            </a:r>
            <a:r>
              <a:rPr lang="en-GB" b="0" dirty="0" err="1"/>
              <a:t>los</a:t>
            </a:r>
            <a:r>
              <a:rPr lang="en-GB" b="0" dirty="0"/>
              <a:t> </a:t>
            </a:r>
            <a:r>
              <a:rPr lang="en-GB" b="0" dirty="0" err="1"/>
              <a:t>indicadores</a:t>
            </a:r>
            <a:r>
              <a:rPr lang="en-GB" b="0" dirty="0"/>
              <a:t> de población </a:t>
            </a:r>
            <a:r>
              <a:rPr lang="en-GB" b="0" dirty="0" err="1"/>
              <a:t>según</a:t>
            </a:r>
            <a:r>
              <a:rPr lang="en-GB" b="0" dirty="0"/>
              <a:t> </a:t>
            </a:r>
            <a:r>
              <a:rPr lang="en-GB" b="0" dirty="0" err="1"/>
              <a:t>todos</a:t>
            </a:r>
            <a:r>
              <a:rPr lang="en-GB" b="0" dirty="0"/>
              <a:t> </a:t>
            </a:r>
            <a:r>
              <a:rPr lang="en-GB" b="0" dirty="0" err="1"/>
              <a:t>los</a:t>
            </a:r>
            <a:r>
              <a:rPr lang="en-GB" b="0" dirty="0"/>
              <a:t> </a:t>
            </a:r>
            <a:r>
              <a:rPr lang="en-GB" b="0" dirty="0" err="1"/>
              <a:t>criterios</a:t>
            </a:r>
            <a:r>
              <a:rPr lang="en-GB" b="0" dirty="0"/>
              <a:t>, </a:t>
            </a:r>
            <a:r>
              <a:rPr lang="en-GB" b="0" dirty="0" err="1"/>
              <a:t>rápidamente</a:t>
            </a:r>
            <a:r>
              <a:rPr lang="en-GB" b="0" dirty="0"/>
              <a:t> se </a:t>
            </a:r>
            <a:r>
              <a:rPr lang="en-GB" b="0" dirty="0" err="1"/>
              <a:t>hace</a:t>
            </a:r>
            <a:r>
              <a:rPr lang="en-GB" b="0" dirty="0"/>
              <a:t> </a:t>
            </a:r>
            <a:r>
              <a:rPr lang="en-GB" b="0" dirty="0" err="1"/>
              <a:t>imposible</a:t>
            </a:r>
            <a:r>
              <a:rPr lang="en-GB" b="0" dirty="0"/>
              <a:t>.</a:t>
            </a:r>
          </a:p>
          <a:p>
            <a:r>
              <a:rPr lang="en-GB" b="0" dirty="0" err="1"/>
              <a:t>Deberíamos</a:t>
            </a:r>
            <a:r>
              <a:rPr lang="en-GB" b="0" dirty="0"/>
              <a:t> </a:t>
            </a:r>
            <a:r>
              <a:rPr lang="en-GB" b="0" dirty="0" err="1"/>
              <a:t>comprometernos</a:t>
            </a:r>
            <a:r>
              <a:rPr lang="en-GB" b="0" dirty="0"/>
              <a:t> a </a:t>
            </a:r>
            <a:r>
              <a:rPr lang="en-GB" b="0" dirty="0" err="1"/>
              <a:t>desglosar</a:t>
            </a:r>
            <a:r>
              <a:rPr lang="en-GB" b="0" dirty="0"/>
              <a:t> </a:t>
            </a:r>
            <a:r>
              <a:rPr lang="en-GB" b="0" dirty="0" err="1"/>
              <a:t>los</a:t>
            </a:r>
            <a:r>
              <a:rPr lang="en-GB" b="0" dirty="0"/>
              <a:t> </a:t>
            </a:r>
            <a:r>
              <a:rPr lang="en-GB" b="0" dirty="0" err="1"/>
              <a:t>datos</a:t>
            </a:r>
            <a:r>
              <a:rPr lang="en-GB" b="0" dirty="0"/>
              <a:t> </a:t>
            </a:r>
            <a:r>
              <a:rPr lang="en-GB" b="0" dirty="0" err="1"/>
              <a:t>sólo</a:t>
            </a:r>
            <a:r>
              <a:rPr lang="en-GB" b="0" dirty="0"/>
              <a:t> </a:t>
            </a:r>
            <a:r>
              <a:rPr lang="en-GB" b="0" dirty="0" err="1"/>
              <a:t>si</a:t>
            </a:r>
            <a:endParaRPr lang="en-GB" b="0" dirty="0"/>
          </a:p>
          <a:p>
            <a:pPr lvl="1"/>
            <a:r>
              <a:rPr lang="en-GB" b="0" dirty="0"/>
              <a:t>1) Es </a:t>
            </a:r>
            <a:r>
              <a:rPr lang="en-GB" b="0" dirty="0" err="1"/>
              <a:t>relevante</a:t>
            </a:r>
            <a:r>
              <a:rPr lang="en-GB" b="0" dirty="0"/>
              <a:t>: ¿</a:t>
            </a:r>
            <a:r>
              <a:rPr lang="en-GB" b="0" dirty="0" err="1"/>
              <a:t>realmente</a:t>
            </a:r>
            <a:r>
              <a:rPr lang="en-GB" b="0" dirty="0"/>
              <a:t> </a:t>
            </a:r>
            <a:r>
              <a:rPr lang="en-GB" b="0" dirty="0" err="1"/>
              <a:t>vamos</a:t>
            </a:r>
            <a:r>
              <a:rPr lang="en-GB" b="0" dirty="0"/>
              <a:t> a </a:t>
            </a:r>
            <a:r>
              <a:rPr lang="en-GB" b="0" dirty="0" err="1"/>
              <a:t>utilizar</a:t>
            </a:r>
            <a:r>
              <a:rPr lang="en-GB" b="0" dirty="0"/>
              <a:t> </a:t>
            </a:r>
            <a:r>
              <a:rPr lang="en-GB" b="0" dirty="0" err="1"/>
              <a:t>estos</a:t>
            </a:r>
            <a:r>
              <a:rPr lang="en-GB" b="0" dirty="0"/>
              <a:t> </a:t>
            </a:r>
            <a:r>
              <a:rPr lang="en-GB" b="0" dirty="0" err="1"/>
              <a:t>datos</a:t>
            </a:r>
            <a:r>
              <a:rPr lang="en-GB" b="0" dirty="0"/>
              <a:t>? ¿No es </a:t>
            </a:r>
            <a:r>
              <a:rPr lang="en-GB" b="0" dirty="0" err="1"/>
              <a:t>sólo</a:t>
            </a:r>
            <a:r>
              <a:rPr lang="en-GB" b="0" dirty="0"/>
              <a:t> un </a:t>
            </a:r>
            <a:r>
              <a:rPr lang="en-GB" b="0" dirty="0" err="1"/>
              <a:t>informe</a:t>
            </a:r>
            <a:r>
              <a:rPr lang="en-GB" b="0" dirty="0"/>
              <a:t> </a:t>
            </a:r>
            <a:r>
              <a:rPr lang="en-GB" b="0" dirty="0" err="1"/>
              <a:t>atractivo</a:t>
            </a:r>
            <a:r>
              <a:rPr lang="en-GB" b="0" dirty="0"/>
              <a:t>?</a:t>
            </a:r>
          </a:p>
          <a:p>
            <a:pPr lvl="1"/>
            <a:r>
              <a:rPr lang="en-GB" b="0" dirty="0"/>
              <a:t>2) Es </a:t>
            </a:r>
            <a:r>
              <a:rPr lang="en-GB" b="0" dirty="0" err="1"/>
              <a:t>factible</a:t>
            </a:r>
            <a:r>
              <a:rPr lang="en-GB" b="0" dirty="0"/>
              <a:t>: </a:t>
            </a:r>
            <a:r>
              <a:rPr lang="en-GB" b="0" dirty="0" err="1"/>
              <a:t>realmente</a:t>
            </a:r>
            <a:r>
              <a:rPr lang="en-GB" b="0" dirty="0"/>
              <a:t> </a:t>
            </a:r>
            <a:r>
              <a:rPr lang="en-GB" b="0" dirty="0" err="1"/>
              <a:t>tenemos</a:t>
            </a:r>
            <a:r>
              <a:rPr lang="en-GB" b="0" dirty="0"/>
              <a:t> la </a:t>
            </a:r>
            <a:r>
              <a:rPr lang="en-GB" b="0" dirty="0" err="1"/>
              <a:t>capacidad</a:t>
            </a:r>
            <a:r>
              <a:rPr lang="en-GB" b="0" dirty="0"/>
              <a:t> de </a:t>
            </a:r>
            <a:r>
              <a:rPr lang="en-GB" b="0" dirty="0" err="1"/>
              <a:t>medir</a:t>
            </a:r>
            <a:r>
              <a:rPr lang="en-GB" b="0" dirty="0"/>
              <a:t> </a:t>
            </a:r>
            <a:r>
              <a:rPr lang="en-GB" b="0" dirty="0" err="1"/>
              <a:t>los</a:t>
            </a:r>
            <a:r>
              <a:rPr lang="en-GB" b="0" dirty="0"/>
              <a:t> </a:t>
            </a:r>
            <a:r>
              <a:rPr lang="en-GB" b="0" dirty="0" err="1"/>
              <a:t>datos</a:t>
            </a:r>
            <a:r>
              <a:rPr lang="en-GB" b="0" dirty="0"/>
              <a:t> </a:t>
            </a:r>
            <a:r>
              <a:rPr lang="en-GB" b="0" dirty="0" err="1"/>
              <a:t>granulares</a:t>
            </a:r>
            <a:r>
              <a:rPr lang="en-GB" b="0" dirty="0"/>
              <a:t>. No </a:t>
            </a:r>
            <a:r>
              <a:rPr lang="en-GB" b="0" dirty="0" err="1"/>
              <a:t>tiene</a:t>
            </a:r>
            <a:r>
              <a:rPr lang="en-GB" b="0" dirty="0"/>
              <a:t> </a:t>
            </a:r>
            <a:r>
              <a:rPr lang="en-GB" b="0" dirty="0" err="1"/>
              <a:t>sentido</a:t>
            </a:r>
            <a:r>
              <a:rPr lang="en-GB" b="0" dirty="0"/>
              <a:t> </a:t>
            </a:r>
            <a:r>
              <a:rPr lang="en-GB" b="0" dirty="0" err="1"/>
              <a:t>medir</a:t>
            </a:r>
            <a:r>
              <a:rPr lang="en-GB" b="0" dirty="0"/>
              <a:t> </a:t>
            </a:r>
            <a:r>
              <a:rPr lang="en-GB" b="0" dirty="0" err="1"/>
              <a:t>sólo</a:t>
            </a:r>
            <a:r>
              <a:rPr lang="en-GB" b="0" dirty="0"/>
              <a:t> </a:t>
            </a:r>
            <a:r>
              <a:rPr lang="en-GB" b="0" dirty="0" err="1"/>
              <a:t>el</a:t>
            </a:r>
            <a:r>
              <a:rPr lang="en-GB" b="0" dirty="0"/>
              <a:t> </a:t>
            </a:r>
            <a:r>
              <a:rPr lang="en-GB" b="0" dirty="0" err="1"/>
              <a:t>valor</a:t>
            </a:r>
            <a:r>
              <a:rPr lang="en-GB" b="0" dirty="0"/>
              <a:t> total y, a </a:t>
            </a:r>
            <a:r>
              <a:rPr lang="en-GB" b="0" dirty="0" err="1"/>
              <a:t>partir</a:t>
            </a:r>
            <a:r>
              <a:rPr lang="en-GB" b="0" dirty="0"/>
              <a:t> de </a:t>
            </a:r>
            <a:r>
              <a:rPr lang="en-GB" b="0" dirty="0" err="1"/>
              <a:t>ahí</a:t>
            </a:r>
            <a:r>
              <a:rPr lang="en-GB" b="0" dirty="0"/>
              <a:t>, </a:t>
            </a:r>
            <a:r>
              <a:rPr lang="en-GB" b="0" dirty="0" err="1"/>
              <a:t>inventar</a:t>
            </a:r>
            <a:r>
              <a:rPr lang="en-GB" b="0" dirty="0"/>
              <a:t> un </a:t>
            </a:r>
            <a:r>
              <a:rPr lang="en-GB" b="0" dirty="0" err="1"/>
              <a:t>falso</a:t>
            </a:r>
            <a:r>
              <a:rPr lang="en-GB" b="0" dirty="0"/>
              <a:t> </a:t>
            </a:r>
            <a:r>
              <a:rPr lang="en-GB" b="0" dirty="0" err="1"/>
              <a:t>desglose</a:t>
            </a:r>
            <a:r>
              <a:rPr lang="en-GB" b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82079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2144" y="3390511"/>
            <a:ext cx="5800682" cy="4129405"/>
          </a:xfrm>
        </p:spPr>
        <p:txBody>
          <a:bodyPr/>
          <a:lstStyle/>
          <a:p>
            <a:r>
              <a:rPr lang="en-GB" dirty="0" err="1">
                <a:latin typeface="Arial"/>
                <a:cs typeface="Arial"/>
              </a:rPr>
              <a:t>Recordatorio</a:t>
            </a:r>
            <a:r>
              <a:rPr lang="en-GB" dirty="0">
                <a:latin typeface="Arial"/>
                <a:cs typeface="Arial"/>
              </a:rPr>
              <a:t>: </a:t>
            </a:r>
            <a:r>
              <a:rPr lang="en-GB" dirty="0" err="1">
                <a:latin typeface="Arial"/>
                <a:cs typeface="Arial"/>
              </a:rPr>
              <a:t>como</a:t>
            </a:r>
            <a:r>
              <a:rPr lang="en-GB" dirty="0">
                <a:latin typeface="Arial"/>
                <a:cs typeface="Arial"/>
              </a:rPr>
              <a:t> se </a:t>
            </a:r>
            <a:r>
              <a:rPr lang="en-GB" dirty="0" err="1">
                <a:latin typeface="Arial"/>
                <a:cs typeface="Arial"/>
              </a:rPr>
              <a:t>explica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en</a:t>
            </a:r>
            <a:r>
              <a:rPr lang="en-GB" dirty="0">
                <a:latin typeface="Arial"/>
                <a:cs typeface="Arial"/>
              </a:rPr>
              <a:t> la </a:t>
            </a:r>
            <a:r>
              <a:rPr lang="en-GB" dirty="0" err="1">
                <a:latin typeface="Arial"/>
                <a:cs typeface="Arial"/>
              </a:rPr>
              <a:t>presentación</a:t>
            </a:r>
            <a:r>
              <a:rPr lang="en-GB" dirty="0">
                <a:latin typeface="Arial"/>
                <a:cs typeface="Arial"/>
              </a:rPr>
              <a:t> ppt </a:t>
            </a:r>
            <a:r>
              <a:rPr lang="en-GB" dirty="0" err="1">
                <a:latin typeface="Arial"/>
                <a:cs typeface="Arial"/>
              </a:rPr>
              <a:t>grabada</a:t>
            </a:r>
            <a:r>
              <a:rPr lang="en-GB" dirty="0">
                <a:latin typeface="Arial"/>
                <a:cs typeface="Arial"/>
              </a:rPr>
              <a:t>, </a:t>
            </a:r>
            <a:r>
              <a:rPr lang="en-GB" dirty="0" err="1">
                <a:latin typeface="Arial"/>
                <a:cs typeface="Arial"/>
              </a:rPr>
              <a:t>el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trabajo</a:t>
            </a:r>
            <a:r>
              <a:rPr lang="en-GB" dirty="0">
                <a:latin typeface="Arial"/>
                <a:cs typeface="Arial"/>
              </a:rPr>
              <a:t> de </a:t>
            </a:r>
            <a:r>
              <a:rPr lang="en-GB" dirty="0" err="1">
                <a:latin typeface="Arial"/>
                <a:cs typeface="Arial"/>
              </a:rPr>
              <a:t>monitoreo</a:t>
            </a:r>
            <a:r>
              <a:rPr lang="en-GB" dirty="0">
                <a:latin typeface="Arial"/>
                <a:cs typeface="Arial"/>
              </a:rPr>
              <a:t> de la </a:t>
            </a:r>
            <a:r>
              <a:rPr lang="en-GB" dirty="0" err="1">
                <a:latin typeface="Arial"/>
                <a:cs typeface="Arial"/>
              </a:rPr>
              <a:t>respuesta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consta</a:t>
            </a:r>
            <a:r>
              <a:rPr lang="en-GB" dirty="0">
                <a:latin typeface="Arial"/>
                <a:cs typeface="Arial"/>
              </a:rPr>
              <a:t> de 3 pasos, y se </a:t>
            </a:r>
            <a:r>
              <a:rPr lang="en-GB" dirty="0" err="1">
                <a:latin typeface="Arial"/>
                <a:cs typeface="Arial"/>
              </a:rPr>
              <a:t>alimenta</a:t>
            </a:r>
            <a:r>
              <a:rPr lang="en-GB" dirty="0">
                <a:latin typeface="Arial"/>
                <a:cs typeface="Arial"/>
              </a:rPr>
              <a:t> de </a:t>
            </a:r>
            <a:r>
              <a:rPr lang="en-GB" dirty="0" err="1">
                <a:latin typeface="Arial"/>
                <a:cs typeface="Arial"/>
              </a:rPr>
              <a:t>otros</a:t>
            </a:r>
            <a:r>
              <a:rPr lang="en-GB" dirty="0">
                <a:latin typeface="Arial"/>
                <a:cs typeface="Arial"/>
              </a:rPr>
              <a:t> 3 pasos.</a:t>
            </a:r>
          </a:p>
          <a:p>
            <a:endParaRPr lang="en-GB" dirty="0"/>
          </a:p>
          <a:p>
            <a:pPr lvl="0" rtl="0"/>
            <a:r>
              <a:rPr lang="en-GB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CLICK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Tenemos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que </a:t>
            </a:r>
            <a:r>
              <a:rPr lang="en-GB" sz="1200" u="sng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DISEÑAR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trabajo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seguimiento</a:t>
            </a:r>
            <a:endParaRPr lang="en-GB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lvl="0" rtl="0"/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Pensar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qué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hay que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supervisar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con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qué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recursos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contamos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establecer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los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u="sng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indicadores</a:t>
            </a:r>
            <a:r>
              <a:rPr lang="en-GB" sz="1200" u="sng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y </a:t>
            </a:r>
            <a:r>
              <a:rPr lang="en-GB" sz="1200" u="sng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objetivos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definir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los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distintos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canales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intercambio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información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que se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utilizarán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presentarlo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todo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u="sng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plan de </a:t>
            </a:r>
            <a:r>
              <a:rPr lang="en-GB" sz="1200" u="sng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monitoreo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En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la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fase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planificación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antes de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empezar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el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trabajo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 lvl="0" rtl="0"/>
            <a:endParaRPr lang="en-GB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lvl="0" rtl="0"/>
            <a:r>
              <a:rPr lang="en-GB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CLICK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continuación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a lo largo de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todo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año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intervención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en-GB" sz="1200" u="sng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RECOPILAREMOS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datos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sobre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lo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entregado</a:t>
            </a:r>
            <a:endParaRPr lang="en-GB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lvl="0" rtl="0"/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Recopilación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validación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tratamiento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agregación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almacenamiento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datos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Proceso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continuo, a lo largo de la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aplicación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 </a:t>
            </a:r>
          </a:p>
          <a:p>
            <a:pPr lvl="0" rtl="0"/>
            <a:endParaRPr lang="en-GB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lvl="0" rtl="0"/>
            <a:r>
              <a:rPr lang="en-GB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CLICK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u="sng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ANALIZAREMOS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estos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datos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En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momentos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determinados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 lvl="0" rtl="0"/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Para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sacar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conclusiones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para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conocer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la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historia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que hay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detrás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los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datos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endParaRPr lang="en-GB" b="1" dirty="0">
              <a:solidFill>
                <a:srgbClr val="FF0000"/>
              </a:solidFill>
              <a:latin typeface="Arial"/>
              <a:cs typeface="Arial"/>
            </a:endParaRPr>
          </a:p>
          <a:p>
            <a:pPr lvl="0" rtl="0"/>
            <a:r>
              <a:rPr lang="en-GB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CLICK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Estos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son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los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3 pasos que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realmente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conforman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el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monitoreo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 lvl="0" rtl="0"/>
            <a:endParaRPr lang="en-GB" sz="1200" b="1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CLICK Las 3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siguientes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son "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acciones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que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vienen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después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del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Monitoreo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que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requieren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el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trabajo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monitoreo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pero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que no son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exactamente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parte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del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trabajo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monitoreo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".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>
              <a:solidFill>
                <a:srgbClr val="FF0000"/>
              </a:solidFill>
              <a:latin typeface="Arial"/>
              <a:cs typeface="Arial"/>
            </a:endParaRP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CLICK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ACTUAR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partir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las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conclusiones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tomar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decisiones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y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hacer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recomendaciones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En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momentos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determinados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 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CLICK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INFORMAR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sobre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los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resultados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En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momentos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determinados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(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algunas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partes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son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en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tiempo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real). </a:t>
            </a:r>
          </a:p>
          <a:p>
            <a:pPr lvl="0"/>
            <a:endParaRPr lang="en-US" sz="1200" i="1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CLICK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Introducir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los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datos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los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resultados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la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EVALUACIÓN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 </a:t>
            </a:r>
            <a:r>
              <a:rPr lang="en-US" sz="1200" b="0" i="1" u="none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En</a:t>
            </a:r>
            <a:r>
              <a:rPr lang="en-US" sz="1200" b="0" i="1" u="none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b="0" i="1" u="none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momentos</a:t>
            </a:r>
            <a:r>
              <a:rPr lang="en-US" sz="1200" b="0" i="1" u="none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b="0" i="1" u="none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determinados</a:t>
            </a:r>
            <a:r>
              <a:rPr lang="en-US" sz="1200" b="0" i="1" u="none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>
              <a:lnSpc>
                <a:spcPct val="113999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01368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b="1" dirty="0">
                <a:latin typeface="Arial"/>
                <a:cs typeface="Arial"/>
              </a:rPr>
              <a:t>Para </a:t>
            </a:r>
            <a:r>
              <a:rPr lang="en-GB" sz="1200" b="1" dirty="0" err="1">
                <a:latin typeface="Arial"/>
                <a:cs typeface="Arial"/>
              </a:rPr>
              <a:t>preparar</a:t>
            </a:r>
            <a:r>
              <a:rPr lang="en-GB" sz="1200" b="1" dirty="0">
                <a:latin typeface="Arial"/>
                <a:cs typeface="Arial"/>
              </a:rPr>
              <a:t> </a:t>
            </a:r>
            <a:r>
              <a:rPr lang="en-GB" sz="1200" b="1" dirty="0" err="1">
                <a:latin typeface="Arial"/>
                <a:cs typeface="Arial"/>
              </a:rPr>
              <a:t>el</a:t>
            </a:r>
            <a:r>
              <a:rPr lang="en-GB" sz="1200" b="1" dirty="0">
                <a:latin typeface="Arial"/>
                <a:cs typeface="Arial"/>
              </a:rPr>
              <a:t> </a:t>
            </a:r>
            <a:r>
              <a:rPr lang="en-GB" sz="1200" b="1" dirty="0" err="1">
                <a:latin typeface="Arial"/>
                <a:cs typeface="Arial"/>
              </a:rPr>
              <a:t>trabajo</a:t>
            </a:r>
            <a:r>
              <a:rPr lang="en-GB" sz="1200" b="1" dirty="0">
                <a:latin typeface="Arial"/>
                <a:cs typeface="Arial"/>
              </a:rPr>
              <a:t> de </a:t>
            </a:r>
            <a:r>
              <a:rPr lang="en-GB" sz="1200" b="1" dirty="0" err="1">
                <a:latin typeface="Arial"/>
                <a:cs typeface="Arial"/>
              </a:rPr>
              <a:t>monitoreo</a:t>
            </a:r>
            <a:r>
              <a:rPr lang="en-GB" sz="1200" b="1" dirty="0">
                <a:latin typeface="Arial"/>
                <a:cs typeface="Arial"/>
              </a:rPr>
              <a:t>, a </a:t>
            </a:r>
            <a:r>
              <a:rPr lang="en-GB" sz="1200" b="1" dirty="0" err="1">
                <a:latin typeface="Arial"/>
                <a:cs typeface="Arial"/>
              </a:rPr>
              <a:t>principios</a:t>
            </a:r>
            <a:r>
              <a:rPr lang="en-GB" sz="1200" b="1" dirty="0">
                <a:latin typeface="Arial"/>
                <a:cs typeface="Arial"/>
              </a:rPr>
              <a:t> de </a:t>
            </a:r>
            <a:r>
              <a:rPr lang="en-GB" sz="1200" b="1" dirty="0" err="1">
                <a:latin typeface="Arial"/>
                <a:cs typeface="Arial"/>
              </a:rPr>
              <a:t>año</a:t>
            </a:r>
            <a:r>
              <a:rPr lang="en-GB" sz="1200" b="1" dirty="0">
                <a:latin typeface="Arial"/>
                <a:cs typeface="Arial"/>
              </a:rPr>
              <a:t>, </a:t>
            </a:r>
            <a:r>
              <a:rPr lang="en-GB" sz="1200" b="1" dirty="0" err="1">
                <a:latin typeface="Arial"/>
                <a:cs typeface="Arial"/>
              </a:rPr>
              <a:t>debes</a:t>
            </a:r>
            <a:r>
              <a:rPr lang="en-GB" sz="1200" b="1" dirty="0">
                <a:latin typeface="Arial"/>
                <a:cs typeface="Arial"/>
              </a:rPr>
              <a:t>:</a:t>
            </a:r>
          </a:p>
          <a:p>
            <a:pPr lvl="0"/>
            <a:endParaRPr lang="en-US" sz="1200" dirty="0"/>
          </a:p>
          <a:p>
            <a:pPr lvl="0"/>
            <a:r>
              <a:rPr lang="en-US" sz="1200" b="1" dirty="0"/>
              <a:t>CLICK</a:t>
            </a:r>
            <a:r>
              <a:rPr lang="en-US" sz="1200" dirty="0"/>
              <a:t> </a:t>
            </a:r>
            <a:r>
              <a:rPr lang="en-US" sz="1200" dirty="0" err="1"/>
              <a:t>nombrar</a:t>
            </a:r>
            <a:r>
              <a:rPr lang="en-US" sz="1200" dirty="0"/>
              <a:t> a </a:t>
            </a:r>
            <a:r>
              <a:rPr lang="en-US" sz="1200" dirty="0" err="1"/>
              <a:t>los</a:t>
            </a:r>
            <a:r>
              <a:rPr lang="en-US" sz="1200" dirty="0"/>
              <a:t> 2 </a:t>
            </a:r>
            <a:r>
              <a:rPr lang="en-US" sz="1200" dirty="0" err="1"/>
              <a:t>funcionarios</a:t>
            </a:r>
            <a:r>
              <a:rPr lang="en-US" sz="1200" dirty="0"/>
              <a:t> de la OCHA que </a:t>
            </a:r>
            <a:r>
              <a:rPr lang="en-US" sz="1200" dirty="0" err="1"/>
              <a:t>coordinarán</a:t>
            </a:r>
            <a:r>
              <a:rPr lang="en-US" sz="1200" dirty="0"/>
              <a:t> </a:t>
            </a:r>
            <a:r>
              <a:rPr lang="en-US" sz="1200" dirty="0" err="1"/>
              <a:t>este</a:t>
            </a:r>
            <a:r>
              <a:rPr lang="en-US" sz="1200" dirty="0"/>
              <a:t> </a:t>
            </a:r>
            <a:r>
              <a:rPr lang="en-US" sz="1200" dirty="0" err="1"/>
              <a:t>trabajo</a:t>
            </a:r>
            <a:endParaRPr lang="en-US" sz="1200" dirty="0"/>
          </a:p>
          <a:p>
            <a:pPr lvl="0"/>
            <a:r>
              <a:rPr lang="en-US" sz="1200" b="1" dirty="0"/>
              <a:t>CLICK</a:t>
            </a:r>
            <a:r>
              <a:rPr lang="en-US" sz="1200" dirty="0"/>
              <a:t> </a:t>
            </a:r>
            <a:r>
              <a:rPr lang="en-US" sz="1200" dirty="0" err="1"/>
              <a:t>Identificar</a:t>
            </a:r>
            <a:r>
              <a:rPr lang="en-US" sz="1200" dirty="0"/>
              <a:t> la </a:t>
            </a:r>
            <a:r>
              <a:rPr lang="en-US" sz="1200" dirty="0" err="1"/>
              <a:t>demanda</a:t>
            </a:r>
            <a:r>
              <a:rPr lang="en-US" sz="1200" dirty="0"/>
              <a:t> (o </a:t>
            </a:r>
            <a:r>
              <a:rPr lang="en-US" sz="1200" dirty="0" err="1"/>
              <a:t>exigencia</a:t>
            </a:r>
            <a:r>
              <a:rPr lang="en-US" sz="1200" dirty="0"/>
              <a:t>, o </a:t>
            </a:r>
            <a:r>
              <a:rPr lang="en-US" sz="1200" dirty="0" err="1"/>
              <a:t>necesidad</a:t>
            </a:r>
            <a:r>
              <a:rPr lang="en-US" sz="1200" dirty="0"/>
              <a:t>, o </a:t>
            </a:r>
            <a:r>
              <a:rPr lang="en-US" sz="1200" dirty="0" err="1"/>
              <a:t>expectativa</a:t>
            </a:r>
            <a:r>
              <a:rPr lang="en-US" sz="1200" dirty="0"/>
              <a:t>) de </a:t>
            </a:r>
            <a:r>
              <a:rPr lang="en-US" sz="1200" dirty="0" err="1"/>
              <a:t>monitoreo</a:t>
            </a:r>
            <a:r>
              <a:rPr lang="en-US" sz="1200" dirty="0"/>
              <a:t>, y la </a:t>
            </a:r>
            <a:r>
              <a:rPr lang="en-US" sz="1200" dirty="0" err="1"/>
              <a:t>capacidad</a:t>
            </a:r>
            <a:r>
              <a:rPr lang="en-US" sz="1200" dirty="0"/>
              <a:t> para </a:t>
            </a:r>
            <a:r>
              <a:rPr lang="en-US" sz="1200" dirty="0" err="1"/>
              <a:t>ello</a:t>
            </a:r>
            <a:r>
              <a:rPr lang="en-US" sz="1200" dirty="0"/>
              <a:t>. Determine </a:t>
            </a:r>
            <a:r>
              <a:rPr lang="en-US" sz="1200" dirty="0" err="1"/>
              <a:t>qué</a:t>
            </a:r>
            <a:r>
              <a:rPr lang="en-US" sz="1200" dirty="0"/>
              <a:t> </a:t>
            </a:r>
            <a:r>
              <a:rPr lang="en-US" sz="1200" dirty="0" err="1"/>
              <a:t>necesita</a:t>
            </a:r>
            <a:r>
              <a:rPr lang="en-US" sz="1200" dirty="0"/>
              <a:t> saber y </a:t>
            </a:r>
            <a:r>
              <a:rPr lang="en-US" sz="1200" dirty="0" err="1"/>
              <a:t>por</a:t>
            </a:r>
            <a:r>
              <a:rPr lang="en-US" sz="1200" dirty="0"/>
              <a:t> </a:t>
            </a:r>
            <a:r>
              <a:rPr lang="en-US" sz="1200" dirty="0" err="1"/>
              <a:t>qué</a:t>
            </a:r>
            <a:r>
              <a:rPr lang="en-US" sz="1200" dirty="0"/>
              <a:t> </a:t>
            </a:r>
            <a:r>
              <a:rPr lang="en-US" sz="1200" dirty="0" err="1"/>
              <a:t>necesita</a:t>
            </a:r>
            <a:r>
              <a:rPr lang="en-US" sz="1200" dirty="0"/>
              <a:t> </a:t>
            </a:r>
            <a:r>
              <a:rPr lang="en-US" sz="1200" dirty="0" err="1"/>
              <a:t>saberlo</a:t>
            </a:r>
            <a:r>
              <a:rPr lang="en-US" sz="1200" dirty="0"/>
              <a:t>. El plan de </a:t>
            </a:r>
            <a:r>
              <a:rPr lang="en-US" sz="1200" dirty="0" err="1"/>
              <a:t>monitoreo</a:t>
            </a:r>
            <a:r>
              <a:rPr lang="en-US" sz="1200" dirty="0"/>
              <a:t> </a:t>
            </a:r>
            <a:r>
              <a:rPr lang="en-US" sz="1200" dirty="0" err="1"/>
              <a:t>tiene</a:t>
            </a:r>
            <a:r>
              <a:rPr lang="en-US" sz="1200" dirty="0"/>
              <a:t> que </a:t>
            </a:r>
            <a:r>
              <a:rPr lang="en-US" sz="1200" dirty="0" err="1"/>
              <a:t>estar</a:t>
            </a:r>
            <a:r>
              <a:rPr lang="en-US" sz="1200" dirty="0"/>
              <a:t> </a:t>
            </a:r>
            <a:r>
              <a:rPr lang="en-US" sz="1200" dirty="0" err="1"/>
              <a:t>impulsado</a:t>
            </a:r>
            <a:r>
              <a:rPr lang="en-US" sz="1200" dirty="0"/>
              <a:t> </a:t>
            </a:r>
            <a:r>
              <a:rPr lang="en-US" sz="1200" dirty="0" err="1"/>
              <a:t>por</a:t>
            </a:r>
            <a:r>
              <a:rPr lang="en-US" sz="1200" dirty="0"/>
              <a:t> la </a:t>
            </a:r>
            <a:r>
              <a:rPr lang="en-US" sz="1200" dirty="0" err="1"/>
              <a:t>demanda</a:t>
            </a:r>
            <a:r>
              <a:rPr lang="en-US" sz="1200" dirty="0"/>
              <a:t>. </a:t>
            </a:r>
            <a:r>
              <a:rPr lang="en-US" sz="1200" dirty="0" err="1"/>
              <a:t>Teniendo</a:t>
            </a:r>
            <a:r>
              <a:rPr lang="en-US" sz="1200" dirty="0"/>
              <a:t> </a:t>
            </a:r>
            <a:r>
              <a:rPr lang="en-US" sz="1200" dirty="0" err="1"/>
              <a:t>en</a:t>
            </a:r>
            <a:r>
              <a:rPr lang="en-US" sz="1200" dirty="0"/>
              <a:t> </a:t>
            </a:r>
            <a:r>
              <a:rPr lang="en-US" sz="1200" dirty="0" err="1"/>
              <a:t>cuenta</a:t>
            </a:r>
            <a:r>
              <a:rPr lang="en-US" sz="1200" dirty="0"/>
              <a:t> </a:t>
            </a:r>
            <a:r>
              <a:rPr lang="en-US" sz="1200" dirty="0" err="1"/>
              <a:t>nuestro</a:t>
            </a:r>
            <a:r>
              <a:rPr lang="en-US" sz="1200" dirty="0"/>
              <a:t> doble </a:t>
            </a:r>
            <a:r>
              <a:rPr lang="en-US" sz="1200" dirty="0" err="1"/>
              <a:t>propósito</a:t>
            </a:r>
            <a:r>
              <a:rPr lang="en-US" sz="1200" dirty="0"/>
              <a:t>, </a:t>
            </a:r>
            <a:r>
              <a:rPr lang="en-US" sz="1200" dirty="0" err="1"/>
              <a:t>tendremos</a:t>
            </a:r>
            <a:r>
              <a:rPr lang="en-US" sz="1200" dirty="0"/>
              <a:t> </a:t>
            </a:r>
            <a:r>
              <a:rPr lang="en-US" sz="1200" dirty="0" err="1"/>
              <a:t>demandas</a:t>
            </a:r>
            <a:r>
              <a:rPr lang="en-US" sz="1200" dirty="0"/>
              <a:t> </a:t>
            </a:r>
            <a:r>
              <a:rPr lang="en-US" sz="1200" dirty="0" err="1"/>
              <a:t>internas</a:t>
            </a:r>
            <a:r>
              <a:rPr lang="en-US" sz="1200" dirty="0"/>
              <a:t>, </a:t>
            </a:r>
            <a:r>
              <a:rPr lang="en-US" sz="1200" dirty="0" err="1"/>
              <a:t>cosas</a:t>
            </a:r>
            <a:r>
              <a:rPr lang="en-US" sz="1200" dirty="0"/>
              <a:t> que </a:t>
            </a:r>
            <a:r>
              <a:rPr lang="en-US" sz="1200" dirty="0" err="1"/>
              <a:t>necesitamos</a:t>
            </a:r>
            <a:r>
              <a:rPr lang="en-US" sz="1200" dirty="0"/>
              <a:t> saber para </a:t>
            </a:r>
            <a:r>
              <a:rPr lang="en-US" sz="1200" dirty="0" err="1"/>
              <a:t>hacerlo</a:t>
            </a:r>
            <a:r>
              <a:rPr lang="en-US" sz="1200" dirty="0"/>
              <a:t> </a:t>
            </a:r>
            <a:r>
              <a:rPr lang="en-US" sz="1200" dirty="0" err="1"/>
              <a:t>mejor</a:t>
            </a:r>
            <a:r>
              <a:rPr lang="en-US" sz="1200" dirty="0"/>
              <a:t>, y </a:t>
            </a:r>
            <a:r>
              <a:rPr lang="en-US" sz="1200" dirty="0" err="1"/>
              <a:t>demandas</a:t>
            </a:r>
            <a:r>
              <a:rPr lang="en-US" sz="1200" dirty="0"/>
              <a:t> </a:t>
            </a:r>
            <a:r>
              <a:rPr lang="en-US" sz="1200" dirty="0" err="1"/>
              <a:t>externas</a:t>
            </a:r>
            <a:r>
              <a:rPr lang="en-US" sz="1200" dirty="0"/>
              <a:t>, </a:t>
            </a:r>
            <a:r>
              <a:rPr lang="en-US" sz="1200" dirty="0" err="1"/>
              <a:t>cosas</a:t>
            </a:r>
            <a:r>
              <a:rPr lang="en-US" sz="1200" dirty="0"/>
              <a:t> </a:t>
            </a:r>
            <a:r>
              <a:rPr lang="en-US" sz="1200" dirty="0" err="1"/>
              <a:t>sobre</a:t>
            </a:r>
            <a:r>
              <a:rPr lang="en-US" sz="1200" dirty="0"/>
              <a:t> las que </a:t>
            </a:r>
            <a:r>
              <a:rPr lang="en-US" sz="1200" dirty="0" err="1"/>
              <a:t>necesitamos</a:t>
            </a:r>
            <a:r>
              <a:rPr lang="en-US" sz="1200" dirty="0"/>
              <a:t> </a:t>
            </a:r>
            <a:r>
              <a:rPr lang="en-US" sz="1200" dirty="0" err="1"/>
              <a:t>informar</a:t>
            </a:r>
            <a:r>
              <a:rPr lang="en-US" sz="1200" dirty="0"/>
              <a:t> para </a:t>
            </a:r>
            <a:r>
              <a:rPr lang="en-US" sz="1200" dirty="0" err="1"/>
              <a:t>rendir</a:t>
            </a:r>
            <a:r>
              <a:rPr lang="en-US" sz="1200" dirty="0"/>
              <a:t> </a:t>
            </a:r>
            <a:r>
              <a:rPr lang="en-US" sz="1200" dirty="0" err="1"/>
              <a:t>cuentas</a:t>
            </a:r>
            <a:r>
              <a:rPr lang="en-US" sz="1200" dirty="0"/>
              <a:t>. </a:t>
            </a:r>
          </a:p>
          <a:p>
            <a:pPr lvl="0"/>
            <a:r>
              <a:rPr lang="en-US" sz="1200" b="1" dirty="0"/>
              <a:t>CLICK</a:t>
            </a:r>
            <a:r>
              <a:rPr lang="en-US" sz="1200" dirty="0"/>
              <a:t> </a:t>
            </a:r>
            <a:r>
              <a:rPr lang="en-US" sz="1200" dirty="0" err="1"/>
              <a:t>Elaborar</a:t>
            </a:r>
            <a:r>
              <a:rPr lang="en-US" sz="1200" dirty="0"/>
              <a:t> </a:t>
            </a:r>
            <a:r>
              <a:rPr lang="en-US" sz="1200" dirty="0" err="1"/>
              <a:t>el</a:t>
            </a:r>
            <a:r>
              <a:rPr lang="en-US" sz="1200" dirty="0"/>
              <a:t> </a:t>
            </a:r>
            <a:r>
              <a:rPr lang="en-US" sz="1200" dirty="0" err="1"/>
              <a:t>marco</a:t>
            </a:r>
            <a:r>
              <a:rPr lang="en-US" sz="1200" dirty="0"/>
              <a:t> de </a:t>
            </a:r>
            <a:r>
              <a:rPr lang="en-US" sz="1200" dirty="0" err="1"/>
              <a:t>monitoreo</a:t>
            </a:r>
            <a:r>
              <a:rPr lang="en-US" sz="1200" dirty="0"/>
              <a:t>: </a:t>
            </a:r>
            <a:r>
              <a:rPr lang="en-US" sz="1200" dirty="0" err="1"/>
              <a:t>reunir</a:t>
            </a:r>
            <a:r>
              <a:rPr lang="en-US" sz="1200" dirty="0"/>
              <a:t> </a:t>
            </a:r>
            <a:r>
              <a:rPr lang="en-US" sz="1200" dirty="0" err="1"/>
              <a:t>todos</a:t>
            </a:r>
            <a:r>
              <a:rPr lang="en-US" sz="1200" dirty="0"/>
              <a:t> </a:t>
            </a:r>
            <a:r>
              <a:rPr lang="en-US" sz="1200" dirty="0" err="1"/>
              <a:t>los</a:t>
            </a:r>
            <a:r>
              <a:rPr lang="en-US" sz="1200" dirty="0"/>
              <a:t> </a:t>
            </a:r>
            <a:r>
              <a:rPr lang="en-US" sz="1200" dirty="0" err="1"/>
              <a:t>indicadores</a:t>
            </a:r>
            <a:r>
              <a:rPr lang="en-US" sz="1200" dirty="0"/>
              <a:t> que se </a:t>
            </a:r>
            <a:r>
              <a:rPr lang="en-US" sz="1200" dirty="0" err="1"/>
              <a:t>establecieron</a:t>
            </a:r>
            <a:r>
              <a:rPr lang="en-US" sz="1200" dirty="0"/>
              <a:t> a </a:t>
            </a:r>
            <a:r>
              <a:rPr lang="en-US" sz="1200" dirty="0" err="1"/>
              <a:t>nivel</a:t>
            </a:r>
            <a:r>
              <a:rPr lang="en-US" sz="1200" dirty="0"/>
              <a:t> </a:t>
            </a:r>
            <a:r>
              <a:rPr lang="en-US" sz="1200" dirty="0" err="1"/>
              <a:t>estratégico</a:t>
            </a:r>
            <a:r>
              <a:rPr lang="en-US" sz="1200" dirty="0"/>
              <a:t>, </a:t>
            </a:r>
            <a:r>
              <a:rPr lang="en-US" sz="1200" dirty="0" err="1"/>
              <a:t>específico</a:t>
            </a:r>
            <a:r>
              <a:rPr lang="en-US" sz="1200" dirty="0"/>
              <a:t> y de </a:t>
            </a:r>
            <a:r>
              <a:rPr lang="en-US" sz="1200" dirty="0" err="1"/>
              <a:t>grupo</a:t>
            </a:r>
            <a:r>
              <a:rPr lang="en-US" sz="1200" dirty="0"/>
              <a:t>, y </a:t>
            </a:r>
            <a:r>
              <a:rPr lang="en-US" sz="1200" dirty="0" err="1"/>
              <a:t>definir</a:t>
            </a:r>
            <a:r>
              <a:rPr lang="en-US" sz="1200" dirty="0"/>
              <a:t> </a:t>
            </a:r>
            <a:r>
              <a:rPr lang="en-US" sz="1200" dirty="0" err="1"/>
              <a:t>cómo</a:t>
            </a:r>
            <a:r>
              <a:rPr lang="en-US" sz="1200" dirty="0"/>
              <a:t> y </a:t>
            </a:r>
            <a:r>
              <a:rPr lang="en-US" sz="1200" dirty="0" err="1"/>
              <a:t>cuándo</a:t>
            </a:r>
            <a:r>
              <a:rPr lang="en-US" sz="1200" dirty="0"/>
              <a:t> se </a:t>
            </a:r>
            <a:r>
              <a:rPr lang="en-US" sz="1200" dirty="0" err="1"/>
              <a:t>recopilarán</a:t>
            </a:r>
            <a:r>
              <a:rPr lang="en-US" sz="1200" dirty="0"/>
              <a:t> </a:t>
            </a:r>
            <a:r>
              <a:rPr lang="en-US" sz="1200" dirty="0" err="1"/>
              <a:t>los</a:t>
            </a:r>
            <a:r>
              <a:rPr lang="en-US" sz="1200" dirty="0"/>
              <a:t> </a:t>
            </a:r>
            <a:r>
              <a:rPr lang="en-US" sz="1200" dirty="0" err="1"/>
              <a:t>datos</a:t>
            </a:r>
            <a:r>
              <a:rPr lang="en-US" sz="1200" dirty="0"/>
              <a:t>.</a:t>
            </a:r>
          </a:p>
          <a:p>
            <a:pPr lvl="0"/>
            <a:r>
              <a:rPr lang="en-US" sz="1200" b="1" dirty="0"/>
              <a:t>CLICK</a:t>
            </a:r>
            <a:r>
              <a:rPr lang="en-US" sz="1200" dirty="0"/>
              <a:t> </a:t>
            </a:r>
            <a:r>
              <a:rPr lang="en-US" sz="1200" dirty="0" err="1"/>
              <a:t>Definir</a:t>
            </a:r>
            <a:r>
              <a:rPr lang="en-US" sz="1200" dirty="0"/>
              <a:t> </a:t>
            </a:r>
            <a:r>
              <a:rPr lang="en-US" sz="1200" dirty="0" err="1"/>
              <a:t>cómo</a:t>
            </a:r>
            <a:r>
              <a:rPr lang="en-US" sz="1200" dirty="0"/>
              <a:t> y </a:t>
            </a:r>
            <a:r>
              <a:rPr lang="en-US" sz="1200" dirty="0" err="1"/>
              <a:t>cuándo</a:t>
            </a:r>
            <a:r>
              <a:rPr lang="en-US" sz="1200" dirty="0"/>
              <a:t> se </a:t>
            </a:r>
            <a:r>
              <a:rPr lang="en-US" sz="1200" dirty="0" err="1"/>
              <a:t>llevarán</a:t>
            </a:r>
            <a:r>
              <a:rPr lang="en-US" sz="1200" dirty="0"/>
              <a:t> a </a:t>
            </a:r>
            <a:r>
              <a:rPr lang="en-US" sz="1200" dirty="0" err="1"/>
              <a:t>cabo</a:t>
            </a:r>
            <a:r>
              <a:rPr lang="en-US" sz="1200" dirty="0"/>
              <a:t> </a:t>
            </a:r>
            <a:r>
              <a:rPr lang="en-US" sz="1200" dirty="0" err="1"/>
              <a:t>los</a:t>
            </a:r>
            <a:r>
              <a:rPr lang="en-US" sz="1200" dirty="0"/>
              <a:t> </a:t>
            </a:r>
            <a:r>
              <a:rPr lang="en-US" sz="1200" dirty="0" err="1"/>
              <a:t>análisis</a:t>
            </a:r>
            <a:endParaRPr lang="en-US" sz="1200" dirty="0"/>
          </a:p>
          <a:p>
            <a:pPr lvl="0"/>
            <a:r>
              <a:rPr lang="en-US" sz="1200" b="1" dirty="0"/>
              <a:t>CLICK</a:t>
            </a:r>
            <a:r>
              <a:rPr lang="en-US" sz="1200" dirty="0"/>
              <a:t> </a:t>
            </a:r>
            <a:r>
              <a:rPr lang="en-US" sz="1200" dirty="0" err="1"/>
              <a:t>Definir</a:t>
            </a:r>
            <a:r>
              <a:rPr lang="en-US" sz="1200" dirty="0"/>
              <a:t> </a:t>
            </a:r>
            <a:r>
              <a:rPr lang="en-US" sz="1200" dirty="0" err="1"/>
              <a:t>los</a:t>
            </a:r>
            <a:r>
              <a:rPr lang="en-US" sz="1200" dirty="0"/>
              <a:t> </a:t>
            </a:r>
            <a:r>
              <a:rPr lang="en-US" sz="1200" dirty="0" err="1"/>
              <a:t>canales</a:t>
            </a:r>
            <a:r>
              <a:rPr lang="en-US" sz="1200" dirty="0"/>
              <a:t> de </a:t>
            </a:r>
            <a:r>
              <a:rPr lang="en-US" sz="1200" dirty="0" err="1"/>
              <a:t>intercambio</a:t>
            </a:r>
            <a:r>
              <a:rPr lang="en-US" sz="1200" dirty="0"/>
              <a:t> de </a:t>
            </a:r>
            <a:r>
              <a:rPr lang="en-US" sz="1200" dirty="0" err="1"/>
              <a:t>información</a:t>
            </a:r>
            <a:r>
              <a:rPr lang="en-US" sz="1200" dirty="0"/>
              <a:t>, con un </a:t>
            </a:r>
            <a:r>
              <a:rPr lang="en-US" sz="1200" dirty="0" err="1"/>
              <a:t>calendario</a:t>
            </a:r>
            <a:r>
              <a:rPr lang="en-US" sz="1200" dirty="0"/>
              <a:t> que </a:t>
            </a:r>
            <a:r>
              <a:rPr lang="en-US" sz="1200" dirty="0" err="1"/>
              <a:t>anuncie</a:t>
            </a:r>
            <a:r>
              <a:rPr lang="en-US" sz="1200" dirty="0"/>
              <a:t> </a:t>
            </a:r>
            <a:r>
              <a:rPr lang="en-US" sz="1200" dirty="0" err="1"/>
              <a:t>cuándo</a:t>
            </a:r>
            <a:r>
              <a:rPr lang="en-US" sz="1200" dirty="0"/>
              <a:t> </a:t>
            </a:r>
            <a:r>
              <a:rPr lang="en-US" sz="1200" dirty="0" err="1"/>
              <a:t>estará</a:t>
            </a:r>
            <a:r>
              <a:rPr lang="en-US" sz="1200" dirty="0"/>
              <a:t> disponible </a:t>
            </a:r>
            <a:r>
              <a:rPr lang="en-US" sz="1200" dirty="0" err="1"/>
              <a:t>cada</a:t>
            </a:r>
            <a:r>
              <a:rPr lang="en-US" sz="1200" dirty="0"/>
              <a:t> </a:t>
            </a:r>
            <a:r>
              <a:rPr lang="en-US" sz="1200" dirty="0" err="1"/>
              <a:t>informe</a:t>
            </a:r>
            <a:endParaRPr lang="en-US" sz="1200" dirty="0"/>
          </a:p>
          <a:p>
            <a:pPr lvl="0"/>
            <a:r>
              <a:rPr lang="en-US" sz="1200" b="1" dirty="0"/>
              <a:t>CLICK </a:t>
            </a:r>
            <a:r>
              <a:rPr lang="en-US" sz="1200" b="1" dirty="0" err="1"/>
              <a:t>Presentar</a:t>
            </a:r>
            <a:r>
              <a:rPr lang="en-US" sz="1200" b="1" dirty="0"/>
              <a:t> </a:t>
            </a:r>
            <a:r>
              <a:rPr lang="en-US" sz="1200" b="1" dirty="0" err="1"/>
              <a:t>todo</a:t>
            </a:r>
            <a:r>
              <a:rPr lang="en-US" sz="1200" b="1" dirty="0"/>
              <a:t> </a:t>
            </a:r>
            <a:r>
              <a:rPr lang="en-US" sz="1200" b="1" dirty="0" err="1"/>
              <a:t>ello</a:t>
            </a:r>
            <a:r>
              <a:rPr lang="en-US" sz="1200" b="1" dirty="0"/>
              <a:t> </a:t>
            </a:r>
            <a:r>
              <a:rPr lang="en-US" sz="1200" b="1" dirty="0" err="1"/>
              <a:t>en</a:t>
            </a:r>
            <a:r>
              <a:rPr lang="en-US" sz="1200" b="1" dirty="0"/>
              <a:t> un plan de </a:t>
            </a:r>
            <a:r>
              <a:rPr lang="en-US" sz="1200" b="1" dirty="0" err="1"/>
              <a:t>monitoreo</a:t>
            </a:r>
            <a:r>
              <a:rPr lang="en-US" sz="1200" dirty="0"/>
              <a:t>. (se </a:t>
            </a:r>
            <a:r>
              <a:rPr lang="en-US" sz="1200" dirty="0" err="1"/>
              <a:t>explica</a:t>
            </a:r>
            <a:r>
              <a:rPr lang="en-US" sz="1200" dirty="0"/>
              <a:t> </a:t>
            </a:r>
            <a:r>
              <a:rPr lang="en-US" sz="1200" dirty="0" err="1"/>
              <a:t>en</a:t>
            </a:r>
            <a:r>
              <a:rPr lang="en-US" sz="1200" dirty="0"/>
              <a:t> la </a:t>
            </a:r>
            <a:r>
              <a:rPr lang="en-US" sz="1200" dirty="0" err="1"/>
              <a:t>siguiente</a:t>
            </a:r>
            <a:r>
              <a:rPr lang="en-US" sz="1200" dirty="0"/>
              <a:t> </a:t>
            </a:r>
            <a:r>
              <a:rPr lang="en-US" sz="1200" dirty="0" err="1"/>
              <a:t>diapositiva</a:t>
            </a:r>
            <a:r>
              <a:rPr lang="en-US" sz="1200" dirty="0"/>
              <a:t>)</a:t>
            </a:r>
          </a:p>
          <a:p>
            <a:pPr lvl="0"/>
            <a:r>
              <a:rPr lang="en-US" sz="1200" dirty="0"/>
              <a:t> </a:t>
            </a:r>
            <a:endParaRPr lang="en-GB" sz="1200" dirty="0"/>
          </a:p>
          <a:p>
            <a:r>
              <a:rPr lang="en-GB" sz="1200" b="1" dirty="0">
                <a:solidFill>
                  <a:srgbClr val="FF0000"/>
                </a:solidFill>
                <a:latin typeface="Arial"/>
                <a:cs typeface="Arial"/>
              </a:rPr>
              <a:t>CLICK-</a:t>
            </a:r>
            <a:r>
              <a:rPr lang="en-GB" sz="1200" b="1" dirty="0" err="1">
                <a:solidFill>
                  <a:srgbClr val="FF0000"/>
                </a:solidFill>
                <a:latin typeface="Arial"/>
                <a:cs typeface="Arial"/>
              </a:rPr>
              <a:t>Muerde</a:t>
            </a:r>
            <a:r>
              <a:rPr lang="en-GB" sz="1200" b="1" dirty="0">
                <a:solidFill>
                  <a:srgbClr val="FF0000"/>
                </a:solidFill>
                <a:latin typeface="Arial"/>
                <a:cs typeface="Arial"/>
              </a:rPr>
              <a:t> tanto </a:t>
            </a:r>
            <a:r>
              <a:rPr lang="en-GB" sz="1200" b="1" dirty="0" err="1">
                <a:solidFill>
                  <a:srgbClr val="FF0000"/>
                </a:solidFill>
                <a:latin typeface="Arial"/>
                <a:cs typeface="Arial"/>
              </a:rPr>
              <a:t>como</a:t>
            </a:r>
            <a:r>
              <a:rPr lang="en-GB" sz="12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GB" sz="1200" b="1" dirty="0" err="1">
                <a:solidFill>
                  <a:srgbClr val="FF0000"/>
                </a:solidFill>
                <a:latin typeface="Arial"/>
                <a:cs typeface="Arial"/>
              </a:rPr>
              <a:t>puedas</a:t>
            </a:r>
            <a:r>
              <a:rPr lang="en-GB" sz="12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GB" sz="1200" b="1" dirty="0" err="1">
                <a:solidFill>
                  <a:srgbClr val="FF0000"/>
                </a:solidFill>
                <a:latin typeface="Arial"/>
                <a:cs typeface="Arial"/>
              </a:rPr>
              <a:t>masticar</a:t>
            </a:r>
            <a:endParaRPr lang="en-GB" sz="1200" b="1" dirty="0">
              <a:solidFill>
                <a:srgbClr val="FF0000"/>
              </a:solidFill>
              <a:latin typeface="Arial"/>
              <a:cs typeface="Arial"/>
            </a:endParaRPr>
          </a:p>
          <a:p>
            <a:r>
              <a:rPr lang="en-US" sz="1200" dirty="0"/>
              <a:t>No es </a:t>
            </a:r>
            <a:r>
              <a:rPr lang="en-US" sz="1200" dirty="0" err="1"/>
              <a:t>útil</a:t>
            </a:r>
            <a:r>
              <a:rPr lang="en-US" sz="1200" dirty="0"/>
              <a:t> </a:t>
            </a:r>
            <a:r>
              <a:rPr lang="en-US" sz="1200" dirty="0" err="1"/>
              <a:t>enumerar</a:t>
            </a:r>
            <a:r>
              <a:rPr lang="en-US" sz="1200" dirty="0"/>
              <a:t> </a:t>
            </a:r>
            <a:r>
              <a:rPr lang="en-US" sz="1200" dirty="0" err="1"/>
              <a:t>intenciones</a:t>
            </a:r>
            <a:r>
              <a:rPr lang="en-US" sz="1200" dirty="0"/>
              <a:t> de </a:t>
            </a:r>
            <a:r>
              <a:rPr lang="en-US" sz="1200" dirty="0" err="1"/>
              <a:t>monitoreo</a:t>
            </a:r>
            <a:r>
              <a:rPr lang="en-US" sz="1200" dirty="0"/>
              <a:t> que no se </a:t>
            </a:r>
            <a:r>
              <a:rPr lang="en-US" sz="1200" dirty="0" err="1"/>
              <a:t>cumplirán</a:t>
            </a:r>
            <a:r>
              <a:rPr lang="en-US" sz="1200" dirty="0"/>
              <a:t>.</a:t>
            </a:r>
          </a:p>
          <a:p>
            <a:r>
              <a:rPr lang="en-US" sz="1200" dirty="0"/>
              <a:t>El plan de </a:t>
            </a:r>
            <a:r>
              <a:rPr lang="en-US" sz="1200" dirty="0" err="1"/>
              <a:t>monitoreo</a:t>
            </a:r>
            <a:r>
              <a:rPr lang="en-US" sz="1200" dirty="0"/>
              <a:t> </a:t>
            </a:r>
            <a:r>
              <a:rPr lang="en-US" sz="1200" dirty="0" err="1"/>
              <a:t>debe</a:t>
            </a:r>
            <a:r>
              <a:rPr lang="en-US" sz="1200" dirty="0"/>
              <a:t> </a:t>
            </a:r>
            <a:r>
              <a:rPr lang="en-US" sz="1200" dirty="0" err="1"/>
              <a:t>presentar</a:t>
            </a:r>
            <a:r>
              <a:rPr lang="en-US" sz="1200" dirty="0"/>
              <a:t> lo que se </a:t>
            </a:r>
            <a:r>
              <a:rPr lang="en-US" sz="1200" dirty="0" err="1"/>
              <a:t>va</a:t>
            </a:r>
            <a:r>
              <a:rPr lang="en-US" sz="1200" dirty="0"/>
              <a:t> a </a:t>
            </a:r>
            <a:r>
              <a:rPr lang="en-US" sz="1200" dirty="0" err="1"/>
              <a:t>monitorear</a:t>
            </a:r>
            <a:r>
              <a:rPr lang="en-US" sz="1200" dirty="0"/>
              <a:t> con </a:t>
            </a:r>
            <a:r>
              <a:rPr lang="en-US" sz="1200" dirty="0" err="1"/>
              <a:t>los</a:t>
            </a:r>
            <a:r>
              <a:rPr lang="en-US" sz="1200" dirty="0"/>
              <a:t> </a:t>
            </a:r>
            <a:r>
              <a:rPr lang="en-US" sz="1200" dirty="0" err="1"/>
              <a:t>recursos</a:t>
            </a:r>
            <a:r>
              <a:rPr lang="en-US" sz="1200" dirty="0"/>
              <a:t> </a:t>
            </a:r>
            <a:r>
              <a:rPr lang="en-US" sz="1200" dirty="0" err="1"/>
              <a:t>disponibles</a:t>
            </a:r>
            <a:r>
              <a:rPr lang="en-US" sz="1200" dirty="0"/>
              <a:t>. </a:t>
            </a:r>
            <a:r>
              <a:rPr lang="en-US" sz="1200" dirty="0" err="1"/>
              <a:t>También</a:t>
            </a:r>
            <a:r>
              <a:rPr lang="en-US" sz="1200" dirty="0"/>
              <a:t> </a:t>
            </a:r>
            <a:r>
              <a:rPr lang="en-US" sz="1200" dirty="0" err="1"/>
              <a:t>puede</a:t>
            </a:r>
            <a:r>
              <a:rPr lang="en-US" sz="1200" dirty="0"/>
              <a:t> </a:t>
            </a:r>
            <a:r>
              <a:rPr lang="en-US" sz="1200" dirty="0" err="1"/>
              <a:t>indicar</a:t>
            </a:r>
            <a:r>
              <a:rPr lang="en-US" sz="1200" dirty="0"/>
              <a:t> que se </a:t>
            </a:r>
            <a:r>
              <a:rPr lang="en-US" sz="1200" dirty="0" err="1"/>
              <a:t>puede</a:t>
            </a:r>
            <a:r>
              <a:rPr lang="en-US" sz="1200" dirty="0"/>
              <a:t> </a:t>
            </a:r>
            <a:r>
              <a:rPr lang="en-US" sz="1200" dirty="0" err="1"/>
              <a:t>hacer</a:t>
            </a:r>
            <a:r>
              <a:rPr lang="en-US" sz="1200" dirty="0"/>
              <a:t> </a:t>
            </a:r>
            <a:r>
              <a:rPr lang="en-US" sz="1200" dirty="0" err="1"/>
              <a:t>más</a:t>
            </a:r>
            <a:r>
              <a:rPr lang="en-US" sz="1200" dirty="0"/>
              <a:t> con </a:t>
            </a:r>
            <a:r>
              <a:rPr lang="en-US" sz="1200" dirty="0" err="1"/>
              <a:t>recursos</a:t>
            </a:r>
            <a:r>
              <a:rPr lang="en-US" sz="1200" dirty="0"/>
              <a:t> </a:t>
            </a:r>
            <a:r>
              <a:rPr lang="en-US" sz="1200" dirty="0" err="1"/>
              <a:t>adicionales</a:t>
            </a:r>
            <a:r>
              <a:rPr lang="en-US" sz="1200" dirty="0"/>
              <a:t>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244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kern="1200" dirty="0"/>
              <a:t>Como </a:t>
            </a:r>
            <a:r>
              <a:rPr lang="en-GB" sz="1200" b="0" kern="1200" dirty="0" err="1"/>
              <a:t>resultado</a:t>
            </a:r>
            <a:r>
              <a:rPr lang="en-GB" sz="1200" b="0" kern="1200" dirty="0"/>
              <a:t> del </a:t>
            </a:r>
            <a:r>
              <a:rPr lang="en-GB" sz="1200" b="0" kern="1200" dirty="0" err="1"/>
              <a:t>trabajo</a:t>
            </a:r>
            <a:r>
              <a:rPr lang="en-GB" sz="1200" b="0" kern="1200" dirty="0"/>
              <a:t> de </a:t>
            </a:r>
            <a:r>
              <a:rPr lang="en-GB" sz="1200" b="0" kern="1200" dirty="0" err="1"/>
              <a:t>diseño</a:t>
            </a:r>
            <a:r>
              <a:rPr lang="en-GB" sz="1200" b="0" kern="1200" dirty="0"/>
              <a:t>, un </a:t>
            </a:r>
            <a:r>
              <a:rPr lang="en-GB" sz="1200" b="0" kern="1200" dirty="0" err="1"/>
              <a:t>país</a:t>
            </a:r>
            <a:r>
              <a:rPr lang="en-GB" sz="1200" b="0" kern="1200" dirty="0"/>
              <a:t> </a:t>
            </a:r>
            <a:r>
              <a:rPr lang="en-GB" sz="1200" b="0" kern="1200" dirty="0" err="1"/>
              <a:t>elaborará</a:t>
            </a:r>
            <a:r>
              <a:rPr lang="en-GB" sz="1200" b="0" kern="1200" dirty="0"/>
              <a:t> un plan de </a:t>
            </a:r>
            <a:r>
              <a:rPr lang="en-GB" sz="1200" b="0" kern="1200" dirty="0" err="1"/>
              <a:t>monitoreo</a:t>
            </a:r>
            <a:r>
              <a:rPr lang="en-GB" sz="1200" b="0" kern="1200" dirty="0"/>
              <a:t>: un </a:t>
            </a:r>
            <a:r>
              <a:rPr lang="en-GB" sz="1200" b="0" kern="1200" dirty="0" err="1"/>
              <a:t>documento</a:t>
            </a:r>
            <a:r>
              <a:rPr lang="en-GB" sz="1200" b="0" kern="1200" dirty="0"/>
              <a:t> que </a:t>
            </a:r>
            <a:r>
              <a:rPr lang="en-GB" sz="1200" b="0" kern="1200" dirty="0" err="1"/>
              <a:t>presenta</a:t>
            </a:r>
            <a:r>
              <a:rPr lang="en-GB" sz="1200" b="0" kern="1200" dirty="0"/>
              <a:t> </a:t>
            </a:r>
            <a:r>
              <a:rPr lang="en-GB" sz="1200" b="0" kern="1200" dirty="0" err="1"/>
              <a:t>cómo</a:t>
            </a:r>
            <a:r>
              <a:rPr lang="en-GB" sz="1200" b="0" kern="1200" dirty="0"/>
              <a:t> se </a:t>
            </a:r>
            <a:r>
              <a:rPr lang="en-GB" sz="1200" b="0" kern="1200" dirty="0" err="1"/>
              <a:t>organizará</a:t>
            </a:r>
            <a:r>
              <a:rPr lang="en-GB" sz="1200" b="0" kern="1200" dirty="0"/>
              <a:t> </a:t>
            </a:r>
            <a:r>
              <a:rPr lang="en-GB" sz="1200" b="0" kern="1200" dirty="0" err="1"/>
              <a:t>el</a:t>
            </a:r>
            <a:r>
              <a:rPr lang="en-GB" sz="1200" b="0" kern="1200" dirty="0"/>
              <a:t> </a:t>
            </a:r>
            <a:r>
              <a:rPr lang="en-GB" sz="1200" b="0" kern="1200" dirty="0" err="1"/>
              <a:t>trabajo</a:t>
            </a:r>
            <a:r>
              <a:rPr lang="en-GB" sz="1200" b="0" kern="1200" dirty="0"/>
              <a:t> de </a:t>
            </a:r>
            <a:r>
              <a:rPr lang="en-GB" sz="1200" b="0" kern="1200" dirty="0" err="1"/>
              <a:t>monitoreo</a:t>
            </a:r>
            <a:r>
              <a:rPr lang="en-GB" sz="1200" b="0" kern="1200" dirty="0"/>
              <a:t> a lo largo del </a:t>
            </a:r>
            <a:r>
              <a:rPr lang="en-GB" sz="1200" b="0" kern="1200" dirty="0" err="1"/>
              <a:t>año</a:t>
            </a:r>
            <a:r>
              <a:rPr lang="en-GB" sz="1200" b="0" kern="120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Es </a:t>
            </a:r>
            <a:r>
              <a:rPr lang="en-US" sz="1200" b="1" dirty="0" err="1"/>
              <a:t>esencial</a:t>
            </a:r>
            <a:r>
              <a:rPr lang="en-US" sz="1200" b="1" dirty="0"/>
              <a:t> </a:t>
            </a:r>
            <a:r>
              <a:rPr lang="en-US" sz="1200" b="1" dirty="0" err="1"/>
              <a:t>contar</a:t>
            </a:r>
            <a:r>
              <a:rPr lang="en-US" sz="1200" b="1" dirty="0"/>
              <a:t> con un plan </a:t>
            </a:r>
            <a:r>
              <a:rPr lang="en-US" sz="1200" b="1" dirty="0" err="1"/>
              <a:t>acordado</a:t>
            </a:r>
            <a:r>
              <a:rPr lang="en-US" sz="1200" b="1" dirty="0"/>
              <a:t> </a:t>
            </a:r>
            <a:r>
              <a:rPr lang="en-US" sz="1200" b="1" dirty="0" err="1"/>
              <a:t>en</a:t>
            </a:r>
            <a:r>
              <a:rPr lang="en-US" sz="1200" b="1" dirty="0"/>
              <a:t> </a:t>
            </a:r>
            <a:r>
              <a:rPr lang="en-US" sz="1200" b="1" dirty="0" err="1"/>
              <a:t>el</a:t>
            </a:r>
            <a:r>
              <a:rPr lang="en-US" sz="1200" b="1" dirty="0"/>
              <a:t> ICCG y, </a:t>
            </a:r>
            <a:r>
              <a:rPr lang="en-US" sz="1200" b="1" dirty="0" err="1"/>
              <a:t>si</a:t>
            </a:r>
            <a:r>
              <a:rPr lang="en-US" sz="1200" b="1" dirty="0"/>
              <a:t> es </a:t>
            </a:r>
            <a:r>
              <a:rPr lang="en-US" sz="1200" b="1" dirty="0" err="1"/>
              <a:t>posible</a:t>
            </a:r>
            <a:r>
              <a:rPr lang="en-US" sz="1200" b="1" dirty="0"/>
              <a:t>, </a:t>
            </a:r>
            <a:r>
              <a:rPr lang="en-US" sz="1200" b="1" dirty="0" err="1"/>
              <a:t>en</a:t>
            </a:r>
            <a:r>
              <a:rPr lang="en-US" sz="1200" b="1" dirty="0"/>
              <a:t> </a:t>
            </a:r>
            <a:r>
              <a:rPr lang="en-US" sz="1200" b="1" dirty="0" err="1"/>
              <a:t>el</a:t>
            </a:r>
            <a:r>
              <a:rPr lang="en-US" sz="1200" b="1" dirty="0"/>
              <a:t> HCT, para </a:t>
            </a:r>
            <a:r>
              <a:rPr lang="en-US" sz="1200" b="1" dirty="0" err="1"/>
              <a:t>poder</a:t>
            </a:r>
            <a:r>
              <a:rPr lang="en-US" sz="1200" b="1" dirty="0"/>
              <a:t> </a:t>
            </a:r>
            <a:r>
              <a:rPr lang="en-US" sz="1200" b="1" dirty="0" err="1"/>
              <a:t>aplicarlo</a:t>
            </a:r>
            <a:r>
              <a:rPr lang="en-US" sz="1200" b="1" dirty="0"/>
              <a:t> a lo largo del </a:t>
            </a:r>
            <a:r>
              <a:rPr lang="en-US" sz="1200" b="1" dirty="0" err="1"/>
              <a:t>año</a:t>
            </a:r>
            <a:r>
              <a:rPr lang="en-US" sz="1200" b="1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El Plan de </a:t>
            </a:r>
            <a:r>
              <a:rPr lang="en-GB" sz="1200" dirty="0" err="1"/>
              <a:t>Monitoreo</a:t>
            </a:r>
            <a:r>
              <a:rPr lang="en-GB" sz="1200" dirty="0"/>
              <a:t> </a:t>
            </a:r>
            <a:r>
              <a:rPr lang="en-GB" sz="1200" b="0" kern="1200" dirty="0"/>
              <a:t>se </a:t>
            </a:r>
            <a:r>
              <a:rPr lang="en-GB" sz="1200" b="0" kern="1200" dirty="0" err="1"/>
              <a:t>compone</a:t>
            </a:r>
            <a:r>
              <a:rPr lang="en-GB" sz="1200" b="0" kern="1200" dirty="0"/>
              <a:t> de 3 </a:t>
            </a:r>
            <a:r>
              <a:rPr lang="en-GB" sz="1200" b="0" kern="1200" dirty="0" err="1"/>
              <a:t>elementos</a:t>
            </a:r>
            <a:r>
              <a:rPr lang="en-GB" sz="1200" b="0" kern="1200" dirty="0"/>
              <a:t> : 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kern="1200" dirty="0"/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/>
              <a:t>CLICK </a:t>
            </a:r>
            <a:r>
              <a:rPr lang="en-GB" sz="1200" b="0" kern="1200" dirty="0"/>
              <a:t>1) </a:t>
            </a:r>
            <a:r>
              <a:rPr lang="en-GB" sz="1200" b="0" kern="1200" dirty="0" err="1"/>
              <a:t>el</a:t>
            </a:r>
            <a:r>
              <a:rPr lang="en-GB" sz="1200" b="0" kern="1200" dirty="0"/>
              <a:t> </a:t>
            </a:r>
            <a:r>
              <a:rPr lang="en-GB" sz="1200" b="0" kern="1200" dirty="0" err="1"/>
              <a:t>marco</a:t>
            </a:r>
            <a:r>
              <a:rPr lang="en-GB" sz="1200" b="0" kern="1200" dirty="0"/>
              <a:t> de </a:t>
            </a:r>
            <a:r>
              <a:rPr lang="en-GB" sz="1200" b="0" kern="1200" dirty="0" err="1"/>
              <a:t>monitoreo</a:t>
            </a:r>
            <a:r>
              <a:rPr lang="en-GB" sz="1200" b="0" kern="1200" dirty="0"/>
              <a:t>, que </a:t>
            </a:r>
            <a:r>
              <a:rPr lang="en-GB" sz="1200" b="0" kern="1200" dirty="0" err="1"/>
              <a:t>reúne</a:t>
            </a:r>
            <a:r>
              <a:rPr lang="en-GB" sz="1200" b="0" kern="1200" dirty="0"/>
              <a:t> </a:t>
            </a:r>
            <a:r>
              <a:rPr lang="en-GB" sz="1200" b="0" kern="1200" dirty="0" err="1"/>
              <a:t>todos</a:t>
            </a:r>
            <a:r>
              <a:rPr lang="en-GB" sz="1200" b="0" kern="1200" dirty="0"/>
              <a:t> </a:t>
            </a:r>
            <a:r>
              <a:rPr lang="en-GB" sz="1200" b="0" kern="1200" dirty="0" err="1"/>
              <a:t>los</a:t>
            </a:r>
            <a:r>
              <a:rPr lang="en-GB" sz="1200" b="0" kern="1200" dirty="0"/>
              <a:t> </a:t>
            </a:r>
            <a:r>
              <a:rPr lang="en-GB" sz="1200" b="0" kern="1200" dirty="0" err="1"/>
              <a:t>indicadores</a:t>
            </a:r>
            <a:r>
              <a:rPr lang="en-GB" sz="1200" b="0" kern="1200" dirty="0"/>
              <a:t>, a </a:t>
            </a:r>
            <a:r>
              <a:rPr lang="en-GB" sz="1200" b="0" kern="1200" dirty="0" err="1"/>
              <a:t>nivel</a:t>
            </a:r>
            <a:r>
              <a:rPr lang="en-GB" sz="1200" b="0" kern="1200" dirty="0"/>
              <a:t> </a:t>
            </a:r>
            <a:r>
              <a:rPr lang="en-GB" sz="1200" b="0" kern="1200" dirty="0" err="1"/>
              <a:t>estratégico</a:t>
            </a:r>
            <a:r>
              <a:rPr lang="en-GB" sz="1200" b="0" kern="1200" dirty="0"/>
              <a:t> y de </a:t>
            </a:r>
            <a:r>
              <a:rPr lang="en-GB" sz="1200" b="0" kern="1200" dirty="0" err="1"/>
              <a:t>grupo</a:t>
            </a:r>
            <a:r>
              <a:rPr lang="en-GB" sz="1200" b="0" kern="1200" dirty="0"/>
              <a:t>, con </a:t>
            </a:r>
            <a:r>
              <a:rPr lang="en-GB" sz="1200" b="0" kern="1200" dirty="0" err="1"/>
              <a:t>todos</a:t>
            </a:r>
            <a:r>
              <a:rPr lang="en-GB" sz="1200" b="0" kern="1200" dirty="0"/>
              <a:t> </a:t>
            </a:r>
            <a:r>
              <a:rPr lang="en-GB" sz="1200" b="0" kern="1200" dirty="0" err="1"/>
              <a:t>los</a:t>
            </a:r>
            <a:r>
              <a:rPr lang="en-GB" sz="1200" b="0" kern="1200" dirty="0"/>
              <a:t> </a:t>
            </a:r>
            <a:r>
              <a:rPr lang="en-GB" sz="1200" b="0" kern="1200" dirty="0" err="1"/>
              <a:t>parámetros</a:t>
            </a:r>
            <a:r>
              <a:rPr lang="en-GB" sz="1200" b="0" kern="1200" dirty="0"/>
              <a:t> que </a:t>
            </a:r>
            <a:r>
              <a:rPr lang="en-GB" sz="1200" b="0" kern="1200" dirty="0" err="1"/>
              <a:t>indican</a:t>
            </a:r>
            <a:r>
              <a:rPr lang="en-GB" sz="1200" b="0" kern="1200" dirty="0"/>
              <a:t> </a:t>
            </a:r>
            <a:r>
              <a:rPr lang="en-GB" sz="1200" b="0" kern="1200" dirty="0" err="1"/>
              <a:t>cuándo</a:t>
            </a:r>
            <a:r>
              <a:rPr lang="en-GB" sz="1200" b="0" kern="1200" dirty="0"/>
              <a:t> y </a:t>
            </a:r>
            <a:r>
              <a:rPr lang="en-GB" sz="1200" b="0" kern="1200" dirty="0" err="1"/>
              <a:t>cómo</a:t>
            </a:r>
            <a:r>
              <a:rPr lang="en-GB" sz="1200" b="0" kern="1200" dirty="0"/>
              <a:t> se </a:t>
            </a:r>
            <a:r>
              <a:rPr lang="en-GB" sz="1200" b="0" kern="1200" dirty="0" err="1"/>
              <a:t>medirán</a:t>
            </a:r>
            <a:r>
              <a:rPr lang="en-GB" sz="1200" b="0" kern="1200" dirty="0"/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kern="1200" dirty="0"/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/>
              <a:t>CLICK </a:t>
            </a:r>
            <a:r>
              <a:rPr lang="en-GB" sz="1200" b="0" kern="1200" dirty="0"/>
              <a:t>2) </a:t>
            </a:r>
            <a:r>
              <a:rPr lang="en-GB" sz="1200" b="0" kern="1200" dirty="0" err="1"/>
              <a:t>una</a:t>
            </a:r>
            <a:r>
              <a:rPr lang="en-GB" sz="1200" b="0" kern="1200" dirty="0"/>
              <a:t> </a:t>
            </a:r>
            <a:r>
              <a:rPr lang="en-GB" sz="1200" b="0" kern="1200" dirty="0" err="1"/>
              <a:t>narrativa</a:t>
            </a:r>
            <a:r>
              <a:rPr lang="en-GB" sz="1200" b="0" kern="1200" dirty="0"/>
              <a:t> que </a:t>
            </a:r>
            <a:r>
              <a:rPr lang="en-GB" sz="1200" b="0" kern="1200" dirty="0" err="1"/>
              <a:t>explica</a:t>
            </a:r>
            <a:r>
              <a:rPr lang="en-GB" sz="1200" b="0" kern="1200" dirty="0"/>
              <a:t> </a:t>
            </a:r>
            <a:r>
              <a:rPr lang="en-GB" sz="1200" b="0" kern="1200" dirty="0" err="1"/>
              <a:t>cómo</a:t>
            </a:r>
            <a:r>
              <a:rPr lang="en-GB" sz="1200" b="0" kern="1200" dirty="0"/>
              <a:t> se </a:t>
            </a:r>
            <a:r>
              <a:rPr lang="en-GB" sz="1200" b="0" kern="1200" dirty="0" err="1"/>
              <a:t>organizan</a:t>
            </a:r>
            <a:r>
              <a:rPr lang="en-GB" sz="1200" b="0" kern="1200" dirty="0"/>
              <a:t> las </a:t>
            </a:r>
            <a:r>
              <a:rPr lang="en-GB" sz="1200" b="0" kern="1200" dirty="0" err="1"/>
              <a:t>cosas</a:t>
            </a:r>
            <a:r>
              <a:rPr lang="en-GB" sz="1200" b="0" kern="1200" dirty="0"/>
              <a:t>, las </a:t>
            </a:r>
            <a:r>
              <a:rPr lang="en-GB" sz="1200" b="0" kern="1200" dirty="0" err="1"/>
              <a:t>responsabilidades</a:t>
            </a:r>
            <a:r>
              <a:rPr lang="en-GB" sz="1200" b="0" kern="1200" dirty="0"/>
              <a:t>, </a:t>
            </a:r>
            <a:r>
              <a:rPr lang="en-GB" sz="1200" b="0" kern="1200" dirty="0" err="1"/>
              <a:t>los</a:t>
            </a:r>
            <a:r>
              <a:rPr lang="en-GB" sz="1200" b="0" kern="1200" dirty="0"/>
              <a:t> </a:t>
            </a:r>
            <a:r>
              <a:rPr lang="en-GB" sz="1200" b="0" kern="1200" dirty="0" err="1"/>
              <a:t>métodos</a:t>
            </a:r>
            <a:r>
              <a:rPr lang="en-GB" sz="1200" b="0" kern="1200" dirty="0"/>
              <a:t> </a:t>
            </a:r>
            <a:r>
              <a:rPr lang="en-GB" sz="1200" b="0" kern="1200" dirty="0" err="1"/>
              <a:t>utilizados</a:t>
            </a:r>
            <a:r>
              <a:rPr lang="en-GB" sz="1200" b="0" kern="1200" dirty="0"/>
              <a:t> y </a:t>
            </a:r>
            <a:r>
              <a:rPr lang="en-GB" sz="1200" b="0" kern="1200" dirty="0" err="1"/>
              <a:t>los</a:t>
            </a:r>
            <a:r>
              <a:rPr lang="en-GB" sz="1200" b="0" kern="1200" dirty="0"/>
              <a:t> </a:t>
            </a:r>
            <a:r>
              <a:rPr lang="en-GB" sz="1200" b="0" kern="1200" dirty="0" err="1"/>
              <a:t>posibles</a:t>
            </a:r>
            <a:r>
              <a:rPr lang="en-GB" sz="1200" b="0" kern="1200" dirty="0"/>
              <a:t> </a:t>
            </a:r>
            <a:r>
              <a:rPr lang="en-GB" sz="1200" b="0" kern="1200" dirty="0" err="1"/>
              <a:t>retos</a:t>
            </a:r>
            <a:r>
              <a:rPr lang="en-GB" sz="1200" b="0" kern="1200" dirty="0"/>
              <a:t>, y  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kern="1200" dirty="0"/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/>
              <a:t>CLICK </a:t>
            </a:r>
            <a:r>
              <a:rPr lang="en-GB" sz="1200" b="0" kern="1200" dirty="0"/>
              <a:t>3) un </a:t>
            </a:r>
            <a:r>
              <a:rPr lang="en-GB" sz="1200" b="0" kern="1200" dirty="0" err="1"/>
              <a:t>calendario</a:t>
            </a:r>
            <a:r>
              <a:rPr lang="en-GB" sz="1200" b="0" kern="1200" dirty="0"/>
              <a:t> que </a:t>
            </a:r>
            <a:r>
              <a:rPr lang="en-GB" sz="1200" b="0" kern="1200" dirty="0" err="1"/>
              <a:t>muestra</a:t>
            </a:r>
            <a:r>
              <a:rPr lang="en-GB" sz="1200" b="0" kern="1200" dirty="0"/>
              <a:t> </a:t>
            </a:r>
            <a:r>
              <a:rPr lang="en-GB" sz="1200" b="0" kern="1200" dirty="0" err="1"/>
              <a:t>qué</a:t>
            </a:r>
            <a:r>
              <a:rPr lang="en-GB" sz="1200" b="0" kern="1200" dirty="0"/>
              <a:t> </a:t>
            </a:r>
            <a:r>
              <a:rPr lang="en-GB" sz="1200" b="0" kern="1200" dirty="0" err="1"/>
              <a:t>documento</a:t>
            </a:r>
            <a:r>
              <a:rPr lang="en-GB" sz="1200" b="0" kern="1200" dirty="0"/>
              <a:t> de </a:t>
            </a:r>
            <a:r>
              <a:rPr lang="en-GB" sz="1200" b="0" kern="1200" dirty="0" err="1"/>
              <a:t>información</a:t>
            </a:r>
            <a:r>
              <a:rPr lang="en-GB" sz="1200" b="0" kern="1200" dirty="0"/>
              <a:t> se </a:t>
            </a:r>
            <a:r>
              <a:rPr lang="en-GB" sz="1200" b="0" kern="1200" dirty="0" err="1"/>
              <a:t>publicará</a:t>
            </a:r>
            <a:r>
              <a:rPr lang="en-GB" sz="1200" b="0" kern="1200" dirty="0"/>
              <a:t> y </a:t>
            </a:r>
            <a:r>
              <a:rPr lang="en-GB" sz="1200" b="0" kern="1200" dirty="0" err="1"/>
              <a:t>en</a:t>
            </a:r>
            <a:r>
              <a:rPr lang="en-GB" sz="1200" b="0" kern="1200" dirty="0"/>
              <a:t> </a:t>
            </a:r>
            <a:r>
              <a:rPr lang="en-GB" sz="1200" b="0" kern="1200" dirty="0" err="1"/>
              <a:t>qué</a:t>
            </a:r>
            <a:r>
              <a:rPr lang="en-GB" sz="1200" b="0" kern="1200" dirty="0"/>
              <a:t> </a:t>
            </a:r>
            <a:r>
              <a:rPr lang="en-GB" sz="1200" b="0" kern="1200" dirty="0" err="1"/>
              <a:t>momento</a:t>
            </a:r>
            <a:r>
              <a:rPr lang="en-GB" sz="1200" b="0" kern="120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kern="1200" dirty="0"/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kern="1200" dirty="0"/>
              <a:t>De </a:t>
            </a:r>
            <a:r>
              <a:rPr lang="en-GB" sz="1200" b="0" kern="1200" dirty="0" err="1"/>
              <a:t>hecho</a:t>
            </a:r>
            <a:r>
              <a:rPr lang="en-GB" sz="1200" b="0" kern="1200" dirty="0"/>
              <a:t>, se </a:t>
            </a:r>
            <a:r>
              <a:rPr lang="en-GB" sz="1200" b="0" kern="1200" dirty="0" err="1"/>
              <a:t>puede</a:t>
            </a:r>
            <a:r>
              <a:rPr lang="en-GB" sz="1200" b="0" kern="1200" dirty="0"/>
              <a:t> </a:t>
            </a:r>
            <a:r>
              <a:rPr lang="en-GB" sz="1200" b="0" kern="1200" dirty="0" err="1"/>
              <a:t>considerar</a:t>
            </a:r>
            <a:r>
              <a:rPr lang="en-GB" sz="1200" b="0" kern="1200" dirty="0"/>
              <a:t> que </a:t>
            </a:r>
            <a:r>
              <a:rPr lang="en-GB" sz="1200" b="0" kern="1200" dirty="0" err="1"/>
              <a:t>esta</a:t>
            </a:r>
            <a:r>
              <a:rPr lang="en-GB" sz="1200" b="0" kern="1200" dirty="0"/>
              <a:t> </a:t>
            </a:r>
            <a:r>
              <a:rPr lang="en-GB" sz="1200" b="0" kern="1200" dirty="0" err="1"/>
              <a:t>información</a:t>
            </a:r>
            <a:r>
              <a:rPr lang="en-GB" sz="1200" b="0" kern="1200" dirty="0"/>
              <a:t> </a:t>
            </a:r>
            <a:r>
              <a:rPr lang="en-GB" sz="1200" b="0" kern="1200" dirty="0" err="1"/>
              <a:t>está</a:t>
            </a:r>
            <a:r>
              <a:rPr lang="en-GB" sz="1200" b="0" kern="1200" dirty="0"/>
              <a:t> para </a:t>
            </a:r>
            <a:r>
              <a:rPr lang="en-GB" sz="1200" b="0" kern="1200" dirty="0" err="1"/>
              <a:t>una</a:t>
            </a:r>
            <a:r>
              <a:rPr lang="en-GB" sz="1200" b="0" kern="1200" dirty="0"/>
              <a:t> </a:t>
            </a:r>
            <a:r>
              <a:rPr lang="en-GB" sz="1200" b="0" kern="1200" dirty="0" err="1"/>
              <a:t>parte</a:t>
            </a:r>
            <a:r>
              <a:rPr lang="en-GB" sz="1200" b="0" kern="1200" dirty="0"/>
              <a:t> </a:t>
            </a:r>
            <a:r>
              <a:rPr lang="en-GB" sz="1200" b="0" kern="1200" dirty="0" err="1"/>
              <a:t>en</a:t>
            </a:r>
            <a:r>
              <a:rPr lang="en-GB" sz="1200" b="0" kern="1200" dirty="0"/>
              <a:t> </a:t>
            </a:r>
            <a:r>
              <a:rPr lang="en-GB" sz="1200" b="0" kern="1200" dirty="0" err="1"/>
              <a:t>el</a:t>
            </a:r>
            <a:r>
              <a:rPr lang="en-GB" sz="1200" b="0" kern="1200" dirty="0"/>
              <a:t> HRP. Sin embargo, es </a:t>
            </a:r>
            <a:r>
              <a:rPr lang="en-GB" sz="1200" b="0" kern="1200" dirty="0" err="1"/>
              <a:t>útil</a:t>
            </a:r>
            <a:r>
              <a:rPr lang="en-GB" sz="1200" b="0" kern="1200" dirty="0"/>
              <a:t> </a:t>
            </a:r>
            <a:r>
              <a:rPr lang="en-GB" sz="1200" b="0" kern="1200" dirty="0" err="1"/>
              <a:t>llevar</a:t>
            </a:r>
            <a:r>
              <a:rPr lang="en-GB" sz="1200" b="0" kern="1200" dirty="0"/>
              <a:t> a </a:t>
            </a:r>
            <a:r>
              <a:rPr lang="en-GB" sz="1200" b="0" kern="1200" dirty="0" err="1"/>
              <a:t>cabo</a:t>
            </a:r>
            <a:r>
              <a:rPr lang="en-GB" sz="1200" b="0" kern="1200" dirty="0"/>
              <a:t> </a:t>
            </a:r>
            <a:r>
              <a:rPr lang="en-GB" sz="1200" b="0" kern="1200" dirty="0" err="1"/>
              <a:t>los</a:t>
            </a:r>
            <a:r>
              <a:rPr lang="en-GB" sz="1200" b="0" kern="1200" dirty="0"/>
              <a:t> debates a </a:t>
            </a:r>
            <a:r>
              <a:rPr lang="en-GB" sz="1200" b="0" kern="1200" dirty="0" err="1"/>
              <a:t>nivel</a:t>
            </a:r>
            <a:r>
              <a:rPr lang="en-GB" sz="1200" b="0" kern="1200" dirty="0"/>
              <a:t> </a:t>
            </a:r>
            <a:r>
              <a:rPr lang="en-GB" sz="1200" b="0" kern="1200" dirty="0" err="1"/>
              <a:t>Interclúster</a:t>
            </a:r>
            <a:r>
              <a:rPr lang="en-GB" sz="1200" b="0" kern="1200" dirty="0"/>
              <a:t>, y </a:t>
            </a:r>
            <a:r>
              <a:rPr lang="en-GB" sz="1200" b="0" kern="1200" dirty="0" err="1"/>
              <a:t>elaborar</a:t>
            </a:r>
            <a:r>
              <a:rPr lang="en-GB" sz="1200" b="0" kern="1200" dirty="0"/>
              <a:t> </a:t>
            </a:r>
            <a:r>
              <a:rPr lang="en-GB" sz="1200" b="0" kern="1200" dirty="0" err="1"/>
              <a:t>este</a:t>
            </a:r>
            <a:r>
              <a:rPr lang="en-GB" sz="1200" b="0" kern="1200" dirty="0"/>
              <a:t> </a:t>
            </a:r>
            <a:r>
              <a:rPr lang="en-GB" sz="1200" b="0" kern="1200" dirty="0" err="1"/>
              <a:t>documento</a:t>
            </a:r>
            <a:r>
              <a:rPr lang="en-GB" sz="1200" b="0" kern="1200" dirty="0"/>
              <a:t> </a:t>
            </a:r>
            <a:r>
              <a:rPr lang="en-GB" sz="1200" b="0" kern="1200" dirty="0" err="1"/>
              <a:t>más</a:t>
            </a:r>
            <a:r>
              <a:rPr lang="en-GB" sz="1200" b="0" kern="1200" dirty="0"/>
              <a:t> </a:t>
            </a:r>
            <a:r>
              <a:rPr lang="en-GB" sz="1200" b="0" kern="1200" dirty="0" err="1"/>
              <a:t>detallado</a:t>
            </a:r>
            <a:r>
              <a:rPr lang="en-GB" sz="1200" b="0" kern="1200" dirty="0"/>
              <a:t>, con </a:t>
            </a:r>
            <a:r>
              <a:rPr lang="en-GB" sz="1200" b="0" kern="1200" dirty="0" err="1"/>
              <a:t>el</a:t>
            </a:r>
            <a:r>
              <a:rPr lang="en-GB" sz="1200" b="0" kern="1200" dirty="0"/>
              <a:t> fin de </a:t>
            </a:r>
            <a:r>
              <a:rPr lang="en-GB" sz="1200" b="0" kern="1200" dirty="0" err="1"/>
              <a:t>garantizar</a:t>
            </a:r>
            <a:r>
              <a:rPr lang="en-GB" sz="1200" b="0" kern="1200" dirty="0"/>
              <a:t> que </a:t>
            </a:r>
            <a:r>
              <a:rPr lang="en-GB" sz="1200" b="0" kern="1200" dirty="0" err="1"/>
              <a:t>todo</a:t>
            </a:r>
            <a:r>
              <a:rPr lang="en-GB" sz="1200" b="0" kern="1200" dirty="0"/>
              <a:t> </a:t>
            </a:r>
            <a:r>
              <a:rPr lang="en-GB" sz="1200" b="0" kern="1200" dirty="0" err="1"/>
              <a:t>el</a:t>
            </a:r>
            <a:r>
              <a:rPr lang="en-GB" sz="1200" b="0" kern="1200" dirty="0"/>
              <a:t> </a:t>
            </a:r>
            <a:r>
              <a:rPr lang="en-GB" sz="1200" b="0" kern="1200" dirty="0" err="1"/>
              <a:t>mundo</a:t>
            </a:r>
            <a:r>
              <a:rPr lang="en-GB" sz="1200" b="0" kern="1200" dirty="0"/>
              <a:t> </a:t>
            </a:r>
            <a:r>
              <a:rPr lang="en-GB" sz="1200" b="0" kern="1200" dirty="0" err="1"/>
              <a:t>conoce</a:t>
            </a:r>
            <a:r>
              <a:rPr lang="en-GB" sz="1200" b="0" kern="1200" dirty="0"/>
              <a:t> y </a:t>
            </a:r>
            <a:r>
              <a:rPr lang="en-GB" sz="1200" b="0" kern="1200" dirty="0" err="1"/>
              <a:t>está</a:t>
            </a:r>
            <a:r>
              <a:rPr lang="en-GB" sz="1200" b="0" kern="1200" dirty="0"/>
              <a:t> de </a:t>
            </a:r>
            <a:r>
              <a:rPr lang="en-GB" sz="1200" b="0" kern="1200" dirty="0" err="1"/>
              <a:t>acuerdo</a:t>
            </a:r>
            <a:r>
              <a:rPr lang="en-GB" sz="1200" b="0" kern="1200" dirty="0"/>
              <a:t> con </a:t>
            </a:r>
            <a:r>
              <a:rPr lang="en-GB" sz="1200" b="0" kern="1200" dirty="0" err="1"/>
              <a:t>los</a:t>
            </a:r>
            <a:r>
              <a:rPr lang="en-GB" sz="1200" b="0" kern="1200" dirty="0"/>
              <a:t> </a:t>
            </a:r>
            <a:r>
              <a:rPr lang="en-GB" sz="1200" b="0" kern="1200" dirty="0" err="1"/>
              <a:t>compromisos</a:t>
            </a:r>
            <a:r>
              <a:rPr lang="en-GB" sz="1200" b="0" kern="1200" dirty="0"/>
              <a:t>, y </a:t>
            </a:r>
            <a:r>
              <a:rPr lang="en-GB" sz="1200" b="0" kern="1200" dirty="0" err="1"/>
              <a:t>todo</a:t>
            </a:r>
            <a:r>
              <a:rPr lang="en-GB" sz="1200" b="0" kern="1200" dirty="0"/>
              <a:t> </a:t>
            </a:r>
            <a:r>
              <a:rPr lang="en-GB" sz="1200" b="0" kern="1200" dirty="0" err="1"/>
              <a:t>el</a:t>
            </a:r>
            <a:r>
              <a:rPr lang="en-GB" sz="1200" b="0" kern="1200" dirty="0"/>
              <a:t> </a:t>
            </a:r>
            <a:r>
              <a:rPr lang="en-GB" sz="1200" b="0" kern="1200" dirty="0" err="1"/>
              <a:t>mundo</a:t>
            </a:r>
            <a:r>
              <a:rPr lang="en-GB" sz="1200" b="0" kern="1200" dirty="0"/>
              <a:t> </a:t>
            </a:r>
            <a:r>
              <a:rPr lang="en-GB" sz="1200" b="0" kern="1200" dirty="0" err="1"/>
              <a:t>conoce</a:t>
            </a:r>
            <a:r>
              <a:rPr lang="en-GB" sz="1200" b="0" kern="1200" dirty="0"/>
              <a:t> sus </a:t>
            </a:r>
            <a:r>
              <a:rPr lang="en-GB" sz="1200" b="0" kern="1200" dirty="0" err="1"/>
              <a:t>propias</a:t>
            </a:r>
            <a:r>
              <a:rPr lang="en-GB" sz="1200" b="0" kern="1200" dirty="0"/>
              <a:t> </a:t>
            </a:r>
            <a:r>
              <a:rPr lang="en-GB" sz="1200" b="0" kern="1200" dirty="0" err="1"/>
              <a:t>contribuciones</a:t>
            </a:r>
            <a:r>
              <a:rPr lang="en-GB" sz="1200" b="0" kern="1200" dirty="0"/>
              <a:t> </a:t>
            </a:r>
            <a:r>
              <a:rPr lang="en-GB" sz="1200" b="0" kern="1200" dirty="0" err="1"/>
              <a:t>esperadas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------------------------------------------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la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presentación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directo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1) Es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posible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que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desee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presentar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el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Plan de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Monitoreo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al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Equipo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País, con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el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fin de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gestionar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las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expectativas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y,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posiblemente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subrayar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que se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podría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hacer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más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si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se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dispusiera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más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recursos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2) El Plan de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Monitoreo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tendrá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el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peso que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decidan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los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mecanismos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Coordinación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País.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Desde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la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sede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no se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impone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nada,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excepto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una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cosa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: la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cifra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personas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alcanzadas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anualmente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Todo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lo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demás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se decide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el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país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- El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contenido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objetivos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indicadores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y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metas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  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-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los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informes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que se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elaborarán</a:t>
            </a:r>
            <a:endParaRPr lang="en-GB" sz="1200" b="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/>
              <a:t>Por lo tanto, no </a:t>
            </a:r>
            <a:r>
              <a:rPr lang="en-GB" sz="1200" b="1" dirty="0" err="1"/>
              <a:t>tiene</a:t>
            </a:r>
            <a:r>
              <a:rPr lang="en-GB" sz="1200" b="1" dirty="0"/>
              <a:t> </a:t>
            </a:r>
            <a:r>
              <a:rPr lang="en-GB" sz="1200" b="1" dirty="0" err="1"/>
              <a:t>sentido</a:t>
            </a:r>
            <a:r>
              <a:rPr lang="en-GB" sz="1200" b="1" dirty="0"/>
              <a:t> </a:t>
            </a:r>
            <a:r>
              <a:rPr lang="en-GB" sz="1200" b="1" dirty="0" err="1"/>
              <a:t>decir</a:t>
            </a:r>
            <a:r>
              <a:rPr lang="en-GB" sz="1200" b="1" dirty="0"/>
              <a:t> "las </a:t>
            </a:r>
            <a:r>
              <a:rPr lang="en-GB" sz="1200" b="1" dirty="0" err="1"/>
              <a:t>obligaciones</a:t>
            </a:r>
            <a:r>
              <a:rPr lang="en-GB" sz="1200" b="1" dirty="0"/>
              <a:t> de control son </a:t>
            </a:r>
            <a:r>
              <a:rPr lang="en-GB" sz="1200" b="1" dirty="0" err="1"/>
              <a:t>demasiado</a:t>
            </a:r>
            <a:r>
              <a:rPr lang="en-GB" sz="1200" b="1" dirty="0"/>
              <a:t> </a:t>
            </a:r>
            <a:r>
              <a:rPr lang="en-GB" sz="1200" b="1" dirty="0" err="1"/>
              <a:t>pesadas</a:t>
            </a:r>
            <a:r>
              <a:rPr lang="en-GB" sz="1200" b="1" dirty="0"/>
              <a:t>".</a:t>
            </a:r>
            <a:endParaRPr lang="en-GB" sz="1200" b="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83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33525" y="246063"/>
            <a:ext cx="2860675" cy="214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64317" y="2517055"/>
            <a:ext cx="6469039" cy="7409583"/>
          </a:xfrm>
        </p:spPr>
        <p:txBody>
          <a:bodyPr/>
          <a:lstStyle/>
          <a:p>
            <a:pPr defTabSz="1756486">
              <a:spcBef>
                <a:spcPts val="2305"/>
              </a:spcBef>
              <a:defRPr/>
            </a:pPr>
            <a:r>
              <a:rPr lang="en-US" b="1" dirty="0"/>
              <a:t>A Vision for Monitoring: one integrated approach to all that should be monitored. </a:t>
            </a:r>
          </a:p>
          <a:p>
            <a:pPr defTabSz="1756486">
              <a:spcBef>
                <a:spcPts val="2305"/>
              </a:spcBef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1" dirty="0"/>
              <a:t>1) CLICK Situation and needs monitoring: </a:t>
            </a:r>
            <a:r>
              <a:rPr lang="en-GB" sz="1200" b="0" i="1" dirty="0"/>
              <a:t>Watching things as they are (situation), this includes: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* Situation, context monitoring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monitoring of population movements, weather, economy, politics etc. that affect both needs (directly, in positive or negative) and the delivery and achievements of the response.</a:t>
            </a: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* Risk monitoring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anticipate new crisis, or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further degradation of a crisis, to support prevention, preparedness and response, 1) exposure to hazards and conflicts 2) vulnerability 3) lack of coping capacity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* Access monitoring: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humanitarian actors’ ability to reach populations affected by crisis, as well as an affected population’s ability to access humanitarian assistance and services.</a:t>
            </a:r>
          </a:p>
          <a:p>
            <a:r>
              <a:rPr lang="en-US" b="1" dirty="0"/>
              <a:t>* Needs monitoring:</a:t>
            </a:r>
            <a:r>
              <a:rPr lang="en-US" b="0" dirty="0"/>
              <a:t> </a:t>
            </a:r>
            <a:r>
              <a:rPr lang="en-US" b="0" i="1" dirty="0"/>
              <a:t>how the needs evolve over time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* Border monitoring: </a:t>
            </a:r>
            <a:r>
              <a:rPr lang="en-US" b="0" i="1" dirty="0"/>
              <a:t>observing the movements at a border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* Protection monitoring:</a:t>
            </a:r>
            <a:r>
              <a:rPr lang="en-US" b="0" dirty="0"/>
              <a:t> </a:t>
            </a:r>
            <a:r>
              <a:rPr lang="en-US" b="0" i="1" dirty="0"/>
              <a:t>observing the protection incidents happening to the people of concern</a:t>
            </a:r>
          </a:p>
          <a:p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1" dirty="0"/>
              <a:t>2) CLICK Response capacity: </a:t>
            </a:r>
            <a:r>
              <a:rPr lang="en-GB" sz="1200" b="0" i="1" dirty="0"/>
              <a:t>the possibilities of action: the actual or planned presence of actors; the intended action; the projects;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human resources; material resources; financial resources; information/knowledge resources; administration and procurement systems; 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1" dirty="0"/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1" dirty="0"/>
              <a:t>3) CLICK Implementation: </a:t>
            </a:r>
            <a:r>
              <a:rPr lang="en-US" b="0" i="1" dirty="0"/>
              <a:t>Who does What Where; all </a:t>
            </a:r>
            <a:r>
              <a:rPr lang="en-GB" sz="1200" b="0" i="1" dirty="0"/>
              <a:t>actions on-going now; </a:t>
            </a:r>
            <a:r>
              <a:rPr lang="en-GB" sz="1200" b="0" i="1" dirty="0" err="1"/>
              <a:t>ar</a:t>
            </a:r>
            <a:r>
              <a:rPr lang="en-US" b="0" i="1" dirty="0"/>
              <a:t>e things being done as planned ; (Construction started, staff recruited, …); What are the gaps. 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1" dirty="0"/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1" dirty="0"/>
              <a:t>4) CLICK Output results:</a:t>
            </a:r>
            <a:r>
              <a:rPr lang="en-GB" sz="1200" b="0" i="1" dirty="0"/>
              <a:t> what was delivered, the direct effect; Examples: a health </a:t>
            </a:r>
            <a:r>
              <a:rPr lang="en-GB" sz="1200" b="0" i="1" dirty="0" err="1"/>
              <a:t>center</a:t>
            </a:r>
            <a:r>
              <a:rPr lang="en-GB" sz="1200" b="0" i="1" dirty="0"/>
              <a:t> was built; a quantity of blankets were distributed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1" dirty="0"/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1" dirty="0"/>
              <a:t>5) CLICK Outcome results:</a:t>
            </a:r>
            <a:r>
              <a:rPr lang="en-GB" sz="1200" b="0" i="1" dirty="0"/>
              <a:t> the middle term effect, </a:t>
            </a:r>
            <a:r>
              <a:rPr lang="en-US" b="0" i="1" dirty="0"/>
              <a:t>what has it changed for the people, in relation to the objectives and goals. Examples: All households in the camp have a decent shelter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1" dirty="0"/>
              <a:t>6) CLICK Funding: </a:t>
            </a:r>
            <a:r>
              <a:rPr lang="en-GB" sz="1200" b="0" i="1" dirty="0"/>
              <a:t>how was it all funded, who gave money to who. 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Ideally, a monitoring approach should integrate all these aspects. But CLICK we are not there yet. 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1" dirty="0"/>
              <a:t> CLICK </a:t>
            </a:r>
            <a:r>
              <a:rPr lang="en-US" b="0" dirty="0"/>
              <a:t>- The monitoring of needs often happen as a distinct process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1" dirty="0"/>
              <a:t> CLICK </a:t>
            </a:r>
            <a:r>
              <a:rPr lang="en-US" b="0" dirty="0"/>
              <a:t>- The monitoring of the response capacity, Implementation and output results is often called the 3W 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1" dirty="0"/>
              <a:t> CLICK </a:t>
            </a:r>
            <a:r>
              <a:rPr lang="en-US" b="0" dirty="0"/>
              <a:t>- Monitoring of implementation, output results, and outcome results is called Response Monitoring 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1" dirty="0"/>
              <a:t> CLICK </a:t>
            </a:r>
            <a:r>
              <a:rPr lang="en-GB" sz="1200" b="0" i="0" dirty="0"/>
              <a:t>- Monitoring the financial flows is called “financial tracking”</a:t>
            </a:r>
          </a:p>
          <a:p>
            <a:endParaRPr lang="en-US" b="0" dirty="0"/>
          </a:p>
          <a:p>
            <a:r>
              <a:rPr lang="en-US" b="0" dirty="0"/>
              <a:t>While the integrated approach remains the vision for the future, we will here further discuss the work on Response Monitoring.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933582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/>
              <a:t>El </a:t>
            </a:r>
            <a:r>
              <a:rPr lang="en-GB" dirty="0" err="1"/>
              <a:t>marco</a:t>
            </a:r>
            <a:r>
              <a:rPr lang="en-GB" dirty="0"/>
              <a:t> de </a:t>
            </a:r>
            <a:r>
              <a:rPr lang="en-GB" dirty="0" err="1"/>
              <a:t>monitoreo</a:t>
            </a:r>
            <a:r>
              <a:rPr lang="en-GB" dirty="0"/>
              <a:t>, la </a:t>
            </a:r>
            <a:r>
              <a:rPr lang="en-GB" dirty="0" err="1"/>
              <a:t>primera</a:t>
            </a:r>
            <a:r>
              <a:rPr lang="en-GB" dirty="0"/>
              <a:t> </a:t>
            </a:r>
            <a:r>
              <a:rPr lang="en-GB" dirty="0" err="1"/>
              <a:t>parte</a:t>
            </a:r>
            <a:r>
              <a:rPr lang="en-GB" dirty="0"/>
              <a:t> de </a:t>
            </a:r>
            <a:r>
              <a:rPr lang="en-GB" dirty="0" err="1"/>
              <a:t>nuestro</a:t>
            </a:r>
            <a:r>
              <a:rPr lang="en-GB" dirty="0"/>
              <a:t> plan de </a:t>
            </a:r>
            <a:r>
              <a:rPr lang="en-GB" dirty="0" err="1"/>
              <a:t>seguimiento</a:t>
            </a:r>
            <a:r>
              <a:rPr lang="en-GB" dirty="0"/>
              <a:t>, </a:t>
            </a:r>
            <a:r>
              <a:rPr lang="en-GB" dirty="0" err="1"/>
              <a:t>reúne</a:t>
            </a:r>
            <a:r>
              <a:rPr lang="en-GB" dirty="0"/>
              <a:t> </a:t>
            </a:r>
            <a:r>
              <a:rPr lang="en-GB" dirty="0" err="1"/>
              <a:t>todos</a:t>
            </a:r>
            <a:r>
              <a:rPr lang="en-GB" dirty="0"/>
              <a:t> </a:t>
            </a:r>
            <a:r>
              <a:rPr lang="en-GB" dirty="0" err="1"/>
              <a:t>los</a:t>
            </a:r>
            <a:r>
              <a:rPr lang="en-GB" dirty="0"/>
              <a:t> </a:t>
            </a:r>
            <a:r>
              <a:rPr lang="en-GB" dirty="0" err="1"/>
              <a:t>indicadores</a:t>
            </a:r>
            <a:r>
              <a:rPr lang="en-GB" dirty="0"/>
              <a:t> y, para </a:t>
            </a:r>
            <a:r>
              <a:rPr lang="en-GB" dirty="0" err="1"/>
              <a:t>cada</a:t>
            </a:r>
            <a:r>
              <a:rPr lang="en-GB" dirty="0"/>
              <a:t> </a:t>
            </a:r>
            <a:r>
              <a:rPr lang="en-GB" dirty="0" err="1"/>
              <a:t>indicador</a:t>
            </a:r>
            <a:r>
              <a:rPr lang="en-GB" dirty="0"/>
              <a:t>, indica </a:t>
            </a:r>
            <a:r>
              <a:rPr lang="en-GB" dirty="0" err="1"/>
              <a:t>todos</a:t>
            </a:r>
            <a:r>
              <a:rPr lang="en-GB" dirty="0"/>
              <a:t> </a:t>
            </a:r>
            <a:r>
              <a:rPr lang="en-GB" dirty="0" err="1"/>
              <a:t>los</a:t>
            </a:r>
            <a:r>
              <a:rPr lang="en-GB" dirty="0"/>
              <a:t> </a:t>
            </a:r>
            <a:r>
              <a:rPr lang="en-GB" dirty="0" err="1"/>
              <a:t>parámetros</a:t>
            </a:r>
            <a:r>
              <a:rPr lang="en-GB" dirty="0"/>
              <a:t> que </a:t>
            </a:r>
            <a:r>
              <a:rPr lang="en-GB" dirty="0" err="1"/>
              <a:t>determinan</a:t>
            </a:r>
            <a:r>
              <a:rPr lang="en-GB" dirty="0"/>
              <a:t> </a:t>
            </a:r>
            <a:r>
              <a:rPr lang="en-GB" dirty="0" err="1"/>
              <a:t>cómo</a:t>
            </a:r>
            <a:r>
              <a:rPr lang="en-GB" dirty="0"/>
              <a:t> se </a:t>
            </a:r>
            <a:r>
              <a:rPr lang="en-GB" dirty="0" err="1"/>
              <a:t>utilizará</a:t>
            </a:r>
            <a:r>
              <a:rPr lang="en-GB" dirty="0"/>
              <a:t> </a:t>
            </a:r>
            <a:r>
              <a:rPr lang="en-GB" dirty="0" err="1"/>
              <a:t>el</a:t>
            </a:r>
            <a:r>
              <a:rPr lang="en-GB" dirty="0"/>
              <a:t> </a:t>
            </a:r>
            <a:r>
              <a:rPr lang="en-GB" dirty="0" err="1"/>
              <a:t>indicador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CLICK * La </a:t>
            </a:r>
            <a:r>
              <a:rPr lang="en-GB" u="sng" dirty="0" err="1"/>
              <a:t>etiqueta</a:t>
            </a:r>
            <a:r>
              <a:rPr lang="en-GB" dirty="0"/>
              <a:t> del </a:t>
            </a:r>
            <a:r>
              <a:rPr lang="en-GB" dirty="0" err="1"/>
              <a:t>indicador</a:t>
            </a:r>
            <a:r>
              <a:rPr lang="en-GB" dirty="0"/>
              <a:t>, que dice lo que se </a:t>
            </a:r>
            <a:r>
              <a:rPr lang="en-GB" dirty="0" err="1"/>
              <a:t>mide</a:t>
            </a:r>
            <a:endParaRPr lang="en-GB" dirty="0"/>
          </a:p>
          <a:p>
            <a:r>
              <a:rPr lang="en-GB" dirty="0"/>
              <a:t>CLICK * La </a:t>
            </a:r>
            <a:r>
              <a:rPr lang="en-GB" u="sng" dirty="0" err="1"/>
              <a:t>cifra</a:t>
            </a:r>
            <a:r>
              <a:rPr lang="en-GB" u="sng" dirty="0"/>
              <a:t> de </a:t>
            </a:r>
            <a:r>
              <a:rPr lang="en-GB" u="sng" dirty="0" err="1"/>
              <a:t>necesidad</a:t>
            </a:r>
            <a:r>
              <a:rPr lang="en-GB" dirty="0"/>
              <a:t>, para </a:t>
            </a:r>
            <a:r>
              <a:rPr lang="en-GB" dirty="0" err="1"/>
              <a:t>aquellos</a:t>
            </a:r>
            <a:r>
              <a:rPr lang="en-GB" dirty="0"/>
              <a:t> </a:t>
            </a:r>
            <a:r>
              <a:rPr lang="en-GB" dirty="0" err="1"/>
              <a:t>indicadores</a:t>
            </a:r>
            <a:r>
              <a:rPr lang="en-GB" dirty="0"/>
              <a:t> que lo </a:t>
            </a:r>
            <a:r>
              <a:rPr lang="en-GB" dirty="0" err="1"/>
              <a:t>requieran</a:t>
            </a:r>
            <a:endParaRPr lang="en-GB" dirty="0"/>
          </a:p>
          <a:p>
            <a:r>
              <a:rPr lang="en-GB" dirty="0"/>
              <a:t>CLICK * La </a:t>
            </a:r>
            <a:r>
              <a:rPr lang="en-GB" u="sng" dirty="0" err="1"/>
              <a:t>cifra</a:t>
            </a:r>
            <a:r>
              <a:rPr lang="en-GB" u="sng" dirty="0"/>
              <a:t> de </a:t>
            </a:r>
            <a:r>
              <a:rPr lang="en-GB" u="sng" dirty="0" err="1"/>
              <a:t>referencia</a:t>
            </a:r>
            <a:r>
              <a:rPr lang="en-GB" dirty="0"/>
              <a:t>, para </a:t>
            </a:r>
            <a:r>
              <a:rPr lang="en-GB" dirty="0" err="1"/>
              <a:t>aquellos</a:t>
            </a:r>
            <a:r>
              <a:rPr lang="en-GB" dirty="0"/>
              <a:t> </a:t>
            </a:r>
            <a:r>
              <a:rPr lang="en-GB" dirty="0" err="1"/>
              <a:t>indicadores</a:t>
            </a:r>
            <a:r>
              <a:rPr lang="en-GB" dirty="0"/>
              <a:t> que la </a:t>
            </a:r>
            <a:r>
              <a:rPr lang="en-GB" dirty="0" err="1"/>
              <a:t>requieren</a:t>
            </a:r>
            <a:endParaRPr lang="en-GB" dirty="0"/>
          </a:p>
          <a:p>
            <a:r>
              <a:rPr lang="en-GB" dirty="0"/>
              <a:t>CLICK * El </a:t>
            </a:r>
            <a:r>
              <a:rPr lang="en-GB" u="sng" dirty="0" err="1"/>
              <a:t>objetivo</a:t>
            </a:r>
            <a:r>
              <a:rPr lang="en-GB" dirty="0"/>
              <a:t> que se </a:t>
            </a:r>
            <a:r>
              <a:rPr lang="en-GB" dirty="0" err="1"/>
              <a:t>establece</a:t>
            </a:r>
            <a:r>
              <a:rPr lang="en-GB" dirty="0"/>
              <a:t>, que es </a:t>
            </a:r>
            <a:r>
              <a:rPr lang="en-GB" dirty="0" err="1"/>
              <a:t>el</a:t>
            </a:r>
            <a:r>
              <a:rPr lang="en-GB" dirty="0"/>
              <a:t> </a:t>
            </a:r>
            <a:r>
              <a:rPr lang="en-GB" dirty="0" err="1"/>
              <a:t>valor</a:t>
            </a:r>
            <a:r>
              <a:rPr lang="en-GB" dirty="0"/>
              <a:t> final </a:t>
            </a:r>
            <a:r>
              <a:rPr lang="en-GB" dirty="0" err="1"/>
              <a:t>previsto</a:t>
            </a:r>
            <a:r>
              <a:rPr lang="en-GB" dirty="0"/>
              <a:t> del </a:t>
            </a:r>
            <a:r>
              <a:rPr lang="en-GB" dirty="0" err="1"/>
              <a:t>indicador</a:t>
            </a:r>
            <a:endParaRPr lang="en-GB" dirty="0"/>
          </a:p>
          <a:p>
            <a:r>
              <a:rPr lang="en-GB" dirty="0"/>
              <a:t>CLICK * La </a:t>
            </a:r>
            <a:r>
              <a:rPr lang="en-GB" u="sng" dirty="0" err="1"/>
              <a:t>desagregación</a:t>
            </a:r>
            <a:r>
              <a:rPr lang="en-GB" dirty="0"/>
              <a:t> que se </a:t>
            </a:r>
            <a:r>
              <a:rPr lang="en-GB" dirty="0" err="1"/>
              <a:t>aplicará</a:t>
            </a:r>
            <a:r>
              <a:rPr lang="en-GB" dirty="0"/>
              <a:t> </a:t>
            </a:r>
            <a:r>
              <a:rPr lang="en-GB" dirty="0" err="1"/>
              <a:t>sobre</a:t>
            </a:r>
            <a:r>
              <a:rPr lang="en-GB" dirty="0"/>
              <a:t> </a:t>
            </a:r>
            <a:r>
              <a:rPr lang="en-GB" dirty="0" err="1"/>
              <a:t>el</a:t>
            </a:r>
            <a:r>
              <a:rPr lang="en-GB" dirty="0"/>
              <a:t> </a:t>
            </a:r>
            <a:r>
              <a:rPr lang="en-GB" dirty="0" err="1"/>
              <a:t>indicador</a:t>
            </a:r>
            <a:endParaRPr lang="en-GB" dirty="0"/>
          </a:p>
          <a:p>
            <a:r>
              <a:rPr lang="en-GB" dirty="0"/>
              <a:t>CLICK * La </a:t>
            </a:r>
            <a:r>
              <a:rPr lang="en-GB" u="sng" dirty="0" err="1"/>
              <a:t>fuente</a:t>
            </a:r>
            <a:r>
              <a:rPr lang="en-GB" u="sng" dirty="0"/>
              <a:t> de </a:t>
            </a:r>
            <a:r>
              <a:rPr lang="en-GB" u="sng" dirty="0" err="1"/>
              <a:t>datos</a:t>
            </a:r>
            <a:r>
              <a:rPr lang="en-GB" dirty="0"/>
              <a:t>: la persona, </a:t>
            </a:r>
            <a:r>
              <a:rPr lang="en-GB" dirty="0" err="1"/>
              <a:t>entidad</a:t>
            </a:r>
            <a:r>
              <a:rPr lang="en-GB" dirty="0"/>
              <a:t>, </a:t>
            </a:r>
            <a:r>
              <a:rPr lang="en-GB" dirty="0" err="1"/>
              <a:t>informe</a:t>
            </a:r>
            <a:r>
              <a:rPr lang="en-GB" dirty="0"/>
              <a:t> o </a:t>
            </a:r>
            <a:r>
              <a:rPr lang="en-GB" dirty="0" err="1"/>
              <a:t>dispositivo</a:t>
            </a:r>
            <a:r>
              <a:rPr lang="en-GB" dirty="0"/>
              <a:t> que </a:t>
            </a:r>
            <a:r>
              <a:rPr lang="en-GB" dirty="0" err="1"/>
              <a:t>proporcionará</a:t>
            </a:r>
            <a:r>
              <a:rPr lang="en-GB" dirty="0"/>
              <a:t> </a:t>
            </a:r>
            <a:r>
              <a:rPr lang="en-GB" dirty="0" err="1"/>
              <a:t>los</a:t>
            </a:r>
            <a:r>
              <a:rPr lang="en-GB" dirty="0"/>
              <a:t> </a:t>
            </a:r>
            <a:r>
              <a:rPr lang="en-GB" dirty="0" err="1"/>
              <a:t>datos</a:t>
            </a:r>
            <a:endParaRPr lang="en-GB" dirty="0"/>
          </a:p>
          <a:p>
            <a:r>
              <a:rPr lang="en-GB" dirty="0"/>
              <a:t>CLICK * La </a:t>
            </a:r>
            <a:r>
              <a:rPr lang="en-GB" u="sng" dirty="0" err="1"/>
              <a:t>metodología</a:t>
            </a:r>
            <a:r>
              <a:rPr lang="en-GB" dirty="0"/>
              <a:t> </a:t>
            </a:r>
            <a:r>
              <a:rPr lang="en-GB" dirty="0" err="1"/>
              <a:t>utilizada</a:t>
            </a:r>
            <a:r>
              <a:rPr lang="en-GB" dirty="0"/>
              <a:t> para </a:t>
            </a:r>
            <a:r>
              <a:rPr lang="en-GB" dirty="0" err="1"/>
              <a:t>recopilar</a:t>
            </a:r>
            <a:r>
              <a:rPr lang="en-GB" dirty="0"/>
              <a:t> la </a:t>
            </a:r>
            <a:r>
              <a:rPr lang="en-GB" dirty="0" err="1"/>
              <a:t>medida</a:t>
            </a:r>
            <a:r>
              <a:rPr lang="en-GB" dirty="0"/>
              <a:t> del </a:t>
            </a:r>
            <a:r>
              <a:rPr lang="en-GB" dirty="0" err="1"/>
              <a:t>indicador</a:t>
            </a:r>
            <a:endParaRPr lang="en-GB" dirty="0"/>
          </a:p>
          <a:p>
            <a:r>
              <a:rPr lang="en-GB" dirty="0"/>
              <a:t>CLICK * La </a:t>
            </a:r>
            <a:r>
              <a:rPr lang="en-GB" u="sng" dirty="0" err="1"/>
              <a:t>frecuencia</a:t>
            </a:r>
            <a:r>
              <a:rPr lang="en-GB" dirty="0"/>
              <a:t> de la </a:t>
            </a:r>
            <a:r>
              <a:rPr lang="en-GB" dirty="0" err="1"/>
              <a:t>recopilación</a:t>
            </a:r>
            <a:r>
              <a:rPr lang="en-GB" dirty="0"/>
              <a:t> de </a:t>
            </a:r>
            <a:r>
              <a:rPr lang="en-GB" dirty="0" err="1"/>
              <a:t>datos</a:t>
            </a:r>
            <a:r>
              <a:rPr lang="en-GB" dirty="0"/>
              <a:t>: </a:t>
            </a:r>
            <a:r>
              <a:rPr lang="en-GB" dirty="0" err="1"/>
              <a:t>cada</a:t>
            </a:r>
            <a:r>
              <a:rPr lang="en-GB" dirty="0"/>
              <a:t> </a:t>
            </a:r>
            <a:r>
              <a:rPr lang="en-GB" dirty="0" err="1"/>
              <a:t>indicador</a:t>
            </a:r>
            <a:r>
              <a:rPr lang="en-GB" dirty="0"/>
              <a:t> </a:t>
            </a:r>
            <a:r>
              <a:rPr lang="en-GB" dirty="0" err="1"/>
              <a:t>puede</a:t>
            </a:r>
            <a:r>
              <a:rPr lang="en-GB" dirty="0"/>
              <a:t> </a:t>
            </a:r>
            <a:r>
              <a:rPr lang="en-GB" dirty="0" err="1"/>
              <a:t>tener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propia</a:t>
            </a:r>
            <a:r>
              <a:rPr lang="en-GB" dirty="0"/>
              <a:t> </a:t>
            </a:r>
            <a:r>
              <a:rPr lang="en-GB" dirty="0" err="1"/>
              <a:t>frecuencia</a:t>
            </a:r>
            <a:r>
              <a:rPr lang="en-GB" dirty="0"/>
              <a:t> de </a:t>
            </a:r>
            <a:r>
              <a:rPr lang="en-GB" dirty="0" err="1"/>
              <a:t>medición</a:t>
            </a:r>
            <a:r>
              <a:rPr lang="en-GB" dirty="0"/>
              <a:t>: </a:t>
            </a:r>
            <a:r>
              <a:rPr lang="en-GB" dirty="0" err="1"/>
              <a:t>mensual</a:t>
            </a:r>
            <a:r>
              <a:rPr lang="en-GB" dirty="0"/>
              <a:t>, trimestral, </a:t>
            </a:r>
            <a:r>
              <a:rPr lang="en-GB" dirty="0" err="1"/>
              <a:t>anual</a:t>
            </a:r>
            <a:r>
              <a:rPr lang="en-GB" dirty="0"/>
              <a:t>, ... </a:t>
            </a:r>
          </a:p>
          <a:p>
            <a:r>
              <a:rPr lang="en-GB" dirty="0"/>
              <a:t>CLICK * Las </a:t>
            </a:r>
            <a:r>
              <a:rPr lang="en-GB" u="sng" dirty="0" err="1"/>
              <a:t>responsabilidades</a:t>
            </a:r>
            <a:r>
              <a:rPr lang="en-GB" dirty="0"/>
              <a:t>: </a:t>
            </a:r>
            <a:r>
              <a:rPr lang="en-GB" dirty="0" err="1"/>
              <a:t>quién</a:t>
            </a:r>
            <a:r>
              <a:rPr lang="en-GB" dirty="0"/>
              <a:t> </a:t>
            </a:r>
            <a:r>
              <a:rPr lang="en-GB" dirty="0" err="1"/>
              <a:t>hará</a:t>
            </a:r>
            <a:r>
              <a:rPr lang="en-GB" dirty="0"/>
              <a:t> </a:t>
            </a:r>
            <a:r>
              <a:rPr lang="en-GB" dirty="0" err="1"/>
              <a:t>qué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el</a:t>
            </a:r>
            <a:r>
              <a:rPr lang="en-GB" dirty="0"/>
              <a:t> </a:t>
            </a:r>
            <a:r>
              <a:rPr lang="en-GB" dirty="0" err="1"/>
              <a:t>proceso</a:t>
            </a:r>
            <a:r>
              <a:rPr lang="en-GB" dirty="0"/>
              <a:t> de </a:t>
            </a:r>
            <a:r>
              <a:rPr lang="en-GB" dirty="0" err="1"/>
              <a:t>recogida</a:t>
            </a:r>
            <a:r>
              <a:rPr lang="en-GB" dirty="0"/>
              <a:t>, </a:t>
            </a:r>
            <a:r>
              <a:rPr lang="en-GB" dirty="0" err="1"/>
              <a:t>validación</a:t>
            </a:r>
            <a:r>
              <a:rPr lang="en-GB" dirty="0"/>
              <a:t> y </a:t>
            </a:r>
            <a:r>
              <a:rPr lang="en-GB" dirty="0" err="1"/>
              <a:t>almacenamiento</a:t>
            </a:r>
            <a:r>
              <a:rPr lang="en-GB" dirty="0"/>
              <a:t> de </a:t>
            </a:r>
            <a:r>
              <a:rPr lang="en-GB" dirty="0" err="1"/>
              <a:t>datos</a:t>
            </a:r>
            <a:endParaRPr lang="en-GB" dirty="0"/>
          </a:p>
          <a:p>
            <a:r>
              <a:rPr lang="en-GB" dirty="0"/>
              <a:t>CLICK * El </a:t>
            </a:r>
            <a:r>
              <a:rPr lang="en-GB" u="sng" dirty="0" err="1"/>
              <a:t>almacenamiento</a:t>
            </a:r>
            <a:r>
              <a:rPr lang="en-GB" u="sng" dirty="0"/>
              <a:t> de </a:t>
            </a:r>
            <a:r>
              <a:rPr lang="en-GB" u="sng" dirty="0" err="1"/>
              <a:t>datos</a:t>
            </a:r>
            <a:r>
              <a:rPr lang="en-GB" dirty="0"/>
              <a:t>: </a:t>
            </a:r>
            <a:r>
              <a:rPr lang="en-GB" dirty="0" err="1"/>
              <a:t>dónde</a:t>
            </a:r>
            <a:r>
              <a:rPr lang="en-GB" dirty="0"/>
              <a:t> se </a:t>
            </a:r>
            <a:r>
              <a:rPr lang="en-GB" dirty="0" err="1"/>
              <a:t>almacenarán</a:t>
            </a:r>
            <a:r>
              <a:rPr lang="en-GB" dirty="0"/>
              <a:t> </a:t>
            </a:r>
            <a:r>
              <a:rPr lang="en-GB" dirty="0" err="1"/>
              <a:t>los</a:t>
            </a:r>
            <a:r>
              <a:rPr lang="en-GB" dirty="0"/>
              <a:t> </a:t>
            </a:r>
            <a:r>
              <a:rPr lang="en-GB" dirty="0" err="1"/>
              <a:t>datos</a:t>
            </a:r>
            <a:r>
              <a:rPr lang="en-GB" dirty="0"/>
              <a:t> </a:t>
            </a:r>
            <a:r>
              <a:rPr lang="en-GB" dirty="0" err="1"/>
              <a:t>recopilados</a:t>
            </a:r>
            <a:r>
              <a:rPr lang="en-GB" dirty="0"/>
              <a:t> para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análisis</a:t>
            </a:r>
            <a:r>
              <a:rPr lang="en-GB" dirty="0"/>
              <a:t> y para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uso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diferentes</a:t>
            </a:r>
            <a:r>
              <a:rPr lang="en-GB" dirty="0"/>
              <a:t> </a:t>
            </a:r>
            <a:r>
              <a:rPr lang="en-GB" dirty="0" err="1"/>
              <a:t>formas</a:t>
            </a:r>
            <a:r>
              <a:rPr lang="en-GB" dirty="0"/>
              <a:t> de </a:t>
            </a:r>
            <a:r>
              <a:rPr lang="en-GB" dirty="0" err="1"/>
              <a:t>intercambio</a:t>
            </a:r>
            <a:r>
              <a:rPr lang="en-GB" dirty="0"/>
              <a:t> de </a:t>
            </a:r>
            <a:r>
              <a:rPr lang="en-GB" dirty="0" err="1"/>
              <a:t>información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 err="1"/>
              <a:t>Todo</a:t>
            </a:r>
            <a:r>
              <a:rPr lang="en-GB" dirty="0"/>
              <a:t> </a:t>
            </a:r>
            <a:r>
              <a:rPr lang="en-GB" dirty="0" err="1"/>
              <a:t>esto</a:t>
            </a:r>
            <a:r>
              <a:rPr lang="en-GB" dirty="0"/>
              <a:t>, para </a:t>
            </a:r>
            <a:r>
              <a:rPr lang="en-GB" dirty="0" err="1"/>
              <a:t>todos</a:t>
            </a:r>
            <a:r>
              <a:rPr lang="en-GB" dirty="0"/>
              <a:t> </a:t>
            </a:r>
            <a:r>
              <a:rPr lang="en-GB" dirty="0" err="1"/>
              <a:t>los</a:t>
            </a:r>
            <a:r>
              <a:rPr lang="en-GB" dirty="0"/>
              <a:t> </a:t>
            </a:r>
            <a:r>
              <a:rPr lang="en-GB" dirty="0" err="1"/>
              <a:t>indicadores</a:t>
            </a:r>
            <a:r>
              <a:rPr lang="en-GB" dirty="0"/>
              <a:t>, </a:t>
            </a:r>
            <a:r>
              <a:rPr lang="en-GB" dirty="0" err="1"/>
              <a:t>conforma</a:t>
            </a:r>
            <a:r>
              <a:rPr lang="en-GB" dirty="0"/>
              <a:t> </a:t>
            </a:r>
            <a:r>
              <a:rPr lang="en-GB" dirty="0" err="1"/>
              <a:t>el</a:t>
            </a:r>
            <a:r>
              <a:rPr lang="en-GB" dirty="0"/>
              <a:t> </a:t>
            </a:r>
            <a:r>
              <a:rPr lang="en-GB" dirty="0" err="1"/>
              <a:t>marco</a:t>
            </a:r>
            <a:r>
              <a:rPr lang="en-GB" dirty="0"/>
              <a:t> de </a:t>
            </a:r>
            <a:r>
              <a:rPr lang="en-GB" dirty="0" err="1"/>
              <a:t>monitoreo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83686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b="1" dirty="0" err="1">
                <a:latin typeface="Arial"/>
                <a:cs typeface="Arial"/>
              </a:rPr>
              <a:t>Llegamos</a:t>
            </a:r>
            <a:r>
              <a:rPr lang="en-GB" b="1" dirty="0">
                <a:latin typeface="Arial"/>
                <a:cs typeface="Arial"/>
              </a:rPr>
              <a:t> al </a:t>
            </a:r>
            <a:r>
              <a:rPr lang="en-GB" b="1" dirty="0" err="1">
                <a:latin typeface="Arial"/>
                <a:cs typeface="Arial"/>
              </a:rPr>
              <a:t>segundo</a:t>
            </a:r>
            <a:r>
              <a:rPr lang="en-GB" b="1" dirty="0">
                <a:latin typeface="Arial"/>
                <a:cs typeface="Arial"/>
              </a:rPr>
              <a:t> paso de </a:t>
            </a:r>
            <a:r>
              <a:rPr lang="en-GB" b="1" dirty="0" err="1">
                <a:latin typeface="Arial"/>
                <a:cs typeface="Arial"/>
              </a:rPr>
              <a:t>nuestra</a:t>
            </a:r>
            <a:r>
              <a:rPr lang="en-GB" b="1" dirty="0">
                <a:latin typeface="Arial"/>
                <a:cs typeface="Arial"/>
              </a:rPr>
              <a:t> </a:t>
            </a:r>
            <a:r>
              <a:rPr lang="en-GB" b="1" dirty="0" err="1">
                <a:latin typeface="Arial"/>
                <a:cs typeface="Arial"/>
              </a:rPr>
              <a:t>pequeña</a:t>
            </a:r>
            <a:r>
              <a:rPr lang="en-GB" b="1" dirty="0">
                <a:latin typeface="Arial"/>
                <a:cs typeface="Arial"/>
              </a:rPr>
              <a:t> </a:t>
            </a:r>
            <a:r>
              <a:rPr lang="en-GB" b="1" dirty="0" err="1">
                <a:latin typeface="Arial"/>
                <a:cs typeface="Arial"/>
              </a:rPr>
              <a:t>secuencia</a:t>
            </a:r>
            <a:r>
              <a:rPr lang="en-GB" b="1" dirty="0">
                <a:latin typeface="Arial"/>
                <a:cs typeface="Arial"/>
              </a:rPr>
              <a:t>: la </a:t>
            </a:r>
            <a:r>
              <a:rPr lang="en-GB" b="1" dirty="0" err="1">
                <a:latin typeface="Arial"/>
                <a:cs typeface="Arial"/>
              </a:rPr>
              <a:t>recopilación</a:t>
            </a:r>
            <a:r>
              <a:rPr lang="en-GB" b="1" dirty="0">
                <a:latin typeface="Arial"/>
                <a:cs typeface="Arial"/>
              </a:rPr>
              <a:t> de </a:t>
            </a:r>
            <a:r>
              <a:rPr lang="en-GB" b="1" dirty="0" err="1">
                <a:latin typeface="Arial"/>
                <a:cs typeface="Arial"/>
              </a:rPr>
              <a:t>datos</a:t>
            </a:r>
            <a:r>
              <a:rPr lang="en-GB" b="1" dirty="0">
                <a:latin typeface="Arial"/>
                <a:cs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latin typeface="Arial"/>
                <a:cs typeface="Arial"/>
              </a:rPr>
              <a:t>La </a:t>
            </a:r>
            <a:r>
              <a:rPr lang="en-GB" dirty="0" err="1">
                <a:latin typeface="Arial"/>
                <a:cs typeface="Arial"/>
              </a:rPr>
              <a:t>recopilación</a:t>
            </a:r>
            <a:r>
              <a:rPr lang="en-GB" dirty="0">
                <a:latin typeface="Arial"/>
                <a:cs typeface="Arial"/>
              </a:rPr>
              <a:t> de </a:t>
            </a:r>
            <a:r>
              <a:rPr lang="en-GB" dirty="0" err="1">
                <a:latin typeface="Arial"/>
                <a:cs typeface="Arial"/>
              </a:rPr>
              <a:t>datos</a:t>
            </a:r>
            <a:r>
              <a:rPr lang="en-GB" dirty="0">
                <a:latin typeface="Arial"/>
                <a:cs typeface="Arial"/>
              </a:rPr>
              <a:t> no se </a:t>
            </a:r>
            <a:r>
              <a:rPr lang="en-GB" dirty="0" err="1">
                <a:latin typeface="Arial"/>
                <a:cs typeface="Arial"/>
              </a:rPr>
              <a:t>limita</a:t>
            </a:r>
            <a:r>
              <a:rPr lang="en-GB" dirty="0">
                <a:latin typeface="Arial"/>
                <a:cs typeface="Arial"/>
              </a:rPr>
              <a:t> a </a:t>
            </a:r>
            <a:r>
              <a:rPr lang="en-GB" dirty="0" err="1">
                <a:latin typeface="Arial"/>
                <a:cs typeface="Arial"/>
              </a:rPr>
              <a:t>medir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indicadores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cuantitativos</a:t>
            </a:r>
            <a:r>
              <a:rPr lang="en-GB" dirty="0">
                <a:latin typeface="Arial"/>
                <a:cs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latin typeface="Arial"/>
                <a:cs typeface="Arial"/>
              </a:rPr>
              <a:t>Hay </a:t>
            </a:r>
            <a:r>
              <a:rPr lang="en-GB" dirty="0" err="1">
                <a:latin typeface="Arial"/>
                <a:cs typeface="Arial"/>
              </a:rPr>
              <a:t>todo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tipo</a:t>
            </a:r>
            <a:r>
              <a:rPr lang="en-GB" dirty="0">
                <a:latin typeface="Arial"/>
                <a:cs typeface="Arial"/>
              </a:rPr>
              <a:t> de </a:t>
            </a:r>
            <a:r>
              <a:rPr lang="en-GB" dirty="0" err="1">
                <a:latin typeface="Arial"/>
                <a:cs typeface="Arial"/>
              </a:rPr>
              <a:t>datos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recopilados</a:t>
            </a:r>
            <a:r>
              <a:rPr lang="en-GB" dirty="0">
                <a:latin typeface="Arial"/>
                <a:cs typeface="Arial"/>
              </a:rPr>
              <a:t> de </a:t>
            </a:r>
            <a:r>
              <a:rPr lang="en-GB" dirty="0" err="1">
                <a:latin typeface="Arial"/>
                <a:cs typeface="Arial"/>
              </a:rPr>
              <a:t>diferentes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maneras</a:t>
            </a:r>
            <a:r>
              <a:rPr lang="en-GB" dirty="0">
                <a:latin typeface="Arial"/>
                <a:cs typeface="Arial"/>
              </a:rPr>
              <a:t>: </a:t>
            </a:r>
            <a:r>
              <a:rPr lang="en-GB" dirty="0" err="1">
                <a:latin typeface="Arial"/>
                <a:cs typeface="Arial"/>
              </a:rPr>
              <a:t>indicadores</a:t>
            </a:r>
            <a:r>
              <a:rPr lang="en-GB" dirty="0">
                <a:latin typeface="Arial"/>
                <a:cs typeface="Arial"/>
              </a:rPr>
              <a:t>, </a:t>
            </a:r>
            <a:r>
              <a:rPr lang="en-GB" dirty="0" err="1">
                <a:latin typeface="Arial"/>
                <a:cs typeface="Arial"/>
              </a:rPr>
              <a:t>medidas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cuantitativas</a:t>
            </a:r>
            <a:r>
              <a:rPr lang="en-GB" dirty="0">
                <a:latin typeface="Arial"/>
                <a:cs typeface="Arial"/>
              </a:rPr>
              <a:t> (</a:t>
            </a:r>
            <a:r>
              <a:rPr lang="en-GB" dirty="0" err="1">
                <a:latin typeface="Arial"/>
                <a:cs typeface="Arial"/>
              </a:rPr>
              <a:t>por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supuesto</a:t>
            </a:r>
            <a:r>
              <a:rPr lang="en-GB" dirty="0">
                <a:latin typeface="Arial"/>
                <a:cs typeface="Arial"/>
              </a:rPr>
              <a:t>), </a:t>
            </a:r>
            <a:r>
              <a:rPr lang="en-GB" dirty="0" err="1">
                <a:latin typeface="Arial"/>
                <a:cs typeface="Arial"/>
              </a:rPr>
              <a:t>pero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también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informes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narrativos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cualitativos</a:t>
            </a:r>
            <a:r>
              <a:rPr lang="en-GB" dirty="0">
                <a:latin typeface="Arial"/>
                <a:cs typeface="Arial"/>
              </a:rPr>
              <a:t>, </a:t>
            </a:r>
            <a:r>
              <a:rPr lang="en-GB" dirty="0" err="1">
                <a:latin typeface="Arial"/>
                <a:cs typeface="Arial"/>
              </a:rPr>
              <a:t>mapas</a:t>
            </a:r>
            <a:r>
              <a:rPr lang="en-GB" dirty="0">
                <a:latin typeface="Arial"/>
                <a:cs typeface="Arial"/>
              </a:rPr>
              <a:t>, </a:t>
            </a:r>
            <a:r>
              <a:rPr lang="en-GB" dirty="0" err="1">
                <a:latin typeface="Arial"/>
                <a:cs typeface="Arial"/>
              </a:rPr>
              <a:t>gráficos</a:t>
            </a:r>
            <a:r>
              <a:rPr lang="en-GB" dirty="0">
                <a:latin typeface="Arial"/>
                <a:cs typeface="Arial"/>
              </a:rPr>
              <a:t>, </a:t>
            </a:r>
            <a:r>
              <a:rPr lang="en-GB" dirty="0" err="1">
                <a:latin typeface="Arial"/>
                <a:cs typeface="Arial"/>
              </a:rPr>
              <a:t>fotografías</a:t>
            </a:r>
            <a:r>
              <a:rPr lang="en-GB" dirty="0">
                <a:latin typeface="Arial"/>
                <a:cs typeface="Arial"/>
              </a:rPr>
              <a:t> y </a:t>
            </a:r>
            <a:r>
              <a:rPr lang="en-GB" dirty="0" err="1">
                <a:latin typeface="Arial"/>
                <a:cs typeface="Arial"/>
              </a:rPr>
              <a:t>vídeos</a:t>
            </a:r>
            <a:r>
              <a:rPr lang="en-GB" dirty="0">
                <a:latin typeface="Arial"/>
                <a:cs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 err="1">
                <a:latin typeface="Arial"/>
                <a:cs typeface="Arial"/>
              </a:rPr>
              <a:t>Todos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ellos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constituyen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datos</a:t>
            </a:r>
            <a:r>
              <a:rPr lang="en-GB" dirty="0">
                <a:latin typeface="Arial"/>
                <a:cs typeface="Arial"/>
              </a:rPr>
              <a:t> de </a:t>
            </a:r>
            <a:r>
              <a:rPr lang="en-GB" dirty="0" err="1">
                <a:latin typeface="Arial"/>
                <a:cs typeface="Arial"/>
              </a:rPr>
              <a:t>monitoreo</a:t>
            </a:r>
            <a:r>
              <a:rPr lang="en-GB" dirty="0">
                <a:latin typeface="Arial"/>
                <a:cs typeface="Arial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 err="1">
                <a:latin typeface="Arial"/>
                <a:cs typeface="Arial"/>
              </a:rPr>
              <a:t>También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pueden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proceder</a:t>
            </a:r>
            <a:r>
              <a:rPr lang="en-GB" dirty="0">
                <a:latin typeface="Arial"/>
                <a:cs typeface="Arial"/>
              </a:rPr>
              <a:t> de </a:t>
            </a:r>
            <a:r>
              <a:rPr lang="en-GB" dirty="0" err="1">
                <a:latin typeface="Arial"/>
                <a:cs typeface="Arial"/>
              </a:rPr>
              <a:t>todo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tipo</a:t>
            </a:r>
            <a:r>
              <a:rPr lang="en-GB" dirty="0">
                <a:latin typeface="Arial"/>
                <a:cs typeface="Arial"/>
              </a:rPr>
              <a:t> de </a:t>
            </a:r>
            <a:r>
              <a:rPr lang="en-GB" dirty="0" err="1">
                <a:latin typeface="Arial"/>
                <a:cs typeface="Arial"/>
              </a:rPr>
              <a:t>fuentes</a:t>
            </a:r>
            <a:r>
              <a:rPr lang="en-GB" dirty="0">
                <a:latin typeface="Arial"/>
                <a:cs typeface="Arial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latin typeface="Arial"/>
                <a:cs typeface="Arial"/>
              </a:rPr>
              <a:t>Por lo general, </a:t>
            </a:r>
            <a:r>
              <a:rPr lang="en-GB" dirty="0" err="1">
                <a:latin typeface="Arial"/>
                <a:cs typeface="Arial"/>
              </a:rPr>
              <a:t>el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ejecutor</a:t>
            </a:r>
            <a:r>
              <a:rPr lang="en-GB" dirty="0">
                <a:latin typeface="Arial"/>
                <a:cs typeface="Arial"/>
              </a:rPr>
              <a:t> de </a:t>
            </a:r>
            <a:r>
              <a:rPr lang="en-GB" dirty="0" err="1">
                <a:latin typeface="Arial"/>
                <a:cs typeface="Arial"/>
              </a:rPr>
              <a:t>una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acción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informa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por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sí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mismo</a:t>
            </a:r>
            <a:r>
              <a:rPr lang="en-GB" dirty="0">
                <a:latin typeface="Arial"/>
                <a:cs typeface="Arial"/>
              </a:rPr>
              <a:t>, </a:t>
            </a:r>
            <a:r>
              <a:rPr lang="en-GB" dirty="0" err="1">
                <a:latin typeface="Arial"/>
                <a:cs typeface="Arial"/>
              </a:rPr>
              <a:t>pero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también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podemos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utilizar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el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monitoreo</a:t>
            </a:r>
            <a:r>
              <a:rPr lang="en-GB" dirty="0">
                <a:latin typeface="Arial"/>
                <a:cs typeface="Arial"/>
              </a:rPr>
              <a:t> de </a:t>
            </a:r>
            <a:r>
              <a:rPr lang="en-GB" dirty="0" err="1">
                <a:latin typeface="Arial"/>
                <a:cs typeface="Arial"/>
              </a:rPr>
              <a:t>terceros</a:t>
            </a:r>
            <a:r>
              <a:rPr lang="en-GB" dirty="0">
                <a:latin typeface="Arial"/>
                <a:cs typeface="Arial"/>
              </a:rPr>
              <a:t>, la </a:t>
            </a:r>
            <a:r>
              <a:rPr lang="en-GB" dirty="0" err="1">
                <a:latin typeface="Arial"/>
                <a:cs typeface="Arial"/>
              </a:rPr>
              <a:t>observación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directa</a:t>
            </a:r>
            <a:r>
              <a:rPr lang="en-GB" dirty="0">
                <a:latin typeface="Arial"/>
                <a:cs typeface="Arial"/>
              </a:rPr>
              <a:t>, la </a:t>
            </a:r>
            <a:r>
              <a:rPr lang="en-GB" dirty="0" err="1">
                <a:latin typeface="Arial"/>
                <a:cs typeface="Arial"/>
              </a:rPr>
              <a:t>revisión</a:t>
            </a:r>
            <a:r>
              <a:rPr lang="en-GB" dirty="0">
                <a:latin typeface="Arial"/>
                <a:cs typeface="Arial"/>
              </a:rPr>
              <a:t> de </a:t>
            </a:r>
            <a:r>
              <a:rPr lang="en-GB" dirty="0" err="1">
                <a:latin typeface="Arial"/>
                <a:cs typeface="Arial"/>
              </a:rPr>
              <a:t>datos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secundarios</a:t>
            </a:r>
            <a:r>
              <a:rPr lang="en-GB" dirty="0">
                <a:latin typeface="Arial"/>
                <a:cs typeface="Arial"/>
              </a:rPr>
              <a:t>, la </a:t>
            </a:r>
            <a:r>
              <a:rPr lang="en-GB" dirty="0" err="1">
                <a:latin typeface="Arial"/>
                <a:cs typeface="Arial"/>
              </a:rPr>
              <a:t>teledetección</a:t>
            </a:r>
            <a:r>
              <a:rPr lang="en-GB" dirty="0">
                <a:latin typeface="Arial"/>
                <a:cs typeface="Arial"/>
              </a:rPr>
              <a:t> (</a:t>
            </a:r>
            <a:r>
              <a:rPr lang="en-GB" dirty="0" err="1">
                <a:latin typeface="Arial"/>
                <a:cs typeface="Arial"/>
              </a:rPr>
              <a:t>por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ejemplo</a:t>
            </a:r>
            <a:r>
              <a:rPr lang="en-GB" dirty="0">
                <a:latin typeface="Arial"/>
                <a:cs typeface="Arial"/>
              </a:rPr>
              <a:t>, </a:t>
            </a:r>
            <a:r>
              <a:rPr lang="en-GB" dirty="0" err="1">
                <a:latin typeface="Arial"/>
                <a:cs typeface="Arial"/>
              </a:rPr>
              <a:t>imágenes</a:t>
            </a:r>
            <a:r>
              <a:rPr lang="en-GB" dirty="0">
                <a:latin typeface="Arial"/>
                <a:cs typeface="Arial"/>
              </a:rPr>
              <a:t> de </a:t>
            </a:r>
            <a:r>
              <a:rPr lang="en-GB" dirty="0" err="1">
                <a:latin typeface="Arial"/>
                <a:cs typeface="Arial"/>
              </a:rPr>
              <a:t>satélite</a:t>
            </a:r>
            <a:r>
              <a:rPr lang="en-GB" dirty="0">
                <a:latin typeface="Arial"/>
                <a:cs typeface="Arial"/>
              </a:rPr>
              <a:t>), Internet de las </a:t>
            </a:r>
            <a:r>
              <a:rPr lang="en-GB" dirty="0" err="1">
                <a:latin typeface="Arial"/>
                <a:cs typeface="Arial"/>
              </a:rPr>
              <a:t>cosas</a:t>
            </a:r>
            <a:r>
              <a:rPr lang="en-GB" dirty="0">
                <a:latin typeface="Arial"/>
                <a:cs typeface="Arial"/>
              </a:rPr>
              <a:t> (un </a:t>
            </a:r>
            <a:r>
              <a:rPr lang="en-GB" dirty="0" err="1">
                <a:latin typeface="Arial"/>
                <a:cs typeface="Arial"/>
              </a:rPr>
              <a:t>sistema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interconectado</a:t>
            </a:r>
            <a:r>
              <a:rPr lang="en-GB" dirty="0">
                <a:latin typeface="Arial"/>
                <a:cs typeface="Arial"/>
              </a:rPr>
              <a:t> que </a:t>
            </a:r>
            <a:r>
              <a:rPr lang="en-GB" dirty="0" err="1">
                <a:latin typeface="Arial"/>
                <a:cs typeface="Arial"/>
              </a:rPr>
              <a:t>proporciona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datos</a:t>
            </a:r>
            <a:r>
              <a:rPr lang="en-GB" dirty="0">
                <a:latin typeface="Arial"/>
                <a:cs typeface="Arial"/>
              </a:rPr>
              <a:t> sin </a:t>
            </a:r>
            <a:r>
              <a:rPr lang="en-GB" dirty="0" err="1">
                <a:latin typeface="Arial"/>
                <a:cs typeface="Arial"/>
              </a:rPr>
              <a:t>intervención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humana</a:t>
            </a:r>
            <a:r>
              <a:rPr lang="en-GB" dirty="0">
                <a:latin typeface="Arial"/>
                <a:cs typeface="Arial"/>
              </a:rPr>
              <a:t>), </a:t>
            </a:r>
            <a:r>
              <a:rPr lang="en-GB" dirty="0" err="1">
                <a:latin typeface="Arial"/>
                <a:cs typeface="Arial"/>
              </a:rPr>
              <a:t>encuestas</a:t>
            </a:r>
            <a:r>
              <a:rPr lang="en-GB" dirty="0">
                <a:latin typeface="Arial"/>
                <a:cs typeface="Arial"/>
              </a:rPr>
              <a:t> de </a:t>
            </a:r>
            <a:r>
              <a:rPr lang="en-GB" dirty="0" err="1">
                <a:latin typeface="Arial"/>
                <a:cs typeface="Arial"/>
              </a:rPr>
              <a:t>hogares</a:t>
            </a:r>
            <a:r>
              <a:rPr lang="en-GB" dirty="0">
                <a:latin typeface="Arial"/>
                <a:cs typeface="Arial"/>
              </a:rPr>
              <a:t>, </a:t>
            </a:r>
            <a:r>
              <a:rPr lang="en-GB" dirty="0" err="1">
                <a:latin typeface="Arial"/>
                <a:cs typeface="Arial"/>
              </a:rPr>
              <a:t>discusiones</a:t>
            </a:r>
            <a:r>
              <a:rPr lang="en-GB" dirty="0">
                <a:latin typeface="Arial"/>
                <a:cs typeface="Arial"/>
              </a:rPr>
              <a:t> de </a:t>
            </a:r>
            <a:r>
              <a:rPr lang="en-GB" dirty="0" err="1">
                <a:latin typeface="Arial"/>
                <a:cs typeface="Arial"/>
              </a:rPr>
              <a:t>grupos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focales</a:t>
            </a:r>
            <a:r>
              <a:rPr lang="en-GB" dirty="0">
                <a:latin typeface="Arial"/>
                <a:cs typeface="Arial"/>
              </a:rPr>
              <a:t>, </a:t>
            </a:r>
            <a:r>
              <a:rPr lang="en-GB" dirty="0" err="1">
                <a:latin typeface="Arial"/>
                <a:cs typeface="Arial"/>
              </a:rPr>
              <a:t>entrevistas</a:t>
            </a:r>
            <a:r>
              <a:rPr lang="en-GB" dirty="0">
                <a:latin typeface="Arial"/>
                <a:cs typeface="Arial"/>
              </a:rPr>
              <a:t> a </a:t>
            </a:r>
            <a:r>
              <a:rPr lang="en-GB" dirty="0" err="1">
                <a:latin typeface="Arial"/>
                <a:cs typeface="Arial"/>
              </a:rPr>
              <a:t>informantes</a:t>
            </a:r>
            <a:r>
              <a:rPr lang="en-GB" dirty="0">
                <a:latin typeface="Arial"/>
                <a:cs typeface="Arial"/>
              </a:rPr>
              <a:t> clave, </a:t>
            </a:r>
            <a:r>
              <a:rPr lang="en-GB" dirty="0" err="1">
                <a:latin typeface="Arial"/>
                <a:cs typeface="Arial"/>
              </a:rPr>
              <a:t>mecanismos</a:t>
            </a:r>
            <a:r>
              <a:rPr lang="en-GB" dirty="0">
                <a:latin typeface="Arial"/>
                <a:cs typeface="Arial"/>
              </a:rPr>
              <a:t> de </a:t>
            </a:r>
            <a:r>
              <a:rPr lang="en-GB" dirty="0" err="1">
                <a:latin typeface="Arial"/>
                <a:cs typeface="Arial"/>
              </a:rPr>
              <a:t>retroalimentación</a:t>
            </a:r>
            <a:r>
              <a:rPr lang="en-GB" dirty="0">
                <a:latin typeface="Arial"/>
                <a:cs typeface="Arial"/>
              </a:rPr>
              <a:t>, etc. 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 err="1">
                <a:latin typeface="Arial"/>
                <a:cs typeface="Arial"/>
              </a:rPr>
              <a:t>Bienvenido</a:t>
            </a:r>
            <a:r>
              <a:rPr lang="en-GB" dirty="0">
                <a:latin typeface="Arial"/>
                <a:cs typeface="Arial"/>
              </a:rPr>
              <a:t> al </a:t>
            </a:r>
            <a:r>
              <a:rPr lang="en-GB" dirty="0" err="1">
                <a:latin typeface="Arial"/>
                <a:cs typeface="Arial"/>
              </a:rPr>
              <a:t>maravilloso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mundo</a:t>
            </a:r>
            <a:r>
              <a:rPr lang="en-GB" dirty="0">
                <a:latin typeface="Arial"/>
                <a:cs typeface="Arial"/>
              </a:rPr>
              <a:t> de la </a:t>
            </a:r>
            <a:r>
              <a:rPr lang="en-GB" dirty="0" err="1">
                <a:latin typeface="Arial"/>
                <a:cs typeface="Arial"/>
              </a:rPr>
              <a:t>gestión</a:t>
            </a:r>
            <a:r>
              <a:rPr lang="en-GB" dirty="0">
                <a:latin typeface="Arial"/>
                <a:cs typeface="Arial"/>
              </a:rPr>
              <a:t> de la </a:t>
            </a:r>
            <a:r>
              <a:rPr lang="en-GB" dirty="0" err="1">
                <a:latin typeface="Arial"/>
                <a:cs typeface="Arial"/>
              </a:rPr>
              <a:t>información</a:t>
            </a:r>
            <a:endParaRPr lang="en-GB" dirty="0"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latin typeface="Arial"/>
                <a:cs typeface="Arial"/>
              </a:rPr>
              <a:t>El </a:t>
            </a:r>
            <a:r>
              <a:rPr lang="en-GB" dirty="0" err="1">
                <a:latin typeface="Arial"/>
                <a:cs typeface="Arial"/>
              </a:rPr>
              <a:t>monitoreo</a:t>
            </a:r>
            <a:r>
              <a:rPr lang="en-GB" dirty="0">
                <a:latin typeface="Arial"/>
                <a:cs typeface="Arial"/>
              </a:rPr>
              <a:t> es </a:t>
            </a:r>
            <a:r>
              <a:rPr lang="en-GB" dirty="0" err="1">
                <a:latin typeface="Arial"/>
                <a:cs typeface="Arial"/>
              </a:rPr>
              <a:t>siempre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una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colaboración</a:t>
            </a:r>
            <a:r>
              <a:rPr lang="en-GB" dirty="0">
                <a:latin typeface="Arial"/>
                <a:cs typeface="Arial"/>
              </a:rPr>
              <a:t> entre </a:t>
            </a:r>
            <a:r>
              <a:rPr lang="en-GB" dirty="0" err="1">
                <a:latin typeface="Arial"/>
                <a:cs typeface="Arial"/>
              </a:rPr>
              <a:t>los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Responsables</a:t>
            </a:r>
            <a:r>
              <a:rPr lang="en-GB" dirty="0">
                <a:latin typeface="Arial"/>
                <a:cs typeface="Arial"/>
              </a:rPr>
              <a:t> de </a:t>
            </a:r>
            <a:r>
              <a:rPr lang="en-GB" dirty="0" err="1">
                <a:latin typeface="Arial"/>
                <a:cs typeface="Arial"/>
              </a:rPr>
              <a:t>Asuntos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Humanitarios</a:t>
            </a:r>
            <a:r>
              <a:rPr lang="en-GB" dirty="0">
                <a:latin typeface="Arial"/>
                <a:cs typeface="Arial"/>
              </a:rPr>
              <a:t> y </a:t>
            </a:r>
            <a:r>
              <a:rPr lang="en-GB" dirty="0" err="1">
                <a:latin typeface="Arial"/>
                <a:cs typeface="Arial"/>
              </a:rPr>
              <a:t>los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Responsables</a:t>
            </a:r>
            <a:r>
              <a:rPr lang="en-GB" dirty="0">
                <a:latin typeface="Arial"/>
                <a:cs typeface="Arial"/>
              </a:rPr>
              <a:t> de </a:t>
            </a:r>
            <a:r>
              <a:rPr lang="en-GB" dirty="0" err="1">
                <a:latin typeface="Arial"/>
                <a:cs typeface="Arial"/>
              </a:rPr>
              <a:t>Gestión</a:t>
            </a:r>
            <a:r>
              <a:rPr lang="en-GB" dirty="0">
                <a:latin typeface="Arial"/>
                <a:cs typeface="Arial"/>
              </a:rPr>
              <a:t> de la </a:t>
            </a:r>
            <a:r>
              <a:rPr lang="en-GB" dirty="0" err="1">
                <a:latin typeface="Arial"/>
                <a:cs typeface="Arial"/>
              </a:rPr>
              <a:t>Información</a:t>
            </a:r>
            <a:r>
              <a:rPr lang="en-GB" dirty="0">
                <a:latin typeface="Arial"/>
                <a:cs typeface="Arial"/>
              </a:rPr>
              <a:t>.</a:t>
            </a:r>
            <a:endParaRPr lang="en-GB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marL="0" lvl="0" indent="0"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defTabSz="1756486">
              <a:lnSpc>
                <a:spcPct val="113999"/>
              </a:lnSpc>
              <a:spcBef>
                <a:spcPts val="2305"/>
              </a:spcBef>
              <a:defRPr/>
            </a:pPr>
            <a:r>
              <a:rPr lang="en-GB" dirty="0">
                <a:latin typeface="Arial"/>
                <a:cs typeface="Arial"/>
              </a:rPr>
              <a:t>-----------------------------------------------------</a:t>
            </a:r>
          </a:p>
          <a:p>
            <a:pPr defTabSz="1756486">
              <a:lnSpc>
                <a:spcPct val="113999"/>
              </a:lnSpc>
              <a:spcBef>
                <a:spcPts val="2305"/>
              </a:spcBef>
              <a:defRPr/>
            </a:pPr>
            <a:r>
              <a:rPr lang="en-GB" dirty="0">
                <a:latin typeface="Arial"/>
                <a:cs typeface="Arial"/>
              </a:rPr>
              <a:t>Para la </a:t>
            </a:r>
            <a:r>
              <a:rPr lang="en-GB" dirty="0" err="1">
                <a:latin typeface="Arial"/>
                <a:cs typeface="Arial"/>
              </a:rPr>
              <a:t>sesión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en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directo</a:t>
            </a:r>
            <a:r>
              <a:rPr lang="en-GB" dirty="0">
                <a:latin typeface="Arial"/>
                <a:cs typeface="Arial"/>
              </a:rPr>
              <a:t> con las OMI:</a:t>
            </a:r>
          </a:p>
          <a:p>
            <a:pPr defTabSz="1756486">
              <a:lnSpc>
                <a:spcPct val="113999"/>
              </a:lnSpc>
              <a:spcBef>
                <a:spcPts val="2305"/>
              </a:spcBef>
              <a:defRPr/>
            </a:pPr>
            <a:r>
              <a:rPr lang="en-GB" dirty="0">
                <a:latin typeface="Arial"/>
                <a:cs typeface="Arial"/>
              </a:rPr>
              <a:t>La </a:t>
            </a:r>
            <a:r>
              <a:rPr lang="en-GB" dirty="0" err="1">
                <a:latin typeface="Arial"/>
                <a:cs typeface="Arial"/>
              </a:rPr>
              <a:t>recopilación</a:t>
            </a:r>
            <a:r>
              <a:rPr lang="en-GB" dirty="0">
                <a:latin typeface="Arial"/>
                <a:cs typeface="Arial"/>
              </a:rPr>
              <a:t> de </a:t>
            </a:r>
            <a:r>
              <a:rPr lang="en-GB" dirty="0" err="1">
                <a:latin typeface="Arial"/>
                <a:cs typeface="Arial"/>
              </a:rPr>
              <a:t>datos</a:t>
            </a:r>
            <a:r>
              <a:rPr lang="en-GB" dirty="0">
                <a:latin typeface="Arial"/>
                <a:cs typeface="Arial"/>
              </a:rPr>
              <a:t> para </a:t>
            </a:r>
            <a:r>
              <a:rPr lang="en-GB" dirty="0" err="1">
                <a:latin typeface="Arial"/>
                <a:cs typeface="Arial"/>
              </a:rPr>
              <a:t>el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monitoreo</a:t>
            </a:r>
            <a:r>
              <a:rPr lang="en-GB" dirty="0">
                <a:latin typeface="Arial"/>
                <a:cs typeface="Arial"/>
              </a:rPr>
              <a:t> no es </a:t>
            </a:r>
            <a:r>
              <a:rPr lang="en-GB" dirty="0" err="1">
                <a:latin typeface="Arial"/>
                <a:cs typeface="Arial"/>
              </a:rPr>
              <a:t>diferente</a:t>
            </a:r>
            <a:r>
              <a:rPr lang="en-GB" dirty="0">
                <a:latin typeface="Arial"/>
                <a:cs typeface="Arial"/>
              </a:rPr>
              <a:t> de la </a:t>
            </a:r>
            <a:r>
              <a:rPr lang="en-GB" dirty="0" err="1">
                <a:latin typeface="Arial"/>
                <a:cs typeface="Arial"/>
              </a:rPr>
              <a:t>recopilación</a:t>
            </a:r>
            <a:r>
              <a:rPr lang="en-GB" dirty="0">
                <a:latin typeface="Arial"/>
                <a:cs typeface="Arial"/>
              </a:rPr>
              <a:t> de </a:t>
            </a:r>
            <a:r>
              <a:rPr lang="en-GB" dirty="0" err="1">
                <a:latin typeface="Arial"/>
                <a:cs typeface="Arial"/>
              </a:rPr>
              <a:t>datos</a:t>
            </a:r>
            <a:r>
              <a:rPr lang="en-GB" dirty="0">
                <a:latin typeface="Arial"/>
                <a:cs typeface="Arial"/>
              </a:rPr>
              <a:t> para la </a:t>
            </a:r>
            <a:r>
              <a:rPr lang="en-GB" dirty="0" err="1">
                <a:latin typeface="Arial"/>
                <a:cs typeface="Arial"/>
              </a:rPr>
              <a:t>situación</a:t>
            </a:r>
            <a:r>
              <a:rPr lang="en-GB" dirty="0">
                <a:latin typeface="Arial"/>
                <a:cs typeface="Arial"/>
              </a:rPr>
              <a:t> y las </a:t>
            </a:r>
            <a:r>
              <a:rPr lang="en-GB" dirty="0" err="1">
                <a:latin typeface="Arial"/>
                <a:cs typeface="Arial"/>
              </a:rPr>
              <a:t>necesidades</a:t>
            </a:r>
            <a:r>
              <a:rPr lang="en-GB" dirty="0">
                <a:latin typeface="Arial"/>
                <a:cs typeface="Arial"/>
              </a:rPr>
              <a:t>. Se </a:t>
            </a:r>
            <a:r>
              <a:rPr lang="en-GB" dirty="0" err="1">
                <a:latin typeface="Arial"/>
                <a:cs typeface="Arial"/>
              </a:rPr>
              <a:t>basa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en</a:t>
            </a:r>
            <a:r>
              <a:rPr lang="en-GB" dirty="0">
                <a:latin typeface="Arial"/>
                <a:cs typeface="Arial"/>
              </a:rPr>
              <a:t> las </a:t>
            </a:r>
            <a:r>
              <a:rPr lang="en-GB" dirty="0" err="1">
                <a:latin typeface="Arial"/>
                <a:cs typeface="Arial"/>
              </a:rPr>
              <a:t>mismas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fuentes</a:t>
            </a:r>
            <a:r>
              <a:rPr lang="en-GB" dirty="0">
                <a:latin typeface="Arial"/>
                <a:cs typeface="Arial"/>
              </a:rPr>
              <a:t> y </a:t>
            </a:r>
            <a:r>
              <a:rPr lang="en-GB" dirty="0" err="1">
                <a:latin typeface="Arial"/>
                <a:cs typeface="Arial"/>
              </a:rPr>
              <a:t>métodos</a:t>
            </a:r>
            <a:r>
              <a:rPr lang="en-GB" dirty="0">
                <a:latin typeface="Arial"/>
                <a:cs typeface="Arial"/>
              </a:rPr>
              <a:t>.</a:t>
            </a:r>
            <a:endParaRPr lang="en-GB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5307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hay </a:t>
            </a:r>
            <a:r>
              <a:rPr lang="en-US" dirty="0" err="1"/>
              <a:t>pregunta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diapositiva</a:t>
            </a:r>
            <a:r>
              <a:rPr lang="en-US" dirty="0"/>
              <a:t>, es </a:t>
            </a:r>
            <a:r>
              <a:rPr lang="en-US" dirty="0" err="1"/>
              <a:t>sólo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broma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tratamiento</a:t>
            </a:r>
            <a:r>
              <a:rPr lang="en-US" dirty="0"/>
              <a:t> de </a:t>
            </a:r>
            <a:r>
              <a:rPr lang="en-US" dirty="0" err="1"/>
              <a:t>datos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5805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dice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historia</a:t>
            </a:r>
            <a:r>
              <a:rPr lang="en-US" dirty="0"/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Un </a:t>
            </a:r>
            <a:r>
              <a:rPr lang="en-US" dirty="0" err="1"/>
              <a:t>dato</a:t>
            </a:r>
            <a:r>
              <a:rPr lang="en-US" dirty="0"/>
              <a:t>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estar</a:t>
            </a:r>
            <a:r>
              <a:rPr lang="en-US" dirty="0"/>
              <a:t> </a:t>
            </a:r>
            <a:r>
              <a:rPr lang="en-US" dirty="0" err="1"/>
              <a:t>comunicado</a:t>
            </a:r>
            <a:r>
              <a:rPr lang="en-US" dirty="0"/>
              <a:t> o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, ¡y </a:t>
            </a:r>
            <a:r>
              <a:rPr lang="en-US" dirty="0" err="1"/>
              <a:t>aun</a:t>
            </a:r>
            <a:r>
              <a:rPr lang="en-US" dirty="0"/>
              <a:t> </a:t>
            </a:r>
            <a:r>
              <a:rPr lang="en-US" dirty="0" err="1"/>
              <a:t>así</a:t>
            </a:r>
            <a:r>
              <a:rPr lang="en-US" dirty="0"/>
              <a:t> </a:t>
            </a:r>
            <a:r>
              <a:rPr lang="en-US" dirty="0" err="1"/>
              <a:t>puede</a:t>
            </a:r>
            <a:r>
              <a:rPr lang="en-US" dirty="0"/>
              <a:t> ser </a:t>
            </a:r>
            <a:r>
              <a:rPr lang="en-US" dirty="0" err="1"/>
              <a:t>erróneo</a:t>
            </a:r>
            <a:r>
              <a:rPr lang="en-US" dirty="0"/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Es </a:t>
            </a:r>
            <a:r>
              <a:rPr lang="en-US" dirty="0" err="1"/>
              <a:t>necesario</a:t>
            </a:r>
            <a:r>
              <a:rPr lang="en-US" dirty="0"/>
              <a:t> </a:t>
            </a:r>
            <a:r>
              <a:rPr lang="en-US" dirty="0" err="1"/>
              <a:t>comprobar</a:t>
            </a:r>
            <a:r>
              <a:rPr lang="en-US" dirty="0"/>
              <a:t>/</a:t>
            </a:r>
            <a:r>
              <a:rPr lang="en-US" dirty="0" err="1"/>
              <a:t>curar</a:t>
            </a:r>
            <a:r>
              <a:rPr lang="en-US" dirty="0"/>
              <a:t>/</a:t>
            </a:r>
            <a:r>
              <a:rPr lang="en-US" dirty="0" err="1"/>
              <a:t>validar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datos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85583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Pasamos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ahora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al paso "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Analizar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”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 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veces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monitoreo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percibe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erróneamente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como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una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mera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"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medición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":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Cuento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número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algo, lo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comparo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objetivo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original 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ya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terminado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mi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trabajo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supervisión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realidad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no es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así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monitoreo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limitara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cifras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cuantitativas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seguiríamos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sin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poder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entender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qué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está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pasando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exactamente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Pongamos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un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ejemplo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: 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distribuyeron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50.000 mantas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frente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a un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objetivo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100.000.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CLICK ¿Es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esto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un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fracaso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o un gran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logro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? No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podemos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saberlo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sin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conocer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las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circunstancias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 ¿Ha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disminuido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necesidad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otra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organización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ha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hecho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una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distribución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;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vez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mitad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las mantas 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estropearon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agua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; o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carretera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estaba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bloqueada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a causa de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lluvia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....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ninguna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manera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la simple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cifra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salida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nos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habla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éxito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nuestra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intervención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Podemos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resumirlo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con un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eslogan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: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CLICK Las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cifras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sí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solas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no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hacen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una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historia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Por lo tanto,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requiere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análisis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Pongamos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otro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eslogan</a:t>
            </a:r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CLIC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Datos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brutos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+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Análisis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=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Información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las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pruebas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que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sustentan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toma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decisiones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análisis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no es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una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opción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es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parte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integrante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trabajo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monitoreo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Cómo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realizar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el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análisis</a:t>
            </a:r>
            <a:endParaRPr lang="en-US" sz="1200" u="sng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Hay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muchas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formas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diferentes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pero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todas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pueden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resumirse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así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: "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Reunir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todos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los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datos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monitoreo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disponibles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inyectarlos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algún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cerebro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humano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: un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experto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o un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grupo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personas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como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Grupo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Coordinación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Interclúster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para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obtener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historia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las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conclusiones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partir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los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datos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disponibles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".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-----------------------------------------------------------------------------------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El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monitoreo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sin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análisis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posterior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sirve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poco y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desperdicia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recursos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: sin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contextualización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ni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sentido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los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datos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por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sí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solos son de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poca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utilidad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para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los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responsables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la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toma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decisiones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y, de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hecho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pueden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llevar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a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extraer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conclusiones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erróneas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b="1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El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análisis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sin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monitoreo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(y,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por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tanto,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basado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exclusivamente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los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datos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y la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información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que se dispone)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significa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que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nos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centramos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las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preguntas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a las que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podemos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responder, y no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las que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debemos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responder, lo que reduce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el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alcance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y la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utilidad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ese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análisis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46523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Al </a:t>
            </a:r>
            <a:r>
              <a:rPr lang="fr-FR" dirty="0" err="1"/>
              <a:t>analizar</a:t>
            </a:r>
            <a:r>
              <a:rPr lang="fr-FR" dirty="0"/>
              <a:t> los </a:t>
            </a:r>
            <a:r>
              <a:rPr lang="fr-FR" dirty="0" err="1"/>
              <a:t>datos</a:t>
            </a:r>
            <a:r>
              <a:rPr lang="fr-FR" dirty="0"/>
              <a:t> de </a:t>
            </a:r>
            <a:r>
              <a:rPr lang="fr-FR" dirty="0" err="1"/>
              <a:t>monitoreo</a:t>
            </a:r>
            <a:r>
              <a:rPr lang="fr-FR" dirty="0"/>
              <a:t>, nos </a:t>
            </a:r>
            <a:r>
              <a:rPr lang="fr-FR" dirty="0" err="1"/>
              <a:t>encontraremos</a:t>
            </a:r>
            <a:r>
              <a:rPr lang="fr-FR" dirty="0"/>
              <a:t> con un </a:t>
            </a:r>
            <a:r>
              <a:rPr lang="fr-FR" dirty="0" err="1"/>
              <a:t>problema</a:t>
            </a:r>
            <a:r>
              <a:rPr lang="fr-FR" dirty="0"/>
              <a:t> </a:t>
            </a:r>
            <a:r>
              <a:rPr lang="fr-FR" dirty="0" err="1"/>
              <a:t>típico</a:t>
            </a:r>
            <a:r>
              <a:rPr lang="fr-FR" dirty="0"/>
              <a:t>: </a:t>
            </a:r>
          </a:p>
          <a:p>
            <a:r>
              <a:rPr lang="fr-FR" dirty="0" err="1"/>
              <a:t>Recordemos</a:t>
            </a:r>
            <a:r>
              <a:rPr lang="fr-FR" dirty="0"/>
              <a:t> la </a:t>
            </a:r>
            <a:r>
              <a:rPr lang="fr-FR" dirty="0" err="1"/>
              <a:t>cadena</a:t>
            </a:r>
            <a:r>
              <a:rPr lang="fr-FR" dirty="0"/>
              <a:t> de </a:t>
            </a:r>
            <a:r>
              <a:rPr lang="fr-FR" dirty="0" err="1"/>
              <a:t>resultados</a:t>
            </a:r>
            <a:r>
              <a:rPr lang="fr-FR" dirty="0"/>
              <a:t>, que </a:t>
            </a:r>
            <a:r>
              <a:rPr lang="fr-FR" dirty="0" err="1"/>
              <a:t>sugería</a:t>
            </a:r>
            <a:r>
              <a:rPr lang="fr-FR" dirty="0"/>
              <a:t> que la </a:t>
            </a:r>
            <a:r>
              <a:rPr lang="fr-FR" dirty="0" err="1"/>
              <a:t>acción</a:t>
            </a:r>
            <a:r>
              <a:rPr lang="fr-FR" dirty="0"/>
              <a:t> </a:t>
            </a:r>
            <a:r>
              <a:rPr lang="fr-FR" dirty="0" err="1"/>
              <a:t>aporta</a:t>
            </a:r>
            <a:r>
              <a:rPr lang="fr-FR" dirty="0"/>
              <a:t> </a:t>
            </a:r>
            <a:r>
              <a:rPr lang="fr-FR" dirty="0" err="1"/>
              <a:t>resultados</a:t>
            </a:r>
            <a:r>
              <a:rPr lang="fr-FR" dirty="0"/>
              <a:t> a 3 </a:t>
            </a:r>
            <a:r>
              <a:rPr lang="fr-FR" dirty="0" err="1"/>
              <a:t>niveles</a:t>
            </a:r>
            <a:r>
              <a:rPr lang="fr-FR" dirty="0"/>
              <a:t>: </a:t>
            </a:r>
            <a:r>
              <a:rPr lang="fr-FR" dirty="0" err="1"/>
              <a:t>resultado</a:t>
            </a:r>
            <a:r>
              <a:rPr lang="fr-FR" dirty="0"/>
              <a:t>, </a:t>
            </a:r>
            <a:r>
              <a:rPr lang="fr-FR" dirty="0" err="1"/>
              <a:t>conclusión</a:t>
            </a:r>
            <a:r>
              <a:rPr lang="fr-FR" dirty="0"/>
              <a:t>, </a:t>
            </a:r>
            <a:r>
              <a:rPr lang="fr-FR" dirty="0" err="1"/>
              <a:t>impacto</a:t>
            </a:r>
            <a:r>
              <a:rPr lang="fr-FR" dirty="0"/>
              <a:t>. </a:t>
            </a:r>
          </a:p>
          <a:p>
            <a:endParaRPr lang="fr-FR" dirty="0"/>
          </a:p>
          <a:p>
            <a:r>
              <a:rPr lang="fr-FR" dirty="0"/>
              <a:t>En </a:t>
            </a:r>
            <a:r>
              <a:rPr lang="fr-FR" dirty="0" err="1"/>
              <a:t>realidad</a:t>
            </a:r>
            <a:r>
              <a:rPr lang="fr-FR" dirty="0"/>
              <a:t> no es tan </a:t>
            </a:r>
            <a:r>
              <a:rPr lang="fr-FR" dirty="0" err="1"/>
              <a:t>sencillo</a:t>
            </a:r>
            <a:r>
              <a:rPr lang="fr-FR" dirty="0"/>
              <a:t> en la vida real: </a:t>
            </a:r>
          </a:p>
          <a:p>
            <a:endParaRPr lang="fr-FR" dirty="0"/>
          </a:p>
          <a:p>
            <a:r>
              <a:rPr lang="fr-FR" b="1" dirty="0"/>
              <a:t>CLICK CLICK</a:t>
            </a:r>
            <a:r>
              <a:rPr lang="fr-FR" dirty="0"/>
              <a:t>... </a:t>
            </a:r>
            <a:r>
              <a:rPr lang="fr-FR" dirty="0" err="1"/>
              <a:t>cualquier</a:t>
            </a:r>
            <a:r>
              <a:rPr lang="fr-FR" dirty="0"/>
              <a:t> </a:t>
            </a:r>
            <a:r>
              <a:rPr lang="fr-FR" dirty="0" err="1"/>
              <a:t>cambio</a:t>
            </a:r>
            <a:r>
              <a:rPr lang="fr-FR" dirty="0"/>
              <a:t> que </a:t>
            </a:r>
            <a:r>
              <a:rPr lang="fr-FR" dirty="0" err="1"/>
              <a:t>midamos</a:t>
            </a:r>
            <a:r>
              <a:rPr lang="fr-FR" dirty="0"/>
              <a:t> en el </a:t>
            </a:r>
            <a:r>
              <a:rPr lang="fr-FR" dirty="0" err="1"/>
              <a:t>nivel</a:t>
            </a:r>
            <a:r>
              <a:rPr lang="fr-FR" dirty="0"/>
              <a:t> de </a:t>
            </a:r>
            <a:r>
              <a:rPr lang="fr-FR" dirty="0" err="1"/>
              <a:t>conclusiones</a:t>
            </a:r>
            <a:r>
              <a:rPr lang="fr-FR" dirty="0"/>
              <a:t>, </a:t>
            </a:r>
            <a:r>
              <a:rPr lang="fr-FR" dirty="0" err="1"/>
              <a:t>puede</a:t>
            </a:r>
            <a:r>
              <a:rPr lang="fr-FR" dirty="0"/>
              <a:t> </a:t>
            </a:r>
            <a:r>
              <a:rPr lang="fr-FR" dirty="0" err="1"/>
              <a:t>ser</a:t>
            </a:r>
            <a:r>
              <a:rPr lang="fr-FR" dirty="0"/>
              <a:t> el </a:t>
            </a:r>
            <a:r>
              <a:rPr lang="fr-FR" dirty="0" err="1"/>
              <a:t>efecto</a:t>
            </a:r>
            <a:r>
              <a:rPr lang="fr-FR" dirty="0"/>
              <a:t> de </a:t>
            </a:r>
            <a:r>
              <a:rPr lang="fr-FR" dirty="0" err="1"/>
              <a:t>nuestra</a:t>
            </a:r>
            <a:r>
              <a:rPr lang="fr-FR" dirty="0"/>
              <a:t> </a:t>
            </a:r>
            <a:r>
              <a:rPr lang="fr-FR" dirty="0" err="1"/>
              <a:t>acción</a:t>
            </a:r>
            <a:r>
              <a:rPr lang="fr-FR" dirty="0"/>
              <a:t>, </a:t>
            </a:r>
            <a:r>
              <a:rPr lang="fr-FR" dirty="0" err="1"/>
              <a:t>pero</a:t>
            </a:r>
            <a:r>
              <a:rPr lang="fr-FR" dirty="0"/>
              <a:t> </a:t>
            </a:r>
            <a:r>
              <a:rPr lang="fr-FR" dirty="0" err="1"/>
              <a:t>también</a:t>
            </a:r>
            <a:r>
              <a:rPr lang="fr-FR" dirty="0"/>
              <a:t> de </a:t>
            </a:r>
            <a:r>
              <a:rPr lang="fr-FR" dirty="0" err="1"/>
              <a:t>otros</a:t>
            </a:r>
            <a:r>
              <a:rPr lang="fr-FR" dirty="0"/>
              <a:t> </a:t>
            </a:r>
            <a:r>
              <a:rPr lang="fr-FR" dirty="0" err="1"/>
              <a:t>hechos</a:t>
            </a:r>
            <a:r>
              <a:rPr lang="fr-FR" dirty="0"/>
              <a:t> de la vida</a:t>
            </a:r>
          </a:p>
          <a:p>
            <a:r>
              <a:rPr lang="fr-FR" dirty="0"/>
              <a:t>Y lo </a:t>
            </a:r>
            <a:r>
              <a:rPr lang="fr-FR" dirty="0" err="1"/>
              <a:t>mismo</a:t>
            </a:r>
            <a:r>
              <a:rPr lang="fr-FR" dirty="0"/>
              <a:t> </a:t>
            </a:r>
            <a:r>
              <a:rPr lang="fr-FR" dirty="0" err="1"/>
              <a:t>ocurre</a:t>
            </a:r>
            <a:r>
              <a:rPr lang="fr-FR" dirty="0"/>
              <a:t> a </a:t>
            </a:r>
            <a:r>
              <a:rPr lang="fr-FR" dirty="0" err="1"/>
              <a:t>nivel</a:t>
            </a:r>
            <a:r>
              <a:rPr lang="fr-FR" dirty="0"/>
              <a:t> de </a:t>
            </a:r>
            <a:r>
              <a:rPr lang="fr-FR" dirty="0" err="1"/>
              <a:t>impacto</a:t>
            </a:r>
            <a:r>
              <a:rPr lang="fr-FR" dirty="0"/>
              <a:t>: </a:t>
            </a:r>
            <a:r>
              <a:rPr lang="fr-FR" dirty="0" err="1"/>
              <a:t>hay</a:t>
            </a:r>
            <a:r>
              <a:rPr lang="fr-FR" dirty="0"/>
              <a:t> muchas </a:t>
            </a:r>
            <a:r>
              <a:rPr lang="fr-FR" dirty="0" err="1"/>
              <a:t>otras</a:t>
            </a:r>
            <a:r>
              <a:rPr lang="fr-FR" dirty="0"/>
              <a:t> causas que </a:t>
            </a:r>
            <a:r>
              <a:rPr lang="fr-FR" dirty="0" err="1"/>
              <a:t>pueden</a:t>
            </a:r>
            <a:r>
              <a:rPr lang="fr-FR" dirty="0"/>
              <a:t> </a:t>
            </a:r>
            <a:r>
              <a:rPr lang="fr-FR" dirty="0" err="1"/>
              <a:t>haber</a:t>
            </a:r>
            <a:r>
              <a:rPr lang="fr-FR" dirty="0"/>
              <a:t> </a:t>
            </a:r>
            <a:r>
              <a:rPr lang="fr-FR" dirty="0" err="1"/>
              <a:t>influido</a:t>
            </a:r>
            <a:r>
              <a:rPr lang="fr-FR" dirty="0"/>
              <a:t> en el </a:t>
            </a:r>
            <a:r>
              <a:rPr lang="fr-FR" dirty="0" err="1"/>
              <a:t>cambio</a:t>
            </a:r>
            <a:r>
              <a:rPr lang="fr-FR" dirty="0"/>
              <a:t> a </a:t>
            </a:r>
            <a:r>
              <a:rPr lang="fr-FR" dirty="0" err="1"/>
              <a:t>nivel</a:t>
            </a:r>
            <a:r>
              <a:rPr lang="fr-FR" dirty="0"/>
              <a:t> de </a:t>
            </a:r>
            <a:r>
              <a:rPr lang="fr-FR" dirty="0" err="1"/>
              <a:t>impacto</a:t>
            </a:r>
            <a:r>
              <a:rPr lang="fr-FR" dirty="0"/>
              <a:t>.</a:t>
            </a:r>
          </a:p>
          <a:p>
            <a:endParaRPr lang="fr-FR" dirty="0"/>
          </a:p>
          <a:p>
            <a:r>
              <a:rPr lang="fr-FR" dirty="0" err="1"/>
              <a:t>Por</a:t>
            </a:r>
            <a:r>
              <a:rPr lang="fr-FR" dirty="0"/>
              <a:t> lo tanto, </a:t>
            </a:r>
            <a:r>
              <a:rPr lang="fr-FR" dirty="0" err="1"/>
              <a:t>cuando</a:t>
            </a:r>
            <a:r>
              <a:rPr lang="fr-FR" dirty="0"/>
              <a:t> </a:t>
            </a:r>
            <a:r>
              <a:rPr lang="fr-FR" dirty="0" err="1"/>
              <a:t>vemos</a:t>
            </a:r>
            <a:r>
              <a:rPr lang="fr-FR" dirty="0"/>
              <a:t> que </a:t>
            </a:r>
            <a:r>
              <a:rPr lang="fr-FR" dirty="0" err="1"/>
              <a:t>una</a:t>
            </a:r>
            <a:r>
              <a:rPr lang="fr-FR" dirty="0"/>
              <a:t> </a:t>
            </a:r>
            <a:r>
              <a:rPr lang="fr-FR" dirty="0" err="1"/>
              <a:t>situación</a:t>
            </a:r>
            <a:r>
              <a:rPr lang="fr-FR" dirty="0"/>
              <a:t> </a:t>
            </a:r>
            <a:r>
              <a:rPr lang="fr-FR" dirty="0" err="1"/>
              <a:t>mejora</a:t>
            </a:r>
            <a:r>
              <a:rPr lang="fr-FR" dirty="0"/>
              <a:t>, </a:t>
            </a:r>
            <a:r>
              <a:rPr lang="fr-FR" dirty="0" err="1"/>
              <a:t>tenemos</a:t>
            </a:r>
            <a:r>
              <a:rPr lang="fr-FR" dirty="0"/>
              <a:t> que </a:t>
            </a:r>
            <a:r>
              <a:rPr lang="fr-FR" dirty="0" err="1"/>
              <a:t>preguntarnos</a:t>
            </a:r>
            <a:r>
              <a:rPr lang="fr-FR" dirty="0"/>
              <a:t> "¿en </a:t>
            </a:r>
            <a:r>
              <a:rPr lang="fr-FR" dirty="0" err="1"/>
              <a:t>qué</a:t>
            </a:r>
            <a:r>
              <a:rPr lang="fr-FR" dirty="0"/>
              <a:t> </a:t>
            </a:r>
            <a:r>
              <a:rPr lang="fr-FR" dirty="0" err="1"/>
              <a:t>medida</a:t>
            </a:r>
            <a:r>
              <a:rPr lang="fr-FR" dirty="0"/>
              <a:t> </a:t>
            </a:r>
            <a:r>
              <a:rPr lang="fr-FR" dirty="0" err="1"/>
              <a:t>esta</a:t>
            </a:r>
            <a:r>
              <a:rPr lang="fr-FR" dirty="0"/>
              <a:t> </a:t>
            </a:r>
            <a:r>
              <a:rPr lang="fr-FR" dirty="0" err="1"/>
              <a:t>mejora</a:t>
            </a:r>
            <a:r>
              <a:rPr lang="fr-FR" dirty="0"/>
              <a:t> se </a:t>
            </a:r>
            <a:r>
              <a:rPr lang="fr-FR" dirty="0" err="1"/>
              <a:t>debe</a:t>
            </a:r>
            <a:r>
              <a:rPr lang="fr-FR" dirty="0"/>
              <a:t> </a:t>
            </a:r>
            <a:r>
              <a:rPr lang="fr-FR" dirty="0" err="1"/>
              <a:t>realmente</a:t>
            </a:r>
            <a:r>
              <a:rPr lang="fr-FR" dirty="0"/>
              <a:t> a </a:t>
            </a:r>
            <a:r>
              <a:rPr lang="fr-FR" dirty="0" err="1"/>
              <a:t>nuestra</a:t>
            </a:r>
            <a:r>
              <a:rPr lang="fr-FR" dirty="0"/>
              <a:t> </a:t>
            </a:r>
            <a:r>
              <a:rPr lang="fr-FR" dirty="0" err="1"/>
              <a:t>acción</a:t>
            </a:r>
            <a:r>
              <a:rPr lang="fr-FR" dirty="0"/>
              <a:t>? "</a:t>
            </a:r>
          </a:p>
          <a:p>
            <a:endParaRPr lang="fr-FR" dirty="0"/>
          </a:p>
          <a:p>
            <a:r>
              <a:rPr lang="fr-FR" dirty="0" err="1"/>
              <a:t>Esta</a:t>
            </a:r>
            <a:r>
              <a:rPr lang="fr-FR" dirty="0"/>
              <a:t> </a:t>
            </a:r>
            <a:r>
              <a:rPr lang="fr-FR" dirty="0" err="1"/>
              <a:t>pregunta</a:t>
            </a:r>
            <a:r>
              <a:rPr lang="fr-FR" dirty="0"/>
              <a:t> </a:t>
            </a:r>
            <a:r>
              <a:rPr lang="fr-FR" dirty="0" err="1"/>
              <a:t>suele</a:t>
            </a:r>
            <a:r>
              <a:rPr lang="fr-FR" dirty="0"/>
              <a:t> </a:t>
            </a:r>
            <a:r>
              <a:rPr lang="fr-FR" dirty="0" err="1"/>
              <a:t>denominarse</a:t>
            </a:r>
            <a:r>
              <a:rPr lang="fr-FR" dirty="0"/>
              <a:t> </a:t>
            </a:r>
            <a:r>
              <a:rPr lang="fr-FR" b="1" dirty="0"/>
              <a:t>CLICK</a:t>
            </a:r>
            <a:r>
              <a:rPr lang="fr-FR" dirty="0"/>
              <a:t> "</a:t>
            </a:r>
            <a:r>
              <a:rPr lang="fr-FR" dirty="0" err="1"/>
              <a:t>problema</a:t>
            </a:r>
            <a:r>
              <a:rPr lang="fr-FR" dirty="0"/>
              <a:t> de </a:t>
            </a:r>
            <a:r>
              <a:rPr lang="fr-FR" dirty="0" err="1"/>
              <a:t>atribución</a:t>
            </a:r>
            <a:r>
              <a:rPr lang="fr-FR" dirty="0"/>
              <a:t>". </a:t>
            </a:r>
          </a:p>
          <a:p>
            <a:endParaRPr lang="fr-FR" dirty="0"/>
          </a:p>
          <a:p>
            <a:r>
              <a:rPr lang="fr-FR" dirty="0"/>
              <a:t>El </a:t>
            </a:r>
            <a:r>
              <a:rPr lang="fr-FR" dirty="0" err="1"/>
              <a:t>análisis</a:t>
            </a:r>
            <a:r>
              <a:rPr lang="fr-FR" dirty="0"/>
              <a:t> </a:t>
            </a:r>
            <a:r>
              <a:rPr lang="fr-FR" dirty="0" err="1"/>
              <a:t>tiene</a:t>
            </a:r>
            <a:r>
              <a:rPr lang="fr-FR" dirty="0"/>
              <a:t> que ver </a:t>
            </a:r>
            <a:r>
              <a:rPr lang="fr-FR" dirty="0" err="1"/>
              <a:t>eso</a:t>
            </a:r>
            <a:r>
              <a:rPr lang="fr-FR" dirty="0"/>
              <a:t>, e </a:t>
            </a:r>
            <a:r>
              <a:rPr lang="fr-FR" dirty="0" err="1"/>
              <a:t>intentar</a:t>
            </a:r>
            <a:r>
              <a:rPr lang="fr-FR" dirty="0"/>
              <a:t> </a:t>
            </a:r>
            <a:r>
              <a:rPr lang="fr-FR" dirty="0" err="1"/>
              <a:t>determinar</a:t>
            </a:r>
            <a:r>
              <a:rPr lang="fr-FR" dirty="0"/>
              <a:t> en </a:t>
            </a:r>
            <a:r>
              <a:rPr lang="fr-FR" dirty="0" err="1"/>
              <a:t>qué</a:t>
            </a:r>
            <a:r>
              <a:rPr lang="fr-FR" dirty="0"/>
              <a:t> </a:t>
            </a:r>
            <a:r>
              <a:rPr lang="fr-FR" dirty="0" err="1"/>
              <a:t>medida</a:t>
            </a:r>
            <a:r>
              <a:rPr lang="fr-FR" dirty="0"/>
              <a:t> la </a:t>
            </a:r>
            <a:r>
              <a:rPr lang="fr-FR" dirty="0" err="1"/>
              <a:t>mejora</a:t>
            </a:r>
            <a:r>
              <a:rPr lang="fr-FR" dirty="0"/>
              <a:t> de la </a:t>
            </a:r>
            <a:r>
              <a:rPr lang="fr-FR" dirty="0" err="1"/>
              <a:t>situación</a:t>
            </a:r>
            <a:r>
              <a:rPr lang="fr-FR" dirty="0"/>
              <a:t> </a:t>
            </a:r>
            <a:r>
              <a:rPr lang="fr-FR" dirty="0" err="1"/>
              <a:t>puede</a:t>
            </a:r>
            <a:r>
              <a:rPr lang="fr-FR" dirty="0"/>
              <a:t> </a:t>
            </a:r>
            <a:r>
              <a:rPr lang="fr-FR" dirty="0" err="1"/>
              <a:t>atribuirse</a:t>
            </a:r>
            <a:r>
              <a:rPr lang="fr-FR" dirty="0"/>
              <a:t> a las </a:t>
            </a:r>
            <a:r>
              <a:rPr lang="fr-FR" dirty="0" err="1"/>
              <a:t>acciones</a:t>
            </a:r>
            <a:r>
              <a:rPr lang="fr-FR" dirty="0"/>
              <a:t> que </a:t>
            </a:r>
            <a:r>
              <a:rPr lang="fr-FR" dirty="0" err="1"/>
              <a:t>hemos</a:t>
            </a:r>
            <a:r>
              <a:rPr lang="fr-FR" dirty="0"/>
              <a:t> </a:t>
            </a:r>
            <a:r>
              <a:rPr lang="fr-FR" dirty="0" err="1"/>
              <a:t>llevado</a:t>
            </a:r>
            <a:r>
              <a:rPr lang="fr-FR" dirty="0"/>
              <a:t> a </a:t>
            </a:r>
            <a:r>
              <a:rPr lang="fr-FR" dirty="0" err="1"/>
              <a:t>cabo</a:t>
            </a:r>
            <a:r>
              <a:rPr lang="fr-FR" dirty="0"/>
              <a:t>.</a:t>
            </a:r>
          </a:p>
          <a:p>
            <a:endParaRPr lang="fr-FR" dirty="0"/>
          </a:p>
          <a:p>
            <a:r>
              <a:rPr lang="fr-FR" dirty="0" err="1"/>
              <a:t>Esta</a:t>
            </a:r>
            <a:r>
              <a:rPr lang="fr-FR" dirty="0"/>
              <a:t> </a:t>
            </a:r>
            <a:r>
              <a:rPr lang="fr-FR" dirty="0" err="1"/>
              <a:t>pregunta</a:t>
            </a:r>
            <a:r>
              <a:rPr lang="fr-FR" dirty="0"/>
              <a:t> </a:t>
            </a:r>
            <a:r>
              <a:rPr lang="fr-FR" dirty="0" err="1"/>
              <a:t>también</a:t>
            </a:r>
            <a:r>
              <a:rPr lang="fr-FR" dirty="0"/>
              <a:t> </a:t>
            </a:r>
            <a:r>
              <a:rPr lang="fr-FR" dirty="0" err="1"/>
              <a:t>suele</a:t>
            </a:r>
            <a:r>
              <a:rPr lang="fr-FR" dirty="0"/>
              <a:t> </a:t>
            </a:r>
            <a:r>
              <a:rPr lang="fr-FR" dirty="0" err="1"/>
              <a:t>formar</a:t>
            </a:r>
            <a:r>
              <a:rPr lang="fr-FR" dirty="0"/>
              <a:t> parte de </a:t>
            </a:r>
            <a:r>
              <a:rPr lang="fr-FR" dirty="0" err="1"/>
              <a:t>una</a:t>
            </a:r>
            <a:r>
              <a:rPr lang="fr-FR" dirty="0"/>
              <a:t> </a:t>
            </a:r>
            <a:r>
              <a:rPr lang="fr-FR" dirty="0" err="1"/>
              <a:t>evaluación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9077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Llegamos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al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cuarto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paso de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nuestra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secuencia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Actuar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en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función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los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resultados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del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monitoreo</a:t>
            </a:r>
            <a:endParaRPr lang="en-GB" sz="1200" b="1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Ya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no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nos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dedicamos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a la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labor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monitoreo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sino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que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nos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fijamos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"</a:t>
            </a:r>
            <a:r>
              <a:rPr lang="en-GB" sz="1200" b="0" i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aquellas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b="0" i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cosas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que son </a:t>
            </a:r>
            <a:r>
              <a:rPr lang="en-GB" sz="1200" b="0" i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posibles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gracias al </a:t>
            </a:r>
            <a:r>
              <a:rPr lang="en-GB" sz="1200" b="0" i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monitoreo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”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Gracias a la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recopilación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y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el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análisis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datos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disponemos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información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de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conclusiones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Éstos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deben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utilizarse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para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tomar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decisiones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basadas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en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pruebas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y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destinadas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a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mejorar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la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respuesta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Las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decisiones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pueden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referirse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a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orientaciones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estratégicas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prioridades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asignación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recursos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…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i="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Esto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puede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adoptar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2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formas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i="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CLICK Si las personas que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han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realizado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el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análisis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b="1" i="0" u="sng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tienen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autoridad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para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tomar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una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decisión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sobre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cómo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mejorar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las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cosas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  <a:sym typeface="Wingdings" panose="05000000000000000000" pitchFamily="2" charset="2"/>
              </a:rPr>
              <a:t>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Pueden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decidir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y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aplicar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la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acción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correctiva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i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Ejemplo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el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comité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gestión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del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campamento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decide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dar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prioridad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a la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distribución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agua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sobre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todas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las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actividades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i="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CLICK Si las personas que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han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realizado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el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análisis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b="1" i="0" u="sng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no </a:t>
            </a:r>
            <a:r>
              <a:rPr lang="en-GB" sz="1200" b="1" i="0" u="sng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tienen</a:t>
            </a:r>
            <a:r>
              <a:rPr lang="en-GB" sz="1200" b="1" i="0" u="sng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b="1" i="0" u="sng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autoridad</a:t>
            </a:r>
            <a:r>
              <a:rPr lang="en-GB" sz="1200" b="1" i="0" u="sng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para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tomar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una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decisión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  <a:sym typeface="Wingdings" panose="05000000000000000000" pitchFamily="2" charset="2"/>
              </a:rPr>
              <a:t>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Harán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una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recomendación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acción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correctiva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y la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presentarán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a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los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responsables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la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toma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decisiones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i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Ejemplo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: El Grupo de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Coordinación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Interclúster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hace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una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recomendación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al HCT, para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pedir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al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gobierno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que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mejore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el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acceso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humanitario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a la población de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una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determinada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región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i="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Estas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son las 2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formas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en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las que se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puede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determinar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una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acción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en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función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las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conclusiones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del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trabajo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supervisión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--------------------------------------------------------------------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Para las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sesiones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directo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: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El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monitoreo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y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el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análisis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sin la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subsiguiente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toma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decisiones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servirían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poco;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inversa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la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toma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decisiones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sin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monitoreo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y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análisis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podría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conducir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decisiones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equivocadas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reduciendo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posiblemente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eficiencia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respuesta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;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GB" sz="1200" i="1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3448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Paso 5: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Presentación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informes</a:t>
            </a:r>
            <a:endParaRPr lang="en-US" sz="1200" b="1" i="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endParaRPr lang="en-US" sz="1200" b="0" i="1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Informar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es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poner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disposición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las personas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interesadas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los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datos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monitoreo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la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información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y las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decisiones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tomadas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al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respecto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realidad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esto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puede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ocurrir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través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los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informes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pero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también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bajo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otras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formas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por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lo que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deberíamos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hablar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más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bien de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Intercarmbio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Información</a:t>
            </a:r>
            <a:endParaRPr lang="en-US" sz="1200" b="1" i="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CLICK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Compartir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información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puede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adoptar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muchas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formas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…</a:t>
            </a:r>
            <a:endParaRPr lang="en-US" sz="1200" i="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sz="12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Informes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documentos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narrativos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en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momentos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determinados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como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el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PMR;</a:t>
            </a:r>
          </a:p>
          <a:p>
            <a:pPr lvl="1"/>
            <a:r>
              <a:rPr lang="en-US" sz="12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Resúmenes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infográficos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como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el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Cuadro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de Mando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Humanitario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;</a:t>
            </a:r>
          </a:p>
          <a:p>
            <a:pPr lvl="1"/>
            <a:r>
              <a:rPr lang="en-US" sz="1200" dirty="0">
                <a:latin typeface="Arial" pitchFamily="34" charset="0"/>
                <a:cs typeface="Arial" pitchFamily="34" charset="0"/>
              </a:rPr>
              <a:t>- Sitios web,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información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"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en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tiempo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real",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como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Acción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Humanitaria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;</a:t>
            </a:r>
          </a:p>
          <a:p>
            <a:pPr lvl="1"/>
            <a:r>
              <a:rPr lang="en-US" sz="12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Carteles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públicos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que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informan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a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los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PoC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en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un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campamento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;</a:t>
            </a:r>
          </a:p>
          <a:p>
            <a:pPr lvl="1"/>
            <a:r>
              <a:rPr lang="en-US" sz="12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Emisiones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de radio y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televisión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, etc.</a:t>
            </a:r>
          </a:p>
          <a:p>
            <a:pPr lvl="1"/>
            <a:endParaRPr lang="en-US" sz="1200" b="1" i="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CLICK </a:t>
            </a:r>
            <a:r>
              <a:rPr lang="en-US" sz="1200" b="1" u="none" dirty="0">
                <a:latin typeface="Arial" pitchFamily="34" charset="0"/>
                <a:cs typeface="Arial" pitchFamily="34" charset="0"/>
              </a:rPr>
              <a:t>Se dirige a </a:t>
            </a:r>
            <a:r>
              <a:rPr lang="en-US" sz="1200" b="1" u="none" dirty="0" err="1">
                <a:latin typeface="Arial" pitchFamily="34" charset="0"/>
                <a:cs typeface="Arial" pitchFamily="34" charset="0"/>
              </a:rPr>
              <a:t>distintos</a:t>
            </a:r>
            <a:r>
              <a:rPr lang="en-US" sz="1200" b="1" u="none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u="none" dirty="0" err="1">
                <a:latin typeface="Arial" pitchFamily="34" charset="0"/>
                <a:cs typeface="Arial" pitchFamily="34" charset="0"/>
              </a:rPr>
              <a:t>públicos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…</a:t>
            </a:r>
            <a:endParaRPr lang="en-US" sz="1200" i="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sz="1200" i="0" dirty="0">
                <a:latin typeface="Arial" pitchFamily="34" charset="0"/>
                <a:cs typeface="Arial" pitchFamily="34" charset="0"/>
              </a:rPr>
              <a:t>- La </a:t>
            </a:r>
            <a:r>
              <a:rPr lang="en-US" sz="1200" i="0" dirty="0" err="1">
                <a:latin typeface="Arial" pitchFamily="34" charset="0"/>
                <a:cs typeface="Arial" pitchFamily="34" charset="0"/>
              </a:rPr>
              <a:t>Comunidad</a:t>
            </a:r>
            <a:r>
              <a:rPr lang="en-US" sz="1200" i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i="0" dirty="0" err="1">
                <a:latin typeface="Arial" pitchFamily="34" charset="0"/>
                <a:cs typeface="Arial" pitchFamily="34" charset="0"/>
              </a:rPr>
              <a:t>Humanitaria</a:t>
            </a:r>
            <a:r>
              <a:rPr lang="en-US" sz="1200" i="0" dirty="0">
                <a:latin typeface="Arial" pitchFamily="34" charset="0"/>
                <a:cs typeface="Arial" pitchFamily="34" charset="0"/>
              </a:rPr>
              <a:t>; </a:t>
            </a:r>
          </a:p>
          <a:p>
            <a:pPr lvl="1"/>
            <a:r>
              <a:rPr lang="en-US" sz="1200" i="0" dirty="0">
                <a:latin typeface="Arial" pitchFamily="34" charset="0"/>
                <a:cs typeface="Arial" pitchFamily="34" charset="0"/>
              </a:rPr>
              <a:t>- Las Personas </a:t>
            </a:r>
            <a:r>
              <a:rPr lang="en-US" sz="1200" i="0" dirty="0" err="1">
                <a:latin typeface="Arial" pitchFamily="34" charset="0"/>
                <a:cs typeface="Arial" pitchFamily="34" charset="0"/>
              </a:rPr>
              <a:t>Preocupadas</a:t>
            </a:r>
            <a:r>
              <a:rPr lang="en-US" sz="1200" i="0" dirty="0">
                <a:latin typeface="Arial" pitchFamily="34" charset="0"/>
                <a:cs typeface="Arial" pitchFamily="34" charset="0"/>
              </a:rPr>
              <a:t>;</a:t>
            </a:r>
          </a:p>
          <a:p>
            <a:pPr lvl="1"/>
            <a:r>
              <a:rPr lang="en-US" sz="1200" i="0" dirty="0">
                <a:latin typeface="Arial" pitchFamily="34" charset="0"/>
                <a:cs typeface="Arial" pitchFamily="34" charset="0"/>
              </a:rPr>
              <a:t>- El </a:t>
            </a:r>
            <a:r>
              <a:rPr lang="en-US" sz="1200" i="0" dirty="0" err="1">
                <a:latin typeface="Arial" pitchFamily="34" charset="0"/>
                <a:cs typeface="Arial" pitchFamily="34" charset="0"/>
              </a:rPr>
              <a:t>Gobierno</a:t>
            </a:r>
            <a:r>
              <a:rPr lang="en-US" sz="1200" i="0" dirty="0">
                <a:latin typeface="Arial" pitchFamily="34" charset="0"/>
                <a:cs typeface="Arial" pitchFamily="34" charset="0"/>
              </a:rPr>
              <a:t>;</a:t>
            </a:r>
          </a:p>
          <a:p>
            <a:pPr lvl="1"/>
            <a:r>
              <a:rPr lang="en-US" sz="1200" i="0" dirty="0">
                <a:latin typeface="Arial" pitchFamily="34" charset="0"/>
                <a:cs typeface="Arial" pitchFamily="34" charset="0"/>
              </a:rPr>
              <a:t>- Los </a:t>
            </a:r>
            <a:r>
              <a:rPr lang="en-US" sz="1200" i="0" dirty="0" err="1">
                <a:latin typeface="Arial" pitchFamily="34" charset="0"/>
                <a:cs typeface="Arial" pitchFamily="34" charset="0"/>
              </a:rPr>
              <a:t>donantes</a:t>
            </a:r>
            <a:r>
              <a:rPr lang="en-US" sz="1200" i="0" dirty="0">
                <a:latin typeface="Arial" pitchFamily="34" charset="0"/>
                <a:cs typeface="Arial" pitchFamily="34" charset="0"/>
              </a:rPr>
              <a:t>;</a:t>
            </a:r>
          </a:p>
          <a:p>
            <a:pPr lvl="1"/>
            <a:r>
              <a:rPr lang="en-US" sz="1200" i="0" dirty="0">
                <a:latin typeface="Arial" pitchFamily="34" charset="0"/>
                <a:cs typeface="Arial" pitchFamily="34" charset="0"/>
              </a:rPr>
              <a:t>- El </a:t>
            </a:r>
            <a:r>
              <a:rPr lang="en-US" sz="1200" i="0" dirty="0" err="1">
                <a:latin typeface="Arial" pitchFamily="34" charset="0"/>
                <a:cs typeface="Arial" pitchFamily="34" charset="0"/>
              </a:rPr>
              <a:t>público</a:t>
            </a:r>
            <a:r>
              <a:rPr lang="en-US" sz="1200" i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i="0" dirty="0" err="1">
                <a:latin typeface="Arial" pitchFamily="34" charset="0"/>
                <a:cs typeface="Arial" pitchFamily="34" charset="0"/>
              </a:rPr>
              <a:t>en</a:t>
            </a:r>
            <a:r>
              <a:rPr lang="en-US" sz="1200" i="0" dirty="0">
                <a:latin typeface="Arial" pitchFamily="34" charset="0"/>
                <a:cs typeface="Arial" pitchFamily="34" charset="0"/>
              </a:rPr>
              <a:t> general, </a:t>
            </a:r>
            <a:r>
              <a:rPr lang="en-US" sz="1200" i="0" dirty="0" err="1">
                <a:latin typeface="Arial" pitchFamily="34" charset="0"/>
                <a:cs typeface="Arial" pitchFamily="34" charset="0"/>
              </a:rPr>
              <a:t>los</a:t>
            </a:r>
            <a:r>
              <a:rPr lang="en-US" sz="1200" i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i="0" dirty="0" err="1">
                <a:latin typeface="Arial" pitchFamily="34" charset="0"/>
                <a:cs typeface="Arial" pitchFamily="34" charset="0"/>
              </a:rPr>
              <a:t>medios</a:t>
            </a:r>
            <a:r>
              <a:rPr lang="en-US" sz="1200" i="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1200" i="0" dirty="0" err="1">
                <a:latin typeface="Arial" pitchFamily="34" charset="0"/>
                <a:cs typeface="Arial" pitchFamily="34" charset="0"/>
              </a:rPr>
              <a:t>comunicación</a:t>
            </a:r>
            <a:r>
              <a:rPr lang="en-US" sz="1200" i="0" dirty="0">
                <a:latin typeface="Arial" pitchFamily="34" charset="0"/>
                <a:cs typeface="Arial" pitchFamily="34" charset="0"/>
              </a:rPr>
              <a:t>, etc.</a:t>
            </a:r>
            <a:endParaRPr lang="en-US" i="0" dirty="0">
              <a:latin typeface="Arial" pitchFamily="34" charset="0"/>
              <a:cs typeface="Arial" pitchFamily="34" charset="0"/>
            </a:endParaRPr>
          </a:p>
          <a:p>
            <a:endParaRPr lang="en-US" sz="1200" b="1" i="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Como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parte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la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preparación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del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seguimiento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hay que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definir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qué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se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notificará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cuándo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quién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y de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qué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forma.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Recuerde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que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ésta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era la 3ª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parte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del Plan de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Seguimiento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endParaRPr lang="en-US" sz="1200" b="1" i="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El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Oficial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Asuntos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Humanitarios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y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Oficial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Gestión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la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Información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colaborarán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para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organizar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este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sistema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presentación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informes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o de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intercambio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información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través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numerosos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canales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H" sz="1800" i="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Mientras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lo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preparas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aquí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tienes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otro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eslogan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: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CLICK “</a:t>
            </a:r>
            <a:r>
              <a:rPr lang="en-US" b="1" i="0" dirty="0" err="1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Recopilar</a:t>
            </a:r>
            <a:r>
              <a:rPr lang="en-US" b="1" i="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b="1" i="0" dirty="0" err="1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una</a:t>
            </a:r>
            <a:r>
              <a:rPr lang="en-US" b="1" i="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b="1" i="0" dirty="0" err="1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vez</a:t>
            </a:r>
            <a:r>
              <a:rPr lang="en-US" b="1" i="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, </a:t>
            </a:r>
            <a:r>
              <a:rPr lang="en-US" b="1" i="0" dirty="0" err="1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informar</a:t>
            </a:r>
            <a:r>
              <a:rPr lang="en-US" b="1" i="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b="1" i="0" dirty="0" err="1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muchas</a:t>
            </a:r>
            <a:r>
              <a:rPr lang="en-US" b="1" i="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b="1" i="0" dirty="0" err="1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veces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64769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La primera forma de </a:t>
            </a:r>
            <a:r>
              <a:rPr lang="fr-BE" dirty="0" err="1"/>
              <a:t>compartir</a:t>
            </a:r>
            <a:r>
              <a:rPr lang="fr-BE" dirty="0"/>
              <a:t> </a:t>
            </a:r>
            <a:r>
              <a:rPr lang="fr-BE" dirty="0" err="1"/>
              <a:t>información</a:t>
            </a:r>
            <a:r>
              <a:rPr lang="fr-BE" dirty="0"/>
              <a:t>: informes, </a:t>
            </a:r>
            <a:r>
              <a:rPr lang="fr-BE" dirty="0" err="1"/>
              <a:t>documentos</a:t>
            </a:r>
            <a:r>
              <a:rPr lang="fr-BE" dirty="0"/>
              <a:t> </a:t>
            </a:r>
            <a:r>
              <a:rPr lang="fr-BE" dirty="0" err="1"/>
              <a:t>estáticos</a:t>
            </a:r>
            <a:endParaRPr lang="fr-BE" dirty="0"/>
          </a:p>
          <a:p>
            <a:endParaRPr lang="fr-BE" dirty="0"/>
          </a:p>
          <a:p>
            <a:r>
              <a:rPr lang="fr-BE" dirty="0" err="1"/>
              <a:t>Aquí</a:t>
            </a:r>
            <a:r>
              <a:rPr lang="fr-BE" dirty="0"/>
              <a:t> </a:t>
            </a:r>
            <a:r>
              <a:rPr lang="fr-BE" dirty="0" err="1"/>
              <a:t>vemos</a:t>
            </a:r>
            <a:r>
              <a:rPr lang="fr-BE" dirty="0"/>
              <a:t> la </a:t>
            </a:r>
            <a:r>
              <a:rPr lang="fr-BE" dirty="0" err="1"/>
              <a:t>variedad</a:t>
            </a:r>
            <a:r>
              <a:rPr lang="fr-BE" dirty="0"/>
              <a:t> de </a:t>
            </a:r>
            <a:r>
              <a:rPr lang="fr-BE" dirty="0" err="1"/>
              <a:t>plantillas</a:t>
            </a:r>
            <a:r>
              <a:rPr lang="fr-BE" dirty="0"/>
              <a:t> que ha </a:t>
            </a:r>
            <a:r>
              <a:rPr lang="fr-BE" dirty="0" err="1"/>
              <a:t>elaborado</a:t>
            </a:r>
            <a:r>
              <a:rPr lang="fr-BE" dirty="0"/>
              <a:t> la OCHA.</a:t>
            </a:r>
          </a:p>
          <a:p>
            <a:pPr marL="1251642" lvl="1" indent="-341357">
              <a:buFontTx/>
              <a:buChar char="-"/>
            </a:pPr>
            <a:r>
              <a:rPr lang="en-GB" b="1" dirty="0"/>
              <a:t>CLICK </a:t>
            </a:r>
            <a:r>
              <a:rPr lang="en-GB" b="0" dirty="0" err="1"/>
              <a:t>Actualización</a:t>
            </a:r>
            <a:r>
              <a:rPr lang="en-GB" b="0" dirty="0"/>
              <a:t> </a:t>
            </a:r>
            <a:r>
              <a:rPr lang="en-GB" b="0" dirty="0" err="1"/>
              <a:t>Humanitaria</a:t>
            </a:r>
            <a:endParaRPr lang="en-GB" b="0" dirty="0"/>
          </a:p>
          <a:p>
            <a:pPr marL="1251642" lvl="1" indent="-341357">
              <a:buFontTx/>
              <a:buChar char="-"/>
            </a:pPr>
            <a:r>
              <a:rPr lang="en-GB" b="1" dirty="0"/>
              <a:t>CLICK </a:t>
            </a:r>
            <a:r>
              <a:rPr lang="en-GB" b="0" dirty="0"/>
              <a:t>Snapshot </a:t>
            </a:r>
            <a:r>
              <a:rPr lang="en-GB" b="0" dirty="0" err="1"/>
              <a:t>humanitario</a:t>
            </a:r>
            <a:endParaRPr lang="en-GB" b="0" dirty="0"/>
          </a:p>
          <a:p>
            <a:pPr marL="1251642" lvl="1" indent="-341357">
              <a:buFontTx/>
              <a:buChar char="-"/>
            </a:pPr>
            <a:r>
              <a:rPr lang="en-GB" b="1" dirty="0"/>
              <a:t>CLICK </a:t>
            </a:r>
            <a:r>
              <a:rPr lang="en-GB" b="0" dirty="0"/>
              <a:t>Informe de </a:t>
            </a:r>
            <a:r>
              <a:rPr lang="en-GB" b="0" dirty="0" err="1"/>
              <a:t>situación</a:t>
            </a:r>
            <a:endParaRPr lang="en-GB" b="0" dirty="0"/>
          </a:p>
          <a:p>
            <a:pPr marL="1251642" lvl="1" indent="-341357">
              <a:buFontTx/>
              <a:buChar char="-"/>
            </a:pPr>
            <a:r>
              <a:rPr lang="en-GB" b="1" dirty="0"/>
              <a:t>CLICK </a:t>
            </a:r>
            <a:r>
              <a:rPr lang="en-GB" b="0" dirty="0"/>
              <a:t>Informe </a:t>
            </a:r>
            <a:r>
              <a:rPr lang="en-GB" b="0" dirty="0" err="1"/>
              <a:t>periódico</a:t>
            </a:r>
            <a:r>
              <a:rPr lang="en-GB" b="0" dirty="0"/>
              <a:t> de </a:t>
            </a:r>
            <a:r>
              <a:rPr lang="en-GB" b="0" dirty="0" err="1"/>
              <a:t>seguimiento</a:t>
            </a:r>
            <a:endParaRPr lang="en-GB" b="0" dirty="0"/>
          </a:p>
          <a:p>
            <a:pPr marL="1251642" lvl="1" indent="-341357">
              <a:buFontTx/>
              <a:buChar char="-"/>
            </a:pPr>
            <a:r>
              <a:rPr lang="en-GB" b="1" dirty="0"/>
              <a:t>CLICK </a:t>
            </a:r>
            <a:r>
              <a:rPr lang="en-GB" b="0" dirty="0" err="1"/>
              <a:t>Boletín</a:t>
            </a:r>
            <a:r>
              <a:rPr lang="en-GB" b="0" dirty="0"/>
              <a:t> </a:t>
            </a:r>
            <a:r>
              <a:rPr lang="en-GB" b="0" dirty="0" err="1"/>
              <a:t>Humanitario</a:t>
            </a:r>
            <a:endParaRPr lang="en-GB" b="0" dirty="0"/>
          </a:p>
          <a:p>
            <a:pPr marL="1251642" lvl="1" indent="-341357">
              <a:buFontTx/>
              <a:buChar char="-"/>
            </a:pPr>
            <a:r>
              <a:rPr lang="en-GB" b="1" dirty="0"/>
              <a:t>CLICK </a:t>
            </a:r>
            <a:r>
              <a:rPr lang="en-GB" b="0" dirty="0"/>
              <a:t>3W</a:t>
            </a:r>
          </a:p>
          <a:p>
            <a:pPr marL="1251642" lvl="1" indent="-341357">
              <a:buFontTx/>
              <a:buChar char="-"/>
            </a:pPr>
            <a:r>
              <a:rPr lang="en-GB" b="1" dirty="0"/>
              <a:t>CLICK </a:t>
            </a:r>
            <a:r>
              <a:rPr lang="en-GB" b="0" dirty="0" err="1"/>
              <a:t>Cuadro</a:t>
            </a:r>
            <a:r>
              <a:rPr lang="en-GB" b="0" dirty="0"/>
              <a:t> de </a:t>
            </a:r>
            <a:r>
              <a:rPr lang="en-GB" b="0" dirty="0" err="1"/>
              <a:t>mando</a:t>
            </a:r>
            <a:r>
              <a:rPr lang="en-GB" b="0" dirty="0"/>
              <a:t> </a:t>
            </a:r>
            <a:r>
              <a:rPr lang="en-GB" b="0" dirty="0" err="1"/>
              <a:t>humanitario</a:t>
            </a:r>
            <a:endParaRPr lang="en-GB" b="0" dirty="0"/>
          </a:p>
          <a:p>
            <a:pPr marL="1251642" lvl="1" indent="-341357">
              <a:buFontTx/>
              <a:buChar char="-"/>
            </a:pPr>
            <a:r>
              <a:rPr lang="en-GB" b="1" dirty="0"/>
              <a:t>CLICK </a:t>
            </a:r>
            <a:r>
              <a:rPr lang="en-GB" b="0" dirty="0"/>
              <a:t>Informe de </a:t>
            </a:r>
            <a:r>
              <a:rPr lang="en-GB" b="0" dirty="0" err="1"/>
              <a:t>mitad</a:t>
            </a:r>
            <a:r>
              <a:rPr lang="en-GB" b="0" dirty="0"/>
              <a:t> de </a:t>
            </a:r>
            <a:r>
              <a:rPr lang="en-GB" b="0" dirty="0" err="1"/>
              <a:t>año</a:t>
            </a:r>
            <a:endParaRPr lang="en-GB" b="0" dirty="0"/>
          </a:p>
          <a:p>
            <a:pPr marL="1251642" lvl="1" indent="-341357">
              <a:buFontTx/>
              <a:buChar char="-"/>
            </a:pPr>
            <a:r>
              <a:rPr lang="en-GB" b="1" dirty="0"/>
              <a:t>CLICK </a:t>
            </a:r>
            <a:r>
              <a:rPr lang="en-GB" b="0" dirty="0"/>
              <a:t>Informe de fin de </a:t>
            </a:r>
            <a:r>
              <a:rPr lang="en-GB" b="0" dirty="0" err="1"/>
              <a:t>año</a:t>
            </a:r>
            <a:endParaRPr lang="en-GB" b="0" dirty="0"/>
          </a:p>
          <a:p>
            <a:pPr marL="1251642" lvl="1" indent="-341357">
              <a:buFontTx/>
              <a:buChar char="-"/>
            </a:pPr>
            <a:r>
              <a:rPr lang="en-GB" b="0" dirty="0"/>
              <a:t>Para </a:t>
            </a:r>
            <a:r>
              <a:rPr lang="en-GB" b="0" dirty="0" err="1"/>
              <a:t>todos</a:t>
            </a:r>
            <a:r>
              <a:rPr lang="en-GB" b="0" dirty="0"/>
              <a:t> </a:t>
            </a:r>
            <a:r>
              <a:rPr lang="en-GB" b="0" dirty="0" err="1"/>
              <a:t>estos</a:t>
            </a:r>
            <a:r>
              <a:rPr lang="en-GB" b="0" dirty="0"/>
              <a:t> </a:t>
            </a:r>
            <a:r>
              <a:rPr lang="en-GB" b="0" dirty="0" err="1"/>
              <a:t>informes</a:t>
            </a:r>
            <a:r>
              <a:rPr lang="en-GB" b="0" dirty="0"/>
              <a:t>, </a:t>
            </a:r>
            <a:r>
              <a:rPr lang="en-GB" b="0" dirty="0" err="1"/>
              <a:t>los</a:t>
            </a:r>
            <a:r>
              <a:rPr lang="en-GB" b="0" dirty="0"/>
              <a:t> </a:t>
            </a:r>
            <a:r>
              <a:rPr lang="en-GB" b="0" dirty="0" err="1"/>
              <a:t>materiales</a:t>
            </a:r>
            <a:r>
              <a:rPr lang="en-GB" b="0" dirty="0"/>
              <a:t> de </a:t>
            </a:r>
            <a:r>
              <a:rPr lang="en-GB" b="0" dirty="0" err="1"/>
              <a:t>apoyo</a:t>
            </a:r>
            <a:r>
              <a:rPr lang="en-GB" b="0" dirty="0"/>
              <a:t>, </a:t>
            </a:r>
            <a:r>
              <a:rPr lang="en-GB" b="0" dirty="0" err="1"/>
              <a:t>plantillas</a:t>
            </a:r>
            <a:r>
              <a:rPr lang="en-GB" b="0" dirty="0"/>
              <a:t> y directrices, </a:t>
            </a:r>
            <a:r>
              <a:rPr lang="en-GB" b="0" dirty="0" err="1"/>
              <a:t>están</a:t>
            </a:r>
            <a:r>
              <a:rPr lang="en-GB" b="0" dirty="0"/>
              <a:t> </a:t>
            </a:r>
            <a:r>
              <a:rPr lang="en-GB" b="0" dirty="0" err="1"/>
              <a:t>disponibles</a:t>
            </a:r>
            <a:r>
              <a:rPr lang="en-GB" b="0" dirty="0"/>
              <a:t> </a:t>
            </a:r>
            <a:r>
              <a:rPr lang="en-GB" b="0" dirty="0" err="1"/>
              <a:t>en</a:t>
            </a:r>
            <a:r>
              <a:rPr lang="en-GB" b="0" dirty="0"/>
              <a:t> la </a:t>
            </a:r>
            <a:r>
              <a:rPr lang="en-GB" b="0" dirty="0" err="1"/>
              <a:t>caja</a:t>
            </a:r>
            <a:r>
              <a:rPr lang="en-GB" b="0" dirty="0"/>
              <a:t> de </a:t>
            </a:r>
            <a:r>
              <a:rPr lang="en-GB" b="0" dirty="0" err="1"/>
              <a:t>herramientas</a:t>
            </a:r>
            <a:r>
              <a:rPr lang="en-GB" b="0" dirty="0"/>
              <a:t> de la IM.</a:t>
            </a:r>
          </a:p>
          <a:p>
            <a:endParaRPr lang="fr-BE" dirty="0"/>
          </a:p>
          <a:p>
            <a:r>
              <a:rPr lang="fr-BE" dirty="0"/>
              <a:t>Para los informes </a:t>
            </a:r>
            <a:r>
              <a:rPr lang="fr-BE" dirty="0" err="1"/>
              <a:t>externos</a:t>
            </a:r>
            <a:r>
              <a:rPr lang="fr-BE" dirty="0"/>
              <a:t> sobre la </a:t>
            </a:r>
            <a:r>
              <a:rPr lang="fr-BE" dirty="0" err="1"/>
              <a:t>respuesta</a:t>
            </a:r>
            <a:r>
              <a:rPr lang="fr-BE" dirty="0"/>
              <a:t> </a:t>
            </a:r>
            <a:r>
              <a:rPr lang="fr-BE" dirty="0" err="1"/>
              <a:t>colectiva</a:t>
            </a:r>
            <a:r>
              <a:rPr lang="fr-BE" dirty="0"/>
              <a:t>, no existe </a:t>
            </a:r>
            <a:r>
              <a:rPr lang="fr-BE" dirty="0" err="1"/>
              <a:t>una</a:t>
            </a:r>
            <a:r>
              <a:rPr lang="fr-BE" dirty="0"/>
              <a:t> </a:t>
            </a:r>
            <a:r>
              <a:rPr lang="fr-BE" dirty="0" err="1"/>
              <a:t>plantilla</a:t>
            </a:r>
            <a:r>
              <a:rPr lang="fr-BE" dirty="0"/>
              <a:t> </a:t>
            </a:r>
            <a:r>
              <a:rPr lang="fr-BE" dirty="0" err="1"/>
              <a:t>obligatoria</a:t>
            </a:r>
            <a:r>
              <a:rPr lang="fr-BE" dirty="0"/>
              <a:t> ni </a:t>
            </a:r>
            <a:r>
              <a:rPr lang="fr-BE" dirty="0" err="1"/>
              <a:t>una</a:t>
            </a:r>
            <a:r>
              <a:rPr lang="fr-BE" dirty="0"/>
              <a:t> </a:t>
            </a:r>
            <a:r>
              <a:rPr lang="fr-BE" dirty="0" err="1"/>
              <a:t>frecuencia</a:t>
            </a:r>
            <a:r>
              <a:rPr lang="fr-BE" dirty="0"/>
              <a:t>. </a:t>
            </a:r>
            <a:r>
              <a:rPr lang="fr-BE" dirty="0" err="1"/>
              <a:t>Por</a:t>
            </a:r>
            <a:r>
              <a:rPr lang="fr-BE" dirty="0"/>
              <a:t> lo tanto, corresponde a </a:t>
            </a:r>
            <a:r>
              <a:rPr lang="fr-BE" dirty="0" err="1"/>
              <a:t>cada</a:t>
            </a:r>
            <a:r>
              <a:rPr lang="fr-BE" dirty="0"/>
              <a:t> </a:t>
            </a:r>
            <a:r>
              <a:rPr lang="fr-BE" dirty="0" err="1"/>
              <a:t>país</a:t>
            </a:r>
            <a:r>
              <a:rPr lang="fr-BE" dirty="0"/>
              <a:t> </a:t>
            </a:r>
            <a:r>
              <a:rPr lang="fr-BE" dirty="0" err="1"/>
              <a:t>acordar</a:t>
            </a:r>
            <a:r>
              <a:rPr lang="fr-BE" dirty="0"/>
              <a:t>, a </a:t>
            </a:r>
            <a:r>
              <a:rPr lang="fr-BE" dirty="0" err="1"/>
              <a:t>nivel</a:t>
            </a:r>
            <a:r>
              <a:rPr lang="fr-BE" dirty="0"/>
              <a:t> </a:t>
            </a:r>
            <a:r>
              <a:rPr lang="fr-BE" dirty="0" err="1"/>
              <a:t>del</a:t>
            </a:r>
            <a:r>
              <a:rPr lang="fr-BE" dirty="0"/>
              <a:t> </a:t>
            </a:r>
            <a:r>
              <a:rPr lang="fr-BE" dirty="0" err="1"/>
              <a:t>Equipo</a:t>
            </a:r>
            <a:r>
              <a:rPr lang="fr-BE" dirty="0"/>
              <a:t> de País, </a:t>
            </a:r>
            <a:r>
              <a:rPr lang="fr-BE" dirty="0" err="1"/>
              <a:t>qué</a:t>
            </a:r>
            <a:r>
              <a:rPr lang="fr-BE" dirty="0"/>
              <a:t> </a:t>
            </a:r>
            <a:r>
              <a:rPr lang="fr-BE" dirty="0" err="1"/>
              <a:t>productos</a:t>
            </a:r>
            <a:r>
              <a:rPr lang="fr-BE" dirty="0"/>
              <a:t> deben </a:t>
            </a:r>
            <a:r>
              <a:rPr lang="fr-BE" dirty="0" err="1"/>
              <a:t>elaborarse</a:t>
            </a:r>
            <a:r>
              <a:rPr lang="fr-BE" dirty="0"/>
              <a:t>, para </a:t>
            </a:r>
            <a:r>
              <a:rPr lang="fr-BE" dirty="0" err="1"/>
              <a:t>qué</a:t>
            </a:r>
            <a:r>
              <a:rPr lang="fr-BE" dirty="0"/>
              <a:t> </a:t>
            </a:r>
            <a:r>
              <a:rPr lang="fr-BE" dirty="0" err="1"/>
              <a:t>público</a:t>
            </a:r>
            <a:r>
              <a:rPr lang="fr-BE" dirty="0"/>
              <a:t> y con </a:t>
            </a:r>
            <a:r>
              <a:rPr lang="fr-BE" dirty="0" err="1"/>
              <a:t>qué</a:t>
            </a:r>
            <a:r>
              <a:rPr lang="fr-BE" dirty="0"/>
              <a:t> </a:t>
            </a:r>
            <a:r>
              <a:rPr lang="fr-BE" dirty="0" err="1"/>
              <a:t>frecuencia</a:t>
            </a:r>
            <a:r>
              <a:rPr lang="fr-BE" dirty="0"/>
              <a:t>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ED1CF7-524F-44E0-A189-DE865D5A874F}" type="slidenum">
              <a:rPr kumimoji="0" lang="en-AU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A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2118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Cada </a:t>
            </a:r>
            <a:r>
              <a:rPr lang="fr-BE" dirty="0" err="1"/>
              <a:t>vez</a:t>
            </a:r>
            <a:r>
              <a:rPr lang="fr-BE" dirty="0"/>
              <a:t> </a:t>
            </a:r>
            <a:r>
              <a:rPr lang="fr-BE" dirty="0" err="1"/>
              <a:t>más</a:t>
            </a:r>
            <a:r>
              <a:rPr lang="fr-BE" dirty="0"/>
              <a:t> </a:t>
            </a:r>
            <a:r>
              <a:rPr lang="fr-BE" dirty="0" err="1"/>
              <a:t>países</a:t>
            </a:r>
            <a:r>
              <a:rPr lang="fr-BE" dirty="0"/>
              <a:t> </a:t>
            </a:r>
            <a:r>
              <a:rPr lang="fr-BE" dirty="0" err="1"/>
              <a:t>apuestan</a:t>
            </a:r>
            <a:r>
              <a:rPr lang="fr-BE" dirty="0"/>
              <a:t> </a:t>
            </a:r>
            <a:r>
              <a:rPr lang="fr-BE" dirty="0" err="1"/>
              <a:t>por</a:t>
            </a:r>
            <a:r>
              <a:rPr lang="fr-BE" dirty="0"/>
              <a:t> un </a:t>
            </a:r>
            <a:r>
              <a:rPr lang="fr-BE" dirty="0" err="1"/>
              <a:t>intercambio</a:t>
            </a:r>
            <a:r>
              <a:rPr lang="fr-BE" dirty="0"/>
              <a:t> </a:t>
            </a:r>
            <a:r>
              <a:rPr lang="fr-BE" dirty="0" err="1"/>
              <a:t>dinámico</a:t>
            </a:r>
            <a:r>
              <a:rPr lang="fr-BE" dirty="0"/>
              <a:t> de </a:t>
            </a:r>
            <a:r>
              <a:rPr lang="fr-BE" dirty="0" err="1"/>
              <a:t>información</a:t>
            </a:r>
            <a:r>
              <a:rPr lang="fr-BE" dirty="0"/>
              <a:t> en </a:t>
            </a:r>
            <a:r>
              <a:rPr lang="fr-BE" dirty="0" err="1"/>
              <a:t>línea</a:t>
            </a:r>
            <a:r>
              <a:rPr lang="fr-BE" dirty="0"/>
              <a:t>:</a:t>
            </a:r>
          </a:p>
          <a:p>
            <a:endParaRPr lang="fr-BE" dirty="0"/>
          </a:p>
          <a:p>
            <a:r>
              <a:rPr lang="fr-BE" dirty="0"/>
              <a:t>El principal canal para </a:t>
            </a:r>
            <a:r>
              <a:rPr lang="fr-BE" dirty="0" err="1"/>
              <a:t>ello</a:t>
            </a:r>
            <a:r>
              <a:rPr lang="fr-BE" dirty="0"/>
              <a:t> es </a:t>
            </a:r>
            <a:r>
              <a:rPr lang="fr-BE" dirty="0" err="1"/>
              <a:t>Acción</a:t>
            </a:r>
            <a:r>
              <a:rPr lang="fr-BE" dirty="0"/>
              <a:t> </a:t>
            </a:r>
            <a:r>
              <a:rPr lang="fr-BE" dirty="0" err="1"/>
              <a:t>Humanitaria</a:t>
            </a:r>
            <a:r>
              <a:rPr lang="fr-BE" dirty="0"/>
              <a:t> </a:t>
            </a:r>
          </a:p>
          <a:p>
            <a:endParaRPr lang="fr-BE" dirty="0"/>
          </a:p>
          <a:p>
            <a:r>
              <a:rPr lang="fr-BE" dirty="0"/>
              <a:t>Este </a:t>
            </a:r>
            <a:r>
              <a:rPr lang="fr-BE" dirty="0" err="1"/>
              <a:t>sitio</a:t>
            </a:r>
            <a:r>
              <a:rPr lang="fr-BE" dirty="0"/>
              <a:t> </a:t>
            </a:r>
            <a:r>
              <a:rPr lang="fr-BE" dirty="0" err="1"/>
              <a:t>presenta</a:t>
            </a:r>
            <a:r>
              <a:rPr lang="fr-BE" dirty="0"/>
              <a:t> </a:t>
            </a:r>
            <a:r>
              <a:rPr lang="fr-BE" dirty="0" err="1"/>
              <a:t>todos</a:t>
            </a:r>
            <a:r>
              <a:rPr lang="fr-BE" dirty="0"/>
              <a:t> los planes de </a:t>
            </a:r>
            <a:r>
              <a:rPr lang="fr-BE" dirty="0" err="1"/>
              <a:t>respuesta</a:t>
            </a:r>
            <a:r>
              <a:rPr lang="fr-BE" dirty="0"/>
              <a:t> </a:t>
            </a:r>
            <a:r>
              <a:rPr lang="fr-BE" dirty="0" err="1"/>
              <a:t>colectiva</a:t>
            </a:r>
            <a:r>
              <a:rPr lang="fr-BE" dirty="0"/>
              <a:t>, </a:t>
            </a:r>
            <a:r>
              <a:rPr lang="fr-BE" dirty="0" err="1"/>
              <a:t>coordinados</a:t>
            </a:r>
            <a:r>
              <a:rPr lang="fr-BE" dirty="0"/>
              <a:t> </a:t>
            </a:r>
            <a:r>
              <a:rPr lang="fr-BE" dirty="0" err="1"/>
              <a:t>por</a:t>
            </a:r>
            <a:r>
              <a:rPr lang="fr-BE" dirty="0"/>
              <a:t> la OCHA (HRP, FA) o </a:t>
            </a:r>
            <a:r>
              <a:rPr lang="fr-BE" dirty="0" err="1"/>
              <a:t>por</a:t>
            </a:r>
            <a:r>
              <a:rPr lang="fr-BE" dirty="0"/>
              <a:t> el ACNUR o la OIM (Planes de </a:t>
            </a:r>
            <a:r>
              <a:rPr lang="fr-BE" dirty="0" err="1"/>
              <a:t>Respuesta</a:t>
            </a:r>
            <a:r>
              <a:rPr lang="fr-BE" dirty="0"/>
              <a:t> </a:t>
            </a:r>
            <a:r>
              <a:rPr lang="fr-BE" dirty="0" err="1"/>
              <a:t>Regional</a:t>
            </a:r>
            <a:r>
              <a:rPr lang="fr-BE" dirty="0"/>
              <a:t>).</a:t>
            </a:r>
          </a:p>
          <a:p>
            <a:r>
              <a:rPr lang="fr-BE" dirty="0"/>
              <a:t>Se dirige a </a:t>
            </a:r>
            <a:r>
              <a:rPr lang="fr-BE" dirty="0" err="1"/>
              <a:t>todos</a:t>
            </a:r>
            <a:r>
              <a:rPr lang="fr-BE" dirty="0"/>
              <a:t> los </a:t>
            </a:r>
            <a:r>
              <a:rPr lang="fr-BE" dirty="0" err="1"/>
              <a:t>públicos</a:t>
            </a:r>
            <a:endParaRPr lang="fr-BE" dirty="0"/>
          </a:p>
          <a:p>
            <a:r>
              <a:rPr lang="fr-BE" dirty="0" err="1"/>
              <a:t>Ofrece</a:t>
            </a:r>
            <a:r>
              <a:rPr lang="fr-BE" dirty="0"/>
              <a:t> </a:t>
            </a:r>
            <a:r>
              <a:rPr lang="fr-BE" dirty="0" err="1"/>
              <a:t>una</a:t>
            </a:r>
            <a:r>
              <a:rPr lang="fr-BE" dirty="0"/>
              <a:t> </a:t>
            </a:r>
            <a:r>
              <a:rPr lang="fr-BE" dirty="0" err="1"/>
              <a:t>visión</a:t>
            </a:r>
            <a:r>
              <a:rPr lang="fr-BE" dirty="0"/>
              <a:t> </a:t>
            </a:r>
            <a:r>
              <a:rPr lang="fr-BE" dirty="0" err="1"/>
              <a:t>general</a:t>
            </a:r>
            <a:r>
              <a:rPr lang="fr-BE" dirty="0"/>
              <a:t> para </a:t>
            </a:r>
            <a:r>
              <a:rPr lang="fr-BE" dirty="0" err="1"/>
              <a:t>cada</a:t>
            </a:r>
            <a:r>
              <a:rPr lang="fr-BE" dirty="0"/>
              <a:t> </a:t>
            </a:r>
            <a:r>
              <a:rPr lang="fr-BE" dirty="0" err="1"/>
              <a:t>país</a:t>
            </a:r>
            <a:r>
              <a:rPr lang="fr-BE" dirty="0"/>
              <a:t>, de la </a:t>
            </a:r>
            <a:r>
              <a:rPr lang="fr-BE" dirty="0" err="1"/>
              <a:t>situación</a:t>
            </a:r>
            <a:r>
              <a:rPr lang="fr-BE" dirty="0"/>
              <a:t>, el plan de </a:t>
            </a:r>
            <a:r>
              <a:rPr lang="fr-BE" dirty="0" err="1"/>
              <a:t>respuesta</a:t>
            </a:r>
            <a:r>
              <a:rPr lang="fr-BE" dirty="0"/>
              <a:t>, las </a:t>
            </a:r>
            <a:r>
              <a:rPr lang="fr-BE" dirty="0" err="1"/>
              <a:t>necesidades</a:t>
            </a:r>
            <a:r>
              <a:rPr lang="fr-BE" dirty="0"/>
              <a:t> </a:t>
            </a:r>
            <a:r>
              <a:rPr lang="fr-BE" dirty="0" err="1"/>
              <a:t>financieras</a:t>
            </a:r>
            <a:r>
              <a:rPr lang="fr-BE" dirty="0"/>
              <a:t> y las </a:t>
            </a:r>
            <a:r>
              <a:rPr lang="fr-BE" dirty="0" err="1"/>
              <a:t>actualizaciones</a:t>
            </a:r>
            <a:r>
              <a:rPr lang="fr-BE" dirty="0"/>
              <a:t> de </a:t>
            </a:r>
            <a:r>
              <a:rPr lang="fr-BE" dirty="0" err="1"/>
              <a:t>financiación</a:t>
            </a:r>
            <a:r>
              <a:rPr lang="fr-BE" dirty="0"/>
              <a:t>, y los </a:t>
            </a:r>
            <a:r>
              <a:rPr lang="fr-BE" dirty="0" err="1"/>
              <a:t>resultados</a:t>
            </a:r>
            <a:r>
              <a:rPr lang="fr-BE" dirty="0"/>
              <a:t> a lo largo </a:t>
            </a:r>
            <a:r>
              <a:rPr lang="fr-BE" dirty="0" err="1"/>
              <a:t>del</a:t>
            </a:r>
            <a:r>
              <a:rPr lang="fr-BE" dirty="0"/>
              <a:t> </a:t>
            </a:r>
            <a:r>
              <a:rPr lang="fr-BE" dirty="0" err="1"/>
              <a:t>año</a:t>
            </a:r>
            <a:r>
              <a:rPr lang="fr-BE" dirty="0"/>
              <a:t>.</a:t>
            </a:r>
          </a:p>
          <a:p>
            <a:endParaRPr lang="fr-BE" dirty="0"/>
          </a:p>
          <a:p>
            <a:r>
              <a:rPr lang="fr-BE" dirty="0"/>
              <a:t>¿</a:t>
            </a:r>
            <a:r>
              <a:rPr lang="fr-BE" dirty="0" err="1"/>
              <a:t>Cuáles</a:t>
            </a:r>
            <a:r>
              <a:rPr lang="fr-BE" dirty="0"/>
              <a:t> son las </a:t>
            </a:r>
            <a:r>
              <a:rPr lang="fr-BE" dirty="0" err="1"/>
              <a:t>ventajas</a:t>
            </a:r>
            <a:r>
              <a:rPr lang="fr-BE" dirty="0"/>
              <a:t> de los informes en </a:t>
            </a:r>
            <a:r>
              <a:rPr lang="fr-BE" dirty="0" err="1"/>
              <a:t>línea</a:t>
            </a:r>
            <a:r>
              <a:rPr lang="fr-BE" dirty="0"/>
              <a:t>?</a:t>
            </a:r>
          </a:p>
          <a:p>
            <a:r>
              <a:rPr lang="fr-BE" dirty="0"/>
              <a:t>- </a:t>
            </a:r>
            <a:r>
              <a:rPr lang="fr-BE" dirty="0" err="1"/>
              <a:t>Puedo</a:t>
            </a:r>
            <a:r>
              <a:rPr lang="fr-BE" dirty="0"/>
              <a:t> </a:t>
            </a:r>
            <a:r>
              <a:rPr lang="fr-BE" dirty="0" err="1"/>
              <a:t>compartir</a:t>
            </a:r>
            <a:r>
              <a:rPr lang="fr-BE" dirty="0"/>
              <a:t> </a:t>
            </a:r>
            <a:r>
              <a:rPr lang="fr-BE" dirty="0" err="1"/>
              <a:t>estos</a:t>
            </a:r>
            <a:r>
              <a:rPr lang="fr-BE" dirty="0"/>
              <a:t> </a:t>
            </a:r>
            <a:r>
              <a:rPr lang="fr-BE" dirty="0" err="1"/>
              <a:t>datos</a:t>
            </a:r>
            <a:r>
              <a:rPr lang="fr-BE" dirty="0"/>
              <a:t> de </a:t>
            </a:r>
            <a:r>
              <a:rPr lang="fr-BE" dirty="0" err="1"/>
              <a:t>seguimiento</a:t>
            </a:r>
            <a:r>
              <a:rPr lang="fr-BE" dirty="0"/>
              <a:t> sin </a:t>
            </a:r>
            <a:r>
              <a:rPr lang="fr-BE" dirty="0" err="1"/>
              <a:t>esperar</a:t>
            </a:r>
            <a:r>
              <a:rPr lang="fr-BE" dirty="0"/>
              <a:t> a los </a:t>
            </a:r>
            <a:r>
              <a:rPr lang="fr-BE" dirty="0" err="1"/>
              <a:t>demás</a:t>
            </a:r>
            <a:endParaRPr lang="fr-BE" dirty="0"/>
          </a:p>
          <a:p>
            <a:r>
              <a:rPr lang="fr-BE" dirty="0"/>
              <a:t>- </a:t>
            </a:r>
            <a:r>
              <a:rPr lang="fr-BE" dirty="0" err="1"/>
              <a:t>Estamos</a:t>
            </a:r>
            <a:r>
              <a:rPr lang="fr-BE" dirty="0"/>
              <a:t> </a:t>
            </a:r>
            <a:r>
              <a:rPr lang="fr-BE" dirty="0" err="1"/>
              <a:t>más</a:t>
            </a:r>
            <a:r>
              <a:rPr lang="fr-BE" dirty="0"/>
              <a:t> </a:t>
            </a:r>
            <a:r>
              <a:rPr lang="fr-BE" dirty="0" err="1"/>
              <a:t>cerca</a:t>
            </a:r>
            <a:r>
              <a:rPr lang="fr-BE" dirty="0"/>
              <a:t> </a:t>
            </a:r>
            <a:r>
              <a:rPr lang="fr-BE" dirty="0" err="1"/>
              <a:t>del</a:t>
            </a:r>
            <a:r>
              <a:rPr lang="fr-BE" dirty="0"/>
              <a:t> </a:t>
            </a:r>
            <a:r>
              <a:rPr lang="fr-BE" dirty="0" err="1"/>
              <a:t>tiempo</a:t>
            </a:r>
            <a:r>
              <a:rPr lang="fr-BE" dirty="0"/>
              <a:t> real.</a:t>
            </a:r>
          </a:p>
          <a:p>
            <a:endParaRPr lang="fr-BE" dirty="0"/>
          </a:p>
          <a:p>
            <a:endParaRPr lang="fr-BE" dirty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ED1CF7-524F-44E0-A189-DE865D5A874F}" type="slidenum">
              <a:rPr kumimoji="0" lang="en-AU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A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825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3999"/>
              </a:lnSpc>
            </a:pPr>
            <a:r>
              <a:rPr lang="en-US" dirty="0" err="1"/>
              <a:t>Veamos</a:t>
            </a:r>
            <a:r>
              <a:rPr lang="en-US" dirty="0"/>
              <a:t> </a:t>
            </a:r>
            <a:r>
              <a:rPr lang="en-US" dirty="0" err="1"/>
              <a:t>ahora</a:t>
            </a:r>
            <a:r>
              <a:rPr lang="en-US" dirty="0"/>
              <a:t> </a:t>
            </a:r>
            <a:r>
              <a:rPr lang="en-US" dirty="0" err="1"/>
              <a:t>cuál</a:t>
            </a:r>
            <a:r>
              <a:rPr lang="en-US" dirty="0"/>
              <a:t> es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propósito</a:t>
            </a:r>
            <a:r>
              <a:rPr lang="en-US" dirty="0"/>
              <a:t> de </a:t>
            </a:r>
            <a:r>
              <a:rPr lang="en-US" dirty="0" err="1"/>
              <a:t>llevar</a:t>
            </a:r>
            <a:r>
              <a:rPr lang="en-US" dirty="0"/>
              <a:t> a </a:t>
            </a:r>
            <a:r>
              <a:rPr lang="en-US" dirty="0" err="1"/>
              <a:t>cabo</a:t>
            </a:r>
            <a:r>
              <a:rPr lang="en-US" dirty="0"/>
              <a:t> la </a:t>
            </a:r>
            <a:r>
              <a:rPr lang="en-US" dirty="0" err="1"/>
              <a:t>supervisión</a:t>
            </a:r>
            <a:r>
              <a:rPr lang="en-US" dirty="0"/>
              <a:t> de la </a:t>
            </a:r>
            <a:r>
              <a:rPr lang="en-US" dirty="0" err="1"/>
              <a:t>respuesta</a:t>
            </a:r>
            <a:r>
              <a:rPr lang="en-US" dirty="0"/>
              <a:t>. Tiene dos </a:t>
            </a:r>
            <a:r>
              <a:rPr lang="en-US" dirty="0" err="1"/>
              <a:t>objetivos</a:t>
            </a:r>
            <a:r>
              <a:rPr lang="en-US" dirty="0"/>
              <a:t>:</a:t>
            </a:r>
          </a:p>
          <a:p>
            <a:pPr>
              <a:lnSpc>
                <a:spcPct val="113999"/>
              </a:lnSpc>
            </a:pPr>
            <a:endParaRPr lang="en-US" dirty="0"/>
          </a:p>
          <a:p>
            <a:pPr>
              <a:lnSpc>
                <a:spcPct val="113999"/>
              </a:lnSpc>
            </a:pPr>
            <a:r>
              <a:rPr lang="en-US" dirty="0"/>
              <a:t>1. A </a:t>
            </a:r>
            <a:r>
              <a:rPr lang="en-US" dirty="0" err="1"/>
              <a:t>nivel</a:t>
            </a:r>
            <a:r>
              <a:rPr lang="en-US" dirty="0"/>
              <a:t> </a:t>
            </a:r>
            <a:r>
              <a:rPr lang="en-US" dirty="0" err="1"/>
              <a:t>interno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actores</a:t>
            </a:r>
            <a:r>
              <a:rPr lang="en-US" dirty="0"/>
              <a:t> </a:t>
            </a:r>
            <a:r>
              <a:rPr lang="en-US" dirty="0" err="1"/>
              <a:t>humanitarios</a:t>
            </a:r>
            <a:r>
              <a:rPr lang="en-US" dirty="0"/>
              <a:t>,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monitoreo</a:t>
            </a:r>
            <a:r>
              <a:rPr lang="en-US" dirty="0"/>
              <a:t> </a:t>
            </a:r>
            <a:r>
              <a:rPr lang="en-US" dirty="0" err="1"/>
              <a:t>debe</a:t>
            </a:r>
            <a:r>
              <a:rPr lang="en-US" dirty="0"/>
              <a:t> </a:t>
            </a:r>
            <a:r>
              <a:rPr lang="en-US" dirty="0" err="1"/>
              <a:t>permitirles</a:t>
            </a:r>
            <a:r>
              <a:rPr lang="en-US" dirty="0"/>
              <a:t> saber </a:t>
            </a:r>
            <a:r>
              <a:rPr lang="en-US" dirty="0" err="1"/>
              <a:t>si</a:t>
            </a:r>
            <a:r>
              <a:rPr lang="en-US" dirty="0"/>
              <a:t> van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buen</a:t>
            </a:r>
            <a:r>
              <a:rPr lang="en-US" dirty="0"/>
              <a:t> </a:t>
            </a:r>
            <a:r>
              <a:rPr lang="en-US" dirty="0" err="1"/>
              <a:t>camino</a:t>
            </a:r>
            <a:r>
              <a:rPr lang="en-US" dirty="0"/>
              <a:t> para </a:t>
            </a:r>
            <a:r>
              <a:rPr lang="en-US" dirty="0" err="1"/>
              <a:t>alcanzar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objetivos</a:t>
            </a:r>
            <a:r>
              <a:rPr lang="en-US" dirty="0"/>
              <a:t>. </a:t>
            </a:r>
            <a:r>
              <a:rPr lang="en-US" dirty="0" err="1"/>
              <a:t>Debe</a:t>
            </a:r>
            <a:r>
              <a:rPr lang="en-US" dirty="0"/>
              <a:t> </a:t>
            </a:r>
            <a:r>
              <a:rPr lang="en-US" dirty="0" err="1"/>
              <a:t>proporcionarles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base </a:t>
            </a:r>
            <a:r>
              <a:rPr lang="en-US" dirty="0" err="1"/>
              <a:t>empírica</a:t>
            </a:r>
            <a:r>
              <a:rPr lang="en-US" dirty="0"/>
              <a:t> para </a:t>
            </a:r>
            <a:r>
              <a:rPr lang="en-US" dirty="0" err="1"/>
              <a:t>tomar</a:t>
            </a:r>
            <a:r>
              <a:rPr lang="en-US" dirty="0"/>
              <a:t> </a:t>
            </a:r>
            <a:r>
              <a:rPr lang="en-US" dirty="0" err="1"/>
              <a:t>decisiones</a:t>
            </a:r>
            <a:r>
              <a:rPr lang="en-US" dirty="0"/>
              <a:t> </a:t>
            </a:r>
            <a:r>
              <a:rPr lang="en-US" dirty="0" err="1"/>
              <a:t>operativas</a:t>
            </a:r>
            <a:r>
              <a:rPr lang="en-US" dirty="0"/>
              <a:t> o </a:t>
            </a:r>
            <a:r>
              <a:rPr lang="en-US" dirty="0" err="1"/>
              <a:t>ajustar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HRP para </a:t>
            </a:r>
            <a:r>
              <a:rPr lang="en-US" dirty="0" err="1"/>
              <a:t>mejorar</a:t>
            </a:r>
            <a:r>
              <a:rPr lang="en-US" dirty="0"/>
              <a:t> la </a:t>
            </a:r>
            <a:r>
              <a:rPr lang="en-US" dirty="0" err="1"/>
              <a:t>respuesta</a:t>
            </a:r>
            <a:r>
              <a:rPr lang="en-US" dirty="0"/>
              <a:t>.</a:t>
            </a:r>
          </a:p>
          <a:p>
            <a:pPr>
              <a:lnSpc>
                <a:spcPct val="113999"/>
              </a:lnSpc>
            </a:pPr>
            <a:endParaRPr lang="en-US" dirty="0"/>
          </a:p>
          <a:p>
            <a:pPr>
              <a:lnSpc>
                <a:spcPct val="113999"/>
              </a:lnSpc>
            </a:pPr>
            <a:r>
              <a:rPr lang="en-US" dirty="0"/>
              <a:t>2. </a:t>
            </a:r>
            <a:r>
              <a:rPr lang="en-US" dirty="0" err="1"/>
              <a:t>Externo</a:t>
            </a:r>
            <a:r>
              <a:rPr lang="en-US" dirty="0"/>
              <a:t> a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actores</a:t>
            </a:r>
            <a:r>
              <a:rPr lang="en-US" dirty="0"/>
              <a:t> </a:t>
            </a:r>
            <a:r>
              <a:rPr lang="en-US" dirty="0" err="1"/>
              <a:t>humanitarios</a:t>
            </a:r>
            <a:r>
              <a:rPr lang="en-US" dirty="0"/>
              <a:t>,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seguimiento</a:t>
            </a:r>
            <a:r>
              <a:rPr lang="en-US" dirty="0"/>
              <a:t> </a:t>
            </a:r>
            <a:r>
              <a:rPr lang="en-US" dirty="0" err="1"/>
              <a:t>permite</a:t>
            </a:r>
            <a:r>
              <a:rPr lang="en-US" dirty="0"/>
              <a:t> </a:t>
            </a:r>
            <a:r>
              <a:rPr lang="en-US" dirty="0" err="1"/>
              <a:t>mejorar</a:t>
            </a:r>
            <a:r>
              <a:rPr lang="en-US" dirty="0"/>
              <a:t> la </a:t>
            </a:r>
            <a:r>
              <a:rPr lang="en-US" dirty="0" err="1"/>
              <a:t>rendición</a:t>
            </a:r>
            <a:r>
              <a:rPr lang="en-US" dirty="0"/>
              <a:t> de </a:t>
            </a:r>
            <a:r>
              <a:rPr lang="en-US" dirty="0" err="1"/>
              <a:t>cuentas</a:t>
            </a:r>
            <a:r>
              <a:rPr lang="en-US" dirty="0"/>
              <a:t> de la </a:t>
            </a:r>
            <a:r>
              <a:rPr lang="en-US" dirty="0" err="1"/>
              <a:t>comunidad</a:t>
            </a:r>
            <a:r>
              <a:rPr lang="en-US" dirty="0"/>
              <a:t> </a:t>
            </a:r>
            <a:r>
              <a:rPr lang="en-US" dirty="0" err="1"/>
              <a:t>humanitaria</a:t>
            </a:r>
            <a:r>
              <a:rPr lang="en-US" dirty="0"/>
              <a:t> a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afectados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la crisis, a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donantes</a:t>
            </a:r>
            <a:r>
              <a:rPr lang="en-US" dirty="0"/>
              <a:t>, al </a:t>
            </a:r>
            <a:r>
              <a:rPr lang="en-US" dirty="0" err="1"/>
              <a:t>gobierno</a:t>
            </a:r>
            <a:r>
              <a:rPr lang="en-US" dirty="0"/>
              <a:t> local, al </a:t>
            </a:r>
            <a:r>
              <a:rPr lang="en-US" dirty="0" err="1"/>
              <a:t>público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general, y </a:t>
            </a:r>
            <a:r>
              <a:rPr lang="en-US" dirty="0" err="1"/>
              <a:t>permite</a:t>
            </a:r>
            <a:r>
              <a:rPr lang="en-US" dirty="0"/>
              <a:t> la </a:t>
            </a:r>
            <a:r>
              <a:rPr lang="en-US" dirty="0" err="1"/>
              <a:t>promoción</a:t>
            </a:r>
            <a:r>
              <a:rPr lang="en-US" dirty="0"/>
              <a:t> ante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donantes</a:t>
            </a:r>
            <a:r>
              <a:rPr lang="en-US" dirty="0"/>
              <a:t> y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responsables</a:t>
            </a:r>
            <a:r>
              <a:rPr lang="en-US" dirty="0"/>
              <a:t> de la </a:t>
            </a:r>
            <a:r>
              <a:rPr lang="en-US" dirty="0" err="1"/>
              <a:t>toma</a:t>
            </a:r>
            <a:r>
              <a:rPr lang="en-US" dirty="0"/>
              <a:t> de </a:t>
            </a:r>
            <a:r>
              <a:rPr lang="en-US" dirty="0" err="1"/>
              <a:t>decisiones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54058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 hay </a:t>
            </a:r>
            <a:r>
              <a:rPr lang="en-US" dirty="0" err="1"/>
              <a:t>preguntas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diapositiva</a:t>
            </a:r>
            <a:r>
              <a:rPr lang="en-US" dirty="0"/>
              <a:t>, es </a:t>
            </a:r>
            <a:r>
              <a:rPr lang="en-US" dirty="0" err="1"/>
              <a:t>sólo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broma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datos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tiempo</a:t>
            </a:r>
            <a:r>
              <a:rPr lang="en-US" dirty="0"/>
              <a:t> real</a:t>
            </a:r>
          </a:p>
        </p:txBody>
      </p:sp>
    </p:spTree>
    <p:extLst>
      <p:ext uri="{BB962C8B-B14F-4D97-AF65-F5344CB8AC3E}">
        <p14:creationId xmlns:p14="http://schemas.microsoft.com/office/powerpoint/2010/main" val="17749117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Como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informaremos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través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distintos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canales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distintos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momentos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y para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distintas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audiencias, es bueno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elaborar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un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calendario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que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muestre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cómo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ocurrirá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esto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a lo largo del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año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Como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hemos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visto,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dicho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calendario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es uno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los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componentes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del Plan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Monitoreo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este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ejemplo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vemos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que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país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compartirá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información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línea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manera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continua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sobre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Acción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Humanitaria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además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producir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un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tablero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mando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cada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trimestre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2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informes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progreso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durante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año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y un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informe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fin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año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Nada es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obligatorio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aquí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es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país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quien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decide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qué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canales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intercambio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información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utilizarán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prepara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su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propio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calendario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CLICK-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esto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permite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contar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los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pasos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previos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al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informe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recopilación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análisis</a:t>
            </a:r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esencial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dejar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claro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todos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qué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producto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espera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cuándo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es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promesa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los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destinatarios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todos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aquellos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que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necesitarán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estos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informes</a:t>
            </a:r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Y es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compromiso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todos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los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que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tendrán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que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participar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elaboración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estos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informes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 Una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vez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acordada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intención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todos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la OCHA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puede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dirigirse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al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clúster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decirle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"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oye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acuérdate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proporcionarme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los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datos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para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informe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esta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fecha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33496656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Supongamos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que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trabajo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monitoreo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detecta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una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serie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cuestiones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problemáticas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retrasos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objetivos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no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alcanzados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quejas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... ¿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Qué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debemos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hacer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ello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?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Podemos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pensar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“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no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mostremos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eso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”.</a:t>
            </a:r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información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monitoreo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no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debe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revelar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problemas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errores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ningún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público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externo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ya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que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dañaría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la imagen de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comunidad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humanitaria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disminuyendo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posiblemente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futuras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contribuciones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financieras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Presentemos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sólo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las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buenas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noticias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ocultemos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los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aspectos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negativos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 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incluso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recojamos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sólo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las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buenas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noticias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hagámoslas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buenas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cuando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no lo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sean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Deberíamos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tomárnoslo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otra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manera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 ”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No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hacerse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la vista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gorda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”</a:t>
            </a:r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- 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monitoreo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respuesta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no es un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ejercicio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relaciones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públicas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Su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primera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finalidad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es interna, para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permitir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adopción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medidas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correctivas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 Si no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reconocemos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los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problemas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¿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cómo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podríamos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resolverlos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Construyamos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un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sistema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monitoreo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que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proporcione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información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más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objetiva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buena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o mala que sea.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Monitorear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es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como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hacer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una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foto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Luego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veremos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qué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partes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misma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deben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presentarse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al exterior 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cómo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 Y al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hacerlo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no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debemos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tener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miedo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reconocer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las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áreas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que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requieren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mejoras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 Ser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transparente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aumenta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credibilidad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todos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los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informes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elaborados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comunidad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humanitaria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4823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Toda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la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acción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humanitaria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consiste en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prestar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asistencia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a las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personas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Con el fin de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preparar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ejecutar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y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supervisar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este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trabajo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a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menudo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tenemos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que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clasificar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y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contar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grupos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personas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Contar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los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grupos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población es algo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difícil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por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lo que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deberíamos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hablar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más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bien de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estimar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las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cifras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población.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El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siguiente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gráfico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sirve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para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clasificar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los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grupos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población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en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relación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con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una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intervención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humanitaria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:</a:t>
            </a:r>
          </a:p>
          <a:p>
            <a:endParaRPr lang="fr-FR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fr-F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Dentro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una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zona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geográfica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determinada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podemos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considerar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:</a:t>
            </a:r>
          </a:p>
          <a:p>
            <a:endParaRPr lang="fr-FR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endParaRPr lang="fr-FR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CLICK *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Población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total de la zona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CLICK *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Población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afectada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todos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los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afectados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por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la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crisis</a:t>
            </a:r>
            <a:endParaRPr lang="fr-FR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CLICK *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Personas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necesitadas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ayuda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humanitaria</a:t>
            </a:r>
            <a:endParaRPr lang="fr-FR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CLICK *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Personas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destinatarias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la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ayuda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prevista</a:t>
            </a:r>
            <a:endParaRPr lang="fr-FR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CLICK *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Personas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alcanzadas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/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cubiertas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por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la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asistencia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realmente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prestada</a:t>
            </a:r>
            <a:endParaRPr lang="fr-FR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fr-FR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Este </a:t>
            </a:r>
            <a:r>
              <a:rPr lang="fr-FR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hermoso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fr-FR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gráfico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se </a:t>
            </a:r>
            <a:r>
              <a:rPr lang="fr-FR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llama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« el MODELO DE LA CEBOLLA»</a:t>
            </a:r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fr-F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Permite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utilizar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una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terminología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bien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definida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en las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fases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CLICK 1)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evaluación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la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situación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y las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necesidades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CLICK 2)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planificación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y CLICK 3)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monitoreo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intercambio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información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endParaRPr lang="fr-FR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Cuando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utilizamos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indicadores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que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cuentan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personas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a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menudo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empleamos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el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término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"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número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casos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", y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principalmente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utilizamos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los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conceptos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Personas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Necesitadas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(PIN) /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Personas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Destinatarias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/ y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Personas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Alcanzadas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Podemos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utilizar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este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indicador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población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a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todos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los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niveles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actividad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/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proyecto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/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grupo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sectorial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/ o para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todo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el Plan de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Respuesta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Colectiva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todos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los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países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que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cuentan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con un plan de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respuesta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colectiva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es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obligatoria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una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medida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estimar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las personas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necesitadas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las personas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destinatarias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y las personas a las que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llega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el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plan a lo largo de un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año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civil.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Estos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valores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se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presentan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cada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año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el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Informe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Humanitario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Global.</a:t>
            </a:r>
          </a:p>
        </p:txBody>
      </p:sp>
    </p:spTree>
    <p:extLst>
      <p:ext uri="{BB962C8B-B14F-4D97-AF65-F5344CB8AC3E}">
        <p14:creationId xmlns:p14="http://schemas.microsoft.com/office/powerpoint/2010/main" val="39481716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3999"/>
              </a:lnSpc>
            </a:pPr>
            <a:r>
              <a:rPr lang="en-US" dirty="0"/>
              <a:t>Para </a:t>
            </a:r>
            <a:r>
              <a:rPr lang="en-US" dirty="0" err="1"/>
              <a:t>profundizar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fascinantes</a:t>
            </a:r>
            <a:r>
              <a:rPr lang="en-US" dirty="0"/>
              <a:t> </a:t>
            </a:r>
            <a:r>
              <a:rPr lang="en-US" dirty="0" err="1"/>
              <a:t>temas</a:t>
            </a:r>
            <a:r>
              <a:rPr lang="en-US" dirty="0"/>
              <a:t> </a:t>
            </a:r>
            <a:r>
              <a:rPr lang="en-US" dirty="0" err="1"/>
              <a:t>relacionados</a:t>
            </a:r>
            <a:r>
              <a:rPr lang="en-US" dirty="0"/>
              <a:t> con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seguimiento</a:t>
            </a:r>
            <a:r>
              <a:rPr lang="en-US" dirty="0"/>
              <a:t> de la </a:t>
            </a:r>
            <a:r>
              <a:rPr lang="en-US" dirty="0" err="1"/>
              <a:t>respuesta</a:t>
            </a:r>
            <a:r>
              <a:rPr lang="en-US" dirty="0"/>
              <a:t>, a </a:t>
            </a:r>
            <a:r>
              <a:rPr lang="en-US" dirty="0" err="1"/>
              <a:t>continuación</a:t>
            </a:r>
            <a:r>
              <a:rPr lang="en-US" dirty="0"/>
              <a:t> se </a:t>
            </a:r>
            <a:r>
              <a:rPr lang="en-US" dirty="0" err="1"/>
              <a:t>ofrece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lista</a:t>
            </a:r>
            <a:r>
              <a:rPr lang="en-US" dirty="0"/>
              <a:t> de </a:t>
            </a:r>
            <a:r>
              <a:rPr lang="en-US" dirty="0" err="1"/>
              <a:t>diversas</a:t>
            </a:r>
            <a:r>
              <a:rPr lang="en-US" dirty="0"/>
              <a:t> </a:t>
            </a:r>
            <a:r>
              <a:rPr lang="en-US" dirty="0" err="1"/>
              <a:t>orientaciones</a:t>
            </a:r>
            <a:r>
              <a:rPr lang="en-US" dirty="0"/>
              <a:t> que </a:t>
            </a:r>
            <a:r>
              <a:rPr lang="en-US" dirty="0" err="1"/>
              <a:t>pueden</a:t>
            </a:r>
            <a:r>
              <a:rPr lang="en-US" dirty="0"/>
              <a:t> </a:t>
            </a:r>
            <a:r>
              <a:rPr lang="en-US" dirty="0" err="1"/>
              <a:t>resultar</a:t>
            </a:r>
            <a:r>
              <a:rPr lang="en-US" dirty="0"/>
              <a:t> </a:t>
            </a:r>
            <a:r>
              <a:rPr lang="en-US" dirty="0" err="1"/>
              <a:t>útiles</a:t>
            </a:r>
            <a:r>
              <a:rPr lang="en-US" dirty="0"/>
              <a:t> para </a:t>
            </a:r>
            <a:r>
              <a:rPr lang="en-US" dirty="0" err="1"/>
              <a:t>diferentes</a:t>
            </a:r>
            <a:r>
              <a:rPr lang="en-US" dirty="0"/>
              <a:t> </a:t>
            </a:r>
            <a:r>
              <a:rPr lang="en-US" dirty="0" err="1"/>
              <a:t>cuestiones</a:t>
            </a:r>
            <a:r>
              <a:rPr lang="en-US" dirty="0"/>
              <a:t>. Sin embargo, no </a:t>
            </a:r>
            <a:r>
              <a:rPr lang="en-US" dirty="0" err="1"/>
              <a:t>existe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guía</a:t>
            </a:r>
            <a:r>
              <a:rPr lang="en-US" dirty="0"/>
              <a:t> </a:t>
            </a:r>
            <a:r>
              <a:rPr lang="en-US" dirty="0" err="1"/>
              <a:t>completa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seguimiento</a:t>
            </a:r>
            <a:r>
              <a:rPr lang="en-US" dirty="0"/>
              <a:t> de la </a:t>
            </a:r>
            <a:r>
              <a:rPr lang="en-US" dirty="0" err="1"/>
              <a:t>respuesta</a:t>
            </a:r>
            <a:r>
              <a:rPr lang="en-US" dirty="0"/>
              <a:t> y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aplicación</a:t>
            </a:r>
            <a:r>
              <a:rPr lang="en-US" dirty="0"/>
              <a:t> a </a:t>
            </a:r>
            <a:r>
              <a:rPr lang="en-US" dirty="0" err="1"/>
              <a:t>los</a:t>
            </a:r>
            <a:r>
              <a:rPr lang="en-US" dirty="0"/>
              <a:t> HRP. </a:t>
            </a:r>
            <a:r>
              <a:rPr lang="en-US" dirty="0" err="1"/>
              <a:t>Debería</a:t>
            </a:r>
            <a:r>
              <a:rPr lang="en-US" dirty="0"/>
              <a:t> </a:t>
            </a:r>
            <a:r>
              <a:rPr lang="en-US" dirty="0" err="1"/>
              <a:t>existir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y </a:t>
            </a:r>
            <a:r>
              <a:rPr lang="en-US" dirty="0" err="1"/>
              <a:t>trabajaremos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ello</a:t>
            </a:r>
            <a:r>
              <a:rPr lang="en-US" dirty="0"/>
              <a:t>. </a:t>
            </a:r>
            <a:r>
              <a:rPr lang="en-US" dirty="0" err="1"/>
              <a:t>Muchas</a:t>
            </a:r>
            <a:r>
              <a:rPr lang="en-US" dirty="0"/>
              <a:t> gracias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atención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07275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7804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297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3999"/>
              </a:lnSpc>
            </a:pPr>
            <a:r>
              <a:rPr lang="en-GB" dirty="0" err="1">
                <a:latin typeface="Arial"/>
                <a:cs typeface="Arial"/>
              </a:rPr>
              <a:t>Empezando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por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los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conceptos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fundamentales</a:t>
            </a:r>
            <a:r>
              <a:rPr lang="en-GB" dirty="0">
                <a:latin typeface="Arial"/>
                <a:cs typeface="Arial"/>
              </a:rPr>
              <a:t> que </a:t>
            </a:r>
            <a:r>
              <a:rPr lang="en-GB" dirty="0" err="1">
                <a:latin typeface="Arial"/>
                <a:cs typeface="Arial"/>
              </a:rPr>
              <a:t>permitirán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el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seguimiento</a:t>
            </a:r>
            <a:r>
              <a:rPr lang="en-GB" dirty="0">
                <a:latin typeface="Arial"/>
                <a:cs typeface="Arial"/>
              </a:rPr>
              <a:t>, </a:t>
            </a:r>
            <a:r>
              <a:rPr lang="en-GB" dirty="0" err="1">
                <a:latin typeface="Arial"/>
                <a:cs typeface="Arial"/>
              </a:rPr>
              <a:t>tenemos</a:t>
            </a:r>
            <a:r>
              <a:rPr lang="en-GB" dirty="0">
                <a:latin typeface="Arial"/>
                <a:cs typeface="Arial"/>
              </a:rPr>
              <a:t> que </a:t>
            </a:r>
            <a:r>
              <a:rPr lang="en-GB" dirty="0" err="1">
                <a:latin typeface="Arial"/>
                <a:cs typeface="Arial"/>
              </a:rPr>
              <a:t>considerar</a:t>
            </a:r>
            <a:r>
              <a:rPr lang="en-GB" dirty="0">
                <a:latin typeface="Arial"/>
                <a:cs typeface="Arial"/>
              </a:rPr>
              <a:t> la </a:t>
            </a:r>
            <a:r>
              <a:rPr lang="en-GB" dirty="0" err="1">
                <a:latin typeface="Arial"/>
                <a:cs typeface="Arial"/>
              </a:rPr>
              <a:t>cadena</a:t>
            </a:r>
            <a:r>
              <a:rPr lang="en-GB" dirty="0">
                <a:latin typeface="Arial"/>
                <a:cs typeface="Arial"/>
              </a:rPr>
              <a:t> de </a:t>
            </a:r>
            <a:r>
              <a:rPr lang="en-GB" dirty="0" err="1">
                <a:latin typeface="Arial"/>
                <a:cs typeface="Arial"/>
              </a:rPr>
              <a:t>resultados</a:t>
            </a:r>
            <a:r>
              <a:rPr lang="en-GB" dirty="0">
                <a:latin typeface="Arial"/>
                <a:cs typeface="Arial"/>
              </a:rPr>
              <a:t>. CLICK</a:t>
            </a:r>
          </a:p>
          <a:p>
            <a:pPr>
              <a:lnSpc>
                <a:spcPct val="113999"/>
              </a:lnSpc>
            </a:pPr>
            <a:r>
              <a:rPr lang="en-GB" dirty="0">
                <a:latin typeface="Arial"/>
                <a:cs typeface="Arial"/>
              </a:rPr>
              <a:t>La </a:t>
            </a:r>
            <a:r>
              <a:rPr lang="en-GB" dirty="0" err="1">
                <a:latin typeface="Arial"/>
                <a:cs typeface="Arial"/>
              </a:rPr>
              <a:t>cadena</a:t>
            </a:r>
            <a:r>
              <a:rPr lang="en-GB" dirty="0">
                <a:latin typeface="Arial"/>
                <a:cs typeface="Arial"/>
              </a:rPr>
              <a:t> de </a:t>
            </a:r>
            <a:r>
              <a:rPr lang="en-GB" dirty="0" err="1">
                <a:latin typeface="Arial"/>
                <a:cs typeface="Arial"/>
              </a:rPr>
              <a:t>resultados</a:t>
            </a:r>
            <a:r>
              <a:rPr lang="en-GB" dirty="0">
                <a:latin typeface="Arial"/>
                <a:cs typeface="Arial"/>
              </a:rPr>
              <a:t>, que es algo que se </a:t>
            </a:r>
            <a:r>
              <a:rPr lang="en-GB" dirty="0" err="1">
                <a:latin typeface="Arial"/>
                <a:cs typeface="Arial"/>
              </a:rPr>
              <a:t>utiliza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en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muchos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ámbitos</a:t>
            </a:r>
            <a:r>
              <a:rPr lang="en-GB" dirty="0">
                <a:latin typeface="Arial"/>
                <a:cs typeface="Arial"/>
              </a:rPr>
              <a:t>, no </a:t>
            </a:r>
            <a:r>
              <a:rPr lang="en-GB" dirty="0" err="1">
                <a:latin typeface="Arial"/>
                <a:cs typeface="Arial"/>
              </a:rPr>
              <a:t>sólo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en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el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trabajo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humanitario</a:t>
            </a:r>
            <a:r>
              <a:rPr lang="en-GB" dirty="0">
                <a:latin typeface="Arial"/>
                <a:cs typeface="Arial"/>
              </a:rPr>
              <a:t>, es la </a:t>
            </a:r>
            <a:r>
              <a:rPr lang="en-GB" dirty="0" err="1">
                <a:latin typeface="Arial"/>
                <a:cs typeface="Arial"/>
              </a:rPr>
              <a:t>secuencia</a:t>
            </a:r>
            <a:r>
              <a:rPr lang="en-GB" dirty="0">
                <a:latin typeface="Arial"/>
                <a:cs typeface="Arial"/>
              </a:rPr>
              <a:t> que </a:t>
            </a:r>
            <a:r>
              <a:rPr lang="en-GB" dirty="0" err="1">
                <a:latin typeface="Arial"/>
                <a:cs typeface="Arial"/>
              </a:rPr>
              <a:t>comienza</a:t>
            </a:r>
            <a:r>
              <a:rPr lang="en-GB" dirty="0">
                <a:latin typeface="Arial"/>
                <a:cs typeface="Arial"/>
              </a:rPr>
              <a:t> con las entradas </a:t>
            </a:r>
            <a:r>
              <a:rPr lang="en-GB" dirty="0" err="1">
                <a:latin typeface="Arial"/>
                <a:cs typeface="Arial"/>
              </a:rPr>
              <a:t>en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una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acción</a:t>
            </a:r>
            <a:r>
              <a:rPr lang="en-GB" dirty="0">
                <a:latin typeface="Arial"/>
                <a:cs typeface="Arial"/>
              </a:rPr>
              <a:t> y termina con </a:t>
            </a:r>
            <a:r>
              <a:rPr lang="en-GB" dirty="0" err="1">
                <a:latin typeface="Arial"/>
                <a:cs typeface="Arial"/>
              </a:rPr>
              <a:t>el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impacto</a:t>
            </a:r>
            <a:r>
              <a:rPr lang="en-GB" dirty="0">
                <a:latin typeface="Arial"/>
                <a:cs typeface="Arial"/>
              </a:rPr>
              <a:t> de </a:t>
            </a:r>
            <a:r>
              <a:rPr lang="en-GB" dirty="0" err="1">
                <a:latin typeface="Arial"/>
                <a:cs typeface="Arial"/>
              </a:rPr>
              <a:t>esa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acción</a:t>
            </a:r>
            <a:r>
              <a:rPr lang="en-GB" dirty="0">
                <a:latin typeface="Arial"/>
                <a:cs typeface="Arial"/>
              </a:rPr>
              <a:t>. </a:t>
            </a:r>
          </a:p>
          <a:p>
            <a:pPr>
              <a:lnSpc>
                <a:spcPct val="113999"/>
              </a:lnSpc>
            </a:pPr>
            <a:endParaRPr lang="en-GB" dirty="0">
              <a:latin typeface="Arial"/>
              <a:cs typeface="Arial"/>
            </a:endParaRPr>
          </a:p>
          <a:p>
            <a:pPr>
              <a:lnSpc>
                <a:spcPct val="113999"/>
              </a:lnSpc>
            </a:pPr>
            <a:r>
              <a:rPr lang="en-GB" dirty="0">
                <a:latin typeface="Arial"/>
                <a:cs typeface="Arial"/>
              </a:rPr>
              <a:t>CLICK </a:t>
            </a:r>
            <a:r>
              <a:rPr lang="en-GB" dirty="0" err="1">
                <a:latin typeface="Arial"/>
                <a:cs typeface="Arial"/>
              </a:rPr>
              <a:t>Vemos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los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insumos</a:t>
            </a:r>
            <a:r>
              <a:rPr lang="en-GB" dirty="0">
                <a:latin typeface="Arial"/>
                <a:cs typeface="Arial"/>
              </a:rPr>
              <a:t> : </a:t>
            </a:r>
            <a:r>
              <a:rPr lang="en-GB" dirty="0" err="1">
                <a:latin typeface="Arial"/>
                <a:cs typeface="Arial"/>
              </a:rPr>
              <a:t>los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medios</a:t>
            </a:r>
            <a:r>
              <a:rPr lang="en-GB" dirty="0">
                <a:latin typeface="Arial"/>
                <a:cs typeface="Arial"/>
              </a:rPr>
              <a:t> que se </a:t>
            </a:r>
            <a:r>
              <a:rPr lang="en-GB" dirty="0" err="1">
                <a:latin typeface="Arial"/>
                <a:cs typeface="Arial"/>
              </a:rPr>
              <a:t>inyectan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en</a:t>
            </a:r>
            <a:r>
              <a:rPr lang="en-GB" dirty="0">
                <a:latin typeface="Arial"/>
                <a:cs typeface="Arial"/>
              </a:rPr>
              <a:t> la </a:t>
            </a:r>
            <a:r>
              <a:rPr lang="en-GB" dirty="0" err="1">
                <a:latin typeface="Arial"/>
                <a:cs typeface="Arial"/>
              </a:rPr>
              <a:t>acción</a:t>
            </a:r>
            <a:r>
              <a:rPr lang="en-GB" dirty="0">
                <a:latin typeface="Arial"/>
                <a:cs typeface="Arial"/>
              </a:rPr>
              <a:t> ...</a:t>
            </a:r>
          </a:p>
          <a:p>
            <a:pPr>
              <a:lnSpc>
                <a:spcPct val="113999"/>
              </a:lnSpc>
            </a:pPr>
            <a:r>
              <a:rPr lang="en-GB" dirty="0">
                <a:latin typeface="Arial"/>
                <a:cs typeface="Arial"/>
              </a:rPr>
              <a:t>... </a:t>
            </a:r>
            <a:r>
              <a:rPr lang="en-GB" dirty="0" err="1">
                <a:latin typeface="Arial"/>
                <a:cs typeface="Arial"/>
              </a:rPr>
              <a:t>luego</a:t>
            </a:r>
            <a:r>
              <a:rPr lang="en-GB" dirty="0">
                <a:latin typeface="Arial"/>
                <a:cs typeface="Arial"/>
              </a:rPr>
              <a:t> la </a:t>
            </a:r>
            <a:r>
              <a:rPr lang="en-GB" dirty="0" err="1">
                <a:latin typeface="Arial"/>
                <a:cs typeface="Arial"/>
              </a:rPr>
              <a:t>acción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propiamente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dicha</a:t>
            </a:r>
            <a:r>
              <a:rPr lang="en-GB" dirty="0">
                <a:latin typeface="Arial"/>
                <a:cs typeface="Arial"/>
              </a:rPr>
              <a:t> ...</a:t>
            </a:r>
          </a:p>
          <a:p>
            <a:pPr>
              <a:lnSpc>
                <a:spcPct val="113999"/>
              </a:lnSpc>
            </a:pPr>
            <a:r>
              <a:rPr lang="en-GB" dirty="0">
                <a:latin typeface="Arial"/>
                <a:cs typeface="Arial"/>
              </a:rPr>
              <a:t>... </a:t>
            </a:r>
            <a:r>
              <a:rPr lang="en-GB" dirty="0" err="1">
                <a:latin typeface="Arial"/>
                <a:cs typeface="Arial"/>
              </a:rPr>
              <a:t>luego</a:t>
            </a:r>
            <a:r>
              <a:rPr lang="en-GB" dirty="0">
                <a:latin typeface="Arial"/>
                <a:cs typeface="Arial"/>
              </a:rPr>
              <a:t> la </a:t>
            </a:r>
            <a:r>
              <a:rPr lang="en-GB" dirty="0" err="1">
                <a:latin typeface="Arial"/>
                <a:cs typeface="Arial"/>
              </a:rPr>
              <a:t>productos</a:t>
            </a:r>
            <a:r>
              <a:rPr lang="en-GB" dirty="0">
                <a:latin typeface="Arial"/>
                <a:cs typeface="Arial"/>
              </a:rPr>
              <a:t>, que es </a:t>
            </a:r>
            <a:r>
              <a:rPr lang="en-GB" dirty="0" err="1">
                <a:latin typeface="Arial"/>
                <a:cs typeface="Arial"/>
              </a:rPr>
              <a:t>el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efecto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directo</a:t>
            </a:r>
            <a:r>
              <a:rPr lang="en-GB" dirty="0">
                <a:latin typeface="Arial"/>
                <a:cs typeface="Arial"/>
              </a:rPr>
              <a:t> de la </a:t>
            </a:r>
            <a:r>
              <a:rPr lang="en-GB" dirty="0" err="1">
                <a:latin typeface="Arial"/>
                <a:cs typeface="Arial"/>
              </a:rPr>
              <a:t>acción</a:t>
            </a:r>
            <a:r>
              <a:rPr lang="en-GB" dirty="0">
                <a:latin typeface="Arial"/>
                <a:cs typeface="Arial"/>
              </a:rPr>
              <a:t> ...</a:t>
            </a:r>
          </a:p>
          <a:p>
            <a:pPr>
              <a:lnSpc>
                <a:spcPct val="113999"/>
              </a:lnSpc>
            </a:pPr>
            <a:r>
              <a:rPr lang="en-GB" dirty="0">
                <a:latin typeface="Arial"/>
                <a:cs typeface="Arial"/>
              </a:rPr>
              <a:t>... </a:t>
            </a:r>
            <a:r>
              <a:rPr lang="en-GB" dirty="0" err="1">
                <a:latin typeface="Arial"/>
                <a:cs typeface="Arial"/>
              </a:rPr>
              <a:t>luego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los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resultados</a:t>
            </a:r>
            <a:r>
              <a:rPr lang="en-GB" dirty="0">
                <a:latin typeface="Arial"/>
                <a:cs typeface="Arial"/>
              </a:rPr>
              <a:t>: </a:t>
            </a:r>
            <a:r>
              <a:rPr lang="en-GB" dirty="0" err="1">
                <a:latin typeface="Arial"/>
                <a:cs typeface="Arial"/>
              </a:rPr>
              <a:t>los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efectos</a:t>
            </a:r>
            <a:r>
              <a:rPr lang="en-GB" dirty="0">
                <a:latin typeface="Arial"/>
                <a:cs typeface="Arial"/>
              </a:rPr>
              <a:t> a medio </a:t>
            </a:r>
            <a:r>
              <a:rPr lang="en-GB" dirty="0" err="1">
                <a:latin typeface="Arial"/>
                <a:cs typeface="Arial"/>
              </a:rPr>
              <a:t>plazo</a:t>
            </a:r>
            <a:r>
              <a:rPr lang="en-GB" dirty="0">
                <a:latin typeface="Arial"/>
                <a:cs typeface="Arial"/>
              </a:rPr>
              <a:t>....</a:t>
            </a:r>
          </a:p>
          <a:p>
            <a:pPr>
              <a:lnSpc>
                <a:spcPct val="113999"/>
              </a:lnSpc>
            </a:pPr>
            <a:r>
              <a:rPr lang="en-GB" dirty="0">
                <a:latin typeface="Arial"/>
                <a:cs typeface="Arial"/>
              </a:rPr>
              <a:t>... y, </a:t>
            </a:r>
            <a:r>
              <a:rPr lang="en-GB" dirty="0" err="1">
                <a:latin typeface="Arial"/>
                <a:cs typeface="Arial"/>
              </a:rPr>
              <a:t>por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último</a:t>
            </a:r>
            <a:r>
              <a:rPr lang="en-GB" dirty="0">
                <a:latin typeface="Arial"/>
                <a:cs typeface="Arial"/>
              </a:rPr>
              <a:t>, </a:t>
            </a:r>
            <a:r>
              <a:rPr lang="en-GB" dirty="0" err="1">
                <a:latin typeface="Arial"/>
                <a:cs typeface="Arial"/>
              </a:rPr>
              <a:t>el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impacto</a:t>
            </a:r>
            <a:r>
              <a:rPr lang="en-GB" dirty="0">
                <a:latin typeface="Arial"/>
                <a:cs typeface="Arial"/>
              </a:rPr>
              <a:t>, que es </a:t>
            </a:r>
            <a:r>
              <a:rPr lang="en-GB" dirty="0" err="1">
                <a:latin typeface="Arial"/>
                <a:cs typeface="Arial"/>
              </a:rPr>
              <a:t>el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efecto</a:t>
            </a:r>
            <a:r>
              <a:rPr lang="en-GB" dirty="0">
                <a:latin typeface="Arial"/>
                <a:cs typeface="Arial"/>
              </a:rPr>
              <a:t> a largo </a:t>
            </a:r>
            <a:r>
              <a:rPr lang="en-GB" dirty="0" err="1">
                <a:latin typeface="Arial"/>
                <a:cs typeface="Arial"/>
              </a:rPr>
              <a:t>plazo</a:t>
            </a:r>
            <a:r>
              <a:rPr lang="en-GB" dirty="0">
                <a:latin typeface="Arial"/>
                <a:cs typeface="Arial"/>
              </a:rPr>
              <a:t>. </a:t>
            </a:r>
          </a:p>
          <a:p>
            <a:pPr>
              <a:lnSpc>
                <a:spcPct val="113999"/>
              </a:lnSpc>
            </a:pPr>
            <a:endParaRPr lang="en-GB" dirty="0">
              <a:latin typeface="Arial"/>
              <a:cs typeface="Arial"/>
            </a:endParaRPr>
          </a:p>
          <a:p>
            <a:pPr>
              <a:lnSpc>
                <a:spcPct val="113999"/>
              </a:lnSpc>
            </a:pPr>
            <a:r>
              <a:rPr lang="en-GB" dirty="0">
                <a:latin typeface="Arial"/>
                <a:cs typeface="Arial"/>
              </a:rPr>
              <a:t>Un </a:t>
            </a:r>
            <a:r>
              <a:rPr lang="en-GB" dirty="0" err="1">
                <a:latin typeface="Arial"/>
                <a:cs typeface="Arial"/>
              </a:rPr>
              <a:t>ejemplo</a:t>
            </a:r>
            <a:r>
              <a:rPr lang="en-GB" dirty="0">
                <a:latin typeface="Arial"/>
                <a:cs typeface="Arial"/>
              </a:rPr>
              <a:t> es la </a:t>
            </a:r>
            <a:r>
              <a:rPr lang="en-GB" dirty="0" err="1">
                <a:latin typeface="Arial"/>
                <a:cs typeface="Arial"/>
              </a:rPr>
              <a:t>distribución</a:t>
            </a:r>
            <a:r>
              <a:rPr lang="en-GB" dirty="0">
                <a:latin typeface="Arial"/>
                <a:cs typeface="Arial"/>
              </a:rPr>
              <a:t> de kits de </a:t>
            </a:r>
            <a:r>
              <a:rPr lang="en-GB" dirty="0" err="1">
                <a:latin typeface="Arial"/>
                <a:cs typeface="Arial"/>
              </a:rPr>
              <a:t>tratamiento</a:t>
            </a:r>
            <a:r>
              <a:rPr lang="en-GB" dirty="0">
                <a:latin typeface="Arial"/>
                <a:cs typeface="Arial"/>
              </a:rPr>
              <a:t> del </a:t>
            </a:r>
            <a:r>
              <a:rPr lang="en-GB" dirty="0" err="1">
                <a:latin typeface="Arial"/>
                <a:cs typeface="Arial"/>
              </a:rPr>
              <a:t>agua</a:t>
            </a:r>
            <a:r>
              <a:rPr lang="en-GB" dirty="0">
                <a:latin typeface="Arial"/>
                <a:cs typeface="Arial"/>
              </a:rPr>
              <a:t>. </a:t>
            </a:r>
          </a:p>
          <a:p>
            <a:pPr>
              <a:lnSpc>
                <a:spcPct val="113999"/>
              </a:lnSpc>
            </a:pPr>
            <a:r>
              <a:rPr lang="en-GB" dirty="0" err="1">
                <a:latin typeface="Arial"/>
                <a:cs typeface="Arial"/>
              </a:rPr>
              <a:t>Esto</a:t>
            </a:r>
            <a:r>
              <a:rPr lang="en-GB" dirty="0">
                <a:latin typeface="Arial"/>
                <a:cs typeface="Arial"/>
              </a:rPr>
              <a:t> es fundamental para </a:t>
            </a:r>
            <a:r>
              <a:rPr lang="en-GB" dirty="0" err="1">
                <a:latin typeface="Arial"/>
                <a:cs typeface="Arial"/>
              </a:rPr>
              <a:t>nuestro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enfoque</a:t>
            </a:r>
            <a:r>
              <a:rPr lang="en-GB" dirty="0">
                <a:latin typeface="Arial"/>
                <a:cs typeface="Arial"/>
              </a:rPr>
              <a:t>, </a:t>
            </a:r>
            <a:r>
              <a:rPr lang="en-GB" dirty="0" err="1">
                <a:latin typeface="Arial"/>
                <a:cs typeface="Arial"/>
              </a:rPr>
              <a:t>porque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podemos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supervisar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cualquiera</a:t>
            </a:r>
            <a:r>
              <a:rPr lang="en-GB" dirty="0">
                <a:latin typeface="Arial"/>
                <a:cs typeface="Arial"/>
              </a:rPr>
              <a:t> de </a:t>
            </a:r>
            <a:r>
              <a:rPr lang="en-GB" dirty="0" err="1">
                <a:latin typeface="Arial"/>
                <a:cs typeface="Arial"/>
              </a:rPr>
              <a:t>estos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segmentos</a:t>
            </a:r>
            <a:r>
              <a:rPr lang="en-GB" dirty="0">
                <a:latin typeface="Arial"/>
                <a:cs typeface="Arial"/>
              </a:rPr>
              <a:t>.</a:t>
            </a:r>
          </a:p>
          <a:p>
            <a:pPr>
              <a:lnSpc>
                <a:spcPct val="113999"/>
              </a:lnSpc>
            </a:pPr>
            <a:endParaRPr lang="en-GB" dirty="0">
              <a:latin typeface="Arial"/>
              <a:cs typeface="Arial"/>
            </a:endParaRPr>
          </a:p>
          <a:p>
            <a:pPr>
              <a:lnSpc>
                <a:spcPct val="113999"/>
              </a:lnSpc>
            </a:pPr>
            <a:r>
              <a:rPr lang="en-GB" b="1" i="1" dirty="0">
                <a:latin typeface="Arial"/>
                <a:cs typeface="Arial"/>
              </a:rPr>
              <a:t>RMK: la </a:t>
            </a:r>
            <a:r>
              <a:rPr lang="en-GB" b="1" i="1" dirty="0" err="1">
                <a:latin typeface="Arial"/>
                <a:cs typeface="Arial"/>
              </a:rPr>
              <a:t>voz</a:t>
            </a:r>
            <a:r>
              <a:rPr lang="en-GB" b="1" i="1" dirty="0">
                <a:latin typeface="Arial"/>
                <a:cs typeface="Arial"/>
              </a:rPr>
              <a:t> termina </a:t>
            </a:r>
            <a:r>
              <a:rPr lang="en-GB" b="1" i="1" dirty="0" err="1">
                <a:latin typeface="Arial"/>
                <a:cs typeface="Arial"/>
              </a:rPr>
              <a:t>diciendo</a:t>
            </a:r>
            <a:r>
              <a:rPr lang="en-GB" b="1" i="1" dirty="0">
                <a:latin typeface="Arial"/>
                <a:cs typeface="Arial"/>
              </a:rPr>
              <a:t> "</a:t>
            </a:r>
            <a:r>
              <a:rPr lang="en-GB" b="1" i="1" dirty="0" err="1">
                <a:latin typeface="Arial"/>
                <a:cs typeface="Arial"/>
              </a:rPr>
              <a:t>veamos</a:t>
            </a:r>
            <a:r>
              <a:rPr lang="en-GB" b="1" i="1" dirty="0">
                <a:latin typeface="Arial"/>
                <a:cs typeface="Arial"/>
              </a:rPr>
              <a:t> </a:t>
            </a:r>
            <a:r>
              <a:rPr lang="en-GB" b="1" i="1" dirty="0" err="1">
                <a:latin typeface="Arial"/>
                <a:cs typeface="Arial"/>
              </a:rPr>
              <a:t>más</a:t>
            </a:r>
            <a:r>
              <a:rPr lang="en-GB" b="1" i="1" dirty="0">
                <a:latin typeface="Arial"/>
                <a:cs typeface="Arial"/>
              </a:rPr>
              <a:t> </a:t>
            </a:r>
            <a:r>
              <a:rPr lang="en-GB" b="1" i="1" dirty="0" err="1">
                <a:latin typeface="Arial"/>
                <a:cs typeface="Arial"/>
              </a:rPr>
              <a:t>en</a:t>
            </a:r>
            <a:r>
              <a:rPr lang="en-GB" b="1" i="1" dirty="0">
                <a:latin typeface="Arial"/>
                <a:cs typeface="Arial"/>
              </a:rPr>
              <a:t> </a:t>
            </a:r>
            <a:r>
              <a:rPr lang="en-GB" b="1" i="1" dirty="0" err="1">
                <a:latin typeface="Arial"/>
                <a:cs typeface="Arial"/>
              </a:rPr>
              <a:t>detalle</a:t>
            </a:r>
            <a:r>
              <a:rPr lang="en-GB" b="1" i="1" dirty="0">
                <a:latin typeface="Arial"/>
                <a:cs typeface="Arial"/>
              </a:rPr>
              <a:t> </a:t>
            </a:r>
            <a:r>
              <a:rPr lang="en-GB" b="1" i="1" dirty="0" err="1">
                <a:latin typeface="Arial"/>
                <a:cs typeface="Arial"/>
              </a:rPr>
              <a:t>cuál</a:t>
            </a:r>
            <a:r>
              <a:rPr lang="en-GB" b="1" i="1" dirty="0">
                <a:latin typeface="Arial"/>
                <a:cs typeface="Arial"/>
              </a:rPr>
              <a:t> es la </a:t>
            </a:r>
            <a:r>
              <a:rPr lang="en-GB" b="1" i="1" dirty="0" err="1">
                <a:latin typeface="Arial"/>
                <a:cs typeface="Arial"/>
              </a:rPr>
              <a:t>definición</a:t>
            </a:r>
            <a:r>
              <a:rPr lang="en-GB" b="1" i="1" dirty="0">
                <a:latin typeface="Arial"/>
                <a:cs typeface="Arial"/>
              </a:rPr>
              <a:t> de </a:t>
            </a:r>
            <a:r>
              <a:rPr lang="en-GB" b="1" i="1" dirty="0" err="1">
                <a:latin typeface="Arial"/>
                <a:cs typeface="Arial"/>
              </a:rPr>
              <a:t>cada</a:t>
            </a:r>
            <a:r>
              <a:rPr lang="en-GB" b="1" i="1" dirty="0">
                <a:latin typeface="Arial"/>
                <a:cs typeface="Arial"/>
              </a:rPr>
              <a:t> paso", </a:t>
            </a:r>
            <a:r>
              <a:rPr lang="en-GB" b="1" i="1" dirty="0" err="1">
                <a:latin typeface="Arial"/>
                <a:cs typeface="Arial"/>
              </a:rPr>
              <a:t>pero</a:t>
            </a:r>
            <a:r>
              <a:rPr lang="en-GB" b="1" i="1" dirty="0">
                <a:latin typeface="Arial"/>
                <a:cs typeface="Arial"/>
              </a:rPr>
              <a:t> </a:t>
            </a:r>
            <a:r>
              <a:rPr lang="en-GB" b="1" i="1" dirty="0" err="1">
                <a:latin typeface="Arial"/>
                <a:cs typeface="Arial"/>
              </a:rPr>
              <a:t>esto</a:t>
            </a:r>
            <a:r>
              <a:rPr lang="en-GB" b="1" i="1" dirty="0">
                <a:latin typeface="Arial"/>
                <a:cs typeface="Arial"/>
              </a:rPr>
              <a:t> es </a:t>
            </a:r>
            <a:r>
              <a:rPr lang="en-GB" b="1" i="1" dirty="0" err="1">
                <a:latin typeface="Arial"/>
                <a:cs typeface="Arial"/>
              </a:rPr>
              <a:t>mejor</a:t>
            </a:r>
            <a:r>
              <a:rPr lang="en-GB" b="1" i="1" dirty="0">
                <a:latin typeface="Arial"/>
                <a:cs typeface="Arial"/>
              </a:rPr>
              <a:t> </a:t>
            </a:r>
            <a:r>
              <a:rPr lang="en-GB" b="1" i="1" dirty="0" err="1">
                <a:latin typeface="Arial"/>
                <a:cs typeface="Arial"/>
              </a:rPr>
              <a:t>como</a:t>
            </a:r>
            <a:r>
              <a:rPr lang="en-GB" b="1" i="1" dirty="0">
                <a:latin typeface="Arial"/>
                <a:cs typeface="Arial"/>
              </a:rPr>
              <a:t> </a:t>
            </a:r>
            <a:r>
              <a:rPr lang="en-GB" b="1" i="1" dirty="0" err="1">
                <a:latin typeface="Arial"/>
                <a:cs typeface="Arial"/>
              </a:rPr>
              <a:t>inicio</a:t>
            </a:r>
            <a:r>
              <a:rPr lang="en-GB" b="1" i="1" dirty="0">
                <a:latin typeface="Arial"/>
                <a:cs typeface="Arial"/>
              </a:rPr>
              <a:t> de la </a:t>
            </a:r>
            <a:r>
              <a:rPr lang="en-GB" b="1" i="1" dirty="0" err="1">
                <a:latin typeface="Arial"/>
                <a:cs typeface="Arial"/>
              </a:rPr>
              <a:t>siguiente</a:t>
            </a:r>
            <a:r>
              <a:rPr lang="en-GB" b="1" i="1" dirty="0">
                <a:latin typeface="Arial"/>
                <a:cs typeface="Arial"/>
              </a:rPr>
              <a:t> </a:t>
            </a:r>
            <a:r>
              <a:rPr lang="en-GB" b="1" i="1" dirty="0" err="1">
                <a:latin typeface="Arial"/>
                <a:cs typeface="Arial"/>
              </a:rPr>
              <a:t>diapositiva</a:t>
            </a:r>
            <a:r>
              <a:rPr lang="en-GB" b="1" i="1" dirty="0">
                <a:latin typeface="Arial"/>
                <a:cs typeface="Arial"/>
              </a:rPr>
              <a:t>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8124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1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 err="1">
                <a:latin typeface="Arial"/>
                <a:cs typeface="Arial"/>
              </a:rPr>
              <a:t>Veamos</a:t>
            </a:r>
            <a:r>
              <a:rPr lang="en-GB" b="0" i="0" dirty="0">
                <a:latin typeface="Arial"/>
                <a:cs typeface="Arial"/>
              </a:rPr>
              <a:t> con </a:t>
            </a:r>
            <a:r>
              <a:rPr lang="en-GB" b="0" i="0" dirty="0" err="1">
                <a:latin typeface="Arial"/>
                <a:cs typeface="Arial"/>
              </a:rPr>
              <a:t>más</a:t>
            </a:r>
            <a:r>
              <a:rPr lang="en-GB" b="0" i="0" dirty="0">
                <a:latin typeface="Arial"/>
                <a:cs typeface="Arial"/>
              </a:rPr>
              <a:t> </a:t>
            </a:r>
            <a:r>
              <a:rPr lang="en-GB" b="0" i="0" dirty="0" err="1">
                <a:latin typeface="Arial"/>
                <a:cs typeface="Arial"/>
              </a:rPr>
              <a:t>detalle</a:t>
            </a:r>
            <a:r>
              <a:rPr lang="en-GB" b="0" i="0" dirty="0">
                <a:latin typeface="Arial"/>
                <a:cs typeface="Arial"/>
              </a:rPr>
              <a:t> </a:t>
            </a:r>
            <a:r>
              <a:rPr lang="en-GB" b="0" i="0" dirty="0" err="1">
                <a:latin typeface="Arial"/>
                <a:cs typeface="Arial"/>
              </a:rPr>
              <a:t>cuál</a:t>
            </a:r>
            <a:r>
              <a:rPr lang="en-GB" b="0" i="0" dirty="0">
                <a:latin typeface="Arial"/>
                <a:cs typeface="Arial"/>
              </a:rPr>
              <a:t> es la </a:t>
            </a:r>
            <a:r>
              <a:rPr lang="en-GB" b="0" i="0" dirty="0" err="1">
                <a:latin typeface="Arial"/>
                <a:cs typeface="Arial"/>
              </a:rPr>
              <a:t>definición</a:t>
            </a:r>
            <a:r>
              <a:rPr lang="en-GB" b="0" i="0" dirty="0">
                <a:latin typeface="Arial"/>
                <a:cs typeface="Arial"/>
              </a:rPr>
              <a:t> de </a:t>
            </a:r>
            <a:r>
              <a:rPr lang="en-GB" b="0" i="0" dirty="0" err="1">
                <a:latin typeface="Arial"/>
                <a:cs typeface="Arial"/>
              </a:rPr>
              <a:t>cada</a:t>
            </a:r>
            <a:r>
              <a:rPr lang="en-GB" b="0" i="0" dirty="0">
                <a:latin typeface="Arial"/>
                <a:cs typeface="Arial"/>
              </a:rPr>
              <a:t> paso: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i="0" dirty="0"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0" dirty="0">
                <a:latin typeface="Arial"/>
                <a:cs typeface="Arial"/>
              </a:rPr>
              <a:t>CLICK Los </a:t>
            </a:r>
            <a:r>
              <a:rPr lang="en-GB" b="1" i="0" dirty="0" err="1">
                <a:latin typeface="Arial"/>
                <a:cs typeface="Arial"/>
              </a:rPr>
              <a:t>insumos</a:t>
            </a:r>
            <a:r>
              <a:rPr lang="en-GB" b="1" i="0" dirty="0">
                <a:latin typeface="Arial"/>
                <a:cs typeface="Arial"/>
              </a:rPr>
              <a:t> </a:t>
            </a:r>
            <a:r>
              <a:rPr lang="en-GB" b="0" i="0" dirty="0" err="1">
                <a:latin typeface="Arial"/>
                <a:cs typeface="Arial"/>
              </a:rPr>
              <a:t>pueden</a:t>
            </a:r>
            <a:r>
              <a:rPr lang="en-GB" b="0" i="0" dirty="0">
                <a:latin typeface="Arial"/>
                <a:cs typeface="Arial"/>
              </a:rPr>
              <a:t> </a:t>
            </a:r>
            <a:r>
              <a:rPr lang="en-GB" b="0" i="0" dirty="0" err="1">
                <a:latin typeface="Arial"/>
                <a:cs typeface="Arial"/>
              </a:rPr>
              <a:t>presentarse</a:t>
            </a:r>
            <a:r>
              <a:rPr lang="en-GB" b="0" i="0" dirty="0">
                <a:latin typeface="Arial"/>
                <a:cs typeface="Arial"/>
              </a:rPr>
              <a:t> </a:t>
            </a:r>
            <a:r>
              <a:rPr lang="en-GB" b="0" i="0" dirty="0" err="1">
                <a:latin typeface="Arial"/>
                <a:cs typeface="Arial"/>
              </a:rPr>
              <a:t>como</a:t>
            </a:r>
            <a:r>
              <a:rPr lang="en-GB" b="0" i="0" dirty="0">
                <a:latin typeface="Arial"/>
                <a:cs typeface="Arial"/>
              </a:rPr>
              <a:t> "de </a:t>
            </a:r>
            <a:r>
              <a:rPr lang="en-GB" b="0" i="0" dirty="0" err="1">
                <a:latin typeface="Arial"/>
                <a:cs typeface="Arial"/>
              </a:rPr>
              <a:t>qué</a:t>
            </a:r>
            <a:r>
              <a:rPr lang="en-GB" b="0" i="0" dirty="0">
                <a:latin typeface="Arial"/>
                <a:cs typeface="Arial"/>
              </a:rPr>
              <a:t> </a:t>
            </a:r>
            <a:r>
              <a:rPr lang="en-GB" b="0" i="0" dirty="0" err="1">
                <a:latin typeface="Arial"/>
                <a:cs typeface="Arial"/>
              </a:rPr>
              <a:t>nos</a:t>
            </a:r>
            <a:r>
              <a:rPr lang="en-GB" b="0" i="0" dirty="0">
                <a:latin typeface="Arial"/>
                <a:cs typeface="Arial"/>
              </a:rPr>
              <a:t> </a:t>
            </a:r>
            <a:r>
              <a:rPr lang="en-GB" b="0" i="0" dirty="0" err="1">
                <a:latin typeface="Arial"/>
                <a:cs typeface="Arial"/>
              </a:rPr>
              <a:t>hemos</a:t>
            </a:r>
            <a:r>
              <a:rPr lang="en-GB" b="0" i="0" dirty="0">
                <a:latin typeface="Arial"/>
                <a:cs typeface="Arial"/>
              </a:rPr>
              <a:t> </a:t>
            </a:r>
            <a:r>
              <a:rPr lang="en-GB" b="0" i="0" dirty="0" err="1">
                <a:latin typeface="Arial"/>
                <a:cs typeface="Arial"/>
              </a:rPr>
              <a:t>servido</a:t>
            </a:r>
            <a:r>
              <a:rPr lang="en-GB" b="0" i="0" dirty="0">
                <a:latin typeface="Arial"/>
                <a:cs typeface="Arial"/>
              </a:rPr>
              <a:t>", "</a:t>
            </a:r>
            <a:r>
              <a:rPr lang="en-GB" b="0" i="0" dirty="0" err="1">
                <a:latin typeface="Arial"/>
                <a:cs typeface="Arial"/>
              </a:rPr>
              <a:t>qué</a:t>
            </a:r>
            <a:r>
              <a:rPr lang="en-GB" b="0" i="0" dirty="0">
                <a:latin typeface="Arial"/>
                <a:cs typeface="Arial"/>
              </a:rPr>
              <a:t> </a:t>
            </a:r>
            <a:r>
              <a:rPr lang="en-GB" b="0" i="0" dirty="0" err="1">
                <a:latin typeface="Arial"/>
                <a:cs typeface="Arial"/>
              </a:rPr>
              <a:t>hemos</a:t>
            </a:r>
            <a:r>
              <a:rPr lang="en-GB" b="0" i="0" dirty="0">
                <a:latin typeface="Arial"/>
                <a:cs typeface="Arial"/>
              </a:rPr>
              <a:t> </a:t>
            </a:r>
            <a:r>
              <a:rPr lang="en-GB" b="0" i="0" dirty="0" err="1">
                <a:latin typeface="Arial"/>
                <a:cs typeface="Arial"/>
              </a:rPr>
              <a:t>inyectado</a:t>
            </a:r>
            <a:r>
              <a:rPr lang="en-GB" b="0" i="0" dirty="0">
                <a:latin typeface="Arial"/>
                <a:cs typeface="Arial"/>
              </a:rPr>
              <a:t>"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>
                <a:latin typeface="Arial"/>
                <a:cs typeface="Arial"/>
              </a:rPr>
              <a:t>Son </a:t>
            </a:r>
            <a:r>
              <a:rPr lang="en-GB" b="0" i="0" dirty="0" err="1">
                <a:latin typeface="Arial"/>
                <a:cs typeface="Arial"/>
              </a:rPr>
              <a:t>los</a:t>
            </a:r>
            <a:r>
              <a:rPr lang="en-GB" b="0" i="0" dirty="0">
                <a:latin typeface="Arial"/>
                <a:cs typeface="Arial"/>
              </a:rPr>
              <a:t> </a:t>
            </a:r>
            <a:r>
              <a:rPr lang="en-GB" b="0" i="0" dirty="0" err="1">
                <a:latin typeface="Arial"/>
                <a:cs typeface="Arial"/>
              </a:rPr>
              <a:t>medios</a:t>
            </a:r>
            <a:r>
              <a:rPr lang="en-GB" b="0" i="0" dirty="0">
                <a:latin typeface="Arial"/>
                <a:cs typeface="Arial"/>
              </a:rPr>
              <a:t> </a:t>
            </a:r>
            <a:r>
              <a:rPr lang="en-GB" b="0" i="0" dirty="0" err="1">
                <a:latin typeface="Arial"/>
                <a:cs typeface="Arial"/>
              </a:rPr>
              <a:t>financieros</a:t>
            </a:r>
            <a:r>
              <a:rPr lang="en-GB" b="0" i="0" dirty="0">
                <a:latin typeface="Arial"/>
                <a:cs typeface="Arial"/>
              </a:rPr>
              <a:t>, </a:t>
            </a:r>
            <a:r>
              <a:rPr lang="en-GB" b="0" i="0" dirty="0" err="1">
                <a:latin typeface="Arial"/>
                <a:cs typeface="Arial"/>
              </a:rPr>
              <a:t>los</a:t>
            </a:r>
            <a:r>
              <a:rPr lang="en-GB" b="0" i="0" dirty="0">
                <a:latin typeface="Arial"/>
                <a:cs typeface="Arial"/>
              </a:rPr>
              <a:t> </a:t>
            </a:r>
            <a:r>
              <a:rPr lang="en-GB" b="0" i="0" dirty="0" err="1">
                <a:latin typeface="Arial"/>
                <a:cs typeface="Arial"/>
              </a:rPr>
              <a:t>recursos</a:t>
            </a:r>
            <a:r>
              <a:rPr lang="en-GB" b="0" i="0" dirty="0">
                <a:latin typeface="Arial"/>
                <a:cs typeface="Arial"/>
              </a:rPr>
              <a:t> </a:t>
            </a:r>
            <a:r>
              <a:rPr lang="en-GB" b="0" i="0" dirty="0" err="1">
                <a:latin typeface="Arial"/>
                <a:cs typeface="Arial"/>
              </a:rPr>
              <a:t>humanos</a:t>
            </a:r>
            <a:r>
              <a:rPr lang="en-GB" b="0" i="0" dirty="0">
                <a:latin typeface="Arial"/>
                <a:cs typeface="Arial"/>
              </a:rPr>
              <a:t> y </a:t>
            </a:r>
            <a:r>
              <a:rPr lang="en-GB" b="0" i="0" dirty="0" err="1">
                <a:latin typeface="Arial"/>
                <a:cs typeface="Arial"/>
              </a:rPr>
              <a:t>los</a:t>
            </a:r>
            <a:r>
              <a:rPr lang="en-GB" b="0" i="0" dirty="0">
                <a:latin typeface="Arial"/>
                <a:cs typeface="Arial"/>
              </a:rPr>
              <a:t> </a:t>
            </a:r>
            <a:r>
              <a:rPr lang="en-GB" b="0" i="0" dirty="0" err="1">
                <a:latin typeface="Arial"/>
                <a:cs typeface="Arial"/>
              </a:rPr>
              <a:t>recursos</a:t>
            </a:r>
            <a:r>
              <a:rPr lang="en-GB" b="0" i="0" dirty="0">
                <a:latin typeface="Arial"/>
                <a:cs typeface="Arial"/>
              </a:rPr>
              <a:t> </a:t>
            </a:r>
            <a:r>
              <a:rPr lang="en-GB" b="0" i="0" dirty="0" err="1">
                <a:latin typeface="Arial"/>
                <a:cs typeface="Arial"/>
              </a:rPr>
              <a:t>materiales</a:t>
            </a:r>
            <a:r>
              <a:rPr lang="en-GB" b="0" i="0" dirty="0">
                <a:latin typeface="Arial"/>
                <a:cs typeface="Arial"/>
              </a:rPr>
              <a:t> que </a:t>
            </a:r>
            <a:r>
              <a:rPr lang="en-GB" b="0" i="0" dirty="0" err="1">
                <a:latin typeface="Arial"/>
                <a:cs typeface="Arial"/>
              </a:rPr>
              <a:t>entran</a:t>
            </a:r>
            <a:r>
              <a:rPr lang="en-GB" b="0" i="0" dirty="0">
                <a:latin typeface="Arial"/>
                <a:cs typeface="Arial"/>
              </a:rPr>
              <a:t> </a:t>
            </a:r>
            <a:r>
              <a:rPr lang="en-GB" b="0" i="0" dirty="0" err="1">
                <a:latin typeface="Arial"/>
                <a:cs typeface="Arial"/>
              </a:rPr>
              <a:t>en</a:t>
            </a:r>
            <a:r>
              <a:rPr lang="en-GB" b="0" i="0" dirty="0">
                <a:latin typeface="Arial"/>
                <a:cs typeface="Arial"/>
              </a:rPr>
              <a:t> la </a:t>
            </a:r>
            <a:r>
              <a:rPr lang="en-GB" b="0" i="0" dirty="0" err="1">
                <a:latin typeface="Arial"/>
                <a:cs typeface="Arial"/>
              </a:rPr>
              <a:t>intervención</a:t>
            </a:r>
            <a:r>
              <a:rPr lang="en-GB" b="0" i="0" dirty="0">
                <a:latin typeface="Arial"/>
                <a:cs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i="0" dirty="0"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0" dirty="0">
                <a:latin typeface="Arial"/>
                <a:cs typeface="Arial"/>
              </a:rPr>
              <a:t>CLICK Las </a:t>
            </a:r>
            <a:r>
              <a:rPr lang="en-GB" b="1" i="0" dirty="0" err="1">
                <a:latin typeface="Arial"/>
                <a:cs typeface="Arial"/>
              </a:rPr>
              <a:t>acciones</a:t>
            </a:r>
            <a:r>
              <a:rPr lang="en-GB" b="1" i="0" dirty="0">
                <a:latin typeface="Arial"/>
                <a:cs typeface="Arial"/>
              </a:rPr>
              <a:t>, </a:t>
            </a:r>
            <a:r>
              <a:rPr lang="en-GB" b="0" i="0" dirty="0">
                <a:latin typeface="Arial"/>
                <a:cs typeface="Arial"/>
              </a:rPr>
              <a:t>a menudo </a:t>
            </a:r>
            <a:r>
              <a:rPr lang="en-GB" b="0" i="0" dirty="0" err="1">
                <a:latin typeface="Arial"/>
                <a:cs typeface="Arial"/>
              </a:rPr>
              <a:t>denominadas</a:t>
            </a:r>
            <a:r>
              <a:rPr lang="en-GB" b="0" i="0" dirty="0">
                <a:latin typeface="Arial"/>
                <a:cs typeface="Arial"/>
              </a:rPr>
              <a:t> </a:t>
            </a:r>
            <a:r>
              <a:rPr lang="en-GB" b="0" i="0" dirty="0" err="1">
                <a:latin typeface="Arial"/>
                <a:cs typeface="Arial"/>
              </a:rPr>
              <a:t>actividades</a:t>
            </a:r>
            <a:r>
              <a:rPr lang="en-GB" b="0" i="0" dirty="0">
                <a:latin typeface="Arial"/>
                <a:cs typeface="Arial"/>
              </a:rPr>
              <a:t>, </a:t>
            </a:r>
            <a:r>
              <a:rPr lang="en-GB" b="0" i="0" dirty="0" err="1">
                <a:latin typeface="Arial"/>
                <a:cs typeface="Arial"/>
              </a:rPr>
              <a:t>proyectos</a:t>
            </a:r>
            <a:r>
              <a:rPr lang="en-GB" b="0" i="0" dirty="0">
                <a:latin typeface="Arial"/>
                <a:cs typeface="Arial"/>
              </a:rPr>
              <a:t> o </a:t>
            </a:r>
            <a:r>
              <a:rPr lang="en-GB" b="0" i="0" dirty="0" err="1">
                <a:latin typeface="Arial"/>
                <a:cs typeface="Arial"/>
              </a:rPr>
              <a:t>intervenciones</a:t>
            </a:r>
            <a:r>
              <a:rPr lang="en-GB" b="0" i="0" dirty="0">
                <a:latin typeface="Arial"/>
                <a:cs typeface="Arial"/>
              </a:rPr>
              <a:t>, son "lo que </a:t>
            </a:r>
            <a:r>
              <a:rPr lang="en-GB" b="0" i="0" dirty="0" err="1">
                <a:latin typeface="Arial"/>
                <a:cs typeface="Arial"/>
              </a:rPr>
              <a:t>hemos</a:t>
            </a:r>
            <a:r>
              <a:rPr lang="en-GB" b="0" i="0" dirty="0">
                <a:latin typeface="Arial"/>
                <a:cs typeface="Arial"/>
              </a:rPr>
              <a:t> </a:t>
            </a:r>
            <a:r>
              <a:rPr lang="en-GB" b="0" i="0" dirty="0" err="1">
                <a:latin typeface="Arial"/>
                <a:cs typeface="Arial"/>
              </a:rPr>
              <a:t>hecho</a:t>
            </a:r>
            <a:r>
              <a:rPr lang="en-GB" b="0" i="0" dirty="0">
                <a:latin typeface="Arial"/>
                <a:cs typeface="Arial"/>
              </a:rPr>
              <a:t>".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>
                <a:latin typeface="Arial"/>
                <a:cs typeface="Arial"/>
              </a:rPr>
              <a:t>Es </a:t>
            </a:r>
            <a:r>
              <a:rPr lang="en-GB" b="0" i="0" dirty="0" err="1">
                <a:latin typeface="Arial"/>
                <a:cs typeface="Arial"/>
              </a:rPr>
              <a:t>el</a:t>
            </a:r>
            <a:r>
              <a:rPr lang="en-GB" b="0" i="0" dirty="0">
                <a:latin typeface="Arial"/>
                <a:cs typeface="Arial"/>
              </a:rPr>
              <a:t> </a:t>
            </a:r>
            <a:r>
              <a:rPr lang="en-GB" b="0" i="0" dirty="0" err="1">
                <a:latin typeface="Arial"/>
                <a:cs typeface="Arial"/>
              </a:rPr>
              <a:t>trabajo</a:t>
            </a:r>
            <a:r>
              <a:rPr lang="en-GB" b="0" i="0" dirty="0">
                <a:latin typeface="Arial"/>
                <a:cs typeface="Arial"/>
              </a:rPr>
              <a:t> </a:t>
            </a:r>
            <a:r>
              <a:rPr lang="en-GB" b="0" i="0" dirty="0" err="1">
                <a:latin typeface="Arial"/>
                <a:cs typeface="Arial"/>
              </a:rPr>
              <a:t>realizado</a:t>
            </a:r>
            <a:r>
              <a:rPr lang="en-GB" b="0" i="0" dirty="0">
                <a:latin typeface="Arial"/>
                <a:cs typeface="Arial"/>
              </a:rPr>
              <a:t> con </a:t>
            </a:r>
            <a:r>
              <a:rPr lang="en-GB" b="0" i="0" dirty="0" err="1">
                <a:latin typeface="Arial"/>
                <a:cs typeface="Arial"/>
              </a:rPr>
              <a:t>los</a:t>
            </a:r>
            <a:r>
              <a:rPr lang="en-GB" b="0" i="0" dirty="0">
                <a:latin typeface="Arial"/>
                <a:cs typeface="Arial"/>
              </a:rPr>
              <a:t> </a:t>
            </a:r>
            <a:r>
              <a:rPr lang="en-GB" b="0" i="0" dirty="0" err="1">
                <a:latin typeface="Arial"/>
                <a:cs typeface="Arial"/>
              </a:rPr>
              <a:t>insumos</a:t>
            </a:r>
            <a:r>
              <a:rPr lang="en-GB" b="0" i="0" dirty="0">
                <a:latin typeface="Arial"/>
                <a:cs typeface="Arial"/>
              </a:rPr>
              <a:t>, para </a:t>
            </a:r>
            <a:r>
              <a:rPr lang="en-GB" b="0" i="0" dirty="0" err="1">
                <a:latin typeface="Arial"/>
                <a:cs typeface="Arial"/>
              </a:rPr>
              <a:t>producir</a:t>
            </a:r>
            <a:r>
              <a:rPr lang="en-GB" b="0" i="0" dirty="0">
                <a:latin typeface="Arial"/>
                <a:cs typeface="Arial"/>
              </a:rPr>
              <a:t> </a:t>
            </a:r>
            <a:r>
              <a:rPr lang="en-GB" b="0" i="0" dirty="0" err="1">
                <a:latin typeface="Arial"/>
                <a:cs typeface="Arial"/>
              </a:rPr>
              <a:t>los</a:t>
            </a:r>
            <a:r>
              <a:rPr lang="en-GB" b="0" i="0" dirty="0">
                <a:latin typeface="Arial"/>
                <a:cs typeface="Arial"/>
              </a:rPr>
              <a:t> </a:t>
            </a:r>
            <a:r>
              <a:rPr lang="en-GB" b="0" i="0" dirty="0" err="1">
                <a:latin typeface="Arial"/>
                <a:cs typeface="Arial"/>
              </a:rPr>
              <a:t>resultados</a:t>
            </a:r>
            <a:r>
              <a:rPr lang="en-GB" b="0" i="0" dirty="0">
                <a:latin typeface="Arial"/>
                <a:cs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 err="1">
                <a:latin typeface="Arial"/>
                <a:cs typeface="Arial"/>
              </a:rPr>
              <a:t>En</a:t>
            </a:r>
            <a:r>
              <a:rPr lang="en-GB" b="0" i="0" dirty="0">
                <a:latin typeface="Arial"/>
                <a:cs typeface="Arial"/>
              </a:rPr>
              <a:t> </a:t>
            </a:r>
            <a:r>
              <a:rPr lang="en-GB" b="0" i="0" dirty="0" err="1">
                <a:latin typeface="Arial"/>
                <a:cs typeface="Arial"/>
              </a:rPr>
              <a:t>nuestro</a:t>
            </a:r>
            <a:r>
              <a:rPr lang="en-GB" b="0" i="0" dirty="0">
                <a:latin typeface="Arial"/>
                <a:cs typeface="Arial"/>
              </a:rPr>
              <a:t> </a:t>
            </a:r>
            <a:r>
              <a:rPr lang="en-GB" b="0" i="0" dirty="0" err="1">
                <a:latin typeface="Arial"/>
                <a:cs typeface="Arial"/>
              </a:rPr>
              <a:t>ejemplo</a:t>
            </a:r>
            <a:r>
              <a:rPr lang="en-GB" b="0" i="0" dirty="0">
                <a:latin typeface="Arial"/>
                <a:cs typeface="Arial"/>
              </a:rPr>
              <a:t>, </a:t>
            </a:r>
            <a:r>
              <a:rPr lang="en-GB" b="0" i="0" dirty="0" err="1">
                <a:latin typeface="Arial"/>
                <a:cs typeface="Arial"/>
              </a:rPr>
              <a:t>fue</a:t>
            </a:r>
            <a:r>
              <a:rPr lang="en-GB" b="0" i="0" dirty="0">
                <a:latin typeface="Arial"/>
                <a:cs typeface="Arial"/>
              </a:rPr>
              <a:t> la </a:t>
            </a:r>
            <a:r>
              <a:rPr lang="en-GB" b="0" i="0" dirty="0" err="1">
                <a:latin typeface="Arial"/>
                <a:cs typeface="Arial"/>
              </a:rPr>
              <a:t>distribución</a:t>
            </a:r>
            <a:r>
              <a:rPr lang="en-GB" b="0" i="0" dirty="0">
                <a:latin typeface="Arial"/>
                <a:cs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i="0" dirty="0"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0" dirty="0">
                <a:latin typeface="Arial"/>
                <a:cs typeface="Arial"/>
              </a:rPr>
              <a:t>CLICK Los </a:t>
            </a:r>
            <a:r>
              <a:rPr lang="en-GB" b="1" i="0" dirty="0" err="1">
                <a:latin typeface="Arial"/>
                <a:cs typeface="Arial"/>
              </a:rPr>
              <a:t>productos</a:t>
            </a:r>
            <a:r>
              <a:rPr lang="en-GB" b="1" i="0" dirty="0">
                <a:latin typeface="Arial"/>
                <a:cs typeface="Arial"/>
              </a:rPr>
              <a:t> </a:t>
            </a:r>
            <a:r>
              <a:rPr lang="en-GB" b="0" i="0" dirty="0" err="1">
                <a:latin typeface="Arial"/>
                <a:cs typeface="Arial"/>
              </a:rPr>
              <a:t>pueden</a:t>
            </a:r>
            <a:r>
              <a:rPr lang="en-GB" b="0" i="0" dirty="0">
                <a:latin typeface="Arial"/>
                <a:cs typeface="Arial"/>
              </a:rPr>
              <a:t> </a:t>
            </a:r>
            <a:r>
              <a:rPr lang="en-GB" b="0" i="0" dirty="0" err="1">
                <a:latin typeface="Arial"/>
                <a:cs typeface="Arial"/>
              </a:rPr>
              <a:t>presentarse</a:t>
            </a:r>
            <a:r>
              <a:rPr lang="en-GB" b="0" i="0" dirty="0">
                <a:latin typeface="Arial"/>
                <a:cs typeface="Arial"/>
              </a:rPr>
              <a:t> </a:t>
            </a:r>
            <a:r>
              <a:rPr lang="en-GB" b="0" i="0" dirty="0" err="1">
                <a:latin typeface="Arial"/>
                <a:cs typeface="Arial"/>
              </a:rPr>
              <a:t>como</a:t>
            </a:r>
            <a:r>
              <a:rPr lang="en-GB" b="0" i="0" dirty="0">
                <a:latin typeface="Arial"/>
                <a:cs typeface="Arial"/>
              </a:rPr>
              <a:t> "lo que se </a:t>
            </a:r>
            <a:r>
              <a:rPr lang="en-GB" b="0" i="0" dirty="0" err="1">
                <a:latin typeface="Arial"/>
                <a:cs typeface="Arial"/>
              </a:rPr>
              <a:t>entregó</a:t>
            </a:r>
            <a:r>
              <a:rPr lang="en-GB" b="0" i="0" dirty="0">
                <a:latin typeface="Arial"/>
                <a:cs typeface="Arial"/>
              </a:rPr>
              <a:t>", y es </a:t>
            </a:r>
            <a:r>
              <a:rPr lang="en-GB" b="0" i="0" dirty="0" err="1">
                <a:latin typeface="Arial"/>
                <a:cs typeface="Arial"/>
              </a:rPr>
              <a:t>el</a:t>
            </a:r>
            <a:r>
              <a:rPr lang="en-GB" b="0" i="0" dirty="0">
                <a:latin typeface="Arial"/>
                <a:cs typeface="Arial"/>
              </a:rPr>
              <a:t> </a:t>
            </a:r>
            <a:r>
              <a:rPr lang="en-GB" b="0" i="0" dirty="0" err="1">
                <a:latin typeface="Arial"/>
                <a:cs typeface="Arial"/>
              </a:rPr>
              <a:t>efecto</a:t>
            </a:r>
            <a:r>
              <a:rPr lang="en-GB" b="0" i="0" dirty="0">
                <a:latin typeface="Arial"/>
                <a:cs typeface="Arial"/>
              </a:rPr>
              <a:t> </a:t>
            </a:r>
            <a:r>
              <a:rPr lang="en-GB" b="0" i="0" dirty="0" err="1">
                <a:latin typeface="Arial"/>
                <a:cs typeface="Arial"/>
              </a:rPr>
              <a:t>directo</a:t>
            </a:r>
            <a:r>
              <a:rPr lang="en-GB" b="0" i="0" dirty="0">
                <a:latin typeface="Arial"/>
                <a:cs typeface="Arial"/>
              </a:rPr>
              <a:t> de la </a:t>
            </a:r>
            <a:r>
              <a:rPr lang="en-GB" b="0" i="0" dirty="0" err="1">
                <a:latin typeface="Arial"/>
                <a:cs typeface="Arial"/>
              </a:rPr>
              <a:t>acción</a:t>
            </a:r>
            <a:r>
              <a:rPr lang="en-GB" b="0" i="0" dirty="0">
                <a:latin typeface="Arial"/>
                <a:cs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 err="1">
                <a:latin typeface="Arial"/>
                <a:cs typeface="Arial"/>
              </a:rPr>
              <a:t>Así</a:t>
            </a:r>
            <a:r>
              <a:rPr lang="en-GB" b="0" i="0" dirty="0">
                <a:latin typeface="Arial"/>
                <a:cs typeface="Arial"/>
              </a:rPr>
              <a:t>, </a:t>
            </a:r>
            <a:r>
              <a:rPr lang="en-GB" b="0" i="0" dirty="0" err="1">
                <a:latin typeface="Arial"/>
                <a:cs typeface="Arial"/>
              </a:rPr>
              <a:t>si</a:t>
            </a:r>
            <a:r>
              <a:rPr lang="en-GB" b="0" i="0" dirty="0">
                <a:latin typeface="Arial"/>
                <a:cs typeface="Arial"/>
              </a:rPr>
              <a:t> se </a:t>
            </a:r>
            <a:r>
              <a:rPr lang="en-GB" b="0" i="0" dirty="0" err="1">
                <a:latin typeface="Arial"/>
                <a:cs typeface="Arial"/>
              </a:rPr>
              <a:t>trata</a:t>
            </a:r>
            <a:r>
              <a:rPr lang="en-GB" b="0" i="0" dirty="0">
                <a:latin typeface="Arial"/>
                <a:cs typeface="Arial"/>
              </a:rPr>
              <a:t> de </a:t>
            </a:r>
            <a:r>
              <a:rPr lang="en-GB" b="0" i="0" dirty="0" err="1">
                <a:latin typeface="Arial"/>
                <a:cs typeface="Arial"/>
              </a:rPr>
              <a:t>una</a:t>
            </a:r>
            <a:r>
              <a:rPr lang="en-GB" b="0" i="0" dirty="0">
                <a:latin typeface="Arial"/>
                <a:cs typeface="Arial"/>
              </a:rPr>
              <a:t> </a:t>
            </a:r>
            <a:r>
              <a:rPr lang="en-GB" b="0" i="0" dirty="0" err="1">
                <a:latin typeface="Arial"/>
                <a:cs typeface="Arial"/>
              </a:rPr>
              <a:t>distribución</a:t>
            </a:r>
            <a:r>
              <a:rPr lang="en-GB" b="0" i="0" dirty="0">
                <a:latin typeface="Arial"/>
                <a:cs typeface="Arial"/>
              </a:rPr>
              <a:t>, se </a:t>
            </a:r>
            <a:r>
              <a:rPr lang="en-GB" b="0" i="0" dirty="0" err="1">
                <a:latin typeface="Arial"/>
                <a:cs typeface="Arial"/>
              </a:rPr>
              <a:t>trata</a:t>
            </a:r>
            <a:r>
              <a:rPr lang="en-GB" b="0" i="0" dirty="0">
                <a:latin typeface="Arial"/>
                <a:cs typeface="Arial"/>
              </a:rPr>
              <a:t> de </a:t>
            </a:r>
            <a:r>
              <a:rPr lang="en-GB" b="0" i="0" dirty="0" err="1">
                <a:latin typeface="Arial"/>
                <a:cs typeface="Arial"/>
              </a:rPr>
              <a:t>cuántos</a:t>
            </a:r>
            <a:r>
              <a:rPr lang="en-GB" b="0" i="0" dirty="0">
                <a:latin typeface="Arial"/>
                <a:cs typeface="Arial"/>
              </a:rPr>
              <a:t> </a:t>
            </a:r>
            <a:r>
              <a:rPr lang="en-GB" b="0" i="0" dirty="0" err="1">
                <a:latin typeface="Arial"/>
                <a:cs typeface="Arial"/>
              </a:rPr>
              <a:t>artículos</a:t>
            </a:r>
            <a:r>
              <a:rPr lang="en-GB" b="0" i="0" dirty="0">
                <a:latin typeface="Arial"/>
                <a:cs typeface="Arial"/>
              </a:rPr>
              <a:t> se </a:t>
            </a:r>
            <a:r>
              <a:rPr lang="en-GB" b="0" i="0" dirty="0" err="1">
                <a:latin typeface="Arial"/>
                <a:cs typeface="Arial"/>
              </a:rPr>
              <a:t>distribuyeron</a:t>
            </a:r>
            <a:r>
              <a:rPr lang="en-GB" b="0" i="0" dirty="0">
                <a:latin typeface="Arial"/>
                <a:cs typeface="Arial"/>
              </a:rPr>
              <a:t>. Si </a:t>
            </a:r>
            <a:r>
              <a:rPr lang="en-GB" b="0" i="0" dirty="0" err="1">
                <a:latin typeface="Arial"/>
                <a:cs typeface="Arial"/>
              </a:rPr>
              <a:t>fue</a:t>
            </a:r>
            <a:r>
              <a:rPr lang="en-GB" b="0" i="0" dirty="0">
                <a:latin typeface="Arial"/>
                <a:cs typeface="Arial"/>
              </a:rPr>
              <a:t> un </a:t>
            </a:r>
            <a:r>
              <a:rPr lang="en-GB" b="0" i="0" dirty="0" err="1">
                <a:latin typeface="Arial"/>
                <a:cs typeface="Arial"/>
              </a:rPr>
              <a:t>servicio</a:t>
            </a:r>
            <a:r>
              <a:rPr lang="en-GB" b="0" i="0" dirty="0">
                <a:latin typeface="Arial"/>
                <a:cs typeface="Arial"/>
              </a:rPr>
              <a:t>, </a:t>
            </a:r>
            <a:r>
              <a:rPr lang="en-GB" b="0" i="0" dirty="0" err="1">
                <a:latin typeface="Arial"/>
                <a:cs typeface="Arial"/>
              </a:rPr>
              <a:t>podría</a:t>
            </a:r>
            <a:r>
              <a:rPr lang="en-GB" b="0" i="0" dirty="0">
                <a:latin typeface="Arial"/>
                <a:cs typeface="Arial"/>
              </a:rPr>
              <a:t> ser "</a:t>
            </a:r>
            <a:r>
              <a:rPr lang="en-GB" b="0" i="0" dirty="0" err="1">
                <a:latin typeface="Arial"/>
                <a:cs typeface="Arial"/>
              </a:rPr>
              <a:t>cuántas</a:t>
            </a:r>
            <a:r>
              <a:rPr lang="en-GB" b="0" i="0" dirty="0">
                <a:latin typeface="Arial"/>
                <a:cs typeface="Arial"/>
              </a:rPr>
              <a:t> </a:t>
            </a:r>
            <a:r>
              <a:rPr lang="en-GB" b="0" i="0" dirty="0" err="1">
                <a:latin typeface="Arial"/>
                <a:cs typeface="Arial"/>
              </a:rPr>
              <a:t>consultas</a:t>
            </a:r>
            <a:r>
              <a:rPr lang="en-GB" b="0" i="0" dirty="0">
                <a:latin typeface="Arial"/>
                <a:cs typeface="Arial"/>
              </a:rPr>
              <a:t> </a:t>
            </a:r>
            <a:r>
              <a:rPr lang="en-GB" b="0" i="0" dirty="0" err="1">
                <a:latin typeface="Arial"/>
                <a:cs typeface="Arial"/>
              </a:rPr>
              <a:t>médicas</a:t>
            </a:r>
            <a:r>
              <a:rPr lang="en-GB" b="0" i="0" dirty="0">
                <a:latin typeface="Arial"/>
                <a:cs typeface="Arial"/>
              </a:rPr>
              <a:t>".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>
                <a:latin typeface="Arial"/>
                <a:cs typeface="Arial"/>
              </a:rPr>
              <a:t>Es algo que se </a:t>
            </a:r>
            <a:r>
              <a:rPr lang="en-GB" b="0" i="0" dirty="0" err="1">
                <a:latin typeface="Arial"/>
                <a:cs typeface="Arial"/>
              </a:rPr>
              <a:t>puede</a:t>
            </a:r>
            <a:r>
              <a:rPr lang="en-GB" b="0" i="0" dirty="0">
                <a:latin typeface="Arial"/>
                <a:cs typeface="Arial"/>
              </a:rPr>
              <a:t> </a:t>
            </a:r>
            <a:r>
              <a:rPr lang="en-GB" b="0" i="0" dirty="0" err="1">
                <a:latin typeface="Arial"/>
                <a:cs typeface="Arial"/>
              </a:rPr>
              <a:t>contar</a:t>
            </a:r>
            <a:r>
              <a:rPr lang="en-GB" b="0" i="0" dirty="0">
                <a:latin typeface="Arial"/>
                <a:cs typeface="Arial"/>
              </a:rPr>
              <a:t> y que es </a:t>
            </a:r>
            <a:r>
              <a:rPr lang="en-GB" b="0" i="0" dirty="0" err="1">
                <a:latin typeface="Arial"/>
                <a:cs typeface="Arial"/>
              </a:rPr>
              <a:t>el</a:t>
            </a:r>
            <a:r>
              <a:rPr lang="en-GB" b="0" i="0" dirty="0">
                <a:latin typeface="Arial"/>
                <a:cs typeface="Arial"/>
              </a:rPr>
              <a:t> </a:t>
            </a:r>
            <a:r>
              <a:rPr lang="en-GB" b="0" i="0" dirty="0" err="1">
                <a:latin typeface="Arial"/>
                <a:cs typeface="Arial"/>
              </a:rPr>
              <a:t>efecto</a:t>
            </a:r>
            <a:r>
              <a:rPr lang="en-GB" b="0" i="0" dirty="0">
                <a:latin typeface="Arial"/>
                <a:cs typeface="Arial"/>
              </a:rPr>
              <a:t> </a:t>
            </a:r>
            <a:r>
              <a:rPr lang="en-GB" b="0" i="0" dirty="0" err="1">
                <a:latin typeface="Arial"/>
                <a:cs typeface="Arial"/>
              </a:rPr>
              <a:t>directo</a:t>
            </a:r>
            <a:r>
              <a:rPr lang="en-GB" b="0" i="0" dirty="0">
                <a:latin typeface="Arial"/>
                <a:cs typeface="Arial"/>
              </a:rPr>
              <a:t> de la </a:t>
            </a:r>
            <a:r>
              <a:rPr lang="en-GB" b="0" i="0" dirty="0" err="1">
                <a:latin typeface="Arial"/>
                <a:cs typeface="Arial"/>
              </a:rPr>
              <a:t>acción</a:t>
            </a:r>
            <a:r>
              <a:rPr lang="en-GB" b="0" i="0" dirty="0">
                <a:latin typeface="Arial"/>
                <a:cs typeface="Arial"/>
              </a:rPr>
              <a:t> </a:t>
            </a:r>
            <a:r>
              <a:rPr lang="en-GB" b="0" i="0" dirty="0" err="1">
                <a:latin typeface="Arial"/>
                <a:cs typeface="Arial"/>
              </a:rPr>
              <a:t>realizada</a:t>
            </a:r>
            <a:r>
              <a:rPr lang="en-GB" b="0" i="0" dirty="0">
                <a:latin typeface="Arial"/>
                <a:cs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i="0" dirty="0"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0" dirty="0">
                <a:latin typeface="Arial"/>
                <a:cs typeface="Arial"/>
              </a:rPr>
              <a:t>CLICK Las </a:t>
            </a:r>
            <a:r>
              <a:rPr lang="en-GB" b="1" i="0" dirty="0" err="1">
                <a:latin typeface="Arial"/>
                <a:cs typeface="Arial"/>
              </a:rPr>
              <a:t>resultados</a:t>
            </a:r>
            <a:r>
              <a:rPr lang="en-GB" b="1" i="0" dirty="0">
                <a:latin typeface="Arial"/>
                <a:cs typeface="Arial"/>
              </a:rPr>
              <a:t> </a:t>
            </a:r>
            <a:r>
              <a:rPr lang="en-GB" b="0" i="0" dirty="0">
                <a:latin typeface="Arial"/>
                <a:cs typeface="Arial"/>
              </a:rPr>
              <a:t>se </a:t>
            </a:r>
            <a:r>
              <a:rPr lang="en-GB" b="0" i="0" dirty="0" err="1">
                <a:latin typeface="Arial"/>
                <a:cs typeface="Arial"/>
              </a:rPr>
              <a:t>examinan</a:t>
            </a:r>
            <a:r>
              <a:rPr lang="en-GB" b="0" i="0" dirty="0">
                <a:latin typeface="Arial"/>
                <a:cs typeface="Arial"/>
              </a:rPr>
              <a:t> "</a:t>
            </a:r>
            <a:r>
              <a:rPr lang="en-GB" b="0" i="0" dirty="0" err="1">
                <a:latin typeface="Arial"/>
                <a:cs typeface="Arial"/>
              </a:rPr>
              <a:t>qué</a:t>
            </a:r>
            <a:r>
              <a:rPr lang="en-GB" b="0" i="0" dirty="0">
                <a:latin typeface="Arial"/>
                <a:cs typeface="Arial"/>
              </a:rPr>
              <a:t> </a:t>
            </a:r>
            <a:r>
              <a:rPr lang="en-GB" b="0" i="0" dirty="0" err="1">
                <a:latin typeface="Arial"/>
                <a:cs typeface="Arial"/>
              </a:rPr>
              <a:t>cambió</a:t>
            </a:r>
            <a:r>
              <a:rPr lang="en-GB" b="0" i="0" dirty="0">
                <a:latin typeface="Arial"/>
                <a:cs typeface="Arial"/>
              </a:rPr>
              <a:t> para las personas que lo </a:t>
            </a:r>
            <a:r>
              <a:rPr lang="en-GB" b="0" i="0" dirty="0" err="1">
                <a:latin typeface="Arial"/>
                <a:cs typeface="Arial"/>
              </a:rPr>
              <a:t>recibieron</a:t>
            </a:r>
            <a:r>
              <a:rPr lang="en-GB" b="0" i="0" dirty="0">
                <a:latin typeface="Arial"/>
                <a:cs typeface="Arial"/>
              </a:rPr>
              <a:t>", </a:t>
            </a:r>
            <a:r>
              <a:rPr lang="en-GB" b="0" i="0" dirty="0" err="1">
                <a:latin typeface="Arial"/>
                <a:cs typeface="Arial"/>
              </a:rPr>
              <a:t>por</a:t>
            </a:r>
            <a:r>
              <a:rPr lang="en-GB" b="0" i="0" dirty="0">
                <a:latin typeface="Arial"/>
                <a:cs typeface="Arial"/>
              </a:rPr>
              <a:t> lo que es </a:t>
            </a:r>
            <a:r>
              <a:rPr lang="en-GB" b="0" i="0" dirty="0" err="1">
                <a:latin typeface="Arial"/>
                <a:cs typeface="Arial"/>
              </a:rPr>
              <a:t>el</a:t>
            </a:r>
            <a:r>
              <a:rPr lang="en-GB" b="0" i="0" dirty="0">
                <a:latin typeface="Arial"/>
                <a:cs typeface="Arial"/>
              </a:rPr>
              <a:t> </a:t>
            </a:r>
            <a:r>
              <a:rPr lang="en-GB" b="0" i="0" dirty="0" err="1">
                <a:latin typeface="Arial"/>
                <a:cs typeface="Arial"/>
              </a:rPr>
              <a:t>efecto</a:t>
            </a:r>
            <a:r>
              <a:rPr lang="en-GB" b="0" i="0" dirty="0">
                <a:latin typeface="Arial"/>
                <a:cs typeface="Arial"/>
              </a:rPr>
              <a:t> a </a:t>
            </a:r>
            <a:r>
              <a:rPr lang="en-GB" b="0" i="0" dirty="0" err="1">
                <a:latin typeface="Arial"/>
                <a:cs typeface="Arial"/>
              </a:rPr>
              <a:t>corto</a:t>
            </a:r>
            <a:r>
              <a:rPr lang="en-GB" b="0" i="0" dirty="0">
                <a:latin typeface="Arial"/>
                <a:cs typeface="Arial"/>
              </a:rPr>
              <a:t> o medio </a:t>
            </a:r>
            <a:r>
              <a:rPr lang="en-GB" b="0" i="0" dirty="0" err="1">
                <a:latin typeface="Arial"/>
                <a:cs typeface="Arial"/>
              </a:rPr>
              <a:t>plazo</a:t>
            </a:r>
            <a:r>
              <a:rPr lang="en-GB" b="0" i="0" dirty="0">
                <a:latin typeface="Arial"/>
                <a:cs typeface="Arial"/>
              </a:rPr>
              <a:t>, para las personas </a:t>
            </a:r>
            <a:r>
              <a:rPr lang="en-GB" b="0" i="0" dirty="0" err="1">
                <a:latin typeface="Arial"/>
                <a:cs typeface="Arial"/>
              </a:rPr>
              <a:t>afectadas</a:t>
            </a:r>
            <a:r>
              <a:rPr lang="en-GB" b="0" i="0" dirty="0">
                <a:latin typeface="Arial"/>
                <a:cs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 err="1">
                <a:latin typeface="Arial"/>
                <a:cs typeface="Arial"/>
              </a:rPr>
              <a:t>En</a:t>
            </a:r>
            <a:r>
              <a:rPr lang="en-GB" b="0" i="0" dirty="0">
                <a:latin typeface="Arial"/>
                <a:cs typeface="Arial"/>
              </a:rPr>
              <a:t> </a:t>
            </a:r>
            <a:r>
              <a:rPr lang="en-GB" b="0" i="0" dirty="0" err="1">
                <a:latin typeface="Arial"/>
                <a:cs typeface="Arial"/>
              </a:rPr>
              <a:t>nuestro</a:t>
            </a:r>
            <a:r>
              <a:rPr lang="en-GB" b="0" i="0" dirty="0">
                <a:latin typeface="Arial"/>
                <a:cs typeface="Arial"/>
              </a:rPr>
              <a:t> </a:t>
            </a:r>
            <a:r>
              <a:rPr lang="en-GB" b="0" i="0" dirty="0" err="1">
                <a:latin typeface="Arial"/>
                <a:cs typeface="Arial"/>
              </a:rPr>
              <a:t>ejemplo</a:t>
            </a:r>
            <a:r>
              <a:rPr lang="en-GB" b="0" i="0" dirty="0">
                <a:latin typeface="Arial"/>
                <a:cs typeface="Arial"/>
              </a:rPr>
              <a:t>, se </a:t>
            </a:r>
            <a:r>
              <a:rPr lang="en-GB" b="0" i="0" dirty="0" err="1">
                <a:latin typeface="Arial"/>
                <a:cs typeface="Arial"/>
              </a:rPr>
              <a:t>distribuyeron</a:t>
            </a:r>
            <a:r>
              <a:rPr lang="en-GB" b="0" i="0" dirty="0">
                <a:latin typeface="Arial"/>
                <a:cs typeface="Arial"/>
              </a:rPr>
              <a:t> kits de </a:t>
            </a:r>
            <a:r>
              <a:rPr lang="en-GB" b="0" i="0" dirty="0" err="1">
                <a:latin typeface="Arial"/>
                <a:cs typeface="Arial"/>
              </a:rPr>
              <a:t>tratamiento</a:t>
            </a:r>
            <a:r>
              <a:rPr lang="en-GB" b="0" i="0" dirty="0">
                <a:latin typeface="Arial"/>
                <a:cs typeface="Arial"/>
              </a:rPr>
              <a:t> de </a:t>
            </a:r>
            <a:r>
              <a:rPr lang="en-GB" b="0" i="0" dirty="0" err="1">
                <a:latin typeface="Arial"/>
                <a:cs typeface="Arial"/>
              </a:rPr>
              <a:t>agua</a:t>
            </a:r>
            <a:r>
              <a:rPr lang="en-GB" b="0" i="0" dirty="0">
                <a:latin typeface="Arial"/>
                <a:cs typeface="Arial"/>
              </a:rPr>
              <a:t>, </a:t>
            </a:r>
            <a:r>
              <a:rPr lang="en-GB" b="0" i="0" dirty="0" err="1">
                <a:latin typeface="Arial"/>
                <a:cs typeface="Arial"/>
              </a:rPr>
              <a:t>por</a:t>
            </a:r>
            <a:r>
              <a:rPr lang="en-GB" b="0" i="0" dirty="0">
                <a:latin typeface="Arial"/>
                <a:cs typeface="Arial"/>
              </a:rPr>
              <a:t> lo que </a:t>
            </a:r>
            <a:r>
              <a:rPr lang="en-GB" b="0" i="0" dirty="0" err="1">
                <a:latin typeface="Arial"/>
                <a:cs typeface="Arial"/>
              </a:rPr>
              <a:t>el</a:t>
            </a:r>
            <a:r>
              <a:rPr lang="en-GB" b="0" i="0" dirty="0">
                <a:latin typeface="Arial"/>
                <a:cs typeface="Arial"/>
              </a:rPr>
              <a:t> </a:t>
            </a:r>
            <a:r>
              <a:rPr lang="en-GB" b="0" i="0" dirty="0" err="1">
                <a:latin typeface="Arial"/>
                <a:cs typeface="Arial"/>
              </a:rPr>
              <a:t>resultado</a:t>
            </a:r>
            <a:r>
              <a:rPr lang="en-GB" b="0" i="0" dirty="0">
                <a:latin typeface="Arial"/>
                <a:cs typeface="Arial"/>
              </a:rPr>
              <a:t> </a:t>
            </a:r>
            <a:r>
              <a:rPr lang="en-GB" b="0" i="0" dirty="0" err="1">
                <a:latin typeface="Arial"/>
                <a:cs typeface="Arial"/>
              </a:rPr>
              <a:t>analizará</a:t>
            </a:r>
            <a:r>
              <a:rPr lang="en-GB" b="0" i="0" dirty="0">
                <a:latin typeface="Arial"/>
                <a:cs typeface="Arial"/>
              </a:rPr>
              <a:t> </a:t>
            </a:r>
            <a:r>
              <a:rPr lang="en-GB" b="0" i="0" dirty="0" err="1">
                <a:latin typeface="Arial"/>
                <a:cs typeface="Arial"/>
              </a:rPr>
              <a:t>si</a:t>
            </a:r>
            <a:r>
              <a:rPr lang="en-GB" b="0" i="0" dirty="0">
                <a:latin typeface="Arial"/>
                <a:cs typeface="Arial"/>
              </a:rPr>
              <a:t> las personas </a:t>
            </a:r>
            <a:r>
              <a:rPr lang="en-GB" b="0" i="0" dirty="0" err="1">
                <a:latin typeface="Arial"/>
                <a:cs typeface="Arial"/>
              </a:rPr>
              <a:t>tienen</a:t>
            </a:r>
            <a:r>
              <a:rPr lang="en-GB" b="0" i="0" dirty="0">
                <a:latin typeface="Arial"/>
                <a:cs typeface="Arial"/>
              </a:rPr>
              <a:t> </a:t>
            </a:r>
            <a:r>
              <a:rPr lang="en-GB" b="0" i="0" dirty="0" err="1">
                <a:latin typeface="Arial"/>
                <a:cs typeface="Arial"/>
              </a:rPr>
              <a:t>agua</a:t>
            </a:r>
            <a:r>
              <a:rPr lang="en-GB" b="0" i="0" dirty="0">
                <a:latin typeface="Arial"/>
                <a:cs typeface="Arial"/>
              </a:rPr>
              <a:t> de </a:t>
            </a:r>
            <a:r>
              <a:rPr lang="en-GB" b="0" i="0" dirty="0" err="1">
                <a:latin typeface="Arial"/>
                <a:cs typeface="Arial"/>
              </a:rPr>
              <a:t>mejor</a:t>
            </a:r>
            <a:r>
              <a:rPr lang="en-GB" b="0" i="0" dirty="0">
                <a:latin typeface="Arial"/>
                <a:cs typeface="Arial"/>
              </a:rPr>
              <a:t> </a:t>
            </a:r>
            <a:r>
              <a:rPr lang="en-GB" b="0" i="0" dirty="0" err="1">
                <a:latin typeface="Arial"/>
                <a:cs typeface="Arial"/>
              </a:rPr>
              <a:t>calidad</a:t>
            </a:r>
            <a:r>
              <a:rPr lang="en-GB" b="0" i="0" dirty="0">
                <a:latin typeface="Arial"/>
                <a:cs typeface="Arial"/>
              </a:rPr>
              <a:t> para </a:t>
            </a:r>
            <a:r>
              <a:rPr lang="en-GB" b="0" i="0" dirty="0" err="1">
                <a:latin typeface="Arial"/>
                <a:cs typeface="Arial"/>
              </a:rPr>
              <a:t>su</a:t>
            </a:r>
            <a:r>
              <a:rPr lang="en-GB" b="0" i="0" dirty="0">
                <a:latin typeface="Arial"/>
                <a:cs typeface="Arial"/>
              </a:rPr>
              <a:t> </a:t>
            </a:r>
            <a:r>
              <a:rPr lang="en-GB" b="0" i="0" dirty="0" err="1">
                <a:latin typeface="Arial"/>
                <a:cs typeface="Arial"/>
              </a:rPr>
              <a:t>consumo</a:t>
            </a:r>
            <a:r>
              <a:rPr lang="en-GB" b="0" i="0" dirty="0">
                <a:latin typeface="Arial"/>
                <a:cs typeface="Arial"/>
              </a:rPr>
              <a:t> </a:t>
            </a:r>
            <a:r>
              <a:rPr lang="en-GB" b="0" i="0" dirty="0" err="1">
                <a:latin typeface="Arial"/>
                <a:cs typeface="Arial"/>
              </a:rPr>
              <a:t>diario</a:t>
            </a:r>
            <a:r>
              <a:rPr lang="en-GB" b="0" i="0" dirty="0">
                <a:latin typeface="Arial"/>
                <a:cs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i="0" dirty="0"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0" dirty="0">
                <a:latin typeface="Arial"/>
                <a:cs typeface="Arial"/>
              </a:rPr>
              <a:t>CLICK El </a:t>
            </a:r>
            <a:r>
              <a:rPr lang="en-GB" b="1" i="0" dirty="0" err="1">
                <a:latin typeface="Arial"/>
                <a:cs typeface="Arial"/>
              </a:rPr>
              <a:t>impacto</a:t>
            </a:r>
            <a:r>
              <a:rPr lang="en-GB" b="1" i="0" dirty="0">
                <a:latin typeface="Arial"/>
                <a:cs typeface="Arial"/>
              </a:rPr>
              <a:t> </a:t>
            </a:r>
            <a:r>
              <a:rPr lang="en-GB" b="0" i="0" dirty="0">
                <a:latin typeface="Arial"/>
                <a:cs typeface="Arial"/>
              </a:rPr>
              <a:t>es "</a:t>
            </a:r>
            <a:r>
              <a:rPr lang="en-GB" b="0" i="0" dirty="0" err="1">
                <a:latin typeface="Arial"/>
                <a:cs typeface="Arial"/>
              </a:rPr>
              <a:t>qué</a:t>
            </a:r>
            <a:r>
              <a:rPr lang="en-GB" b="0" i="0" dirty="0">
                <a:latin typeface="Arial"/>
                <a:cs typeface="Arial"/>
              </a:rPr>
              <a:t> ha </a:t>
            </a:r>
            <a:r>
              <a:rPr lang="en-GB" b="0" i="0" dirty="0" err="1">
                <a:latin typeface="Arial"/>
                <a:cs typeface="Arial"/>
              </a:rPr>
              <a:t>cambiado</a:t>
            </a:r>
            <a:r>
              <a:rPr lang="en-GB" b="0" i="0" dirty="0">
                <a:latin typeface="Arial"/>
                <a:cs typeface="Arial"/>
              </a:rPr>
              <a:t> a lo largo del </a:t>
            </a:r>
            <a:r>
              <a:rPr lang="en-GB" b="0" i="0" dirty="0" err="1">
                <a:latin typeface="Arial"/>
                <a:cs typeface="Arial"/>
              </a:rPr>
              <a:t>tiempo</a:t>
            </a:r>
            <a:r>
              <a:rPr lang="en-GB" b="0" i="0" dirty="0">
                <a:latin typeface="Arial"/>
                <a:cs typeface="Arial"/>
              </a:rPr>
              <a:t>", es </a:t>
            </a:r>
            <a:r>
              <a:rPr lang="en-GB" b="0" i="0" dirty="0" err="1">
                <a:latin typeface="Arial"/>
                <a:cs typeface="Arial"/>
              </a:rPr>
              <a:t>el</a:t>
            </a:r>
            <a:r>
              <a:rPr lang="en-GB" b="0" i="0" dirty="0">
                <a:latin typeface="Arial"/>
                <a:cs typeface="Arial"/>
              </a:rPr>
              <a:t> </a:t>
            </a:r>
            <a:r>
              <a:rPr lang="en-GB" b="0" i="0" dirty="0" err="1">
                <a:latin typeface="Arial"/>
                <a:cs typeface="Arial"/>
              </a:rPr>
              <a:t>efecto</a:t>
            </a:r>
            <a:r>
              <a:rPr lang="en-GB" b="0" i="0" dirty="0">
                <a:latin typeface="Arial"/>
                <a:cs typeface="Arial"/>
              </a:rPr>
              <a:t> a </a:t>
            </a:r>
            <a:r>
              <a:rPr lang="en-GB" b="0" i="0" dirty="0" err="1">
                <a:latin typeface="Arial"/>
                <a:cs typeface="Arial"/>
              </a:rPr>
              <a:t>más</a:t>
            </a:r>
            <a:r>
              <a:rPr lang="en-GB" b="0" i="0" dirty="0">
                <a:latin typeface="Arial"/>
                <a:cs typeface="Arial"/>
              </a:rPr>
              <a:t> largo </a:t>
            </a:r>
            <a:r>
              <a:rPr lang="en-GB" b="0" i="0" dirty="0" err="1">
                <a:latin typeface="Arial"/>
                <a:cs typeface="Arial"/>
              </a:rPr>
              <a:t>plazo</a:t>
            </a:r>
            <a:r>
              <a:rPr lang="en-GB" b="0" i="0" dirty="0">
                <a:latin typeface="Arial"/>
                <a:cs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 err="1">
                <a:latin typeface="Arial"/>
                <a:cs typeface="Arial"/>
              </a:rPr>
              <a:t>En</a:t>
            </a:r>
            <a:r>
              <a:rPr lang="en-GB" b="0" i="0" dirty="0">
                <a:latin typeface="Arial"/>
                <a:cs typeface="Arial"/>
              </a:rPr>
              <a:t> </a:t>
            </a:r>
            <a:r>
              <a:rPr lang="en-GB" b="0" i="0" dirty="0" err="1">
                <a:latin typeface="Arial"/>
                <a:cs typeface="Arial"/>
              </a:rPr>
              <a:t>nuestro</a:t>
            </a:r>
            <a:r>
              <a:rPr lang="en-GB" b="0" i="0" dirty="0">
                <a:latin typeface="Arial"/>
                <a:cs typeface="Arial"/>
              </a:rPr>
              <a:t> </a:t>
            </a:r>
            <a:r>
              <a:rPr lang="en-GB" b="0" i="0" dirty="0" err="1">
                <a:latin typeface="Arial"/>
                <a:cs typeface="Arial"/>
              </a:rPr>
              <a:t>ejemplo</a:t>
            </a:r>
            <a:r>
              <a:rPr lang="en-GB" b="0" i="0" dirty="0">
                <a:latin typeface="Arial"/>
                <a:cs typeface="Arial"/>
              </a:rPr>
              <a:t>, </a:t>
            </a:r>
            <a:r>
              <a:rPr lang="en-GB" b="0" i="0" dirty="0" err="1">
                <a:latin typeface="Arial"/>
                <a:cs typeface="Arial"/>
              </a:rPr>
              <a:t>sería</a:t>
            </a:r>
            <a:r>
              <a:rPr lang="en-GB" b="0" i="0" dirty="0">
                <a:latin typeface="Arial"/>
                <a:cs typeface="Arial"/>
              </a:rPr>
              <a:t> "</a:t>
            </a:r>
            <a:r>
              <a:rPr lang="en-GB" b="0" i="0" dirty="0" err="1">
                <a:latin typeface="Arial"/>
                <a:cs typeface="Arial"/>
              </a:rPr>
              <a:t>menos</a:t>
            </a:r>
            <a:r>
              <a:rPr lang="en-GB" b="0" i="0" dirty="0">
                <a:latin typeface="Arial"/>
                <a:cs typeface="Arial"/>
              </a:rPr>
              <a:t> </a:t>
            </a:r>
            <a:r>
              <a:rPr lang="en-GB" b="0" i="0" dirty="0" err="1">
                <a:latin typeface="Arial"/>
                <a:cs typeface="Arial"/>
              </a:rPr>
              <a:t>enfermedades</a:t>
            </a:r>
            <a:r>
              <a:rPr lang="en-GB" b="0" i="0" dirty="0">
                <a:latin typeface="Arial"/>
                <a:cs typeface="Arial"/>
              </a:rPr>
              <a:t> </a:t>
            </a:r>
            <a:r>
              <a:rPr lang="en-GB" b="0" i="0" dirty="0" err="1">
                <a:latin typeface="Arial"/>
                <a:cs typeface="Arial"/>
              </a:rPr>
              <a:t>relacionadas</a:t>
            </a:r>
            <a:r>
              <a:rPr lang="en-GB" b="0" i="0" dirty="0">
                <a:latin typeface="Arial"/>
                <a:cs typeface="Arial"/>
              </a:rPr>
              <a:t> con </a:t>
            </a:r>
            <a:r>
              <a:rPr lang="en-GB" b="0" i="0" dirty="0" err="1">
                <a:latin typeface="Arial"/>
                <a:cs typeface="Arial"/>
              </a:rPr>
              <a:t>el</a:t>
            </a:r>
            <a:r>
              <a:rPr lang="en-GB" b="0" i="0" dirty="0">
                <a:latin typeface="Arial"/>
                <a:cs typeface="Arial"/>
              </a:rPr>
              <a:t> </a:t>
            </a:r>
            <a:r>
              <a:rPr lang="en-GB" b="0" i="0" dirty="0" err="1">
                <a:latin typeface="Arial"/>
                <a:cs typeface="Arial"/>
              </a:rPr>
              <a:t>agua</a:t>
            </a:r>
            <a:r>
              <a:rPr lang="en-GB" b="0" i="0" dirty="0">
                <a:latin typeface="Arial"/>
                <a:cs typeface="Arial"/>
              </a:rPr>
              <a:t> entre la población que se </a:t>
            </a:r>
            <a:r>
              <a:rPr lang="en-GB" b="0" i="0" dirty="0" err="1">
                <a:latin typeface="Arial"/>
                <a:cs typeface="Arial"/>
              </a:rPr>
              <a:t>benefició</a:t>
            </a:r>
            <a:r>
              <a:rPr lang="en-GB" b="0" i="0" dirty="0">
                <a:latin typeface="Arial"/>
                <a:cs typeface="Arial"/>
              </a:rPr>
              <a:t> de la </a:t>
            </a:r>
            <a:r>
              <a:rPr lang="en-GB" b="0" i="0" dirty="0" err="1">
                <a:latin typeface="Arial"/>
                <a:cs typeface="Arial"/>
              </a:rPr>
              <a:t>distribución</a:t>
            </a:r>
            <a:r>
              <a:rPr lang="en-GB" b="0" i="0" dirty="0">
                <a:latin typeface="Arial"/>
                <a:cs typeface="Arial"/>
              </a:rPr>
              <a:t>".</a:t>
            </a:r>
            <a:endParaRPr lang="en-GB" dirty="0"/>
          </a:p>
          <a:p>
            <a:endParaRPr lang="en-GB" dirty="0"/>
          </a:p>
          <a:p>
            <a:r>
              <a:rPr lang="en-GB" dirty="0"/>
              <a:t>---------------------------------------------------------------</a:t>
            </a:r>
          </a:p>
          <a:p>
            <a:pPr rtl="0"/>
            <a:endParaRPr lang="en-GB" b="1" dirty="0">
              <a:effectLst/>
            </a:endParaRPr>
          </a:p>
          <a:p>
            <a:pPr rtl="0"/>
            <a:r>
              <a:rPr lang="en-GB" b="1" dirty="0">
                <a:effectLst/>
              </a:rPr>
              <a:t>Nota </a:t>
            </a:r>
            <a:r>
              <a:rPr lang="en-GB" b="1" dirty="0" err="1">
                <a:effectLst/>
              </a:rPr>
              <a:t>sobre</a:t>
            </a:r>
            <a:r>
              <a:rPr lang="en-GB" b="1" dirty="0">
                <a:effectLst/>
              </a:rPr>
              <a:t> </a:t>
            </a:r>
            <a:r>
              <a:rPr lang="en-GB" b="1" dirty="0" err="1">
                <a:effectLst/>
              </a:rPr>
              <a:t>el</a:t>
            </a:r>
            <a:r>
              <a:rPr lang="en-GB" b="1" dirty="0">
                <a:effectLst/>
              </a:rPr>
              <a:t> </a:t>
            </a:r>
            <a:r>
              <a:rPr lang="en-GB" b="1" dirty="0" err="1">
                <a:effectLst/>
              </a:rPr>
              <a:t>producto</a:t>
            </a:r>
            <a:r>
              <a:rPr lang="en-GB" b="1" dirty="0">
                <a:effectLst/>
              </a:rPr>
              <a:t>: </a:t>
            </a:r>
          </a:p>
          <a:p>
            <a:pPr rtl="0"/>
            <a:r>
              <a:rPr lang="en-GB" b="0" dirty="0">
                <a:effectLst/>
              </a:rPr>
              <a:t>El output es </a:t>
            </a:r>
            <a:r>
              <a:rPr lang="en-GB" b="0" dirty="0" err="1">
                <a:effectLst/>
              </a:rPr>
              <a:t>el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efecto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directo</a:t>
            </a:r>
            <a:r>
              <a:rPr lang="en-GB" b="0" dirty="0">
                <a:effectLst/>
              </a:rPr>
              <a:t> de </a:t>
            </a:r>
            <a:r>
              <a:rPr lang="en-GB" b="0" dirty="0" err="1">
                <a:effectLst/>
              </a:rPr>
              <a:t>una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acción</a:t>
            </a:r>
            <a:r>
              <a:rPr lang="en-GB" b="0" dirty="0">
                <a:effectLst/>
              </a:rPr>
              <a:t>. </a:t>
            </a:r>
            <a:r>
              <a:rPr lang="en-GB" b="0" dirty="0" err="1">
                <a:effectLst/>
              </a:rPr>
              <a:t>En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ella</a:t>
            </a:r>
            <a:r>
              <a:rPr lang="en-GB" b="0" dirty="0">
                <a:effectLst/>
              </a:rPr>
              <a:t>, </a:t>
            </a:r>
            <a:r>
              <a:rPr lang="en-GB" b="0" dirty="0" err="1">
                <a:effectLst/>
              </a:rPr>
              <a:t>dependiendo</a:t>
            </a:r>
            <a:r>
              <a:rPr lang="en-GB" b="0" dirty="0">
                <a:effectLst/>
              </a:rPr>
              <a:t> de lo que se </a:t>
            </a:r>
            <a:r>
              <a:rPr lang="en-GB" b="0" dirty="0" err="1">
                <a:effectLst/>
              </a:rPr>
              <a:t>mida</a:t>
            </a:r>
            <a:r>
              <a:rPr lang="en-GB" b="0" dirty="0">
                <a:effectLst/>
              </a:rPr>
              <a:t>, </a:t>
            </a:r>
            <a:r>
              <a:rPr lang="en-GB" b="0" dirty="0" err="1">
                <a:effectLst/>
              </a:rPr>
              <a:t>podemos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ver</a:t>
            </a:r>
            <a:r>
              <a:rPr lang="en-GB" b="0" dirty="0">
                <a:effectLst/>
              </a:rPr>
              <a:t> 2 </a:t>
            </a:r>
            <a:r>
              <a:rPr lang="en-GB" b="0" dirty="0" err="1">
                <a:effectLst/>
              </a:rPr>
              <a:t>tipos</a:t>
            </a:r>
            <a:r>
              <a:rPr lang="en-GB" b="0" dirty="0">
                <a:effectLst/>
              </a:rPr>
              <a:t>:</a:t>
            </a:r>
          </a:p>
          <a:p>
            <a:pPr rtl="0"/>
            <a:r>
              <a:rPr lang="en-GB" b="0" dirty="0" err="1">
                <a:effectLst/>
              </a:rPr>
              <a:t>facilitadores</a:t>
            </a:r>
            <a:r>
              <a:rPr lang="en-GB" b="0" dirty="0">
                <a:effectLst/>
              </a:rPr>
              <a:t>, </a:t>
            </a:r>
            <a:r>
              <a:rPr lang="en-GB" b="0" dirty="0" err="1">
                <a:effectLst/>
              </a:rPr>
              <a:t>proceso</a:t>
            </a:r>
            <a:r>
              <a:rPr lang="en-GB" b="0" dirty="0">
                <a:effectLst/>
              </a:rPr>
              <a:t>: </a:t>
            </a:r>
            <a:r>
              <a:rPr lang="en-GB" b="0" dirty="0" err="1">
                <a:effectLst/>
              </a:rPr>
              <a:t>número</a:t>
            </a:r>
            <a:r>
              <a:rPr lang="en-GB" b="0" dirty="0">
                <a:effectLst/>
              </a:rPr>
              <a:t> de personal </a:t>
            </a:r>
            <a:r>
              <a:rPr lang="en-GB" b="0" dirty="0" err="1">
                <a:effectLst/>
              </a:rPr>
              <a:t>humanitario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formado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en</a:t>
            </a:r>
            <a:r>
              <a:rPr lang="en-GB" b="0" dirty="0">
                <a:effectLst/>
              </a:rPr>
              <a:t> AAP, </a:t>
            </a:r>
            <a:r>
              <a:rPr lang="en-GB" b="0" dirty="0" err="1">
                <a:effectLst/>
              </a:rPr>
              <a:t>instalar</a:t>
            </a:r>
            <a:r>
              <a:rPr lang="en-GB" b="0" dirty="0">
                <a:effectLst/>
              </a:rPr>
              <a:t> un </a:t>
            </a:r>
            <a:r>
              <a:rPr lang="en-GB" b="0" dirty="0" err="1">
                <a:effectLst/>
              </a:rPr>
              <a:t>mecanismo</a:t>
            </a:r>
            <a:r>
              <a:rPr lang="en-GB" b="0" dirty="0">
                <a:effectLst/>
              </a:rPr>
              <a:t> de feed back</a:t>
            </a:r>
          </a:p>
          <a:p>
            <a:pPr rtl="0"/>
            <a:r>
              <a:rPr lang="en-GB" b="0" dirty="0" err="1">
                <a:effectLst/>
              </a:rPr>
              <a:t>producto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entregado</a:t>
            </a:r>
            <a:r>
              <a:rPr lang="en-GB" b="0" dirty="0">
                <a:effectLst/>
              </a:rPr>
              <a:t> a </a:t>
            </a:r>
            <a:r>
              <a:rPr lang="en-GB" b="0" dirty="0" err="1">
                <a:effectLst/>
              </a:rPr>
              <a:t>los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beneficiarios</a:t>
            </a:r>
            <a:r>
              <a:rPr lang="en-GB" b="0" dirty="0">
                <a:effectLst/>
              </a:rPr>
              <a:t>: </a:t>
            </a:r>
            <a:r>
              <a:rPr lang="en-GB" b="0" dirty="0" err="1">
                <a:effectLst/>
              </a:rPr>
              <a:t>número</a:t>
            </a:r>
            <a:r>
              <a:rPr lang="en-GB" b="0" dirty="0">
                <a:effectLst/>
              </a:rPr>
              <a:t> de mantas </a:t>
            </a:r>
            <a:r>
              <a:rPr lang="en-GB" b="0" dirty="0" err="1">
                <a:effectLst/>
              </a:rPr>
              <a:t>distribuidas</a:t>
            </a:r>
            <a:r>
              <a:rPr lang="en-GB" b="0" dirty="0">
                <a:effectLst/>
              </a:rPr>
              <a:t>.</a:t>
            </a:r>
          </a:p>
          <a:p>
            <a:pPr rtl="0"/>
            <a:endParaRPr lang="en-GB" b="1" dirty="0">
              <a:effectLst/>
            </a:endParaRPr>
          </a:p>
          <a:p>
            <a:pPr rtl="0"/>
            <a:r>
              <a:rPr lang="en-GB" b="1" dirty="0">
                <a:effectLst/>
              </a:rPr>
              <a:t>Nota </a:t>
            </a:r>
            <a:r>
              <a:rPr lang="en-GB" b="1" dirty="0" err="1">
                <a:effectLst/>
              </a:rPr>
              <a:t>sobre</a:t>
            </a:r>
            <a:r>
              <a:rPr lang="en-GB" b="1" dirty="0">
                <a:effectLst/>
              </a:rPr>
              <a:t> </a:t>
            </a:r>
            <a:r>
              <a:rPr lang="en-GB" b="1" dirty="0" err="1">
                <a:effectLst/>
              </a:rPr>
              <a:t>el</a:t>
            </a:r>
            <a:r>
              <a:rPr lang="en-GB" b="1" dirty="0">
                <a:effectLst/>
              </a:rPr>
              <a:t> </a:t>
            </a:r>
            <a:r>
              <a:rPr lang="en-GB" b="1" dirty="0" err="1">
                <a:effectLst/>
              </a:rPr>
              <a:t>resultado</a:t>
            </a:r>
            <a:r>
              <a:rPr lang="en-GB" b="1" dirty="0">
                <a:effectLst/>
              </a:rPr>
              <a:t>:</a:t>
            </a:r>
          </a:p>
          <a:p>
            <a:pPr rtl="0"/>
            <a:r>
              <a:rPr lang="en-GB" b="0" dirty="0">
                <a:effectLst/>
              </a:rPr>
              <a:t>El </a:t>
            </a:r>
            <a:r>
              <a:rPr lang="en-GB" b="0" dirty="0" err="1">
                <a:effectLst/>
              </a:rPr>
              <a:t>seguimiento</a:t>
            </a:r>
            <a:r>
              <a:rPr lang="en-GB" b="0" dirty="0">
                <a:effectLst/>
              </a:rPr>
              <a:t> de </a:t>
            </a:r>
            <a:r>
              <a:rPr lang="en-GB" b="0" dirty="0" err="1">
                <a:effectLst/>
              </a:rPr>
              <a:t>los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resultados</a:t>
            </a:r>
            <a:r>
              <a:rPr lang="en-GB" b="0" dirty="0">
                <a:effectLst/>
              </a:rPr>
              <a:t> es </a:t>
            </a:r>
            <a:r>
              <a:rPr lang="en-GB" b="0" dirty="0" err="1">
                <a:effectLst/>
              </a:rPr>
              <a:t>necesario</a:t>
            </a:r>
            <a:r>
              <a:rPr lang="en-GB" b="0" dirty="0">
                <a:effectLst/>
              </a:rPr>
              <a:t>, </a:t>
            </a:r>
            <a:r>
              <a:rPr lang="en-GB" b="0" dirty="0" err="1">
                <a:effectLst/>
              </a:rPr>
              <a:t>pero</a:t>
            </a:r>
            <a:r>
              <a:rPr lang="en-GB" b="0" dirty="0">
                <a:effectLst/>
              </a:rPr>
              <a:t> no </a:t>
            </a:r>
            <a:r>
              <a:rPr lang="en-GB" b="0" dirty="0" err="1">
                <a:effectLst/>
              </a:rPr>
              <a:t>nos</a:t>
            </a:r>
            <a:r>
              <a:rPr lang="en-GB" b="0" dirty="0">
                <a:effectLst/>
              </a:rPr>
              <a:t> dice </a:t>
            </a:r>
            <a:r>
              <a:rPr lang="en-GB" b="0" dirty="0" err="1">
                <a:effectLst/>
              </a:rPr>
              <a:t>el</a:t>
            </a:r>
            <a:r>
              <a:rPr lang="en-GB" b="0" dirty="0">
                <a:effectLst/>
              </a:rPr>
              <a:t> final de la </a:t>
            </a:r>
            <a:r>
              <a:rPr lang="en-GB" b="0" dirty="0" err="1">
                <a:effectLst/>
              </a:rPr>
              <a:t>historia</a:t>
            </a:r>
            <a:r>
              <a:rPr lang="en-GB" b="0" dirty="0">
                <a:effectLst/>
              </a:rPr>
              <a:t>.</a:t>
            </a:r>
          </a:p>
          <a:p>
            <a:pPr rtl="0"/>
            <a:r>
              <a:rPr lang="en-GB" b="0" dirty="0">
                <a:effectLst/>
              </a:rPr>
              <a:t>Por </a:t>
            </a:r>
            <a:r>
              <a:rPr lang="en-GB" b="0" dirty="0" err="1">
                <a:effectLst/>
              </a:rPr>
              <a:t>ejemplo</a:t>
            </a:r>
            <a:r>
              <a:rPr lang="en-GB" b="0" dirty="0">
                <a:effectLst/>
              </a:rPr>
              <a:t>: se </a:t>
            </a:r>
            <a:r>
              <a:rPr lang="en-GB" b="0" dirty="0" err="1">
                <a:effectLst/>
              </a:rPr>
              <a:t>construyó</a:t>
            </a:r>
            <a:r>
              <a:rPr lang="en-GB" b="0" dirty="0">
                <a:effectLst/>
              </a:rPr>
              <a:t> la </a:t>
            </a:r>
            <a:r>
              <a:rPr lang="en-GB" b="0" dirty="0" err="1">
                <a:effectLst/>
              </a:rPr>
              <a:t>escuela</a:t>
            </a:r>
            <a:r>
              <a:rPr lang="en-GB" b="0" dirty="0">
                <a:effectLst/>
              </a:rPr>
              <a:t>. Bien. Pero ¿</a:t>
            </a:r>
            <a:r>
              <a:rPr lang="en-GB" b="0" dirty="0" err="1">
                <a:effectLst/>
              </a:rPr>
              <a:t>funciona</a:t>
            </a:r>
            <a:r>
              <a:rPr lang="en-GB" b="0" dirty="0">
                <a:effectLst/>
              </a:rPr>
              <a:t> y </a:t>
            </a:r>
            <a:r>
              <a:rPr lang="en-GB" b="0" dirty="0" err="1">
                <a:effectLst/>
              </a:rPr>
              <a:t>los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niños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asisten</a:t>
            </a:r>
            <a:r>
              <a:rPr lang="en-GB" b="0" dirty="0">
                <a:effectLst/>
              </a:rPr>
              <a:t> a </a:t>
            </a:r>
            <a:r>
              <a:rPr lang="en-GB" b="0" dirty="0" err="1">
                <a:effectLst/>
              </a:rPr>
              <a:t>clase</a:t>
            </a:r>
            <a:r>
              <a:rPr lang="en-GB" b="0" dirty="0">
                <a:effectLst/>
              </a:rPr>
              <a:t>? Se </a:t>
            </a:r>
            <a:r>
              <a:rPr lang="en-GB" b="0" dirty="0" err="1">
                <a:effectLst/>
              </a:rPr>
              <a:t>excavaron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pozos</a:t>
            </a:r>
            <a:r>
              <a:rPr lang="en-GB" b="0" dirty="0">
                <a:effectLst/>
              </a:rPr>
              <a:t>: ¿</a:t>
            </a:r>
            <a:r>
              <a:rPr lang="en-GB" b="0" dirty="0" err="1">
                <a:effectLst/>
              </a:rPr>
              <a:t>tiene</a:t>
            </a:r>
            <a:r>
              <a:rPr lang="en-GB" b="0" dirty="0">
                <a:effectLst/>
              </a:rPr>
              <a:t> la </a:t>
            </a:r>
            <a:r>
              <a:rPr lang="en-GB" b="0" dirty="0" err="1">
                <a:effectLst/>
              </a:rPr>
              <a:t>gente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más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agua</a:t>
            </a:r>
            <a:r>
              <a:rPr lang="en-GB" b="0" dirty="0">
                <a:effectLst/>
              </a:rPr>
              <a:t>? Se </a:t>
            </a:r>
            <a:r>
              <a:rPr lang="en-GB" b="0" dirty="0" err="1">
                <a:effectLst/>
              </a:rPr>
              <a:t>construyeron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letrinas</a:t>
            </a:r>
            <a:r>
              <a:rPr lang="en-GB" b="0" dirty="0">
                <a:effectLst/>
              </a:rPr>
              <a:t>: ¿se </a:t>
            </a:r>
            <a:r>
              <a:rPr lang="en-GB" b="0" dirty="0" err="1">
                <a:effectLst/>
              </a:rPr>
              <a:t>observa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una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disminución</a:t>
            </a:r>
            <a:r>
              <a:rPr lang="en-GB" b="0" dirty="0">
                <a:effectLst/>
              </a:rPr>
              <a:t> de las </a:t>
            </a:r>
            <a:r>
              <a:rPr lang="en-GB" b="0" dirty="0" err="1">
                <a:effectLst/>
              </a:rPr>
              <a:t>enfermedades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relacionadas</a:t>
            </a:r>
            <a:r>
              <a:rPr lang="en-GB" b="0" dirty="0">
                <a:effectLst/>
              </a:rPr>
              <a:t> con la </a:t>
            </a:r>
            <a:r>
              <a:rPr lang="en-GB" b="0" dirty="0" err="1">
                <a:effectLst/>
              </a:rPr>
              <a:t>higiene</a:t>
            </a:r>
            <a:r>
              <a:rPr lang="en-GB" b="0" dirty="0">
                <a:effectLst/>
              </a:rPr>
              <a:t>?</a:t>
            </a:r>
          </a:p>
          <a:p>
            <a:pPr rtl="0"/>
            <a:r>
              <a:rPr lang="en-GB" b="0" dirty="0">
                <a:effectLst/>
              </a:rPr>
              <a:t>El </a:t>
            </a:r>
            <a:r>
              <a:rPr lang="en-GB" b="0" dirty="0" err="1">
                <a:effectLst/>
              </a:rPr>
              <a:t>trabajo</a:t>
            </a:r>
            <a:r>
              <a:rPr lang="en-GB" b="0" dirty="0">
                <a:effectLst/>
              </a:rPr>
              <a:t> de </a:t>
            </a:r>
            <a:r>
              <a:rPr lang="en-GB" b="0" dirty="0" err="1">
                <a:effectLst/>
              </a:rPr>
              <a:t>seguimiento</a:t>
            </a:r>
            <a:r>
              <a:rPr lang="en-GB" b="0" dirty="0">
                <a:effectLst/>
              </a:rPr>
              <a:t> no </a:t>
            </a:r>
            <a:r>
              <a:rPr lang="en-GB" b="0" dirty="0" err="1">
                <a:effectLst/>
              </a:rPr>
              <a:t>puede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limitarse</a:t>
            </a:r>
            <a:r>
              <a:rPr lang="en-GB" b="0" dirty="0">
                <a:effectLst/>
              </a:rPr>
              <a:t> a </a:t>
            </a:r>
            <a:r>
              <a:rPr lang="en-GB" b="0" dirty="0" err="1">
                <a:effectLst/>
              </a:rPr>
              <a:t>contar</a:t>
            </a:r>
            <a:r>
              <a:rPr lang="en-GB" b="0" dirty="0">
                <a:effectLst/>
              </a:rPr>
              <a:t> lo que se ha </a:t>
            </a:r>
            <a:r>
              <a:rPr lang="en-GB" b="0" dirty="0" err="1">
                <a:effectLst/>
              </a:rPr>
              <a:t>hecho</a:t>
            </a:r>
            <a:r>
              <a:rPr lang="en-GB" b="0" dirty="0">
                <a:effectLst/>
              </a:rPr>
              <a:t> y lo que se ha </a:t>
            </a:r>
            <a:r>
              <a:rPr lang="en-GB" b="0" dirty="0" err="1">
                <a:effectLst/>
              </a:rPr>
              <a:t>entregado</a:t>
            </a:r>
            <a:r>
              <a:rPr lang="en-GB" b="0" dirty="0">
                <a:effectLst/>
              </a:rPr>
              <a:t>, sin </a:t>
            </a:r>
            <a:r>
              <a:rPr lang="en-GB" b="0" dirty="0" err="1">
                <a:effectLst/>
              </a:rPr>
              <a:t>preguntarse</a:t>
            </a:r>
            <a:r>
              <a:rPr lang="en-GB" b="0" dirty="0">
                <a:effectLst/>
              </a:rPr>
              <a:t>: ¿se ha </a:t>
            </a:r>
            <a:r>
              <a:rPr lang="en-GB" b="0" dirty="0" err="1">
                <a:effectLst/>
              </a:rPr>
              <a:t>alcanzado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el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objetivo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previsto</a:t>
            </a:r>
            <a:r>
              <a:rPr lang="en-GB" b="0" dirty="0">
                <a:effectLst/>
              </a:rPr>
              <a:t>? </a:t>
            </a:r>
          </a:p>
          <a:p>
            <a:pPr rtl="0"/>
            <a:endParaRPr lang="en-GB" b="1" dirty="0">
              <a:effectLst/>
            </a:endParaRPr>
          </a:p>
          <a:p>
            <a:pPr rtl="0"/>
            <a:r>
              <a:rPr lang="en-GB" b="1" dirty="0">
                <a:effectLst/>
              </a:rPr>
              <a:t>Nota </a:t>
            </a:r>
            <a:r>
              <a:rPr lang="en-GB" b="1" dirty="0" err="1">
                <a:effectLst/>
              </a:rPr>
              <a:t>sobre</a:t>
            </a:r>
            <a:r>
              <a:rPr lang="en-GB" b="1" dirty="0">
                <a:effectLst/>
              </a:rPr>
              <a:t> </a:t>
            </a:r>
            <a:r>
              <a:rPr lang="en-GB" b="1" dirty="0" err="1">
                <a:effectLst/>
              </a:rPr>
              <a:t>el</a:t>
            </a:r>
            <a:r>
              <a:rPr lang="en-GB" b="1" dirty="0">
                <a:effectLst/>
              </a:rPr>
              <a:t> </a:t>
            </a:r>
            <a:r>
              <a:rPr lang="en-GB" b="1" dirty="0" err="1">
                <a:effectLst/>
              </a:rPr>
              <a:t>impacto</a:t>
            </a:r>
            <a:r>
              <a:rPr lang="en-GB" b="1" dirty="0">
                <a:effectLst/>
              </a:rPr>
              <a:t>: </a:t>
            </a:r>
          </a:p>
          <a:p>
            <a:pPr rtl="0"/>
            <a:r>
              <a:rPr lang="en-GB" b="0" dirty="0">
                <a:effectLst/>
              </a:rPr>
              <a:t>El </a:t>
            </a:r>
            <a:r>
              <a:rPr lang="en-GB" b="0" dirty="0" err="1">
                <a:effectLst/>
              </a:rPr>
              <a:t>impacto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observa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los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efectos</a:t>
            </a:r>
            <a:r>
              <a:rPr lang="en-GB" b="0" dirty="0">
                <a:effectLst/>
              </a:rPr>
              <a:t> a largo </a:t>
            </a:r>
            <a:r>
              <a:rPr lang="en-GB" b="0" dirty="0" err="1">
                <a:effectLst/>
              </a:rPr>
              <a:t>plazo</a:t>
            </a:r>
            <a:r>
              <a:rPr lang="en-GB" b="0" dirty="0">
                <a:effectLst/>
              </a:rPr>
              <a:t> de </a:t>
            </a:r>
            <a:r>
              <a:rPr lang="en-GB" b="0" dirty="0" err="1">
                <a:effectLst/>
              </a:rPr>
              <a:t>una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acción</a:t>
            </a:r>
            <a:r>
              <a:rPr lang="en-GB" b="0" dirty="0">
                <a:effectLst/>
              </a:rPr>
              <a:t>. </a:t>
            </a:r>
            <a:r>
              <a:rPr lang="en-GB" b="0" dirty="0" err="1">
                <a:effectLst/>
              </a:rPr>
              <a:t>En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el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caso</a:t>
            </a:r>
            <a:r>
              <a:rPr lang="en-GB" b="0" dirty="0">
                <a:effectLst/>
              </a:rPr>
              <a:t> del </a:t>
            </a:r>
            <a:r>
              <a:rPr lang="en-GB" b="0" dirty="0" err="1">
                <a:effectLst/>
              </a:rPr>
              <a:t>trabajo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humanitario</a:t>
            </a:r>
            <a:r>
              <a:rPr lang="en-GB" b="0" dirty="0">
                <a:effectLst/>
              </a:rPr>
              <a:t>, no </a:t>
            </a:r>
            <a:r>
              <a:rPr lang="en-GB" b="0" dirty="0" err="1">
                <a:effectLst/>
              </a:rPr>
              <a:t>nos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fijamos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en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el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impacto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por</a:t>
            </a:r>
            <a:r>
              <a:rPr lang="en-GB" b="0" dirty="0">
                <a:effectLst/>
              </a:rPr>
              <a:t> dos </a:t>
            </a:r>
            <a:r>
              <a:rPr lang="en-GB" b="0" dirty="0" err="1">
                <a:effectLst/>
              </a:rPr>
              <a:t>razones</a:t>
            </a:r>
            <a:r>
              <a:rPr lang="en-GB" b="0" dirty="0">
                <a:effectLst/>
              </a:rPr>
              <a:t>: 1) La mayor </a:t>
            </a:r>
            <a:r>
              <a:rPr lang="en-GB" b="0" dirty="0" err="1">
                <a:effectLst/>
              </a:rPr>
              <a:t>parte</a:t>
            </a:r>
            <a:r>
              <a:rPr lang="en-GB" b="0" dirty="0">
                <a:effectLst/>
              </a:rPr>
              <a:t> de la </a:t>
            </a:r>
            <a:r>
              <a:rPr lang="en-GB" b="0" dirty="0" err="1">
                <a:effectLst/>
              </a:rPr>
              <a:t>acción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humanitaria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persigue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efectos</a:t>
            </a:r>
            <a:r>
              <a:rPr lang="en-GB" b="0" dirty="0">
                <a:effectLst/>
              </a:rPr>
              <a:t> a </a:t>
            </a:r>
            <a:r>
              <a:rPr lang="en-GB" b="0" dirty="0" err="1">
                <a:effectLst/>
              </a:rPr>
              <a:t>corto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plazo</a:t>
            </a:r>
            <a:r>
              <a:rPr lang="en-GB" b="0" dirty="0">
                <a:effectLst/>
              </a:rPr>
              <a:t>: </a:t>
            </a:r>
            <a:r>
              <a:rPr lang="en-GB" b="0" dirty="0" err="1">
                <a:effectLst/>
              </a:rPr>
              <a:t>salvar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vidas</a:t>
            </a:r>
            <a:r>
              <a:rPr lang="en-GB" b="0" dirty="0">
                <a:effectLst/>
              </a:rPr>
              <a:t>, </a:t>
            </a:r>
            <a:r>
              <a:rPr lang="en-GB" b="0" dirty="0" err="1">
                <a:effectLst/>
              </a:rPr>
              <a:t>restablecer</a:t>
            </a:r>
            <a:r>
              <a:rPr lang="en-GB" b="0" dirty="0">
                <a:effectLst/>
              </a:rPr>
              <a:t> la </a:t>
            </a:r>
            <a:r>
              <a:rPr lang="en-GB" b="0" dirty="0" err="1">
                <a:effectLst/>
              </a:rPr>
              <a:t>dignidad</a:t>
            </a:r>
            <a:r>
              <a:rPr lang="en-GB" b="0" dirty="0">
                <a:effectLst/>
              </a:rPr>
              <a:t>, </a:t>
            </a:r>
            <a:r>
              <a:rPr lang="en-GB" b="0" dirty="0" err="1">
                <a:effectLst/>
              </a:rPr>
              <a:t>ofrecer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protección</a:t>
            </a:r>
            <a:r>
              <a:rPr lang="en-GB" b="0" dirty="0">
                <a:effectLst/>
              </a:rPr>
              <a:t>. 2) para </a:t>
            </a:r>
            <a:r>
              <a:rPr lang="en-GB" b="0" dirty="0" err="1">
                <a:effectLst/>
              </a:rPr>
              <a:t>medir</a:t>
            </a:r>
            <a:r>
              <a:rPr lang="en-GB" b="0" dirty="0">
                <a:effectLst/>
              </a:rPr>
              <a:t> las </a:t>
            </a:r>
            <a:r>
              <a:rPr lang="en-GB" b="0" dirty="0" err="1">
                <a:effectLst/>
              </a:rPr>
              <a:t>cosas</a:t>
            </a:r>
            <a:r>
              <a:rPr lang="en-GB" b="0" dirty="0">
                <a:effectLst/>
              </a:rPr>
              <a:t> a largo </a:t>
            </a:r>
            <a:r>
              <a:rPr lang="en-GB" b="0" dirty="0" err="1">
                <a:effectLst/>
              </a:rPr>
              <a:t>plazo</a:t>
            </a:r>
            <a:r>
              <a:rPr lang="en-GB" b="0" dirty="0">
                <a:effectLst/>
              </a:rPr>
              <a:t>, </a:t>
            </a:r>
            <a:r>
              <a:rPr lang="en-GB" b="0" dirty="0" err="1">
                <a:effectLst/>
              </a:rPr>
              <a:t>necesitamos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estabilidad</a:t>
            </a:r>
            <a:r>
              <a:rPr lang="en-GB" b="0" dirty="0">
                <a:effectLst/>
              </a:rPr>
              <a:t>: </a:t>
            </a:r>
            <a:r>
              <a:rPr lang="en-GB" b="0" dirty="0" err="1">
                <a:effectLst/>
              </a:rPr>
              <a:t>si</a:t>
            </a:r>
            <a:r>
              <a:rPr lang="en-GB" b="0" dirty="0">
                <a:effectLst/>
              </a:rPr>
              <a:t> la </a:t>
            </a:r>
            <a:r>
              <a:rPr lang="en-GB" b="0" dirty="0" err="1">
                <a:effectLst/>
              </a:rPr>
              <a:t>situación</a:t>
            </a:r>
            <a:r>
              <a:rPr lang="en-GB" b="0" dirty="0">
                <a:effectLst/>
              </a:rPr>
              <a:t> es </a:t>
            </a:r>
            <a:r>
              <a:rPr lang="en-GB" b="0" dirty="0" err="1">
                <a:effectLst/>
              </a:rPr>
              <a:t>esencialmente</a:t>
            </a:r>
            <a:r>
              <a:rPr lang="en-GB" b="0" dirty="0">
                <a:effectLst/>
              </a:rPr>
              <a:t> la </a:t>
            </a:r>
            <a:r>
              <a:rPr lang="en-GB" b="0" dirty="0" err="1">
                <a:effectLst/>
              </a:rPr>
              <a:t>misma</a:t>
            </a:r>
            <a:r>
              <a:rPr lang="en-GB" b="0" dirty="0">
                <a:effectLst/>
              </a:rPr>
              <a:t> de un </a:t>
            </a:r>
            <a:r>
              <a:rPr lang="en-GB" b="0" dirty="0" err="1">
                <a:effectLst/>
              </a:rPr>
              <a:t>año</a:t>
            </a:r>
            <a:r>
              <a:rPr lang="en-GB" b="0" dirty="0">
                <a:effectLst/>
              </a:rPr>
              <a:t> para </a:t>
            </a:r>
            <a:r>
              <a:rPr lang="en-GB" b="0" dirty="0" err="1">
                <a:effectLst/>
              </a:rPr>
              <a:t>otro</a:t>
            </a:r>
            <a:r>
              <a:rPr lang="en-GB" b="0" dirty="0">
                <a:effectLst/>
              </a:rPr>
              <a:t>, </a:t>
            </a:r>
            <a:r>
              <a:rPr lang="en-GB" b="0" dirty="0" err="1">
                <a:effectLst/>
              </a:rPr>
              <a:t>entonces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puedo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medir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qué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cambios</a:t>
            </a:r>
            <a:r>
              <a:rPr lang="en-GB" b="0" dirty="0">
                <a:effectLst/>
              </a:rPr>
              <a:t> ha </a:t>
            </a:r>
            <a:r>
              <a:rPr lang="en-GB" b="0" dirty="0" err="1">
                <a:effectLst/>
              </a:rPr>
              <a:t>traído</a:t>
            </a:r>
            <a:r>
              <a:rPr lang="en-GB" b="0" dirty="0">
                <a:effectLst/>
              </a:rPr>
              <a:t> mi </a:t>
            </a:r>
            <a:r>
              <a:rPr lang="en-GB" b="0" dirty="0" err="1">
                <a:effectLst/>
              </a:rPr>
              <a:t>acción</a:t>
            </a:r>
            <a:r>
              <a:rPr lang="en-GB" b="0" dirty="0">
                <a:effectLst/>
              </a:rPr>
              <a:t>. Por </a:t>
            </a:r>
            <a:r>
              <a:rPr lang="en-GB" b="0" dirty="0" err="1">
                <a:effectLst/>
              </a:rPr>
              <a:t>naturaleza</a:t>
            </a:r>
            <a:r>
              <a:rPr lang="en-GB" b="0" dirty="0">
                <a:effectLst/>
              </a:rPr>
              <a:t>, la </a:t>
            </a:r>
            <a:r>
              <a:rPr lang="en-GB" b="0" dirty="0" err="1">
                <a:effectLst/>
              </a:rPr>
              <a:t>acción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humanitaria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tiene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lugar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en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contextos</a:t>
            </a:r>
            <a:r>
              <a:rPr lang="en-GB" b="0" dirty="0">
                <a:effectLst/>
              </a:rPr>
              <a:t> de crisis, que </a:t>
            </a:r>
            <a:r>
              <a:rPr lang="en-GB" b="0" dirty="0" err="1">
                <a:effectLst/>
              </a:rPr>
              <a:t>cambian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significativamente</a:t>
            </a:r>
            <a:r>
              <a:rPr lang="en-GB" b="0" dirty="0">
                <a:effectLst/>
              </a:rPr>
              <a:t> con </a:t>
            </a:r>
            <a:r>
              <a:rPr lang="en-GB" b="0" dirty="0" err="1">
                <a:effectLst/>
              </a:rPr>
              <a:t>el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tiempo</a:t>
            </a:r>
            <a:r>
              <a:rPr lang="en-GB" b="0" dirty="0">
                <a:effectLst/>
              </a:rPr>
              <a:t>, </a:t>
            </a:r>
            <a:r>
              <a:rPr lang="en-GB" b="0" dirty="0" err="1">
                <a:effectLst/>
              </a:rPr>
              <a:t>por</a:t>
            </a:r>
            <a:r>
              <a:rPr lang="en-GB" b="0" dirty="0">
                <a:effectLst/>
              </a:rPr>
              <a:t> lo que es </a:t>
            </a:r>
            <a:r>
              <a:rPr lang="en-GB" b="0" dirty="0" err="1">
                <a:effectLst/>
              </a:rPr>
              <a:t>imposible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medir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los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efectos</a:t>
            </a:r>
            <a:r>
              <a:rPr lang="en-GB" b="0" dirty="0">
                <a:effectLst/>
              </a:rPr>
              <a:t> a largo </a:t>
            </a:r>
            <a:r>
              <a:rPr lang="en-GB" b="0" dirty="0" err="1">
                <a:effectLst/>
              </a:rPr>
              <a:t>plazo</a:t>
            </a:r>
            <a:r>
              <a:rPr lang="en-GB" b="0" dirty="0">
                <a:effectLst/>
              </a:rPr>
              <a:t>.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3465168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l">
              <a:buFontTx/>
              <a:buNone/>
            </a:pPr>
            <a:r>
              <a:rPr lang="en-US" sz="1200" i="0" kern="0" dirty="0" err="1"/>
              <a:t>Recuerde</a:t>
            </a:r>
            <a:r>
              <a:rPr lang="en-US" sz="1200" i="0" kern="0" dirty="0"/>
              <a:t> que </a:t>
            </a:r>
            <a:r>
              <a:rPr lang="en-US" sz="1200" i="0" kern="0" dirty="0" err="1"/>
              <a:t>nuestra</a:t>
            </a:r>
            <a:r>
              <a:rPr lang="en-US" sz="1200" i="0" kern="0" dirty="0"/>
              <a:t> </a:t>
            </a:r>
            <a:r>
              <a:rPr lang="en-US" sz="1200" i="0" kern="0" dirty="0" err="1"/>
              <a:t>definición</a:t>
            </a:r>
            <a:r>
              <a:rPr lang="en-US" sz="1200" i="0" kern="0" dirty="0"/>
              <a:t> de </a:t>
            </a:r>
            <a:r>
              <a:rPr lang="en-US" sz="1200" i="0" kern="0" dirty="0" err="1"/>
              <a:t>Monitoreo</a:t>
            </a:r>
            <a:r>
              <a:rPr lang="en-US" sz="1200" i="0" kern="0" dirty="0"/>
              <a:t> de la Respuesta </a:t>
            </a:r>
            <a:r>
              <a:rPr lang="en-US" sz="1200" i="0" kern="0" dirty="0" err="1"/>
              <a:t>contemplaba</a:t>
            </a:r>
            <a:r>
              <a:rPr lang="en-US" sz="1200" i="0" kern="0" dirty="0"/>
              <a:t> 3 </a:t>
            </a:r>
            <a:r>
              <a:rPr lang="en-US" sz="1200" i="0" kern="0" dirty="0" err="1"/>
              <a:t>partes</a:t>
            </a:r>
            <a:r>
              <a:rPr lang="en-US" sz="1200" i="0" kern="0" dirty="0"/>
              <a:t>: </a:t>
            </a:r>
            <a:r>
              <a:rPr lang="en-US" sz="1200" i="0" kern="0" dirty="0" err="1"/>
              <a:t>Ejecución</a:t>
            </a:r>
            <a:r>
              <a:rPr lang="en-US" sz="1200" i="0" kern="0" dirty="0"/>
              <a:t>, </a:t>
            </a:r>
            <a:r>
              <a:rPr lang="en-US" sz="1200" i="0" kern="0" dirty="0" err="1"/>
              <a:t>resultados</a:t>
            </a:r>
            <a:r>
              <a:rPr lang="en-US" sz="1200" i="0" kern="0" dirty="0"/>
              <a:t> y </a:t>
            </a:r>
            <a:r>
              <a:rPr lang="en-US" sz="1200" i="0" kern="0" dirty="0" err="1"/>
              <a:t>Conclusiones</a:t>
            </a:r>
            <a:r>
              <a:rPr lang="en-US" sz="1200" i="0" kern="0" dirty="0"/>
              <a:t>.</a:t>
            </a:r>
          </a:p>
          <a:p>
            <a:pPr lvl="0" algn="l">
              <a:buFontTx/>
              <a:buNone/>
            </a:pPr>
            <a:r>
              <a:rPr lang="en-US" sz="1200" i="0" kern="0" dirty="0"/>
              <a:t>Podemos </a:t>
            </a:r>
            <a:r>
              <a:rPr lang="en-US" sz="1200" i="0" kern="0" dirty="0" err="1"/>
              <a:t>ver</a:t>
            </a:r>
            <a:r>
              <a:rPr lang="en-US" sz="1200" i="0" kern="0" dirty="0"/>
              <a:t> </a:t>
            </a:r>
            <a:r>
              <a:rPr lang="en-US" sz="1200" i="0" kern="0" dirty="0" err="1"/>
              <a:t>esto</a:t>
            </a:r>
            <a:r>
              <a:rPr lang="en-US" sz="1200" i="0" kern="0" dirty="0"/>
              <a:t> </a:t>
            </a:r>
            <a:r>
              <a:rPr lang="en-US" sz="1200" i="0" kern="0" dirty="0" err="1"/>
              <a:t>en</a:t>
            </a:r>
            <a:r>
              <a:rPr lang="en-US" sz="1200" i="0" kern="0" dirty="0"/>
              <a:t> la </a:t>
            </a:r>
            <a:r>
              <a:rPr lang="en-US" sz="1200" i="0" kern="0" dirty="0" err="1"/>
              <a:t>cadena</a:t>
            </a:r>
            <a:r>
              <a:rPr lang="en-US" sz="1200" i="0" kern="0" dirty="0"/>
              <a:t> de </a:t>
            </a:r>
            <a:r>
              <a:rPr lang="en-US" sz="1200" i="0" kern="0" dirty="0" err="1"/>
              <a:t>resultados</a:t>
            </a:r>
            <a:r>
              <a:rPr lang="en-US" sz="1200" i="0" kern="0" dirty="0"/>
              <a:t>:</a:t>
            </a:r>
          </a:p>
          <a:p>
            <a:pPr lvl="0" algn="l">
              <a:buFontTx/>
              <a:buNone/>
            </a:pPr>
            <a:endParaRPr lang="en-US" sz="1200" i="0" kern="0" dirty="0"/>
          </a:p>
          <a:p>
            <a:pPr lvl="0" algn="l">
              <a:buFontTx/>
              <a:buNone/>
            </a:pPr>
            <a:r>
              <a:rPr lang="en-US" sz="1200" i="0" kern="0" dirty="0"/>
              <a:t>1) </a:t>
            </a:r>
            <a:r>
              <a:rPr lang="en-US" sz="1200" i="0" kern="0" dirty="0" err="1"/>
              <a:t>Cuando</a:t>
            </a:r>
            <a:r>
              <a:rPr lang="en-US" sz="1200" i="0" kern="0" dirty="0"/>
              <a:t> </a:t>
            </a:r>
            <a:r>
              <a:rPr lang="en-US" sz="1200" i="0" kern="0" dirty="0" err="1"/>
              <a:t>seguimos</a:t>
            </a:r>
            <a:r>
              <a:rPr lang="en-US" sz="1200" i="0" kern="0" dirty="0"/>
              <a:t> </a:t>
            </a:r>
            <a:r>
              <a:rPr lang="en-US" sz="1200" i="0" kern="0" dirty="0" err="1"/>
              <a:t>los</a:t>
            </a:r>
            <a:r>
              <a:rPr lang="en-US" sz="1200" i="0" kern="0" dirty="0"/>
              <a:t> </a:t>
            </a:r>
            <a:r>
              <a:rPr lang="en-US" sz="1200" i="0" kern="0" dirty="0" err="1"/>
              <a:t>insumos</a:t>
            </a:r>
            <a:r>
              <a:rPr lang="en-US" sz="1200" i="0" kern="0" dirty="0"/>
              <a:t>, la </a:t>
            </a:r>
            <a:r>
              <a:rPr lang="en-US" sz="1200" i="0" kern="0" dirty="0" err="1"/>
              <a:t>acción</a:t>
            </a:r>
            <a:r>
              <a:rPr lang="en-US" sz="1200" i="0" kern="0" dirty="0"/>
              <a:t> y </a:t>
            </a:r>
            <a:r>
              <a:rPr lang="en-US" sz="1200" i="0" kern="0" dirty="0" err="1"/>
              <a:t>algunos</a:t>
            </a:r>
            <a:r>
              <a:rPr lang="en-US" sz="1200" i="0" kern="0" dirty="0"/>
              <a:t> </a:t>
            </a:r>
            <a:r>
              <a:rPr lang="en-US" sz="1200" i="0" kern="0" dirty="0" err="1"/>
              <a:t>productos</a:t>
            </a:r>
            <a:r>
              <a:rPr lang="en-US" sz="1200" i="0" kern="0" dirty="0"/>
              <a:t> (</a:t>
            </a:r>
            <a:r>
              <a:rPr lang="en-US" sz="1200" i="0" kern="0" dirty="0" err="1"/>
              <a:t>los</a:t>
            </a:r>
            <a:r>
              <a:rPr lang="en-US" sz="1200" i="0" kern="0" dirty="0"/>
              <a:t> </a:t>
            </a:r>
            <a:r>
              <a:rPr lang="en-US" sz="1200" i="0" kern="0" dirty="0" err="1"/>
              <a:t>facilitadores</a:t>
            </a:r>
            <a:r>
              <a:rPr lang="en-US" sz="1200" i="0" kern="0" dirty="0"/>
              <a:t>), </a:t>
            </a:r>
            <a:r>
              <a:rPr lang="en-US" sz="1200" i="0" kern="0" dirty="0" err="1"/>
              <a:t>estamos</a:t>
            </a:r>
            <a:r>
              <a:rPr lang="en-US" sz="1200" i="0" kern="0" dirty="0"/>
              <a:t> </a:t>
            </a:r>
            <a:r>
              <a:rPr lang="en-US" sz="1200" i="0" kern="0" dirty="0" err="1"/>
              <a:t>supervisando</a:t>
            </a:r>
            <a:r>
              <a:rPr lang="en-US" sz="1200" i="0" kern="0" dirty="0"/>
              <a:t> la </a:t>
            </a:r>
            <a:r>
              <a:rPr lang="en-US" sz="1200" i="0" kern="0" dirty="0" err="1"/>
              <a:t>implementación</a:t>
            </a:r>
            <a:r>
              <a:rPr lang="en-US" sz="1200" i="0" kern="0" dirty="0"/>
              <a:t>: lo que se </a:t>
            </a:r>
            <a:r>
              <a:rPr lang="en-US" sz="1200" i="0" kern="0" dirty="0" err="1"/>
              <a:t>está</a:t>
            </a:r>
            <a:r>
              <a:rPr lang="en-US" sz="1200" i="0" kern="0" dirty="0"/>
              <a:t> </a:t>
            </a:r>
            <a:r>
              <a:rPr lang="en-US" sz="1200" i="0" kern="0" dirty="0" err="1"/>
              <a:t>haciendo</a:t>
            </a:r>
            <a:r>
              <a:rPr lang="en-US" sz="1200" i="0" kern="0" dirty="0"/>
              <a:t>.</a:t>
            </a:r>
          </a:p>
          <a:p>
            <a:pPr lvl="0" algn="l">
              <a:buFontTx/>
              <a:buNone/>
            </a:pPr>
            <a:r>
              <a:rPr lang="en-US" sz="1200" i="0" kern="0" dirty="0"/>
              <a:t>Nos </a:t>
            </a:r>
            <a:r>
              <a:rPr lang="en-US" sz="1200" i="0" kern="0" dirty="0" err="1"/>
              <a:t>fijamos</a:t>
            </a:r>
            <a:r>
              <a:rPr lang="en-US" sz="1200" i="0" kern="0" dirty="0"/>
              <a:t> </a:t>
            </a:r>
            <a:r>
              <a:rPr lang="en-US" sz="1200" i="0" kern="0" dirty="0" err="1"/>
              <a:t>en</a:t>
            </a:r>
            <a:r>
              <a:rPr lang="en-US" sz="1200" i="0" kern="0" dirty="0"/>
              <a:t> las </a:t>
            </a:r>
            <a:r>
              <a:rPr lang="en-US" sz="1200" i="0" kern="0" dirty="0" err="1"/>
              <a:t>acciones</a:t>
            </a:r>
            <a:r>
              <a:rPr lang="en-US" sz="1200" i="0" kern="0" dirty="0"/>
              <a:t> que se </a:t>
            </a:r>
            <a:r>
              <a:rPr lang="en-US" sz="1200" i="0" kern="0" dirty="0" err="1"/>
              <a:t>llevan</a:t>
            </a:r>
            <a:r>
              <a:rPr lang="en-US" sz="1200" i="0" kern="0" dirty="0"/>
              <a:t> a </a:t>
            </a:r>
            <a:r>
              <a:rPr lang="en-US" sz="1200" i="0" kern="0" dirty="0" err="1"/>
              <a:t>cabo</a:t>
            </a:r>
            <a:r>
              <a:rPr lang="en-US" sz="1200" i="0" kern="0" dirty="0"/>
              <a:t> para </a:t>
            </a:r>
            <a:r>
              <a:rPr lang="en-US" sz="1200" i="0" kern="0" dirty="0" err="1"/>
              <a:t>prestar</a:t>
            </a:r>
            <a:r>
              <a:rPr lang="en-US" sz="1200" i="0" kern="0" dirty="0"/>
              <a:t> la </a:t>
            </a:r>
            <a:r>
              <a:rPr lang="en-US" sz="1200" i="0" kern="0" dirty="0" err="1"/>
              <a:t>ayuda</a:t>
            </a:r>
            <a:r>
              <a:rPr lang="en-US" sz="1200" i="0" kern="0" dirty="0"/>
              <a:t>. </a:t>
            </a:r>
          </a:p>
          <a:p>
            <a:pPr lvl="0" algn="l">
              <a:buFontTx/>
              <a:buNone/>
            </a:pPr>
            <a:r>
              <a:rPr lang="en-US" sz="1200" i="0" kern="0" dirty="0" err="1"/>
              <a:t>Ejemplos</a:t>
            </a:r>
            <a:r>
              <a:rPr lang="en-US" sz="1200" i="0" kern="0" dirty="0"/>
              <a:t>: </a:t>
            </a:r>
            <a:r>
              <a:rPr lang="en-US" sz="1200" i="0" kern="0" dirty="0" err="1"/>
              <a:t>construir</a:t>
            </a:r>
            <a:r>
              <a:rPr lang="en-US" sz="1200" i="0" kern="0" dirty="0"/>
              <a:t> </a:t>
            </a:r>
            <a:r>
              <a:rPr lang="en-US" sz="1200" i="0" kern="0" dirty="0" err="1"/>
              <a:t>letrinas</a:t>
            </a:r>
            <a:r>
              <a:rPr lang="en-US" sz="1200" i="0" kern="0" dirty="0"/>
              <a:t> / </a:t>
            </a:r>
            <a:r>
              <a:rPr lang="en-US" sz="1200" i="0" kern="0" dirty="0" err="1"/>
              <a:t>formar</a:t>
            </a:r>
            <a:r>
              <a:rPr lang="en-US" sz="1200" i="0" kern="0" dirty="0"/>
              <a:t> a </a:t>
            </a:r>
            <a:r>
              <a:rPr lang="en-US" sz="1200" i="0" kern="0" dirty="0" err="1"/>
              <a:t>trabajadores</a:t>
            </a:r>
            <a:r>
              <a:rPr lang="en-US" sz="1200" i="0" kern="0" dirty="0"/>
              <a:t> </a:t>
            </a:r>
            <a:r>
              <a:rPr lang="en-US" sz="1200" i="0" kern="0" dirty="0" err="1"/>
              <a:t>comunitarios</a:t>
            </a:r>
            <a:r>
              <a:rPr lang="en-US" sz="1200" i="0" kern="0" dirty="0"/>
              <a:t> / </a:t>
            </a:r>
            <a:r>
              <a:rPr lang="en-US" sz="1200" i="0" kern="0" dirty="0" err="1"/>
              <a:t>establecer</a:t>
            </a:r>
            <a:r>
              <a:rPr lang="en-US" sz="1200" i="0" kern="0" dirty="0"/>
              <a:t> </a:t>
            </a:r>
            <a:r>
              <a:rPr lang="en-US" sz="1200" i="0" kern="0" dirty="0" err="1"/>
              <a:t>mecanismos</a:t>
            </a:r>
            <a:r>
              <a:rPr lang="en-US" sz="1200" i="0" kern="0" dirty="0"/>
              <a:t> de </a:t>
            </a:r>
            <a:r>
              <a:rPr lang="en-US" sz="1200" i="0" kern="0" dirty="0" err="1"/>
              <a:t>retroalimentación</a:t>
            </a:r>
            <a:r>
              <a:rPr lang="en-US" sz="1200" i="0" kern="0" dirty="0"/>
              <a:t> / </a:t>
            </a:r>
            <a:r>
              <a:rPr lang="en-US" sz="1200" i="0" kern="0" dirty="0" err="1"/>
              <a:t>abrir</a:t>
            </a:r>
            <a:r>
              <a:rPr lang="en-US" sz="1200" i="0" kern="0" dirty="0"/>
              <a:t> </a:t>
            </a:r>
            <a:r>
              <a:rPr lang="en-US" sz="1200" i="0" kern="0" dirty="0" err="1"/>
              <a:t>una</a:t>
            </a:r>
            <a:r>
              <a:rPr lang="en-US" sz="1200" i="0" kern="0" dirty="0"/>
              <a:t> consulta </a:t>
            </a:r>
            <a:r>
              <a:rPr lang="en-US" sz="1200" i="0" kern="0" dirty="0" err="1"/>
              <a:t>médica</a:t>
            </a:r>
            <a:r>
              <a:rPr lang="en-US" sz="1200" i="0" kern="0" dirty="0"/>
              <a:t> / </a:t>
            </a:r>
            <a:r>
              <a:rPr lang="en-US" sz="1200" i="0" kern="0" dirty="0" err="1"/>
              <a:t>llevar</a:t>
            </a:r>
            <a:r>
              <a:rPr lang="en-US" sz="1200" i="0" kern="0" dirty="0"/>
              <a:t> a </a:t>
            </a:r>
            <a:r>
              <a:rPr lang="en-US" sz="1200" i="0" kern="0" dirty="0" err="1"/>
              <a:t>cabo</a:t>
            </a:r>
            <a:r>
              <a:rPr lang="en-US" sz="1200" i="0" kern="0" dirty="0"/>
              <a:t> un </a:t>
            </a:r>
            <a:r>
              <a:rPr lang="en-US" sz="1200" i="0" kern="0" dirty="0" err="1"/>
              <a:t>seguimiento</a:t>
            </a:r>
            <a:r>
              <a:rPr lang="en-US" sz="1200" i="0" kern="0" dirty="0"/>
              <a:t> de la </a:t>
            </a:r>
            <a:r>
              <a:rPr lang="en-US" sz="1200" i="0" kern="0" dirty="0" err="1"/>
              <a:t>protección</a:t>
            </a:r>
            <a:r>
              <a:rPr lang="en-US" sz="1200" i="0" kern="0" dirty="0"/>
              <a:t> / </a:t>
            </a:r>
            <a:r>
              <a:rPr lang="en-US" sz="1200" i="0" kern="0" dirty="0" err="1"/>
              <a:t>comprar</a:t>
            </a:r>
            <a:r>
              <a:rPr lang="en-US" sz="1200" i="0" kern="0" dirty="0"/>
              <a:t> y </a:t>
            </a:r>
            <a:r>
              <a:rPr lang="en-US" sz="1200" i="0" kern="0" dirty="0" err="1"/>
              <a:t>transportar</a:t>
            </a:r>
            <a:r>
              <a:rPr lang="en-US" sz="1200" i="0" kern="0" dirty="0"/>
              <a:t> </a:t>
            </a:r>
            <a:r>
              <a:rPr lang="en-US" sz="1200" i="0" kern="0" dirty="0" err="1"/>
              <a:t>materiales</a:t>
            </a:r>
            <a:r>
              <a:rPr lang="en-US" sz="1200" i="0" kern="0" dirty="0"/>
              <a:t> / </a:t>
            </a:r>
            <a:r>
              <a:rPr lang="en-US" sz="1200" i="0" kern="0" dirty="0" err="1"/>
              <a:t>organizar</a:t>
            </a:r>
            <a:r>
              <a:rPr lang="en-US" sz="1200" i="0" kern="0" dirty="0"/>
              <a:t> un </a:t>
            </a:r>
            <a:r>
              <a:rPr lang="en-US" sz="1200" i="0" kern="0" dirty="0" err="1"/>
              <a:t>grupo</a:t>
            </a:r>
            <a:r>
              <a:rPr lang="en-US" sz="1200" i="0" kern="0" dirty="0"/>
              <a:t> de </a:t>
            </a:r>
            <a:r>
              <a:rPr lang="en-US" sz="1200" i="0" kern="0" dirty="0" err="1"/>
              <a:t>discusión</a:t>
            </a:r>
            <a:r>
              <a:rPr lang="en-US" sz="1200" i="0" kern="0" dirty="0"/>
              <a:t> / etc... </a:t>
            </a:r>
          </a:p>
          <a:p>
            <a:pPr lvl="0" algn="l">
              <a:buFontTx/>
              <a:buNone/>
            </a:pPr>
            <a:r>
              <a:rPr lang="en-US" sz="1200" i="0" kern="0" dirty="0"/>
              <a:t>Las 3W son </a:t>
            </a:r>
            <a:r>
              <a:rPr lang="en-US" sz="1200" i="0" kern="0" dirty="0" err="1"/>
              <a:t>una</a:t>
            </a:r>
            <a:r>
              <a:rPr lang="en-US" sz="1200" i="0" kern="0" dirty="0"/>
              <a:t> </a:t>
            </a:r>
            <a:r>
              <a:rPr lang="en-US" sz="1200" i="0" kern="0" dirty="0" err="1"/>
              <a:t>herramienta</a:t>
            </a:r>
            <a:r>
              <a:rPr lang="en-US" sz="1200" i="0" kern="0" dirty="0"/>
              <a:t> de </a:t>
            </a:r>
            <a:r>
              <a:rPr lang="en-US" sz="1200" i="0" kern="0" dirty="0" err="1"/>
              <a:t>seguimiento</a:t>
            </a:r>
            <a:r>
              <a:rPr lang="en-US" sz="1200" i="0" kern="0" dirty="0"/>
              <a:t> de la </a:t>
            </a:r>
            <a:r>
              <a:rPr lang="en-US" sz="1200" i="0" kern="0" dirty="0" err="1"/>
              <a:t>ejecución</a:t>
            </a:r>
            <a:r>
              <a:rPr lang="en-US" sz="1200" i="0" kern="0" dirty="0"/>
              <a:t>.</a:t>
            </a:r>
          </a:p>
          <a:p>
            <a:pPr lvl="0" algn="l">
              <a:buFontTx/>
              <a:buNone/>
            </a:pPr>
            <a:endParaRPr lang="en-US" sz="1200" i="0" kern="0" dirty="0"/>
          </a:p>
          <a:p>
            <a:pPr lvl="0" algn="l">
              <a:buFontTx/>
              <a:buNone/>
            </a:pPr>
            <a:r>
              <a:rPr lang="en-US" sz="1200" i="0" kern="0" dirty="0"/>
              <a:t>2) </a:t>
            </a:r>
            <a:r>
              <a:rPr lang="en-US" sz="1200" i="0" kern="0" dirty="0" err="1"/>
              <a:t>Cuando</a:t>
            </a:r>
            <a:r>
              <a:rPr lang="en-US" sz="1200" i="0" kern="0" dirty="0"/>
              <a:t> </a:t>
            </a:r>
            <a:r>
              <a:rPr lang="en-US" sz="1200" i="0" kern="0" dirty="0" err="1"/>
              <a:t>seguimos</a:t>
            </a:r>
            <a:r>
              <a:rPr lang="en-US" sz="1200" i="0" kern="0" dirty="0"/>
              <a:t> </a:t>
            </a:r>
            <a:r>
              <a:rPr lang="en-US" sz="1200" i="0" kern="0" dirty="0" err="1"/>
              <a:t>otros</a:t>
            </a:r>
            <a:r>
              <a:rPr lang="en-US" sz="1200" i="0" kern="0" dirty="0"/>
              <a:t> </a:t>
            </a:r>
            <a:r>
              <a:rPr lang="en-US" sz="1200" i="0" kern="0" dirty="0" err="1"/>
              <a:t>productos</a:t>
            </a:r>
            <a:r>
              <a:rPr lang="en-US" sz="1200" i="0" kern="0" dirty="0"/>
              <a:t> (</a:t>
            </a:r>
            <a:r>
              <a:rPr lang="en-US" sz="1200" i="0" kern="0" dirty="0" err="1"/>
              <a:t>cosas</a:t>
            </a:r>
            <a:r>
              <a:rPr lang="en-US" sz="1200" i="0" kern="0" dirty="0"/>
              <a:t> </a:t>
            </a:r>
            <a:r>
              <a:rPr lang="en-US" sz="1200" i="0" kern="0" dirty="0" err="1"/>
              <a:t>entregadas</a:t>
            </a:r>
            <a:r>
              <a:rPr lang="en-US" sz="1200" i="0" kern="0" dirty="0"/>
              <a:t> a </a:t>
            </a:r>
            <a:r>
              <a:rPr lang="en-US" sz="1200" i="0" kern="0" dirty="0" err="1"/>
              <a:t>los</a:t>
            </a:r>
            <a:r>
              <a:rPr lang="en-US" sz="1200" i="0" kern="0" dirty="0"/>
              <a:t> </a:t>
            </a:r>
            <a:r>
              <a:rPr lang="en-US" sz="1200" i="0" kern="0" dirty="0" err="1"/>
              <a:t>beneficiarios</a:t>
            </a:r>
            <a:r>
              <a:rPr lang="en-US" sz="1200" i="0" kern="0" dirty="0"/>
              <a:t>), </a:t>
            </a:r>
            <a:r>
              <a:rPr lang="en-US" sz="1200" i="0" kern="0" dirty="0" err="1"/>
              <a:t>resultados</a:t>
            </a:r>
            <a:r>
              <a:rPr lang="en-US" sz="1200" i="0" kern="0" dirty="0"/>
              <a:t>, e </a:t>
            </a:r>
            <a:r>
              <a:rPr lang="en-US" sz="1200" i="0" kern="0" dirty="0" err="1"/>
              <a:t>impacto</a:t>
            </a:r>
            <a:r>
              <a:rPr lang="en-US" sz="1200" i="0" kern="0" dirty="0"/>
              <a:t>, </a:t>
            </a:r>
            <a:r>
              <a:rPr lang="en-US" sz="1200" i="0" kern="0" dirty="0" err="1"/>
              <a:t>estamos</a:t>
            </a:r>
            <a:r>
              <a:rPr lang="en-US" sz="1200" i="0" kern="0" dirty="0"/>
              <a:t> </a:t>
            </a:r>
            <a:r>
              <a:rPr lang="en-US" sz="1200" i="0" kern="0" dirty="0" err="1"/>
              <a:t>supervisando</a:t>
            </a:r>
            <a:r>
              <a:rPr lang="en-US" sz="1200" i="0" kern="0" dirty="0"/>
              <a:t> </a:t>
            </a:r>
            <a:r>
              <a:rPr lang="en-US" sz="1200" i="0" kern="0" dirty="0" err="1"/>
              <a:t>los</a:t>
            </a:r>
            <a:r>
              <a:rPr lang="en-US" sz="1200" i="0" kern="0" dirty="0"/>
              <a:t> </a:t>
            </a:r>
            <a:r>
              <a:rPr lang="en-US" sz="1200" i="0" kern="0" dirty="0" err="1"/>
              <a:t>resultados</a:t>
            </a:r>
            <a:r>
              <a:rPr lang="en-US" sz="1200" i="0" kern="0" dirty="0"/>
              <a:t> (</a:t>
            </a:r>
            <a:r>
              <a:rPr lang="en-US" sz="1200" i="0" kern="0" dirty="0" err="1"/>
              <a:t>Efectos</a:t>
            </a:r>
            <a:r>
              <a:rPr lang="en-US" sz="1200" i="0" kern="0" dirty="0"/>
              <a:t>, </a:t>
            </a:r>
            <a:r>
              <a:rPr lang="en-US" sz="1200" i="0" kern="0" dirty="0" err="1"/>
              <a:t>Logros</a:t>
            </a:r>
            <a:r>
              <a:rPr lang="en-US" sz="1200" i="0" kern="0" dirty="0"/>
              <a:t>, </a:t>
            </a:r>
            <a:r>
              <a:rPr lang="en-US" sz="1200" i="0" kern="0" dirty="0" err="1"/>
              <a:t>Progreso</a:t>
            </a:r>
            <a:r>
              <a:rPr lang="en-US" sz="1200" i="0" kern="0" dirty="0"/>
              <a:t>)</a:t>
            </a:r>
          </a:p>
          <a:p>
            <a:pPr lvl="0" algn="l">
              <a:buFontTx/>
              <a:buNone/>
            </a:pPr>
            <a:r>
              <a:rPr lang="en-US" sz="1200" i="0" kern="0" dirty="0"/>
              <a:t>Nos </a:t>
            </a:r>
            <a:r>
              <a:rPr lang="en-US" sz="1200" i="0" kern="0" dirty="0" err="1"/>
              <a:t>fijamos</a:t>
            </a:r>
            <a:r>
              <a:rPr lang="en-US" sz="1200" i="0" kern="0" dirty="0"/>
              <a:t> </a:t>
            </a:r>
            <a:r>
              <a:rPr lang="en-US" sz="1200" i="0" kern="0" dirty="0" err="1"/>
              <a:t>en</a:t>
            </a:r>
            <a:r>
              <a:rPr lang="en-US" sz="1200" i="0" kern="0" dirty="0"/>
              <a:t> </a:t>
            </a:r>
            <a:r>
              <a:rPr lang="en-US" sz="1200" i="0" kern="0" dirty="0" err="1"/>
              <a:t>nuestro</a:t>
            </a:r>
            <a:r>
              <a:rPr lang="en-US" sz="1200" i="0" kern="0" dirty="0"/>
              <a:t> </a:t>
            </a:r>
            <a:r>
              <a:rPr lang="en-US" sz="1200" i="0" kern="0" dirty="0" err="1"/>
              <a:t>objetivo</a:t>
            </a:r>
            <a:r>
              <a:rPr lang="en-US" sz="1200" i="0" kern="0" dirty="0"/>
              <a:t> real: la </a:t>
            </a:r>
            <a:r>
              <a:rPr lang="en-US" sz="1200" i="0" kern="0" dirty="0" err="1"/>
              <a:t>ayuda</a:t>
            </a:r>
            <a:r>
              <a:rPr lang="en-US" sz="1200" i="0" kern="0" dirty="0"/>
              <a:t> </a:t>
            </a:r>
            <a:r>
              <a:rPr lang="en-US" sz="1200" i="0" kern="0" dirty="0" err="1"/>
              <a:t>prestada</a:t>
            </a:r>
            <a:r>
              <a:rPr lang="en-US" sz="1200" i="0" kern="0" dirty="0"/>
              <a:t>.</a:t>
            </a:r>
          </a:p>
          <a:p>
            <a:pPr lvl="0" algn="l">
              <a:buFontTx/>
              <a:buNone/>
            </a:pPr>
            <a:r>
              <a:rPr lang="en-US" sz="1200" i="0" kern="0" dirty="0" err="1"/>
              <a:t>Ejemplos</a:t>
            </a:r>
            <a:r>
              <a:rPr lang="en-US" sz="1200" i="0" kern="0" dirty="0"/>
              <a:t>: </a:t>
            </a:r>
            <a:r>
              <a:rPr lang="en-US" sz="1200" i="0" kern="0" dirty="0" err="1"/>
              <a:t>consultas</a:t>
            </a:r>
            <a:r>
              <a:rPr lang="en-US" sz="1200" i="0" kern="0" dirty="0"/>
              <a:t> </a:t>
            </a:r>
            <a:r>
              <a:rPr lang="en-US" sz="1200" i="0" kern="0" dirty="0" err="1"/>
              <a:t>médicas</a:t>
            </a:r>
            <a:r>
              <a:rPr lang="en-US" sz="1200" i="0" kern="0" dirty="0"/>
              <a:t> </a:t>
            </a:r>
            <a:r>
              <a:rPr lang="en-US" sz="1200" i="0" kern="0" dirty="0" err="1"/>
              <a:t>realizadas</a:t>
            </a:r>
            <a:r>
              <a:rPr lang="en-US" sz="1200" i="0" kern="0" dirty="0"/>
              <a:t> / </a:t>
            </a:r>
            <a:r>
              <a:rPr lang="en-US" sz="1200" i="0" kern="0" dirty="0" err="1"/>
              <a:t>litros</a:t>
            </a:r>
            <a:r>
              <a:rPr lang="en-US" sz="1200" i="0" kern="0" dirty="0"/>
              <a:t> de </a:t>
            </a:r>
            <a:r>
              <a:rPr lang="en-US" sz="1200" i="0" kern="0" dirty="0" err="1"/>
              <a:t>agua</a:t>
            </a:r>
            <a:r>
              <a:rPr lang="en-US" sz="1200" i="0" kern="0" dirty="0"/>
              <a:t> </a:t>
            </a:r>
            <a:r>
              <a:rPr lang="en-US" sz="1200" i="0" kern="0" dirty="0" err="1"/>
              <a:t>suministrados</a:t>
            </a:r>
            <a:r>
              <a:rPr lang="en-US" sz="1200" i="0" kern="0" dirty="0"/>
              <a:t> / mantas </a:t>
            </a:r>
            <a:r>
              <a:rPr lang="en-US" sz="1200" i="0" kern="0" dirty="0" err="1"/>
              <a:t>distribuidas</a:t>
            </a:r>
            <a:r>
              <a:rPr lang="en-US" sz="1200" i="0" kern="0" dirty="0"/>
              <a:t> / </a:t>
            </a:r>
            <a:r>
              <a:rPr lang="en-US" sz="1200" i="0" kern="0" dirty="0" err="1"/>
              <a:t>mejora</a:t>
            </a:r>
            <a:r>
              <a:rPr lang="en-US" sz="1200" i="0" kern="0" dirty="0"/>
              <a:t> de la </a:t>
            </a:r>
            <a:r>
              <a:rPr lang="en-US" sz="1200" i="0" kern="0" dirty="0" err="1"/>
              <a:t>puntuación</a:t>
            </a:r>
            <a:r>
              <a:rPr lang="en-US" sz="1200" i="0" kern="0" dirty="0"/>
              <a:t> </a:t>
            </a:r>
            <a:r>
              <a:rPr lang="en-US" sz="1200" i="0" kern="0" dirty="0" err="1"/>
              <a:t>en</a:t>
            </a:r>
            <a:r>
              <a:rPr lang="en-US" sz="1200" i="0" kern="0" dirty="0"/>
              <a:t> </a:t>
            </a:r>
            <a:r>
              <a:rPr lang="en-US" sz="1200" i="0" kern="0" dirty="0" err="1"/>
              <a:t>el</a:t>
            </a:r>
            <a:r>
              <a:rPr lang="en-US" sz="1200" i="0" kern="0" dirty="0"/>
              <a:t> </a:t>
            </a:r>
            <a:r>
              <a:rPr lang="en-US" sz="1200" i="0" kern="0" dirty="0" err="1"/>
              <a:t>consumo</a:t>
            </a:r>
            <a:r>
              <a:rPr lang="en-US" sz="1200" i="0" kern="0" dirty="0"/>
              <a:t> de </a:t>
            </a:r>
            <a:r>
              <a:rPr lang="en-US" sz="1200" i="0" kern="0" dirty="0" err="1"/>
              <a:t>alimentos</a:t>
            </a:r>
            <a:r>
              <a:rPr lang="en-US" sz="1200" i="0" kern="0" dirty="0"/>
              <a:t> / </a:t>
            </a:r>
            <a:r>
              <a:rPr lang="en-US" sz="1200" i="0" kern="0" dirty="0" err="1"/>
              <a:t>mejor</a:t>
            </a:r>
            <a:r>
              <a:rPr lang="en-US" sz="1200" i="0" kern="0" dirty="0"/>
              <a:t> </a:t>
            </a:r>
            <a:r>
              <a:rPr lang="en-US" sz="1200" i="0" kern="0" dirty="0" err="1"/>
              <a:t>aceptación</a:t>
            </a:r>
            <a:r>
              <a:rPr lang="en-US" sz="1200" i="0" kern="0" dirty="0"/>
              <a:t> social de </a:t>
            </a:r>
            <a:r>
              <a:rPr lang="en-US" sz="1200" i="0" kern="0" dirty="0" err="1"/>
              <a:t>los</a:t>
            </a:r>
            <a:r>
              <a:rPr lang="en-US" sz="1200" i="0" kern="0" dirty="0"/>
              <a:t> </a:t>
            </a:r>
            <a:r>
              <a:rPr lang="en-US" sz="1200" i="0" kern="0" dirty="0" err="1"/>
              <a:t>refugiados</a:t>
            </a:r>
            <a:r>
              <a:rPr lang="en-US" sz="1200" i="0" kern="0" dirty="0"/>
              <a:t> / etc...</a:t>
            </a:r>
          </a:p>
          <a:p>
            <a:pPr lvl="0" algn="l">
              <a:buFontTx/>
              <a:buNone/>
            </a:pPr>
            <a:endParaRPr lang="en-US" sz="2000" i="1" kern="0" dirty="0"/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El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monitoreo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la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respuesta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tiene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en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cuenta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estas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dos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dimensiones</a:t>
            </a:r>
            <a:endParaRPr lang="en-GB" sz="1200" b="1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Sólo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hay que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intentar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no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confundir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una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cosa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con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otra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 No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podemos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supervisar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sólo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aplicación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, sin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fijarnos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los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efectos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reales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cadena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resultados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también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nos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permite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ilustrar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seguimiento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a 3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niveles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nivel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proyecto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mide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los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resultados</a:t>
            </a:r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nivel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grupo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mide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producción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y las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Conclusiones</a:t>
            </a:r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nivel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estratégico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mide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los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resultados</a:t>
            </a:r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62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dice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historia</a:t>
            </a:r>
            <a:r>
              <a:rPr lang="en-US" dirty="0"/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Que no basta con </a:t>
            </a:r>
            <a:r>
              <a:rPr lang="en-US" dirty="0" err="1"/>
              <a:t>supervisar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proceso</a:t>
            </a:r>
            <a:r>
              <a:rPr lang="en-US" dirty="0"/>
              <a:t>, </a:t>
            </a:r>
            <a:r>
              <a:rPr lang="en-US" dirty="0" err="1"/>
              <a:t>los</a:t>
            </a:r>
            <a:r>
              <a:rPr lang="en-US" dirty="0"/>
              <a:t> pasos dados o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esfuerzos</a:t>
            </a:r>
            <a:r>
              <a:rPr lang="en-US" dirty="0"/>
              <a:t>, </a:t>
            </a:r>
            <a:r>
              <a:rPr lang="en-US" dirty="0" err="1"/>
              <a:t>sino</a:t>
            </a:r>
            <a:r>
              <a:rPr lang="en-US" dirty="0"/>
              <a:t> que </a:t>
            </a:r>
            <a:r>
              <a:rPr lang="en-US" dirty="0" err="1"/>
              <a:t>también</a:t>
            </a:r>
            <a:r>
              <a:rPr lang="en-US" dirty="0"/>
              <a:t> hay que </a:t>
            </a:r>
            <a:r>
              <a:rPr lang="en-US" dirty="0" err="1"/>
              <a:t>medir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se ha </a:t>
            </a:r>
            <a:r>
              <a:rPr lang="en-US" dirty="0" err="1"/>
              <a:t>alcanzado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objetivo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1718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monitoreo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desarrolla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niveles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que se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corresponden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niveles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Planificación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Plan de Respuesta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Humanitaria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acción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objetivos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previstos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nivel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estratégico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la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planificación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colectiva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determina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objetivos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estratégicos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objetivos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específicos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indicadores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metas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ahí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nivel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clúster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clúster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determina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objetivos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clúster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las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actividades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clúster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indicadores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metas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continuación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nivel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proyecto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actividad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actor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determina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objetivos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las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actividades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proyecto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indicadores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Ahora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monitoreo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respuesta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llevará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cabo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mismos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niveles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proyecto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propietario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proyecto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medirá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indicadores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asociados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las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actividades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proyecto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al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propio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proyecto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indicadores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mayoría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productos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contamos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 que se ha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entregado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+mj-lt"/>
              <a:buNone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nivel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cluster,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éste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medirá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indicadores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vinculados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objetivos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actividades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cluster.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Puede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tratarse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indicadores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productos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calculados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sumando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valores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proyectos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Ejemplo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número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total de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niños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vacunados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proyectos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El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grupo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también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puede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indicadores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resultados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medidas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directamente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nivel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grupo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Ejemplo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la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escuela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 la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disminución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incidencia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enfermedad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indent="0">
              <a:buFont typeface="+mj-lt"/>
              <a:buNone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+mj-lt"/>
              <a:buNone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nivel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estratégico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comunidad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humanitaria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tendrá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indicadores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vinculados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objetivos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estratégicos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objetivos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específicos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indicadores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son de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resultado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cualitativos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progreso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hacia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objetivos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estratégicos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son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resultado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acción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llevada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cabo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actores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participantes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769C0-D44A-4CB2-941E-54BB26C8995B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2811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r-FR" dirty="0"/>
              <a:t>Para </a:t>
            </a:r>
            <a:r>
              <a:rPr lang="fr-FR" dirty="0" err="1"/>
              <a:t>controlar</a:t>
            </a:r>
            <a:r>
              <a:rPr lang="fr-FR" dirty="0"/>
              <a:t> </a:t>
            </a:r>
            <a:r>
              <a:rPr lang="fr-FR" dirty="0" err="1"/>
              <a:t>todas</a:t>
            </a:r>
            <a:r>
              <a:rPr lang="fr-FR" dirty="0"/>
              <a:t> las partes de la </a:t>
            </a:r>
            <a:r>
              <a:rPr lang="fr-FR" dirty="0" err="1"/>
              <a:t>cadena</a:t>
            </a:r>
            <a:r>
              <a:rPr lang="fr-FR" dirty="0"/>
              <a:t> de </a:t>
            </a:r>
            <a:r>
              <a:rPr lang="fr-FR" dirty="0" err="1"/>
              <a:t>resultados</a:t>
            </a:r>
            <a:r>
              <a:rPr lang="fr-FR" dirty="0"/>
              <a:t>, </a:t>
            </a:r>
            <a:r>
              <a:rPr lang="fr-FR" dirty="0" err="1"/>
              <a:t>utilizaremos</a:t>
            </a:r>
            <a:r>
              <a:rPr lang="fr-FR" dirty="0"/>
              <a:t> </a:t>
            </a:r>
            <a:r>
              <a:rPr lang="fr-FR" dirty="0" err="1"/>
              <a:t>indicadores</a:t>
            </a:r>
            <a:r>
              <a:rPr lang="fr-FR" dirty="0"/>
              <a:t>.</a:t>
            </a:r>
          </a:p>
          <a:p>
            <a:pPr>
              <a:lnSpc>
                <a:spcPct val="100000"/>
              </a:lnSpc>
            </a:pPr>
            <a:r>
              <a:rPr lang="fr-FR" dirty="0"/>
              <a:t>De forma </a:t>
            </a:r>
            <a:r>
              <a:rPr lang="fr-FR" dirty="0" err="1"/>
              <a:t>simplificada</a:t>
            </a:r>
            <a:r>
              <a:rPr lang="fr-FR" dirty="0"/>
              <a:t>, </a:t>
            </a:r>
            <a:r>
              <a:rPr lang="fr-FR" dirty="0" err="1"/>
              <a:t>veamos</a:t>
            </a:r>
            <a:r>
              <a:rPr lang="fr-FR" dirty="0"/>
              <a:t> las </a:t>
            </a:r>
            <a:r>
              <a:rPr lang="fr-FR" dirty="0" err="1"/>
              <a:t>nociones</a:t>
            </a:r>
            <a:r>
              <a:rPr lang="fr-FR" dirty="0"/>
              <a:t> </a:t>
            </a:r>
            <a:r>
              <a:rPr lang="fr-FR" dirty="0" err="1"/>
              <a:t>básicas</a:t>
            </a:r>
            <a:r>
              <a:rPr lang="fr-FR" dirty="0"/>
              <a:t> para </a:t>
            </a:r>
            <a:r>
              <a:rPr lang="fr-FR" dirty="0" err="1"/>
              <a:t>manejar</a:t>
            </a:r>
            <a:r>
              <a:rPr lang="fr-FR" dirty="0"/>
              <a:t> </a:t>
            </a:r>
            <a:r>
              <a:rPr lang="fr-FR" dirty="0" err="1"/>
              <a:t>indicadores</a:t>
            </a:r>
            <a:r>
              <a:rPr lang="fr-FR" dirty="0"/>
              <a:t>:</a:t>
            </a:r>
          </a:p>
          <a:p>
            <a:pPr>
              <a:lnSpc>
                <a:spcPct val="100000"/>
              </a:lnSpc>
            </a:pPr>
            <a:r>
              <a:rPr lang="fr-FR" dirty="0"/>
              <a:t>- El </a:t>
            </a:r>
            <a:r>
              <a:rPr lang="fr-FR" dirty="0" err="1"/>
              <a:t>indicador</a:t>
            </a:r>
            <a:r>
              <a:rPr lang="fr-FR" dirty="0"/>
              <a:t> se </a:t>
            </a:r>
            <a:r>
              <a:rPr lang="fr-FR" dirty="0" err="1"/>
              <a:t>describe</a:t>
            </a:r>
            <a:r>
              <a:rPr lang="fr-FR" dirty="0"/>
              <a:t> en </a:t>
            </a:r>
            <a:r>
              <a:rPr lang="fr-FR" dirty="0" err="1"/>
              <a:t>una</a:t>
            </a:r>
            <a:r>
              <a:rPr lang="fr-FR" dirty="0"/>
              <a:t> </a:t>
            </a:r>
            <a:r>
              <a:rPr lang="fr-FR" dirty="0" err="1"/>
              <a:t>etiqueta</a:t>
            </a:r>
            <a:r>
              <a:rPr lang="fr-FR" dirty="0"/>
              <a:t>, que </a:t>
            </a:r>
            <a:r>
              <a:rPr lang="fr-FR" dirty="0" err="1"/>
              <a:t>tiene</a:t>
            </a:r>
            <a:r>
              <a:rPr lang="fr-FR" dirty="0"/>
              <a:t> que </a:t>
            </a:r>
            <a:r>
              <a:rPr lang="fr-FR" dirty="0" err="1"/>
              <a:t>decir</a:t>
            </a:r>
            <a:r>
              <a:rPr lang="fr-FR" dirty="0"/>
              <a:t> con </a:t>
            </a:r>
            <a:r>
              <a:rPr lang="fr-FR" dirty="0" err="1"/>
              <a:t>precisión</a:t>
            </a:r>
            <a:r>
              <a:rPr lang="fr-FR" dirty="0"/>
              <a:t> lo que se va a </a:t>
            </a:r>
            <a:r>
              <a:rPr lang="fr-FR" dirty="0" err="1"/>
              <a:t>cuantificar</a:t>
            </a:r>
            <a:r>
              <a:rPr lang="fr-FR" dirty="0"/>
              <a:t>.</a:t>
            </a:r>
          </a:p>
          <a:p>
            <a:pPr>
              <a:lnSpc>
                <a:spcPct val="100000"/>
              </a:lnSpc>
            </a:pPr>
            <a:r>
              <a:rPr lang="fr-FR" dirty="0"/>
              <a:t>- A </a:t>
            </a:r>
            <a:r>
              <a:rPr lang="fr-FR" dirty="0" err="1"/>
              <a:t>continuación</a:t>
            </a:r>
            <a:r>
              <a:rPr lang="fr-FR" dirty="0"/>
              <a:t> </a:t>
            </a:r>
            <a:r>
              <a:rPr lang="fr-FR" dirty="0" err="1"/>
              <a:t>establecemos</a:t>
            </a:r>
            <a:r>
              <a:rPr lang="fr-FR" dirty="0"/>
              <a:t> </a:t>
            </a:r>
            <a:r>
              <a:rPr lang="fr-FR" dirty="0" err="1"/>
              <a:t>una</a:t>
            </a:r>
            <a:r>
              <a:rPr lang="fr-FR" dirty="0"/>
              <a:t> </a:t>
            </a:r>
            <a:r>
              <a:rPr lang="fr-FR" dirty="0" err="1"/>
              <a:t>cifra</a:t>
            </a:r>
            <a:r>
              <a:rPr lang="fr-FR" dirty="0"/>
              <a:t> </a:t>
            </a:r>
            <a:r>
              <a:rPr lang="fr-FR" dirty="0" err="1"/>
              <a:t>objetivo</a:t>
            </a:r>
            <a:r>
              <a:rPr lang="fr-FR" dirty="0"/>
              <a:t>, y </a:t>
            </a:r>
            <a:r>
              <a:rPr lang="fr-FR" dirty="0" err="1"/>
              <a:t>más</a:t>
            </a:r>
            <a:r>
              <a:rPr lang="fr-FR" dirty="0"/>
              <a:t> tarde </a:t>
            </a:r>
            <a:r>
              <a:rPr lang="fr-FR" dirty="0" err="1"/>
              <a:t>mediremos</a:t>
            </a:r>
            <a:r>
              <a:rPr lang="fr-FR" dirty="0"/>
              <a:t> un </a:t>
            </a:r>
            <a:r>
              <a:rPr lang="fr-FR" dirty="0" err="1"/>
              <a:t>resultado</a:t>
            </a:r>
            <a:r>
              <a:rPr lang="fr-FR" dirty="0"/>
              <a:t> </a:t>
            </a:r>
            <a:r>
              <a:rPr lang="fr-FR" dirty="0" err="1"/>
              <a:t>intermedio</a:t>
            </a:r>
            <a:r>
              <a:rPr lang="fr-FR" dirty="0"/>
              <a:t> o final</a:t>
            </a:r>
          </a:p>
          <a:p>
            <a:pPr>
              <a:lnSpc>
                <a:spcPct val="100000"/>
              </a:lnSpc>
            </a:pPr>
            <a:r>
              <a:rPr lang="fr-FR" dirty="0"/>
              <a:t>- PERO: en este </a:t>
            </a:r>
            <a:r>
              <a:rPr lang="fr-FR" dirty="0" err="1"/>
              <a:t>ejemplo</a:t>
            </a:r>
            <a:r>
              <a:rPr lang="fr-FR" dirty="0"/>
              <a:t>, </a:t>
            </a:r>
            <a:r>
              <a:rPr lang="fr-FR" dirty="0" err="1"/>
              <a:t>hemos</a:t>
            </a:r>
            <a:r>
              <a:rPr lang="fr-FR" dirty="0"/>
              <a:t> </a:t>
            </a:r>
            <a:r>
              <a:rPr lang="fr-FR" dirty="0" err="1"/>
              <a:t>fijado</a:t>
            </a:r>
            <a:r>
              <a:rPr lang="fr-FR" dirty="0"/>
              <a:t> un </a:t>
            </a:r>
            <a:r>
              <a:rPr lang="fr-FR" dirty="0" err="1"/>
              <a:t>objetivo</a:t>
            </a:r>
            <a:r>
              <a:rPr lang="fr-FR" dirty="0"/>
              <a:t> de 5.000, </a:t>
            </a:r>
            <a:r>
              <a:rPr lang="fr-FR" dirty="0" err="1"/>
              <a:t>pero</a:t>
            </a:r>
            <a:r>
              <a:rPr lang="fr-FR" dirty="0"/>
              <a:t> ¿</a:t>
            </a:r>
            <a:r>
              <a:rPr lang="fr-FR" dirty="0" err="1"/>
              <a:t>cuál</a:t>
            </a:r>
            <a:r>
              <a:rPr lang="fr-FR" dirty="0"/>
              <a:t> </a:t>
            </a:r>
            <a:r>
              <a:rPr lang="fr-FR" dirty="0" err="1"/>
              <a:t>era</a:t>
            </a:r>
            <a:r>
              <a:rPr lang="fr-FR" dirty="0"/>
              <a:t> la </a:t>
            </a:r>
            <a:r>
              <a:rPr lang="fr-FR" dirty="0" err="1"/>
              <a:t>necesidad</a:t>
            </a:r>
            <a:r>
              <a:rPr lang="fr-FR" dirty="0"/>
              <a:t> global? </a:t>
            </a:r>
            <a:r>
              <a:rPr lang="fr-FR" dirty="0" err="1"/>
              <a:t>Puede</a:t>
            </a:r>
            <a:r>
              <a:rPr lang="fr-FR" dirty="0"/>
              <a:t> que </a:t>
            </a:r>
            <a:r>
              <a:rPr lang="fr-FR" dirty="0" err="1"/>
              <a:t>fueran</a:t>
            </a:r>
            <a:r>
              <a:rPr lang="fr-FR" dirty="0"/>
              <a:t> 20.000, y </a:t>
            </a:r>
            <a:r>
              <a:rPr lang="fr-FR" dirty="0" err="1"/>
              <a:t>esta</a:t>
            </a:r>
            <a:r>
              <a:rPr lang="fr-FR" dirty="0"/>
              <a:t> </a:t>
            </a:r>
            <a:r>
              <a:rPr lang="fr-FR" dirty="0" err="1"/>
              <a:t>información</a:t>
            </a:r>
            <a:r>
              <a:rPr lang="fr-FR" dirty="0"/>
              <a:t> </a:t>
            </a:r>
            <a:r>
              <a:rPr lang="fr-FR" dirty="0" err="1"/>
              <a:t>también</a:t>
            </a:r>
            <a:r>
              <a:rPr lang="fr-FR" dirty="0"/>
              <a:t> es </a:t>
            </a:r>
            <a:r>
              <a:rPr lang="fr-FR" dirty="0" err="1"/>
              <a:t>interesante</a:t>
            </a:r>
            <a:r>
              <a:rPr lang="fr-FR" dirty="0"/>
              <a:t>. </a:t>
            </a:r>
            <a:r>
              <a:rPr lang="fr-FR" dirty="0" err="1"/>
              <a:t>Deberíamos</a:t>
            </a:r>
            <a:r>
              <a:rPr lang="fr-FR" dirty="0"/>
              <a:t> </a:t>
            </a:r>
            <a:r>
              <a:rPr lang="fr-FR" dirty="0" err="1"/>
              <a:t>proporcionar</a:t>
            </a:r>
            <a:r>
              <a:rPr lang="fr-FR" dirty="0"/>
              <a:t> </a:t>
            </a:r>
            <a:r>
              <a:rPr lang="fr-FR" dirty="0" err="1"/>
              <a:t>esa</a:t>
            </a:r>
            <a:r>
              <a:rPr lang="fr-FR" dirty="0"/>
              <a:t> </a:t>
            </a:r>
            <a:r>
              <a:rPr lang="fr-FR" dirty="0" err="1"/>
              <a:t>información</a:t>
            </a:r>
            <a:r>
              <a:rPr lang="fr-FR" dirty="0"/>
              <a:t>, y la </a:t>
            </a:r>
            <a:r>
              <a:rPr lang="fr-FR" dirty="0" err="1"/>
              <a:t>llamamos</a:t>
            </a:r>
            <a:r>
              <a:rPr lang="fr-FR" dirty="0"/>
              <a:t> </a:t>
            </a:r>
            <a:r>
              <a:rPr lang="fr-FR" dirty="0" err="1"/>
              <a:t>necesidad</a:t>
            </a:r>
            <a:r>
              <a:rPr lang="fr-FR" dirty="0"/>
              <a:t>.</a:t>
            </a:r>
          </a:p>
          <a:p>
            <a:pPr>
              <a:lnSpc>
                <a:spcPct val="100000"/>
              </a:lnSpc>
            </a:pPr>
            <a:r>
              <a:rPr lang="fr-FR" b="1" dirty="0"/>
              <a:t>Para los </a:t>
            </a:r>
            <a:r>
              <a:rPr lang="fr-FR" b="1" dirty="0" err="1"/>
              <a:t>indicadores</a:t>
            </a:r>
            <a:r>
              <a:rPr lang="fr-FR" b="1" dirty="0"/>
              <a:t> que </a:t>
            </a:r>
            <a:r>
              <a:rPr lang="fr-FR" b="1" dirty="0" err="1"/>
              <a:t>miden</a:t>
            </a:r>
            <a:r>
              <a:rPr lang="fr-FR" b="1" dirty="0"/>
              <a:t> </a:t>
            </a:r>
            <a:r>
              <a:rPr lang="fr-FR" b="1" dirty="0" err="1"/>
              <a:t>una</a:t>
            </a:r>
            <a:r>
              <a:rPr lang="fr-FR" b="1" dirty="0"/>
              <a:t> </a:t>
            </a:r>
            <a:r>
              <a:rPr lang="fr-FR" b="1" dirty="0" err="1"/>
              <a:t>cantidad</a:t>
            </a:r>
            <a:r>
              <a:rPr lang="fr-FR" b="1" dirty="0"/>
              <a:t> que se </a:t>
            </a:r>
            <a:r>
              <a:rPr lang="fr-FR" b="1" dirty="0" err="1"/>
              <a:t>entrega</a:t>
            </a:r>
            <a:r>
              <a:rPr lang="fr-FR" b="1" dirty="0"/>
              <a:t>, es </a:t>
            </a:r>
            <a:r>
              <a:rPr lang="fr-FR" b="1" dirty="0" err="1"/>
              <a:t>útil</a:t>
            </a:r>
            <a:r>
              <a:rPr lang="fr-FR" b="1" dirty="0"/>
              <a:t> </a:t>
            </a:r>
            <a:r>
              <a:rPr lang="fr-FR" b="1" dirty="0" err="1"/>
              <a:t>mencionar</a:t>
            </a:r>
            <a:r>
              <a:rPr lang="fr-FR" b="1" dirty="0"/>
              <a:t> la </a:t>
            </a:r>
            <a:r>
              <a:rPr lang="fr-FR" b="1" dirty="0" err="1"/>
              <a:t>cifra</a:t>
            </a:r>
            <a:r>
              <a:rPr lang="fr-FR" b="1" dirty="0"/>
              <a:t> de "</a:t>
            </a:r>
            <a:r>
              <a:rPr lang="fr-FR" b="1" dirty="0" err="1"/>
              <a:t>necesidad</a:t>
            </a:r>
            <a:r>
              <a:rPr lang="fr-FR" b="1" dirty="0"/>
              <a:t>": el </a:t>
            </a:r>
            <a:r>
              <a:rPr lang="fr-FR" b="1" dirty="0" err="1"/>
              <a:t>objetivo</a:t>
            </a:r>
            <a:r>
              <a:rPr lang="fr-FR" b="1" dirty="0"/>
              <a:t> </a:t>
            </a:r>
            <a:r>
              <a:rPr lang="fr-FR" b="1" dirty="0" err="1"/>
              <a:t>ideal</a:t>
            </a:r>
            <a:r>
              <a:rPr lang="fr-FR" b="1" dirty="0"/>
              <a:t> si </a:t>
            </a:r>
            <a:r>
              <a:rPr lang="fr-FR" b="1" dirty="0" err="1"/>
              <a:t>todo</a:t>
            </a:r>
            <a:r>
              <a:rPr lang="fr-FR" b="1" dirty="0"/>
              <a:t> </a:t>
            </a:r>
            <a:r>
              <a:rPr lang="fr-FR" b="1" dirty="0" err="1"/>
              <a:t>fuera</a:t>
            </a:r>
            <a:r>
              <a:rPr lang="fr-FR" b="1" dirty="0"/>
              <a:t> </a:t>
            </a:r>
            <a:r>
              <a:rPr lang="fr-FR" b="1" dirty="0" err="1"/>
              <a:t>posible</a:t>
            </a:r>
            <a:r>
              <a:rPr lang="fr-FR" b="1" dirty="0"/>
              <a:t>.</a:t>
            </a:r>
          </a:p>
          <a:p>
            <a:pPr>
              <a:lnSpc>
                <a:spcPct val="100000"/>
              </a:lnSpc>
            </a:pPr>
            <a:endParaRPr lang="fr-FR" b="1" dirty="0"/>
          </a:p>
          <a:p>
            <a:pPr marL="0" indent="0">
              <a:lnSpc>
                <a:spcPct val="100000"/>
              </a:lnSpc>
              <a:buFontTx/>
              <a:buNone/>
            </a:pPr>
            <a:r>
              <a:rPr lang="fr-FR" dirty="0" err="1"/>
              <a:t>Veamos</a:t>
            </a:r>
            <a:r>
              <a:rPr lang="fr-FR" dirty="0"/>
              <a:t> </a:t>
            </a:r>
            <a:r>
              <a:rPr lang="fr-FR" dirty="0" err="1"/>
              <a:t>ahora</a:t>
            </a:r>
            <a:r>
              <a:rPr lang="fr-FR" dirty="0"/>
              <a:t> </a:t>
            </a:r>
            <a:r>
              <a:rPr lang="fr-FR" dirty="0" err="1"/>
              <a:t>otro</a:t>
            </a:r>
            <a:r>
              <a:rPr lang="fr-FR" dirty="0"/>
              <a:t> </a:t>
            </a:r>
            <a:r>
              <a:rPr lang="fr-FR" dirty="0" err="1"/>
              <a:t>tipo</a:t>
            </a:r>
            <a:r>
              <a:rPr lang="fr-FR" dirty="0"/>
              <a:t> de </a:t>
            </a:r>
            <a:r>
              <a:rPr lang="fr-FR" dirty="0" err="1"/>
              <a:t>indicador</a:t>
            </a:r>
            <a:r>
              <a:rPr lang="fr-FR" dirty="0"/>
              <a:t>: </a:t>
            </a:r>
          </a:p>
          <a:p>
            <a:pPr marL="0" indent="0">
              <a:lnSpc>
                <a:spcPct val="100000"/>
              </a:lnSpc>
              <a:buFontTx/>
              <a:buNone/>
            </a:pPr>
            <a:r>
              <a:rPr lang="fr-FR" dirty="0"/>
              <a:t>- Una </a:t>
            </a:r>
            <a:r>
              <a:rPr lang="fr-FR" dirty="0" err="1"/>
              <a:t>vez</a:t>
            </a:r>
            <a:r>
              <a:rPr lang="fr-FR" dirty="0"/>
              <a:t> </a:t>
            </a:r>
            <a:r>
              <a:rPr lang="fr-FR" dirty="0" err="1"/>
              <a:t>más</a:t>
            </a:r>
            <a:r>
              <a:rPr lang="fr-FR" dirty="0"/>
              <a:t>, </a:t>
            </a:r>
            <a:r>
              <a:rPr lang="fr-FR" dirty="0" err="1"/>
              <a:t>fijamos</a:t>
            </a:r>
            <a:r>
              <a:rPr lang="fr-FR" dirty="0"/>
              <a:t> un </a:t>
            </a:r>
            <a:r>
              <a:rPr lang="fr-FR" dirty="0" err="1"/>
              <a:t>objetivo</a:t>
            </a:r>
            <a:r>
              <a:rPr lang="fr-FR" dirty="0"/>
              <a:t> y, </a:t>
            </a:r>
            <a:r>
              <a:rPr lang="fr-FR" dirty="0" err="1"/>
              <a:t>más</a:t>
            </a:r>
            <a:r>
              <a:rPr lang="fr-FR" dirty="0"/>
              <a:t> tarde, </a:t>
            </a:r>
            <a:r>
              <a:rPr lang="fr-FR" dirty="0" err="1"/>
              <a:t>medimos</a:t>
            </a:r>
            <a:r>
              <a:rPr lang="fr-FR" dirty="0"/>
              <a:t> un </a:t>
            </a:r>
            <a:r>
              <a:rPr lang="fr-FR" dirty="0" err="1"/>
              <a:t>resultado</a:t>
            </a:r>
            <a:r>
              <a:rPr lang="fr-FR" dirty="0"/>
              <a:t> </a:t>
            </a:r>
            <a:r>
              <a:rPr lang="fr-FR" dirty="0" err="1"/>
              <a:t>intermedio</a:t>
            </a:r>
            <a:r>
              <a:rPr lang="fr-FR" dirty="0"/>
              <a:t> o final.</a:t>
            </a:r>
          </a:p>
          <a:p>
            <a:pPr marL="0" indent="0">
              <a:lnSpc>
                <a:spcPct val="100000"/>
              </a:lnSpc>
              <a:buFontTx/>
              <a:buNone/>
            </a:pPr>
            <a:r>
              <a:rPr lang="fr-FR" dirty="0"/>
              <a:t>- PERO: en este </a:t>
            </a:r>
            <a:r>
              <a:rPr lang="fr-FR" dirty="0" err="1"/>
              <a:t>ejemplo</a:t>
            </a:r>
            <a:r>
              <a:rPr lang="fr-FR" dirty="0"/>
              <a:t>, </a:t>
            </a:r>
            <a:r>
              <a:rPr lang="fr-FR" dirty="0" err="1"/>
              <a:t>fijamos</a:t>
            </a:r>
            <a:r>
              <a:rPr lang="fr-FR" dirty="0"/>
              <a:t> un </a:t>
            </a:r>
            <a:r>
              <a:rPr lang="fr-FR" dirty="0" err="1"/>
              <a:t>objetivo</a:t>
            </a:r>
            <a:r>
              <a:rPr lang="fr-FR" dirty="0"/>
              <a:t> </a:t>
            </a:r>
            <a:r>
              <a:rPr lang="fr-FR" dirty="0" err="1"/>
              <a:t>del</a:t>
            </a:r>
            <a:r>
              <a:rPr lang="fr-FR" dirty="0"/>
              <a:t> 90%, </a:t>
            </a:r>
            <a:r>
              <a:rPr lang="fr-FR" dirty="0" err="1"/>
              <a:t>pero</a:t>
            </a:r>
            <a:r>
              <a:rPr lang="fr-FR" dirty="0"/>
              <a:t> ¿</a:t>
            </a:r>
            <a:r>
              <a:rPr lang="fr-FR" dirty="0" err="1"/>
              <a:t>cuál</a:t>
            </a:r>
            <a:r>
              <a:rPr lang="fr-FR" dirty="0"/>
              <a:t> </a:t>
            </a:r>
            <a:r>
              <a:rPr lang="fr-FR" dirty="0" err="1"/>
              <a:t>era</a:t>
            </a:r>
            <a:r>
              <a:rPr lang="fr-FR" dirty="0"/>
              <a:t> el </a:t>
            </a:r>
            <a:r>
              <a:rPr lang="fr-FR" dirty="0" err="1"/>
              <a:t>valor</a:t>
            </a:r>
            <a:r>
              <a:rPr lang="fr-FR" dirty="0"/>
              <a:t> antes de </a:t>
            </a:r>
            <a:r>
              <a:rPr lang="fr-FR" dirty="0" err="1"/>
              <a:t>empezar</a:t>
            </a:r>
            <a:r>
              <a:rPr lang="fr-FR" dirty="0"/>
              <a:t> a </a:t>
            </a:r>
            <a:r>
              <a:rPr lang="fr-FR" dirty="0" err="1"/>
              <a:t>vacunar</a:t>
            </a:r>
            <a:r>
              <a:rPr lang="fr-FR" dirty="0"/>
              <a:t>? No </a:t>
            </a:r>
            <a:r>
              <a:rPr lang="fr-FR" dirty="0" err="1"/>
              <a:t>era</a:t>
            </a:r>
            <a:r>
              <a:rPr lang="fr-FR" dirty="0"/>
              <a:t> </a:t>
            </a:r>
            <a:r>
              <a:rPr lang="fr-FR" dirty="0" err="1"/>
              <a:t>cero</a:t>
            </a:r>
            <a:r>
              <a:rPr lang="fr-FR" dirty="0"/>
              <a:t>, </a:t>
            </a:r>
            <a:r>
              <a:rPr lang="fr-FR" dirty="0" err="1"/>
              <a:t>tal</a:t>
            </a:r>
            <a:r>
              <a:rPr lang="fr-FR" dirty="0"/>
              <a:t> </a:t>
            </a:r>
            <a:r>
              <a:rPr lang="fr-FR" dirty="0" err="1"/>
              <a:t>vez</a:t>
            </a:r>
            <a:r>
              <a:rPr lang="fr-FR" dirty="0"/>
              <a:t> </a:t>
            </a:r>
            <a:r>
              <a:rPr lang="fr-FR" dirty="0" err="1"/>
              <a:t>era</a:t>
            </a:r>
            <a:r>
              <a:rPr lang="fr-FR" dirty="0"/>
              <a:t> el 50%, y </a:t>
            </a:r>
            <a:r>
              <a:rPr lang="fr-FR" dirty="0" err="1"/>
              <a:t>esto</a:t>
            </a:r>
            <a:r>
              <a:rPr lang="fr-FR" dirty="0"/>
              <a:t> </a:t>
            </a:r>
            <a:r>
              <a:rPr lang="fr-FR" dirty="0" err="1"/>
              <a:t>también</a:t>
            </a:r>
            <a:r>
              <a:rPr lang="fr-FR" dirty="0"/>
              <a:t> es </a:t>
            </a:r>
            <a:r>
              <a:rPr lang="fr-FR" dirty="0" err="1"/>
              <a:t>una</a:t>
            </a:r>
            <a:r>
              <a:rPr lang="fr-FR" dirty="0"/>
              <a:t> </a:t>
            </a:r>
            <a:r>
              <a:rPr lang="fr-FR" dirty="0" err="1"/>
              <a:t>información</a:t>
            </a:r>
            <a:r>
              <a:rPr lang="fr-FR" dirty="0"/>
              <a:t> </a:t>
            </a:r>
            <a:r>
              <a:rPr lang="fr-FR" dirty="0" err="1"/>
              <a:t>interesante</a:t>
            </a:r>
            <a:r>
              <a:rPr lang="fr-FR" dirty="0"/>
              <a:t>. </a:t>
            </a:r>
            <a:r>
              <a:rPr lang="fr-FR" dirty="0" err="1"/>
              <a:t>Deberíamos</a:t>
            </a:r>
            <a:r>
              <a:rPr lang="fr-FR" dirty="0"/>
              <a:t> </a:t>
            </a:r>
            <a:r>
              <a:rPr lang="fr-FR" dirty="0" err="1"/>
              <a:t>proporcionar</a:t>
            </a:r>
            <a:r>
              <a:rPr lang="fr-FR" dirty="0"/>
              <a:t> </a:t>
            </a:r>
            <a:r>
              <a:rPr lang="fr-FR" dirty="0" err="1"/>
              <a:t>esa</a:t>
            </a:r>
            <a:r>
              <a:rPr lang="fr-FR" dirty="0"/>
              <a:t> </a:t>
            </a:r>
            <a:r>
              <a:rPr lang="fr-FR" dirty="0" err="1"/>
              <a:t>información</a:t>
            </a:r>
            <a:r>
              <a:rPr lang="fr-FR" dirty="0"/>
              <a:t> y </a:t>
            </a:r>
            <a:r>
              <a:rPr lang="fr-FR" dirty="0" err="1"/>
              <a:t>llamarla</a:t>
            </a:r>
            <a:r>
              <a:rPr lang="fr-FR" dirty="0"/>
              <a:t> "</a:t>
            </a:r>
            <a:r>
              <a:rPr lang="fr-FR" dirty="0" err="1"/>
              <a:t>cifra</a:t>
            </a:r>
            <a:r>
              <a:rPr lang="fr-FR" dirty="0"/>
              <a:t> de </a:t>
            </a:r>
            <a:r>
              <a:rPr lang="fr-FR" dirty="0" err="1"/>
              <a:t>referencia</a:t>
            </a:r>
            <a:r>
              <a:rPr lang="fr-FR" dirty="0"/>
              <a:t>".</a:t>
            </a:r>
          </a:p>
          <a:p>
            <a:pPr marL="0" indent="0">
              <a:lnSpc>
                <a:spcPct val="100000"/>
              </a:lnSpc>
              <a:buFontTx/>
              <a:buNone/>
            </a:pPr>
            <a:r>
              <a:rPr lang="fr-FR" b="1" dirty="0"/>
              <a:t>Para los </a:t>
            </a:r>
            <a:r>
              <a:rPr lang="fr-FR" b="1" dirty="0" err="1"/>
              <a:t>indicadores</a:t>
            </a:r>
            <a:r>
              <a:rPr lang="fr-FR" b="1" dirty="0"/>
              <a:t> que </a:t>
            </a:r>
            <a:r>
              <a:rPr lang="fr-FR" b="1" dirty="0" err="1"/>
              <a:t>miden</a:t>
            </a:r>
            <a:r>
              <a:rPr lang="fr-FR" b="1" dirty="0"/>
              <a:t> </a:t>
            </a:r>
            <a:r>
              <a:rPr lang="fr-FR" b="1" dirty="0" err="1"/>
              <a:t>una</a:t>
            </a:r>
            <a:r>
              <a:rPr lang="fr-FR" b="1" dirty="0"/>
              <a:t> </a:t>
            </a:r>
            <a:r>
              <a:rPr lang="fr-FR" b="1" dirty="0" err="1"/>
              <a:t>situación</a:t>
            </a:r>
            <a:r>
              <a:rPr lang="fr-FR" b="1" dirty="0"/>
              <a:t> en </a:t>
            </a:r>
            <a:r>
              <a:rPr lang="fr-FR" b="1" dirty="0" err="1"/>
              <a:t>evolución</a:t>
            </a:r>
            <a:r>
              <a:rPr lang="fr-FR" b="1" dirty="0"/>
              <a:t>, es </a:t>
            </a:r>
            <a:r>
              <a:rPr lang="fr-FR" b="1" dirty="0" err="1"/>
              <a:t>útil</a:t>
            </a:r>
            <a:r>
              <a:rPr lang="fr-FR" b="1" dirty="0"/>
              <a:t> </a:t>
            </a:r>
            <a:r>
              <a:rPr lang="fr-FR" b="1" dirty="0" err="1"/>
              <a:t>mencionar</a:t>
            </a:r>
            <a:r>
              <a:rPr lang="fr-FR" b="1" dirty="0"/>
              <a:t> la </a:t>
            </a:r>
            <a:r>
              <a:rPr lang="fr-FR" b="1" dirty="0" err="1"/>
              <a:t>cifra</a:t>
            </a:r>
            <a:r>
              <a:rPr lang="fr-FR" b="1" dirty="0"/>
              <a:t> " de </a:t>
            </a:r>
            <a:r>
              <a:rPr lang="fr-FR" b="1" dirty="0" err="1"/>
              <a:t>referencia</a:t>
            </a:r>
            <a:r>
              <a:rPr lang="fr-FR" b="1" dirty="0"/>
              <a:t> ": el </a:t>
            </a:r>
            <a:r>
              <a:rPr lang="fr-FR" b="1" dirty="0" err="1"/>
              <a:t>valor</a:t>
            </a:r>
            <a:r>
              <a:rPr lang="fr-FR" b="1" dirty="0"/>
              <a:t> </a:t>
            </a:r>
            <a:r>
              <a:rPr lang="fr-FR" b="1" dirty="0" err="1"/>
              <a:t>anterior</a:t>
            </a:r>
            <a:r>
              <a:rPr lang="fr-FR" b="1" dirty="0"/>
              <a:t> al </a:t>
            </a:r>
            <a:r>
              <a:rPr lang="fr-FR" b="1" dirty="0" err="1"/>
              <a:t>inicio</a:t>
            </a:r>
            <a:r>
              <a:rPr lang="fr-FR" b="1" dirty="0"/>
              <a:t> de la </a:t>
            </a:r>
            <a:r>
              <a:rPr lang="fr-FR" b="1" dirty="0" err="1"/>
              <a:t>acción</a:t>
            </a:r>
            <a:r>
              <a:rPr lang="fr-FR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5308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99748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38779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ct val="0"/>
              </a:spcBef>
              <a:buFontTx/>
              <a:buNone/>
              <a:defRPr sz="1600" b="1">
                <a:solidFill>
                  <a:schemeClr val="hlink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799749" name="Line 5"/>
          <p:cNvSpPr>
            <a:spLocks noChangeShapeType="1"/>
          </p:cNvSpPr>
          <p:nvPr/>
        </p:nvSpPr>
        <p:spPr bwMode="auto">
          <a:xfrm>
            <a:off x="0" y="7874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400" b="1">
              <a:solidFill>
                <a:srgbClr val="000000"/>
              </a:solidFill>
            </a:endParaRPr>
          </a:p>
        </p:txBody>
      </p:sp>
      <p:sp>
        <p:nvSpPr>
          <p:cNvPr id="14" name="Line 9"/>
          <p:cNvSpPr>
            <a:spLocks noChangeShapeType="1"/>
          </p:cNvSpPr>
          <p:nvPr userDrawn="1"/>
        </p:nvSpPr>
        <p:spPr bwMode="auto">
          <a:xfrm>
            <a:off x="0" y="6527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400" b="1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5045" y="2801040"/>
            <a:ext cx="6388563" cy="584775"/>
          </a:xfrm>
          <a:prstGeom prst="rect">
            <a:avLst/>
          </a:prstGeom>
        </p:spPr>
        <p:txBody>
          <a:bodyPr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28625" y="6565900"/>
            <a:ext cx="1296988" cy="260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Jun-2019</a:t>
            </a:r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>
                <a:solidFill>
                  <a:srgbClr val="000000">
                    <a:lumMod val="65000"/>
                    <a:lumOff val="35000"/>
                  </a:srgbClr>
                </a:solidFill>
              </a:rPr>
              <a:t> Slide </a:t>
            </a:r>
            <a:fld id="{DD40D7FE-4A1C-4A14-8D76-23A33224EFB9}" type="slidenum">
              <a:rPr lang="en-GB" b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b="1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821069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0E3C0-4AB1-40BA-B67B-AEAC41220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096BB9-B2EC-40E8-ABB2-15A7A8B32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A0347-7E67-4E80-BE22-35D245CF2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FE355C-219C-4A46-A4C6-5A941FFF6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FBE6B5-13B0-4463-8483-14D9A6984C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C5B77B-BDA0-4094-A23D-B9EFF416B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5AEFF-C380-4CCB-A07A-D24663A761CE}" type="datetimeFigureOut">
              <a:rPr lang="en-US" smtClean="0"/>
              <a:t>9/28/23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47E8E9-1CCA-467B-A7A6-7467FD66F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A8F689-A919-4362-81C1-E3AA1E052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F34A-EB72-4ADA-8362-0F2CD7A11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048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5D18F-711A-420D-8761-F6657EEDF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A4275A-473B-400A-9E67-D4FF4D0BC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5AEFF-C380-4CCB-A07A-D24663A761CE}" type="datetimeFigureOut">
              <a:rPr lang="en-US" smtClean="0"/>
              <a:t>9/28/23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00D53F-CF17-48D6-83E2-C2439E205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A6D09-06F2-475C-BB7E-56A29230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F34A-EB72-4ADA-8362-0F2CD7A11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801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0A1A48-5325-4B4F-B50A-72973793F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5AEFF-C380-4CCB-A07A-D24663A761CE}" type="datetimeFigureOut">
              <a:rPr lang="en-US" smtClean="0"/>
              <a:t>9/28/23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D89682-905C-40EF-B06D-8294BD8FD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8A83A1-37AC-4C86-8E95-C9F285DA5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F34A-EB72-4ADA-8362-0F2CD7A11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695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0D01D-4038-4632-9465-1643CCA17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83E85-BCBD-469A-A929-8353F3CEF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F24BEA-1FB3-4B0B-9B6F-3E5691B767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174099-A7CA-47FF-AEB1-0C90A9CF3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5AEFF-C380-4CCB-A07A-D24663A761CE}" type="datetimeFigureOut">
              <a:rPr lang="en-US" smtClean="0"/>
              <a:t>9/28/23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7EFF89-DBC4-4440-91A1-ED1E79805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89CBDB-08FF-4AF9-983D-BFE2855F3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F34A-EB72-4ADA-8362-0F2CD7A11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77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FF10-59D0-43FC-A997-471DFD241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488764-0169-4FD1-AB13-284E5CC8A7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FB9DBC-F437-49C5-A9F4-1C6223E5E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3B31A7-539A-48EE-A732-3203F909D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5AEFF-C380-4CCB-A07A-D24663A761CE}" type="datetimeFigureOut">
              <a:rPr lang="en-US" smtClean="0"/>
              <a:t>9/28/23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5A4561-9B9B-4DA7-98F0-2846E51F7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9AFB95-A22A-4528-9845-552EA7C87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F34A-EB72-4ADA-8362-0F2CD7A11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465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981D5-DCE6-4765-AD87-AC8141806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934581-F23D-402B-8311-4FB119CC11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61D3C-82F8-498C-8FE0-3608C235B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5AEFF-C380-4CCB-A07A-D24663A761CE}" type="datetimeFigureOut">
              <a:rPr lang="en-US" smtClean="0"/>
              <a:t>9/28/23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51445-9A47-4BE6-AB3A-2E78E37B6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58BD5-BB90-48BA-AF4E-666F382AB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F34A-EB72-4ADA-8362-0F2CD7A11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98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E49D53-64B4-4162-A384-0AD061A4C1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692555-86B3-4E87-B07C-9AB0E4BD7B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21ED6-CDEF-4A47-905C-D14C1B194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5AEFF-C380-4CCB-A07A-D24663A761CE}" type="datetimeFigureOut">
              <a:rPr lang="en-US" smtClean="0"/>
              <a:t>9/28/23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54142-CEB1-4C9C-AB61-9145AC32A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4FE6B-AFAE-424F-8AAB-504E551E0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F34A-EB72-4ADA-8362-0F2CD7A11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84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0" y="0"/>
            <a:ext cx="9142914" cy="6855696"/>
          </a:xfrm>
          <a:custGeom>
            <a:avLst/>
            <a:gdLst/>
            <a:ahLst/>
            <a:cxnLst/>
            <a:rect l="l" t="t" r="r" b="b"/>
            <a:pathLst>
              <a:path w="10692130" h="7560309" extrusionOk="0">
                <a:moveTo>
                  <a:pt x="0" y="7560005"/>
                </a:moveTo>
                <a:lnTo>
                  <a:pt x="10692003" y="7560005"/>
                </a:lnTo>
                <a:lnTo>
                  <a:pt x="10692003" y="0"/>
                </a:lnTo>
                <a:lnTo>
                  <a:pt x="0" y="0"/>
                </a:lnTo>
                <a:lnTo>
                  <a:pt x="0" y="7560005"/>
                </a:lnTo>
                <a:close/>
              </a:path>
            </a:pathLst>
          </a:custGeom>
          <a:solidFill>
            <a:srgbClr val="418FD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2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 rot="10800000" flipH="1">
            <a:off x="3415425" y="3905779"/>
            <a:ext cx="2313150" cy="41458"/>
          </a:xfrm>
          <a:custGeom>
            <a:avLst/>
            <a:gdLst/>
            <a:ahLst/>
            <a:cxnLst/>
            <a:rect l="l" t="t" r="r" b="b"/>
            <a:pathLst>
              <a:path w="1287145" h="120000" extrusionOk="0">
                <a:moveTo>
                  <a:pt x="0" y="0"/>
                </a:moveTo>
                <a:lnTo>
                  <a:pt x="1287005" y="0"/>
                </a:lnTo>
              </a:path>
            </a:pathLst>
          </a:custGeom>
          <a:noFill/>
          <a:ln w="76200" cap="flat" cmpd="sng">
            <a:solidFill>
              <a:srgbClr val="1443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2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67200" y="552473"/>
            <a:ext cx="768756" cy="121848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>
            <a:spLocks noGrp="1"/>
          </p:cNvSpPr>
          <p:nvPr>
            <p:ph type="body" idx="1"/>
          </p:nvPr>
        </p:nvSpPr>
        <p:spPr>
          <a:xfrm>
            <a:off x="1248884" y="2012487"/>
            <a:ext cx="6483335" cy="1278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10942" marR="0" lvl="0" indent="-15547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72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621884" marR="0" lvl="1" indent="-15547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73" b="0" i="0" u="none" strike="noStrike" cap="none">
                <a:latin typeface="Roboto Slab"/>
                <a:ea typeface="Roboto Slab"/>
                <a:cs typeface="Roboto Slab"/>
                <a:sym typeface="Roboto Slab"/>
              </a:defRPr>
            </a:lvl2pPr>
            <a:lvl3pPr marL="932825" marR="0" lvl="2" indent="-15547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73" b="0" i="0" u="none" strike="noStrike" cap="none">
                <a:latin typeface="Roboto Slab"/>
                <a:ea typeface="Roboto Slab"/>
                <a:cs typeface="Roboto Slab"/>
                <a:sym typeface="Roboto Slab"/>
              </a:defRPr>
            </a:lvl3pPr>
            <a:lvl4pPr marL="1243767" marR="0" lvl="3" indent="-15547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73" b="0" i="0" u="none" strike="noStrike" cap="none">
                <a:latin typeface="Roboto Slab"/>
                <a:ea typeface="Roboto Slab"/>
                <a:cs typeface="Roboto Slab"/>
                <a:sym typeface="Roboto Slab"/>
              </a:defRPr>
            </a:lvl4pPr>
            <a:lvl5pPr marL="1554709" marR="0" lvl="4" indent="-15547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73" b="0" i="0" u="none" strike="noStrike" cap="none">
                <a:latin typeface="Roboto Slab"/>
                <a:ea typeface="Roboto Slab"/>
                <a:cs typeface="Roboto Slab"/>
                <a:sym typeface="Roboto Slab"/>
              </a:defRPr>
            </a:lvl5pPr>
            <a:lvl6pPr marL="1865651" marR="0" lvl="5" indent="-15547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4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2176592" marR="0" lvl="6" indent="-15547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4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2487534" marR="0" lvl="7" indent="-15547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4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2798476" marR="0" lvl="8" indent="-15547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4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body" idx="2"/>
          </p:nvPr>
        </p:nvSpPr>
        <p:spPr>
          <a:xfrm>
            <a:off x="1933055" y="4396377"/>
            <a:ext cx="5245311" cy="1278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10942" marR="0" lvl="0" indent="-15547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4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621884" marR="0" lvl="1" indent="-15547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4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32825" marR="0" lvl="2" indent="-15547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4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243767" marR="0" lvl="3" indent="-15547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4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554709" marR="0" lvl="4" indent="-15547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4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1865651" marR="0" lvl="5" indent="-15547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4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2176592" marR="0" lvl="6" indent="-15547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4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2487534" marR="0" lvl="7" indent="-15547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4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2798476" marR="0" lvl="8" indent="-15547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4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90846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B95D8-DFF0-4CE6-A570-ED4E5632C3DB}" type="datetimeFigureOut">
              <a:rPr lang="en-GB" smtClean="0"/>
              <a:t>28/09/2023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4396-5E37-4197-9BC5-AD56967606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679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B95D8-DFF0-4CE6-A570-ED4E5632C3DB}" type="datetimeFigureOut">
              <a:rPr lang="en-GB" smtClean="0"/>
              <a:t>28/09/2023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4396-5E37-4197-9BC5-AD56967606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727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3" y="963613"/>
            <a:ext cx="8231187" cy="51911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423065" y="2320776"/>
            <a:ext cx="8254209" cy="100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defRPr lang="en-US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defRPr lang="en-US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defRPr lang="en-US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defRPr lang="en-US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def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>
          <a:xfrm>
            <a:off x="428625" y="6565900"/>
            <a:ext cx="1296988" cy="26035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Jun-2019</a:t>
            </a:r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>
                <a:solidFill>
                  <a:srgbClr val="000000">
                    <a:lumMod val="65000"/>
                    <a:lumOff val="35000"/>
                  </a:srgbClr>
                </a:solidFill>
              </a:rPr>
              <a:t> Slide </a:t>
            </a:r>
            <a:fld id="{DD40D7FE-4A1C-4A14-8D76-23A33224EFB9}" type="slidenum">
              <a:rPr lang="en-GB" b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b="1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702844"/>
      </p:ext>
    </p:extLst>
  </p:cSld>
  <p:clrMapOvr>
    <a:masterClrMapping/>
  </p:clrMapOvr>
  <p:transition>
    <p:randomBa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B95D8-DFF0-4CE6-A570-ED4E5632C3DB}" type="datetimeFigureOut">
              <a:rPr lang="en-GB" smtClean="0"/>
              <a:t>28/09/2023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4396-5E37-4197-9BC5-AD56967606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4345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B95D8-DFF0-4CE6-A570-ED4E5632C3DB}" type="datetimeFigureOut">
              <a:rPr lang="en-GB" smtClean="0"/>
              <a:t>28/09/2023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4396-5E37-4197-9BC5-AD56967606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8913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B95D8-DFF0-4CE6-A570-ED4E5632C3DB}" type="datetimeFigureOut">
              <a:rPr lang="en-GB" smtClean="0"/>
              <a:t>28/09/2023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4396-5E37-4197-9BC5-AD56967606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6030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B95D8-DFF0-4CE6-A570-ED4E5632C3DB}" type="datetimeFigureOut">
              <a:rPr lang="en-GB" smtClean="0"/>
              <a:t>28/09/2023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4396-5E37-4197-9BC5-AD56967606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0106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B95D8-DFF0-4CE6-A570-ED4E5632C3DB}" type="datetimeFigureOut">
              <a:rPr lang="en-GB" smtClean="0"/>
              <a:t>28/09/2023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4396-5E37-4197-9BC5-AD56967606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1783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B95D8-DFF0-4CE6-A570-ED4E5632C3DB}" type="datetimeFigureOut">
              <a:rPr lang="en-GB" smtClean="0"/>
              <a:t>28/09/2023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4396-5E37-4197-9BC5-AD56967606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015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B95D8-DFF0-4CE6-A570-ED4E5632C3DB}" type="datetimeFigureOut">
              <a:rPr lang="en-GB" smtClean="0"/>
              <a:t>28/09/2023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4396-5E37-4197-9BC5-AD56967606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3442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B95D8-DFF0-4CE6-A570-ED4E5632C3DB}" type="datetimeFigureOut">
              <a:rPr lang="en-GB" smtClean="0"/>
              <a:t>28/09/2023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4396-5E37-4197-9BC5-AD56967606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4279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B95D8-DFF0-4CE6-A570-ED4E5632C3DB}" type="datetimeFigureOut">
              <a:rPr lang="en-GB" smtClean="0"/>
              <a:t>28/09/2023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4396-5E37-4197-9BC5-AD56967606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9812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423065" y="2320776"/>
            <a:ext cx="8254209" cy="1006429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defRPr lang="en-US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defRPr lang="en-US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defRPr lang="en-US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defRPr lang="en-US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def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Aug-18</a:t>
            </a:r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>
                <a:solidFill>
                  <a:srgbClr val="000000">
                    <a:lumMod val="65000"/>
                    <a:lumOff val="35000"/>
                  </a:srgbClr>
                </a:solidFill>
              </a:rPr>
              <a:t> Slide </a:t>
            </a:r>
            <a:fld id="{DD40D7FE-4A1C-4A14-8D76-23A33224EFB9}" type="slidenum">
              <a:rPr lang="en-GB" b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b="1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64677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28625" y="1828800"/>
            <a:ext cx="8220075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3" y="963613"/>
            <a:ext cx="8231187" cy="51911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423065" y="2320776"/>
            <a:ext cx="8254209" cy="100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defRPr lang="en-US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defRPr lang="en-US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defRPr lang="en-US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defRPr lang="en-US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def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>
          <a:xfrm>
            <a:off x="428625" y="6565900"/>
            <a:ext cx="1296988" cy="26035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Jun-2019</a:t>
            </a:r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>
                <a:solidFill>
                  <a:srgbClr val="000000">
                    <a:lumMod val="65000"/>
                    <a:lumOff val="35000"/>
                  </a:srgbClr>
                </a:solidFill>
              </a:rPr>
              <a:t> Slide </a:t>
            </a:r>
            <a:fld id="{DD40D7FE-4A1C-4A14-8D76-23A33224EFB9}" type="slidenum">
              <a:rPr lang="en-GB" b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b="1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Line 5"/>
          <p:cNvSpPr>
            <a:spLocks noChangeShapeType="1"/>
          </p:cNvSpPr>
          <p:nvPr userDrawn="1"/>
        </p:nvSpPr>
        <p:spPr bwMode="auto">
          <a:xfrm>
            <a:off x="520700" y="2204435"/>
            <a:ext cx="8129588" cy="0"/>
          </a:xfrm>
          <a:prstGeom prst="line">
            <a:avLst/>
          </a:prstGeom>
          <a:noFill/>
          <a:ln w="28575">
            <a:solidFill>
              <a:srgbClr val="3668A0"/>
            </a:solidFill>
            <a:round/>
            <a:headEnd/>
            <a:tailEnd type="none" w="lg" len="med"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531036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4403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lIns="504000" tIns="216000" bIns="144000"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/>
              <a:t> Slide </a:t>
            </a:r>
            <a:fld id="{DD40D7FE-4A1C-4A14-8D76-23A33224EFB9}" type="slidenum">
              <a:rPr lang="en-GB" b="1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b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428625" y="6565900"/>
            <a:ext cx="1296988" cy="260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Jun-2019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520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28625" y="6565900"/>
            <a:ext cx="1296988" cy="2603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Jun-2019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04396-5E37-4197-9BC5-AD56967606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236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41186-F28C-4BD8-8568-69188EB021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8F003B-ED93-4AC5-BB6F-5EAA86EF3C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53B9C-C316-427A-941D-B6A91F8E5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5AEFF-C380-4CCB-A07A-D24663A761CE}" type="datetimeFigureOut">
              <a:rPr lang="en-US" smtClean="0"/>
              <a:t>9/28/23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D2DC6-CCCD-4848-A812-DD4C25700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CF13C-736D-4E6D-8924-2F8D17FBD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F34A-EB72-4ADA-8362-0F2CD7A11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32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3B238-97A0-4C79-9B67-5188D5E0C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01EA4-6330-41F9-AAB1-0066C0CF5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7AB8A-1BAA-4C6A-A92F-45C93E964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5AEFF-C380-4CCB-A07A-D24663A761CE}" type="datetimeFigureOut">
              <a:rPr lang="en-US" smtClean="0"/>
              <a:t>9/28/23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0180B-55E8-4FB2-B2F8-91C7A1025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6FC94-A24D-445B-B100-60EA07A19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F34A-EB72-4ADA-8362-0F2CD7A11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77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931EF-3AB6-4511-BAFD-845E1D01A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24D28A-AA43-42D1-B025-F293CD697E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95DA2-E78E-4937-9809-CF75FCC57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5AEFF-C380-4CCB-A07A-D24663A761CE}" type="datetimeFigureOut">
              <a:rPr lang="en-US" smtClean="0"/>
              <a:t>9/28/23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7D919-083C-4970-8D01-2D6859D50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5F0312-D3C3-4A6A-BE05-3B5BF9CCC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F34A-EB72-4ADA-8362-0F2CD7A11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472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554E3-4876-4375-B322-879B321D0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8AFE2-9B3C-44A1-8D3C-D42E98F74D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0BF32F-42B3-4EA3-A71E-5CB5F64BF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7E8DD4-0EF6-4B6F-A06F-0BBA12A00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5AEFF-C380-4CCB-A07A-D24663A761CE}" type="datetimeFigureOut">
              <a:rPr lang="en-US" smtClean="0"/>
              <a:t>9/28/23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F5D410-0EB9-45B8-8843-C7D48632B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A6F29C-8B58-4825-A56E-1044E99CA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1F34A-EB72-4ADA-8362-0F2CD7A11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166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628469" y="238729"/>
            <a:ext cx="1096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026CB6"/>
                </a:solidFill>
                <a:latin typeface="Avenir LT 55 Roman" pitchFamily="34" charset="0"/>
              </a:rPr>
              <a:t>OCHA</a:t>
            </a:r>
            <a:endParaRPr lang="en-GB" sz="2400" b="0" dirty="0">
              <a:solidFill>
                <a:srgbClr val="026CB6"/>
              </a:solidFill>
              <a:latin typeface="Avenir LT 55 Roman" pitchFamily="34" charset="0"/>
            </a:endParaRP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69200" y="6527800"/>
            <a:ext cx="11652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>
                <a:solidFill>
                  <a:srgbClr val="000000">
                    <a:lumMod val="65000"/>
                    <a:lumOff val="35000"/>
                  </a:srgbClr>
                </a:solidFill>
              </a:rPr>
              <a:t> Slide </a:t>
            </a:r>
            <a:fld id="{DD40D7FE-4A1C-4A14-8D76-23A33224EFB9}" type="slidenum">
              <a:rPr lang="en-GB" b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b="1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grpSp>
        <p:nvGrpSpPr>
          <p:cNvPr id="3" name="Group 4"/>
          <p:cNvGrpSpPr>
            <a:grpSpLocks noChangeAspect="1"/>
          </p:cNvGrpSpPr>
          <p:nvPr userDrawn="1"/>
        </p:nvGrpSpPr>
        <p:grpSpPr bwMode="auto">
          <a:xfrm>
            <a:off x="7132637" y="273050"/>
            <a:ext cx="481013" cy="403225"/>
            <a:chOff x="4403" y="172"/>
            <a:chExt cx="303" cy="254"/>
          </a:xfrm>
          <a:solidFill>
            <a:srgbClr val="026CB6"/>
          </a:solidFill>
        </p:grpSpPr>
        <p:sp>
          <p:nvSpPr>
            <p:cNvPr id="5" name="Freeform 5"/>
            <p:cNvSpPr>
              <a:spLocks noEditPoints="1"/>
            </p:cNvSpPr>
            <p:nvPr userDrawn="1"/>
          </p:nvSpPr>
          <p:spPr bwMode="auto">
            <a:xfrm>
              <a:off x="4439" y="172"/>
              <a:ext cx="224" cy="219"/>
            </a:xfrm>
            <a:custGeom>
              <a:avLst/>
              <a:gdLst>
                <a:gd name="T0" fmla="*/ 638 w 1226"/>
                <a:gd name="T1" fmla="*/ 28 h 1198"/>
                <a:gd name="T2" fmla="*/ 905 w 1226"/>
                <a:gd name="T3" fmla="*/ 182 h 1198"/>
                <a:gd name="T4" fmla="*/ 242 w 1226"/>
                <a:gd name="T5" fmla="*/ 182 h 1198"/>
                <a:gd name="T6" fmla="*/ 663 w 1226"/>
                <a:gd name="T7" fmla="*/ 93 h 1198"/>
                <a:gd name="T8" fmla="*/ 638 w 1226"/>
                <a:gd name="T9" fmla="*/ 233 h 1198"/>
                <a:gd name="T10" fmla="*/ 865 w 1226"/>
                <a:gd name="T11" fmla="*/ 306 h 1198"/>
                <a:gd name="T12" fmla="*/ 948 w 1226"/>
                <a:gd name="T13" fmla="*/ 424 h 1198"/>
                <a:gd name="T14" fmla="*/ 951 w 1226"/>
                <a:gd name="T15" fmla="*/ 522 h 1198"/>
                <a:gd name="T16" fmla="*/ 1002 w 1226"/>
                <a:gd name="T17" fmla="*/ 408 h 1198"/>
                <a:gd name="T18" fmla="*/ 834 w 1226"/>
                <a:gd name="T19" fmla="*/ 219 h 1198"/>
                <a:gd name="T20" fmla="*/ 899 w 1226"/>
                <a:gd name="T21" fmla="*/ 147 h 1198"/>
                <a:gd name="T22" fmla="*/ 1023 w 1226"/>
                <a:gd name="T23" fmla="*/ 198 h 1198"/>
                <a:gd name="T24" fmla="*/ 1180 w 1226"/>
                <a:gd name="T25" fmla="*/ 565 h 1198"/>
                <a:gd name="T26" fmla="*/ 286 w 1226"/>
                <a:gd name="T27" fmla="*/ 266 h 1198"/>
                <a:gd name="T28" fmla="*/ 607 w 1226"/>
                <a:gd name="T29" fmla="*/ 347 h 1198"/>
                <a:gd name="T30" fmla="*/ 842 w 1226"/>
                <a:gd name="T31" fmla="*/ 344 h 1198"/>
                <a:gd name="T32" fmla="*/ 277 w 1226"/>
                <a:gd name="T33" fmla="*/ 571 h 1198"/>
                <a:gd name="T34" fmla="*/ 816 w 1226"/>
                <a:gd name="T35" fmla="*/ 439 h 1198"/>
                <a:gd name="T36" fmla="*/ 939 w 1226"/>
                <a:gd name="T37" fmla="*/ 504 h 1198"/>
                <a:gd name="T38" fmla="*/ 334 w 1226"/>
                <a:gd name="T39" fmla="*/ 553 h 1198"/>
                <a:gd name="T40" fmla="*/ 638 w 1226"/>
                <a:gd name="T41" fmla="*/ 376 h 1198"/>
                <a:gd name="T42" fmla="*/ 709 w 1226"/>
                <a:gd name="T43" fmla="*/ 483 h 1198"/>
                <a:gd name="T44" fmla="*/ 512 w 1226"/>
                <a:gd name="T45" fmla="*/ 452 h 1198"/>
                <a:gd name="T46" fmla="*/ 611 w 1226"/>
                <a:gd name="T47" fmla="*/ 442 h 1198"/>
                <a:gd name="T48" fmla="*/ 547 w 1226"/>
                <a:gd name="T49" fmla="*/ 597 h 1198"/>
                <a:gd name="T50" fmla="*/ 540 w 1226"/>
                <a:gd name="T51" fmla="*/ 608 h 1198"/>
                <a:gd name="T52" fmla="*/ 548 w 1226"/>
                <a:gd name="T53" fmla="*/ 641 h 1198"/>
                <a:gd name="T54" fmla="*/ 647 w 1226"/>
                <a:gd name="T55" fmla="*/ 658 h 1198"/>
                <a:gd name="T56" fmla="*/ 636 w 1226"/>
                <a:gd name="T57" fmla="*/ 513 h 1198"/>
                <a:gd name="T58" fmla="*/ 329 w 1226"/>
                <a:gd name="T59" fmla="*/ 624 h 1198"/>
                <a:gd name="T60" fmla="*/ 444 w 1226"/>
                <a:gd name="T61" fmla="*/ 742 h 1198"/>
                <a:gd name="T62" fmla="*/ 369 w 1226"/>
                <a:gd name="T63" fmla="*/ 627 h 1198"/>
                <a:gd name="T64" fmla="*/ 914 w 1226"/>
                <a:gd name="T65" fmla="*/ 567 h 1198"/>
                <a:gd name="T66" fmla="*/ 1089 w 1226"/>
                <a:gd name="T67" fmla="*/ 596 h 1198"/>
                <a:gd name="T68" fmla="*/ 1094 w 1226"/>
                <a:gd name="T69" fmla="*/ 599 h 1198"/>
                <a:gd name="T70" fmla="*/ 913 w 1226"/>
                <a:gd name="T71" fmla="*/ 836 h 1198"/>
                <a:gd name="T72" fmla="*/ 306 w 1226"/>
                <a:gd name="T73" fmla="*/ 605 h 1198"/>
                <a:gd name="T74" fmla="*/ 144 w 1226"/>
                <a:gd name="T75" fmla="*/ 856 h 1198"/>
                <a:gd name="T76" fmla="*/ 190 w 1226"/>
                <a:gd name="T77" fmla="*/ 820 h 1198"/>
                <a:gd name="T78" fmla="*/ 133 w 1226"/>
                <a:gd name="T79" fmla="*/ 705 h 1198"/>
                <a:gd name="T80" fmla="*/ 162 w 1226"/>
                <a:gd name="T81" fmla="*/ 599 h 1198"/>
                <a:gd name="T82" fmla="*/ 235 w 1226"/>
                <a:gd name="T83" fmla="*/ 649 h 1198"/>
                <a:gd name="T84" fmla="*/ 484 w 1226"/>
                <a:gd name="T85" fmla="*/ 659 h 1198"/>
                <a:gd name="T86" fmla="*/ 503 w 1226"/>
                <a:gd name="T87" fmla="*/ 676 h 1198"/>
                <a:gd name="T88" fmla="*/ 753 w 1226"/>
                <a:gd name="T89" fmla="*/ 678 h 1198"/>
                <a:gd name="T90" fmla="*/ 823 w 1226"/>
                <a:gd name="T91" fmla="*/ 718 h 1198"/>
                <a:gd name="T92" fmla="*/ 821 w 1226"/>
                <a:gd name="T93" fmla="*/ 799 h 1198"/>
                <a:gd name="T94" fmla="*/ 889 w 1226"/>
                <a:gd name="T95" fmla="*/ 767 h 1198"/>
                <a:gd name="T96" fmla="*/ 609 w 1226"/>
                <a:gd name="T97" fmla="*/ 735 h 1198"/>
                <a:gd name="T98" fmla="*/ 711 w 1226"/>
                <a:gd name="T99" fmla="*/ 733 h 1198"/>
                <a:gd name="T100" fmla="*/ 657 w 1226"/>
                <a:gd name="T101" fmla="*/ 762 h 1198"/>
                <a:gd name="T102" fmla="*/ 697 w 1226"/>
                <a:gd name="T103" fmla="*/ 809 h 1198"/>
                <a:gd name="T104" fmla="*/ 537 w 1226"/>
                <a:gd name="T105" fmla="*/ 854 h 1198"/>
                <a:gd name="T106" fmla="*/ 885 w 1226"/>
                <a:gd name="T107" fmla="*/ 894 h 1198"/>
                <a:gd name="T108" fmla="*/ 401 w 1226"/>
                <a:gd name="T109" fmla="*/ 854 h 1198"/>
                <a:gd name="T110" fmla="*/ 398 w 1226"/>
                <a:gd name="T111" fmla="*/ 897 h 1198"/>
                <a:gd name="T112" fmla="*/ 948 w 1226"/>
                <a:gd name="T113" fmla="*/ 923 h 1198"/>
                <a:gd name="T114" fmla="*/ 640 w 1226"/>
                <a:gd name="T115" fmla="*/ 1138 h 1198"/>
                <a:gd name="T116" fmla="*/ 606 w 1226"/>
                <a:gd name="T117" fmla="*/ 1131 h 1198"/>
                <a:gd name="T118" fmla="*/ 697 w 1226"/>
                <a:gd name="T119" fmla="*/ 1003 h 1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26" h="1198">
                  <a:moveTo>
                    <a:pt x="1148" y="331"/>
                  </a:moveTo>
                  <a:cubicBezTo>
                    <a:pt x="1209" y="447"/>
                    <a:pt x="1226" y="607"/>
                    <a:pt x="1187" y="738"/>
                  </a:cubicBezTo>
                  <a:cubicBezTo>
                    <a:pt x="1147" y="893"/>
                    <a:pt x="1016" y="1050"/>
                    <a:pt x="865" y="1114"/>
                  </a:cubicBezTo>
                  <a:cubicBezTo>
                    <a:pt x="693" y="1198"/>
                    <a:pt x="451" y="1177"/>
                    <a:pt x="298" y="1067"/>
                  </a:cubicBezTo>
                  <a:cubicBezTo>
                    <a:pt x="86" y="922"/>
                    <a:pt x="0" y="672"/>
                    <a:pt x="64" y="425"/>
                  </a:cubicBezTo>
                  <a:cubicBezTo>
                    <a:pt x="102" y="278"/>
                    <a:pt x="219" y="130"/>
                    <a:pt x="362" y="62"/>
                  </a:cubicBezTo>
                  <a:cubicBezTo>
                    <a:pt x="442" y="22"/>
                    <a:pt x="530" y="1"/>
                    <a:pt x="626" y="0"/>
                  </a:cubicBezTo>
                  <a:cubicBezTo>
                    <a:pt x="845" y="0"/>
                    <a:pt x="1053" y="128"/>
                    <a:pt x="1148" y="331"/>
                  </a:cubicBezTo>
                  <a:close/>
                  <a:moveTo>
                    <a:pt x="638" y="28"/>
                  </a:moveTo>
                  <a:cubicBezTo>
                    <a:pt x="641" y="51"/>
                    <a:pt x="640" y="82"/>
                    <a:pt x="638" y="108"/>
                  </a:cubicBezTo>
                  <a:cubicBezTo>
                    <a:pt x="638" y="105"/>
                    <a:pt x="640" y="103"/>
                    <a:pt x="641" y="101"/>
                  </a:cubicBezTo>
                  <a:cubicBezTo>
                    <a:pt x="645" y="99"/>
                    <a:pt x="649" y="102"/>
                    <a:pt x="650" y="105"/>
                  </a:cubicBezTo>
                  <a:cubicBezTo>
                    <a:pt x="651" y="109"/>
                    <a:pt x="652" y="116"/>
                    <a:pt x="649" y="118"/>
                  </a:cubicBezTo>
                  <a:cubicBezTo>
                    <a:pt x="652" y="119"/>
                    <a:pt x="654" y="116"/>
                    <a:pt x="657" y="116"/>
                  </a:cubicBezTo>
                  <a:cubicBezTo>
                    <a:pt x="724" y="121"/>
                    <a:pt x="785" y="141"/>
                    <a:pt x="840" y="172"/>
                  </a:cubicBezTo>
                  <a:cubicBezTo>
                    <a:pt x="840" y="171"/>
                    <a:pt x="840" y="171"/>
                    <a:pt x="840" y="171"/>
                  </a:cubicBezTo>
                  <a:cubicBezTo>
                    <a:pt x="851" y="165"/>
                    <a:pt x="866" y="158"/>
                    <a:pt x="878" y="168"/>
                  </a:cubicBezTo>
                  <a:cubicBezTo>
                    <a:pt x="891" y="162"/>
                    <a:pt x="894" y="180"/>
                    <a:pt x="905" y="182"/>
                  </a:cubicBezTo>
                  <a:cubicBezTo>
                    <a:pt x="919" y="190"/>
                    <a:pt x="934" y="205"/>
                    <a:pt x="936" y="221"/>
                  </a:cubicBezTo>
                  <a:cubicBezTo>
                    <a:pt x="939" y="226"/>
                    <a:pt x="947" y="230"/>
                    <a:pt x="948" y="235"/>
                  </a:cubicBezTo>
                  <a:cubicBezTo>
                    <a:pt x="957" y="215"/>
                    <a:pt x="976" y="202"/>
                    <a:pt x="992" y="184"/>
                  </a:cubicBezTo>
                  <a:cubicBezTo>
                    <a:pt x="1002" y="180"/>
                    <a:pt x="1002" y="180"/>
                    <a:pt x="1002" y="180"/>
                  </a:cubicBezTo>
                  <a:cubicBezTo>
                    <a:pt x="914" y="97"/>
                    <a:pt x="810" y="51"/>
                    <a:pt x="694" y="35"/>
                  </a:cubicBezTo>
                  <a:cubicBezTo>
                    <a:pt x="676" y="32"/>
                    <a:pt x="655" y="33"/>
                    <a:pt x="638" y="28"/>
                  </a:cubicBezTo>
                  <a:close/>
                  <a:moveTo>
                    <a:pt x="605" y="31"/>
                  </a:moveTo>
                  <a:cubicBezTo>
                    <a:pt x="489" y="35"/>
                    <a:pt x="385" y="75"/>
                    <a:pt x="293" y="141"/>
                  </a:cubicBezTo>
                  <a:cubicBezTo>
                    <a:pt x="275" y="153"/>
                    <a:pt x="260" y="172"/>
                    <a:pt x="242" y="182"/>
                  </a:cubicBezTo>
                  <a:cubicBezTo>
                    <a:pt x="244" y="182"/>
                    <a:pt x="244" y="182"/>
                    <a:pt x="244" y="182"/>
                  </a:cubicBezTo>
                  <a:cubicBezTo>
                    <a:pt x="267" y="199"/>
                    <a:pt x="289" y="223"/>
                    <a:pt x="309" y="244"/>
                  </a:cubicBezTo>
                  <a:cubicBezTo>
                    <a:pt x="310" y="240"/>
                    <a:pt x="310" y="240"/>
                    <a:pt x="310" y="240"/>
                  </a:cubicBezTo>
                  <a:cubicBezTo>
                    <a:pt x="395" y="163"/>
                    <a:pt x="493" y="121"/>
                    <a:pt x="606" y="115"/>
                  </a:cubicBezTo>
                  <a:cubicBezTo>
                    <a:pt x="604" y="109"/>
                    <a:pt x="604" y="109"/>
                    <a:pt x="604" y="109"/>
                  </a:cubicBezTo>
                  <a:cubicBezTo>
                    <a:pt x="603" y="39"/>
                    <a:pt x="603" y="39"/>
                    <a:pt x="603" y="39"/>
                  </a:cubicBezTo>
                  <a:lnTo>
                    <a:pt x="605" y="31"/>
                  </a:lnTo>
                  <a:close/>
                  <a:moveTo>
                    <a:pt x="705" y="75"/>
                  </a:moveTo>
                  <a:cubicBezTo>
                    <a:pt x="663" y="93"/>
                    <a:pt x="663" y="93"/>
                    <a:pt x="663" y="93"/>
                  </a:cubicBezTo>
                  <a:cubicBezTo>
                    <a:pt x="659" y="91"/>
                    <a:pt x="653" y="89"/>
                    <a:pt x="650" y="94"/>
                  </a:cubicBezTo>
                  <a:cubicBezTo>
                    <a:pt x="649" y="95"/>
                    <a:pt x="650" y="98"/>
                    <a:pt x="651" y="99"/>
                  </a:cubicBezTo>
                  <a:cubicBezTo>
                    <a:pt x="666" y="119"/>
                    <a:pt x="693" y="108"/>
                    <a:pt x="712" y="104"/>
                  </a:cubicBezTo>
                  <a:cubicBezTo>
                    <a:pt x="726" y="110"/>
                    <a:pt x="739" y="103"/>
                    <a:pt x="750" y="94"/>
                  </a:cubicBezTo>
                  <a:cubicBezTo>
                    <a:pt x="750" y="92"/>
                    <a:pt x="750" y="92"/>
                    <a:pt x="750" y="92"/>
                  </a:cubicBezTo>
                  <a:cubicBezTo>
                    <a:pt x="740" y="78"/>
                    <a:pt x="721" y="76"/>
                    <a:pt x="705" y="75"/>
                  </a:cubicBezTo>
                  <a:close/>
                  <a:moveTo>
                    <a:pt x="637" y="146"/>
                  </a:moveTo>
                  <a:cubicBezTo>
                    <a:pt x="640" y="152"/>
                    <a:pt x="640" y="152"/>
                    <a:pt x="640" y="152"/>
                  </a:cubicBezTo>
                  <a:cubicBezTo>
                    <a:pt x="639" y="179"/>
                    <a:pt x="641" y="207"/>
                    <a:pt x="638" y="233"/>
                  </a:cubicBezTo>
                  <a:cubicBezTo>
                    <a:pt x="649" y="229"/>
                    <a:pt x="661" y="233"/>
                    <a:pt x="672" y="234"/>
                  </a:cubicBezTo>
                  <a:cubicBezTo>
                    <a:pt x="729" y="243"/>
                    <a:pt x="782" y="261"/>
                    <a:pt x="828" y="296"/>
                  </a:cubicBezTo>
                  <a:cubicBezTo>
                    <a:pt x="822" y="291"/>
                    <a:pt x="816" y="284"/>
                    <a:pt x="814" y="275"/>
                  </a:cubicBezTo>
                  <a:cubicBezTo>
                    <a:pt x="815" y="274"/>
                    <a:pt x="816" y="274"/>
                    <a:pt x="818" y="274"/>
                  </a:cubicBezTo>
                  <a:cubicBezTo>
                    <a:pt x="818" y="265"/>
                    <a:pt x="809" y="261"/>
                    <a:pt x="807" y="253"/>
                  </a:cubicBezTo>
                  <a:cubicBezTo>
                    <a:pt x="809" y="251"/>
                    <a:pt x="811" y="249"/>
                    <a:pt x="814" y="250"/>
                  </a:cubicBezTo>
                  <a:cubicBezTo>
                    <a:pt x="824" y="259"/>
                    <a:pt x="832" y="269"/>
                    <a:pt x="839" y="280"/>
                  </a:cubicBezTo>
                  <a:cubicBezTo>
                    <a:pt x="846" y="277"/>
                    <a:pt x="851" y="281"/>
                    <a:pt x="856" y="285"/>
                  </a:cubicBezTo>
                  <a:cubicBezTo>
                    <a:pt x="864" y="290"/>
                    <a:pt x="859" y="300"/>
                    <a:pt x="865" y="306"/>
                  </a:cubicBezTo>
                  <a:cubicBezTo>
                    <a:pt x="866" y="323"/>
                    <a:pt x="887" y="333"/>
                    <a:pt x="886" y="350"/>
                  </a:cubicBezTo>
                  <a:cubicBezTo>
                    <a:pt x="886" y="354"/>
                    <a:pt x="891" y="351"/>
                    <a:pt x="893" y="353"/>
                  </a:cubicBezTo>
                  <a:cubicBezTo>
                    <a:pt x="910" y="374"/>
                    <a:pt x="910" y="374"/>
                    <a:pt x="910" y="374"/>
                  </a:cubicBezTo>
                  <a:cubicBezTo>
                    <a:pt x="907" y="378"/>
                    <a:pt x="910" y="383"/>
                    <a:pt x="913" y="386"/>
                  </a:cubicBezTo>
                  <a:cubicBezTo>
                    <a:pt x="921" y="390"/>
                    <a:pt x="925" y="380"/>
                    <a:pt x="933" y="381"/>
                  </a:cubicBezTo>
                  <a:cubicBezTo>
                    <a:pt x="945" y="388"/>
                    <a:pt x="931" y="395"/>
                    <a:pt x="933" y="402"/>
                  </a:cubicBezTo>
                  <a:cubicBezTo>
                    <a:pt x="937" y="402"/>
                    <a:pt x="943" y="399"/>
                    <a:pt x="946" y="403"/>
                  </a:cubicBezTo>
                  <a:cubicBezTo>
                    <a:pt x="947" y="409"/>
                    <a:pt x="941" y="413"/>
                    <a:pt x="938" y="418"/>
                  </a:cubicBezTo>
                  <a:cubicBezTo>
                    <a:pt x="938" y="424"/>
                    <a:pt x="943" y="422"/>
                    <a:pt x="948" y="424"/>
                  </a:cubicBezTo>
                  <a:cubicBezTo>
                    <a:pt x="953" y="424"/>
                    <a:pt x="956" y="430"/>
                    <a:pt x="955" y="434"/>
                  </a:cubicBezTo>
                  <a:cubicBezTo>
                    <a:pt x="969" y="449"/>
                    <a:pt x="951" y="466"/>
                    <a:pt x="958" y="482"/>
                  </a:cubicBezTo>
                  <a:cubicBezTo>
                    <a:pt x="962" y="492"/>
                    <a:pt x="956" y="502"/>
                    <a:pt x="950" y="510"/>
                  </a:cubicBezTo>
                  <a:cubicBezTo>
                    <a:pt x="950" y="523"/>
                    <a:pt x="939" y="531"/>
                    <a:pt x="934" y="541"/>
                  </a:cubicBezTo>
                  <a:cubicBezTo>
                    <a:pt x="919" y="544"/>
                    <a:pt x="919" y="544"/>
                    <a:pt x="919" y="544"/>
                  </a:cubicBezTo>
                  <a:cubicBezTo>
                    <a:pt x="911" y="552"/>
                    <a:pt x="926" y="562"/>
                    <a:pt x="918" y="567"/>
                  </a:cubicBezTo>
                  <a:cubicBezTo>
                    <a:pt x="951" y="567"/>
                    <a:pt x="951" y="567"/>
                    <a:pt x="951" y="567"/>
                  </a:cubicBezTo>
                  <a:cubicBezTo>
                    <a:pt x="947" y="564"/>
                    <a:pt x="947" y="564"/>
                    <a:pt x="947" y="564"/>
                  </a:cubicBezTo>
                  <a:cubicBezTo>
                    <a:pt x="943" y="551"/>
                    <a:pt x="944" y="534"/>
                    <a:pt x="951" y="522"/>
                  </a:cubicBezTo>
                  <a:cubicBezTo>
                    <a:pt x="956" y="512"/>
                    <a:pt x="958" y="500"/>
                    <a:pt x="967" y="491"/>
                  </a:cubicBezTo>
                  <a:cubicBezTo>
                    <a:pt x="969" y="490"/>
                    <a:pt x="973" y="486"/>
                    <a:pt x="974" y="491"/>
                  </a:cubicBezTo>
                  <a:cubicBezTo>
                    <a:pt x="975" y="500"/>
                    <a:pt x="974" y="512"/>
                    <a:pt x="969" y="520"/>
                  </a:cubicBezTo>
                  <a:cubicBezTo>
                    <a:pt x="979" y="534"/>
                    <a:pt x="978" y="551"/>
                    <a:pt x="978" y="568"/>
                  </a:cubicBezTo>
                  <a:cubicBezTo>
                    <a:pt x="1007" y="566"/>
                    <a:pt x="1035" y="565"/>
                    <a:pt x="1063" y="566"/>
                  </a:cubicBezTo>
                  <a:cubicBezTo>
                    <a:pt x="1061" y="560"/>
                    <a:pt x="1061" y="560"/>
                    <a:pt x="1061" y="560"/>
                  </a:cubicBezTo>
                  <a:cubicBezTo>
                    <a:pt x="1056" y="507"/>
                    <a:pt x="1045" y="456"/>
                    <a:pt x="1023" y="410"/>
                  </a:cubicBezTo>
                  <a:cubicBezTo>
                    <a:pt x="1017" y="410"/>
                    <a:pt x="1013" y="415"/>
                    <a:pt x="1006" y="413"/>
                  </a:cubicBezTo>
                  <a:cubicBezTo>
                    <a:pt x="1003" y="413"/>
                    <a:pt x="1002" y="410"/>
                    <a:pt x="1002" y="408"/>
                  </a:cubicBezTo>
                  <a:cubicBezTo>
                    <a:pt x="991" y="397"/>
                    <a:pt x="983" y="382"/>
                    <a:pt x="970" y="372"/>
                  </a:cubicBezTo>
                  <a:cubicBezTo>
                    <a:pt x="956" y="374"/>
                    <a:pt x="949" y="357"/>
                    <a:pt x="936" y="355"/>
                  </a:cubicBezTo>
                  <a:cubicBezTo>
                    <a:pt x="924" y="350"/>
                    <a:pt x="932" y="331"/>
                    <a:pt x="915" y="336"/>
                  </a:cubicBezTo>
                  <a:cubicBezTo>
                    <a:pt x="906" y="333"/>
                    <a:pt x="898" y="326"/>
                    <a:pt x="896" y="317"/>
                  </a:cubicBezTo>
                  <a:cubicBezTo>
                    <a:pt x="896" y="302"/>
                    <a:pt x="894" y="285"/>
                    <a:pt x="880" y="275"/>
                  </a:cubicBezTo>
                  <a:cubicBezTo>
                    <a:pt x="869" y="272"/>
                    <a:pt x="865" y="286"/>
                    <a:pt x="855" y="283"/>
                  </a:cubicBezTo>
                  <a:cubicBezTo>
                    <a:pt x="849" y="280"/>
                    <a:pt x="851" y="273"/>
                    <a:pt x="850" y="268"/>
                  </a:cubicBezTo>
                  <a:cubicBezTo>
                    <a:pt x="848" y="264"/>
                    <a:pt x="843" y="260"/>
                    <a:pt x="844" y="255"/>
                  </a:cubicBezTo>
                  <a:cubicBezTo>
                    <a:pt x="857" y="237"/>
                    <a:pt x="827" y="237"/>
                    <a:pt x="834" y="219"/>
                  </a:cubicBezTo>
                  <a:cubicBezTo>
                    <a:pt x="832" y="207"/>
                    <a:pt x="819" y="202"/>
                    <a:pt x="812" y="191"/>
                  </a:cubicBezTo>
                  <a:cubicBezTo>
                    <a:pt x="767" y="171"/>
                    <a:pt x="722" y="157"/>
                    <a:pt x="672" y="151"/>
                  </a:cubicBezTo>
                  <a:cubicBezTo>
                    <a:pt x="659" y="149"/>
                    <a:pt x="648" y="152"/>
                    <a:pt x="637" y="146"/>
                  </a:cubicBezTo>
                  <a:close/>
                  <a:moveTo>
                    <a:pt x="899" y="147"/>
                  </a:moveTo>
                  <a:cubicBezTo>
                    <a:pt x="893" y="153"/>
                    <a:pt x="888" y="142"/>
                    <a:pt x="882" y="148"/>
                  </a:cubicBezTo>
                  <a:cubicBezTo>
                    <a:pt x="882" y="151"/>
                    <a:pt x="883" y="154"/>
                    <a:pt x="885" y="157"/>
                  </a:cubicBezTo>
                  <a:cubicBezTo>
                    <a:pt x="897" y="161"/>
                    <a:pt x="898" y="179"/>
                    <a:pt x="914" y="175"/>
                  </a:cubicBezTo>
                  <a:cubicBezTo>
                    <a:pt x="918" y="169"/>
                    <a:pt x="911" y="164"/>
                    <a:pt x="912" y="157"/>
                  </a:cubicBezTo>
                  <a:cubicBezTo>
                    <a:pt x="910" y="151"/>
                    <a:pt x="905" y="149"/>
                    <a:pt x="899" y="147"/>
                  </a:cubicBezTo>
                  <a:close/>
                  <a:moveTo>
                    <a:pt x="379" y="225"/>
                  </a:moveTo>
                  <a:cubicBezTo>
                    <a:pt x="361" y="237"/>
                    <a:pt x="344" y="253"/>
                    <a:pt x="326" y="264"/>
                  </a:cubicBezTo>
                  <a:cubicBezTo>
                    <a:pt x="347" y="278"/>
                    <a:pt x="365" y="301"/>
                    <a:pt x="384" y="319"/>
                  </a:cubicBezTo>
                  <a:cubicBezTo>
                    <a:pt x="387" y="324"/>
                    <a:pt x="387" y="324"/>
                    <a:pt x="387" y="324"/>
                  </a:cubicBezTo>
                  <a:cubicBezTo>
                    <a:pt x="436" y="277"/>
                    <a:pt x="496" y="249"/>
                    <a:pt x="560" y="236"/>
                  </a:cubicBezTo>
                  <a:cubicBezTo>
                    <a:pt x="576" y="235"/>
                    <a:pt x="591" y="229"/>
                    <a:pt x="606" y="233"/>
                  </a:cubicBezTo>
                  <a:cubicBezTo>
                    <a:pt x="605" y="205"/>
                    <a:pt x="603" y="176"/>
                    <a:pt x="606" y="149"/>
                  </a:cubicBezTo>
                  <a:cubicBezTo>
                    <a:pt x="522" y="154"/>
                    <a:pt x="446" y="180"/>
                    <a:pt x="379" y="225"/>
                  </a:cubicBezTo>
                  <a:close/>
                  <a:moveTo>
                    <a:pt x="1023" y="198"/>
                  </a:moveTo>
                  <a:cubicBezTo>
                    <a:pt x="1007" y="220"/>
                    <a:pt x="985" y="240"/>
                    <a:pt x="965" y="260"/>
                  </a:cubicBezTo>
                  <a:cubicBezTo>
                    <a:pt x="956" y="262"/>
                    <a:pt x="956" y="262"/>
                    <a:pt x="956" y="262"/>
                  </a:cubicBezTo>
                  <a:cubicBezTo>
                    <a:pt x="962" y="264"/>
                    <a:pt x="963" y="271"/>
                    <a:pt x="967" y="275"/>
                  </a:cubicBezTo>
                  <a:cubicBezTo>
                    <a:pt x="989" y="287"/>
                    <a:pt x="994" y="309"/>
                    <a:pt x="1013" y="322"/>
                  </a:cubicBezTo>
                  <a:cubicBezTo>
                    <a:pt x="1023" y="344"/>
                    <a:pt x="1047" y="361"/>
                    <a:pt x="1048" y="386"/>
                  </a:cubicBezTo>
                  <a:cubicBezTo>
                    <a:pt x="1073" y="441"/>
                    <a:pt x="1090" y="500"/>
                    <a:pt x="1092" y="566"/>
                  </a:cubicBezTo>
                  <a:cubicBezTo>
                    <a:pt x="1090" y="569"/>
                    <a:pt x="1090" y="569"/>
                    <a:pt x="1090" y="569"/>
                  </a:cubicBezTo>
                  <a:cubicBezTo>
                    <a:pt x="1092" y="569"/>
                    <a:pt x="1095" y="568"/>
                    <a:pt x="1097" y="567"/>
                  </a:cubicBezTo>
                  <a:cubicBezTo>
                    <a:pt x="1180" y="565"/>
                    <a:pt x="1180" y="565"/>
                    <a:pt x="1180" y="565"/>
                  </a:cubicBezTo>
                  <a:cubicBezTo>
                    <a:pt x="1175" y="557"/>
                    <a:pt x="1177" y="545"/>
                    <a:pt x="1176" y="535"/>
                  </a:cubicBezTo>
                  <a:cubicBezTo>
                    <a:pt x="1165" y="406"/>
                    <a:pt x="1109" y="296"/>
                    <a:pt x="1023" y="198"/>
                  </a:cubicBezTo>
                  <a:close/>
                  <a:moveTo>
                    <a:pt x="226" y="200"/>
                  </a:moveTo>
                  <a:cubicBezTo>
                    <a:pt x="143" y="292"/>
                    <a:pt x="92" y="397"/>
                    <a:pt x="77" y="517"/>
                  </a:cubicBezTo>
                  <a:cubicBezTo>
                    <a:pt x="74" y="534"/>
                    <a:pt x="76" y="552"/>
                    <a:pt x="73" y="570"/>
                  </a:cubicBezTo>
                  <a:cubicBezTo>
                    <a:pt x="102" y="568"/>
                    <a:pt x="133" y="568"/>
                    <a:pt x="162" y="570"/>
                  </a:cubicBezTo>
                  <a:cubicBezTo>
                    <a:pt x="160" y="559"/>
                    <a:pt x="160" y="559"/>
                    <a:pt x="160" y="559"/>
                  </a:cubicBezTo>
                  <a:cubicBezTo>
                    <a:pt x="166" y="466"/>
                    <a:pt x="195" y="384"/>
                    <a:pt x="247" y="310"/>
                  </a:cubicBezTo>
                  <a:cubicBezTo>
                    <a:pt x="260" y="295"/>
                    <a:pt x="270" y="277"/>
                    <a:pt x="286" y="266"/>
                  </a:cubicBezTo>
                  <a:cubicBezTo>
                    <a:pt x="267" y="248"/>
                    <a:pt x="248" y="228"/>
                    <a:pt x="228" y="208"/>
                  </a:cubicBezTo>
                  <a:lnTo>
                    <a:pt x="226" y="200"/>
                  </a:lnTo>
                  <a:close/>
                  <a:moveTo>
                    <a:pt x="607" y="261"/>
                  </a:moveTo>
                  <a:cubicBezTo>
                    <a:pt x="602" y="264"/>
                    <a:pt x="602" y="264"/>
                    <a:pt x="602" y="264"/>
                  </a:cubicBezTo>
                  <a:cubicBezTo>
                    <a:pt x="529" y="269"/>
                    <a:pt x="465" y="300"/>
                    <a:pt x="409" y="346"/>
                  </a:cubicBezTo>
                  <a:cubicBezTo>
                    <a:pt x="431" y="361"/>
                    <a:pt x="451" y="386"/>
                    <a:pt x="471" y="404"/>
                  </a:cubicBezTo>
                  <a:cubicBezTo>
                    <a:pt x="472" y="402"/>
                    <a:pt x="473" y="400"/>
                    <a:pt x="475" y="397"/>
                  </a:cubicBezTo>
                  <a:cubicBezTo>
                    <a:pt x="502" y="378"/>
                    <a:pt x="531" y="360"/>
                    <a:pt x="563" y="351"/>
                  </a:cubicBezTo>
                  <a:cubicBezTo>
                    <a:pt x="578" y="350"/>
                    <a:pt x="592" y="343"/>
                    <a:pt x="607" y="347"/>
                  </a:cubicBezTo>
                  <a:cubicBezTo>
                    <a:pt x="604" y="319"/>
                    <a:pt x="604" y="289"/>
                    <a:pt x="607" y="261"/>
                  </a:cubicBezTo>
                  <a:close/>
                  <a:moveTo>
                    <a:pt x="638" y="262"/>
                  </a:moveTo>
                  <a:cubicBezTo>
                    <a:pt x="640" y="268"/>
                    <a:pt x="640" y="268"/>
                    <a:pt x="640" y="268"/>
                  </a:cubicBezTo>
                  <a:cubicBezTo>
                    <a:pt x="640" y="347"/>
                    <a:pt x="640" y="347"/>
                    <a:pt x="640" y="347"/>
                  </a:cubicBezTo>
                  <a:cubicBezTo>
                    <a:pt x="647" y="345"/>
                    <a:pt x="647" y="345"/>
                    <a:pt x="647" y="345"/>
                  </a:cubicBezTo>
                  <a:cubicBezTo>
                    <a:pt x="696" y="352"/>
                    <a:pt x="740" y="367"/>
                    <a:pt x="778" y="398"/>
                  </a:cubicBezTo>
                  <a:cubicBezTo>
                    <a:pt x="780" y="404"/>
                    <a:pt x="780" y="404"/>
                    <a:pt x="780" y="404"/>
                  </a:cubicBezTo>
                  <a:cubicBezTo>
                    <a:pt x="793" y="386"/>
                    <a:pt x="812" y="370"/>
                    <a:pt x="828" y="353"/>
                  </a:cubicBezTo>
                  <a:cubicBezTo>
                    <a:pt x="842" y="344"/>
                    <a:pt x="842" y="344"/>
                    <a:pt x="842" y="344"/>
                  </a:cubicBezTo>
                  <a:cubicBezTo>
                    <a:pt x="835" y="342"/>
                    <a:pt x="835" y="342"/>
                    <a:pt x="835" y="342"/>
                  </a:cubicBezTo>
                  <a:cubicBezTo>
                    <a:pt x="803" y="315"/>
                    <a:pt x="769" y="295"/>
                    <a:pt x="731" y="281"/>
                  </a:cubicBezTo>
                  <a:cubicBezTo>
                    <a:pt x="702" y="271"/>
                    <a:pt x="669" y="267"/>
                    <a:pt x="638" y="262"/>
                  </a:cubicBezTo>
                  <a:close/>
                  <a:moveTo>
                    <a:pt x="305" y="283"/>
                  </a:moveTo>
                  <a:cubicBezTo>
                    <a:pt x="304" y="289"/>
                    <a:pt x="304" y="289"/>
                    <a:pt x="304" y="289"/>
                  </a:cubicBezTo>
                  <a:cubicBezTo>
                    <a:pt x="273" y="329"/>
                    <a:pt x="273" y="329"/>
                    <a:pt x="273" y="329"/>
                  </a:cubicBezTo>
                  <a:cubicBezTo>
                    <a:pt x="222" y="399"/>
                    <a:pt x="198" y="480"/>
                    <a:pt x="190" y="569"/>
                  </a:cubicBezTo>
                  <a:cubicBezTo>
                    <a:pt x="270" y="568"/>
                    <a:pt x="270" y="568"/>
                    <a:pt x="270" y="568"/>
                  </a:cubicBezTo>
                  <a:cubicBezTo>
                    <a:pt x="277" y="571"/>
                    <a:pt x="277" y="571"/>
                    <a:pt x="277" y="571"/>
                  </a:cubicBezTo>
                  <a:cubicBezTo>
                    <a:pt x="274" y="569"/>
                    <a:pt x="275" y="565"/>
                    <a:pt x="274" y="562"/>
                  </a:cubicBezTo>
                  <a:cubicBezTo>
                    <a:pt x="280" y="480"/>
                    <a:pt x="309" y="406"/>
                    <a:pt x="366" y="344"/>
                  </a:cubicBezTo>
                  <a:cubicBezTo>
                    <a:pt x="344" y="325"/>
                    <a:pt x="324" y="305"/>
                    <a:pt x="305" y="283"/>
                  </a:cubicBezTo>
                  <a:close/>
                  <a:moveTo>
                    <a:pt x="860" y="364"/>
                  </a:moveTo>
                  <a:cubicBezTo>
                    <a:pt x="858" y="367"/>
                    <a:pt x="858" y="367"/>
                    <a:pt x="858" y="367"/>
                  </a:cubicBezTo>
                  <a:cubicBezTo>
                    <a:pt x="831" y="395"/>
                    <a:pt x="802" y="424"/>
                    <a:pt x="777" y="452"/>
                  </a:cubicBezTo>
                  <a:cubicBezTo>
                    <a:pt x="778" y="456"/>
                    <a:pt x="781" y="459"/>
                    <a:pt x="785" y="461"/>
                  </a:cubicBezTo>
                  <a:cubicBezTo>
                    <a:pt x="786" y="454"/>
                    <a:pt x="789" y="448"/>
                    <a:pt x="790" y="440"/>
                  </a:cubicBezTo>
                  <a:cubicBezTo>
                    <a:pt x="797" y="431"/>
                    <a:pt x="807" y="437"/>
                    <a:pt x="816" y="439"/>
                  </a:cubicBezTo>
                  <a:cubicBezTo>
                    <a:pt x="830" y="436"/>
                    <a:pt x="843" y="442"/>
                    <a:pt x="858" y="442"/>
                  </a:cubicBezTo>
                  <a:cubicBezTo>
                    <a:pt x="868" y="447"/>
                    <a:pt x="869" y="460"/>
                    <a:pt x="878" y="466"/>
                  </a:cubicBezTo>
                  <a:cubicBezTo>
                    <a:pt x="881" y="469"/>
                    <a:pt x="879" y="474"/>
                    <a:pt x="876" y="477"/>
                  </a:cubicBezTo>
                  <a:cubicBezTo>
                    <a:pt x="878" y="498"/>
                    <a:pt x="889" y="471"/>
                    <a:pt x="900" y="476"/>
                  </a:cubicBezTo>
                  <a:cubicBezTo>
                    <a:pt x="905" y="478"/>
                    <a:pt x="910" y="477"/>
                    <a:pt x="914" y="482"/>
                  </a:cubicBezTo>
                  <a:cubicBezTo>
                    <a:pt x="916" y="491"/>
                    <a:pt x="927" y="489"/>
                    <a:pt x="927" y="498"/>
                  </a:cubicBezTo>
                  <a:cubicBezTo>
                    <a:pt x="926" y="502"/>
                    <a:pt x="922" y="504"/>
                    <a:pt x="919" y="506"/>
                  </a:cubicBezTo>
                  <a:cubicBezTo>
                    <a:pt x="921" y="515"/>
                    <a:pt x="910" y="520"/>
                    <a:pt x="914" y="529"/>
                  </a:cubicBezTo>
                  <a:cubicBezTo>
                    <a:pt x="931" y="533"/>
                    <a:pt x="931" y="513"/>
                    <a:pt x="939" y="504"/>
                  </a:cubicBezTo>
                  <a:cubicBezTo>
                    <a:pt x="935" y="489"/>
                    <a:pt x="931" y="474"/>
                    <a:pt x="923" y="461"/>
                  </a:cubicBezTo>
                  <a:cubicBezTo>
                    <a:pt x="913" y="459"/>
                    <a:pt x="907" y="447"/>
                    <a:pt x="898" y="445"/>
                  </a:cubicBezTo>
                  <a:cubicBezTo>
                    <a:pt x="879" y="438"/>
                    <a:pt x="901" y="427"/>
                    <a:pt x="898" y="416"/>
                  </a:cubicBezTo>
                  <a:cubicBezTo>
                    <a:pt x="889" y="397"/>
                    <a:pt x="873" y="380"/>
                    <a:pt x="860" y="364"/>
                  </a:cubicBezTo>
                  <a:close/>
                  <a:moveTo>
                    <a:pt x="388" y="367"/>
                  </a:moveTo>
                  <a:cubicBezTo>
                    <a:pt x="348" y="415"/>
                    <a:pt x="321" y="467"/>
                    <a:pt x="310" y="527"/>
                  </a:cubicBezTo>
                  <a:cubicBezTo>
                    <a:pt x="307" y="541"/>
                    <a:pt x="309" y="558"/>
                    <a:pt x="303" y="571"/>
                  </a:cubicBezTo>
                  <a:cubicBezTo>
                    <a:pt x="313" y="566"/>
                    <a:pt x="328" y="568"/>
                    <a:pt x="339" y="569"/>
                  </a:cubicBezTo>
                  <a:cubicBezTo>
                    <a:pt x="333" y="566"/>
                    <a:pt x="338" y="557"/>
                    <a:pt x="334" y="553"/>
                  </a:cubicBezTo>
                  <a:cubicBezTo>
                    <a:pt x="333" y="545"/>
                    <a:pt x="332" y="536"/>
                    <a:pt x="339" y="532"/>
                  </a:cubicBezTo>
                  <a:cubicBezTo>
                    <a:pt x="338" y="520"/>
                    <a:pt x="351" y="514"/>
                    <a:pt x="352" y="503"/>
                  </a:cubicBezTo>
                  <a:cubicBezTo>
                    <a:pt x="355" y="491"/>
                    <a:pt x="369" y="499"/>
                    <a:pt x="376" y="493"/>
                  </a:cubicBezTo>
                  <a:cubicBezTo>
                    <a:pt x="380" y="490"/>
                    <a:pt x="377" y="486"/>
                    <a:pt x="377" y="483"/>
                  </a:cubicBezTo>
                  <a:cubicBezTo>
                    <a:pt x="382" y="475"/>
                    <a:pt x="391" y="476"/>
                    <a:pt x="398" y="471"/>
                  </a:cubicBezTo>
                  <a:cubicBezTo>
                    <a:pt x="403" y="464"/>
                    <a:pt x="410" y="456"/>
                    <a:pt x="418" y="451"/>
                  </a:cubicBezTo>
                  <a:cubicBezTo>
                    <a:pt x="435" y="451"/>
                    <a:pt x="436" y="427"/>
                    <a:pt x="452" y="427"/>
                  </a:cubicBezTo>
                  <a:cubicBezTo>
                    <a:pt x="429" y="409"/>
                    <a:pt x="408" y="387"/>
                    <a:pt x="388" y="367"/>
                  </a:cubicBezTo>
                  <a:close/>
                  <a:moveTo>
                    <a:pt x="638" y="376"/>
                  </a:moveTo>
                  <a:cubicBezTo>
                    <a:pt x="644" y="393"/>
                    <a:pt x="639" y="417"/>
                    <a:pt x="642" y="436"/>
                  </a:cubicBezTo>
                  <a:cubicBezTo>
                    <a:pt x="663" y="443"/>
                    <a:pt x="663" y="443"/>
                    <a:pt x="663" y="443"/>
                  </a:cubicBezTo>
                  <a:cubicBezTo>
                    <a:pt x="669" y="433"/>
                    <a:pt x="683" y="431"/>
                    <a:pt x="689" y="422"/>
                  </a:cubicBezTo>
                  <a:cubicBezTo>
                    <a:pt x="692" y="418"/>
                    <a:pt x="697" y="422"/>
                    <a:pt x="700" y="425"/>
                  </a:cubicBezTo>
                  <a:cubicBezTo>
                    <a:pt x="700" y="433"/>
                    <a:pt x="698" y="441"/>
                    <a:pt x="696" y="448"/>
                  </a:cubicBezTo>
                  <a:cubicBezTo>
                    <a:pt x="688" y="464"/>
                    <a:pt x="670" y="466"/>
                    <a:pt x="659" y="477"/>
                  </a:cubicBezTo>
                  <a:cubicBezTo>
                    <a:pt x="666" y="481"/>
                    <a:pt x="670" y="474"/>
                    <a:pt x="675" y="473"/>
                  </a:cubicBezTo>
                  <a:cubicBezTo>
                    <a:pt x="683" y="473"/>
                    <a:pt x="690" y="480"/>
                    <a:pt x="695" y="486"/>
                  </a:cubicBezTo>
                  <a:cubicBezTo>
                    <a:pt x="700" y="488"/>
                    <a:pt x="705" y="485"/>
                    <a:pt x="709" y="483"/>
                  </a:cubicBezTo>
                  <a:cubicBezTo>
                    <a:pt x="713" y="459"/>
                    <a:pt x="743" y="462"/>
                    <a:pt x="752" y="440"/>
                  </a:cubicBezTo>
                  <a:cubicBezTo>
                    <a:pt x="746" y="442"/>
                    <a:pt x="746" y="442"/>
                    <a:pt x="746" y="442"/>
                  </a:cubicBezTo>
                  <a:cubicBezTo>
                    <a:pt x="744" y="439"/>
                    <a:pt x="738" y="440"/>
                    <a:pt x="738" y="435"/>
                  </a:cubicBezTo>
                  <a:cubicBezTo>
                    <a:pt x="743" y="430"/>
                    <a:pt x="750" y="423"/>
                    <a:pt x="756" y="421"/>
                  </a:cubicBezTo>
                  <a:cubicBezTo>
                    <a:pt x="730" y="405"/>
                    <a:pt x="703" y="391"/>
                    <a:pt x="673" y="383"/>
                  </a:cubicBezTo>
                  <a:cubicBezTo>
                    <a:pt x="662" y="381"/>
                    <a:pt x="649" y="380"/>
                    <a:pt x="638" y="376"/>
                  </a:cubicBezTo>
                  <a:close/>
                  <a:moveTo>
                    <a:pt x="482" y="437"/>
                  </a:moveTo>
                  <a:cubicBezTo>
                    <a:pt x="489" y="437"/>
                    <a:pt x="489" y="437"/>
                    <a:pt x="489" y="437"/>
                  </a:cubicBezTo>
                  <a:cubicBezTo>
                    <a:pt x="496" y="444"/>
                    <a:pt x="507" y="442"/>
                    <a:pt x="512" y="452"/>
                  </a:cubicBezTo>
                  <a:cubicBezTo>
                    <a:pt x="515" y="457"/>
                    <a:pt x="507" y="456"/>
                    <a:pt x="508" y="461"/>
                  </a:cubicBezTo>
                  <a:cubicBezTo>
                    <a:pt x="509" y="462"/>
                    <a:pt x="511" y="462"/>
                    <a:pt x="512" y="464"/>
                  </a:cubicBezTo>
                  <a:cubicBezTo>
                    <a:pt x="518" y="466"/>
                    <a:pt x="517" y="461"/>
                    <a:pt x="519" y="459"/>
                  </a:cubicBezTo>
                  <a:cubicBezTo>
                    <a:pt x="526" y="451"/>
                    <a:pt x="527" y="466"/>
                    <a:pt x="534" y="466"/>
                  </a:cubicBezTo>
                  <a:cubicBezTo>
                    <a:pt x="539" y="462"/>
                    <a:pt x="546" y="462"/>
                    <a:pt x="549" y="468"/>
                  </a:cubicBezTo>
                  <a:cubicBezTo>
                    <a:pt x="554" y="464"/>
                    <a:pt x="564" y="467"/>
                    <a:pt x="565" y="460"/>
                  </a:cubicBezTo>
                  <a:cubicBezTo>
                    <a:pt x="574" y="450"/>
                    <a:pt x="569" y="436"/>
                    <a:pt x="583" y="429"/>
                  </a:cubicBezTo>
                  <a:cubicBezTo>
                    <a:pt x="587" y="432"/>
                    <a:pt x="582" y="436"/>
                    <a:pt x="584" y="440"/>
                  </a:cubicBezTo>
                  <a:cubicBezTo>
                    <a:pt x="593" y="444"/>
                    <a:pt x="603" y="433"/>
                    <a:pt x="611" y="442"/>
                  </a:cubicBezTo>
                  <a:cubicBezTo>
                    <a:pt x="604" y="423"/>
                    <a:pt x="606" y="400"/>
                    <a:pt x="606" y="379"/>
                  </a:cubicBezTo>
                  <a:cubicBezTo>
                    <a:pt x="560" y="385"/>
                    <a:pt x="517" y="401"/>
                    <a:pt x="482" y="437"/>
                  </a:cubicBezTo>
                  <a:close/>
                  <a:moveTo>
                    <a:pt x="623" y="485"/>
                  </a:moveTo>
                  <a:cubicBezTo>
                    <a:pt x="618" y="480"/>
                    <a:pt x="608" y="483"/>
                    <a:pt x="602" y="485"/>
                  </a:cubicBezTo>
                  <a:cubicBezTo>
                    <a:pt x="608" y="491"/>
                    <a:pt x="606" y="501"/>
                    <a:pt x="609" y="509"/>
                  </a:cubicBezTo>
                  <a:cubicBezTo>
                    <a:pt x="600" y="523"/>
                    <a:pt x="586" y="526"/>
                    <a:pt x="572" y="530"/>
                  </a:cubicBezTo>
                  <a:cubicBezTo>
                    <a:pt x="569" y="535"/>
                    <a:pt x="569" y="545"/>
                    <a:pt x="560" y="544"/>
                  </a:cubicBezTo>
                  <a:cubicBezTo>
                    <a:pt x="558" y="551"/>
                    <a:pt x="548" y="554"/>
                    <a:pt x="551" y="564"/>
                  </a:cubicBezTo>
                  <a:cubicBezTo>
                    <a:pt x="547" y="573"/>
                    <a:pt x="549" y="586"/>
                    <a:pt x="547" y="597"/>
                  </a:cubicBezTo>
                  <a:cubicBezTo>
                    <a:pt x="529" y="608"/>
                    <a:pt x="534" y="583"/>
                    <a:pt x="526" y="578"/>
                  </a:cubicBezTo>
                  <a:cubicBezTo>
                    <a:pt x="523" y="582"/>
                    <a:pt x="523" y="582"/>
                    <a:pt x="523" y="582"/>
                  </a:cubicBezTo>
                  <a:cubicBezTo>
                    <a:pt x="519" y="583"/>
                    <a:pt x="517" y="581"/>
                    <a:pt x="515" y="579"/>
                  </a:cubicBezTo>
                  <a:cubicBezTo>
                    <a:pt x="512" y="578"/>
                    <a:pt x="508" y="577"/>
                    <a:pt x="505" y="580"/>
                  </a:cubicBezTo>
                  <a:cubicBezTo>
                    <a:pt x="502" y="586"/>
                    <a:pt x="496" y="591"/>
                    <a:pt x="497" y="600"/>
                  </a:cubicBezTo>
                  <a:cubicBezTo>
                    <a:pt x="496" y="605"/>
                    <a:pt x="487" y="603"/>
                    <a:pt x="488" y="609"/>
                  </a:cubicBezTo>
                  <a:cubicBezTo>
                    <a:pt x="498" y="609"/>
                    <a:pt x="508" y="607"/>
                    <a:pt x="517" y="605"/>
                  </a:cubicBezTo>
                  <a:cubicBezTo>
                    <a:pt x="524" y="607"/>
                    <a:pt x="529" y="602"/>
                    <a:pt x="536" y="601"/>
                  </a:cubicBezTo>
                  <a:cubicBezTo>
                    <a:pt x="538" y="602"/>
                    <a:pt x="541" y="605"/>
                    <a:pt x="540" y="608"/>
                  </a:cubicBezTo>
                  <a:cubicBezTo>
                    <a:pt x="542" y="608"/>
                    <a:pt x="542" y="608"/>
                    <a:pt x="542" y="608"/>
                  </a:cubicBezTo>
                  <a:cubicBezTo>
                    <a:pt x="547" y="605"/>
                    <a:pt x="549" y="600"/>
                    <a:pt x="547" y="594"/>
                  </a:cubicBezTo>
                  <a:cubicBezTo>
                    <a:pt x="548" y="588"/>
                    <a:pt x="554" y="588"/>
                    <a:pt x="558" y="587"/>
                  </a:cubicBezTo>
                  <a:cubicBezTo>
                    <a:pt x="562" y="588"/>
                    <a:pt x="560" y="592"/>
                    <a:pt x="560" y="595"/>
                  </a:cubicBezTo>
                  <a:cubicBezTo>
                    <a:pt x="573" y="600"/>
                    <a:pt x="557" y="609"/>
                    <a:pt x="556" y="616"/>
                  </a:cubicBezTo>
                  <a:cubicBezTo>
                    <a:pt x="552" y="622"/>
                    <a:pt x="556" y="634"/>
                    <a:pt x="544" y="633"/>
                  </a:cubicBezTo>
                  <a:cubicBezTo>
                    <a:pt x="542" y="632"/>
                    <a:pt x="541" y="630"/>
                    <a:pt x="542" y="628"/>
                  </a:cubicBezTo>
                  <a:cubicBezTo>
                    <a:pt x="540" y="628"/>
                    <a:pt x="540" y="628"/>
                    <a:pt x="540" y="628"/>
                  </a:cubicBezTo>
                  <a:cubicBezTo>
                    <a:pt x="540" y="632"/>
                    <a:pt x="543" y="639"/>
                    <a:pt x="548" y="641"/>
                  </a:cubicBezTo>
                  <a:cubicBezTo>
                    <a:pt x="556" y="634"/>
                    <a:pt x="556" y="623"/>
                    <a:pt x="568" y="621"/>
                  </a:cubicBezTo>
                  <a:cubicBezTo>
                    <a:pt x="574" y="615"/>
                    <a:pt x="565" y="605"/>
                    <a:pt x="574" y="600"/>
                  </a:cubicBezTo>
                  <a:cubicBezTo>
                    <a:pt x="589" y="600"/>
                    <a:pt x="606" y="593"/>
                    <a:pt x="618" y="605"/>
                  </a:cubicBezTo>
                  <a:cubicBezTo>
                    <a:pt x="617" y="611"/>
                    <a:pt x="615" y="613"/>
                    <a:pt x="619" y="617"/>
                  </a:cubicBezTo>
                  <a:cubicBezTo>
                    <a:pt x="616" y="624"/>
                    <a:pt x="614" y="631"/>
                    <a:pt x="609" y="637"/>
                  </a:cubicBezTo>
                  <a:cubicBezTo>
                    <a:pt x="610" y="640"/>
                    <a:pt x="609" y="645"/>
                    <a:pt x="606" y="648"/>
                  </a:cubicBezTo>
                  <a:cubicBezTo>
                    <a:pt x="602" y="665"/>
                    <a:pt x="581" y="657"/>
                    <a:pt x="569" y="663"/>
                  </a:cubicBezTo>
                  <a:cubicBezTo>
                    <a:pt x="588" y="677"/>
                    <a:pt x="610" y="682"/>
                    <a:pt x="633" y="680"/>
                  </a:cubicBezTo>
                  <a:cubicBezTo>
                    <a:pt x="646" y="680"/>
                    <a:pt x="640" y="665"/>
                    <a:pt x="647" y="658"/>
                  </a:cubicBezTo>
                  <a:cubicBezTo>
                    <a:pt x="651" y="637"/>
                    <a:pt x="669" y="651"/>
                    <a:pt x="681" y="646"/>
                  </a:cubicBezTo>
                  <a:cubicBezTo>
                    <a:pt x="685" y="637"/>
                    <a:pt x="689" y="629"/>
                    <a:pt x="691" y="619"/>
                  </a:cubicBezTo>
                  <a:cubicBezTo>
                    <a:pt x="683" y="614"/>
                    <a:pt x="680" y="605"/>
                    <a:pt x="683" y="597"/>
                  </a:cubicBezTo>
                  <a:cubicBezTo>
                    <a:pt x="678" y="590"/>
                    <a:pt x="678" y="578"/>
                    <a:pt x="668" y="577"/>
                  </a:cubicBezTo>
                  <a:cubicBezTo>
                    <a:pt x="666" y="575"/>
                    <a:pt x="667" y="572"/>
                    <a:pt x="669" y="570"/>
                  </a:cubicBezTo>
                  <a:cubicBezTo>
                    <a:pt x="669" y="564"/>
                    <a:pt x="675" y="562"/>
                    <a:pt x="677" y="557"/>
                  </a:cubicBezTo>
                  <a:cubicBezTo>
                    <a:pt x="670" y="552"/>
                    <a:pt x="672" y="543"/>
                    <a:pt x="672" y="537"/>
                  </a:cubicBezTo>
                  <a:cubicBezTo>
                    <a:pt x="661" y="540"/>
                    <a:pt x="660" y="526"/>
                    <a:pt x="651" y="522"/>
                  </a:cubicBezTo>
                  <a:cubicBezTo>
                    <a:pt x="649" y="516"/>
                    <a:pt x="642" y="515"/>
                    <a:pt x="636" y="513"/>
                  </a:cubicBezTo>
                  <a:cubicBezTo>
                    <a:pt x="622" y="520"/>
                    <a:pt x="620" y="503"/>
                    <a:pt x="610" y="499"/>
                  </a:cubicBezTo>
                  <a:cubicBezTo>
                    <a:pt x="609" y="496"/>
                    <a:pt x="606" y="491"/>
                    <a:pt x="610" y="489"/>
                  </a:cubicBezTo>
                  <a:cubicBezTo>
                    <a:pt x="615" y="484"/>
                    <a:pt x="622" y="488"/>
                    <a:pt x="628" y="488"/>
                  </a:cubicBezTo>
                  <a:lnTo>
                    <a:pt x="623" y="485"/>
                  </a:lnTo>
                  <a:close/>
                  <a:moveTo>
                    <a:pt x="371" y="557"/>
                  </a:moveTo>
                  <a:cubicBezTo>
                    <a:pt x="348" y="564"/>
                    <a:pt x="375" y="582"/>
                    <a:pt x="369" y="596"/>
                  </a:cubicBezTo>
                  <a:cubicBezTo>
                    <a:pt x="366" y="605"/>
                    <a:pt x="357" y="597"/>
                    <a:pt x="351" y="600"/>
                  </a:cubicBezTo>
                  <a:cubicBezTo>
                    <a:pt x="349" y="616"/>
                    <a:pt x="349" y="616"/>
                    <a:pt x="349" y="616"/>
                  </a:cubicBezTo>
                  <a:cubicBezTo>
                    <a:pt x="345" y="625"/>
                    <a:pt x="334" y="618"/>
                    <a:pt x="329" y="624"/>
                  </a:cubicBezTo>
                  <a:cubicBezTo>
                    <a:pt x="325" y="630"/>
                    <a:pt x="329" y="636"/>
                    <a:pt x="332" y="641"/>
                  </a:cubicBezTo>
                  <a:cubicBezTo>
                    <a:pt x="324" y="659"/>
                    <a:pt x="351" y="665"/>
                    <a:pt x="350" y="682"/>
                  </a:cubicBezTo>
                  <a:cubicBezTo>
                    <a:pt x="358" y="692"/>
                    <a:pt x="349" y="707"/>
                    <a:pt x="361" y="717"/>
                  </a:cubicBezTo>
                  <a:cubicBezTo>
                    <a:pt x="363" y="736"/>
                    <a:pt x="358" y="761"/>
                    <a:pt x="375" y="776"/>
                  </a:cubicBezTo>
                  <a:cubicBezTo>
                    <a:pt x="378" y="794"/>
                    <a:pt x="378" y="794"/>
                    <a:pt x="378" y="794"/>
                  </a:cubicBezTo>
                  <a:cubicBezTo>
                    <a:pt x="381" y="806"/>
                    <a:pt x="363" y="803"/>
                    <a:pt x="365" y="814"/>
                  </a:cubicBezTo>
                  <a:cubicBezTo>
                    <a:pt x="369" y="812"/>
                    <a:pt x="369" y="817"/>
                    <a:pt x="370" y="818"/>
                  </a:cubicBezTo>
                  <a:cubicBezTo>
                    <a:pt x="370" y="818"/>
                    <a:pt x="370" y="818"/>
                    <a:pt x="370" y="818"/>
                  </a:cubicBezTo>
                  <a:cubicBezTo>
                    <a:pt x="392" y="792"/>
                    <a:pt x="418" y="765"/>
                    <a:pt x="444" y="742"/>
                  </a:cubicBezTo>
                  <a:cubicBezTo>
                    <a:pt x="433" y="731"/>
                    <a:pt x="433" y="731"/>
                    <a:pt x="433" y="731"/>
                  </a:cubicBezTo>
                  <a:cubicBezTo>
                    <a:pt x="413" y="700"/>
                    <a:pt x="396" y="667"/>
                    <a:pt x="389" y="631"/>
                  </a:cubicBezTo>
                  <a:cubicBezTo>
                    <a:pt x="380" y="627"/>
                    <a:pt x="380" y="627"/>
                    <a:pt x="380" y="627"/>
                  </a:cubicBezTo>
                  <a:cubicBezTo>
                    <a:pt x="380" y="636"/>
                    <a:pt x="375" y="643"/>
                    <a:pt x="376" y="653"/>
                  </a:cubicBezTo>
                  <a:cubicBezTo>
                    <a:pt x="373" y="656"/>
                    <a:pt x="373" y="656"/>
                    <a:pt x="373" y="656"/>
                  </a:cubicBezTo>
                  <a:cubicBezTo>
                    <a:pt x="367" y="656"/>
                    <a:pt x="363" y="651"/>
                    <a:pt x="358" y="648"/>
                  </a:cubicBezTo>
                  <a:cubicBezTo>
                    <a:pt x="357" y="645"/>
                    <a:pt x="354" y="639"/>
                    <a:pt x="359" y="637"/>
                  </a:cubicBezTo>
                  <a:cubicBezTo>
                    <a:pt x="362" y="636"/>
                    <a:pt x="364" y="637"/>
                    <a:pt x="366" y="639"/>
                  </a:cubicBezTo>
                  <a:cubicBezTo>
                    <a:pt x="368" y="636"/>
                    <a:pt x="367" y="631"/>
                    <a:pt x="369" y="627"/>
                  </a:cubicBezTo>
                  <a:cubicBezTo>
                    <a:pt x="369" y="620"/>
                    <a:pt x="363" y="613"/>
                    <a:pt x="368" y="607"/>
                  </a:cubicBezTo>
                  <a:cubicBezTo>
                    <a:pt x="373" y="607"/>
                    <a:pt x="377" y="613"/>
                    <a:pt x="380" y="617"/>
                  </a:cubicBezTo>
                  <a:cubicBezTo>
                    <a:pt x="385" y="619"/>
                    <a:pt x="389" y="614"/>
                    <a:pt x="394" y="612"/>
                  </a:cubicBezTo>
                  <a:cubicBezTo>
                    <a:pt x="394" y="607"/>
                    <a:pt x="401" y="601"/>
                    <a:pt x="393" y="598"/>
                  </a:cubicBezTo>
                  <a:cubicBezTo>
                    <a:pt x="398" y="587"/>
                    <a:pt x="395" y="575"/>
                    <a:pt x="393" y="564"/>
                  </a:cubicBezTo>
                  <a:cubicBezTo>
                    <a:pt x="390" y="554"/>
                    <a:pt x="379" y="556"/>
                    <a:pt x="371" y="557"/>
                  </a:cubicBezTo>
                  <a:close/>
                  <a:moveTo>
                    <a:pt x="914" y="567"/>
                  </a:moveTo>
                  <a:cubicBezTo>
                    <a:pt x="911" y="568"/>
                    <a:pt x="908" y="567"/>
                    <a:pt x="905" y="567"/>
                  </a:cubicBezTo>
                  <a:cubicBezTo>
                    <a:pt x="908" y="566"/>
                    <a:pt x="911" y="567"/>
                    <a:pt x="914" y="567"/>
                  </a:cubicBezTo>
                  <a:close/>
                  <a:moveTo>
                    <a:pt x="896" y="595"/>
                  </a:moveTo>
                  <a:cubicBezTo>
                    <a:pt x="905" y="604"/>
                    <a:pt x="905" y="604"/>
                    <a:pt x="905" y="604"/>
                  </a:cubicBezTo>
                  <a:cubicBezTo>
                    <a:pt x="914" y="610"/>
                    <a:pt x="908" y="623"/>
                    <a:pt x="917" y="628"/>
                  </a:cubicBezTo>
                  <a:cubicBezTo>
                    <a:pt x="929" y="634"/>
                    <a:pt x="933" y="647"/>
                    <a:pt x="938" y="657"/>
                  </a:cubicBezTo>
                  <a:cubicBezTo>
                    <a:pt x="939" y="654"/>
                    <a:pt x="939" y="651"/>
                    <a:pt x="940" y="649"/>
                  </a:cubicBezTo>
                  <a:cubicBezTo>
                    <a:pt x="944" y="633"/>
                    <a:pt x="944" y="615"/>
                    <a:pt x="949" y="599"/>
                  </a:cubicBezTo>
                  <a:cubicBezTo>
                    <a:pt x="931" y="600"/>
                    <a:pt x="911" y="602"/>
                    <a:pt x="896" y="595"/>
                  </a:cubicBezTo>
                  <a:close/>
                  <a:moveTo>
                    <a:pt x="1094" y="599"/>
                  </a:moveTo>
                  <a:cubicBezTo>
                    <a:pt x="1089" y="596"/>
                    <a:pt x="1089" y="596"/>
                    <a:pt x="1089" y="596"/>
                  </a:cubicBezTo>
                  <a:cubicBezTo>
                    <a:pt x="1092" y="603"/>
                    <a:pt x="1092" y="603"/>
                    <a:pt x="1092" y="603"/>
                  </a:cubicBezTo>
                  <a:cubicBezTo>
                    <a:pt x="1087" y="700"/>
                    <a:pt x="1055" y="785"/>
                    <a:pt x="1000" y="861"/>
                  </a:cubicBezTo>
                  <a:cubicBezTo>
                    <a:pt x="989" y="874"/>
                    <a:pt x="979" y="889"/>
                    <a:pt x="966" y="898"/>
                  </a:cubicBezTo>
                  <a:cubicBezTo>
                    <a:pt x="988" y="916"/>
                    <a:pt x="1012" y="942"/>
                    <a:pt x="1031" y="962"/>
                  </a:cubicBezTo>
                  <a:cubicBezTo>
                    <a:pt x="1033" y="957"/>
                    <a:pt x="1033" y="957"/>
                    <a:pt x="1033" y="957"/>
                  </a:cubicBezTo>
                  <a:cubicBezTo>
                    <a:pt x="1122" y="856"/>
                    <a:pt x="1172" y="739"/>
                    <a:pt x="1178" y="603"/>
                  </a:cubicBezTo>
                  <a:cubicBezTo>
                    <a:pt x="1181" y="596"/>
                    <a:pt x="1181" y="596"/>
                    <a:pt x="1181" y="596"/>
                  </a:cubicBezTo>
                  <a:cubicBezTo>
                    <a:pt x="1177" y="598"/>
                    <a:pt x="1177" y="598"/>
                    <a:pt x="1177" y="598"/>
                  </a:cubicBezTo>
                  <a:lnTo>
                    <a:pt x="1094" y="599"/>
                  </a:lnTo>
                  <a:close/>
                  <a:moveTo>
                    <a:pt x="978" y="597"/>
                  </a:moveTo>
                  <a:cubicBezTo>
                    <a:pt x="980" y="615"/>
                    <a:pt x="975" y="632"/>
                    <a:pt x="974" y="649"/>
                  </a:cubicBezTo>
                  <a:cubicBezTo>
                    <a:pt x="983" y="660"/>
                    <a:pt x="983" y="660"/>
                    <a:pt x="983" y="660"/>
                  </a:cubicBezTo>
                  <a:cubicBezTo>
                    <a:pt x="986" y="664"/>
                    <a:pt x="985" y="670"/>
                    <a:pt x="981" y="673"/>
                  </a:cubicBezTo>
                  <a:cubicBezTo>
                    <a:pt x="977" y="676"/>
                    <a:pt x="972" y="675"/>
                    <a:pt x="968" y="672"/>
                  </a:cubicBezTo>
                  <a:cubicBezTo>
                    <a:pt x="956" y="711"/>
                    <a:pt x="942" y="749"/>
                    <a:pt x="917" y="783"/>
                  </a:cubicBezTo>
                  <a:cubicBezTo>
                    <a:pt x="908" y="795"/>
                    <a:pt x="898" y="812"/>
                    <a:pt x="886" y="818"/>
                  </a:cubicBezTo>
                  <a:cubicBezTo>
                    <a:pt x="912" y="841"/>
                    <a:pt x="912" y="841"/>
                    <a:pt x="912" y="841"/>
                  </a:cubicBezTo>
                  <a:cubicBezTo>
                    <a:pt x="914" y="840"/>
                    <a:pt x="913" y="838"/>
                    <a:pt x="913" y="836"/>
                  </a:cubicBezTo>
                  <a:cubicBezTo>
                    <a:pt x="913" y="832"/>
                    <a:pt x="915" y="828"/>
                    <a:pt x="919" y="829"/>
                  </a:cubicBezTo>
                  <a:cubicBezTo>
                    <a:pt x="932" y="828"/>
                    <a:pt x="932" y="842"/>
                    <a:pt x="940" y="849"/>
                  </a:cubicBezTo>
                  <a:cubicBezTo>
                    <a:pt x="938" y="860"/>
                    <a:pt x="948" y="869"/>
                    <a:pt x="945" y="879"/>
                  </a:cubicBezTo>
                  <a:cubicBezTo>
                    <a:pt x="1018" y="802"/>
                    <a:pt x="1054" y="707"/>
                    <a:pt x="1061" y="602"/>
                  </a:cubicBezTo>
                  <a:cubicBezTo>
                    <a:pt x="1065" y="598"/>
                    <a:pt x="1065" y="598"/>
                    <a:pt x="1065" y="598"/>
                  </a:cubicBezTo>
                  <a:cubicBezTo>
                    <a:pt x="1039" y="600"/>
                    <a:pt x="1011" y="599"/>
                    <a:pt x="984" y="599"/>
                  </a:cubicBezTo>
                  <a:lnTo>
                    <a:pt x="978" y="597"/>
                  </a:lnTo>
                  <a:close/>
                  <a:moveTo>
                    <a:pt x="302" y="598"/>
                  </a:moveTo>
                  <a:cubicBezTo>
                    <a:pt x="306" y="605"/>
                    <a:pt x="306" y="605"/>
                    <a:pt x="306" y="605"/>
                  </a:cubicBezTo>
                  <a:cubicBezTo>
                    <a:pt x="306" y="624"/>
                    <a:pt x="314" y="642"/>
                    <a:pt x="310" y="662"/>
                  </a:cubicBezTo>
                  <a:cubicBezTo>
                    <a:pt x="313" y="656"/>
                    <a:pt x="314" y="649"/>
                    <a:pt x="321" y="645"/>
                  </a:cubicBezTo>
                  <a:cubicBezTo>
                    <a:pt x="322" y="640"/>
                    <a:pt x="314" y="638"/>
                    <a:pt x="315" y="633"/>
                  </a:cubicBezTo>
                  <a:cubicBezTo>
                    <a:pt x="320" y="622"/>
                    <a:pt x="315" y="605"/>
                    <a:pt x="329" y="600"/>
                  </a:cubicBezTo>
                  <a:cubicBezTo>
                    <a:pt x="319" y="602"/>
                    <a:pt x="310" y="604"/>
                    <a:pt x="302" y="598"/>
                  </a:cubicBezTo>
                  <a:close/>
                  <a:moveTo>
                    <a:pt x="162" y="599"/>
                  </a:moveTo>
                  <a:cubicBezTo>
                    <a:pt x="154" y="602"/>
                    <a:pt x="154" y="602"/>
                    <a:pt x="154" y="602"/>
                  </a:cubicBezTo>
                  <a:cubicBezTo>
                    <a:pt x="73" y="601"/>
                    <a:pt x="73" y="601"/>
                    <a:pt x="73" y="601"/>
                  </a:cubicBezTo>
                  <a:cubicBezTo>
                    <a:pt x="78" y="694"/>
                    <a:pt x="103" y="778"/>
                    <a:pt x="144" y="856"/>
                  </a:cubicBezTo>
                  <a:cubicBezTo>
                    <a:pt x="165" y="894"/>
                    <a:pt x="195" y="929"/>
                    <a:pt x="222" y="964"/>
                  </a:cubicBezTo>
                  <a:cubicBezTo>
                    <a:pt x="279" y="905"/>
                    <a:pt x="279" y="905"/>
                    <a:pt x="279" y="905"/>
                  </a:cubicBezTo>
                  <a:cubicBezTo>
                    <a:pt x="286" y="902"/>
                    <a:pt x="286" y="902"/>
                    <a:pt x="286" y="902"/>
                  </a:cubicBezTo>
                  <a:cubicBezTo>
                    <a:pt x="276" y="895"/>
                    <a:pt x="268" y="883"/>
                    <a:pt x="259" y="874"/>
                  </a:cubicBezTo>
                  <a:cubicBezTo>
                    <a:pt x="250" y="871"/>
                    <a:pt x="240" y="865"/>
                    <a:pt x="235" y="855"/>
                  </a:cubicBezTo>
                  <a:cubicBezTo>
                    <a:pt x="232" y="852"/>
                    <a:pt x="235" y="846"/>
                    <a:pt x="231" y="844"/>
                  </a:cubicBezTo>
                  <a:cubicBezTo>
                    <a:pt x="228" y="848"/>
                    <a:pt x="228" y="848"/>
                    <a:pt x="228" y="848"/>
                  </a:cubicBezTo>
                  <a:cubicBezTo>
                    <a:pt x="218" y="853"/>
                    <a:pt x="214" y="843"/>
                    <a:pt x="207" y="838"/>
                  </a:cubicBezTo>
                  <a:cubicBezTo>
                    <a:pt x="198" y="834"/>
                    <a:pt x="202" y="816"/>
                    <a:pt x="190" y="820"/>
                  </a:cubicBezTo>
                  <a:cubicBezTo>
                    <a:pt x="186" y="819"/>
                    <a:pt x="184" y="814"/>
                    <a:pt x="181" y="811"/>
                  </a:cubicBezTo>
                  <a:cubicBezTo>
                    <a:pt x="170" y="812"/>
                    <a:pt x="167" y="800"/>
                    <a:pt x="161" y="794"/>
                  </a:cubicBezTo>
                  <a:cubicBezTo>
                    <a:pt x="160" y="796"/>
                    <a:pt x="161" y="800"/>
                    <a:pt x="158" y="802"/>
                  </a:cubicBezTo>
                  <a:cubicBezTo>
                    <a:pt x="146" y="804"/>
                    <a:pt x="142" y="790"/>
                    <a:pt x="134" y="784"/>
                  </a:cubicBezTo>
                  <a:cubicBezTo>
                    <a:pt x="132" y="785"/>
                    <a:pt x="131" y="787"/>
                    <a:pt x="128" y="787"/>
                  </a:cubicBezTo>
                  <a:cubicBezTo>
                    <a:pt x="121" y="781"/>
                    <a:pt x="116" y="772"/>
                    <a:pt x="116" y="762"/>
                  </a:cubicBezTo>
                  <a:cubicBezTo>
                    <a:pt x="106" y="752"/>
                    <a:pt x="111" y="735"/>
                    <a:pt x="112" y="722"/>
                  </a:cubicBezTo>
                  <a:cubicBezTo>
                    <a:pt x="114" y="718"/>
                    <a:pt x="119" y="716"/>
                    <a:pt x="118" y="712"/>
                  </a:cubicBezTo>
                  <a:cubicBezTo>
                    <a:pt x="121" y="706"/>
                    <a:pt x="127" y="705"/>
                    <a:pt x="133" y="705"/>
                  </a:cubicBezTo>
                  <a:cubicBezTo>
                    <a:pt x="135" y="706"/>
                    <a:pt x="138" y="708"/>
                    <a:pt x="139" y="710"/>
                  </a:cubicBezTo>
                  <a:cubicBezTo>
                    <a:pt x="143" y="708"/>
                    <a:pt x="151" y="711"/>
                    <a:pt x="148" y="702"/>
                  </a:cubicBezTo>
                  <a:cubicBezTo>
                    <a:pt x="153" y="698"/>
                    <a:pt x="160" y="696"/>
                    <a:pt x="167" y="695"/>
                  </a:cubicBezTo>
                  <a:cubicBezTo>
                    <a:pt x="171" y="701"/>
                    <a:pt x="174" y="708"/>
                    <a:pt x="180" y="713"/>
                  </a:cubicBezTo>
                  <a:cubicBezTo>
                    <a:pt x="176" y="707"/>
                    <a:pt x="176" y="707"/>
                    <a:pt x="176" y="707"/>
                  </a:cubicBezTo>
                  <a:cubicBezTo>
                    <a:pt x="169" y="678"/>
                    <a:pt x="163" y="649"/>
                    <a:pt x="162" y="619"/>
                  </a:cubicBezTo>
                  <a:cubicBezTo>
                    <a:pt x="162" y="617"/>
                    <a:pt x="158" y="616"/>
                    <a:pt x="160" y="614"/>
                  </a:cubicBezTo>
                  <a:cubicBezTo>
                    <a:pt x="161" y="615"/>
                    <a:pt x="161" y="615"/>
                    <a:pt x="161" y="615"/>
                  </a:cubicBezTo>
                  <a:cubicBezTo>
                    <a:pt x="161" y="609"/>
                    <a:pt x="161" y="603"/>
                    <a:pt x="162" y="599"/>
                  </a:cubicBezTo>
                  <a:close/>
                  <a:moveTo>
                    <a:pt x="275" y="599"/>
                  </a:moveTo>
                  <a:cubicBezTo>
                    <a:pt x="269" y="602"/>
                    <a:pt x="269" y="602"/>
                    <a:pt x="269" y="602"/>
                  </a:cubicBezTo>
                  <a:cubicBezTo>
                    <a:pt x="242" y="601"/>
                    <a:pt x="214" y="604"/>
                    <a:pt x="188" y="600"/>
                  </a:cubicBezTo>
                  <a:cubicBezTo>
                    <a:pt x="192" y="605"/>
                    <a:pt x="192" y="605"/>
                    <a:pt x="192" y="605"/>
                  </a:cubicBezTo>
                  <a:cubicBezTo>
                    <a:pt x="198" y="658"/>
                    <a:pt x="198" y="658"/>
                    <a:pt x="198" y="658"/>
                  </a:cubicBezTo>
                  <a:cubicBezTo>
                    <a:pt x="201" y="679"/>
                    <a:pt x="210" y="698"/>
                    <a:pt x="209" y="719"/>
                  </a:cubicBezTo>
                  <a:cubicBezTo>
                    <a:pt x="212" y="714"/>
                    <a:pt x="210" y="706"/>
                    <a:pt x="218" y="705"/>
                  </a:cubicBezTo>
                  <a:cubicBezTo>
                    <a:pt x="215" y="698"/>
                    <a:pt x="224" y="693"/>
                    <a:pt x="219" y="687"/>
                  </a:cubicBezTo>
                  <a:cubicBezTo>
                    <a:pt x="222" y="673"/>
                    <a:pt x="223" y="659"/>
                    <a:pt x="235" y="649"/>
                  </a:cubicBezTo>
                  <a:cubicBezTo>
                    <a:pt x="250" y="649"/>
                    <a:pt x="251" y="629"/>
                    <a:pt x="266" y="628"/>
                  </a:cubicBezTo>
                  <a:cubicBezTo>
                    <a:pt x="274" y="628"/>
                    <a:pt x="278" y="638"/>
                    <a:pt x="282" y="642"/>
                  </a:cubicBezTo>
                  <a:cubicBezTo>
                    <a:pt x="272" y="630"/>
                    <a:pt x="273" y="612"/>
                    <a:pt x="275" y="599"/>
                  </a:cubicBezTo>
                  <a:close/>
                  <a:moveTo>
                    <a:pt x="424" y="635"/>
                  </a:moveTo>
                  <a:cubicBezTo>
                    <a:pt x="432" y="650"/>
                    <a:pt x="437" y="667"/>
                    <a:pt x="445" y="682"/>
                  </a:cubicBezTo>
                  <a:cubicBezTo>
                    <a:pt x="450" y="695"/>
                    <a:pt x="462" y="706"/>
                    <a:pt x="467" y="719"/>
                  </a:cubicBezTo>
                  <a:cubicBezTo>
                    <a:pt x="473" y="708"/>
                    <a:pt x="484" y="700"/>
                    <a:pt x="491" y="690"/>
                  </a:cubicBezTo>
                  <a:cubicBezTo>
                    <a:pt x="492" y="686"/>
                    <a:pt x="491" y="682"/>
                    <a:pt x="489" y="679"/>
                  </a:cubicBezTo>
                  <a:cubicBezTo>
                    <a:pt x="486" y="673"/>
                    <a:pt x="489" y="664"/>
                    <a:pt x="484" y="659"/>
                  </a:cubicBezTo>
                  <a:cubicBezTo>
                    <a:pt x="476" y="662"/>
                    <a:pt x="487" y="669"/>
                    <a:pt x="483" y="673"/>
                  </a:cubicBezTo>
                  <a:cubicBezTo>
                    <a:pt x="480" y="676"/>
                    <a:pt x="477" y="673"/>
                    <a:pt x="476" y="670"/>
                  </a:cubicBezTo>
                  <a:cubicBezTo>
                    <a:pt x="470" y="669"/>
                    <a:pt x="464" y="663"/>
                    <a:pt x="462" y="657"/>
                  </a:cubicBezTo>
                  <a:cubicBezTo>
                    <a:pt x="468" y="653"/>
                    <a:pt x="461" y="652"/>
                    <a:pt x="460" y="649"/>
                  </a:cubicBezTo>
                  <a:cubicBezTo>
                    <a:pt x="457" y="648"/>
                    <a:pt x="456" y="648"/>
                    <a:pt x="454" y="651"/>
                  </a:cubicBezTo>
                  <a:cubicBezTo>
                    <a:pt x="453" y="651"/>
                    <a:pt x="451" y="651"/>
                    <a:pt x="450" y="650"/>
                  </a:cubicBezTo>
                  <a:cubicBezTo>
                    <a:pt x="450" y="633"/>
                    <a:pt x="431" y="643"/>
                    <a:pt x="424" y="635"/>
                  </a:cubicBezTo>
                  <a:close/>
                  <a:moveTo>
                    <a:pt x="515" y="658"/>
                  </a:moveTo>
                  <a:cubicBezTo>
                    <a:pt x="513" y="665"/>
                    <a:pt x="509" y="671"/>
                    <a:pt x="503" y="676"/>
                  </a:cubicBezTo>
                  <a:cubicBezTo>
                    <a:pt x="504" y="677"/>
                    <a:pt x="504" y="677"/>
                    <a:pt x="504" y="677"/>
                  </a:cubicBezTo>
                  <a:cubicBezTo>
                    <a:pt x="511" y="672"/>
                    <a:pt x="516" y="663"/>
                    <a:pt x="525" y="662"/>
                  </a:cubicBezTo>
                  <a:lnTo>
                    <a:pt x="515" y="658"/>
                  </a:lnTo>
                  <a:close/>
                  <a:moveTo>
                    <a:pt x="744" y="681"/>
                  </a:moveTo>
                  <a:cubicBezTo>
                    <a:pt x="745" y="686"/>
                    <a:pt x="745" y="691"/>
                    <a:pt x="749" y="695"/>
                  </a:cubicBezTo>
                  <a:cubicBezTo>
                    <a:pt x="760" y="694"/>
                    <a:pt x="755" y="709"/>
                    <a:pt x="766" y="708"/>
                  </a:cubicBezTo>
                  <a:cubicBezTo>
                    <a:pt x="771" y="706"/>
                    <a:pt x="766" y="701"/>
                    <a:pt x="768" y="697"/>
                  </a:cubicBezTo>
                  <a:cubicBezTo>
                    <a:pt x="766" y="689"/>
                    <a:pt x="758" y="688"/>
                    <a:pt x="752" y="682"/>
                  </a:cubicBezTo>
                  <a:cubicBezTo>
                    <a:pt x="751" y="681"/>
                    <a:pt x="752" y="679"/>
                    <a:pt x="753" y="678"/>
                  </a:cubicBezTo>
                  <a:cubicBezTo>
                    <a:pt x="749" y="676"/>
                    <a:pt x="747" y="678"/>
                    <a:pt x="744" y="681"/>
                  </a:cubicBezTo>
                  <a:close/>
                  <a:moveTo>
                    <a:pt x="908" y="682"/>
                  </a:moveTo>
                  <a:cubicBezTo>
                    <a:pt x="900" y="681"/>
                    <a:pt x="890" y="686"/>
                    <a:pt x="882" y="680"/>
                  </a:cubicBezTo>
                  <a:cubicBezTo>
                    <a:pt x="880" y="678"/>
                    <a:pt x="878" y="682"/>
                    <a:pt x="878" y="684"/>
                  </a:cubicBezTo>
                  <a:cubicBezTo>
                    <a:pt x="876" y="688"/>
                    <a:pt x="873" y="694"/>
                    <a:pt x="866" y="692"/>
                  </a:cubicBezTo>
                  <a:cubicBezTo>
                    <a:pt x="861" y="689"/>
                    <a:pt x="861" y="684"/>
                    <a:pt x="859" y="680"/>
                  </a:cubicBezTo>
                  <a:cubicBezTo>
                    <a:pt x="859" y="683"/>
                    <a:pt x="858" y="686"/>
                    <a:pt x="858" y="689"/>
                  </a:cubicBezTo>
                  <a:cubicBezTo>
                    <a:pt x="851" y="695"/>
                    <a:pt x="849" y="701"/>
                    <a:pt x="845" y="708"/>
                  </a:cubicBezTo>
                  <a:cubicBezTo>
                    <a:pt x="839" y="715"/>
                    <a:pt x="829" y="713"/>
                    <a:pt x="823" y="718"/>
                  </a:cubicBezTo>
                  <a:cubicBezTo>
                    <a:pt x="822" y="732"/>
                    <a:pt x="806" y="729"/>
                    <a:pt x="798" y="734"/>
                  </a:cubicBezTo>
                  <a:cubicBezTo>
                    <a:pt x="797" y="735"/>
                    <a:pt x="799" y="736"/>
                    <a:pt x="800" y="737"/>
                  </a:cubicBezTo>
                  <a:cubicBezTo>
                    <a:pt x="804" y="738"/>
                    <a:pt x="809" y="738"/>
                    <a:pt x="812" y="734"/>
                  </a:cubicBezTo>
                  <a:cubicBezTo>
                    <a:pt x="825" y="737"/>
                    <a:pt x="822" y="722"/>
                    <a:pt x="829" y="717"/>
                  </a:cubicBezTo>
                  <a:cubicBezTo>
                    <a:pt x="835" y="716"/>
                    <a:pt x="841" y="711"/>
                    <a:pt x="847" y="715"/>
                  </a:cubicBezTo>
                  <a:cubicBezTo>
                    <a:pt x="854" y="722"/>
                    <a:pt x="855" y="734"/>
                    <a:pt x="854" y="744"/>
                  </a:cubicBezTo>
                  <a:cubicBezTo>
                    <a:pt x="847" y="751"/>
                    <a:pt x="851" y="762"/>
                    <a:pt x="846" y="770"/>
                  </a:cubicBezTo>
                  <a:cubicBezTo>
                    <a:pt x="847" y="780"/>
                    <a:pt x="835" y="784"/>
                    <a:pt x="837" y="794"/>
                  </a:cubicBezTo>
                  <a:cubicBezTo>
                    <a:pt x="833" y="798"/>
                    <a:pt x="827" y="799"/>
                    <a:pt x="821" y="799"/>
                  </a:cubicBezTo>
                  <a:cubicBezTo>
                    <a:pt x="798" y="790"/>
                    <a:pt x="774" y="785"/>
                    <a:pt x="748" y="782"/>
                  </a:cubicBezTo>
                  <a:cubicBezTo>
                    <a:pt x="746" y="783"/>
                    <a:pt x="745" y="785"/>
                    <a:pt x="745" y="788"/>
                  </a:cubicBezTo>
                  <a:cubicBezTo>
                    <a:pt x="755" y="793"/>
                    <a:pt x="768" y="794"/>
                    <a:pt x="779" y="798"/>
                  </a:cubicBezTo>
                  <a:cubicBezTo>
                    <a:pt x="789" y="801"/>
                    <a:pt x="796" y="813"/>
                    <a:pt x="808" y="809"/>
                  </a:cubicBezTo>
                  <a:cubicBezTo>
                    <a:pt x="818" y="803"/>
                    <a:pt x="836" y="813"/>
                    <a:pt x="843" y="802"/>
                  </a:cubicBezTo>
                  <a:cubicBezTo>
                    <a:pt x="842" y="791"/>
                    <a:pt x="851" y="783"/>
                    <a:pt x="856" y="774"/>
                  </a:cubicBezTo>
                  <a:cubicBezTo>
                    <a:pt x="859" y="773"/>
                    <a:pt x="859" y="773"/>
                    <a:pt x="859" y="773"/>
                  </a:cubicBezTo>
                  <a:cubicBezTo>
                    <a:pt x="865" y="779"/>
                    <a:pt x="865" y="788"/>
                    <a:pt x="867" y="795"/>
                  </a:cubicBezTo>
                  <a:cubicBezTo>
                    <a:pt x="875" y="786"/>
                    <a:pt x="882" y="776"/>
                    <a:pt x="889" y="767"/>
                  </a:cubicBezTo>
                  <a:cubicBezTo>
                    <a:pt x="908" y="740"/>
                    <a:pt x="924" y="710"/>
                    <a:pt x="931" y="678"/>
                  </a:cubicBezTo>
                  <a:cubicBezTo>
                    <a:pt x="923" y="678"/>
                    <a:pt x="916" y="680"/>
                    <a:pt x="908" y="682"/>
                  </a:cubicBezTo>
                  <a:close/>
                  <a:moveTo>
                    <a:pt x="543" y="682"/>
                  </a:moveTo>
                  <a:cubicBezTo>
                    <a:pt x="531" y="702"/>
                    <a:pt x="507" y="721"/>
                    <a:pt x="489" y="740"/>
                  </a:cubicBezTo>
                  <a:cubicBezTo>
                    <a:pt x="520" y="765"/>
                    <a:pt x="555" y="781"/>
                    <a:pt x="594" y="788"/>
                  </a:cubicBezTo>
                  <a:cubicBezTo>
                    <a:pt x="596" y="780"/>
                    <a:pt x="593" y="770"/>
                    <a:pt x="597" y="763"/>
                  </a:cubicBezTo>
                  <a:cubicBezTo>
                    <a:pt x="600" y="757"/>
                    <a:pt x="607" y="757"/>
                    <a:pt x="613" y="758"/>
                  </a:cubicBezTo>
                  <a:cubicBezTo>
                    <a:pt x="617" y="758"/>
                    <a:pt x="619" y="754"/>
                    <a:pt x="617" y="751"/>
                  </a:cubicBezTo>
                  <a:cubicBezTo>
                    <a:pt x="608" y="749"/>
                    <a:pt x="612" y="740"/>
                    <a:pt x="609" y="735"/>
                  </a:cubicBezTo>
                  <a:cubicBezTo>
                    <a:pt x="609" y="732"/>
                    <a:pt x="614" y="732"/>
                    <a:pt x="613" y="729"/>
                  </a:cubicBezTo>
                  <a:cubicBezTo>
                    <a:pt x="607" y="724"/>
                    <a:pt x="616" y="719"/>
                    <a:pt x="611" y="714"/>
                  </a:cubicBezTo>
                  <a:cubicBezTo>
                    <a:pt x="613" y="712"/>
                    <a:pt x="615" y="709"/>
                    <a:pt x="618" y="709"/>
                  </a:cubicBezTo>
                  <a:cubicBezTo>
                    <a:pt x="599" y="719"/>
                    <a:pt x="580" y="707"/>
                    <a:pt x="563" y="700"/>
                  </a:cubicBezTo>
                  <a:cubicBezTo>
                    <a:pt x="556" y="696"/>
                    <a:pt x="545" y="691"/>
                    <a:pt x="543" y="682"/>
                  </a:cubicBezTo>
                  <a:close/>
                  <a:moveTo>
                    <a:pt x="711" y="733"/>
                  </a:moveTo>
                  <a:cubicBezTo>
                    <a:pt x="711" y="735"/>
                    <a:pt x="707" y="739"/>
                    <a:pt x="711" y="740"/>
                  </a:cubicBezTo>
                  <a:cubicBezTo>
                    <a:pt x="718" y="733"/>
                    <a:pt x="733" y="734"/>
                    <a:pt x="734" y="723"/>
                  </a:cubicBezTo>
                  <a:cubicBezTo>
                    <a:pt x="724" y="722"/>
                    <a:pt x="718" y="727"/>
                    <a:pt x="711" y="733"/>
                  </a:cubicBezTo>
                  <a:close/>
                  <a:moveTo>
                    <a:pt x="744" y="754"/>
                  </a:moveTo>
                  <a:cubicBezTo>
                    <a:pt x="735" y="754"/>
                    <a:pt x="731" y="761"/>
                    <a:pt x="724" y="767"/>
                  </a:cubicBezTo>
                  <a:cubicBezTo>
                    <a:pt x="716" y="771"/>
                    <a:pt x="712" y="758"/>
                    <a:pt x="705" y="761"/>
                  </a:cubicBezTo>
                  <a:cubicBezTo>
                    <a:pt x="705" y="763"/>
                    <a:pt x="707" y="763"/>
                    <a:pt x="708" y="764"/>
                  </a:cubicBezTo>
                  <a:cubicBezTo>
                    <a:pt x="710" y="766"/>
                    <a:pt x="710" y="770"/>
                    <a:pt x="708" y="772"/>
                  </a:cubicBezTo>
                  <a:cubicBezTo>
                    <a:pt x="698" y="781"/>
                    <a:pt x="693" y="768"/>
                    <a:pt x="684" y="769"/>
                  </a:cubicBezTo>
                  <a:cubicBezTo>
                    <a:pt x="684" y="772"/>
                    <a:pt x="684" y="772"/>
                    <a:pt x="684" y="772"/>
                  </a:cubicBezTo>
                  <a:cubicBezTo>
                    <a:pt x="685" y="774"/>
                    <a:pt x="684" y="778"/>
                    <a:pt x="681" y="776"/>
                  </a:cubicBezTo>
                  <a:cubicBezTo>
                    <a:pt x="675" y="767"/>
                    <a:pt x="663" y="770"/>
                    <a:pt x="657" y="762"/>
                  </a:cubicBezTo>
                  <a:cubicBezTo>
                    <a:pt x="653" y="760"/>
                    <a:pt x="650" y="762"/>
                    <a:pt x="647" y="765"/>
                  </a:cubicBezTo>
                  <a:cubicBezTo>
                    <a:pt x="645" y="769"/>
                    <a:pt x="636" y="764"/>
                    <a:pt x="638" y="772"/>
                  </a:cubicBezTo>
                  <a:cubicBezTo>
                    <a:pt x="631" y="774"/>
                    <a:pt x="630" y="782"/>
                    <a:pt x="625" y="787"/>
                  </a:cubicBezTo>
                  <a:cubicBezTo>
                    <a:pt x="616" y="785"/>
                    <a:pt x="612" y="796"/>
                    <a:pt x="604" y="795"/>
                  </a:cubicBezTo>
                  <a:cubicBezTo>
                    <a:pt x="605" y="797"/>
                    <a:pt x="604" y="800"/>
                    <a:pt x="606" y="800"/>
                  </a:cubicBezTo>
                  <a:cubicBezTo>
                    <a:pt x="611" y="802"/>
                    <a:pt x="617" y="803"/>
                    <a:pt x="623" y="802"/>
                  </a:cubicBezTo>
                  <a:cubicBezTo>
                    <a:pt x="632" y="788"/>
                    <a:pt x="646" y="800"/>
                    <a:pt x="658" y="795"/>
                  </a:cubicBezTo>
                  <a:cubicBezTo>
                    <a:pt x="666" y="796"/>
                    <a:pt x="661" y="804"/>
                    <a:pt x="666" y="807"/>
                  </a:cubicBezTo>
                  <a:cubicBezTo>
                    <a:pt x="678" y="803"/>
                    <a:pt x="687" y="817"/>
                    <a:pt x="697" y="809"/>
                  </a:cubicBezTo>
                  <a:cubicBezTo>
                    <a:pt x="696" y="795"/>
                    <a:pt x="711" y="796"/>
                    <a:pt x="720" y="793"/>
                  </a:cubicBezTo>
                  <a:cubicBezTo>
                    <a:pt x="733" y="785"/>
                    <a:pt x="748" y="774"/>
                    <a:pt x="746" y="757"/>
                  </a:cubicBezTo>
                  <a:lnTo>
                    <a:pt x="744" y="754"/>
                  </a:lnTo>
                  <a:close/>
                  <a:moveTo>
                    <a:pt x="464" y="762"/>
                  </a:moveTo>
                  <a:cubicBezTo>
                    <a:pt x="447" y="783"/>
                    <a:pt x="427" y="805"/>
                    <a:pt x="407" y="822"/>
                  </a:cubicBezTo>
                  <a:cubicBezTo>
                    <a:pt x="416" y="822"/>
                    <a:pt x="421" y="832"/>
                    <a:pt x="428" y="836"/>
                  </a:cubicBezTo>
                  <a:cubicBezTo>
                    <a:pt x="472" y="873"/>
                    <a:pt x="526" y="890"/>
                    <a:pt x="576" y="903"/>
                  </a:cubicBezTo>
                  <a:cubicBezTo>
                    <a:pt x="562" y="896"/>
                    <a:pt x="562" y="896"/>
                    <a:pt x="562" y="896"/>
                  </a:cubicBezTo>
                  <a:cubicBezTo>
                    <a:pt x="552" y="884"/>
                    <a:pt x="537" y="870"/>
                    <a:pt x="537" y="854"/>
                  </a:cubicBezTo>
                  <a:cubicBezTo>
                    <a:pt x="547" y="850"/>
                    <a:pt x="546" y="839"/>
                    <a:pt x="549" y="831"/>
                  </a:cubicBezTo>
                  <a:cubicBezTo>
                    <a:pt x="558" y="822"/>
                    <a:pt x="569" y="817"/>
                    <a:pt x="580" y="814"/>
                  </a:cubicBezTo>
                  <a:cubicBezTo>
                    <a:pt x="551" y="826"/>
                    <a:pt x="525" y="805"/>
                    <a:pt x="501" y="793"/>
                  </a:cubicBezTo>
                  <a:cubicBezTo>
                    <a:pt x="488" y="784"/>
                    <a:pt x="472" y="776"/>
                    <a:pt x="464" y="762"/>
                  </a:cubicBezTo>
                  <a:close/>
                  <a:moveTo>
                    <a:pt x="867" y="843"/>
                  </a:moveTo>
                  <a:cubicBezTo>
                    <a:pt x="865" y="838"/>
                    <a:pt x="865" y="838"/>
                    <a:pt x="865" y="838"/>
                  </a:cubicBezTo>
                  <a:cubicBezTo>
                    <a:pt x="862" y="845"/>
                    <a:pt x="857" y="849"/>
                    <a:pt x="852" y="854"/>
                  </a:cubicBezTo>
                  <a:cubicBezTo>
                    <a:pt x="852" y="859"/>
                    <a:pt x="851" y="866"/>
                    <a:pt x="856" y="869"/>
                  </a:cubicBezTo>
                  <a:cubicBezTo>
                    <a:pt x="868" y="873"/>
                    <a:pt x="883" y="880"/>
                    <a:pt x="885" y="894"/>
                  </a:cubicBezTo>
                  <a:cubicBezTo>
                    <a:pt x="881" y="907"/>
                    <a:pt x="856" y="918"/>
                    <a:pt x="871" y="932"/>
                  </a:cubicBezTo>
                  <a:cubicBezTo>
                    <a:pt x="876" y="939"/>
                    <a:pt x="865" y="942"/>
                    <a:pt x="867" y="948"/>
                  </a:cubicBezTo>
                  <a:cubicBezTo>
                    <a:pt x="871" y="942"/>
                    <a:pt x="871" y="942"/>
                    <a:pt x="871" y="942"/>
                  </a:cubicBezTo>
                  <a:cubicBezTo>
                    <a:pt x="888" y="929"/>
                    <a:pt x="907" y="916"/>
                    <a:pt x="922" y="899"/>
                  </a:cubicBezTo>
                  <a:cubicBezTo>
                    <a:pt x="924" y="899"/>
                    <a:pt x="924" y="899"/>
                    <a:pt x="924" y="899"/>
                  </a:cubicBezTo>
                  <a:cubicBezTo>
                    <a:pt x="921" y="898"/>
                    <a:pt x="916" y="901"/>
                    <a:pt x="912" y="900"/>
                  </a:cubicBezTo>
                  <a:cubicBezTo>
                    <a:pt x="904" y="896"/>
                    <a:pt x="903" y="889"/>
                    <a:pt x="903" y="880"/>
                  </a:cubicBezTo>
                  <a:lnTo>
                    <a:pt x="867" y="843"/>
                  </a:lnTo>
                  <a:close/>
                  <a:moveTo>
                    <a:pt x="401" y="854"/>
                  </a:moveTo>
                  <a:cubicBezTo>
                    <a:pt x="400" y="852"/>
                    <a:pt x="400" y="852"/>
                    <a:pt x="400" y="852"/>
                  </a:cubicBezTo>
                  <a:cubicBezTo>
                    <a:pt x="401" y="856"/>
                    <a:pt x="401" y="856"/>
                    <a:pt x="401" y="856"/>
                  </a:cubicBezTo>
                  <a:lnTo>
                    <a:pt x="401" y="854"/>
                  </a:lnTo>
                  <a:close/>
                  <a:moveTo>
                    <a:pt x="410" y="867"/>
                  </a:moveTo>
                  <a:cubicBezTo>
                    <a:pt x="407" y="865"/>
                    <a:pt x="404" y="862"/>
                    <a:pt x="403" y="858"/>
                  </a:cubicBezTo>
                  <a:lnTo>
                    <a:pt x="410" y="867"/>
                  </a:lnTo>
                  <a:close/>
                  <a:moveTo>
                    <a:pt x="412" y="869"/>
                  </a:moveTo>
                  <a:cubicBezTo>
                    <a:pt x="414" y="876"/>
                    <a:pt x="423" y="880"/>
                    <a:pt x="421" y="889"/>
                  </a:cubicBezTo>
                  <a:cubicBezTo>
                    <a:pt x="416" y="897"/>
                    <a:pt x="406" y="897"/>
                    <a:pt x="398" y="897"/>
                  </a:cubicBezTo>
                  <a:cubicBezTo>
                    <a:pt x="381" y="894"/>
                    <a:pt x="369" y="907"/>
                    <a:pt x="353" y="909"/>
                  </a:cubicBezTo>
                  <a:cubicBezTo>
                    <a:pt x="339" y="913"/>
                    <a:pt x="334" y="896"/>
                    <a:pt x="321" y="897"/>
                  </a:cubicBezTo>
                  <a:cubicBezTo>
                    <a:pt x="402" y="967"/>
                    <a:pt x="494" y="1012"/>
                    <a:pt x="602" y="1017"/>
                  </a:cubicBezTo>
                  <a:cubicBezTo>
                    <a:pt x="610" y="1023"/>
                    <a:pt x="610" y="1023"/>
                    <a:pt x="610" y="1023"/>
                  </a:cubicBezTo>
                  <a:cubicBezTo>
                    <a:pt x="606" y="1013"/>
                    <a:pt x="606" y="1013"/>
                    <a:pt x="606" y="1013"/>
                  </a:cubicBezTo>
                  <a:cubicBezTo>
                    <a:pt x="606" y="936"/>
                    <a:pt x="606" y="936"/>
                    <a:pt x="606" y="936"/>
                  </a:cubicBezTo>
                  <a:cubicBezTo>
                    <a:pt x="599" y="939"/>
                    <a:pt x="599" y="939"/>
                    <a:pt x="599" y="939"/>
                  </a:cubicBezTo>
                  <a:cubicBezTo>
                    <a:pt x="529" y="936"/>
                    <a:pt x="467" y="910"/>
                    <a:pt x="412" y="869"/>
                  </a:cubicBezTo>
                  <a:close/>
                  <a:moveTo>
                    <a:pt x="948" y="923"/>
                  </a:moveTo>
                  <a:cubicBezTo>
                    <a:pt x="947" y="916"/>
                    <a:pt x="947" y="916"/>
                    <a:pt x="947" y="916"/>
                  </a:cubicBezTo>
                  <a:cubicBezTo>
                    <a:pt x="938" y="932"/>
                    <a:pt x="920" y="943"/>
                    <a:pt x="907" y="955"/>
                  </a:cubicBezTo>
                  <a:cubicBezTo>
                    <a:pt x="888" y="974"/>
                    <a:pt x="857" y="978"/>
                    <a:pt x="848" y="1005"/>
                  </a:cubicBezTo>
                  <a:cubicBezTo>
                    <a:pt x="838" y="1014"/>
                    <a:pt x="834" y="1029"/>
                    <a:pt x="820" y="1034"/>
                  </a:cubicBezTo>
                  <a:cubicBezTo>
                    <a:pt x="815" y="1048"/>
                    <a:pt x="800" y="1047"/>
                    <a:pt x="791" y="1057"/>
                  </a:cubicBezTo>
                  <a:cubicBezTo>
                    <a:pt x="767" y="1079"/>
                    <a:pt x="751" y="1043"/>
                    <a:pt x="729" y="1039"/>
                  </a:cubicBezTo>
                  <a:cubicBezTo>
                    <a:pt x="685" y="1047"/>
                    <a:pt x="685" y="1047"/>
                    <a:pt x="685" y="1047"/>
                  </a:cubicBezTo>
                  <a:cubicBezTo>
                    <a:pt x="670" y="1047"/>
                    <a:pt x="654" y="1052"/>
                    <a:pt x="640" y="1047"/>
                  </a:cubicBezTo>
                  <a:cubicBezTo>
                    <a:pt x="642" y="1077"/>
                    <a:pt x="642" y="1109"/>
                    <a:pt x="640" y="1138"/>
                  </a:cubicBezTo>
                  <a:cubicBezTo>
                    <a:pt x="645" y="1135"/>
                    <a:pt x="645" y="1135"/>
                    <a:pt x="645" y="1135"/>
                  </a:cubicBezTo>
                  <a:cubicBezTo>
                    <a:pt x="785" y="1129"/>
                    <a:pt x="906" y="1076"/>
                    <a:pt x="1009" y="982"/>
                  </a:cubicBezTo>
                  <a:lnTo>
                    <a:pt x="948" y="923"/>
                  </a:lnTo>
                  <a:close/>
                  <a:moveTo>
                    <a:pt x="304" y="923"/>
                  </a:moveTo>
                  <a:cubicBezTo>
                    <a:pt x="304" y="926"/>
                    <a:pt x="304" y="926"/>
                    <a:pt x="304" y="926"/>
                  </a:cubicBezTo>
                  <a:cubicBezTo>
                    <a:pt x="244" y="986"/>
                    <a:pt x="244" y="986"/>
                    <a:pt x="244" y="986"/>
                  </a:cubicBezTo>
                  <a:cubicBezTo>
                    <a:pt x="334" y="1064"/>
                    <a:pt x="436" y="1115"/>
                    <a:pt x="553" y="1131"/>
                  </a:cubicBezTo>
                  <a:cubicBezTo>
                    <a:pt x="571" y="1134"/>
                    <a:pt x="593" y="1132"/>
                    <a:pt x="611" y="1138"/>
                  </a:cubicBezTo>
                  <a:cubicBezTo>
                    <a:pt x="606" y="1131"/>
                    <a:pt x="606" y="1131"/>
                    <a:pt x="606" y="1131"/>
                  </a:cubicBezTo>
                  <a:cubicBezTo>
                    <a:pt x="606" y="1052"/>
                    <a:pt x="606" y="1052"/>
                    <a:pt x="606" y="1052"/>
                  </a:cubicBezTo>
                  <a:cubicBezTo>
                    <a:pt x="609" y="1048"/>
                    <a:pt x="609" y="1048"/>
                    <a:pt x="609" y="1048"/>
                  </a:cubicBezTo>
                  <a:cubicBezTo>
                    <a:pt x="600" y="1050"/>
                    <a:pt x="600" y="1050"/>
                    <a:pt x="600" y="1050"/>
                  </a:cubicBezTo>
                  <a:cubicBezTo>
                    <a:pt x="487" y="1042"/>
                    <a:pt x="387" y="1002"/>
                    <a:pt x="304" y="923"/>
                  </a:cubicBezTo>
                  <a:close/>
                  <a:moveTo>
                    <a:pt x="636" y="943"/>
                  </a:moveTo>
                  <a:cubicBezTo>
                    <a:pt x="640" y="949"/>
                    <a:pt x="640" y="949"/>
                    <a:pt x="640" y="949"/>
                  </a:cubicBezTo>
                  <a:cubicBezTo>
                    <a:pt x="640" y="973"/>
                    <a:pt x="643" y="997"/>
                    <a:pt x="640" y="1021"/>
                  </a:cubicBezTo>
                  <a:cubicBezTo>
                    <a:pt x="661" y="1014"/>
                    <a:pt x="686" y="1015"/>
                    <a:pt x="709" y="1011"/>
                  </a:cubicBezTo>
                  <a:cubicBezTo>
                    <a:pt x="705" y="1009"/>
                    <a:pt x="700" y="1008"/>
                    <a:pt x="697" y="1003"/>
                  </a:cubicBezTo>
                  <a:cubicBezTo>
                    <a:pt x="683" y="1003"/>
                    <a:pt x="677" y="988"/>
                    <a:pt x="672" y="978"/>
                  </a:cubicBezTo>
                  <a:cubicBezTo>
                    <a:pt x="670" y="970"/>
                    <a:pt x="676" y="963"/>
                    <a:pt x="679" y="957"/>
                  </a:cubicBezTo>
                  <a:cubicBezTo>
                    <a:pt x="673" y="945"/>
                    <a:pt x="655" y="954"/>
                    <a:pt x="645" y="949"/>
                  </a:cubicBezTo>
                  <a:cubicBezTo>
                    <a:pt x="642" y="947"/>
                    <a:pt x="640" y="943"/>
                    <a:pt x="636" y="9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4630" y="181"/>
              <a:ext cx="37" cy="39"/>
            </a:xfrm>
            <a:custGeom>
              <a:avLst/>
              <a:gdLst>
                <a:gd name="T0" fmla="*/ 124 w 205"/>
                <a:gd name="T1" fmla="*/ 61 h 216"/>
                <a:gd name="T2" fmla="*/ 198 w 205"/>
                <a:gd name="T3" fmla="*/ 200 h 216"/>
                <a:gd name="T4" fmla="*/ 205 w 205"/>
                <a:gd name="T5" fmla="*/ 216 h 216"/>
                <a:gd name="T6" fmla="*/ 48 w 205"/>
                <a:gd name="T7" fmla="*/ 49 h 216"/>
                <a:gd name="T8" fmla="*/ 0 w 205"/>
                <a:gd name="T9" fmla="*/ 0 h 216"/>
                <a:gd name="T10" fmla="*/ 124 w 205"/>
                <a:gd name="T11" fmla="*/ 6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5" h="216">
                  <a:moveTo>
                    <a:pt x="124" y="61"/>
                  </a:moveTo>
                  <a:cubicBezTo>
                    <a:pt x="166" y="99"/>
                    <a:pt x="185" y="149"/>
                    <a:pt x="198" y="200"/>
                  </a:cubicBezTo>
                  <a:cubicBezTo>
                    <a:pt x="205" y="216"/>
                    <a:pt x="205" y="216"/>
                    <a:pt x="205" y="216"/>
                  </a:cubicBezTo>
                  <a:cubicBezTo>
                    <a:pt x="143" y="172"/>
                    <a:pt x="87" y="112"/>
                    <a:pt x="48" y="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2" y="18"/>
                    <a:pt x="87" y="29"/>
                    <a:pt x="124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4438" y="182"/>
              <a:ext cx="37" cy="40"/>
            </a:xfrm>
            <a:custGeom>
              <a:avLst/>
              <a:gdLst>
                <a:gd name="T0" fmla="*/ 97 w 201"/>
                <a:gd name="T1" fmla="*/ 129 h 217"/>
                <a:gd name="T2" fmla="*/ 0 w 201"/>
                <a:gd name="T3" fmla="*/ 217 h 217"/>
                <a:gd name="T4" fmla="*/ 43 w 201"/>
                <a:gd name="T5" fmla="*/ 106 h 217"/>
                <a:gd name="T6" fmla="*/ 201 w 201"/>
                <a:gd name="T7" fmla="*/ 0 h 217"/>
                <a:gd name="T8" fmla="*/ 97 w 201"/>
                <a:gd name="T9" fmla="*/ 12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17">
                  <a:moveTo>
                    <a:pt x="97" y="129"/>
                  </a:moveTo>
                  <a:cubicBezTo>
                    <a:pt x="68" y="164"/>
                    <a:pt x="32" y="187"/>
                    <a:pt x="0" y="217"/>
                  </a:cubicBezTo>
                  <a:cubicBezTo>
                    <a:pt x="17" y="182"/>
                    <a:pt x="18" y="139"/>
                    <a:pt x="43" y="106"/>
                  </a:cubicBezTo>
                  <a:cubicBezTo>
                    <a:pt x="78" y="44"/>
                    <a:pt x="143" y="23"/>
                    <a:pt x="201" y="0"/>
                  </a:cubicBezTo>
                  <a:cubicBezTo>
                    <a:pt x="158" y="38"/>
                    <a:pt x="128" y="85"/>
                    <a:pt x="97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auto">
            <a:xfrm>
              <a:off x="4645" y="195"/>
              <a:ext cx="37" cy="56"/>
            </a:xfrm>
            <a:custGeom>
              <a:avLst/>
              <a:gdLst>
                <a:gd name="T0" fmla="*/ 193 w 207"/>
                <a:gd name="T1" fmla="*/ 124 h 306"/>
                <a:gd name="T2" fmla="*/ 200 w 207"/>
                <a:gd name="T3" fmla="*/ 306 h 306"/>
                <a:gd name="T4" fmla="*/ 199 w 207"/>
                <a:gd name="T5" fmla="*/ 306 h 306"/>
                <a:gd name="T6" fmla="*/ 47 w 207"/>
                <a:gd name="T7" fmla="*/ 158 h 306"/>
                <a:gd name="T8" fmla="*/ 0 w 207"/>
                <a:gd name="T9" fmla="*/ 50 h 306"/>
                <a:gd name="T10" fmla="*/ 146 w 207"/>
                <a:gd name="T11" fmla="*/ 188 h 306"/>
                <a:gd name="T12" fmla="*/ 174 w 207"/>
                <a:gd name="T13" fmla="*/ 233 h 306"/>
                <a:gd name="T14" fmla="*/ 175 w 207"/>
                <a:gd name="T15" fmla="*/ 232 h 306"/>
                <a:gd name="T16" fmla="*/ 125 w 207"/>
                <a:gd name="T17" fmla="*/ 64 h 306"/>
                <a:gd name="T18" fmla="*/ 77 w 207"/>
                <a:gd name="T19" fmla="*/ 0 h 306"/>
                <a:gd name="T20" fmla="*/ 193 w 207"/>
                <a:gd name="T21" fmla="*/ 124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7" h="306">
                  <a:moveTo>
                    <a:pt x="193" y="124"/>
                  </a:moveTo>
                  <a:cubicBezTo>
                    <a:pt x="207" y="185"/>
                    <a:pt x="187" y="244"/>
                    <a:pt x="200" y="306"/>
                  </a:cubicBezTo>
                  <a:cubicBezTo>
                    <a:pt x="199" y="306"/>
                    <a:pt x="199" y="306"/>
                    <a:pt x="199" y="306"/>
                  </a:cubicBezTo>
                  <a:cubicBezTo>
                    <a:pt x="166" y="241"/>
                    <a:pt x="96" y="210"/>
                    <a:pt x="47" y="158"/>
                  </a:cubicBezTo>
                  <a:cubicBezTo>
                    <a:pt x="19" y="127"/>
                    <a:pt x="7" y="90"/>
                    <a:pt x="0" y="50"/>
                  </a:cubicBezTo>
                  <a:cubicBezTo>
                    <a:pt x="28" y="117"/>
                    <a:pt x="103" y="131"/>
                    <a:pt x="146" y="188"/>
                  </a:cubicBezTo>
                  <a:cubicBezTo>
                    <a:pt x="160" y="201"/>
                    <a:pt x="165" y="219"/>
                    <a:pt x="174" y="233"/>
                  </a:cubicBezTo>
                  <a:cubicBezTo>
                    <a:pt x="175" y="232"/>
                    <a:pt x="175" y="232"/>
                    <a:pt x="175" y="232"/>
                  </a:cubicBezTo>
                  <a:cubicBezTo>
                    <a:pt x="151" y="179"/>
                    <a:pt x="142" y="120"/>
                    <a:pt x="125" y="64"/>
                  </a:cubicBezTo>
                  <a:cubicBezTo>
                    <a:pt x="117" y="39"/>
                    <a:pt x="99" y="15"/>
                    <a:pt x="77" y="0"/>
                  </a:cubicBezTo>
                  <a:cubicBezTo>
                    <a:pt x="133" y="11"/>
                    <a:pt x="182" y="70"/>
                    <a:pt x="193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4423" y="197"/>
              <a:ext cx="37" cy="55"/>
            </a:xfrm>
            <a:custGeom>
              <a:avLst/>
              <a:gdLst>
                <a:gd name="T0" fmla="*/ 124 w 201"/>
                <a:gd name="T1" fmla="*/ 0 h 306"/>
                <a:gd name="T2" fmla="*/ 52 w 201"/>
                <a:gd name="T3" fmla="*/ 169 h 306"/>
                <a:gd name="T4" fmla="*/ 31 w 201"/>
                <a:gd name="T5" fmla="*/ 233 h 306"/>
                <a:gd name="T6" fmla="*/ 33 w 201"/>
                <a:gd name="T7" fmla="*/ 234 h 306"/>
                <a:gd name="T8" fmla="*/ 80 w 201"/>
                <a:gd name="T9" fmla="*/ 165 h 306"/>
                <a:gd name="T10" fmla="*/ 201 w 201"/>
                <a:gd name="T11" fmla="*/ 48 h 306"/>
                <a:gd name="T12" fmla="*/ 74 w 201"/>
                <a:gd name="T13" fmla="*/ 230 h 306"/>
                <a:gd name="T14" fmla="*/ 10 w 201"/>
                <a:gd name="T15" fmla="*/ 306 h 306"/>
                <a:gd name="T16" fmla="*/ 11 w 201"/>
                <a:gd name="T17" fmla="*/ 246 h 306"/>
                <a:gd name="T18" fmla="*/ 48 w 201"/>
                <a:gd name="T19" fmla="*/ 51 h 306"/>
                <a:gd name="T20" fmla="*/ 124 w 201"/>
                <a:gd name="T21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1" h="306">
                  <a:moveTo>
                    <a:pt x="124" y="0"/>
                  </a:moveTo>
                  <a:cubicBezTo>
                    <a:pt x="67" y="40"/>
                    <a:pt x="70" y="110"/>
                    <a:pt x="52" y="169"/>
                  </a:cubicBezTo>
                  <a:cubicBezTo>
                    <a:pt x="46" y="191"/>
                    <a:pt x="36" y="211"/>
                    <a:pt x="31" y="233"/>
                  </a:cubicBezTo>
                  <a:cubicBezTo>
                    <a:pt x="33" y="234"/>
                    <a:pt x="33" y="234"/>
                    <a:pt x="33" y="234"/>
                  </a:cubicBezTo>
                  <a:cubicBezTo>
                    <a:pt x="42" y="209"/>
                    <a:pt x="59" y="185"/>
                    <a:pt x="80" y="165"/>
                  </a:cubicBezTo>
                  <a:cubicBezTo>
                    <a:pt x="121" y="127"/>
                    <a:pt x="181" y="104"/>
                    <a:pt x="201" y="48"/>
                  </a:cubicBezTo>
                  <a:cubicBezTo>
                    <a:pt x="200" y="125"/>
                    <a:pt x="136" y="186"/>
                    <a:pt x="74" y="230"/>
                  </a:cubicBezTo>
                  <a:cubicBezTo>
                    <a:pt x="48" y="252"/>
                    <a:pt x="24" y="278"/>
                    <a:pt x="10" y="306"/>
                  </a:cubicBezTo>
                  <a:cubicBezTo>
                    <a:pt x="8" y="287"/>
                    <a:pt x="13" y="267"/>
                    <a:pt x="11" y="246"/>
                  </a:cubicBezTo>
                  <a:cubicBezTo>
                    <a:pt x="5" y="179"/>
                    <a:pt x="0" y="102"/>
                    <a:pt x="48" y="51"/>
                  </a:cubicBezTo>
                  <a:cubicBezTo>
                    <a:pt x="68" y="26"/>
                    <a:pt x="95" y="8"/>
                    <a:pt x="1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4658" y="214"/>
              <a:ext cx="40" cy="73"/>
            </a:xfrm>
            <a:custGeom>
              <a:avLst/>
              <a:gdLst>
                <a:gd name="T0" fmla="*/ 157 w 219"/>
                <a:gd name="T1" fmla="*/ 33 h 401"/>
                <a:gd name="T2" fmla="*/ 182 w 219"/>
                <a:gd name="T3" fmla="*/ 293 h 401"/>
                <a:gd name="T4" fmla="*/ 153 w 219"/>
                <a:gd name="T5" fmla="*/ 401 h 401"/>
                <a:gd name="T6" fmla="*/ 147 w 219"/>
                <a:gd name="T7" fmla="*/ 378 h 401"/>
                <a:gd name="T8" fmla="*/ 22 w 219"/>
                <a:gd name="T9" fmla="*/ 171 h 401"/>
                <a:gd name="T10" fmla="*/ 0 w 219"/>
                <a:gd name="T11" fmla="*/ 96 h 401"/>
                <a:gd name="T12" fmla="*/ 134 w 219"/>
                <a:gd name="T13" fmla="*/ 253 h 401"/>
                <a:gd name="T14" fmla="*/ 148 w 219"/>
                <a:gd name="T15" fmla="*/ 309 h 401"/>
                <a:gd name="T16" fmla="*/ 151 w 219"/>
                <a:gd name="T17" fmla="*/ 307 h 401"/>
                <a:gd name="T18" fmla="*/ 153 w 219"/>
                <a:gd name="T19" fmla="*/ 100 h 401"/>
                <a:gd name="T20" fmla="*/ 129 w 219"/>
                <a:gd name="T21" fmla="*/ 0 h 401"/>
                <a:gd name="T22" fmla="*/ 157 w 219"/>
                <a:gd name="T23" fmla="*/ 33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9" h="401">
                  <a:moveTo>
                    <a:pt x="157" y="33"/>
                  </a:moveTo>
                  <a:cubicBezTo>
                    <a:pt x="208" y="103"/>
                    <a:pt x="219" y="214"/>
                    <a:pt x="182" y="293"/>
                  </a:cubicBezTo>
                  <a:cubicBezTo>
                    <a:pt x="168" y="327"/>
                    <a:pt x="158" y="363"/>
                    <a:pt x="153" y="401"/>
                  </a:cubicBezTo>
                  <a:cubicBezTo>
                    <a:pt x="150" y="394"/>
                    <a:pt x="149" y="386"/>
                    <a:pt x="147" y="378"/>
                  </a:cubicBezTo>
                  <a:cubicBezTo>
                    <a:pt x="127" y="300"/>
                    <a:pt x="53" y="245"/>
                    <a:pt x="22" y="171"/>
                  </a:cubicBezTo>
                  <a:cubicBezTo>
                    <a:pt x="13" y="147"/>
                    <a:pt x="5" y="122"/>
                    <a:pt x="0" y="96"/>
                  </a:cubicBezTo>
                  <a:cubicBezTo>
                    <a:pt x="33" y="156"/>
                    <a:pt x="113" y="187"/>
                    <a:pt x="134" y="253"/>
                  </a:cubicBezTo>
                  <a:cubicBezTo>
                    <a:pt x="143" y="270"/>
                    <a:pt x="143" y="291"/>
                    <a:pt x="148" y="309"/>
                  </a:cubicBezTo>
                  <a:cubicBezTo>
                    <a:pt x="149" y="309"/>
                    <a:pt x="151" y="308"/>
                    <a:pt x="151" y="307"/>
                  </a:cubicBezTo>
                  <a:cubicBezTo>
                    <a:pt x="141" y="239"/>
                    <a:pt x="144" y="167"/>
                    <a:pt x="153" y="100"/>
                  </a:cubicBezTo>
                  <a:cubicBezTo>
                    <a:pt x="153" y="64"/>
                    <a:pt x="149" y="28"/>
                    <a:pt x="129" y="0"/>
                  </a:cubicBezTo>
                  <a:cubicBezTo>
                    <a:pt x="142" y="8"/>
                    <a:pt x="148" y="22"/>
                    <a:pt x="157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4410" y="216"/>
              <a:ext cx="37" cy="73"/>
            </a:xfrm>
            <a:custGeom>
              <a:avLst/>
              <a:gdLst>
                <a:gd name="T0" fmla="*/ 75 w 205"/>
                <a:gd name="T1" fmla="*/ 1 h 401"/>
                <a:gd name="T2" fmla="*/ 66 w 205"/>
                <a:gd name="T3" fmla="*/ 228 h 401"/>
                <a:gd name="T4" fmla="*/ 60 w 205"/>
                <a:gd name="T5" fmla="*/ 306 h 401"/>
                <a:gd name="T6" fmla="*/ 63 w 205"/>
                <a:gd name="T7" fmla="*/ 308 h 401"/>
                <a:gd name="T8" fmla="*/ 68 w 205"/>
                <a:gd name="T9" fmla="*/ 281 h 401"/>
                <a:gd name="T10" fmla="*/ 181 w 205"/>
                <a:gd name="T11" fmla="*/ 130 h 401"/>
                <a:gd name="T12" fmla="*/ 205 w 205"/>
                <a:gd name="T13" fmla="*/ 94 h 401"/>
                <a:gd name="T14" fmla="*/ 178 w 205"/>
                <a:gd name="T15" fmla="*/ 186 h 401"/>
                <a:gd name="T16" fmla="*/ 60 w 205"/>
                <a:gd name="T17" fmla="*/ 401 h 401"/>
                <a:gd name="T18" fmla="*/ 5 w 205"/>
                <a:gd name="T19" fmla="*/ 178 h 401"/>
                <a:gd name="T20" fmla="*/ 72 w 205"/>
                <a:gd name="T21" fmla="*/ 2 h 401"/>
                <a:gd name="T22" fmla="*/ 75 w 205"/>
                <a:gd name="T23" fmla="*/ 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5" h="401">
                  <a:moveTo>
                    <a:pt x="75" y="1"/>
                  </a:moveTo>
                  <a:cubicBezTo>
                    <a:pt x="31" y="68"/>
                    <a:pt x="68" y="152"/>
                    <a:pt x="66" y="228"/>
                  </a:cubicBezTo>
                  <a:cubicBezTo>
                    <a:pt x="60" y="306"/>
                    <a:pt x="60" y="306"/>
                    <a:pt x="60" y="306"/>
                  </a:cubicBezTo>
                  <a:cubicBezTo>
                    <a:pt x="61" y="307"/>
                    <a:pt x="61" y="309"/>
                    <a:pt x="63" y="308"/>
                  </a:cubicBezTo>
                  <a:cubicBezTo>
                    <a:pt x="66" y="300"/>
                    <a:pt x="66" y="290"/>
                    <a:pt x="68" y="281"/>
                  </a:cubicBezTo>
                  <a:cubicBezTo>
                    <a:pt x="78" y="218"/>
                    <a:pt x="133" y="174"/>
                    <a:pt x="181" y="130"/>
                  </a:cubicBezTo>
                  <a:cubicBezTo>
                    <a:pt x="191" y="119"/>
                    <a:pt x="200" y="107"/>
                    <a:pt x="205" y="94"/>
                  </a:cubicBezTo>
                  <a:cubicBezTo>
                    <a:pt x="201" y="125"/>
                    <a:pt x="191" y="157"/>
                    <a:pt x="178" y="186"/>
                  </a:cubicBezTo>
                  <a:cubicBezTo>
                    <a:pt x="141" y="258"/>
                    <a:pt x="73" y="318"/>
                    <a:pt x="60" y="401"/>
                  </a:cubicBezTo>
                  <a:cubicBezTo>
                    <a:pt x="54" y="321"/>
                    <a:pt x="0" y="262"/>
                    <a:pt x="5" y="178"/>
                  </a:cubicBezTo>
                  <a:cubicBezTo>
                    <a:pt x="4" y="109"/>
                    <a:pt x="32" y="53"/>
                    <a:pt x="72" y="2"/>
                  </a:cubicBezTo>
                  <a:cubicBezTo>
                    <a:pt x="73" y="2"/>
                    <a:pt x="74" y="0"/>
                    <a:pt x="7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4667" y="252"/>
              <a:ext cx="38" cy="74"/>
            </a:xfrm>
            <a:custGeom>
              <a:avLst/>
              <a:gdLst>
                <a:gd name="T0" fmla="*/ 153 w 207"/>
                <a:gd name="T1" fmla="*/ 274 h 401"/>
                <a:gd name="T2" fmla="*/ 57 w 207"/>
                <a:gd name="T3" fmla="*/ 401 h 401"/>
                <a:gd name="T4" fmla="*/ 51 w 207"/>
                <a:gd name="T5" fmla="*/ 291 h 401"/>
                <a:gd name="T6" fmla="*/ 0 w 207"/>
                <a:gd name="T7" fmla="*/ 69 h 401"/>
                <a:gd name="T8" fmla="*/ 1 w 207"/>
                <a:gd name="T9" fmla="*/ 40 h 401"/>
                <a:gd name="T10" fmla="*/ 92 w 207"/>
                <a:gd name="T11" fmla="*/ 263 h 401"/>
                <a:gd name="T12" fmla="*/ 83 w 207"/>
                <a:gd name="T13" fmla="*/ 322 h 401"/>
                <a:gd name="T14" fmla="*/ 85 w 207"/>
                <a:gd name="T15" fmla="*/ 324 h 401"/>
                <a:gd name="T16" fmla="*/ 88 w 207"/>
                <a:gd name="T17" fmla="*/ 320 h 401"/>
                <a:gd name="T18" fmla="*/ 123 w 207"/>
                <a:gd name="T19" fmla="*/ 189 h 401"/>
                <a:gd name="T20" fmla="*/ 168 w 207"/>
                <a:gd name="T21" fmla="*/ 0 h 401"/>
                <a:gd name="T22" fmla="*/ 153 w 207"/>
                <a:gd name="T23" fmla="*/ 274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401">
                  <a:moveTo>
                    <a:pt x="153" y="274"/>
                  </a:moveTo>
                  <a:cubicBezTo>
                    <a:pt x="122" y="317"/>
                    <a:pt x="85" y="357"/>
                    <a:pt x="57" y="401"/>
                  </a:cubicBezTo>
                  <a:cubicBezTo>
                    <a:pt x="61" y="367"/>
                    <a:pt x="65" y="324"/>
                    <a:pt x="51" y="291"/>
                  </a:cubicBezTo>
                  <a:cubicBezTo>
                    <a:pt x="27" y="220"/>
                    <a:pt x="7" y="147"/>
                    <a:pt x="0" y="69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9" y="119"/>
                    <a:pt x="97" y="174"/>
                    <a:pt x="92" y="263"/>
                  </a:cubicBezTo>
                  <a:cubicBezTo>
                    <a:pt x="94" y="285"/>
                    <a:pt x="87" y="303"/>
                    <a:pt x="83" y="322"/>
                  </a:cubicBezTo>
                  <a:cubicBezTo>
                    <a:pt x="85" y="324"/>
                    <a:pt x="85" y="324"/>
                    <a:pt x="85" y="324"/>
                  </a:cubicBezTo>
                  <a:cubicBezTo>
                    <a:pt x="88" y="320"/>
                    <a:pt x="88" y="320"/>
                    <a:pt x="88" y="320"/>
                  </a:cubicBezTo>
                  <a:cubicBezTo>
                    <a:pt x="100" y="276"/>
                    <a:pt x="105" y="230"/>
                    <a:pt x="123" y="189"/>
                  </a:cubicBezTo>
                  <a:cubicBezTo>
                    <a:pt x="149" y="130"/>
                    <a:pt x="181" y="71"/>
                    <a:pt x="168" y="0"/>
                  </a:cubicBezTo>
                  <a:cubicBezTo>
                    <a:pt x="207" y="84"/>
                    <a:pt x="195" y="196"/>
                    <a:pt x="153" y="2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4403" y="254"/>
              <a:ext cx="36" cy="73"/>
            </a:xfrm>
            <a:custGeom>
              <a:avLst/>
              <a:gdLst>
                <a:gd name="T0" fmla="*/ 91 w 199"/>
                <a:gd name="T1" fmla="*/ 234 h 399"/>
                <a:gd name="T2" fmla="*/ 113 w 199"/>
                <a:gd name="T3" fmla="*/ 322 h 399"/>
                <a:gd name="T4" fmla="*/ 116 w 199"/>
                <a:gd name="T5" fmla="*/ 321 h 399"/>
                <a:gd name="T6" fmla="*/ 173 w 199"/>
                <a:gd name="T7" fmla="*/ 95 h 399"/>
                <a:gd name="T8" fmla="*/ 194 w 199"/>
                <a:gd name="T9" fmla="*/ 37 h 399"/>
                <a:gd name="T10" fmla="*/ 184 w 199"/>
                <a:gd name="T11" fmla="*/ 157 h 399"/>
                <a:gd name="T12" fmla="*/ 144 w 199"/>
                <a:gd name="T13" fmla="*/ 303 h 399"/>
                <a:gd name="T14" fmla="*/ 142 w 199"/>
                <a:gd name="T15" fmla="*/ 399 h 399"/>
                <a:gd name="T16" fmla="*/ 138 w 199"/>
                <a:gd name="T17" fmla="*/ 395 h 399"/>
                <a:gd name="T18" fmla="*/ 25 w 199"/>
                <a:gd name="T19" fmla="*/ 228 h 399"/>
                <a:gd name="T20" fmla="*/ 10 w 199"/>
                <a:gd name="T21" fmla="*/ 63 h 399"/>
                <a:gd name="T22" fmla="*/ 28 w 199"/>
                <a:gd name="T23" fmla="*/ 0 h 399"/>
                <a:gd name="T24" fmla="*/ 91 w 199"/>
                <a:gd name="T25" fmla="*/ 234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9" h="399">
                  <a:moveTo>
                    <a:pt x="91" y="234"/>
                  </a:moveTo>
                  <a:cubicBezTo>
                    <a:pt x="100" y="263"/>
                    <a:pt x="102" y="295"/>
                    <a:pt x="113" y="322"/>
                  </a:cubicBezTo>
                  <a:cubicBezTo>
                    <a:pt x="115" y="323"/>
                    <a:pt x="115" y="322"/>
                    <a:pt x="116" y="321"/>
                  </a:cubicBezTo>
                  <a:cubicBezTo>
                    <a:pt x="86" y="237"/>
                    <a:pt x="129" y="160"/>
                    <a:pt x="173" y="95"/>
                  </a:cubicBezTo>
                  <a:cubicBezTo>
                    <a:pt x="183" y="77"/>
                    <a:pt x="189" y="57"/>
                    <a:pt x="194" y="37"/>
                  </a:cubicBezTo>
                  <a:cubicBezTo>
                    <a:pt x="199" y="75"/>
                    <a:pt x="189" y="118"/>
                    <a:pt x="184" y="157"/>
                  </a:cubicBezTo>
                  <a:cubicBezTo>
                    <a:pt x="173" y="207"/>
                    <a:pt x="158" y="255"/>
                    <a:pt x="144" y="303"/>
                  </a:cubicBezTo>
                  <a:cubicBezTo>
                    <a:pt x="135" y="333"/>
                    <a:pt x="138" y="367"/>
                    <a:pt x="142" y="399"/>
                  </a:cubicBezTo>
                  <a:cubicBezTo>
                    <a:pt x="138" y="395"/>
                    <a:pt x="138" y="395"/>
                    <a:pt x="138" y="395"/>
                  </a:cubicBezTo>
                  <a:cubicBezTo>
                    <a:pt x="106" y="337"/>
                    <a:pt x="44" y="292"/>
                    <a:pt x="25" y="228"/>
                  </a:cubicBezTo>
                  <a:cubicBezTo>
                    <a:pt x="10" y="177"/>
                    <a:pt x="0" y="118"/>
                    <a:pt x="10" y="63"/>
                  </a:cubicBezTo>
                  <a:cubicBezTo>
                    <a:pt x="15" y="41"/>
                    <a:pt x="19" y="19"/>
                    <a:pt x="28" y="0"/>
                  </a:cubicBezTo>
                  <a:cubicBezTo>
                    <a:pt x="10" y="90"/>
                    <a:pt x="71" y="155"/>
                    <a:pt x="91" y="2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4656" y="294"/>
              <a:ext cx="50" cy="67"/>
            </a:xfrm>
            <a:custGeom>
              <a:avLst/>
              <a:gdLst>
                <a:gd name="T0" fmla="*/ 96 w 272"/>
                <a:gd name="T1" fmla="*/ 184 h 366"/>
                <a:gd name="T2" fmla="*/ 61 w 272"/>
                <a:gd name="T3" fmla="*/ 289 h 366"/>
                <a:gd name="T4" fmla="*/ 64 w 272"/>
                <a:gd name="T5" fmla="*/ 289 h 366"/>
                <a:gd name="T6" fmla="*/ 146 w 272"/>
                <a:gd name="T7" fmla="*/ 179 h 366"/>
                <a:gd name="T8" fmla="*/ 255 w 272"/>
                <a:gd name="T9" fmla="*/ 13 h 366"/>
                <a:gd name="T10" fmla="*/ 115 w 272"/>
                <a:gd name="T11" fmla="*/ 288 h 366"/>
                <a:gd name="T12" fmla="*/ 0 w 272"/>
                <a:gd name="T13" fmla="*/ 366 h 366"/>
                <a:gd name="T14" fmla="*/ 0 w 272"/>
                <a:gd name="T15" fmla="*/ 362 h 366"/>
                <a:gd name="T16" fmla="*/ 64 w 272"/>
                <a:gd name="T17" fmla="*/ 34 h 366"/>
                <a:gd name="T18" fmla="*/ 77 w 272"/>
                <a:gd name="T19" fmla="*/ 0 h 366"/>
                <a:gd name="T20" fmla="*/ 96 w 272"/>
                <a:gd name="T21" fmla="*/ 184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2" h="366">
                  <a:moveTo>
                    <a:pt x="96" y="184"/>
                  </a:moveTo>
                  <a:cubicBezTo>
                    <a:pt x="94" y="223"/>
                    <a:pt x="81" y="258"/>
                    <a:pt x="61" y="289"/>
                  </a:cubicBezTo>
                  <a:cubicBezTo>
                    <a:pt x="64" y="289"/>
                    <a:pt x="64" y="289"/>
                    <a:pt x="64" y="289"/>
                  </a:cubicBezTo>
                  <a:cubicBezTo>
                    <a:pt x="92" y="253"/>
                    <a:pt x="114" y="214"/>
                    <a:pt x="146" y="179"/>
                  </a:cubicBezTo>
                  <a:cubicBezTo>
                    <a:pt x="197" y="130"/>
                    <a:pt x="248" y="80"/>
                    <a:pt x="255" y="13"/>
                  </a:cubicBezTo>
                  <a:cubicBezTo>
                    <a:pt x="272" y="126"/>
                    <a:pt x="208" y="224"/>
                    <a:pt x="115" y="288"/>
                  </a:cubicBezTo>
                  <a:cubicBezTo>
                    <a:pt x="76" y="313"/>
                    <a:pt x="37" y="337"/>
                    <a:pt x="0" y="366"/>
                  </a:cubicBezTo>
                  <a:cubicBezTo>
                    <a:pt x="0" y="362"/>
                    <a:pt x="0" y="362"/>
                    <a:pt x="0" y="362"/>
                  </a:cubicBezTo>
                  <a:cubicBezTo>
                    <a:pt x="57" y="268"/>
                    <a:pt x="29" y="138"/>
                    <a:pt x="64" y="34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0" y="64"/>
                    <a:pt x="98" y="119"/>
                    <a:pt x="96" y="1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/>
            <p:cNvSpPr>
              <a:spLocks/>
            </p:cNvSpPr>
            <p:nvPr userDrawn="1"/>
          </p:nvSpPr>
          <p:spPr bwMode="auto">
            <a:xfrm>
              <a:off x="4404" y="296"/>
              <a:ext cx="47" cy="66"/>
            </a:xfrm>
            <a:custGeom>
              <a:avLst/>
              <a:gdLst>
                <a:gd name="T0" fmla="*/ 233 w 260"/>
                <a:gd name="T1" fmla="*/ 302 h 363"/>
                <a:gd name="T2" fmla="*/ 260 w 260"/>
                <a:gd name="T3" fmla="*/ 363 h 363"/>
                <a:gd name="T4" fmla="*/ 18 w 260"/>
                <a:gd name="T5" fmla="*/ 141 h 363"/>
                <a:gd name="T6" fmla="*/ 3 w 260"/>
                <a:gd name="T7" fmla="*/ 15 h 363"/>
                <a:gd name="T8" fmla="*/ 161 w 260"/>
                <a:gd name="T9" fmla="*/ 241 h 363"/>
                <a:gd name="T10" fmla="*/ 197 w 260"/>
                <a:gd name="T11" fmla="*/ 289 h 363"/>
                <a:gd name="T12" fmla="*/ 182 w 260"/>
                <a:gd name="T13" fmla="*/ 259 h 363"/>
                <a:gd name="T14" fmla="*/ 163 w 260"/>
                <a:gd name="T15" fmla="*/ 146 h 363"/>
                <a:gd name="T16" fmla="*/ 180 w 260"/>
                <a:gd name="T17" fmla="*/ 0 h 363"/>
                <a:gd name="T18" fmla="*/ 233 w 260"/>
                <a:gd name="T19" fmla="*/ 302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0" h="363">
                  <a:moveTo>
                    <a:pt x="233" y="302"/>
                  </a:moveTo>
                  <a:cubicBezTo>
                    <a:pt x="239" y="323"/>
                    <a:pt x="252" y="343"/>
                    <a:pt x="260" y="363"/>
                  </a:cubicBezTo>
                  <a:cubicBezTo>
                    <a:pt x="174" y="304"/>
                    <a:pt x="56" y="248"/>
                    <a:pt x="18" y="141"/>
                  </a:cubicBezTo>
                  <a:cubicBezTo>
                    <a:pt x="1" y="103"/>
                    <a:pt x="0" y="57"/>
                    <a:pt x="3" y="15"/>
                  </a:cubicBezTo>
                  <a:cubicBezTo>
                    <a:pt x="10" y="111"/>
                    <a:pt x="113" y="161"/>
                    <a:pt x="161" y="241"/>
                  </a:cubicBezTo>
                  <a:cubicBezTo>
                    <a:pt x="172" y="257"/>
                    <a:pt x="182" y="275"/>
                    <a:pt x="197" y="289"/>
                  </a:cubicBezTo>
                  <a:cubicBezTo>
                    <a:pt x="195" y="279"/>
                    <a:pt x="185" y="270"/>
                    <a:pt x="182" y="259"/>
                  </a:cubicBezTo>
                  <a:cubicBezTo>
                    <a:pt x="165" y="226"/>
                    <a:pt x="159" y="186"/>
                    <a:pt x="163" y="146"/>
                  </a:cubicBezTo>
                  <a:cubicBezTo>
                    <a:pt x="168" y="97"/>
                    <a:pt x="188" y="52"/>
                    <a:pt x="180" y="0"/>
                  </a:cubicBezTo>
                  <a:cubicBezTo>
                    <a:pt x="223" y="91"/>
                    <a:pt x="210" y="204"/>
                    <a:pt x="233" y="3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/>
            <p:cNvSpPr>
              <a:spLocks/>
            </p:cNvSpPr>
            <p:nvPr userDrawn="1"/>
          </p:nvSpPr>
          <p:spPr bwMode="auto">
            <a:xfrm>
              <a:off x="4627" y="324"/>
              <a:ext cx="66" cy="61"/>
            </a:xfrm>
            <a:custGeom>
              <a:avLst/>
              <a:gdLst>
                <a:gd name="T0" fmla="*/ 127 w 363"/>
                <a:gd name="T1" fmla="*/ 219 h 333"/>
                <a:gd name="T2" fmla="*/ 68 w 363"/>
                <a:gd name="T3" fmla="*/ 290 h 333"/>
                <a:gd name="T4" fmla="*/ 89 w 363"/>
                <a:gd name="T5" fmla="*/ 278 h 333"/>
                <a:gd name="T6" fmla="*/ 300 w 363"/>
                <a:gd name="T7" fmla="*/ 148 h 333"/>
                <a:gd name="T8" fmla="*/ 363 w 363"/>
                <a:gd name="T9" fmla="*/ 68 h 333"/>
                <a:gd name="T10" fmla="*/ 152 w 363"/>
                <a:gd name="T11" fmla="*/ 299 h 333"/>
                <a:gd name="T12" fmla="*/ 0 w 363"/>
                <a:gd name="T13" fmla="*/ 333 h 333"/>
                <a:gd name="T14" fmla="*/ 132 w 363"/>
                <a:gd name="T15" fmla="*/ 71 h 333"/>
                <a:gd name="T16" fmla="*/ 184 w 363"/>
                <a:gd name="T17" fmla="*/ 0 h 333"/>
                <a:gd name="T18" fmla="*/ 127 w 363"/>
                <a:gd name="T19" fmla="*/ 21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3" h="333">
                  <a:moveTo>
                    <a:pt x="127" y="219"/>
                  </a:moveTo>
                  <a:cubicBezTo>
                    <a:pt x="112" y="244"/>
                    <a:pt x="91" y="269"/>
                    <a:pt x="68" y="290"/>
                  </a:cubicBezTo>
                  <a:cubicBezTo>
                    <a:pt x="76" y="289"/>
                    <a:pt x="82" y="283"/>
                    <a:pt x="89" y="278"/>
                  </a:cubicBezTo>
                  <a:cubicBezTo>
                    <a:pt x="151" y="216"/>
                    <a:pt x="233" y="199"/>
                    <a:pt x="300" y="148"/>
                  </a:cubicBezTo>
                  <a:cubicBezTo>
                    <a:pt x="327" y="127"/>
                    <a:pt x="351" y="99"/>
                    <a:pt x="363" y="68"/>
                  </a:cubicBezTo>
                  <a:cubicBezTo>
                    <a:pt x="350" y="171"/>
                    <a:pt x="248" y="268"/>
                    <a:pt x="152" y="299"/>
                  </a:cubicBezTo>
                  <a:cubicBezTo>
                    <a:pt x="102" y="312"/>
                    <a:pt x="48" y="316"/>
                    <a:pt x="0" y="333"/>
                  </a:cubicBezTo>
                  <a:cubicBezTo>
                    <a:pt x="82" y="262"/>
                    <a:pt x="77" y="153"/>
                    <a:pt x="132" y="71"/>
                  </a:cubicBezTo>
                  <a:cubicBezTo>
                    <a:pt x="150" y="47"/>
                    <a:pt x="164" y="22"/>
                    <a:pt x="184" y="0"/>
                  </a:cubicBezTo>
                  <a:cubicBezTo>
                    <a:pt x="151" y="67"/>
                    <a:pt x="166" y="154"/>
                    <a:pt x="127" y="2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auto">
            <a:xfrm>
              <a:off x="4414" y="326"/>
              <a:ext cx="66" cy="60"/>
            </a:xfrm>
            <a:custGeom>
              <a:avLst/>
              <a:gdLst>
                <a:gd name="T0" fmla="*/ 259 w 366"/>
                <a:gd name="T1" fmla="*/ 123 h 328"/>
                <a:gd name="T2" fmla="*/ 366 w 366"/>
                <a:gd name="T3" fmla="*/ 328 h 328"/>
                <a:gd name="T4" fmla="*/ 145 w 366"/>
                <a:gd name="T5" fmla="*/ 267 h 328"/>
                <a:gd name="T6" fmla="*/ 0 w 366"/>
                <a:gd name="T7" fmla="*/ 71 h 328"/>
                <a:gd name="T8" fmla="*/ 249 w 366"/>
                <a:gd name="T9" fmla="*/ 255 h 328"/>
                <a:gd name="T10" fmla="*/ 297 w 366"/>
                <a:gd name="T11" fmla="*/ 288 h 328"/>
                <a:gd name="T12" fmla="*/ 297 w 366"/>
                <a:gd name="T13" fmla="*/ 287 h 328"/>
                <a:gd name="T14" fmla="*/ 244 w 366"/>
                <a:gd name="T15" fmla="*/ 229 h 328"/>
                <a:gd name="T16" fmla="*/ 178 w 366"/>
                <a:gd name="T17" fmla="*/ 0 h 328"/>
                <a:gd name="T18" fmla="*/ 259 w 366"/>
                <a:gd name="T19" fmla="*/ 123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6" h="328">
                  <a:moveTo>
                    <a:pt x="259" y="123"/>
                  </a:moveTo>
                  <a:cubicBezTo>
                    <a:pt x="288" y="194"/>
                    <a:pt x="299" y="275"/>
                    <a:pt x="366" y="328"/>
                  </a:cubicBezTo>
                  <a:cubicBezTo>
                    <a:pt x="294" y="305"/>
                    <a:pt x="209" y="311"/>
                    <a:pt x="145" y="267"/>
                  </a:cubicBezTo>
                  <a:cubicBezTo>
                    <a:pt x="75" y="224"/>
                    <a:pt x="13" y="151"/>
                    <a:pt x="0" y="71"/>
                  </a:cubicBezTo>
                  <a:cubicBezTo>
                    <a:pt x="48" y="180"/>
                    <a:pt x="168" y="189"/>
                    <a:pt x="249" y="255"/>
                  </a:cubicBezTo>
                  <a:cubicBezTo>
                    <a:pt x="264" y="268"/>
                    <a:pt x="280" y="280"/>
                    <a:pt x="297" y="288"/>
                  </a:cubicBezTo>
                  <a:cubicBezTo>
                    <a:pt x="297" y="287"/>
                    <a:pt x="297" y="287"/>
                    <a:pt x="297" y="287"/>
                  </a:cubicBezTo>
                  <a:cubicBezTo>
                    <a:pt x="279" y="270"/>
                    <a:pt x="257" y="251"/>
                    <a:pt x="244" y="229"/>
                  </a:cubicBezTo>
                  <a:cubicBezTo>
                    <a:pt x="197" y="163"/>
                    <a:pt x="214" y="71"/>
                    <a:pt x="178" y="0"/>
                  </a:cubicBezTo>
                  <a:cubicBezTo>
                    <a:pt x="210" y="39"/>
                    <a:pt x="240" y="79"/>
                    <a:pt x="25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4588" y="356"/>
              <a:ext cx="83" cy="48"/>
            </a:xfrm>
            <a:custGeom>
              <a:avLst/>
              <a:gdLst>
                <a:gd name="T0" fmla="*/ 162 w 451"/>
                <a:gd name="T1" fmla="*/ 170 h 261"/>
                <a:gd name="T2" fmla="*/ 104 w 451"/>
                <a:gd name="T3" fmla="*/ 192 h 261"/>
                <a:gd name="T4" fmla="*/ 179 w 451"/>
                <a:gd name="T5" fmla="*/ 181 h 261"/>
                <a:gd name="T6" fmla="*/ 451 w 451"/>
                <a:gd name="T7" fmla="*/ 100 h 261"/>
                <a:gd name="T8" fmla="*/ 307 w 451"/>
                <a:gd name="T9" fmla="*/ 224 h 261"/>
                <a:gd name="T10" fmla="*/ 18 w 451"/>
                <a:gd name="T11" fmla="*/ 201 h 261"/>
                <a:gd name="T12" fmla="*/ 0 w 451"/>
                <a:gd name="T13" fmla="*/ 198 h 261"/>
                <a:gd name="T14" fmla="*/ 0 w 451"/>
                <a:gd name="T15" fmla="*/ 198 h 261"/>
                <a:gd name="T16" fmla="*/ 124 w 451"/>
                <a:gd name="T17" fmla="*/ 142 h 261"/>
                <a:gd name="T18" fmla="*/ 281 w 451"/>
                <a:gd name="T19" fmla="*/ 0 h 261"/>
                <a:gd name="T20" fmla="*/ 162 w 451"/>
                <a:gd name="T21" fmla="*/ 17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1" h="261">
                  <a:moveTo>
                    <a:pt x="162" y="170"/>
                  </a:moveTo>
                  <a:cubicBezTo>
                    <a:pt x="144" y="181"/>
                    <a:pt x="122" y="183"/>
                    <a:pt x="104" y="192"/>
                  </a:cubicBezTo>
                  <a:cubicBezTo>
                    <a:pt x="130" y="193"/>
                    <a:pt x="153" y="183"/>
                    <a:pt x="179" y="181"/>
                  </a:cubicBezTo>
                  <a:cubicBezTo>
                    <a:pt x="275" y="166"/>
                    <a:pt x="385" y="181"/>
                    <a:pt x="451" y="100"/>
                  </a:cubicBezTo>
                  <a:cubicBezTo>
                    <a:pt x="427" y="157"/>
                    <a:pt x="364" y="204"/>
                    <a:pt x="307" y="224"/>
                  </a:cubicBezTo>
                  <a:cubicBezTo>
                    <a:pt x="210" y="261"/>
                    <a:pt x="111" y="216"/>
                    <a:pt x="18" y="201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44" y="188"/>
                    <a:pt x="88" y="174"/>
                    <a:pt x="124" y="142"/>
                  </a:cubicBezTo>
                  <a:cubicBezTo>
                    <a:pt x="176" y="92"/>
                    <a:pt x="223" y="40"/>
                    <a:pt x="281" y="0"/>
                  </a:cubicBezTo>
                  <a:cubicBezTo>
                    <a:pt x="238" y="55"/>
                    <a:pt x="233" y="134"/>
                    <a:pt x="162" y="1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4436" y="357"/>
              <a:ext cx="83" cy="47"/>
            </a:xfrm>
            <a:custGeom>
              <a:avLst/>
              <a:gdLst>
                <a:gd name="T0" fmla="*/ 325 w 454"/>
                <a:gd name="T1" fmla="*/ 135 h 253"/>
                <a:gd name="T2" fmla="*/ 454 w 454"/>
                <a:gd name="T3" fmla="*/ 193 h 253"/>
                <a:gd name="T4" fmla="*/ 416 w 454"/>
                <a:gd name="T5" fmla="*/ 199 h 253"/>
                <a:gd name="T6" fmla="*/ 148 w 454"/>
                <a:gd name="T7" fmla="*/ 223 h 253"/>
                <a:gd name="T8" fmla="*/ 0 w 454"/>
                <a:gd name="T9" fmla="*/ 101 h 253"/>
                <a:gd name="T10" fmla="*/ 307 w 454"/>
                <a:gd name="T11" fmla="*/ 183 h 253"/>
                <a:gd name="T12" fmla="*/ 350 w 454"/>
                <a:gd name="T13" fmla="*/ 188 h 253"/>
                <a:gd name="T14" fmla="*/ 307 w 454"/>
                <a:gd name="T15" fmla="*/ 174 h 253"/>
                <a:gd name="T16" fmla="*/ 171 w 454"/>
                <a:gd name="T17" fmla="*/ 0 h 253"/>
                <a:gd name="T18" fmla="*/ 325 w 454"/>
                <a:gd name="T19" fmla="*/ 13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4" h="253">
                  <a:moveTo>
                    <a:pt x="325" y="135"/>
                  </a:moveTo>
                  <a:cubicBezTo>
                    <a:pt x="363" y="168"/>
                    <a:pt x="407" y="183"/>
                    <a:pt x="454" y="193"/>
                  </a:cubicBezTo>
                  <a:cubicBezTo>
                    <a:pt x="443" y="197"/>
                    <a:pt x="428" y="195"/>
                    <a:pt x="416" y="199"/>
                  </a:cubicBezTo>
                  <a:cubicBezTo>
                    <a:pt x="331" y="220"/>
                    <a:pt x="238" y="253"/>
                    <a:pt x="148" y="223"/>
                  </a:cubicBezTo>
                  <a:cubicBezTo>
                    <a:pt x="90" y="205"/>
                    <a:pt x="30" y="159"/>
                    <a:pt x="0" y="101"/>
                  </a:cubicBezTo>
                  <a:cubicBezTo>
                    <a:pt x="78" y="189"/>
                    <a:pt x="204" y="160"/>
                    <a:pt x="307" y="183"/>
                  </a:cubicBezTo>
                  <a:cubicBezTo>
                    <a:pt x="321" y="185"/>
                    <a:pt x="334" y="191"/>
                    <a:pt x="350" y="188"/>
                  </a:cubicBezTo>
                  <a:cubicBezTo>
                    <a:pt x="338" y="180"/>
                    <a:pt x="320" y="181"/>
                    <a:pt x="307" y="174"/>
                  </a:cubicBezTo>
                  <a:cubicBezTo>
                    <a:pt x="227" y="146"/>
                    <a:pt x="215" y="59"/>
                    <a:pt x="171" y="0"/>
                  </a:cubicBezTo>
                  <a:cubicBezTo>
                    <a:pt x="227" y="37"/>
                    <a:pt x="274" y="87"/>
                    <a:pt x="325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0"/>
            <p:cNvSpPr>
              <a:spLocks/>
            </p:cNvSpPr>
            <p:nvPr userDrawn="1"/>
          </p:nvSpPr>
          <p:spPr bwMode="auto">
            <a:xfrm>
              <a:off x="4461" y="389"/>
              <a:ext cx="185" cy="37"/>
            </a:xfrm>
            <a:custGeom>
              <a:avLst/>
              <a:gdLst>
                <a:gd name="T0" fmla="*/ 819 w 1016"/>
                <a:gd name="T1" fmla="*/ 80 h 202"/>
                <a:gd name="T2" fmla="*/ 1016 w 1016"/>
                <a:gd name="T3" fmla="*/ 59 h 202"/>
                <a:gd name="T4" fmla="*/ 912 w 1016"/>
                <a:gd name="T5" fmla="*/ 132 h 202"/>
                <a:gd name="T6" fmla="*/ 667 w 1016"/>
                <a:gd name="T7" fmla="*/ 79 h 202"/>
                <a:gd name="T8" fmla="*/ 579 w 1016"/>
                <a:gd name="T9" fmla="*/ 39 h 202"/>
                <a:gd name="T10" fmla="*/ 543 w 1016"/>
                <a:gd name="T11" fmla="*/ 42 h 202"/>
                <a:gd name="T12" fmla="*/ 726 w 1016"/>
                <a:gd name="T13" fmla="*/ 169 h 202"/>
                <a:gd name="T14" fmla="*/ 693 w 1016"/>
                <a:gd name="T15" fmla="*/ 199 h 202"/>
                <a:gd name="T16" fmla="*/ 512 w 1016"/>
                <a:gd name="T17" fmla="*/ 53 h 202"/>
                <a:gd name="T18" fmla="*/ 475 w 1016"/>
                <a:gd name="T19" fmla="*/ 68 h 202"/>
                <a:gd name="T20" fmla="*/ 326 w 1016"/>
                <a:gd name="T21" fmla="*/ 202 h 202"/>
                <a:gd name="T22" fmla="*/ 291 w 1016"/>
                <a:gd name="T23" fmla="*/ 173 h 202"/>
                <a:gd name="T24" fmla="*/ 475 w 1016"/>
                <a:gd name="T25" fmla="*/ 41 h 202"/>
                <a:gd name="T26" fmla="*/ 316 w 1016"/>
                <a:gd name="T27" fmla="*/ 104 h 202"/>
                <a:gd name="T28" fmla="*/ 102 w 1016"/>
                <a:gd name="T29" fmla="*/ 136 h 202"/>
                <a:gd name="T30" fmla="*/ 0 w 1016"/>
                <a:gd name="T31" fmla="*/ 66 h 202"/>
                <a:gd name="T32" fmla="*/ 202 w 1016"/>
                <a:gd name="T33" fmla="*/ 83 h 202"/>
                <a:gd name="T34" fmla="*/ 477 w 1016"/>
                <a:gd name="T35" fmla="*/ 22 h 202"/>
                <a:gd name="T36" fmla="*/ 524 w 1016"/>
                <a:gd name="T37" fmla="*/ 25 h 202"/>
                <a:gd name="T38" fmla="*/ 751 w 1016"/>
                <a:gd name="T39" fmla="*/ 53 h 202"/>
                <a:gd name="T40" fmla="*/ 819 w 1016"/>
                <a:gd name="T41" fmla="*/ 8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6" h="202">
                  <a:moveTo>
                    <a:pt x="819" y="80"/>
                  </a:moveTo>
                  <a:cubicBezTo>
                    <a:pt x="882" y="104"/>
                    <a:pt x="963" y="97"/>
                    <a:pt x="1016" y="59"/>
                  </a:cubicBezTo>
                  <a:cubicBezTo>
                    <a:pt x="989" y="93"/>
                    <a:pt x="951" y="118"/>
                    <a:pt x="912" y="132"/>
                  </a:cubicBezTo>
                  <a:cubicBezTo>
                    <a:pt x="825" y="164"/>
                    <a:pt x="734" y="130"/>
                    <a:pt x="667" y="79"/>
                  </a:cubicBezTo>
                  <a:cubicBezTo>
                    <a:pt x="639" y="61"/>
                    <a:pt x="615" y="36"/>
                    <a:pt x="579" y="39"/>
                  </a:cubicBezTo>
                  <a:cubicBezTo>
                    <a:pt x="566" y="38"/>
                    <a:pt x="554" y="39"/>
                    <a:pt x="543" y="42"/>
                  </a:cubicBezTo>
                  <a:cubicBezTo>
                    <a:pt x="609" y="73"/>
                    <a:pt x="670" y="115"/>
                    <a:pt x="726" y="169"/>
                  </a:cubicBezTo>
                  <a:cubicBezTo>
                    <a:pt x="717" y="180"/>
                    <a:pt x="705" y="190"/>
                    <a:pt x="693" y="199"/>
                  </a:cubicBezTo>
                  <a:cubicBezTo>
                    <a:pt x="639" y="141"/>
                    <a:pt x="579" y="85"/>
                    <a:pt x="512" y="53"/>
                  </a:cubicBezTo>
                  <a:cubicBezTo>
                    <a:pt x="499" y="54"/>
                    <a:pt x="487" y="62"/>
                    <a:pt x="475" y="68"/>
                  </a:cubicBezTo>
                  <a:cubicBezTo>
                    <a:pt x="420" y="103"/>
                    <a:pt x="366" y="147"/>
                    <a:pt x="326" y="202"/>
                  </a:cubicBezTo>
                  <a:cubicBezTo>
                    <a:pt x="291" y="173"/>
                    <a:pt x="291" y="173"/>
                    <a:pt x="291" y="173"/>
                  </a:cubicBezTo>
                  <a:cubicBezTo>
                    <a:pt x="347" y="117"/>
                    <a:pt x="408" y="73"/>
                    <a:pt x="475" y="41"/>
                  </a:cubicBezTo>
                  <a:cubicBezTo>
                    <a:pt x="409" y="21"/>
                    <a:pt x="366" y="76"/>
                    <a:pt x="316" y="104"/>
                  </a:cubicBezTo>
                  <a:cubicBezTo>
                    <a:pt x="257" y="145"/>
                    <a:pt x="173" y="164"/>
                    <a:pt x="102" y="136"/>
                  </a:cubicBezTo>
                  <a:cubicBezTo>
                    <a:pt x="64" y="121"/>
                    <a:pt x="28" y="100"/>
                    <a:pt x="0" y="66"/>
                  </a:cubicBezTo>
                  <a:cubicBezTo>
                    <a:pt x="56" y="104"/>
                    <a:pt x="139" y="108"/>
                    <a:pt x="202" y="83"/>
                  </a:cubicBezTo>
                  <a:cubicBezTo>
                    <a:pt x="287" y="46"/>
                    <a:pt x="375" y="0"/>
                    <a:pt x="477" y="22"/>
                  </a:cubicBezTo>
                  <a:cubicBezTo>
                    <a:pt x="493" y="22"/>
                    <a:pt x="509" y="38"/>
                    <a:pt x="524" y="25"/>
                  </a:cubicBezTo>
                  <a:cubicBezTo>
                    <a:pt x="600" y="5"/>
                    <a:pt x="686" y="19"/>
                    <a:pt x="751" y="53"/>
                  </a:cubicBezTo>
                  <a:lnTo>
                    <a:pt x="819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220000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70" r:id="rId3"/>
    <p:sldLayoutId id="2147483669" r:id="rId4"/>
    <p:sldLayoutId id="2147483671" r:id="rId5"/>
  </p:sldLayoutIdLst>
  <p:transition>
    <p:randomBar/>
  </p:transition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180975" indent="-180975" algn="l" rtl="0" eaLnBrk="1" fontAlgn="base" hangingPunct="1">
        <a:lnSpc>
          <a:spcPct val="120000"/>
        </a:lnSpc>
        <a:spcBef>
          <a:spcPct val="3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36575" indent="-176213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Font typeface="Arial" charset="0"/>
        <a:buChar char="–"/>
        <a:defRPr sz="1500">
          <a:solidFill>
            <a:schemeClr val="tx1"/>
          </a:solidFill>
          <a:latin typeface="+mn-lt"/>
        </a:defRPr>
      </a:lvl2pPr>
      <a:lvl3pPr marL="904875" indent="-188913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Font typeface="Arial" charset="0"/>
        <a:buChar char="–"/>
        <a:defRPr sz="1300">
          <a:solidFill>
            <a:schemeClr val="tx1"/>
          </a:solidFill>
          <a:latin typeface="+mn-lt"/>
        </a:defRPr>
      </a:lvl3pPr>
      <a:lvl4pPr marL="1628775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Verdan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Verdan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Verdana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Verdana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Verdana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Verdan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427929-FCD9-428F-AF6A-EF921AE9E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EC6A15-CF6A-42CA-A177-B6667DF21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010048-2FE2-48B4-8603-F9C082DAC8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5AEFF-C380-4CCB-A07A-D24663A761CE}" type="datetimeFigureOut">
              <a:rPr lang="en-US" smtClean="0"/>
              <a:t>9/28/23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D5ECF-5107-47D3-8A6E-F8EE63A4C8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27A53F-EB36-4E89-AF5D-E380C7E740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1F34A-EB72-4ADA-8362-0F2CD7A11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325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B95D8-DFF0-4CE6-A570-ED4E5632C3DB}" type="datetimeFigureOut">
              <a:rPr lang="en-GB" smtClean="0"/>
              <a:t>28/09/2023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04396-5E37-4197-9BC5-AD56967606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366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6.png"/><Relationship Id="rId4" Type="http://schemas.openxmlformats.org/officeDocument/2006/relationships/hyperlink" Target="https://ir.hpc.tools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11" Type="http://schemas.openxmlformats.org/officeDocument/2006/relationships/image" Target="../media/image19.emf"/><Relationship Id="rId5" Type="http://schemas.openxmlformats.org/officeDocument/2006/relationships/image" Target="../media/image13.emf"/><Relationship Id="rId10" Type="http://schemas.openxmlformats.org/officeDocument/2006/relationships/image" Target="../media/image18.emf"/><Relationship Id="rId4" Type="http://schemas.openxmlformats.org/officeDocument/2006/relationships/image" Target="../media/image12.emf"/><Relationship Id="rId9" Type="http://schemas.openxmlformats.org/officeDocument/2006/relationships/image" Target="../media/image1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kmp.hpc.tools/content/hpc-monitoring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5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6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61;p10">
            <a:extLst>
              <a:ext uri="{FF2B5EF4-FFF2-40B4-BE49-F238E27FC236}">
                <a16:creationId xmlns:a16="http://schemas.microsoft.com/office/drawing/2014/main" id="{DAC57824-C31C-4397-8A8C-4973898B70A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22609" y="1429213"/>
            <a:ext cx="8144933" cy="247915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2178" tIns="31081" rIns="62178" bIns="31081" rtlCol="0" anchor="t" anchorCtr="0">
            <a:noAutofit/>
          </a:bodyPr>
          <a:lstStyle/>
          <a:p>
            <a:endParaRPr lang="en-US" dirty="0"/>
          </a:p>
          <a:p>
            <a:pPr marL="310515" indent="-154940"/>
            <a:r>
              <a:rPr lang="es-419" sz="2800" dirty="0"/>
              <a:t>Monitoreo de la Respuesta Humanitaria </a:t>
            </a:r>
            <a:br>
              <a:rPr lang="es-419" sz="2800" dirty="0"/>
            </a:br>
            <a:r>
              <a:rPr lang="es-419" sz="2800" dirty="0"/>
              <a:t>Introducción a los conceptos básicos 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Monitoreo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del HRP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Versión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IMPACT</a:t>
            </a:r>
          </a:p>
        </p:txBody>
      </p:sp>
      <p:sp>
        <p:nvSpPr>
          <p:cNvPr id="10" name="Google Shape;62;p10">
            <a:extLst>
              <a:ext uri="{FF2B5EF4-FFF2-40B4-BE49-F238E27FC236}">
                <a16:creationId xmlns:a16="http://schemas.microsoft.com/office/drawing/2014/main" id="{8FF2863F-7D2D-451C-A06A-D242C77887A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2294769" y="4189209"/>
            <a:ext cx="4554461" cy="9587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2178" tIns="31081" rIns="62178" bIns="31081" rtlCol="0" anchor="t" anchorCtr="0">
            <a:noAutofit/>
          </a:bodyPr>
          <a:lstStyle/>
          <a:p>
            <a:pPr marL="0" indent="0"/>
            <a:r>
              <a:rPr lang="en-US" sz="1500" dirty="0"/>
              <a:t>David Goetghebuer</a:t>
            </a:r>
          </a:p>
          <a:p>
            <a:pPr marL="0" indent="0"/>
            <a:r>
              <a:rPr lang="en-US" sz="1500" dirty="0"/>
              <a:t>(OCHA/APMB/MATS)</a:t>
            </a:r>
            <a:endParaRPr sz="1500" dirty="0"/>
          </a:p>
        </p:txBody>
      </p:sp>
      <p:sp>
        <p:nvSpPr>
          <p:cNvPr id="6" name="Google Shape;61;p10">
            <a:extLst>
              <a:ext uri="{FF2B5EF4-FFF2-40B4-BE49-F238E27FC236}">
                <a16:creationId xmlns:a16="http://schemas.microsoft.com/office/drawing/2014/main" id="{0D5AE164-5C07-4A8D-8967-577FA18F46A1}"/>
              </a:ext>
            </a:extLst>
          </p:cNvPr>
          <p:cNvSpPr txBox="1">
            <a:spLocks/>
          </p:cNvSpPr>
          <p:nvPr/>
        </p:nvSpPr>
        <p:spPr>
          <a:xfrm>
            <a:off x="198967" y="5147947"/>
            <a:ext cx="8424333" cy="155339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2178" tIns="31081" rIns="62178" bIns="31081" rtlCol="0" anchor="t" anchorCtr="0">
            <a:noAutofit/>
          </a:bodyPr>
          <a:lstStyle>
            <a:lvl1pPr marL="310942" marR="0" lvl="0" indent="-155471" algn="ctr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2720" b="1" i="0" u="none" strike="noStrike" kern="1200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621884" marR="0" lvl="1" indent="-155471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3673" b="0" i="0" u="none" strike="noStrike" kern="1200" cap="none">
                <a:solidFill>
                  <a:schemeClr val="tx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L="932825" marR="0" lvl="2" indent="-155471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3673" b="0" i="0" u="none" strike="noStrike" kern="1200" cap="none">
                <a:solidFill>
                  <a:schemeClr val="tx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L="1243767" marR="0" lvl="3" indent="-155471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3673" b="0" i="0" u="none" strike="noStrike" kern="1200" cap="none">
                <a:solidFill>
                  <a:schemeClr val="tx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L="1554709" marR="0" lvl="4" indent="-155471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3673" b="0" i="0" u="none" strike="noStrike" kern="1200" cap="none">
                <a:solidFill>
                  <a:schemeClr val="tx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L="1865651" marR="0" lvl="5" indent="-155471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224" b="0" i="0" u="none" strike="noStrike" kern="1200" cap="none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176592" marR="0" lvl="6" indent="-155471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224" b="0" i="0" u="none" strike="noStrike" kern="1200" cap="none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87534" marR="0" lvl="7" indent="-155471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224" b="0" i="0" u="none" strike="noStrike" kern="1200" cap="none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98476" marR="0" lvl="8" indent="-155471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224" b="0" i="0" u="none" strike="noStrike" kern="1200" cap="none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10515" indent="-154940" algn="l"/>
            <a:endParaRPr lang="en-US" sz="2400" b="0" i="1" dirty="0">
              <a:solidFill>
                <a:schemeClr val="tx1"/>
              </a:solidFill>
            </a:endParaRPr>
          </a:p>
        </p:txBody>
      </p:sp>
      <p:sp>
        <p:nvSpPr>
          <p:cNvPr id="7" name="Google Shape;62;p10">
            <a:extLst>
              <a:ext uri="{FF2B5EF4-FFF2-40B4-BE49-F238E27FC236}">
                <a16:creationId xmlns:a16="http://schemas.microsoft.com/office/drawing/2014/main" id="{6A1E2FD3-1DF1-4058-9761-2C5B5D4D4F6A}"/>
              </a:ext>
            </a:extLst>
          </p:cNvPr>
          <p:cNvSpPr txBox="1">
            <a:spLocks/>
          </p:cNvSpPr>
          <p:nvPr/>
        </p:nvSpPr>
        <p:spPr>
          <a:xfrm>
            <a:off x="198967" y="270682"/>
            <a:ext cx="2989691" cy="53264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2178" tIns="31081" rIns="62178" bIns="31081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DOCUMENTO INTERNO OCHA</a:t>
            </a:r>
          </a:p>
          <a:p>
            <a:pPr marL="0" indent="0" algn="l"/>
            <a:r>
              <a:rPr lang="en-US" sz="14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Versión</a:t>
            </a:r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19/05/2023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2D7F9B-ED27-4612-9F47-03E1309EF744}"/>
              </a:ext>
            </a:extLst>
          </p:cNvPr>
          <p:cNvSpPr/>
          <p:nvPr/>
        </p:nvSpPr>
        <p:spPr bwMode="auto">
          <a:xfrm>
            <a:off x="8648700" y="190500"/>
            <a:ext cx="279400" cy="381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518421"/>
      </p:ext>
    </p:extLst>
  </p:cSld>
  <p:clrMapOvr>
    <a:masterClrMapping/>
  </p:clrMapOvr>
  <p:transition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127130" y="335327"/>
            <a:ext cx="8754311" cy="972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Necesidad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fr-F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fr-F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Monitoreo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del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rendimiento</a:t>
            </a:r>
            <a:endParaRPr lang="fr-F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65660A5-A77E-47BB-A0E2-6A220D371156}"/>
              </a:ext>
            </a:extLst>
          </p:cNvPr>
          <p:cNvSpPr/>
          <p:nvPr/>
        </p:nvSpPr>
        <p:spPr bwMode="auto">
          <a:xfrm>
            <a:off x="8648700" y="190500"/>
            <a:ext cx="279400" cy="381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4" name="Content Placeholder 3">
            <a:extLst>
              <a:ext uri="{FF2B5EF4-FFF2-40B4-BE49-F238E27FC236}">
                <a16:creationId xmlns:a16="http://schemas.microsoft.com/office/drawing/2014/main" id="{53526F5B-1F64-4D44-89E3-ED752911D7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484784"/>
            <a:ext cx="5071293" cy="5071293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76EDA48D-B8DE-4295-B456-4038C87AAE58}"/>
              </a:ext>
            </a:extLst>
          </p:cNvPr>
          <p:cNvSpPr/>
          <p:nvPr/>
        </p:nvSpPr>
        <p:spPr>
          <a:xfrm>
            <a:off x="2973936" y="2538101"/>
            <a:ext cx="991313" cy="1136591"/>
          </a:xfrm>
          <a:custGeom>
            <a:avLst/>
            <a:gdLst>
              <a:gd name="connsiteX0" fmla="*/ 461473 w 991313"/>
              <a:gd name="connsiteY0" fmla="*/ 0 h 1136591"/>
              <a:gd name="connsiteX1" fmla="*/ 0 w 991313"/>
              <a:gd name="connsiteY1" fmla="*/ 487110 h 1136591"/>
              <a:gd name="connsiteX2" fmla="*/ 136733 w 991313"/>
              <a:gd name="connsiteY2" fmla="*/ 1008404 h 1136591"/>
              <a:gd name="connsiteX3" fmla="*/ 504202 w 991313"/>
              <a:gd name="connsiteY3" fmla="*/ 1136591 h 1136591"/>
              <a:gd name="connsiteX4" fmla="*/ 760576 w 991313"/>
              <a:gd name="connsiteY4" fmla="*/ 880217 h 1136591"/>
              <a:gd name="connsiteX5" fmla="*/ 991313 w 991313"/>
              <a:gd name="connsiteY5" fmla="*/ 512748 h 1136591"/>
              <a:gd name="connsiteX6" fmla="*/ 880217 w 991313"/>
              <a:gd name="connsiteY6" fmla="*/ 145278 h 1136591"/>
              <a:gd name="connsiteX7" fmla="*/ 461473 w 991313"/>
              <a:gd name="connsiteY7" fmla="*/ 0 h 113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1313" h="1136591">
                <a:moveTo>
                  <a:pt x="461473" y="0"/>
                </a:moveTo>
                <a:lnTo>
                  <a:pt x="0" y="487110"/>
                </a:lnTo>
                <a:lnTo>
                  <a:pt x="136733" y="1008404"/>
                </a:lnTo>
                <a:lnTo>
                  <a:pt x="504202" y="1136591"/>
                </a:lnTo>
                <a:lnTo>
                  <a:pt x="760576" y="880217"/>
                </a:lnTo>
                <a:lnTo>
                  <a:pt x="991313" y="512748"/>
                </a:lnTo>
                <a:lnTo>
                  <a:pt x="880217" y="145278"/>
                </a:lnTo>
                <a:lnTo>
                  <a:pt x="46147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1E91A40A-1C3B-42CD-AD26-F0EDBB70A373}"/>
              </a:ext>
            </a:extLst>
          </p:cNvPr>
          <p:cNvSpPr/>
          <p:nvPr/>
        </p:nvSpPr>
        <p:spPr>
          <a:xfrm>
            <a:off x="4563454" y="2307364"/>
            <a:ext cx="1392965" cy="1478423"/>
          </a:xfrm>
          <a:custGeom>
            <a:avLst/>
            <a:gdLst>
              <a:gd name="connsiteX0" fmla="*/ 743484 w 1392965"/>
              <a:gd name="connsiteY0" fmla="*/ 0 h 1478423"/>
              <a:gd name="connsiteX1" fmla="*/ 170916 w 1392965"/>
              <a:gd name="connsiteY1" fmla="*/ 239283 h 1478423"/>
              <a:gd name="connsiteX2" fmla="*/ 0 w 1392965"/>
              <a:gd name="connsiteY2" fmla="*/ 675118 h 1478423"/>
              <a:gd name="connsiteX3" fmla="*/ 59821 w 1392965"/>
              <a:gd name="connsiteY3" fmla="*/ 1222049 h 1478423"/>
              <a:gd name="connsiteX4" fmla="*/ 683664 w 1392965"/>
              <a:gd name="connsiteY4" fmla="*/ 1478423 h 1478423"/>
              <a:gd name="connsiteX5" fmla="*/ 1128045 w 1392965"/>
              <a:gd name="connsiteY5" fmla="*/ 1452786 h 1478423"/>
              <a:gd name="connsiteX6" fmla="*/ 1375873 w 1392965"/>
              <a:gd name="connsiteY6" fmla="*/ 1008404 h 1478423"/>
              <a:gd name="connsiteX7" fmla="*/ 1392965 w 1392965"/>
              <a:gd name="connsiteY7" fmla="*/ 538386 h 1478423"/>
              <a:gd name="connsiteX8" fmla="*/ 1196411 w 1392965"/>
              <a:gd name="connsiteY8" fmla="*/ 188008 h 1478423"/>
              <a:gd name="connsiteX9" fmla="*/ 743484 w 1392965"/>
              <a:gd name="connsiteY9" fmla="*/ 0 h 147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92965" h="1478423">
                <a:moveTo>
                  <a:pt x="743484" y="0"/>
                </a:moveTo>
                <a:lnTo>
                  <a:pt x="170916" y="239283"/>
                </a:lnTo>
                <a:lnTo>
                  <a:pt x="0" y="675118"/>
                </a:lnTo>
                <a:lnTo>
                  <a:pt x="59821" y="1222049"/>
                </a:lnTo>
                <a:lnTo>
                  <a:pt x="683664" y="1478423"/>
                </a:lnTo>
                <a:lnTo>
                  <a:pt x="1128045" y="1452786"/>
                </a:lnTo>
                <a:lnTo>
                  <a:pt x="1375873" y="1008404"/>
                </a:lnTo>
                <a:lnTo>
                  <a:pt x="1392965" y="538386"/>
                </a:lnTo>
                <a:lnTo>
                  <a:pt x="1196411" y="188008"/>
                </a:lnTo>
                <a:lnTo>
                  <a:pt x="74348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E5D91E58-920E-4948-9480-7A6FEED90241}"/>
              </a:ext>
            </a:extLst>
          </p:cNvPr>
          <p:cNvSpPr/>
          <p:nvPr/>
        </p:nvSpPr>
        <p:spPr>
          <a:xfrm>
            <a:off x="5537675" y="4580546"/>
            <a:ext cx="521293" cy="452927"/>
          </a:xfrm>
          <a:custGeom>
            <a:avLst/>
            <a:gdLst>
              <a:gd name="connsiteX0" fmla="*/ 307648 w 521293"/>
              <a:gd name="connsiteY0" fmla="*/ 0 h 452927"/>
              <a:gd name="connsiteX1" fmla="*/ 85458 w 521293"/>
              <a:gd name="connsiteY1" fmla="*/ 34183 h 452927"/>
              <a:gd name="connsiteX2" fmla="*/ 0 w 521293"/>
              <a:gd name="connsiteY2" fmla="*/ 350377 h 452927"/>
              <a:gd name="connsiteX3" fmla="*/ 205099 w 521293"/>
              <a:gd name="connsiteY3" fmla="*/ 452927 h 452927"/>
              <a:gd name="connsiteX4" fmla="*/ 461473 w 521293"/>
              <a:gd name="connsiteY4" fmla="*/ 384561 h 452927"/>
              <a:gd name="connsiteX5" fmla="*/ 521293 w 521293"/>
              <a:gd name="connsiteY5" fmla="*/ 153824 h 452927"/>
              <a:gd name="connsiteX6" fmla="*/ 307648 w 521293"/>
              <a:gd name="connsiteY6" fmla="*/ 0 h 45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293" h="452927">
                <a:moveTo>
                  <a:pt x="307648" y="0"/>
                </a:moveTo>
                <a:lnTo>
                  <a:pt x="85458" y="34183"/>
                </a:lnTo>
                <a:lnTo>
                  <a:pt x="0" y="350377"/>
                </a:lnTo>
                <a:lnTo>
                  <a:pt x="205099" y="452927"/>
                </a:lnTo>
                <a:lnTo>
                  <a:pt x="461473" y="384561"/>
                </a:lnTo>
                <a:lnTo>
                  <a:pt x="521293" y="153824"/>
                </a:lnTo>
                <a:lnTo>
                  <a:pt x="30764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5B688E60-A2A8-4A5D-A2B6-7F1FE0725F2F}"/>
              </a:ext>
            </a:extLst>
          </p:cNvPr>
          <p:cNvSpPr txBox="1">
            <a:spLocks/>
          </p:cNvSpPr>
          <p:nvPr/>
        </p:nvSpPr>
        <p:spPr>
          <a:xfrm>
            <a:off x="2973936" y="2597018"/>
            <a:ext cx="1276090" cy="9323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en-US" sz="1500" dirty="0">
                <a:solidFill>
                  <a:prstClr val="black"/>
                </a:solidFill>
                <a:latin typeface="Calibri"/>
              </a:rPr>
              <a:t>El </a:t>
            </a:r>
            <a:r>
              <a:rPr lang="en-US" sz="1500" dirty="0" err="1">
                <a:solidFill>
                  <a:prstClr val="black"/>
                </a:solidFill>
                <a:latin typeface="Calibri"/>
              </a:rPr>
              <a:t>año</a:t>
            </a:r>
            <a:r>
              <a:rPr lang="en-US" sz="15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Calibri"/>
              </a:rPr>
              <a:t>pasado</a:t>
            </a:r>
            <a:r>
              <a:rPr lang="en-US" sz="1500" dirty="0">
                <a:solidFill>
                  <a:prstClr val="black"/>
                </a:solidFill>
                <a:latin typeface="Calibri"/>
              </a:rPr>
              <a:t> 1.790 personas me </a:t>
            </a:r>
            <a:r>
              <a:rPr lang="en-US" sz="1500" dirty="0" err="1">
                <a:solidFill>
                  <a:prstClr val="black"/>
                </a:solidFill>
                <a:latin typeface="Calibri"/>
              </a:rPr>
              <a:t>pidieron</a:t>
            </a:r>
            <a:r>
              <a:rPr lang="en-US" sz="15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Calibri"/>
              </a:rPr>
              <a:t>ayuda</a:t>
            </a:r>
            <a:endParaRPr kumimoji="0" lang="fr-FR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43B2B51-53AE-4A92-8940-FFFB7D132A8E}"/>
              </a:ext>
            </a:extLst>
          </p:cNvPr>
          <p:cNvSpPr txBox="1">
            <a:spLocks/>
          </p:cNvSpPr>
          <p:nvPr/>
        </p:nvSpPr>
        <p:spPr>
          <a:xfrm>
            <a:off x="4396170" y="2657388"/>
            <a:ext cx="1726009" cy="9657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1500" dirty="0" err="1">
                <a:solidFill>
                  <a:prstClr val="black"/>
                </a:solidFill>
                <a:latin typeface="Calibri"/>
              </a:rPr>
              <a:t>planeaba</a:t>
            </a:r>
            <a:r>
              <a:rPr lang="en-US" sz="15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Calibri"/>
              </a:rPr>
              <a:t>ayudar</a:t>
            </a:r>
            <a:r>
              <a:rPr lang="en-US" sz="1500" dirty="0">
                <a:solidFill>
                  <a:prstClr val="black"/>
                </a:solidFill>
                <a:latin typeface="Calibri"/>
              </a:rPr>
              <a:t> a 1, y </a:t>
            </a:r>
            <a:r>
              <a:rPr lang="en-US" sz="1500" dirty="0" err="1">
                <a:solidFill>
                  <a:prstClr val="black"/>
                </a:solidFill>
                <a:latin typeface="Calibri"/>
              </a:rPr>
              <a:t>así</a:t>
            </a:r>
            <a:r>
              <a:rPr lang="en-US" sz="1500" dirty="0">
                <a:solidFill>
                  <a:prstClr val="black"/>
                </a:solidFill>
                <a:latin typeface="Calibri"/>
              </a:rPr>
              <a:t> lo </a:t>
            </a:r>
            <a:r>
              <a:rPr lang="en-US" sz="1500" dirty="0" err="1">
                <a:solidFill>
                  <a:prstClr val="black"/>
                </a:solidFill>
                <a:latin typeface="Calibri"/>
              </a:rPr>
              <a:t>hice</a:t>
            </a:r>
            <a:r>
              <a:rPr lang="en-US" sz="1500" dirty="0">
                <a:solidFill>
                  <a:prstClr val="black"/>
                </a:solidFill>
                <a:latin typeface="Calibri"/>
              </a:rPr>
              <a:t>.</a:t>
            </a:r>
          </a:p>
          <a:p>
            <a:pPr lvl="0">
              <a:defRPr/>
            </a:pPr>
            <a:r>
              <a:rPr lang="en-US" sz="1500" dirty="0" err="1">
                <a:solidFill>
                  <a:prstClr val="black"/>
                </a:solidFill>
                <a:latin typeface="Calibri"/>
              </a:rPr>
              <a:t>Así</a:t>
            </a:r>
            <a:r>
              <a:rPr lang="en-US" sz="1500" dirty="0">
                <a:solidFill>
                  <a:prstClr val="black"/>
                </a:solidFill>
                <a:latin typeface="Calibri"/>
              </a:rPr>
              <a:t> que mi </a:t>
            </a:r>
            <a:r>
              <a:rPr lang="en-US" sz="1500" dirty="0" err="1">
                <a:solidFill>
                  <a:prstClr val="black"/>
                </a:solidFill>
                <a:latin typeface="Calibri"/>
              </a:rPr>
              <a:t>actuación</a:t>
            </a:r>
            <a:endParaRPr lang="en-US" sz="1500" dirty="0">
              <a:solidFill>
                <a:prstClr val="black"/>
              </a:solidFill>
              <a:latin typeface="Calibri"/>
            </a:endParaRPr>
          </a:p>
          <a:p>
            <a:pPr lvl="0">
              <a:defRPr/>
            </a:pPr>
            <a:r>
              <a:rPr lang="en-US" sz="1500" dirty="0">
                <a:solidFill>
                  <a:prstClr val="black"/>
                </a:solidFill>
                <a:latin typeface="Calibri"/>
              </a:rPr>
              <a:t>            es ...</a:t>
            </a:r>
            <a:endParaRPr kumimoji="0" lang="fr-FR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EF024593-5ED6-47BF-9C38-15894F3F4501}"/>
              </a:ext>
            </a:extLst>
          </p:cNvPr>
          <p:cNvSpPr txBox="1">
            <a:spLocks/>
          </p:cNvSpPr>
          <p:nvPr/>
        </p:nvSpPr>
        <p:spPr>
          <a:xfrm>
            <a:off x="5489263" y="4547465"/>
            <a:ext cx="660108" cy="48600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100%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34755447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B5EBA-265D-41F1-9E1B-330923C0A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890312"/>
            <a:ext cx="8231187" cy="519112"/>
          </a:xfrm>
        </p:spPr>
        <p:txBody>
          <a:bodyPr/>
          <a:lstStyle/>
          <a:p>
            <a:r>
              <a:rPr lang="fr-FR" sz="2400" dirty="0" err="1"/>
              <a:t>Diferentes</a:t>
            </a:r>
            <a:r>
              <a:rPr lang="fr-FR" sz="2400" dirty="0"/>
              <a:t> </a:t>
            </a:r>
            <a:r>
              <a:rPr lang="fr-FR" sz="2400" dirty="0" err="1"/>
              <a:t>tipos</a:t>
            </a:r>
            <a:r>
              <a:rPr lang="fr-FR" sz="2400" dirty="0"/>
              <a:t> de </a:t>
            </a:r>
            <a:r>
              <a:rPr lang="fr-FR" sz="2400" dirty="0" err="1"/>
              <a:t>indicadores</a:t>
            </a:r>
            <a:r>
              <a:rPr lang="fr-FR" sz="2400" dirty="0"/>
              <a:t> </a:t>
            </a:r>
            <a:r>
              <a:rPr lang="fr-FR" sz="2400" dirty="0" err="1"/>
              <a:t>cuantitativos</a:t>
            </a:r>
            <a:r>
              <a:rPr lang="fr-FR" sz="2400" dirty="0"/>
              <a:t>:¡¡¡</a:t>
            </a:r>
            <a:r>
              <a:rPr lang="fr-FR" sz="2400" dirty="0" err="1"/>
              <a:t>Más</a:t>
            </a:r>
            <a:r>
              <a:rPr lang="fr-FR" sz="2400" dirty="0"/>
              <a:t> que # y %!!!</a:t>
            </a:r>
            <a:endParaRPr lang="en-US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63036-8308-4840-BED3-9A175C4E01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675" y="2633210"/>
            <a:ext cx="9010650" cy="394147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# - </a:t>
            </a:r>
            <a:r>
              <a:rPr lang="fr-FR" dirty="0" err="1"/>
              <a:t>recuento</a:t>
            </a:r>
            <a:r>
              <a:rPr lang="fr-FR" dirty="0"/>
              <a:t>        </a:t>
            </a:r>
            <a:r>
              <a:rPr lang="fr-FR" dirty="0" err="1"/>
              <a:t>Número</a:t>
            </a:r>
            <a:r>
              <a:rPr lang="fr-FR" dirty="0"/>
              <a:t> de kits </a:t>
            </a:r>
            <a:r>
              <a:rPr lang="fr-FR" dirty="0" err="1"/>
              <a:t>domésticos</a:t>
            </a:r>
            <a:r>
              <a:rPr lang="fr-FR" dirty="0"/>
              <a:t> </a:t>
            </a:r>
            <a:r>
              <a:rPr lang="fr-FR" dirty="0" err="1"/>
              <a:t>distribuidos</a:t>
            </a:r>
            <a:r>
              <a:rPr lang="fr-FR" i="1" dirty="0"/>
              <a:t>                   </a:t>
            </a:r>
            <a:r>
              <a:rPr lang="fr-FR" dirty="0"/>
              <a:t>5,000           4,500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13339EC-68EF-45F5-A905-20FA206F4AA2}"/>
              </a:ext>
            </a:extLst>
          </p:cNvPr>
          <p:cNvSpPr txBox="1">
            <a:spLocks/>
          </p:cNvSpPr>
          <p:nvPr/>
        </p:nvSpPr>
        <p:spPr bwMode="auto">
          <a:xfrm>
            <a:off x="66675" y="1813365"/>
            <a:ext cx="9010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Tipo          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Ejemplo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                                          </a:t>
            </a:r>
            <a:r>
              <a:rPr kumimoji="0" lang="fr-FR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Objetivo</a:t>
            </a:r>
            <a:r>
              <a:rPr lang="fr-FR" sz="2000" kern="0" dirty="0">
                <a:solidFill>
                  <a:prstClr val="black"/>
                </a:solidFill>
                <a:latin typeface="Arial"/>
              </a:rPr>
              <a:t>  </a:t>
            </a:r>
            <a:r>
              <a:rPr kumimoji="0" lang="fr-FR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Resultado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55FFC5F-6689-4B1E-A3FF-1B59479A3464}"/>
              </a:ext>
            </a:extLst>
          </p:cNvPr>
          <p:cNvSpPr txBox="1">
            <a:spLocks/>
          </p:cNvSpPr>
          <p:nvPr/>
        </p:nvSpPr>
        <p:spPr bwMode="auto">
          <a:xfrm>
            <a:off x="66675" y="4893724"/>
            <a:ext cx="9010650" cy="394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180975" indent="-180975" algn="l" rtl="0" eaLnBrk="1" fontAlgn="base" hangingPunct="1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•"/>
              <a:defRPr lang="en-US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176213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4875" indent="-188913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lang="en-US" sz="13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28775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–"/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»"/>
              <a:defRPr lang="en-GB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lvl="0" indent="0">
              <a:buClr>
                <a:prstClr val="black"/>
              </a:buClr>
              <a:buNone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 -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porcentaje</a:t>
            </a:r>
            <a:r>
              <a:rPr lang="en-US" kern="0" dirty="0">
                <a:solidFill>
                  <a:prstClr val="black"/>
                </a:solidFill>
              </a:rPr>
              <a:t>    </a:t>
            </a:r>
            <a:r>
              <a:rPr lang="en-US" kern="0" dirty="0" err="1">
                <a:solidFill>
                  <a:prstClr val="black"/>
                </a:solidFill>
              </a:rPr>
              <a:t>Cobertura</a:t>
            </a:r>
            <a:r>
              <a:rPr lang="en-US" kern="0" dirty="0">
                <a:solidFill>
                  <a:prstClr val="black"/>
                </a:solidFill>
              </a:rPr>
              <a:t> de la </a:t>
            </a:r>
            <a:r>
              <a:rPr lang="en-US" kern="0" dirty="0" err="1">
                <a:solidFill>
                  <a:prstClr val="black"/>
                </a:solidFill>
              </a:rPr>
              <a:t>vacunación</a:t>
            </a:r>
            <a:r>
              <a:rPr lang="en-US" kern="0" dirty="0">
                <a:solidFill>
                  <a:prstClr val="black"/>
                </a:solidFill>
              </a:rPr>
              <a:t> contra </a:t>
            </a:r>
            <a:r>
              <a:rPr lang="en-US" kern="0" dirty="0" err="1">
                <a:solidFill>
                  <a:prstClr val="black"/>
                </a:solidFill>
              </a:rPr>
              <a:t>el</a:t>
            </a:r>
            <a:r>
              <a:rPr lang="en-US" kern="0" dirty="0">
                <a:solidFill>
                  <a:prstClr val="black"/>
                </a:solidFill>
              </a:rPr>
              <a:t> </a:t>
            </a:r>
            <a:r>
              <a:rPr lang="en-US" kern="0" dirty="0" err="1">
                <a:solidFill>
                  <a:prstClr val="black"/>
                </a:solidFill>
              </a:rPr>
              <a:t>sarampión</a:t>
            </a:r>
            <a:r>
              <a:rPr lang="en-US" kern="0" dirty="0">
                <a:solidFill>
                  <a:prstClr val="black"/>
                </a:solidFill>
              </a:rPr>
              <a:t>        90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            85% 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3BDC823-BE1F-4D0C-A4DC-6FED6E991789}"/>
              </a:ext>
            </a:extLst>
          </p:cNvPr>
          <p:cNvSpPr txBox="1">
            <a:spLocks/>
          </p:cNvSpPr>
          <p:nvPr/>
        </p:nvSpPr>
        <p:spPr bwMode="auto">
          <a:xfrm>
            <a:off x="66675" y="3763829"/>
            <a:ext cx="9010650" cy="394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180975" indent="-180975" algn="l" rtl="0" eaLnBrk="1" fontAlgn="base" hangingPunct="1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•"/>
              <a:defRPr lang="en-US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176213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4875" indent="-188913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lang="en-US" sz="13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28775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–"/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»"/>
              <a:defRPr lang="en-GB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lvl="0" indent="0">
              <a:buClr>
                <a:prstClr val="black"/>
              </a:buClr>
              <a:buNone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# - </a:t>
            </a:r>
            <a:r>
              <a:rPr lang="en-US" kern="0" noProof="0" dirty="0">
                <a:solidFill>
                  <a:prstClr val="black"/>
                </a:solidFill>
              </a:rPr>
              <a:t>e</a:t>
            </a:r>
            <a:r>
              <a:rPr lang="en-US" kern="0" dirty="0" err="1">
                <a:solidFill>
                  <a:prstClr val="black"/>
                </a:solidFill>
              </a:rPr>
              <a:t>scala</a:t>
            </a:r>
            <a:r>
              <a:rPr lang="en-US" kern="0" dirty="0">
                <a:solidFill>
                  <a:prstClr val="black"/>
                </a:solidFill>
              </a:rPr>
              <a:t> Likert   </a:t>
            </a:r>
            <a:r>
              <a:rPr kumimoji="0" lang="en-US" sz="1800" b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Nivel</a:t>
            </a:r>
            <a:r>
              <a:rPr kumimoji="0" lang="en-US" sz="1800" b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de </a:t>
            </a:r>
            <a:r>
              <a:rPr kumimoji="0" lang="en-US" sz="1800" b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satisfacción</a:t>
            </a:r>
            <a:r>
              <a:rPr kumimoji="0" lang="en-US" sz="1800" b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……                                           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&gt;3                 4 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2E186C2B-6016-4A4E-98B4-4D4FAC67214B}"/>
              </a:ext>
            </a:extLst>
          </p:cNvPr>
          <p:cNvSpPr txBox="1">
            <a:spLocks/>
          </p:cNvSpPr>
          <p:nvPr/>
        </p:nvSpPr>
        <p:spPr bwMode="auto">
          <a:xfrm>
            <a:off x="66675" y="5374634"/>
            <a:ext cx="9010650" cy="394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180975" indent="-180975" algn="l" rtl="0" eaLnBrk="1" fontAlgn="base" hangingPunct="1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•"/>
              <a:defRPr lang="en-US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176213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4875" indent="-188913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lang="en-US" sz="13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28775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–"/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»"/>
              <a:defRPr lang="en-GB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lvl="0" indent="0">
              <a:buClr>
                <a:prstClr val="black"/>
              </a:buClr>
              <a:buNone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 -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compuesto</a:t>
            </a:r>
            <a:r>
              <a:rPr lang="en-US" kern="0" dirty="0">
                <a:solidFill>
                  <a:prstClr val="black"/>
                </a:solidFill>
              </a:rPr>
              <a:t>   Grado de </a:t>
            </a:r>
            <a:r>
              <a:rPr lang="en-US" kern="0" dirty="0" err="1">
                <a:solidFill>
                  <a:prstClr val="black"/>
                </a:solidFill>
              </a:rPr>
              <a:t>cumplimiento</a:t>
            </a:r>
            <a:r>
              <a:rPr lang="en-US" kern="0" dirty="0">
                <a:solidFill>
                  <a:prstClr val="black"/>
                </a:solidFill>
              </a:rPr>
              <a:t> de 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…                                   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100%            85% 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7819358D-3350-49DD-9950-00B71438BB20}"/>
              </a:ext>
            </a:extLst>
          </p:cNvPr>
          <p:cNvSpPr txBox="1">
            <a:spLocks/>
          </p:cNvSpPr>
          <p:nvPr/>
        </p:nvSpPr>
        <p:spPr bwMode="auto">
          <a:xfrm>
            <a:off x="66675" y="4308426"/>
            <a:ext cx="9010650" cy="394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180975" indent="-180975" algn="l" rtl="0" eaLnBrk="1" fontAlgn="base" hangingPunct="1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•"/>
              <a:defRPr lang="en-US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176213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4875" indent="-188913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lang="en-US" sz="13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28775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–"/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»"/>
              <a:defRPr lang="en-GB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lvl="0" indent="0">
              <a:buClr>
                <a:prstClr val="black"/>
              </a:buClr>
              <a:buNone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# - </a:t>
            </a:r>
            <a:r>
              <a:rPr lang="en-US" kern="0" noProof="0" dirty="0">
                <a:solidFill>
                  <a:prstClr val="black"/>
                </a:solidFill>
                <a:latin typeface="Arial"/>
              </a:rPr>
              <a:t>t</a:t>
            </a:r>
            <a:r>
              <a:rPr lang="en-US" kern="0" dirty="0" err="1">
                <a:solidFill>
                  <a:prstClr val="black"/>
                </a:solidFill>
                <a:latin typeface="Arial"/>
              </a:rPr>
              <a:t>asa</a:t>
            </a:r>
            <a:r>
              <a:rPr lang="en-US" kern="0" dirty="0">
                <a:solidFill>
                  <a:prstClr val="black"/>
                </a:solidFill>
              </a:rPr>
              <a:t>               </a:t>
            </a:r>
            <a:r>
              <a:rPr lang="en-US" kern="0" dirty="0" err="1">
                <a:solidFill>
                  <a:prstClr val="black"/>
                </a:solidFill>
              </a:rPr>
              <a:t>Número</a:t>
            </a:r>
            <a:r>
              <a:rPr lang="en-US" kern="0" dirty="0">
                <a:solidFill>
                  <a:prstClr val="black"/>
                </a:solidFill>
              </a:rPr>
              <a:t> de </a:t>
            </a:r>
            <a:r>
              <a:rPr lang="en-US" kern="0" dirty="0" err="1">
                <a:solidFill>
                  <a:prstClr val="black"/>
                </a:solidFill>
              </a:rPr>
              <a:t>habitantes</a:t>
            </a:r>
            <a:r>
              <a:rPr lang="en-US" kern="0" dirty="0">
                <a:solidFill>
                  <a:prstClr val="black"/>
                </a:solidFill>
              </a:rPr>
              <a:t> / </a:t>
            </a:r>
            <a:r>
              <a:rPr lang="en-US" kern="0" dirty="0" err="1">
                <a:solidFill>
                  <a:prstClr val="black"/>
                </a:solidFill>
              </a:rPr>
              <a:t>centro</a:t>
            </a:r>
            <a:r>
              <a:rPr lang="en-US" kern="0" dirty="0">
                <a:solidFill>
                  <a:prstClr val="black"/>
                </a:solidFill>
              </a:rPr>
              <a:t> de </a:t>
            </a:r>
            <a:r>
              <a:rPr lang="en-US" kern="0" dirty="0" err="1">
                <a:solidFill>
                  <a:prstClr val="black"/>
                </a:solidFill>
              </a:rPr>
              <a:t>salud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     </a:t>
            </a:r>
            <a:r>
              <a:rPr kumimoji="0" lang="en-GB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10,000        12,000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F177D7E6-9225-40D3-935A-33A849CC6840}"/>
              </a:ext>
            </a:extLst>
          </p:cNvPr>
          <p:cNvSpPr txBox="1">
            <a:spLocks/>
          </p:cNvSpPr>
          <p:nvPr/>
        </p:nvSpPr>
        <p:spPr bwMode="auto">
          <a:xfrm>
            <a:off x="66675" y="5874021"/>
            <a:ext cx="9010650" cy="394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180975" indent="-180975" algn="l" rtl="0" eaLnBrk="1" fontAlgn="base" hangingPunct="1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•"/>
              <a:defRPr lang="en-US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176213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4875" indent="-188913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lang="en-US" sz="13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28775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–"/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»"/>
              <a:defRPr lang="en-GB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lvl="0" indent="0">
              <a:buClr>
                <a:prstClr val="black"/>
              </a:buClr>
              <a:buNone/>
              <a:defRPr/>
            </a:pPr>
            <a:r>
              <a:rPr lang="en-US" kern="0" dirty="0" err="1">
                <a:solidFill>
                  <a:prstClr val="black"/>
                </a:solidFill>
                <a:latin typeface="Arial"/>
              </a:rPr>
              <a:t>Sí</a:t>
            </a:r>
            <a:r>
              <a:rPr lang="en-US" kern="0" dirty="0">
                <a:solidFill>
                  <a:prstClr val="black"/>
                </a:solidFill>
              </a:rPr>
              <a:t>-No                  </a:t>
            </a:r>
            <a:r>
              <a:rPr lang="en-US" kern="0" dirty="0" err="1">
                <a:solidFill>
                  <a:prstClr val="black"/>
                </a:solidFill>
              </a:rPr>
              <a:t>Adopción</a:t>
            </a:r>
            <a:r>
              <a:rPr lang="en-US" kern="0" dirty="0">
                <a:solidFill>
                  <a:prstClr val="black"/>
                </a:solidFill>
              </a:rPr>
              <a:t> de </a:t>
            </a:r>
            <a:r>
              <a:rPr lang="en-US" kern="0" dirty="0" err="1">
                <a:solidFill>
                  <a:prstClr val="black"/>
                </a:solidFill>
              </a:rPr>
              <a:t>una</a:t>
            </a:r>
            <a:r>
              <a:rPr lang="en-US" kern="0" dirty="0">
                <a:solidFill>
                  <a:prstClr val="black"/>
                </a:solidFill>
              </a:rPr>
              <a:t> </a:t>
            </a:r>
            <a:r>
              <a:rPr lang="en-US" kern="0" dirty="0" err="1">
                <a:solidFill>
                  <a:prstClr val="black"/>
                </a:solidFill>
              </a:rPr>
              <a:t>nueva</a:t>
            </a:r>
            <a:r>
              <a:rPr lang="en-US" kern="0" dirty="0">
                <a:solidFill>
                  <a:prstClr val="black"/>
                </a:solidFill>
              </a:rPr>
              <a:t> ley </a:t>
            </a:r>
            <a:r>
              <a:rPr lang="en-US" kern="0" dirty="0" err="1">
                <a:solidFill>
                  <a:prstClr val="black"/>
                </a:solidFill>
              </a:rPr>
              <a:t>sobre</a:t>
            </a:r>
            <a:r>
              <a:rPr lang="en-US" kern="0" dirty="0">
                <a:solidFill>
                  <a:prstClr val="black"/>
                </a:solidFill>
              </a:rPr>
              <a:t> </a:t>
            </a:r>
            <a:r>
              <a:rPr lang="en-US" kern="0" dirty="0" err="1">
                <a:solidFill>
                  <a:prstClr val="black"/>
                </a:solidFill>
              </a:rPr>
              <a:t>refugiados</a:t>
            </a:r>
            <a:r>
              <a:rPr lang="en-US" kern="0" dirty="0">
                <a:solidFill>
                  <a:prstClr val="black"/>
                </a:solidFill>
              </a:rPr>
              <a:t>               yes            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yes 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1D173CA-BBC1-4472-B24A-A2FE42A890D3}"/>
              </a:ext>
            </a:extLst>
          </p:cNvPr>
          <p:cNvSpPr txBox="1">
            <a:spLocks/>
          </p:cNvSpPr>
          <p:nvPr/>
        </p:nvSpPr>
        <p:spPr>
          <a:xfrm>
            <a:off x="66675" y="3119926"/>
            <a:ext cx="9010650" cy="394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180975" indent="-180975" algn="l" rtl="0" eaLnBrk="1" fontAlgn="base" hangingPunct="1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•"/>
              <a:defRPr lang="en-US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176213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4875" indent="-188913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lang="en-US" sz="13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28775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–"/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»"/>
              <a:defRPr lang="en-GB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lvl="0" indent="0">
              <a:buClr>
                <a:prstClr val="black"/>
              </a:buClr>
              <a:buNone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# - </a:t>
            </a:r>
            <a:r>
              <a:rPr lang="en-US" kern="0" dirty="0">
                <a:solidFill>
                  <a:prstClr val="black"/>
                </a:solidFill>
              </a:rPr>
              <a:t>personas       Personas que </a:t>
            </a:r>
            <a:r>
              <a:rPr lang="en-US" kern="0" dirty="0" err="1">
                <a:solidFill>
                  <a:prstClr val="black"/>
                </a:solidFill>
              </a:rPr>
              <a:t>reciben</a:t>
            </a:r>
            <a:r>
              <a:rPr lang="en-US" kern="0" dirty="0">
                <a:solidFill>
                  <a:prstClr val="black"/>
                </a:solidFill>
              </a:rPr>
              <a:t> </a:t>
            </a:r>
            <a:r>
              <a:rPr lang="en-US" kern="0" dirty="0" err="1">
                <a:solidFill>
                  <a:prstClr val="black"/>
                </a:solidFill>
              </a:rPr>
              <a:t>alimentos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               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50,000         48,000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E8380F-669D-423D-A574-586BB7E0EB82}"/>
              </a:ext>
            </a:extLst>
          </p:cNvPr>
          <p:cNvSpPr/>
          <p:nvPr/>
        </p:nvSpPr>
        <p:spPr bwMode="auto">
          <a:xfrm>
            <a:off x="8648700" y="190500"/>
            <a:ext cx="279400" cy="381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DBB1A798-E5D4-BB5C-5A83-02BF2EC4813C}"/>
              </a:ext>
            </a:extLst>
          </p:cNvPr>
          <p:cNvSpPr txBox="1">
            <a:spLocks/>
          </p:cNvSpPr>
          <p:nvPr/>
        </p:nvSpPr>
        <p:spPr>
          <a:xfrm>
            <a:off x="215900" y="381000"/>
            <a:ext cx="8231187" cy="5191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kern="0" dirty="0"/>
              <a:t>USO BÁSICO DE INDICADORES /2: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B6FF854-FABF-8D0D-6620-FD7F5C837694}"/>
              </a:ext>
            </a:extLst>
          </p:cNvPr>
          <p:cNvSpPr txBox="1">
            <a:spLocks/>
          </p:cNvSpPr>
          <p:nvPr/>
        </p:nvSpPr>
        <p:spPr>
          <a:xfrm>
            <a:off x="912813" y="6268231"/>
            <a:ext cx="8231187" cy="5191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kern="0" dirty="0">
                <a:solidFill>
                  <a:srgbClr val="FF0000"/>
                </a:solidFill>
              </a:rPr>
              <a:t>¡</a:t>
            </a:r>
            <a:r>
              <a:rPr lang="fr-FR" kern="0" dirty="0" err="1">
                <a:solidFill>
                  <a:srgbClr val="FF0000"/>
                </a:solidFill>
              </a:rPr>
              <a:t>Bienvenido</a:t>
            </a:r>
            <a:r>
              <a:rPr lang="fr-FR" kern="0" dirty="0">
                <a:solidFill>
                  <a:srgbClr val="FF0000"/>
                </a:solidFill>
              </a:rPr>
              <a:t> al </a:t>
            </a:r>
            <a:r>
              <a:rPr lang="fr-FR" kern="0" dirty="0" err="1">
                <a:solidFill>
                  <a:srgbClr val="FF0000"/>
                </a:solidFill>
              </a:rPr>
              <a:t>Quiosco</a:t>
            </a:r>
            <a:r>
              <a:rPr lang="fr-FR" kern="0" dirty="0">
                <a:solidFill>
                  <a:srgbClr val="FF0000"/>
                </a:solidFill>
              </a:rPr>
              <a:t> de los </a:t>
            </a:r>
            <a:r>
              <a:rPr lang="fr-FR" kern="0" dirty="0" err="1">
                <a:solidFill>
                  <a:srgbClr val="FF0000"/>
                </a:solidFill>
              </a:rPr>
              <a:t>indicadores</a:t>
            </a:r>
            <a:r>
              <a:rPr lang="fr-FR" kern="0" dirty="0">
                <a:solidFill>
                  <a:srgbClr val="FF0000"/>
                </a:solidFill>
              </a:rPr>
              <a:t>!</a:t>
            </a:r>
            <a:endParaRPr lang="en-US" kern="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7368723"/>
      </p:ext>
    </p:extLst>
  </p:cSld>
  <p:clrMapOvr>
    <a:masterClrMapping/>
  </p:clrMapOvr>
  <p:transition advTm="179405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19" grpId="0"/>
      <p:bldP spid="20" grpId="0"/>
      <p:bldP spid="21" grpId="0"/>
      <p:bldP spid="25" grpId="0"/>
      <p:bldP spid="13" grpId="0" build="p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997B92-6FBB-446A-A5BB-C5605CF8F0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7899238" cy="525658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8CAE64E-28CC-43AA-9322-D323566B5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19" y="273919"/>
            <a:ext cx="8231187" cy="519112"/>
          </a:xfrm>
        </p:spPr>
        <p:txBody>
          <a:bodyPr>
            <a:normAutofit/>
          </a:bodyPr>
          <a:lstStyle/>
          <a:p>
            <a:r>
              <a:rPr lang="fr-F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Indicador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compuesto</a:t>
            </a:r>
            <a:endParaRPr lang="fr-F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6D28E13-D325-4C74-9244-34C554D35159}"/>
              </a:ext>
            </a:extLst>
          </p:cNvPr>
          <p:cNvSpPr/>
          <p:nvPr/>
        </p:nvSpPr>
        <p:spPr>
          <a:xfrm>
            <a:off x="1463040" y="1463040"/>
            <a:ext cx="1679171" cy="1695796"/>
          </a:xfrm>
          <a:custGeom>
            <a:avLst/>
            <a:gdLst>
              <a:gd name="connsiteX0" fmla="*/ 681644 w 1679171"/>
              <a:gd name="connsiteY0" fmla="*/ 0 h 1695796"/>
              <a:gd name="connsiteX1" fmla="*/ 1379913 w 1679171"/>
              <a:gd name="connsiteY1" fmla="*/ 99753 h 1695796"/>
              <a:gd name="connsiteX2" fmla="*/ 1679171 w 1679171"/>
              <a:gd name="connsiteY2" fmla="*/ 482138 h 1695796"/>
              <a:gd name="connsiteX3" fmla="*/ 1662545 w 1679171"/>
              <a:gd name="connsiteY3" fmla="*/ 864524 h 1695796"/>
              <a:gd name="connsiteX4" fmla="*/ 1596044 w 1679171"/>
              <a:gd name="connsiteY4" fmla="*/ 1280160 h 1695796"/>
              <a:gd name="connsiteX5" fmla="*/ 1313411 w 1679171"/>
              <a:gd name="connsiteY5" fmla="*/ 1562793 h 1695796"/>
              <a:gd name="connsiteX6" fmla="*/ 448887 w 1679171"/>
              <a:gd name="connsiteY6" fmla="*/ 1695796 h 1695796"/>
              <a:gd name="connsiteX7" fmla="*/ 182880 w 1679171"/>
              <a:gd name="connsiteY7" fmla="*/ 1446415 h 1695796"/>
              <a:gd name="connsiteX8" fmla="*/ 0 w 1679171"/>
              <a:gd name="connsiteY8" fmla="*/ 881149 h 1695796"/>
              <a:gd name="connsiteX9" fmla="*/ 49876 w 1679171"/>
              <a:gd name="connsiteY9" fmla="*/ 399011 h 1695796"/>
              <a:gd name="connsiteX10" fmla="*/ 681644 w 1679171"/>
              <a:gd name="connsiteY10" fmla="*/ 0 h 1695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9171" h="1695796">
                <a:moveTo>
                  <a:pt x="681644" y="0"/>
                </a:moveTo>
                <a:lnTo>
                  <a:pt x="1379913" y="99753"/>
                </a:lnTo>
                <a:lnTo>
                  <a:pt x="1679171" y="482138"/>
                </a:lnTo>
                <a:lnTo>
                  <a:pt x="1662545" y="864524"/>
                </a:lnTo>
                <a:lnTo>
                  <a:pt x="1596044" y="1280160"/>
                </a:lnTo>
                <a:lnTo>
                  <a:pt x="1313411" y="1562793"/>
                </a:lnTo>
                <a:lnTo>
                  <a:pt x="448887" y="1695796"/>
                </a:lnTo>
                <a:lnTo>
                  <a:pt x="182880" y="1446415"/>
                </a:lnTo>
                <a:lnTo>
                  <a:pt x="0" y="881149"/>
                </a:lnTo>
                <a:lnTo>
                  <a:pt x="49876" y="399011"/>
                </a:lnTo>
                <a:lnTo>
                  <a:pt x="68164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B0F1CD4-AEA2-4A53-9871-6BE32410F2FC}"/>
              </a:ext>
            </a:extLst>
          </p:cNvPr>
          <p:cNvSpPr/>
          <p:nvPr/>
        </p:nvSpPr>
        <p:spPr>
          <a:xfrm>
            <a:off x="1215663" y="1244939"/>
            <a:ext cx="2173923" cy="1886627"/>
          </a:xfrm>
          <a:custGeom>
            <a:avLst/>
            <a:gdLst>
              <a:gd name="connsiteX0" fmla="*/ 914400 w 1791478"/>
              <a:gd name="connsiteY0" fmla="*/ 0 h 1856791"/>
              <a:gd name="connsiteX1" fmla="*/ 139959 w 1791478"/>
              <a:gd name="connsiteY1" fmla="*/ 382555 h 1856791"/>
              <a:gd name="connsiteX2" fmla="*/ 0 w 1791478"/>
              <a:gd name="connsiteY2" fmla="*/ 933061 h 1856791"/>
              <a:gd name="connsiteX3" fmla="*/ 37323 w 1791478"/>
              <a:gd name="connsiteY3" fmla="*/ 1380930 h 1856791"/>
              <a:gd name="connsiteX4" fmla="*/ 531845 w 1791478"/>
              <a:gd name="connsiteY4" fmla="*/ 1791477 h 1856791"/>
              <a:gd name="connsiteX5" fmla="*/ 1045029 w 1791478"/>
              <a:gd name="connsiteY5" fmla="*/ 1856791 h 1856791"/>
              <a:gd name="connsiteX6" fmla="*/ 1558212 w 1791478"/>
              <a:gd name="connsiteY6" fmla="*/ 1520889 h 1856791"/>
              <a:gd name="connsiteX7" fmla="*/ 1782147 w 1791478"/>
              <a:gd name="connsiteY7" fmla="*/ 951722 h 1856791"/>
              <a:gd name="connsiteX8" fmla="*/ 1791478 w 1791478"/>
              <a:gd name="connsiteY8" fmla="*/ 531844 h 1856791"/>
              <a:gd name="connsiteX9" fmla="*/ 1502229 w 1791478"/>
              <a:gd name="connsiteY9" fmla="*/ 223934 h 1856791"/>
              <a:gd name="connsiteX10" fmla="*/ 1082351 w 1791478"/>
              <a:gd name="connsiteY10" fmla="*/ 65314 h 1856791"/>
              <a:gd name="connsiteX11" fmla="*/ 914400 w 1791478"/>
              <a:gd name="connsiteY11" fmla="*/ 0 h 1856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91478" h="1856791">
                <a:moveTo>
                  <a:pt x="914400" y="0"/>
                </a:moveTo>
                <a:lnTo>
                  <a:pt x="139959" y="382555"/>
                </a:lnTo>
                <a:lnTo>
                  <a:pt x="0" y="933061"/>
                </a:lnTo>
                <a:lnTo>
                  <a:pt x="37323" y="1380930"/>
                </a:lnTo>
                <a:lnTo>
                  <a:pt x="531845" y="1791477"/>
                </a:lnTo>
                <a:lnTo>
                  <a:pt x="1045029" y="1856791"/>
                </a:lnTo>
                <a:lnTo>
                  <a:pt x="1558212" y="1520889"/>
                </a:lnTo>
                <a:lnTo>
                  <a:pt x="1782147" y="951722"/>
                </a:lnTo>
                <a:lnTo>
                  <a:pt x="1791478" y="531844"/>
                </a:lnTo>
                <a:lnTo>
                  <a:pt x="1502229" y="223934"/>
                </a:lnTo>
                <a:lnTo>
                  <a:pt x="1082351" y="65314"/>
                </a:lnTo>
                <a:lnTo>
                  <a:pt x="91440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>
              <a:defRPr/>
            </a:pPr>
            <a:r>
              <a:rPr lang="fr-FR" sz="1600" dirty="0" err="1">
                <a:solidFill>
                  <a:prstClr val="black"/>
                </a:solidFill>
                <a:latin typeface="Calibri"/>
              </a:rPr>
              <a:t>Vestirse</a:t>
            </a:r>
            <a:r>
              <a:rPr lang="fr-FR" sz="1600" dirty="0">
                <a:solidFill>
                  <a:prstClr val="black"/>
                </a:solidFill>
                <a:latin typeface="Calibri"/>
              </a:rPr>
              <a:t> : 100%</a:t>
            </a:r>
          </a:p>
          <a:p>
            <a:pPr lvl="0" algn="r">
              <a:defRPr/>
            </a:pPr>
            <a:r>
              <a:rPr lang="fr-FR" sz="1600" dirty="0" err="1">
                <a:solidFill>
                  <a:prstClr val="black"/>
                </a:solidFill>
                <a:latin typeface="Calibri"/>
              </a:rPr>
              <a:t>Comer</a:t>
            </a:r>
            <a:r>
              <a:rPr lang="fr-FR" sz="1600" dirty="0">
                <a:solidFill>
                  <a:prstClr val="black"/>
                </a:solidFill>
                <a:latin typeface="Calibri"/>
              </a:rPr>
              <a:t> : 100</a:t>
            </a:r>
          </a:p>
          <a:p>
            <a:pPr lvl="0" algn="r">
              <a:defRPr/>
            </a:pPr>
            <a:r>
              <a:rPr lang="fr-FR" sz="1600" dirty="0" err="1">
                <a:solidFill>
                  <a:prstClr val="black"/>
                </a:solidFill>
                <a:latin typeface="Calibri"/>
              </a:rPr>
              <a:t>Cepillarme</a:t>
            </a:r>
            <a:r>
              <a:rPr lang="fr-FR" sz="1600" dirty="0">
                <a:solidFill>
                  <a:prstClr val="black"/>
                </a:solidFill>
                <a:latin typeface="Calibri"/>
              </a:rPr>
              <a:t> los </a:t>
            </a:r>
            <a:r>
              <a:rPr lang="fr-FR" sz="1600" dirty="0" err="1">
                <a:solidFill>
                  <a:prstClr val="black"/>
                </a:solidFill>
                <a:latin typeface="Calibri"/>
              </a:rPr>
              <a:t>dientes</a:t>
            </a:r>
            <a:r>
              <a:rPr lang="fr-FR" sz="1600" dirty="0">
                <a:solidFill>
                  <a:prstClr val="black"/>
                </a:solidFill>
                <a:latin typeface="Calibri"/>
              </a:rPr>
              <a:t> : 100%</a:t>
            </a:r>
          </a:p>
          <a:p>
            <a:pPr lvl="0" algn="r">
              <a:defRPr/>
            </a:pPr>
            <a:r>
              <a:rPr lang="fr-FR" sz="1600" dirty="0" err="1">
                <a:solidFill>
                  <a:prstClr val="black"/>
                </a:solidFill>
                <a:latin typeface="Calibri"/>
              </a:rPr>
              <a:t>Salvar</a:t>
            </a:r>
            <a:r>
              <a:rPr lang="fr-FR" sz="1600" dirty="0">
                <a:solidFill>
                  <a:prstClr val="black"/>
                </a:solidFill>
                <a:latin typeface="Calibri"/>
              </a:rPr>
              <a:t> el </a:t>
            </a:r>
            <a:r>
              <a:rPr lang="fr-FR" sz="1600" dirty="0" err="1">
                <a:solidFill>
                  <a:prstClr val="black"/>
                </a:solidFill>
                <a:latin typeface="Calibri"/>
              </a:rPr>
              <a:t>planeta</a:t>
            </a:r>
            <a:r>
              <a:rPr lang="fr-FR" sz="1600" dirty="0">
                <a:solidFill>
                  <a:prstClr val="black"/>
                </a:solidFill>
                <a:latin typeface="Calibri"/>
              </a:rPr>
              <a:t> : 0%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14EF88C-E261-4981-9401-8AA2F6A4244F}"/>
              </a:ext>
            </a:extLst>
          </p:cNvPr>
          <p:cNvSpPr/>
          <p:nvPr/>
        </p:nvSpPr>
        <p:spPr>
          <a:xfrm>
            <a:off x="5153891" y="1496291"/>
            <a:ext cx="2277687" cy="2061556"/>
          </a:xfrm>
          <a:custGeom>
            <a:avLst/>
            <a:gdLst>
              <a:gd name="connsiteX0" fmla="*/ 980902 w 2277687"/>
              <a:gd name="connsiteY0" fmla="*/ 0 h 2061556"/>
              <a:gd name="connsiteX1" fmla="*/ 1862051 w 2277687"/>
              <a:gd name="connsiteY1" fmla="*/ 399011 h 2061556"/>
              <a:gd name="connsiteX2" fmla="*/ 2078182 w 2277687"/>
              <a:gd name="connsiteY2" fmla="*/ 997527 h 2061556"/>
              <a:gd name="connsiteX3" fmla="*/ 2277687 w 2277687"/>
              <a:gd name="connsiteY3" fmla="*/ 1512916 h 2061556"/>
              <a:gd name="connsiteX4" fmla="*/ 2061556 w 2277687"/>
              <a:gd name="connsiteY4" fmla="*/ 1878676 h 2061556"/>
              <a:gd name="connsiteX5" fmla="*/ 1596044 w 2277687"/>
              <a:gd name="connsiteY5" fmla="*/ 2011680 h 2061556"/>
              <a:gd name="connsiteX6" fmla="*/ 798022 w 2277687"/>
              <a:gd name="connsiteY6" fmla="*/ 2061556 h 2061556"/>
              <a:gd name="connsiteX7" fmla="*/ 199505 w 2277687"/>
              <a:gd name="connsiteY7" fmla="*/ 1745673 h 2061556"/>
              <a:gd name="connsiteX8" fmla="*/ 0 w 2277687"/>
              <a:gd name="connsiteY8" fmla="*/ 1180407 h 2061556"/>
              <a:gd name="connsiteX9" fmla="*/ 166254 w 2277687"/>
              <a:gd name="connsiteY9" fmla="*/ 365760 h 2061556"/>
              <a:gd name="connsiteX10" fmla="*/ 980902 w 2277687"/>
              <a:gd name="connsiteY10" fmla="*/ 0 h 2061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77687" h="2061556">
                <a:moveTo>
                  <a:pt x="980902" y="0"/>
                </a:moveTo>
                <a:lnTo>
                  <a:pt x="1862051" y="399011"/>
                </a:lnTo>
                <a:lnTo>
                  <a:pt x="2078182" y="997527"/>
                </a:lnTo>
                <a:lnTo>
                  <a:pt x="2277687" y="1512916"/>
                </a:lnTo>
                <a:lnTo>
                  <a:pt x="2061556" y="1878676"/>
                </a:lnTo>
                <a:lnTo>
                  <a:pt x="1596044" y="2011680"/>
                </a:lnTo>
                <a:lnTo>
                  <a:pt x="798022" y="2061556"/>
                </a:lnTo>
                <a:lnTo>
                  <a:pt x="199505" y="1745673"/>
                </a:lnTo>
                <a:lnTo>
                  <a:pt x="0" y="1180407"/>
                </a:lnTo>
                <a:lnTo>
                  <a:pt x="166254" y="365760"/>
                </a:lnTo>
                <a:lnTo>
                  <a:pt x="98090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B2B46B4-6390-4313-BC9D-CB91A0B14242}"/>
              </a:ext>
            </a:extLst>
          </p:cNvPr>
          <p:cNvSpPr/>
          <p:nvPr/>
        </p:nvSpPr>
        <p:spPr>
          <a:xfrm>
            <a:off x="5153891" y="1585895"/>
            <a:ext cx="2232248" cy="2120989"/>
          </a:xfrm>
          <a:custGeom>
            <a:avLst/>
            <a:gdLst>
              <a:gd name="connsiteX0" fmla="*/ 914400 w 1791478"/>
              <a:gd name="connsiteY0" fmla="*/ 0 h 1856791"/>
              <a:gd name="connsiteX1" fmla="*/ 139959 w 1791478"/>
              <a:gd name="connsiteY1" fmla="*/ 382555 h 1856791"/>
              <a:gd name="connsiteX2" fmla="*/ 0 w 1791478"/>
              <a:gd name="connsiteY2" fmla="*/ 933061 h 1856791"/>
              <a:gd name="connsiteX3" fmla="*/ 37323 w 1791478"/>
              <a:gd name="connsiteY3" fmla="*/ 1380930 h 1856791"/>
              <a:gd name="connsiteX4" fmla="*/ 531845 w 1791478"/>
              <a:gd name="connsiteY4" fmla="*/ 1791477 h 1856791"/>
              <a:gd name="connsiteX5" fmla="*/ 1045029 w 1791478"/>
              <a:gd name="connsiteY5" fmla="*/ 1856791 h 1856791"/>
              <a:gd name="connsiteX6" fmla="*/ 1558212 w 1791478"/>
              <a:gd name="connsiteY6" fmla="*/ 1520889 h 1856791"/>
              <a:gd name="connsiteX7" fmla="*/ 1782147 w 1791478"/>
              <a:gd name="connsiteY7" fmla="*/ 951722 h 1856791"/>
              <a:gd name="connsiteX8" fmla="*/ 1791478 w 1791478"/>
              <a:gd name="connsiteY8" fmla="*/ 531844 h 1856791"/>
              <a:gd name="connsiteX9" fmla="*/ 1502229 w 1791478"/>
              <a:gd name="connsiteY9" fmla="*/ 223934 h 1856791"/>
              <a:gd name="connsiteX10" fmla="*/ 1082351 w 1791478"/>
              <a:gd name="connsiteY10" fmla="*/ 65314 h 1856791"/>
              <a:gd name="connsiteX11" fmla="*/ 914400 w 1791478"/>
              <a:gd name="connsiteY11" fmla="*/ 0 h 1856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91478" h="1856791">
                <a:moveTo>
                  <a:pt x="914400" y="0"/>
                </a:moveTo>
                <a:lnTo>
                  <a:pt x="139959" y="382555"/>
                </a:lnTo>
                <a:lnTo>
                  <a:pt x="0" y="933061"/>
                </a:lnTo>
                <a:lnTo>
                  <a:pt x="37323" y="1380930"/>
                </a:lnTo>
                <a:lnTo>
                  <a:pt x="531845" y="1791477"/>
                </a:lnTo>
                <a:lnTo>
                  <a:pt x="1045029" y="1856791"/>
                </a:lnTo>
                <a:lnTo>
                  <a:pt x="1558212" y="1520889"/>
                </a:lnTo>
                <a:lnTo>
                  <a:pt x="1782147" y="951722"/>
                </a:lnTo>
                <a:lnTo>
                  <a:pt x="1791478" y="531844"/>
                </a:lnTo>
                <a:lnTo>
                  <a:pt x="1502229" y="223934"/>
                </a:lnTo>
                <a:lnTo>
                  <a:pt x="1082351" y="65314"/>
                </a:lnTo>
                <a:lnTo>
                  <a:pt x="9144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fr-FR" sz="2400" dirty="0">
                <a:solidFill>
                  <a:prstClr val="black"/>
                </a:solidFill>
                <a:latin typeface="Calibri"/>
              </a:rPr>
              <a:t>En total, mi </a:t>
            </a:r>
            <a:r>
              <a:rPr lang="fr-FR" sz="2400" dirty="0" err="1">
                <a:solidFill>
                  <a:prstClr val="black"/>
                </a:solidFill>
                <a:latin typeface="Calibri"/>
              </a:rPr>
              <a:t>logro</a:t>
            </a:r>
            <a:r>
              <a:rPr lang="fr-FR" sz="2400" dirty="0">
                <a:solidFill>
                  <a:prstClr val="black"/>
                </a:solidFill>
                <a:latin typeface="Calibri"/>
              </a:rPr>
              <a:t> de </a:t>
            </a:r>
            <a:r>
              <a:rPr lang="fr-FR" sz="2400" dirty="0" err="1">
                <a:solidFill>
                  <a:prstClr val="black"/>
                </a:solidFill>
                <a:latin typeface="Calibri"/>
              </a:rPr>
              <a:t>hoy</a:t>
            </a:r>
            <a:r>
              <a:rPr lang="fr-FR" sz="2400" dirty="0">
                <a:solidFill>
                  <a:prstClr val="black"/>
                </a:solidFill>
                <a:latin typeface="Calibri"/>
              </a:rPr>
              <a:t> es </a:t>
            </a:r>
            <a:r>
              <a:rPr lang="fr-FR" sz="2400" dirty="0" err="1">
                <a:solidFill>
                  <a:prstClr val="black"/>
                </a:solidFill>
                <a:latin typeface="Calibri"/>
              </a:rPr>
              <a:t>del</a:t>
            </a:r>
            <a:r>
              <a:rPr lang="fr-FR" sz="2400" dirty="0">
                <a:solidFill>
                  <a:prstClr val="black"/>
                </a:solidFill>
                <a:latin typeface="Calibri"/>
              </a:rPr>
              <a:t> 75%.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7BF4109F-85A8-423D-9267-141AABD176C8}"/>
              </a:ext>
            </a:extLst>
          </p:cNvPr>
          <p:cNvSpPr/>
          <p:nvPr/>
        </p:nvSpPr>
        <p:spPr>
          <a:xfrm>
            <a:off x="6267796" y="3690851"/>
            <a:ext cx="1562793" cy="1080654"/>
          </a:xfrm>
          <a:custGeom>
            <a:avLst/>
            <a:gdLst>
              <a:gd name="connsiteX0" fmla="*/ 798022 w 1562793"/>
              <a:gd name="connsiteY0" fmla="*/ 0 h 1080654"/>
              <a:gd name="connsiteX1" fmla="*/ 1446415 w 1562793"/>
              <a:gd name="connsiteY1" fmla="*/ 266007 h 1080654"/>
              <a:gd name="connsiteX2" fmla="*/ 1562793 w 1562793"/>
              <a:gd name="connsiteY2" fmla="*/ 714894 h 1080654"/>
              <a:gd name="connsiteX3" fmla="*/ 1363288 w 1562793"/>
              <a:gd name="connsiteY3" fmla="*/ 1014153 h 1080654"/>
              <a:gd name="connsiteX4" fmla="*/ 781397 w 1562793"/>
              <a:gd name="connsiteY4" fmla="*/ 1080654 h 1080654"/>
              <a:gd name="connsiteX5" fmla="*/ 182880 w 1562793"/>
              <a:gd name="connsiteY5" fmla="*/ 914400 h 1080654"/>
              <a:gd name="connsiteX6" fmla="*/ 0 w 1562793"/>
              <a:gd name="connsiteY6" fmla="*/ 631767 h 1080654"/>
              <a:gd name="connsiteX7" fmla="*/ 33251 w 1562793"/>
              <a:gd name="connsiteY7" fmla="*/ 282633 h 1080654"/>
              <a:gd name="connsiteX8" fmla="*/ 365760 w 1562793"/>
              <a:gd name="connsiteY8" fmla="*/ 66502 h 1080654"/>
              <a:gd name="connsiteX9" fmla="*/ 798022 w 1562793"/>
              <a:gd name="connsiteY9" fmla="*/ 0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62793" h="1080654">
                <a:moveTo>
                  <a:pt x="798022" y="0"/>
                </a:moveTo>
                <a:lnTo>
                  <a:pt x="1446415" y="266007"/>
                </a:lnTo>
                <a:lnTo>
                  <a:pt x="1562793" y="714894"/>
                </a:lnTo>
                <a:lnTo>
                  <a:pt x="1363288" y="1014153"/>
                </a:lnTo>
                <a:lnTo>
                  <a:pt x="781397" y="1080654"/>
                </a:lnTo>
                <a:lnTo>
                  <a:pt x="182880" y="914400"/>
                </a:lnTo>
                <a:lnTo>
                  <a:pt x="0" y="631767"/>
                </a:lnTo>
                <a:lnTo>
                  <a:pt x="33251" y="282633"/>
                </a:lnTo>
                <a:lnTo>
                  <a:pt x="365760" y="66502"/>
                </a:lnTo>
                <a:lnTo>
                  <a:pt x="79802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91F3850-984A-4CE6-970B-C3EBFC6F5270}"/>
              </a:ext>
            </a:extLst>
          </p:cNvPr>
          <p:cNvSpPr/>
          <p:nvPr/>
        </p:nvSpPr>
        <p:spPr>
          <a:xfrm>
            <a:off x="6292734" y="3678931"/>
            <a:ext cx="1584436" cy="1104493"/>
          </a:xfrm>
          <a:custGeom>
            <a:avLst/>
            <a:gdLst>
              <a:gd name="connsiteX0" fmla="*/ 914400 w 1791478"/>
              <a:gd name="connsiteY0" fmla="*/ 0 h 1856791"/>
              <a:gd name="connsiteX1" fmla="*/ 139959 w 1791478"/>
              <a:gd name="connsiteY1" fmla="*/ 382555 h 1856791"/>
              <a:gd name="connsiteX2" fmla="*/ 0 w 1791478"/>
              <a:gd name="connsiteY2" fmla="*/ 933061 h 1856791"/>
              <a:gd name="connsiteX3" fmla="*/ 37323 w 1791478"/>
              <a:gd name="connsiteY3" fmla="*/ 1380930 h 1856791"/>
              <a:gd name="connsiteX4" fmla="*/ 531845 w 1791478"/>
              <a:gd name="connsiteY4" fmla="*/ 1791477 h 1856791"/>
              <a:gd name="connsiteX5" fmla="*/ 1045029 w 1791478"/>
              <a:gd name="connsiteY5" fmla="*/ 1856791 h 1856791"/>
              <a:gd name="connsiteX6" fmla="*/ 1558212 w 1791478"/>
              <a:gd name="connsiteY6" fmla="*/ 1520889 h 1856791"/>
              <a:gd name="connsiteX7" fmla="*/ 1782147 w 1791478"/>
              <a:gd name="connsiteY7" fmla="*/ 951722 h 1856791"/>
              <a:gd name="connsiteX8" fmla="*/ 1791478 w 1791478"/>
              <a:gd name="connsiteY8" fmla="*/ 531844 h 1856791"/>
              <a:gd name="connsiteX9" fmla="*/ 1502229 w 1791478"/>
              <a:gd name="connsiteY9" fmla="*/ 223934 h 1856791"/>
              <a:gd name="connsiteX10" fmla="*/ 1082351 w 1791478"/>
              <a:gd name="connsiteY10" fmla="*/ 65314 h 1856791"/>
              <a:gd name="connsiteX11" fmla="*/ 914400 w 1791478"/>
              <a:gd name="connsiteY11" fmla="*/ 0 h 1856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91478" h="1856791">
                <a:moveTo>
                  <a:pt x="914400" y="0"/>
                </a:moveTo>
                <a:lnTo>
                  <a:pt x="139959" y="382555"/>
                </a:lnTo>
                <a:lnTo>
                  <a:pt x="0" y="933061"/>
                </a:lnTo>
                <a:lnTo>
                  <a:pt x="37323" y="1380930"/>
                </a:lnTo>
                <a:lnTo>
                  <a:pt x="531845" y="1791477"/>
                </a:lnTo>
                <a:lnTo>
                  <a:pt x="1045029" y="1856791"/>
                </a:lnTo>
                <a:lnTo>
                  <a:pt x="1558212" y="1520889"/>
                </a:lnTo>
                <a:lnTo>
                  <a:pt x="1782147" y="951722"/>
                </a:lnTo>
                <a:lnTo>
                  <a:pt x="1791478" y="531844"/>
                </a:lnTo>
                <a:lnTo>
                  <a:pt x="1502229" y="223934"/>
                </a:lnTo>
                <a:lnTo>
                  <a:pt x="1082351" y="65314"/>
                </a:lnTo>
                <a:lnTo>
                  <a:pt x="9144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fr-FR" sz="2400" dirty="0">
                <a:solidFill>
                  <a:prstClr val="black"/>
                </a:solidFill>
                <a:latin typeface="Calibri"/>
              </a:rPr>
              <a:t>¡Nada mal!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4BB531-9B03-4AA2-AAFC-0D2F8CF3B06F}"/>
              </a:ext>
            </a:extLst>
          </p:cNvPr>
          <p:cNvSpPr/>
          <p:nvPr/>
        </p:nvSpPr>
        <p:spPr bwMode="auto">
          <a:xfrm>
            <a:off x="8648700" y="190500"/>
            <a:ext cx="279400" cy="381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1892132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E6ABDBA-21AC-4CA3-85E8-A56DCCDDA809}"/>
              </a:ext>
            </a:extLst>
          </p:cNvPr>
          <p:cNvSpPr/>
          <p:nvPr/>
        </p:nvSpPr>
        <p:spPr>
          <a:xfrm>
            <a:off x="755444" y="2509607"/>
            <a:ext cx="4052530" cy="2992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GB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Específicos</a:t>
            </a:r>
            <a:endParaRPr lang="en-GB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GB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GB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Medibles</a:t>
            </a:r>
            <a:endParaRPr lang="en-GB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GB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- </a:t>
            </a:r>
            <a:r>
              <a:rPr lang="en-GB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Alcanzables</a:t>
            </a:r>
            <a:r>
              <a:rPr lang="en-GB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GB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- </a:t>
            </a:r>
            <a:r>
              <a:rPr lang="en-GB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Realistas</a:t>
            </a:r>
            <a:r>
              <a:rPr lang="en-GB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GB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GB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Duración</a:t>
            </a:r>
            <a:r>
              <a:rPr lang="en-GB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limitada</a:t>
            </a:r>
            <a:endParaRPr lang="en-US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884608-2116-490E-B656-D966EC448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13" y="901810"/>
            <a:ext cx="8231187" cy="519112"/>
          </a:xfrm>
        </p:spPr>
        <p:txBody>
          <a:bodyPr/>
          <a:lstStyle/>
          <a:p>
            <a:r>
              <a:rPr lang="en-GB" dirty="0"/>
              <a:t>Los </a:t>
            </a:r>
            <a:r>
              <a:rPr lang="en-GB" dirty="0" err="1"/>
              <a:t>indicadores</a:t>
            </a:r>
            <a:r>
              <a:rPr lang="en-GB" dirty="0"/>
              <a:t> + </a:t>
            </a:r>
            <a:r>
              <a:rPr lang="en-GB" dirty="0" err="1"/>
              <a:t>objetivos</a:t>
            </a:r>
            <a:r>
              <a:rPr lang="en-GB" dirty="0"/>
              <a:t> </a:t>
            </a:r>
            <a:r>
              <a:rPr lang="en-GB" dirty="0" err="1"/>
              <a:t>deben</a:t>
            </a:r>
            <a:r>
              <a:rPr lang="en-GB" dirty="0"/>
              <a:t> ser SMART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230D42D-6330-48A4-BEF2-5914651DD496}"/>
              </a:ext>
            </a:extLst>
          </p:cNvPr>
          <p:cNvGrpSpPr/>
          <p:nvPr/>
        </p:nvGrpSpPr>
        <p:grpSpPr>
          <a:xfrm>
            <a:off x="4618227" y="2961096"/>
            <a:ext cx="3915707" cy="2385000"/>
            <a:chOff x="4634707" y="2229271"/>
            <a:chExt cx="3915707" cy="2385000"/>
          </a:xfrm>
        </p:grpSpPr>
        <p:sp>
          <p:nvSpPr>
            <p:cNvPr id="11" name="Title 6">
              <a:extLst>
                <a:ext uri="{FF2B5EF4-FFF2-40B4-BE49-F238E27FC236}">
                  <a16:creationId xmlns:a16="http://schemas.microsoft.com/office/drawing/2014/main" id="{8D632EBC-69C3-4D83-A9DF-0E1EDA71FE5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634707" y="4029496"/>
              <a:ext cx="391570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lvl1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GB" sz="1600" kern="0" dirty="0">
                  <a:hlinkClick r:id="rId4"/>
                </a:rPr>
                <a:t>Humanitarian Indicators Registry</a:t>
              </a:r>
              <a:endParaRPr lang="en-GB" sz="1600" kern="0" dirty="0"/>
            </a:p>
            <a:p>
              <a:pPr algn="ctr"/>
              <a:r>
                <a:rPr lang="en-GB" sz="1600" dirty="0">
                  <a:hlinkClick r:id="rId4"/>
                </a:rPr>
                <a:t>ir.hpc.tools</a:t>
              </a:r>
              <a:endParaRPr lang="en-GB" sz="1600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14BC978-BF8D-4150-A2E3-9B58D137C5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1714"/>
            <a:stretch/>
          </p:blipFill>
          <p:spPr>
            <a:xfrm>
              <a:off x="5707023" y="2229271"/>
              <a:ext cx="1771074" cy="16824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E6D828CF-642B-4D9E-AB17-00332AC23FF7}"/>
              </a:ext>
            </a:extLst>
          </p:cNvPr>
          <p:cNvSpPr/>
          <p:nvPr/>
        </p:nvSpPr>
        <p:spPr bwMode="auto">
          <a:xfrm>
            <a:off x="8648700" y="190500"/>
            <a:ext cx="279400" cy="381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4A89B941-4ACC-C4D0-0B1A-87AE49E60324}"/>
              </a:ext>
            </a:extLst>
          </p:cNvPr>
          <p:cNvSpPr txBox="1">
            <a:spLocks/>
          </p:cNvSpPr>
          <p:nvPr/>
        </p:nvSpPr>
        <p:spPr>
          <a:xfrm>
            <a:off x="215900" y="381000"/>
            <a:ext cx="8231187" cy="5191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kern="0" dirty="0"/>
              <a:t>USO BÁSICO DE INDICADORES /3: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3685788"/>
      </p:ext>
    </p:extLst>
  </p:cSld>
  <p:clrMapOvr>
    <a:masterClrMapping/>
  </p:clrMapOvr>
  <p:transition advTm="114156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52AF295E-A1F2-4B15-B4B4-CCE316CD5F7A}"/>
              </a:ext>
            </a:extLst>
          </p:cNvPr>
          <p:cNvSpPr txBox="1">
            <a:spLocks/>
          </p:cNvSpPr>
          <p:nvPr/>
        </p:nvSpPr>
        <p:spPr>
          <a:xfrm>
            <a:off x="7007669" y="1773433"/>
            <a:ext cx="1641031" cy="5191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Valor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fr-FR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único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98" name="Title 1">
            <a:extLst>
              <a:ext uri="{FF2B5EF4-FFF2-40B4-BE49-F238E27FC236}">
                <a16:creationId xmlns:a16="http://schemas.microsoft.com/office/drawing/2014/main" id="{D7D9DA53-D5BE-43B6-82B8-2B38A2ED1752}"/>
              </a:ext>
            </a:extLst>
          </p:cNvPr>
          <p:cNvSpPr txBox="1">
            <a:spLocks/>
          </p:cNvSpPr>
          <p:nvPr/>
        </p:nvSpPr>
        <p:spPr>
          <a:xfrm>
            <a:off x="340547" y="1774965"/>
            <a:ext cx="2165297" cy="5191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Varios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fr-FR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valores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3B39B337-D479-4C00-8FC5-548A47B4EFF9}"/>
              </a:ext>
            </a:extLst>
          </p:cNvPr>
          <p:cNvSpPr/>
          <p:nvPr/>
        </p:nvSpPr>
        <p:spPr bwMode="auto">
          <a:xfrm>
            <a:off x="8648700" y="190500"/>
            <a:ext cx="279400" cy="381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A8CB0070-A4A0-68A4-7FFF-024C94435EC5}"/>
              </a:ext>
            </a:extLst>
          </p:cNvPr>
          <p:cNvSpPr/>
          <p:nvPr/>
        </p:nvSpPr>
        <p:spPr bwMode="auto">
          <a:xfrm>
            <a:off x="2601016" y="2848267"/>
            <a:ext cx="3941966" cy="51911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0C930C8D-0067-487C-832F-BC195816A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5836" y="2929256"/>
            <a:ext cx="1611776" cy="357133"/>
          </a:xfrm>
        </p:spPr>
        <p:txBody>
          <a:bodyPr/>
          <a:lstStyle/>
          <a:p>
            <a:r>
              <a:rPr lang="fr-FR" sz="1600" dirty="0" err="1"/>
              <a:t>Agregación</a:t>
            </a:r>
            <a:br>
              <a:rPr lang="fr-FR" dirty="0"/>
            </a:br>
            <a:br>
              <a:rPr lang="fr-FR" dirty="0"/>
            </a:br>
            <a:endParaRPr lang="en-US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B62AD3B8-8EC4-ADBD-A152-789EDE9327C9}"/>
              </a:ext>
            </a:extLst>
          </p:cNvPr>
          <p:cNvSpPr/>
          <p:nvPr/>
        </p:nvSpPr>
        <p:spPr bwMode="auto">
          <a:xfrm flipH="1">
            <a:off x="2601016" y="3429000"/>
            <a:ext cx="3941966" cy="51911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C2B60DF-F74C-957C-1750-10EFE0FE265A}"/>
              </a:ext>
            </a:extLst>
          </p:cNvPr>
          <p:cNvSpPr txBox="1">
            <a:spLocks/>
          </p:cNvSpPr>
          <p:nvPr/>
        </p:nvSpPr>
        <p:spPr>
          <a:xfrm>
            <a:off x="3663756" y="3518944"/>
            <a:ext cx="1743856" cy="36691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600" kern="0" dirty="0" err="1"/>
              <a:t>Desagregación</a:t>
            </a:r>
            <a:br>
              <a:rPr lang="fr-FR" kern="0" dirty="0"/>
            </a:br>
            <a:br>
              <a:rPr lang="fr-FR" kern="0" dirty="0"/>
            </a:br>
            <a:endParaRPr lang="en-US" kern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947D68-1A2B-C20F-965D-39A5D80347BC}"/>
              </a:ext>
            </a:extLst>
          </p:cNvPr>
          <p:cNvSpPr/>
          <p:nvPr/>
        </p:nvSpPr>
        <p:spPr bwMode="auto">
          <a:xfrm>
            <a:off x="432482" y="3116005"/>
            <a:ext cx="451929" cy="406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009D8E-E207-6DCB-6DC6-045C9C45E4D0}"/>
              </a:ext>
            </a:extLst>
          </p:cNvPr>
          <p:cNvSpPr/>
          <p:nvPr/>
        </p:nvSpPr>
        <p:spPr bwMode="auto">
          <a:xfrm>
            <a:off x="1042082" y="3100765"/>
            <a:ext cx="451929" cy="406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AB49CA-09BF-4EA2-295B-06C36C0F4076}"/>
              </a:ext>
            </a:extLst>
          </p:cNvPr>
          <p:cNvSpPr/>
          <p:nvPr/>
        </p:nvSpPr>
        <p:spPr bwMode="auto">
          <a:xfrm>
            <a:off x="719540" y="3677289"/>
            <a:ext cx="451929" cy="406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33F6506-A3A3-42E7-B973-558A54E66154}"/>
              </a:ext>
            </a:extLst>
          </p:cNvPr>
          <p:cNvSpPr/>
          <p:nvPr/>
        </p:nvSpPr>
        <p:spPr bwMode="auto">
          <a:xfrm>
            <a:off x="1682276" y="3100765"/>
            <a:ext cx="451929" cy="406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6ED07DF-C3A6-549B-71E3-3EF0BCAEEE16}"/>
              </a:ext>
            </a:extLst>
          </p:cNvPr>
          <p:cNvSpPr/>
          <p:nvPr/>
        </p:nvSpPr>
        <p:spPr bwMode="auto">
          <a:xfrm>
            <a:off x="1369894" y="3668483"/>
            <a:ext cx="451929" cy="406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71E4A4E-6BC0-A313-DB95-FDEA67CE9693}"/>
              </a:ext>
            </a:extLst>
          </p:cNvPr>
          <p:cNvSpPr/>
          <p:nvPr/>
        </p:nvSpPr>
        <p:spPr bwMode="auto">
          <a:xfrm>
            <a:off x="719540" y="2530939"/>
            <a:ext cx="451929" cy="406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E0678EE-3A4F-82FC-EF27-5E25F88A28F9}"/>
              </a:ext>
            </a:extLst>
          </p:cNvPr>
          <p:cNvSpPr/>
          <p:nvPr/>
        </p:nvSpPr>
        <p:spPr bwMode="auto">
          <a:xfrm>
            <a:off x="1369894" y="2522133"/>
            <a:ext cx="451929" cy="406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8EABF8A-D341-B0B8-502E-41E6A154604C}"/>
              </a:ext>
            </a:extLst>
          </p:cNvPr>
          <p:cNvSpPr/>
          <p:nvPr/>
        </p:nvSpPr>
        <p:spPr bwMode="auto">
          <a:xfrm>
            <a:off x="7251360" y="3025695"/>
            <a:ext cx="835565" cy="69486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D440EC75-39C1-8B00-A7A8-3C47F1F31D02}"/>
              </a:ext>
            </a:extLst>
          </p:cNvPr>
          <p:cNvSpPr txBox="1">
            <a:spLocks/>
          </p:cNvSpPr>
          <p:nvPr/>
        </p:nvSpPr>
        <p:spPr>
          <a:xfrm>
            <a:off x="3242243" y="4563924"/>
            <a:ext cx="2659511" cy="214258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>
              <a:defRPr/>
            </a:pPr>
            <a:r>
              <a:rPr lang="fr-FR" sz="2000" b="0" u="sng" kern="0" dirty="0" err="1">
                <a:solidFill>
                  <a:prstClr val="black"/>
                </a:solidFill>
              </a:rPr>
              <a:t>Varios</a:t>
            </a:r>
            <a:r>
              <a:rPr lang="fr-FR" sz="2000" b="0" u="sng" kern="0" dirty="0">
                <a:solidFill>
                  <a:prstClr val="black"/>
                </a:solidFill>
              </a:rPr>
              <a:t> </a:t>
            </a:r>
            <a:r>
              <a:rPr lang="fr-FR" sz="2000" b="0" u="sng" kern="0" dirty="0" err="1">
                <a:solidFill>
                  <a:prstClr val="black"/>
                </a:solidFill>
              </a:rPr>
              <a:t>métodos</a:t>
            </a:r>
            <a:r>
              <a:rPr lang="fr-FR" sz="2000" b="0" u="sng" kern="0" dirty="0">
                <a:solidFill>
                  <a:prstClr val="black"/>
                </a:solidFill>
              </a:rPr>
              <a:t>:</a:t>
            </a:r>
          </a:p>
          <a:p>
            <a:pPr lvl="0" algn="ctr">
              <a:defRPr/>
            </a:pPr>
            <a:r>
              <a:rPr lang="fr-FR" sz="2000" kern="0" dirty="0" err="1">
                <a:solidFill>
                  <a:prstClr val="black"/>
                </a:solidFill>
              </a:rPr>
              <a:t>MÁXimo</a:t>
            </a:r>
            <a:endParaRPr lang="fr-FR" sz="2000" kern="0" dirty="0">
              <a:solidFill>
                <a:prstClr val="black"/>
              </a:solidFill>
            </a:endParaRPr>
          </a:p>
          <a:p>
            <a:pPr lvl="0" algn="ctr">
              <a:defRPr/>
            </a:pPr>
            <a:r>
              <a:rPr lang="fr-FR" sz="2000" kern="0" dirty="0">
                <a:solidFill>
                  <a:prstClr val="black"/>
                </a:solidFill>
              </a:rPr>
              <a:t>SUMA</a:t>
            </a:r>
          </a:p>
          <a:p>
            <a:pPr lvl="0" algn="ctr">
              <a:defRPr/>
            </a:pPr>
            <a:r>
              <a:rPr lang="fr-FR" sz="2000" kern="0" dirty="0">
                <a:solidFill>
                  <a:prstClr val="black"/>
                </a:solidFill>
              </a:rPr>
              <a:t>ÚLTIMO</a:t>
            </a:r>
          </a:p>
          <a:p>
            <a:pPr lvl="0" algn="ctr">
              <a:defRPr/>
            </a:pPr>
            <a:r>
              <a:rPr lang="fr-FR" sz="2000" kern="0" dirty="0">
                <a:solidFill>
                  <a:prstClr val="black"/>
                </a:solidFill>
              </a:rPr>
              <a:t>MEDIA</a:t>
            </a:r>
          </a:p>
          <a:p>
            <a:pPr lvl="0" algn="ctr">
              <a:defRPr/>
            </a:pPr>
            <a:r>
              <a:rPr lang="fr-FR" sz="2000" kern="0" dirty="0">
                <a:solidFill>
                  <a:prstClr val="black"/>
                </a:solidFill>
              </a:rPr>
              <a:t>%SUMA</a:t>
            </a:r>
            <a:b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C006D6FB-1766-E1CB-44CF-157F3AA3FBBF}"/>
              </a:ext>
            </a:extLst>
          </p:cNvPr>
          <p:cNvSpPr txBox="1">
            <a:spLocks/>
          </p:cNvSpPr>
          <p:nvPr/>
        </p:nvSpPr>
        <p:spPr>
          <a:xfrm>
            <a:off x="255647" y="665561"/>
            <a:ext cx="5973192" cy="5191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kern="0" dirty="0" err="1"/>
              <a:t>Agregación</a:t>
            </a:r>
            <a:r>
              <a:rPr lang="fr-FR" kern="0" dirty="0"/>
              <a:t> / </a:t>
            </a:r>
            <a:r>
              <a:rPr lang="fr-FR" kern="0" dirty="0" err="1"/>
              <a:t>desagregación</a:t>
            </a:r>
            <a:endParaRPr lang="en-US" kern="0" dirty="0"/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BB8790FB-F9D0-3C49-FAF3-6C911A9B0852}"/>
              </a:ext>
            </a:extLst>
          </p:cNvPr>
          <p:cNvSpPr txBox="1">
            <a:spLocks/>
          </p:cNvSpPr>
          <p:nvPr/>
        </p:nvSpPr>
        <p:spPr>
          <a:xfrm>
            <a:off x="101096" y="4563924"/>
            <a:ext cx="3282628" cy="214258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fr-FR" sz="2000" b="0" u="sng" kern="0" dirty="0" err="1">
                <a:solidFill>
                  <a:prstClr val="black"/>
                </a:solidFill>
              </a:rPr>
              <a:t>Valores</a:t>
            </a:r>
            <a:r>
              <a:rPr lang="fr-FR" sz="2000" b="0" u="sng" kern="0" dirty="0">
                <a:solidFill>
                  <a:prstClr val="black"/>
                </a:solidFill>
              </a:rPr>
              <a:t> </a:t>
            </a:r>
            <a:r>
              <a:rPr lang="fr-FR" sz="2000" b="0" u="sng" kern="0" dirty="0" err="1">
                <a:solidFill>
                  <a:prstClr val="black"/>
                </a:solidFill>
              </a:rPr>
              <a:t>por</a:t>
            </a:r>
            <a:r>
              <a:rPr lang="fr-FR" sz="2000" b="0" u="sng" kern="0" dirty="0">
                <a:solidFill>
                  <a:prstClr val="black"/>
                </a:solidFill>
              </a:rPr>
              <a:t>...</a:t>
            </a:r>
          </a:p>
          <a:p>
            <a:pPr lvl="1">
              <a:defRPr/>
            </a:pPr>
            <a:r>
              <a:rPr lang="fr-FR" sz="2000" b="0" kern="0" dirty="0">
                <a:solidFill>
                  <a:prstClr val="black"/>
                </a:solidFill>
              </a:rPr>
              <a:t>- </a:t>
            </a:r>
            <a:r>
              <a:rPr lang="fr-FR" sz="2000" b="0" kern="0" dirty="0" err="1">
                <a:solidFill>
                  <a:prstClr val="black"/>
                </a:solidFill>
              </a:rPr>
              <a:t>ubicación</a:t>
            </a:r>
            <a:endParaRPr lang="fr-FR" sz="2000" b="0" kern="0" dirty="0">
              <a:solidFill>
                <a:prstClr val="black"/>
              </a:solidFill>
            </a:endParaRPr>
          </a:p>
          <a:p>
            <a:pPr lvl="1">
              <a:defRPr/>
            </a:pPr>
            <a:r>
              <a:rPr lang="fr-FR" sz="2000" b="0" kern="0" dirty="0">
                <a:solidFill>
                  <a:prstClr val="black"/>
                </a:solidFill>
              </a:rPr>
              <a:t>- </a:t>
            </a:r>
            <a:r>
              <a:rPr lang="fr-FR" sz="2000" b="0" kern="0" dirty="0" err="1">
                <a:solidFill>
                  <a:prstClr val="black"/>
                </a:solidFill>
              </a:rPr>
              <a:t>proyecto</a:t>
            </a:r>
            <a:endParaRPr lang="fr-FR" sz="2000" b="0" kern="0" dirty="0">
              <a:solidFill>
                <a:prstClr val="black"/>
              </a:solidFill>
            </a:endParaRPr>
          </a:p>
          <a:p>
            <a:pPr lvl="1">
              <a:defRPr/>
            </a:pPr>
            <a:r>
              <a:rPr lang="fr-FR" sz="2000" b="0" kern="0" dirty="0">
                <a:solidFill>
                  <a:prstClr val="black"/>
                </a:solidFill>
              </a:rPr>
              <a:t>- </a:t>
            </a:r>
            <a:r>
              <a:rPr lang="fr-FR" sz="2000" b="0" kern="0" dirty="0" err="1">
                <a:solidFill>
                  <a:prstClr val="black"/>
                </a:solidFill>
              </a:rPr>
              <a:t>periodo</a:t>
            </a:r>
            <a:r>
              <a:rPr lang="fr-FR" sz="2000" b="0" kern="0" dirty="0">
                <a:solidFill>
                  <a:prstClr val="black"/>
                </a:solidFill>
              </a:rPr>
              <a:t> de </a:t>
            </a:r>
            <a:r>
              <a:rPr lang="fr-FR" sz="2000" b="0" kern="0" dirty="0" err="1">
                <a:solidFill>
                  <a:prstClr val="black"/>
                </a:solidFill>
              </a:rPr>
              <a:t>tiempo</a:t>
            </a:r>
            <a:endParaRPr lang="fr-FR" sz="2000" b="0" kern="0" dirty="0">
              <a:solidFill>
                <a:prstClr val="black"/>
              </a:solidFill>
            </a:endParaRPr>
          </a:p>
          <a:p>
            <a:pPr lvl="1">
              <a:defRPr/>
            </a:pPr>
            <a:r>
              <a:rPr lang="fr-FR" sz="2000" b="0" kern="0" dirty="0">
                <a:solidFill>
                  <a:prstClr val="black"/>
                </a:solidFill>
              </a:rPr>
              <a:t>- </a:t>
            </a:r>
            <a:r>
              <a:rPr lang="fr-FR" sz="2000" b="0" kern="0" dirty="0" err="1">
                <a:solidFill>
                  <a:prstClr val="black"/>
                </a:solidFill>
              </a:rPr>
              <a:t>grupo</a:t>
            </a:r>
            <a:r>
              <a:rPr lang="fr-FR" sz="2000" b="0" kern="0" dirty="0">
                <a:solidFill>
                  <a:prstClr val="black"/>
                </a:solidFill>
              </a:rPr>
              <a:t> de </a:t>
            </a:r>
            <a:r>
              <a:rPr lang="fr-FR" sz="2000" b="0" kern="0" dirty="0" err="1">
                <a:solidFill>
                  <a:prstClr val="black"/>
                </a:solidFill>
              </a:rPr>
              <a:t>población</a:t>
            </a:r>
            <a:endParaRPr lang="fr-FR" sz="2000" b="0" kern="0" dirty="0">
              <a:solidFill>
                <a:prstClr val="black"/>
              </a:solidFill>
            </a:endParaRPr>
          </a:p>
          <a:p>
            <a:pPr lvl="1">
              <a:defRPr/>
            </a:pPr>
            <a:r>
              <a:rPr lang="fr-FR" sz="2000" b="0" kern="0" dirty="0">
                <a:solidFill>
                  <a:prstClr val="black"/>
                </a:solidFill>
              </a:rPr>
              <a:t>- </a:t>
            </a:r>
            <a:r>
              <a:rPr lang="fr-FR" sz="2000" b="0" kern="0" dirty="0" err="1">
                <a:solidFill>
                  <a:prstClr val="black"/>
                </a:solidFill>
              </a:rPr>
              <a:t>hogar</a:t>
            </a:r>
            <a:endParaRPr lang="fr-FR" sz="2000" b="0" kern="0" dirty="0">
              <a:solidFill>
                <a:prstClr val="black"/>
              </a:solidFill>
            </a:endParaRPr>
          </a:p>
          <a:p>
            <a:pPr lvl="1">
              <a:defRPr/>
            </a:pPr>
            <a:r>
              <a:rPr lang="fr-FR" sz="2000" b="0" kern="0" dirty="0">
                <a:solidFill>
                  <a:prstClr val="black"/>
                </a:solidFill>
              </a:rPr>
              <a:t>- etc.</a:t>
            </a:r>
            <a:endParaRPr kumimoji="0" lang="fr-FR" sz="2000" b="0" i="0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52143A8B-9BE0-3E85-2F39-8858694F526B}"/>
              </a:ext>
            </a:extLst>
          </p:cNvPr>
          <p:cNvSpPr txBox="1">
            <a:spLocks/>
          </p:cNvSpPr>
          <p:nvPr/>
        </p:nvSpPr>
        <p:spPr>
          <a:xfrm>
            <a:off x="101096" y="198511"/>
            <a:ext cx="8231187" cy="5191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kern="0" dirty="0"/>
              <a:t>USO BÁSICO DE INDICADORES /4: </a:t>
            </a:r>
          </a:p>
        </p:txBody>
      </p:sp>
    </p:spTree>
    <p:extLst>
      <p:ext uri="{BB962C8B-B14F-4D97-AF65-F5344CB8AC3E}">
        <p14:creationId xmlns:p14="http://schemas.microsoft.com/office/powerpoint/2010/main" val="974726435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" grpId="0" animBg="1"/>
      <p:bldP spid="38" grpId="0"/>
      <p:bldP spid="11" grpId="0" animBg="1"/>
      <p:bldP spid="5" grpId="0"/>
      <p:bldP spid="46" grpId="0"/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47B4BAC7-FC55-4C6C-895F-DC4CFE6590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852191"/>
              </p:ext>
            </p:extLst>
          </p:nvPr>
        </p:nvGraphicFramePr>
        <p:xfrm>
          <a:off x="5402032" y="2161277"/>
          <a:ext cx="2178561" cy="11874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6187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726187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726187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599335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18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26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28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588083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17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25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9683" y="542010"/>
            <a:ext cx="8231187" cy="507831"/>
          </a:xfrm>
        </p:spPr>
        <p:txBody>
          <a:bodyPr/>
          <a:lstStyle/>
          <a:p>
            <a:r>
              <a:rPr lang="en-GB" dirty="0"/>
              <a:t>Disaggregation of population indicators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FC9C3E-F053-4F7A-B9BD-0565238648C8}"/>
              </a:ext>
            </a:extLst>
          </p:cNvPr>
          <p:cNvSpPr/>
          <p:nvPr/>
        </p:nvSpPr>
        <p:spPr bwMode="auto">
          <a:xfrm>
            <a:off x="8810404" y="58118"/>
            <a:ext cx="279400" cy="381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0B08A7-114E-441F-A147-5DB87ADC1C5B}"/>
              </a:ext>
            </a:extLst>
          </p:cNvPr>
          <p:cNvSpPr txBox="1"/>
          <p:nvPr/>
        </p:nvSpPr>
        <p:spPr>
          <a:xfrm>
            <a:off x="1203258" y="3887134"/>
            <a:ext cx="1430719" cy="4688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       2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 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1C4B4B0-8104-4464-B998-FECEBECC86BE}"/>
              </a:ext>
            </a:extLst>
          </p:cNvPr>
          <p:cNvSpPr/>
          <p:nvPr/>
        </p:nvSpPr>
        <p:spPr bwMode="auto">
          <a:xfrm>
            <a:off x="474228" y="2243559"/>
            <a:ext cx="2469049" cy="10477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5400" b="1" dirty="0">
                <a:latin typeface="Arial" charset="0"/>
              </a:rPr>
              <a:t>132</a:t>
            </a:r>
            <a:endParaRPr kumimoji="0" lang="en-US" sz="5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761B823-4677-4ABC-865B-97E22E7FEBE2}"/>
              </a:ext>
            </a:extLst>
          </p:cNvPr>
          <p:cNvSpPr txBox="1">
            <a:spLocks/>
          </p:cNvSpPr>
          <p:nvPr/>
        </p:nvSpPr>
        <p:spPr bwMode="auto">
          <a:xfrm>
            <a:off x="3284584" y="2152239"/>
            <a:ext cx="671681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6600" kern="0" dirty="0"/>
              <a:t>=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D98E1A1C-1837-4280-8D3E-83E3B994CE3D}"/>
              </a:ext>
            </a:extLst>
          </p:cNvPr>
          <p:cNvSpPr txBox="1">
            <a:spLocks/>
          </p:cNvSpPr>
          <p:nvPr/>
        </p:nvSpPr>
        <p:spPr>
          <a:xfrm>
            <a:off x="4798289" y="2158573"/>
            <a:ext cx="603745" cy="6065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anchor="ctr" anchorCtr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2400" b="0" kern="0" dirty="0"/>
              <a:t>72</a:t>
            </a:r>
            <a:endParaRPr lang="en-US" sz="2400" b="0" kern="0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5D4501DB-2382-4452-A066-9C2A1427D5A9}"/>
              </a:ext>
            </a:extLst>
          </p:cNvPr>
          <p:cNvSpPr txBox="1">
            <a:spLocks/>
          </p:cNvSpPr>
          <p:nvPr/>
        </p:nvSpPr>
        <p:spPr>
          <a:xfrm>
            <a:off x="4798289" y="2740892"/>
            <a:ext cx="603745" cy="6065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anchor="ctr" anchorCtr="0"/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400" b="0" kern="0">
                <a:latin typeface="+mj-lt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800" b="1"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800" b="1"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800" b="1"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800" b="1"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 b="1"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 b="1"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 b="1"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 b="1">
                <a:latin typeface="Arial" charset="0"/>
              </a:defRPr>
            </a:lvl9pPr>
          </a:lstStyle>
          <a:p>
            <a:r>
              <a:rPr lang="fr-FR" dirty="0"/>
              <a:t>60</a:t>
            </a:r>
            <a:endParaRPr lang="en-US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690406D8-076E-4AAC-A47E-CD38766EF7E4}"/>
              </a:ext>
            </a:extLst>
          </p:cNvPr>
          <p:cNvSpPr txBox="1">
            <a:spLocks/>
          </p:cNvSpPr>
          <p:nvPr/>
        </p:nvSpPr>
        <p:spPr>
          <a:xfrm>
            <a:off x="5402032" y="1639663"/>
            <a:ext cx="717768" cy="5213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2400" b="0" kern="0" dirty="0"/>
              <a:t>35</a:t>
            </a:r>
            <a:endParaRPr lang="en-US" sz="2400" b="0" kern="0" dirty="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38363503-8EEE-4C8C-B15A-10D42BA51F02}"/>
              </a:ext>
            </a:extLst>
          </p:cNvPr>
          <p:cNvSpPr txBox="1">
            <a:spLocks/>
          </p:cNvSpPr>
          <p:nvPr/>
        </p:nvSpPr>
        <p:spPr>
          <a:xfrm>
            <a:off x="6119800" y="1639663"/>
            <a:ext cx="743026" cy="5144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2400" b="0" kern="0" dirty="0"/>
              <a:t>51</a:t>
            </a:r>
            <a:endParaRPr lang="en-US" sz="2400" b="0" kern="0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2EB01157-D817-4D36-A2A1-8CDE71462879}"/>
              </a:ext>
            </a:extLst>
          </p:cNvPr>
          <p:cNvSpPr txBox="1">
            <a:spLocks/>
          </p:cNvSpPr>
          <p:nvPr/>
        </p:nvSpPr>
        <p:spPr>
          <a:xfrm>
            <a:off x="6862826" y="1642368"/>
            <a:ext cx="717768" cy="51911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2400" b="0" kern="0" dirty="0"/>
              <a:t>46</a:t>
            </a:r>
            <a:endParaRPr lang="en-US" sz="2400" b="0" kern="0" dirty="0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3A4DFD42-D09B-4423-948D-9E7B377A8549}"/>
              </a:ext>
            </a:extLst>
          </p:cNvPr>
          <p:cNvSpPr txBox="1">
            <a:spLocks/>
          </p:cNvSpPr>
          <p:nvPr/>
        </p:nvSpPr>
        <p:spPr>
          <a:xfrm>
            <a:off x="3941937" y="2329117"/>
            <a:ext cx="841710" cy="5191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fr-FR" sz="2000" i="1" kern="0" dirty="0" err="1"/>
              <a:t>Masc</a:t>
            </a:r>
            <a:endParaRPr lang="en-US" sz="2000" i="1" kern="0" dirty="0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D04C7DAA-8CDA-4A1B-8A1E-20DF75812FDA}"/>
              </a:ext>
            </a:extLst>
          </p:cNvPr>
          <p:cNvSpPr txBox="1">
            <a:spLocks/>
          </p:cNvSpPr>
          <p:nvPr/>
        </p:nvSpPr>
        <p:spPr>
          <a:xfrm>
            <a:off x="3956265" y="2856424"/>
            <a:ext cx="842024" cy="5191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fr-FR" sz="2000" i="1" kern="0" dirty="0"/>
              <a:t>Fem.</a:t>
            </a:r>
            <a:endParaRPr lang="en-US" sz="2000" i="1" kern="0" dirty="0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866093B2-B730-4570-B701-B392C031B5F4}"/>
              </a:ext>
            </a:extLst>
          </p:cNvPr>
          <p:cNvSpPr txBox="1">
            <a:spLocks/>
          </p:cNvSpPr>
          <p:nvPr/>
        </p:nvSpPr>
        <p:spPr>
          <a:xfrm>
            <a:off x="5402032" y="1265560"/>
            <a:ext cx="2649616" cy="35165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2000" i="1" kern="0" dirty="0"/>
              <a:t>&lt;18   18–60   &gt;60</a:t>
            </a:r>
            <a:endParaRPr lang="en-US" sz="2000" i="1" kern="0" dirty="0"/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2C7324DA-18C9-4138-AEE4-7781103E8288}"/>
              </a:ext>
            </a:extLst>
          </p:cNvPr>
          <p:cNvSpPr txBox="1">
            <a:spLocks/>
          </p:cNvSpPr>
          <p:nvPr/>
        </p:nvSpPr>
        <p:spPr>
          <a:xfrm>
            <a:off x="49721" y="3564414"/>
            <a:ext cx="7530872" cy="37883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2000" i="1" u="sng" kern="0" dirty="0"/>
              <a:t>Los </a:t>
            </a:r>
            <a:r>
              <a:rPr lang="fr-FR" sz="2000" i="1" u="sng" kern="0" dirty="0" err="1"/>
              <a:t>indicadores</a:t>
            </a:r>
            <a:r>
              <a:rPr lang="fr-FR" sz="2000" i="1" u="sng" kern="0" dirty="0"/>
              <a:t> de </a:t>
            </a:r>
            <a:r>
              <a:rPr lang="fr-FR" sz="2000" i="1" u="sng" kern="0" dirty="0" err="1"/>
              <a:t>población</a:t>
            </a:r>
            <a:r>
              <a:rPr lang="fr-FR" sz="2000" i="1" u="sng" kern="0" dirty="0"/>
              <a:t> </a:t>
            </a:r>
            <a:r>
              <a:rPr lang="fr-FR" sz="2000" i="1" u="sng" kern="0" dirty="0" err="1"/>
              <a:t>pueden</a:t>
            </a:r>
            <a:r>
              <a:rPr lang="fr-FR" sz="2000" i="1" u="sng" kern="0" dirty="0"/>
              <a:t> </a:t>
            </a:r>
            <a:r>
              <a:rPr lang="fr-FR" sz="2000" i="1" u="sng" kern="0" dirty="0" err="1"/>
              <a:t>desglosarse</a:t>
            </a:r>
            <a:r>
              <a:rPr lang="fr-FR" sz="2000" i="1" u="sng" kern="0" dirty="0"/>
              <a:t> </a:t>
            </a:r>
            <a:r>
              <a:rPr lang="fr-FR" sz="2000" i="1" u="sng" kern="0" dirty="0" err="1"/>
              <a:t>por</a:t>
            </a:r>
            <a:r>
              <a:rPr lang="fr-FR" sz="2000" i="1" u="sng" kern="0" dirty="0"/>
              <a:t>:</a:t>
            </a:r>
            <a:endParaRPr lang="en-US" sz="2000" i="1" u="sng" kern="0" dirty="0"/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7DFBC87A-22D0-4B2C-B24E-46E4DFBB8B50}"/>
              </a:ext>
            </a:extLst>
          </p:cNvPr>
          <p:cNvSpPr txBox="1">
            <a:spLocks/>
          </p:cNvSpPr>
          <p:nvPr/>
        </p:nvSpPr>
        <p:spPr>
          <a:xfrm>
            <a:off x="2241418" y="3917853"/>
            <a:ext cx="1794602" cy="5191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2000" i="1" kern="0" dirty="0" err="1"/>
              <a:t>Sexo</a:t>
            </a:r>
            <a:r>
              <a:rPr lang="fr-FR" sz="2000" i="1" kern="0" dirty="0"/>
              <a:t>: M / F</a:t>
            </a:r>
            <a:endParaRPr lang="en-US" sz="2000" i="1" kern="0" dirty="0"/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5DE18197-133A-4684-9B40-0B54A511354D}"/>
              </a:ext>
            </a:extLst>
          </p:cNvPr>
          <p:cNvSpPr txBox="1">
            <a:spLocks/>
          </p:cNvSpPr>
          <p:nvPr/>
        </p:nvSpPr>
        <p:spPr>
          <a:xfrm>
            <a:off x="2241417" y="4436965"/>
            <a:ext cx="5339176" cy="49417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2000" i="1" kern="0" dirty="0" err="1"/>
              <a:t>Edad</a:t>
            </a:r>
            <a:r>
              <a:rPr lang="fr-FR" sz="2000" i="1" kern="0" dirty="0"/>
              <a:t>: </a:t>
            </a:r>
            <a:r>
              <a:rPr lang="fr-FR" sz="2000" i="1" kern="0" dirty="0" err="1"/>
              <a:t>niños</a:t>
            </a:r>
            <a:r>
              <a:rPr lang="fr-FR" sz="2000" i="1" kern="0" dirty="0"/>
              <a:t> / </a:t>
            </a:r>
            <a:r>
              <a:rPr lang="fr-FR" sz="2000" i="1" kern="0" dirty="0" err="1"/>
              <a:t>adultos</a:t>
            </a:r>
            <a:r>
              <a:rPr lang="fr-FR" sz="2000" i="1" kern="0" dirty="0"/>
              <a:t> / </a:t>
            </a:r>
            <a:r>
              <a:rPr lang="fr-FR" sz="2000" i="1" kern="0" dirty="0" err="1"/>
              <a:t>personas</a:t>
            </a:r>
            <a:r>
              <a:rPr lang="fr-FR" sz="2000" i="1" kern="0" dirty="0"/>
              <a:t> </a:t>
            </a:r>
            <a:r>
              <a:rPr lang="fr-FR" sz="2000" i="1" kern="0" dirty="0" err="1"/>
              <a:t>mayores</a:t>
            </a:r>
            <a:endParaRPr lang="en-US" sz="2000" i="1" kern="0" dirty="0"/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2B9528A3-373B-410D-9E3C-0837E35F8E95}"/>
              </a:ext>
            </a:extLst>
          </p:cNvPr>
          <p:cNvSpPr txBox="1">
            <a:spLocks/>
          </p:cNvSpPr>
          <p:nvPr/>
        </p:nvSpPr>
        <p:spPr>
          <a:xfrm>
            <a:off x="2241417" y="4988522"/>
            <a:ext cx="6568766" cy="5191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2000" i="1" kern="0" dirty="0" err="1"/>
              <a:t>Estado</a:t>
            </a:r>
            <a:r>
              <a:rPr lang="fr-FR" sz="2000" i="1" kern="0" dirty="0"/>
              <a:t>: </a:t>
            </a:r>
            <a:r>
              <a:rPr lang="fr-FR" sz="2000" i="1" kern="0" dirty="0" err="1"/>
              <a:t>Refugiados</a:t>
            </a:r>
            <a:r>
              <a:rPr lang="fr-FR" sz="2000" i="1" kern="0" dirty="0"/>
              <a:t> / </a:t>
            </a:r>
            <a:r>
              <a:rPr lang="fr-FR" sz="2000" i="1" kern="0" dirty="0" err="1"/>
              <a:t>IDPs</a:t>
            </a:r>
            <a:r>
              <a:rPr lang="fr-FR" sz="2000" i="1" kern="0" dirty="0"/>
              <a:t> / </a:t>
            </a:r>
            <a:r>
              <a:rPr lang="fr-FR" sz="2000" i="1" kern="0" dirty="0" err="1"/>
              <a:t>Anfitriones</a:t>
            </a:r>
            <a:r>
              <a:rPr lang="fr-FR" sz="2000" i="1" kern="0" dirty="0"/>
              <a:t> / </a:t>
            </a:r>
            <a:r>
              <a:rPr lang="fr-FR" sz="2000" i="1" kern="0" dirty="0" err="1"/>
              <a:t>Retornados</a:t>
            </a:r>
            <a:r>
              <a:rPr lang="fr-FR" sz="2000" i="1" kern="0" dirty="0"/>
              <a:t> / …</a:t>
            </a:r>
            <a:endParaRPr lang="en-US" sz="2000" i="1" kern="0" dirty="0"/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A7F57897-3D08-48E2-9539-BF7CC86886FE}"/>
              </a:ext>
            </a:extLst>
          </p:cNvPr>
          <p:cNvSpPr txBox="1">
            <a:spLocks/>
          </p:cNvSpPr>
          <p:nvPr/>
        </p:nvSpPr>
        <p:spPr>
          <a:xfrm>
            <a:off x="2241417" y="5595726"/>
            <a:ext cx="4015021" cy="5191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2000" i="1" kern="0" dirty="0" err="1"/>
              <a:t>Discapacidad</a:t>
            </a:r>
            <a:r>
              <a:rPr lang="fr-FR" sz="2000" i="1" kern="0" dirty="0"/>
              <a:t>: </a:t>
            </a:r>
            <a:r>
              <a:rPr lang="fr-FR" sz="2000" i="1" kern="0" dirty="0" err="1"/>
              <a:t>Sí</a:t>
            </a:r>
            <a:r>
              <a:rPr lang="fr-FR" sz="2000" i="1" kern="0" dirty="0"/>
              <a:t> / No</a:t>
            </a:r>
            <a:endParaRPr lang="en-US" sz="2000" i="1" kern="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8296690-4745-4274-82B0-A3DACB749362}"/>
              </a:ext>
            </a:extLst>
          </p:cNvPr>
          <p:cNvSpPr txBox="1"/>
          <p:nvPr/>
        </p:nvSpPr>
        <p:spPr>
          <a:xfrm>
            <a:off x="1451567" y="4411196"/>
            <a:ext cx="934100" cy="5721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X  3</a:t>
            </a:r>
          </a:p>
          <a:p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01C1608-BDD2-4E4B-A9C8-32791FB468F3}"/>
              </a:ext>
            </a:extLst>
          </p:cNvPr>
          <p:cNvSpPr txBox="1"/>
          <p:nvPr/>
        </p:nvSpPr>
        <p:spPr>
          <a:xfrm>
            <a:off x="1473227" y="6243677"/>
            <a:ext cx="3622713" cy="6519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= ¡¡¡ 48 </a:t>
            </a:r>
            <a:r>
              <a:rPr lang="en-US" sz="2400" b="1" dirty="0" err="1">
                <a:solidFill>
                  <a:srgbClr val="FF0000"/>
                </a:solidFill>
              </a:rPr>
              <a:t>valores</a:t>
            </a:r>
            <a:r>
              <a:rPr lang="en-US" sz="2400" b="1" dirty="0">
                <a:solidFill>
                  <a:srgbClr val="FF0000"/>
                </a:solidFill>
              </a:rPr>
              <a:t> !!!!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9831529-2111-4A5D-9D59-A477A49EE65D}"/>
              </a:ext>
            </a:extLst>
          </p:cNvPr>
          <p:cNvSpPr txBox="1"/>
          <p:nvPr/>
        </p:nvSpPr>
        <p:spPr>
          <a:xfrm>
            <a:off x="1451567" y="4938207"/>
            <a:ext cx="934100" cy="5721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X  4</a:t>
            </a:r>
          </a:p>
          <a:p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88A502B-06F5-432F-8AF4-AFBF2DD23852}"/>
              </a:ext>
            </a:extLst>
          </p:cNvPr>
          <p:cNvSpPr txBox="1"/>
          <p:nvPr/>
        </p:nvSpPr>
        <p:spPr>
          <a:xfrm>
            <a:off x="1451567" y="5592161"/>
            <a:ext cx="934100" cy="5721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X  2</a:t>
            </a:r>
          </a:p>
          <a:p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C5553019-F9FB-ABE7-45DC-F63CAB7C7A2D}"/>
              </a:ext>
            </a:extLst>
          </p:cNvPr>
          <p:cNvSpPr txBox="1">
            <a:spLocks/>
          </p:cNvSpPr>
          <p:nvPr/>
        </p:nvSpPr>
        <p:spPr>
          <a:xfrm>
            <a:off x="0" y="864"/>
            <a:ext cx="8231187" cy="5191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kern="0" dirty="0"/>
              <a:t>USO BÁSICO DE INDICADORES /5: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5440328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/>
      <p:bldP spid="22" grpId="0" animBg="1"/>
      <p:bldP spid="23" grpId="0"/>
      <p:bldP spid="25" grpId="0" animBg="1"/>
      <p:bldP spid="26" grpId="0" animBg="1"/>
      <p:bldP spid="29" grpId="0" animBg="1"/>
      <p:bldP spid="30" grpId="0" animBg="1"/>
      <p:bldP spid="31" grpId="0" animBg="1"/>
      <p:bldP spid="32" grpId="0"/>
      <p:bldP spid="33" grpId="0"/>
      <p:bldP spid="35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9" name="Table 218">
            <a:extLst>
              <a:ext uri="{FF2B5EF4-FFF2-40B4-BE49-F238E27FC236}">
                <a16:creationId xmlns:a16="http://schemas.microsoft.com/office/drawing/2014/main" id="{7914141F-2B25-63EC-C98C-B0F533E6432E}"/>
              </a:ext>
            </a:extLst>
          </p:cNvPr>
          <p:cNvGraphicFramePr>
            <a:graphicFrameLocks noGrp="1"/>
          </p:cNvGraphicFramePr>
          <p:nvPr/>
        </p:nvGraphicFramePr>
        <p:xfrm>
          <a:off x="2695207" y="2620160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65" name="Table 64">
            <a:extLst>
              <a:ext uri="{FF2B5EF4-FFF2-40B4-BE49-F238E27FC236}">
                <a16:creationId xmlns:a16="http://schemas.microsoft.com/office/drawing/2014/main" id="{E9EEB6CA-9D4B-4FC4-387E-A15DEF018766}"/>
              </a:ext>
            </a:extLst>
          </p:cNvPr>
          <p:cNvGraphicFramePr>
            <a:graphicFrameLocks noGrp="1"/>
          </p:cNvGraphicFramePr>
          <p:nvPr/>
        </p:nvGraphicFramePr>
        <p:xfrm>
          <a:off x="525898" y="2594750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66" name="Table 65">
            <a:extLst>
              <a:ext uri="{FF2B5EF4-FFF2-40B4-BE49-F238E27FC236}">
                <a16:creationId xmlns:a16="http://schemas.microsoft.com/office/drawing/2014/main" id="{2CE27993-5443-EFD8-8C44-144A3D04330D}"/>
              </a:ext>
            </a:extLst>
          </p:cNvPr>
          <p:cNvGraphicFramePr>
            <a:graphicFrameLocks noGrp="1"/>
          </p:cNvGraphicFramePr>
          <p:nvPr/>
        </p:nvGraphicFramePr>
        <p:xfrm>
          <a:off x="525898" y="3082430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67" name="Table 66">
            <a:extLst>
              <a:ext uri="{FF2B5EF4-FFF2-40B4-BE49-F238E27FC236}">
                <a16:creationId xmlns:a16="http://schemas.microsoft.com/office/drawing/2014/main" id="{F33AAA9F-9208-A09C-E52A-7269D308ABDD}"/>
              </a:ext>
            </a:extLst>
          </p:cNvPr>
          <p:cNvGraphicFramePr>
            <a:graphicFrameLocks noGrp="1"/>
          </p:cNvGraphicFramePr>
          <p:nvPr/>
        </p:nvGraphicFramePr>
        <p:xfrm>
          <a:off x="525898" y="3570110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68" name="Table 67">
            <a:extLst>
              <a:ext uri="{FF2B5EF4-FFF2-40B4-BE49-F238E27FC236}">
                <a16:creationId xmlns:a16="http://schemas.microsoft.com/office/drawing/2014/main" id="{61F3457C-1BFE-64C9-7900-FEA7AA316B06}"/>
              </a:ext>
            </a:extLst>
          </p:cNvPr>
          <p:cNvGraphicFramePr>
            <a:graphicFrameLocks noGrp="1"/>
          </p:cNvGraphicFramePr>
          <p:nvPr/>
        </p:nvGraphicFramePr>
        <p:xfrm>
          <a:off x="525897" y="4057790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69" name="Table 68">
            <a:extLst>
              <a:ext uri="{FF2B5EF4-FFF2-40B4-BE49-F238E27FC236}">
                <a16:creationId xmlns:a16="http://schemas.microsoft.com/office/drawing/2014/main" id="{73B9D819-9861-7621-8D4A-A8D1CA1621CA}"/>
              </a:ext>
            </a:extLst>
          </p:cNvPr>
          <p:cNvGraphicFramePr>
            <a:graphicFrameLocks noGrp="1"/>
          </p:cNvGraphicFramePr>
          <p:nvPr/>
        </p:nvGraphicFramePr>
        <p:xfrm>
          <a:off x="525896" y="5033150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70" name="Table 69">
            <a:extLst>
              <a:ext uri="{FF2B5EF4-FFF2-40B4-BE49-F238E27FC236}">
                <a16:creationId xmlns:a16="http://schemas.microsoft.com/office/drawing/2014/main" id="{3D085CF3-43C5-B0F7-D151-64355E2DE2B3}"/>
              </a:ext>
            </a:extLst>
          </p:cNvPr>
          <p:cNvGraphicFramePr>
            <a:graphicFrameLocks noGrp="1"/>
          </p:cNvGraphicFramePr>
          <p:nvPr/>
        </p:nvGraphicFramePr>
        <p:xfrm>
          <a:off x="525897" y="4545470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71" name="Table 70">
            <a:extLst>
              <a:ext uri="{FF2B5EF4-FFF2-40B4-BE49-F238E27FC236}">
                <a16:creationId xmlns:a16="http://schemas.microsoft.com/office/drawing/2014/main" id="{21B2CE24-4490-E7CD-860B-0C54201065B9}"/>
              </a:ext>
            </a:extLst>
          </p:cNvPr>
          <p:cNvGraphicFramePr>
            <a:graphicFrameLocks noGrp="1"/>
          </p:cNvGraphicFramePr>
          <p:nvPr/>
        </p:nvGraphicFramePr>
        <p:xfrm>
          <a:off x="525198" y="5531462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72" name="Table 71">
            <a:extLst>
              <a:ext uri="{FF2B5EF4-FFF2-40B4-BE49-F238E27FC236}">
                <a16:creationId xmlns:a16="http://schemas.microsoft.com/office/drawing/2014/main" id="{4CB5286B-897F-B205-EFA3-6DEC0FE4BBBC}"/>
              </a:ext>
            </a:extLst>
          </p:cNvPr>
          <p:cNvGraphicFramePr>
            <a:graphicFrameLocks noGrp="1"/>
          </p:cNvGraphicFramePr>
          <p:nvPr/>
        </p:nvGraphicFramePr>
        <p:xfrm>
          <a:off x="525197" y="6019142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7C348AC8-23BD-A183-0048-A9D7D82FAF97}"/>
              </a:ext>
            </a:extLst>
          </p:cNvPr>
          <p:cNvGraphicFramePr>
            <a:graphicFrameLocks noGrp="1"/>
          </p:cNvGraphicFramePr>
          <p:nvPr/>
        </p:nvGraphicFramePr>
        <p:xfrm>
          <a:off x="470415" y="2645881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53E00195-F90E-A696-0A37-64195A127B14}"/>
              </a:ext>
            </a:extLst>
          </p:cNvPr>
          <p:cNvGraphicFramePr>
            <a:graphicFrameLocks noGrp="1"/>
          </p:cNvGraphicFramePr>
          <p:nvPr/>
        </p:nvGraphicFramePr>
        <p:xfrm>
          <a:off x="470415" y="3133561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E752848B-6C5C-A59E-D8CB-93263344AEBA}"/>
              </a:ext>
            </a:extLst>
          </p:cNvPr>
          <p:cNvGraphicFramePr>
            <a:graphicFrameLocks noGrp="1"/>
          </p:cNvGraphicFramePr>
          <p:nvPr/>
        </p:nvGraphicFramePr>
        <p:xfrm>
          <a:off x="470415" y="3621241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28B2701A-A91F-56AD-2B1E-A1E16C60169A}"/>
              </a:ext>
            </a:extLst>
          </p:cNvPr>
          <p:cNvGraphicFramePr>
            <a:graphicFrameLocks noGrp="1"/>
          </p:cNvGraphicFramePr>
          <p:nvPr/>
        </p:nvGraphicFramePr>
        <p:xfrm>
          <a:off x="470414" y="4108921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398A942C-A79E-D145-D593-1E477574B072}"/>
              </a:ext>
            </a:extLst>
          </p:cNvPr>
          <p:cNvGraphicFramePr>
            <a:graphicFrameLocks noGrp="1"/>
          </p:cNvGraphicFramePr>
          <p:nvPr/>
        </p:nvGraphicFramePr>
        <p:xfrm>
          <a:off x="470413" y="5084281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id="{E44D957A-3BB0-6979-3425-EDCAADB43DEB}"/>
              </a:ext>
            </a:extLst>
          </p:cNvPr>
          <p:cNvGraphicFramePr>
            <a:graphicFrameLocks noGrp="1"/>
          </p:cNvGraphicFramePr>
          <p:nvPr/>
        </p:nvGraphicFramePr>
        <p:xfrm>
          <a:off x="470414" y="4596601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463C86DF-B811-8EBF-37C2-E950C27B9AAF}"/>
              </a:ext>
            </a:extLst>
          </p:cNvPr>
          <p:cNvGraphicFramePr>
            <a:graphicFrameLocks noGrp="1"/>
          </p:cNvGraphicFramePr>
          <p:nvPr/>
        </p:nvGraphicFramePr>
        <p:xfrm>
          <a:off x="469715" y="5582593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id="{DBF33BA2-4370-1360-E52E-3C4956B153BD}"/>
              </a:ext>
            </a:extLst>
          </p:cNvPr>
          <p:cNvGraphicFramePr>
            <a:graphicFrameLocks noGrp="1"/>
          </p:cNvGraphicFramePr>
          <p:nvPr/>
        </p:nvGraphicFramePr>
        <p:xfrm>
          <a:off x="469714" y="6070273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8C093AD4-DFC1-5FAE-2934-B6A2FBEDF529}"/>
              </a:ext>
            </a:extLst>
          </p:cNvPr>
          <p:cNvGraphicFramePr>
            <a:graphicFrameLocks noGrp="1"/>
          </p:cNvGraphicFramePr>
          <p:nvPr/>
        </p:nvGraphicFramePr>
        <p:xfrm>
          <a:off x="423280" y="2688740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A6ED4A0F-A135-0668-DCFA-462BAFCA915C}"/>
              </a:ext>
            </a:extLst>
          </p:cNvPr>
          <p:cNvGraphicFramePr>
            <a:graphicFrameLocks noGrp="1"/>
          </p:cNvGraphicFramePr>
          <p:nvPr/>
        </p:nvGraphicFramePr>
        <p:xfrm>
          <a:off x="423280" y="3176420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A6C1AFEE-CBE6-95C1-823C-90503C65E0CF}"/>
              </a:ext>
            </a:extLst>
          </p:cNvPr>
          <p:cNvGraphicFramePr>
            <a:graphicFrameLocks noGrp="1"/>
          </p:cNvGraphicFramePr>
          <p:nvPr/>
        </p:nvGraphicFramePr>
        <p:xfrm>
          <a:off x="423280" y="3664100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57D02AD5-63D1-7FCB-5A9D-FDBD1B66E135}"/>
              </a:ext>
            </a:extLst>
          </p:cNvPr>
          <p:cNvGraphicFramePr>
            <a:graphicFrameLocks noGrp="1"/>
          </p:cNvGraphicFramePr>
          <p:nvPr/>
        </p:nvGraphicFramePr>
        <p:xfrm>
          <a:off x="423279" y="4151780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id="{C052A567-159E-338C-6568-AAC70DFF768C}"/>
              </a:ext>
            </a:extLst>
          </p:cNvPr>
          <p:cNvGraphicFramePr>
            <a:graphicFrameLocks noGrp="1"/>
          </p:cNvGraphicFramePr>
          <p:nvPr/>
        </p:nvGraphicFramePr>
        <p:xfrm>
          <a:off x="423278" y="5127140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3D5F432E-60E2-9988-13CE-64AC68DFFFD4}"/>
              </a:ext>
            </a:extLst>
          </p:cNvPr>
          <p:cNvGraphicFramePr>
            <a:graphicFrameLocks noGrp="1"/>
          </p:cNvGraphicFramePr>
          <p:nvPr/>
        </p:nvGraphicFramePr>
        <p:xfrm>
          <a:off x="423279" y="4639460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55" name="Table 54">
            <a:extLst>
              <a:ext uri="{FF2B5EF4-FFF2-40B4-BE49-F238E27FC236}">
                <a16:creationId xmlns:a16="http://schemas.microsoft.com/office/drawing/2014/main" id="{B385DD7E-AEF7-5D8D-1FAE-0F3B79415F44}"/>
              </a:ext>
            </a:extLst>
          </p:cNvPr>
          <p:cNvGraphicFramePr>
            <a:graphicFrameLocks noGrp="1"/>
          </p:cNvGraphicFramePr>
          <p:nvPr/>
        </p:nvGraphicFramePr>
        <p:xfrm>
          <a:off x="422580" y="5625452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56" name="Table 55">
            <a:extLst>
              <a:ext uri="{FF2B5EF4-FFF2-40B4-BE49-F238E27FC236}">
                <a16:creationId xmlns:a16="http://schemas.microsoft.com/office/drawing/2014/main" id="{816BE1D5-5C64-EF11-7432-653EA04D37DC}"/>
              </a:ext>
            </a:extLst>
          </p:cNvPr>
          <p:cNvGraphicFramePr>
            <a:graphicFrameLocks noGrp="1"/>
          </p:cNvGraphicFramePr>
          <p:nvPr/>
        </p:nvGraphicFramePr>
        <p:xfrm>
          <a:off x="422579" y="6113132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9059BCD4-FD99-C45A-FB63-0149F210CE9B}"/>
              </a:ext>
            </a:extLst>
          </p:cNvPr>
          <p:cNvGraphicFramePr>
            <a:graphicFrameLocks noGrp="1"/>
          </p:cNvGraphicFramePr>
          <p:nvPr/>
        </p:nvGraphicFramePr>
        <p:xfrm>
          <a:off x="387661" y="2741128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FA316856-37CF-FDF4-DDB6-17EDB2154850}"/>
              </a:ext>
            </a:extLst>
          </p:cNvPr>
          <p:cNvGraphicFramePr>
            <a:graphicFrameLocks noGrp="1"/>
          </p:cNvGraphicFramePr>
          <p:nvPr/>
        </p:nvGraphicFramePr>
        <p:xfrm>
          <a:off x="387661" y="3228808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2E6918E7-C7BF-0559-5AA2-1D365C40A687}"/>
              </a:ext>
            </a:extLst>
          </p:cNvPr>
          <p:cNvGraphicFramePr>
            <a:graphicFrameLocks noGrp="1"/>
          </p:cNvGraphicFramePr>
          <p:nvPr/>
        </p:nvGraphicFramePr>
        <p:xfrm>
          <a:off x="387661" y="3716488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059D6CCB-ED3E-668D-124C-3458955A3FF2}"/>
              </a:ext>
            </a:extLst>
          </p:cNvPr>
          <p:cNvGraphicFramePr>
            <a:graphicFrameLocks noGrp="1"/>
          </p:cNvGraphicFramePr>
          <p:nvPr/>
        </p:nvGraphicFramePr>
        <p:xfrm>
          <a:off x="387660" y="4204168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DD2B254B-87D1-506A-F99F-DE186ACCFF3D}"/>
              </a:ext>
            </a:extLst>
          </p:cNvPr>
          <p:cNvGraphicFramePr>
            <a:graphicFrameLocks noGrp="1"/>
          </p:cNvGraphicFramePr>
          <p:nvPr/>
        </p:nvGraphicFramePr>
        <p:xfrm>
          <a:off x="387659" y="5179528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18598F85-054E-0D11-76D0-DF6F2D9841CD}"/>
              </a:ext>
            </a:extLst>
          </p:cNvPr>
          <p:cNvGraphicFramePr>
            <a:graphicFrameLocks noGrp="1"/>
          </p:cNvGraphicFramePr>
          <p:nvPr/>
        </p:nvGraphicFramePr>
        <p:xfrm>
          <a:off x="387660" y="4691848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62E28E91-FAF9-39FE-9D28-E29645C05BAB}"/>
              </a:ext>
            </a:extLst>
          </p:cNvPr>
          <p:cNvGraphicFramePr>
            <a:graphicFrameLocks noGrp="1"/>
          </p:cNvGraphicFramePr>
          <p:nvPr/>
        </p:nvGraphicFramePr>
        <p:xfrm>
          <a:off x="386961" y="5677840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2CDAC7C9-0C17-8BCF-A982-A46C5D41A097}"/>
              </a:ext>
            </a:extLst>
          </p:cNvPr>
          <p:cNvGraphicFramePr>
            <a:graphicFrameLocks noGrp="1"/>
          </p:cNvGraphicFramePr>
          <p:nvPr/>
        </p:nvGraphicFramePr>
        <p:xfrm>
          <a:off x="386960" y="6165520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7835B0CB-8571-A642-6EC6-82ECD1CE0399}"/>
              </a:ext>
            </a:extLst>
          </p:cNvPr>
          <p:cNvGraphicFramePr>
            <a:graphicFrameLocks noGrp="1"/>
          </p:cNvGraphicFramePr>
          <p:nvPr/>
        </p:nvGraphicFramePr>
        <p:xfrm>
          <a:off x="343559" y="2775971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2CE23942-32AF-069A-5591-B114BD7A660E}"/>
              </a:ext>
            </a:extLst>
          </p:cNvPr>
          <p:cNvGraphicFramePr>
            <a:graphicFrameLocks noGrp="1"/>
          </p:cNvGraphicFramePr>
          <p:nvPr/>
        </p:nvGraphicFramePr>
        <p:xfrm>
          <a:off x="343559" y="3263651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3466A91D-2103-2719-8FFE-5AEB2C07A18E}"/>
              </a:ext>
            </a:extLst>
          </p:cNvPr>
          <p:cNvGraphicFramePr>
            <a:graphicFrameLocks noGrp="1"/>
          </p:cNvGraphicFramePr>
          <p:nvPr/>
        </p:nvGraphicFramePr>
        <p:xfrm>
          <a:off x="343559" y="3751331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C15E97D7-2F20-5F5E-916D-469BC6F8792D}"/>
              </a:ext>
            </a:extLst>
          </p:cNvPr>
          <p:cNvGraphicFramePr>
            <a:graphicFrameLocks noGrp="1"/>
          </p:cNvGraphicFramePr>
          <p:nvPr/>
        </p:nvGraphicFramePr>
        <p:xfrm>
          <a:off x="343558" y="4239011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EEBD4267-FF2A-6E57-EAF0-1CA1CE80E36A}"/>
              </a:ext>
            </a:extLst>
          </p:cNvPr>
          <p:cNvGraphicFramePr>
            <a:graphicFrameLocks noGrp="1"/>
          </p:cNvGraphicFramePr>
          <p:nvPr/>
        </p:nvGraphicFramePr>
        <p:xfrm>
          <a:off x="343557" y="5214371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3FF06192-E800-42D0-8CCE-1B9ED59E8518}"/>
              </a:ext>
            </a:extLst>
          </p:cNvPr>
          <p:cNvGraphicFramePr>
            <a:graphicFrameLocks noGrp="1"/>
          </p:cNvGraphicFramePr>
          <p:nvPr/>
        </p:nvGraphicFramePr>
        <p:xfrm>
          <a:off x="343558" y="4726691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76FE4FA1-12C9-0A11-1503-F44900374420}"/>
              </a:ext>
            </a:extLst>
          </p:cNvPr>
          <p:cNvGraphicFramePr>
            <a:graphicFrameLocks noGrp="1"/>
          </p:cNvGraphicFramePr>
          <p:nvPr/>
        </p:nvGraphicFramePr>
        <p:xfrm>
          <a:off x="342859" y="5712683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9C70197E-C429-88B0-B3E4-A03B0E2A9E58}"/>
              </a:ext>
            </a:extLst>
          </p:cNvPr>
          <p:cNvGraphicFramePr>
            <a:graphicFrameLocks noGrp="1"/>
          </p:cNvGraphicFramePr>
          <p:nvPr/>
        </p:nvGraphicFramePr>
        <p:xfrm>
          <a:off x="342858" y="6200363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570D6949-1568-B757-6265-10F3D88A5E8A}"/>
              </a:ext>
            </a:extLst>
          </p:cNvPr>
          <p:cNvSpPr txBox="1">
            <a:spLocks/>
          </p:cNvSpPr>
          <p:nvPr/>
        </p:nvSpPr>
        <p:spPr>
          <a:xfrm>
            <a:off x="169100" y="727540"/>
            <a:ext cx="8231187" cy="50783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kern="0" dirty="0" err="1"/>
              <a:t>Desagregación</a:t>
            </a:r>
            <a:r>
              <a:rPr lang="en-GB" kern="0" dirty="0"/>
              <a:t>: </a:t>
            </a:r>
            <a:r>
              <a:rPr lang="en-GB" kern="0" dirty="0" err="1"/>
              <a:t>mucho</a:t>
            </a:r>
            <a:r>
              <a:rPr lang="en-GB" kern="0" dirty="0"/>
              <a:t> es </a:t>
            </a:r>
            <a:r>
              <a:rPr lang="en-GB" kern="0" dirty="0" err="1"/>
              <a:t>demasiado</a:t>
            </a:r>
            <a:endParaRPr lang="en-GB" kern="0" dirty="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59184665-9FCB-1E2D-AA8C-5F42D6DB3031}"/>
              </a:ext>
            </a:extLst>
          </p:cNvPr>
          <p:cNvSpPr txBox="1">
            <a:spLocks/>
          </p:cNvSpPr>
          <p:nvPr/>
        </p:nvSpPr>
        <p:spPr>
          <a:xfrm>
            <a:off x="198783" y="186394"/>
            <a:ext cx="8231187" cy="5191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kern="0" dirty="0"/>
              <a:t>USO BÁSICO DE INDICADORES /6: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8960FF0-89E8-918E-464B-132743A80E04}"/>
              </a:ext>
            </a:extLst>
          </p:cNvPr>
          <p:cNvSpPr txBox="1">
            <a:spLocks/>
          </p:cNvSpPr>
          <p:nvPr/>
        </p:nvSpPr>
        <p:spPr>
          <a:xfrm>
            <a:off x="412718" y="1565868"/>
            <a:ext cx="717768" cy="5213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0" kern="0" dirty="0"/>
              <a:t>Jan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DDF0BB-27ED-517E-EC1A-DFE0BCF22788}"/>
              </a:ext>
            </a:extLst>
          </p:cNvPr>
          <p:cNvSpPr txBox="1"/>
          <p:nvPr/>
        </p:nvSpPr>
        <p:spPr>
          <a:xfrm>
            <a:off x="1657195" y="2075794"/>
            <a:ext cx="500539" cy="4972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5C0DBB-B999-81DF-4079-7D174DB7396F}"/>
              </a:ext>
            </a:extLst>
          </p:cNvPr>
          <p:cNvSpPr txBox="1"/>
          <p:nvPr/>
        </p:nvSpPr>
        <p:spPr>
          <a:xfrm>
            <a:off x="2291140" y="2075793"/>
            <a:ext cx="1523177" cy="6255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valores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AE600F-3DCE-C041-78A2-F7E3B7C6D81B}"/>
              </a:ext>
            </a:extLst>
          </p:cNvPr>
          <p:cNvSpPr txBox="1"/>
          <p:nvPr/>
        </p:nvSpPr>
        <p:spPr>
          <a:xfrm>
            <a:off x="4559206" y="2621601"/>
            <a:ext cx="709172" cy="3921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2000" dirty="0">
                <a:solidFill>
                  <a:srgbClr val="FF0000"/>
                </a:solidFill>
              </a:rPr>
              <a:t>X 2</a:t>
            </a:r>
            <a:endParaRPr lang="en-CN" dirty="0"/>
          </a:p>
          <a:p>
            <a:pPr algn="r"/>
            <a:endParaRPr lang="en-US" sz="2000" dirty="0">
              <a:solidFill>
                <a:srgbClr val="FF0000"/>
              </a:solidFill>
            </a:endParaRPr>
          </a:p>
          <a:p>
            <a:pPr algn="r"/>
            <a:r>
              <a:rPr lang="en-US" sz="2400" dirty="0">
                <a:solidFill>
                  <a:srgbClr val="FF0000"/>
                </a:solidFill>
              </a:rPr>
              <a:t>  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F4C1F16-6514-B7F6-D6FA-0C760E236E5C}"/>
              </a:ext>
            </a:extLst>
          </p:cNvPr>
          <p:cNvSpPr txBox="1">
            <a:spLocks/>
          </p:cNvSpPr>
          <p:nvPr/>
        </p:nvSpPr>
        <p:spPr>
          <a:xfrm>
            <a:off x="5278944" y="2594750"/>
            <a:ext cx="1794602" cy="5191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2000" i="1" kern="0" dirty="0" err="1"/>
              <a:t>Sexo</a:t>
            </a:r>
            <a:r>
              <a:rPr lang="fr-FR" sz="2000" i="1" kern="0" dirty="0"/>
              <a:t>: M / F</a:t>
            </a:r>
            <a:endParaRPr lang="en-US" sz="2000" i="1" kern="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F333E0-C49B-3EEC-58ED-0E2616875107}"/>
              </a:ext>
            </a:extLst>
          </p:cNvPr>
          <p:cNvSpPr txBox="1"/>
          <p:nvPr/>
        </p:nvSpPr>
        <p:spPr>
          <a:xfrm>
            <a:off x="4559206" y="3036822"/>
            <a:ext cx="709172" cy="3921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2000" dirty="0">
                <a:solidFill>
                  <a:srgbClr val="FF0000"/>
                </a:solidFill>
              </a:rPr>
              <a:t>X 3</a:t>
            </a:r>
          </a:p>
          <a:p>
            <a:pPr algn="r"/>
            <a:r>
              <a:rPr lang="en-US" sz="2400" dirty="0">
                <a:solidFill>
                  <a:srgbClr val="FF0000"/>
                </a:solidFill>
              </a:rPr>
              <a:t>  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7D07A75-047A-C38C-B05F-BCAF188BF411}"/>
              </a:ext>
            </a:extLst>
          </p:cNvPr>
          <p:cNvSpPr txBox="1">
            <a:spLocks/>
          </p:cNvSpPr>
          <p:nvPr/>
        </p:nvSpPr>
        <p:spPr>
          <a:xfrm>
            <a:off x="5255566" y="2930074"/>
            <a:ext cx="4015021" cy="5191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800" i="1" kern="0" dirty="0" err="1"/>
              <a:t>Edad</a:t>
            </a:r>
            <a:r>
              <a:rPr lang="fr-FR" sz="1800" i="1" kern="0" dirty="0"/>
              <a:t>: </a:t>
            </a:r>
            <a:r>
              <a:rPr lang="fr-FR" sz="1800" i="1" kern="0" dirty="0" err="1"/>
              <a:t>niños</a:t>
            </a:r>
            <a:r>
              <a:rPr lang="fr-FR" sz="1800" i="1" kern="0" dirty="0"/>
              <a:t> / </a:t>
            </a:r>
            <a:r>
              <a:rPr lang="fr-FR" sz="1800" i="1" kern="0" dirty="0" err="1"/>
              <a:t>adultos</a:t>
            </a:r>
            <a:r>
              <a:rPr lang="fr-FR" sz="1800" i="1" kern="0" dirty="0"/>
              <a:t> / </a:t>
            </a:r>
            <a:r>
              <a:rPr lang="fr-FR" sz="1800" i="1" kern="0" dirty="0" err="1"/>
              <a:t>Personas</a:t>
            </a:r>
            <a:r>
              <a:rPr lang="fr-FR" sz="1800" i="1" kern="0" dirty="0"/>
              <a:t> </a:t>
            </a:r>
            <a:r>
              <a:rPr lang="fr-FR" sz="1800" i="1" kern="0" dirty="0" err="1"/>
              <a:t>mayores</a:t>
            </a:r>
            <a:endParaRPr lang="en-US" sz="1800" i="1" kern="0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AA008880-6F69-FDA4-3883-9314A46D10CE}"/>
              </a:ext>
            </a:extLst>
          </p:cNvPr>
          <p:cNvGraphicFramePr>
            <a:graphicFrameLocks noGrp="1"/>
          </p:cNvGraphicFramePr>
          <p:nvPr/>
        </p:nvGraphicFramePr>
        <p:xfrm>
          <a:off x="298058" y="2819777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B4394827-DF8C-8BB1-E83A-F1E9E9BA3332}"/>
              </a:ext>
            </a:extLst>
          </p:cNvPr>
          <p:cNvSpPr txBox="1"/>
          <p:nvPr/>
        </p:nvSpPr>
        <p:spPr>
          <a:xfrm>
            <a:off x="4559004" y="3452044"/>
            <a:ext cx="709172" cy="3921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2000" dirty="0">
                <a:solidFill>
                  <a:srgbClr val="FF0000"/>
                </a:solidFill>
              </a:rPr>
              <a:t>X 2</a:t>
            </a:r>
            <a:endParaRPr lang="en-CN" dirty="0"/>
          </a:p>
          <a:p>
            <a:pPr algn="r"/>
            <a:endParaRPr lang="en-US" sz="2000" dirty="0">
              <a:solidFill>
                <a:srgbClr val="FF0000"/>
              </a:solidFill>
            </a:endParaRPr>
          </a:p>
          <a:p>
            <a:pPr algn="r"/>
            <a:r>
              <a:rPr lang="en-US" sz="2400" dirty="0">
                <a:solidFill>
                  <a:srgbClr val="FF0000"/>
                </a:solidFill>
              </a:rPr>
              <a:t>  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9C29653-21BC-2BDF-F686-8B592A1EFB7D}"/>
              </a:ext>
            </a:extLst>
          </p:cNvPr>
          <p:cNvSpPr txBox="1">
            <a:spLocks/>
          </p:cNvSpPr>
          <p:nvPr/>
        </p:nvSpPr>
        <p:spPr>
          <a:xfrm>
            <a:off x="5268175" y="3462068"/>
            <a:ext cx="4015021" cy="5191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2000" i="1" kern="0" dirty="0" err="1"/>
              <a:t>Discapacidad</a:t>
            </a:r>
            <a:r>
              <a:rPr lang="fr-FR" sz="2000" i="1" kern="0" dirty="0"/>
              <a:t>: </a:t>
            </a:r>
            <a:r>
              <a:rPr lang="fr-FR" sz="2000" i="1" kern="0" dirty="0" err="1"/>
              <a:t>sí</a:t>
            </a:r>
            <a:r>
              <a:rPr lang="fr-FR" sz="2000" i="1" kern="0" dirty="0"/>
              <a:t> / no</a:t>
            </a:r>
            <a:endParaRPr lang="en-US" sz="2000" i="1" kern="0" dirty="0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19107C7-BD6B-2CA5-A102-12C354AB9213}"/>
              </a:ext>
            </a:extLst>
          </p:cNvPr>
          <p:cNvGraphicFramePr>
            <a:graphicFrameLocks noGrp="1"/>
          </p:cNvGraphicFramePr>
          <p:nvPr/>
        </p:nvGraphicFramePr>
        <p:xfrm>
          <a:off x="298058" y="3307457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165EB6B9-C0A8-5227-41BA-2F5E81670E67}"/>
              </a:ext>
            </a:extLst>
          </p:cNvPr>
          <p:cNvSpPr txBox="1"/>
          <p:nvPr/>
        </p:nvSpPr>
        <p:spPr>
          <a:xfrm>
            <a:off x="1516602" y="2087244"/>
            <a:ext cx="781721" cy="4972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D242F0-F985-5F41-D843-A5F59A996714}"/>
              </a:ext>
            </a:extLst>
          </p:cNvPr>
          <p:cNvSpPr txBox="1"/>
          <p:nvPr/>
        </p:nvSpPr>
        <p:spPr>
          <a:xfrm>
            <a:off x="4572000" y="3893194"/>
            <a:ext cx="709172" cy="3921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2000" dirty="0">
                <a:solidFill>
                  <a:srgbClr val="FF0000"/>
                </a:solidFill>
              </a:rPr>
              <a:t>X 4</a:t>
            </a:r>
            <a:endParaRPr lang="en-CN" dirty="0"/>
          </a:p>
          <a:p>
            <a:pPr algn="r"/>
            <a:endParaRPr lang="en-US" sz="2000" dirty="0">
              <a:solidFill>
                <a:srgbClr val="FF0000"/>
              </a:solidFill>
            </a:endParaRPr>
          </a:p>
          <a:p>
            <a:pPr algn="r"/>
            <a:r>
              <a:rPr lang="en-US" sz="2400" dirty="0">
                <a:solidFill>
                  <a:srgbClr val="FF0000"/>
                </a:solidFill>
              </a:rPr>
              <a:t>  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871D4560-2481-0D32-0497-5AA4A44A955A}"/>
              </a:ext>
            </a:extLst>
          </p:cNvPr>
          <p:cNvSpPr txBox="1">
            <a:spLocks/>
          </p:cNvSpPr>
          <p:nvPr/>
        </p:nvSpPr>
        <p:spPr>
          <a:xfrm>
            <a:off x="5172000" y="3850644"/>
            <a:ext cx="2988547" cy="5191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2000" i="1" kern="0" dirty="0"/>
              <a:t>4 </a:t>
            </a:r>
            <a:r>
              <a:rPr lang="fr-FR" sz="2000" i="1" kern="0" dirty="0" err="1"/>
              <a:t>Estado</a:t>
            </a:r>
            <a:endParaRPr lang="en-US" sz="2000" i="1" kern="0" dirty="0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E6D69A33-66A9-6000-F787-F42F5B1D4B1D}"/>
              </a:ext>
            </a:extLst>
          </p:cNvPr>
          <p:cNvGraphicFramePr>
            <a:graphicFrameLocks noGrp="1"/>
          </p:cNvGraphicFramePr>
          <p:nvPr/>
        </p:nvGraphicFramePr>
        <p:xfrm>
          <a:off x="298058" y="3795137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A4927894-A00D-F978-0F36-173A2431F375}"/>
              </a:ext>
            </a:extLst>
          </p:cNvPr>
          <p:cNvGraphicFramePr>
            <a:graphicFrameLocks noGrp="1"/>
          </p:cNvGraphicFramePr>
          <p:nvPr/>
        </p:nvGraphicFramePr>
        <p:xfrm>
          <a:off x="298057" y="4282817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057A2D8E-C313-8FB1-BCF1-2415E8745BA1}"/>
              </a:ext>
            </a:extLst>
          </p:cNvPr>
          <p:cNvGraphicFramePr>
            <a:graphicFrameLocks noGrp="1"/>
          </p:cNvGraphicFramePr>
          <p:nvPr/>
        </p:nvGraphicFramePr>
        <p:xfrm>
          <a:off x="298056" y="5258177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04B55831-D389-C816-4A0E-C841A437E2F2}"/>
              </a:ext>
            </a:extLst>
          </p:cNvPr>
          <p:cNvGraphicFramePr>
            <a:graphicFrameLocks noGrp="1"/>
          </p:cNvGraphicFramePr>
          <p:nvPr/>
        </p:nvGraphicFramePr>
        <p:xfrm>
          <a:off x="298057" y="4770497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CD28B81F-8807-F2B0-226C-0DAE1DB0F06F}"/>
              </a:ext>
            </a:extLst>
          </p:cNvPr>
          <p:cNvGraphicFramePr>
            <a:graphicFrameLocks noGrp="1"/>
          </p:cNvGraphicFramePr>
          <p:nvPr/>
        </p:nvGraphicFramePr>
        <p:xfrm>
          <a:off x="297358" y="5756489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D3352E55-7E36-ED40-B67E-8D32EBC8B5B3}"/>
              </a:ext>
            </a:extLst>
          </p:cNvPr>
          <p:cNvGraphicFramePr>
            <a:graphicFrameLocks noGrp="1"/>
          </p:cNvGraphicFramePr>
          <p:nvPr/>
        </p:nvGraphicFramePr>
        <p:xfrm>
          <a:off x="297357" y="6244169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70140CED-B60E-3B83-F64B-6FDE2DCEF8CB}"/>
              </a:ext>
            </a:extLst>
          </p:cNvPr>
          <p:cNvSpPr txBox="1"/>
          <p:nvPr/>
        </p:nvSpPr>
        <p:spPr>
          <a:xfrm>
            <a:off x="1527168" y="2095058"/>
            <a:ext cx="781721" cy="4972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48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295927F-0DFF-4AED-5CF1-D87FE56B3D03}"/>
              </a:ext>
            </a:extLst>
          </p:cNvPr>
          <p:cNvSpPr txBox="1"/>
          <p:nvPr/>
        </p:nvSpPr>
        <p:spPr>
          <a:xfrm>
            <a:off x="4559004" y="4336111"/>
            <a:ext cx="709172" cy="3921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2000" dirty="0">
                <a:solidFill>
                  <a:srgbClr val="FF0000"/>
                </a:solidFill>
              </a:rPr>
              <a:t>X 6</a:t>
            </a:r>
            <a:endParaRPr lang="en-CN" dirty="0"/>
          </a:p>
          <a:p>
            <a:pPr algn="r"/>
            <a:endParaRPr lang="en-US" sz="2000" dirty="0">
              <a:solidFill>
                <a:srgbClr val="FF0000"/>
              </a:solidFill>
            </a:endParaRPr>
          </a:p>
          <a:p>
            <a:pPr algn="r"/>
            <a:r>
              <a:rPr lang="en-US" sz="2400" dirty="0">
                <a:solidFill>
                  <a:srgbClr val="FF0000"/>
                </a:solidFill>
              </a:rPr>
              <a:t>  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 useBgFill="1">
        <p:nvSpPr>
          <p:cNvPr id="32" name="Title 1">
            <a:extLst>
              <a:ext uri="{FF2B5EF4-FFF2-40B4-BE49-F238E27FC236}">
                <a16:creationId xmlns:a16="http://schemas.microsoft.com/office/drawing/2014/main" id="{973C3CAD-7967-2326-FCCB-38174388EB93}"/>
              </a:ext>
            </a:extLst>
          </p:cNvPr>
          <p:cNvSpPr txBox="1">
            <a:spLocks/>
          </p:cNvSpPr>
          <p:nvPr/>
        </p:nvSpPr>
        <p:spPr>
          <a:xfrm>
            <a:off x="5278944" y="4336111"/>
            <a:ext cx="2137856" cy="5191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2000" i="1" kern="0" dirty="0"/>
              <a:t>6 </a:t>
            </a:r>
            <a:r>
              <a:rPr lang="fr-FR" sz="2000" i="1" kern="0" dirty="0" err="1"/>
              <a:t>Localidades</a:t>
            </a:r>
            <a:endParaRPr lang="en-US" sz="2000" i="1" kern="0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AE70526-4991-955A-3F92-1A5E1352E754}"/>
              </a:ext>
            </a:extLst>
          </p:cNvPr>
          <p:cNvSpPr txBox="1"/>
          <p:nvPr/>
        </p:nvSpPr>
        <p:spPr>
          <a:xfrm>
            <a:off x="1451491" y="2095058"/>
            <a:ext cx="781721" cy="4972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288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9094D05-FB5E-DDBB-2EC4-987773A71334}"/>
              </a:ext>
            </a:extLst>
          </p:cNvPr>
          <p:cNvSpPr txBox="1"/>
          <p:nvPr/>
        </p:nvSpPr>
        <p:spPr>
          <a:xfrm>
            <a:off x="4559004" y="4691848"/>
            <a:ext cx="709172" cy="3921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2000" dirty="0">
                <a:solidFill>
                  <a:srgbClr val="FF0000"/>
                </a:solidFill>
              </a:rPr>
              <a:t>X 12</a:t>
            </a:r>
            <a:endParaRPr lang="en-CN" dirty="0"/>
          </a:p>
          <a:p>
            <a:pPr algn="r"/>
            <a:endParaRPr lang="en-US" sz="2000" dirty="0">
              <a:solidFill>
                <a:srgbClr val="FF0000"/>
              </a:solidFill>
            </a:endParaRPr>
          </a:p>
          <a:p>
            <a:pPr algn="r"/>
            <a:r>
              <a:rPr lang="en-US" sz="2400" dirty="0">
                <a:solidFill>
                  <a:srgbClr val="FF0000"/>
                </a:solidFill>
              </a:rPr>
              <a:t>  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5" name="Title 1">
            <a:extLst>
              <a:ext uri="{FF2B5EF4-FFF2-40B4-BE49-F238E27FC236}">
                <a16:creationId xmlns:a16="http://schemas.microsoft.com/office/drawing/2014/main" id="{FFC94133-9A95-FFB4-C09A-4D842903D00B}"/>
              </a:ext>
            </a:extLst>
          </p:cNvPr>
          <p:cNvSpPr txBox="1">
            <a:spLocks/>
          </p:cNvSpPr>
          <p:nvPr/>
        </p:nvSpPr>
        <p:spPr>
          <a:xfrm>
            <a:off x="5313473" y="4676132"/>
            <a:ext cx="1590812" cy="5191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2000" i="1" kern="0" dirty="0" err="1"/>
              <a:t>Meses</a:t>
            </a:r>
            <a:endParaRPr lang="en-US" sz="2000" i="1" kern="0" dirty="0"/>
          </a:p>
        </p:txBody>
      </p:sp>
      <p:graphicFrame>
        <p:nvGraphicFramePr>
          <p:cNvPr id="123" name="Table 122">
            <a:extLst>
              <a:ext uri="{FF2B5EF4-FFF2-40B4-BE49-F238E27FC236}">
                <a16:creationId xmlns:a16="http://schemas.microsoft.com/office/drawing/2014/main" id="{E7ECE7A6-11AE-F5A7-6161-E9FD00D7239C}"/>
              </a:ext>
            </a:extLst>
          </p:cNvPr>
          <p:cNvGraphicFramePr>
            <a:graphicFrameLocks noGrp="1"/>
          </p:cNvGraphicFramePr>
          <p:nvPr/>
        </p:nvGraphicFramePr>
        <p:xfrm>
          <a:off x="1625508" y="2599017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124" name="Table 123">
            <a:extLst>
              <a:ext uri="{FF2B5EF4-FFF2-40B4-BE49-F238E27FC236}">
                <a16:creationId xmlns:a16="http://schemas.microsoft.com/office/drawing/2014/main" id="{165369EB-7C6C-AB40-DCCD-B88C822D7AB2}"/>
              </a:ext>
            </a:extLst>
          </p:cNvPr>
          <p:cNvGraphicFramePr>
            <a:graphicFrameLocks noGrp="1"/>
          </p:cNvGraphicFramePr>
          <p:nvPr/>
        </p:nvGraphicFramePr>
        <p:xfrm>
          <a:off x="1625508" y="3086697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125" name="Table 124">
            <a:extLst>
              <a:ext uri="{FF2B5EF4-FFF2-40B4-BE49-F238E27FC236}">
                <a16:creationId xmlns:a16="http://schemas.microsoft.com/office/drawing/2014/main" id="{CB32A79D-9A5A-DB79-F1C8-A37C019D7437}"/>
              </a:ext>
            </a:extLst>
          </p:cNvPr>
          <p:cNvGraphicFramePr>
            <a:graphicFrameLocks noGrp="1"/>
          </p:cNvGraphicFramePr>
          <p:nvPr/>
        </p:nvGraphicFramePr>
        <p:xfrm>
          <a:off x="1625508" y="3574377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126" name="Table 125">
            <a:extLst>
              <a:ext uri="{FF2B5EF4-FFF2-40B4-BE49-F238E27FC236}">
                <a16:creationId xmlns:a16="http://schemas.microsoft.com/office/drawing/2014/main" id="{900100C1-7A2D-C569-8794-EF01AF3F2D16}"/>
              </a:ext>
            </a:extLst>
          </p:cNvPr>
          <p:cNvGraphicFramePr>
            <a:graphicFrameLocks noGrp="1"/>
          </p:cNvGraphicFramePr>
          <p:nvPr/>
        </p:nvGraphicFramePr>
        <p:xfrm>
          <a:off x="1625507" y="4062057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127" name="Table 126">
            <a:extLst>
              <a:ext uri="{FF2B5EF4-FFF2-40B4-BE49-F238E27FC236}">
                <a16:creationId xmlns:a16="http://schemas.microsoft.com/office/drawing/2014/main" id="{09D7F4EA-081A-4417-C188-70903ECE4550}"/>
              </a:ext>
            </a:extLst>
          </p:cNvPr>
          <p:cNvGraphicFramePr>
            <a:graphicFrameLocks noGrp="1"/>
          </p:cNvGraphicFramePr>
          <p:nvPr/>
        </p:nvGraphicFramePr>
        <p:xfrm>
          <a:off x="1625506" y="5037417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128" name="Table 127">
            <a:extLst>
              <a:ext uri="{FF2B5EF4-FFF2-40B4-BE49-F238E27FC236}">
                <a16:creationId xmlns:a16="http://schemas.microsoft.com/office/drawing/2014/main" id="{0CC593F4-6765-A2EE-7648-9144D8E389A6}"/>
              </a:ext>
            </a:extLst>
          </p:cNvPr>
          <p:cNvGraphicFramePr>
            <a:graphicFrameLocks noGrp="1"/>
          </p:cNvGraphicFramePr>
          <p:nvPr/>
        </p:nvGraphicFramePr>
        <p:xfrm>
          <a:off x="1625507" y="4549737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129" name="Table 128">
            <a:extLst>
              <a:ext uri="{FF2B5EF4-FFF2-40B4-BE49-F238E27FC236}">
                <a16:creationId xmlns:a16="http://schemas.microsoft.com/office/drawing/2014/main" id="{DDE38231-6596-D99F-B9F3-D8C7B22963FC}"/>
              </a:ext>
            </a:extLst>
          </p:cNvPr>
          <p:cNvGraphicFramePr>
            <a:graphicFrameLocks noGrp="1"/>
          </p:cNvGraphicFramePr>
          <p:nvPr/>
        </p:nvGraphicFramePr>
        <p:xfrm>
          <a:off x="1624808" y="5535729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130" name="Table 129">
            <a:extLst>
              <a:ext uri="{FF2B5EF4-FFF2-40B4-BE49-F238E27FC236}">
                <a16:creationId xmlns:a16="http://schemas.microsoft.com/office/drawing/2014/main" id="{92F15182-E3EE-85B4-FF9E-B42AA0D78459}"/>
              </a:ext>
            </a:extLst>
          </p:cNvPr>
          <p:cNvGraphicFramePr>
            <a:graphicFrameLocks noGrp="1"/>
          </p:cNvGraphicFramePr>
          <p:nvPr/>
        </p:nvGraphicFramePr>
        <p:xfrm>
          <a:off x="1624807" y="6023409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131" name="Table 130">
            <a:extLst>
              <a:ext uri="{FF2B5EF4-FFF2-40B4-BE49-F238E27FC236}">
                <a16:creationId xmlns:a16="http://schemas.microsoft.com/office/drawing/2014/main" id="{DF634717-4E9F-CB4B-55BC-799B4CC7AC46}"/>
              </a:ext>
            </a:extLst>
          </p:cNvPr>
          <p:cNvGraphicFramePr>
            <a:graphicFrameLocks noGrp="1"/>
          </p:cNvGraphicFramePr>
          <p:nvPr/>
        </p:nvGraphicFramePr>
        <p:xfrm>
          <a:off x="1570025" y="2650148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132" name="Table 131">
            <a:extLst>
              <a:ext uri="{FF2B5EF4-FFF2-40B4-BE49-F238E27FC236}">
                <a16:creationId xmlns:a16="http://schemas.microsoft.com/office/drawing/2014/main" id="{96DCAA83-9C85-C692-42A8-B6D9489EA8E8}"/>
              </a:ext>
            </a:extLst>
          </p:cNvPr>
          <p:cNvGraphicFramePr>
            <a:graphicFrameLocks noGrp="1"/>
          </p:cNvGraphicFramePr>
          <p:nvPr/>
        </p:nvGraphicFramePr>
        <p:xfrm>
          <a:off x="1570025" y="3137828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133" name="Table 132">
            <a:extLst>
              <a:ext uri="{FF2B5EF4-FFF2-40B4-BE49-F238E27FC236}">
                <a16:creationId xmlns:a16="http://schemas.microsoft.com/office/drawing/2014/main" id="{A66D0481-6462-475E-4C09-7D1A91EC4699}"/>
              </a:ext>
            </a:extLst>
          </p:cNvPr>
          <p:cNvGraphicFramePr>
            <a:graphicFrameLocks noGrp="1"/>
          </p:cNvGraphicFramePr>
          <p:nvPr/>
        </p:nvGraphicFramePr>
        <p:xfrm>
          <a:off x="1570025" y="3625508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134" name="Table 133">
            <a:extLst>
              <a:ext uri="{FF2B5EF4-FFF2-40B4-BE49-F238E27FC236}">
                <a16:creationId xmlns:a16="http://schemas.microsoft.com/office/drawing/2014/main" id="{3FDEAA4C-1C7E-056F-3031-6B9D74CC1008}"/>
              </a:ext>
            </a:extLst>
          </p:cNvPr>
          <p:cNvGraphicFramePr>
            <a:graphicFrameLocks noGrp="1"/>
          </p:cNvGraphicFramePr>
          <p:nvPr/>
        </p:nvGraphicFramePr>
        <p:xfrm>
          <a:off x="1570024" y="4113188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135" name="Table 134">
            <a:extLst>
              <a:ext uri="{FF2B5EF4-FFF2-40B4-BE49-F238E27FC236}">
                <a16:creationId xmlns:a16="http://schemas.microsoft.com/office/drawing/2014/main" id="{52F63B33-7FDE-706A-8741-A5158DB03E4B}"/>
              </a:ext>
            </a:extLst>
          </p:cNvPr>
          <p:cNvGraphicFramePr>
            <a:graphicFrameLocks noGrp="1"/>
          </p:cNvGraphicFramePr>
          <p:nvPr/>
        </p:nvGraphicFramePr>
        <p:xfrm>
          <a:off x="1570023" y="5088548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136" name="Table 135">
            <a:extLst>
              <a:ext uri="{FF2B5EF4-FFF2-40B4-BE49-F238E27FC236}">
                <a16:creationId xmlns:a16="http://schemas.microsoft.com/office/drawing/2014/main" id="{B8F45DF6-BA69-DB55-C2A0-716A451DA708}"/>
              </a:ext>
            </a:extLst>
          </p:cNvPr>
          <p:cNvGraphicFramePr>
            <a:graphicFrameLocks noGrp="1"/>
          </p:cNvGraphicFramePr>
          <p:nvPr/>
        </p:nvGraphicFramePr>
        <p:xfrm>
          <a:off x="1570024" y="4600868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137" name="Table 136">
            <a:extLst>
              <a:ext uri="{FF2B5EF4-FFF2-40B4-BE49-F238E27FC236}">
                <a16:creationId xmlns:a16="http://schemas.microsoft.com/office/drawing/2014/main" id="{CA5E3D87-4301-E756-987B-A14F5E19D320}"/>
              </a:ext>
            </a:extLst>
          </p:cNvPr>
          <p:cNvGraphicFramePr>
            <a:graphicFrameLocks noGrp="1"/>
          </p:cNvGraphicFramePr>
          <p:nvPr/>
        </p:nvGraphicFramePr>
        <p:xfrm>
          <a:off x="1569325" y="5586860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138" name="Table 137">
            <a:extLst>
              <a:ext uri="{FF2B5EF4-FFF2-40B4-BE49-F238E27FC236}">
                <a16:creationId xmlns:a16="http://schemas.microsoft.com/office/drawing/2014/main" id="{3E916829-4EDB-6C43-D6AF-68D45E739170}"/>
              </a:ext>
            </a:extLst>
          </p:cNvPr>
          <p:cNvGraphicFramePr>
            <a:graphicFrameLocks noGrp="1"/>
          </p:cNvGraphicFramePr>
          <p:nvPr/>
        </p:nvGraphicFramePr>
        <p:xfrm>
          <a:off x="1569324" y="6074540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139" name="Table 138">
            <a:extLst>
              <a:ext uri="{FF2B5EF4-FFF2-40B4-BE49-F238E27FC236}">
                <a16:creationId xmlns:a16="http://schemas.microsoft.com/office/drawing/2014/main" id="{8F5B6A27-41F0-8022-682F-A7FDFC687731}"/>
              </a:ext>
            </a:extLst>
          </p:cNvPr>
          <p:cNvGraphicFramePr>
            <a:graphicFrameLocks noGrp="1"/>
          </p:cNvGraphicFramePr>
          <p:nvPr/>
        </p:nvGraphicFramePr>
        <p:xfrm>
          <a:off x="1522890" y="2693007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140" name="Table 139">
            <a:extLst>
              <a:ext uri="{FF2B5EF4-FFF2-40B4-BE49-F238E27FC236}">
                <a16:creationId xmlns:a16="http://schemas.microsoft.com/office/drawing/2014/main" id="{7B7C3E24-982D-55B7-F103-B4C6231503F8}"/>
              </a:ext>
            </a:extLst>
          </p:cNvPr>
          <p:cNvGraphicFramePr>
            <a:graphicFrameLocks noGrp="1"/>
          </p:cNvGraphicFramePr>
          <p:nvPr/>
        </p:nvGraphicFramePr>
        <p:xfrm>
          <a:off x="1522890" y="3180687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141" name="Table 140">
            <a:extLst>
              <a:ext uri="{FF2B5EF4-FFF2-40B4-BE49-F238E27FC236}">
                <a16:creationId xmlns:a16="http://schemas.microsoft.com/office/drawing/2014/main" id="{49A5D879-5230-93A5-89D8-EF761439341F}"/>
              </a:ext>
            </a:extLst>
          </p:cNvPr>
          <p:cNvGraphicFramePr>
            <a:graphicFrameLocks noGrp="1"/>
          </p:cNvGraphicFramePr>
          <p:nvPr/>
        </p:nvGraphicFramePr>
        <p:xfrm>
          <a:off x="1522890" y="3668367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142" name="Table 141">
            <a:extLst>
              <a:ext uri="{FF2B5EF4-FFF2-40B4-BE49-F238E27FC236}">
                <a16:creationId xmlns:a16="http://schemas.microsoft.com/office/drawing/2014/main" id="{579CA315-B158-FC78-41B8-E94FF60D504C}"/>
              </a:ext>
            </a:extLst>
          </p:cNvPr>
          <p:cNvGraphicFramePr>
            <a:graphicFrameLocks noGrp="1"/>
          </p:cNvGraphicFramePr>
          <p:nvPr/>
        </p:nvGraphicFramePr>
        <p:xfrm>
          <a:off x="1522889" y="4156047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143" name="Table 142">
            <a:extLst>
              <a:ext uri="{FF2B5EF4-FFF2-40B4-BE49-F238E27FC236}">
                <a16:creationId xmlns:a16="http://schemas.microsoft.com/office/drawing/2014/main" id="{F9A3FD37-7976-2B45-45A4-B514DA412EFD}"/>
              </a:ext>
            </a:extLst>
          </p:cNvPr>
          <p:cNvGraphicFramePr>
            <a:graphicFrameLocks noGrp="1"/>
          </p:cNvGraphicFramePr>
          <p:nvPr/>
        </p:nvGraphicFramePr>
        <p:xfrm>
          <a:off x="1522888" y="5131407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144" name="Table 143">
            <a:extLst>
              <a:ext uri="{FF2B5EF4-FFF2-40B4-BE49-F238E27FC236}">
                <a16:creationId xmlns:a16="http://schemas.microsoft.com/office/drawing/2014/main" id="{CA7B5437-A893-8895-304D-A01CDE11AAD5}"/>
              </a:ext>
            </a:extLst>
          </p:cNvPr>
          <p:cNvGraphicFramePr>
            <a:graphicFrameLocks noGrp="1"/>
          </p:cNvGraphicFramePr>
          <p:nvPr/>
        </p:nvGraphicFramePr>
        <p:xfrm>
          <a:off x="1522889" y="4643727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145" name="Table 144">
            <a:extLst>
              <a:ext uri="{FF2B5EF4-FFF2-40B4-BE49-F238E27FC236}">
                <a16:creationId xmlns:a16="http://schemas.microsoft.com/office/drawing/2014/main" id="{3C8F681B-5FCB-1409-5405-E52665DB6302}"/>
              </a:ext>
            </a:extLst>
          </p:cNvPr>
          <p:cNvGraphicFramePr>
            <a:graphicFrameLocks noGrp="1"/>
          </p:cNvGraphicFramePr>
          <p:nvPr/>
        </p:nvGraphicFramePr>
        <p:xfrm>
          <a:off x="1522190" y="5629719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146" name="Table 145">
            <a:extLst>
              <a:ext uri="{FF2B5EF4-FFF2-40B4-BE49-F238E27FC236}">
                <a16:creationId xmlns:a16="http://schemas.microsoft.com/office/drawing/2014/main" id="{A24408F8-457B-7356-8199-335268279D9E}"/>
              </a:ext>
            </a:extLst>
          </p:cNvPr>
          <p:cNvGraphicFramePr>
            <a:graphicFrameLocks noGrp="1"/>
          </p:cNvGraphicFramePr>
          <p:nvPr/>
        </p:nvGraphicFramePr>
        <p:xfrm>
          <a:off x="1522189" y="6117399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147" name="Table 146">
            <a:extLst>
              <a:ext uri="{FF2B5EF4-FFF2-40B4-BE49-F238E27FC236}">
                <a16:creationId xmlns:a16="http://schemas.microsoft.com/office/drawing/2014/main" id="{965E3FF3-85D9-F51E-CE15-70E994CE279D}"/>
              </a:ext>
            </a:extLst>
          </p:cNvPr>
          <p:cNvGraphicFramePr>
            <a:graphicFrameLocks noGrp="1"/>
          </p:cNvGraphicFramePr>
          <p:nvPr/>
        </p:nvGraphicFramePr>
        <p:xfrm>
          <a:off x="1487271" y="2745395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148" name="Table 147">
            <a:extLst>
              <a:ext uri="{FF2B5EF4-FFF2-40B4-BE49-F238E27FC236}">
                <a16:creationId xmlns:a16="http://schemas.microsoft.com/office/drawing/2014/main" id="{774907DE-C107-0057-D5FC-256819A96369}"/>
              </a:ext>
            </a:extLst>
          </p:cNvPr>
          <p:cNvGraphicFramePr>
            <a:graphicFrameLocks noGrp="1"/>
          </p:cNvGraphicFramePr>
          <p:nvPr/>
        </p:nvGraphicFramePr>
        <p:xfrm>
          <a:off x="1487271" y="3233075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149" name="Table 148">
            <a:extLst>
              <a:ext uri="{FF2B5EF4-FFF2-40B4-BE49-F238E27FC236}">
                <a16:creationId xmlns:a16="http://schemas.microsoft.com/office/drawing/2014/main" id="{78413B33-B952-F73F-E1CE-58FAE2D9F29D}"/>
              </a:ext>
            </a:extLst>
          </p:cNvPr>
          <p:cNvGraphicFramePr>
            <a:graphicFrameLocks noGrp="1"/>
          </p:cNvGraphicFramePr>
          <p:nvPr/>
        </p:nvGraphicFramePr>
        <p:xfrm>
          <a:off x="1487271" y="3720755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150" name="Table 149">
            <a:extLst>
              <a:ext uri="{FF2B5EF4-FFF2-40B4-BE49-F238E27FC236}">
                <a16:creationId xmlns:a16="http://schemas.microsoft.com/office/drawing/2014/main" id="{1288F01C-BEE8-BEE0-39BD-A6A5C8F1193D}"/>
              </a:ext>
            </a:extLst>
          </p:cNvPr>
          <p:cNvGraphicFramePr>
            <a:graphicFrameLocks noGrp="1"/>
          </p:cNvGraphicFramePr>
          <p:nvPr/>
        </p:nvGraphicFramePr>
        <p:xfrm>
          <a:off x="1487270" y="4208435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151" name="Table 150">
            <a:extLst>
              <a:ext uri="{FF2B5EF4-FFF2-40B4-BE49-F238E27FC236}">
                <a16:creationId xmlns:a16="http://schemas.microsoft.com/office/drawing/2014/main" id="{BB9A5EED-68B9-46B8-DD75-436B463BEB4F}"/>
              </a:ext>
            </a:extLst>
          </p:cNvPr>
          <p:cNvGraphicFramePr>
            <a:graphicFrameLocks noGrp="1"/>
          </p:cNvGraphicFramePr>
          <p:nvPr/>
        </p:nvGraphicFramePr>
        <p:xfrm>
          <a:off x="1487269" y="5183795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152" name="Table 151">
            <a:extLst>
              <a:ext uri="{FF2B5EF4-FFF2-40B4-BE49-F238E27FC236}">
                <a16:creationId xmlns:a16="http://schemas.microsoft.com/office/drawing/2014/main" id="{C605527D-8DC6-AE36-AD0C-C2C487EB1D2C}"/>
              </a:ext>
            </a:extLst>
          </p:cNvPr>
          <p:cNvGraphicFramePr>
            <a:graphicFrameLocks noGrp="1"/>
          </p:cNvGraphicFramePr>
          <p:nvPr/>
        </p:nvGraphicFramePr>
        <p:xfrm>
          <a:off x="1487270" y="4696115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153" name="Table 152">
            <a:extLst>
              <a:ext uri="{FF2B5EF4-FFF2-40B4-BE49-F238E27FC236}">
                <a16:creationId xmlns:a16="http://schemas.microsoft.com/office/drawing/2014/main" id="{D96918E0-ADF3-2D42-42F5-1A8E6E4EAC96}"/>
              </a:ext>
            </a:extLst>
          </p:cNvPr>
          <p:cNvGraphicFramePr>
            <a:graphicFrameLocks noGrp="1"/>
          </p:cNvGraphicFramePr>
          <p:nvPr/>
        </p:nvGraphicFramePr>
        <p:xfrm>
          <a:off x="1486571" y="5682107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154" name="Table 153">
            <a:extLst>
              <a:ext uri="{FF2B5EF4-FFF2-40B4-BE49-F238E27FC236}">
                <a16:creationId xmlns:a16="http://schemas.microsoft.com/office/drawing/2014/main" id="{B882C7CC-48E8-281C-53E3-C54BF059BA51}"/>
              </a:ext>
            </a:extLst>
          </p:cNvPr>
          <p:cNvGraphicFramePr>
            <a:graphicFrameLocks noGrp="1"/>
          </p:cNvGraphicFramePr>
          <p:nvPr/>
        </p:nvGraphicFramePr>
        <p:xfrm>
          <a:off x="1486570" y="6169787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155" name="Table 154">
            <a:extLst>
              <a:ext uri="{FF2B5EF4-FFF2-40B4-BE49-F238E27FC236}">
                <a16:creationId xmlns:a16="http://schemas.microsoft.com/office/drawing/2014/main" id="{F67ED7CB-C51C-37B1-96B1-87A0DE2051FF}"/>
              </a:ext>
            </a:extLst>
          </p:cNvPr>
          <p:cNvGraphicFramePr>
            <a:graphicFrameLocks noGrp="1"/>
          </p:cNvGraphicFramePr>
          <p:nvPr/>
        </p:nvGraphicFramePr>
        <p:xfrm>
          <a:off x="1443169" y="2780238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156" name="Table 155">
            <a:extLst>
              <a:ext uri="{FF2B5EF4-FFF2-40B4-BE49-F238E27FC236}">
                <a16:creationId xmlns:a16="http://schemas.microsoft.com/office/drawing/2014/main" id="{92FEE564-9EE5-8FCB-B8ED-2D9B4031BE69}"/>
              </a:ext>
            </a:extLst>
          </p:cNvPr>
          <p:cNvGraphicFramePr>
            <a:graphicFrameLocks noGrp="1"/>
          </p:cNvGraphicFramePr>
          <p:nvPr/>
        </p:nvGraphicFramePr>
        <p:xfrm>
          <a:off x="1443169" y="3267918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157" name="Table 156">
            <a:extLst>
              <a:ext uri="{FF2B5EF4-FFF2-40B4-BE49-F238E27FC236}">
                <a16:creationId xmlns:a16="http://schemas.microsoft.com/office/drawing/2014/main" id="{1B8B5E17-C1A9-C0CC-8810-832B1EF86723}"/>
              </a:ext>
            </a:extLst>
          </p:cNvPr>
          <p:cNvGraphicFramePr>
            <a:graphicFrameLocks noGrp="1"/>
          </p:cNvGraphicFramePr>
          <p:nvPr/>
        </p:nvGraphicFramePr>
        <p:xfrm>
          <a:off x="1443169" y="3755598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158" name="Table 157">
            <a:extLst>
              <a:ext uri="{FF2B5EF4-FFF2-40B4-BE49-F238E27FC236}">
                <a16:creationId xmlns:a16="http://schemas.microsoft.com/office/drawing/2014/main" id="{782F30CE-AB0F-66CA-B21A-67F8283659D5}"/>
              </a:ext>
            </a:extLst>
          </p:cNvPr>
          <p:cNvGraphicFramePr>
            <a:graphicFrameLocks noGrp="1"/>
          </p:cNvGraphicFramePr>
          <p:nvPr/>
        </p:nvGraphicFramePr>
        <p:xfrm>
          <a:off x="1443168" y="4243278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159" name="Table 158">
            <a:extLst>
              <a:ext uri="{FF2B5EF4-FFF2-40B4-BE49-F238E27FC236}">
                <a16:creationId xmlns:a16="http://schemas.microsoft.com/office/drawing/2014/main" id="{86EA0306-EDA2-AABC-EF17-1DB791375FE0}"/>
              </a:ext>
            </a:extLst>
          </p:cNvPr>
          <p:cNvGraphicFramePr>
            <a:graphicFrameLocks noGrp="1"/>
          </p:cNvGraphicFramePr>
          <p:nvPr/>
        </p:nvGraphicFramePr>
        <p:xfrm>
          <a:off x="1443167" y="5218638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160" name="Table 159">
            <a:extLst>
              <a:ext uri="{FF2B5EF4-FFF2-40B4-BE49-F238E27FC236}">
                <a16:creationId xmlns:a16="http://schemas.microsoft.com/office/drawing/2014/main" id="{87EB7824-9B9B-2864-391B-5F6711FBF9BE}"/>
              </a:ext>
            </a:extLst>
          </p:cNvPr>
          <p:cNvGraphicFramePr>
            <a:graphicFrameLocks noGrp="1"/>
          </p:cNvGraphicFramePr>
          <p:nvPr/>
        </p:nvGraphicFramePr>
        <p:xfrm>
          <a:off x="1443168" y="4730958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161" name="Table 160">
            <a:extLst>
              <a:ext uri="{FF2B5EF4-FFF2-40B4-BE49-F238E27FC236}">
                <a16:creationId xmlns:a16="http://schemas.microsoft.com/office/drawing/2014/main" id="{FEF258EB-D3D9-3E06-8FB4-04457C5B0E74}"/>
              </a:ext>
            </a:extLst>
          </p:cNvPr>
          <p:cNvGraphicFramePr>
            <a:graphicFrameLocks noGrp="1"/>
          </p:cNvGraphicFramePr>
          <p:nvPr/>
        </p:nvGraphicFramePr>
        <p:xfrm>
          <a:off x="1442469" y="5716950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162" name="Table 161">
            <a:extLst>
              <a:ext uri="{FF2B5EF4-FFF2-40B4-BE49-F238E27FC236}">
                <a16:creationId xmlns:a16="http://schemas.microsoft.com/office/drawing/2014/main" id="{CE37A7A3-82B3-D7BE-43D6-366E1834FA7F}"/>
              </a:ext>
            </a:extLst>
          </p:cNvPr>
          <p:cNvGraphicFramePr>
            <a:graphicFrameLocks noGrp="1"/>
          </p:cNvGraphicFramePr>
          <p:nvPr/>
        </p:nvGraphicFramePr>
        <p:xfrm>
          <a:off x="1442468" y="6204630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163" name="Table 162">
            <a:extLst>
              <a:ext uri="{FF2B5EF4-FFF2-40B4-BE49-F238E27FC236}">
                <a16:creationId xmlns:a16="http://schemas.microsoft.com/office/drawing/2014/main" id="{FCBC3AD7-142C-51A2-FD90-2457957AE4C4}"/>
              </a:ext>
            </a:extLst>
          </p:cNvPr>
          <p:cNvGraphicFramePr>
            <a:graphicFrameLocks noGrp="1"/>
          </p:cNvGraphicFramePr>
          <p:nvPr/>
        </p:nvGraphicFramePr>
        <p:xfrm>
          <a:off x="1397668" y="2824044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164" name="Table 163">
            <a:extLst>
              <a:ext uri="{FF2B5EF4-FFF2-40B4-BE49-F238E27FC236}">
                <a16:creationId xmlns:a16="http://schemas.microsoft.com/office/drawing/2014/main" id="{6089334A-3EC1-A01D-AC80-3F70CCE9737B}"/>
              </a:ext>
            </a:extLst>
          </p:cNvPr>
          <p:cNvGraphicFramePr>
            <a:graphicFrameLocks noGrp="1"/>
          </p:cNvGraphicFramePr>
          <p:nvPr/>
        </p:nvGraphicFramePr>
        <p:xfrm>
          <a:off x="1397668" y="3311724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165" name="Table 164">
            <a:extLst>
              <a:ext uri="{FF2B5EF4-FFF2-40B4-BE49-F238E27FC236}">
                <a16:creationId xmlns:a16="http://schemas.microsoft.com/office/drawing/2014/main" id="{401A58AC-0403-9E9A-CD0F-B242EEEF8279}"/>
              </a:ext>
            </a:extLst>
          </p:cNvPr>
          <p:cNvGraphicFramePr>
            <a:graphicFrameLocks noGrp="1"/>
          </p:cNvGraphicFramePr>
          <p:nvPr/>
        </p:nvGraphicFramePr>
        <p:xfrm>
          <a:off x="1397668" y="3799404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166" name="Table 165">
            <a:extLst>
              <a:ext uri="{FF2B5EF4-FFF2-40B4-BE49-F238E27FC236}">
                <a16:creationId xmlns:a16="http://schemas.microsoft.com/office/drawing/2014/main" id="{7BC07E2D-5FF1-D67A-665C-B9E430F2DCA2}"/>
              </a:ext>
            </a:extLst>
          </p:cNvPr>
          <p:cNvGraphicFramePr>
            <a:graphicFrameLocks noGrp="1"/>
          </p:cNvGraphicFramePr>
          <p:nvPr/>
        </p:nvGraphicFramePr>
        <p:xfrm>
          <a:off x="1397667" y="4287084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167" name="Table 166">
            <a:extLst>
              <a:ext uri="{FF2B5EF4-FFF2-40B4-BE49-F238E27FC236}">
                <a16:creationId xmlns:a16="http://schemas.microsoft.com/office/drawing/2014/main" id="{A47A06D2-2AE1-2865-79FD-28A105C3A804}"/>
              </a:ext>
            </a:extLst>
          </p:cNvPr>
          <p:cNvGraphicFramePr>
            <a:graphicFrameLocks noGrp="1"/>
          </p:cNvGraphicFramePr>
          <p:nvPr/>
        </p:nvGraphicFramePr>
        <p:xfrm>
          <a:off x="1397666" y="5262444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168" name="Table 167">
            <a:extLst>
              <a:ext uri="{FF2B5EF4-FFF2-40B4-BE49-F238E27FC236}">
                <a16:creationId xmlns:a16="http://schemas.microsoft.com/office/drawing/2014/main" id="{8FACC13E-8E6A-6238-601E-D0727A4A4D6B}"/>
              </a:ext>
            </a:extLst>
          </p:cNvPr>
          <p:cNvGraphicFramePr>
            <a:graphicFrameLocks noGrp="1"/>
          </p:cNvGraphicFramePr>
          <p:nvPr/>
        </p:nvGraphicFramePr>
        <p:xfrm>
          <a:off x="1397667" y="4774764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169" name="Table 168">
            <a:extLst>
              <a:ext uri="{FF2B5EF4-FFF2-40B4-BE49-F238E27FC236}">
                <a16:creationId xmlns:a16="http://schemas.microsoft.com/office/drawing/2014/main" id="{CE42D2AE-AC43-197B-2447-CFA1DCC93889}"/>
              </a:ext>
            </a:extLst>
          </p:cNvPr>
          <p:cNvGraphicFramePr>
            <a:graphicFrameLocks noGrp="1"/>
          </p:cNvGraphicFramePr>
          <p:nvPr/>
        </p:nvGraphicFramePr>
        <p:xfrm>
          <a:off x="1396968" y="5760756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170" name="Table 169">
            <a:extLst>
              <a:ext uri="{FF2B5EF4-FFF2-40B4-BE49-F238E27FC236}">
                <a16:creationId xmlns:a16="http://schemas.microsoft.com/office/drawing/2014/main" id="{C03D6733-5D61-4A63-2A73-363EC4D413BB}"/>
              </a:ext>
            </a:extLst>
          </p:cNvPr>
          <p:cNvGraphicFramePr>
            <a:graphicFrameLocks noGrp="1"/>
          </p:cNvGraphicFramePr>
          <p:nvPr/>
        </p:nvGraphicFramePr>
        <p:xfrm>
          <a:off x="1402901" y="6257385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sp>
        <p:nvSpPr>
          <p:cNvPr id="171" name="Title 1">
            <a:extLst>
              <a:ext uri="{FF2B5EF4-FFF2-40B4-BE49-F238E27FC236}">
                <a16:creationId xmlns:a16="http://schemas.microsoft.com/office/drawing/2014/main" id="{CD2EB0A0-DA75-274F-B55F-CFC86CE7972E}"/>
              </a:ext>
            </a:extLst>
          </p:cNvPr>
          <p:cNvSpPr txBox="1">
            <a:spLocks/>
          </p:cNvSpPr>
          <p:nvPr/>
        </p:nvSpPr>
        <p:spPr>
          <a:xfrm>
            <a:off x="1555451" y="1565868"/>
            <a:ext cx="717768" cy="5213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0" kern="0" dirty="0"/>
              <a:t>Feb</a:t>
            </a:r>
          </a:p>
        </p:txBody>
      </p:sp>
      <p:sp>
        <p:nvSpPr>
          <p:cNvPr id="172" name="Title 1">
            <a:extLst>
              <a:ext uri="{FF2B5EF4-FFF2-40B4-BE49-F238E27FC236}">
                <a16:creationId xmlns:a16="http://schemas.microsoft.com/office/drawing/2014/main" id="{56BB7904-B88B-D4A0-DD03-8AC7B41012D1}"/>
              </a:ext>
            </a:extLst>
          </p:cNvPr>
          <p:cNvSpPr txBox="1">
            <a:spLocks/>
          </p:cNvSpPr>
          <p:nvPr/>
        </p:nvSpPr>
        <p:spPr>
          <a:xfrm>
            <a:off x="2625847" y="1565868"/>
            <a:ext cx="717768" cy="5213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0" kern="0" dirty="0"/>
              <a:t>Mar</a:t>
            </a:r>
          </a:p>
        </p:txBody>
      </p:sp>
      <p:graphicFrame>
        <p:nvGraphicFramePr>
          <p:cNvPr id="173" name="Table 172">
            <a:extLst>
              <a:ext uri="{FF2B5EF4-FFF2-40B4-BE49-F238E27FC236}">
                <a16:creationId xmlns:a16="http://schemas.microsoft.com/office/drawing/2014/main" id="{B3D78A83-5B2B-04F9-08B9-9F4AAC7F8F55}"/>
              </a:ext>
            </a:extLst>
          </p:cNvPr>
          <p:cNvGraphicFramePr>
            <a:graphicFrameLocks noGrp="1"/>
          </p:cNvGraphicFramePr>
          <p:nvPr/>
        </p:nvGraphicFramePr>
        <p:xfrm>
          <a:off x="2682298" y="3116911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174" name="Table 173">
            <a:extLst>
              <a:ext uri="{FF2B5EF4-FFF2-40B4-BE49-F238E27FC236}">
                <a16:creationId xmlns:a16="http://schemas.microsoft.com/office/drawing/2014/main" id="{CCF26220-6695-8B56-DC49-A9DF88AA7450}"/>
              </a:ext>
            </a:extLst>
          </p:cNvPr>
          <p:cNvGraphicFramePr>
            <a:graphicFrameLocks noGrp="1"/>
          </p:cNvGraphicFramePr>
          <p:nvPr/>
        </p:nvGraphicFramePr>
        <p:xfrm>
          <a:off x="2682298" y="3604591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175" name="Table 174">
            <a:extLst>
              <a:ext uri="{FF2B5EF4-FFF2-40B4-BE49-F238E27FC236}">
                <a16:creationId xmlns:a16="http://schemas.microsoft.com/office/drawing/2014/main" id="{EFCE7B3A-822E-2E66-18D5-12CBD0A858FF}"/>
              </a:ext>
            </a:extLst>
          </p:cNvPr>
          <p:cNvGraphicFramePr>
            <a:graphicFrameLocks noGrp="1"/>
          </p:cNvGraphicFramePr>
          <p:nvPr/>
        </p:nvGraphicFramePr>
        <p:xfrm>
          <a:off x="2682297" y="4092271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176" name="Table 175">
            <a:extLst>
              <a:ext uri="{FF2B5EF4-FFF2-40B4-BE49-F238E27FC236}">
                <a16:creationId xmlns:a16="http://schemas.microsoft.com/office/drawing/2014/main" id="{57103D74-B844-1A37-E080-4CB96C96EC01}"/>
              </a:ext>
            </a:extLst>
          </p:cNvPr>
          <p:cNvGraphicFramePr>
            <a:graphicFrameLocks noGrp="1"/>
          </p:cNvGraphicFramePr>
          <p:nvPr/>
        </p:nvGraphicFramePr>
        <p:xfrm>
          <a:off x="2682296" y="5067631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177" name="Table 176">
            <a:extLst>
              <a:ext uri="{FF2B5EF4-FFF2-40B4-BE49-F238E27FC236}">
                <a16:creationId xmlns:a16="http://schemas.microsoft.com/office/drawing/2014/main" id="{99B2ACB2-DF75-6719-EFEE-0C8FABC1629A}"/>
              </a:ext>
            </a:extLst>
          </p:cNvPr>
          <p:cNvGraphicFramePr>
            <a:graphicFrameLocks noGrp="1"/>
          </p:cNvGraphicFramePr>
          <p:nvPr/>
        </p:nvGraphicFramePr>
        <p:xfrm>
          <a:off x="2682297" y="4579951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178" name="Table 177">
            <a:extLst>
              <a:ext uri="{FF2B5EF4-FFF2-40B4-BE49-F238E27FC236}">
                <a16:creationId xmlns:a16="http://schemas.microsoft.com/office/drawing/2014/main" id="{ED87F8C3-43DE-5802-2D1B-26D4C52C85C4}"/>
              </a:ext>
            </a:extLst>
          </p:cNvPr>
          <p:cNvGraphicFramePr>
            <a:graphicFrameLocks noGrp="1"/>
          </p:cNvGraphicFramePr>
          <p:nvPr/>
        </p:nvGraphicFramePr>
        <p:xfrm>
          <a:off x="2681598" y="5565943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179" name="Table 178">
            <a:extLst>
              <a:ext uri="{FF2B5EF4-FFF2-40B4-BE49-F238E27FC236}">
                <a16:creationId xmlns:a16="http://schemas.microsoft.com/office/drawing/2014/main" id="{663133F2-D628-1CE8-8C54-48B53E4F2FA4}"/>
              </a:ext>
            </a:extLst>
          </p:cNvPr>
          <p:cNvGraphicFramePr>
            <a:graphicFrameLocks noGrp="1"/>
          </p:cNvGraphicFramePr>
          <p:nvPr/>
        </p:nvGraphicFramePr>
        <p:xfrm>
          <a:off x="2681597" y="6053623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180" name="Table 179">
            <a:extLst>
              <a:ext uri="{FF2B5EF4-FFF2-40B4-BE49-F238E27FC236}">
                <a16:creationId xmlns:a16="http://schemas.microsoft.com/office/drawing/2014/main" id="{6219B776-E61A-F7A2-BAF0-E6725A82C959}"/>
              </a:ext>
            </a:extLst>
          </p:cNvPr>
          <p:cNvGraphicFramePr>
            <a:graphicFrameLocks noGrp="1"/>
          </p:cNvGraphicFramePr>
          <p:nvPr/>
        </p:nvGraphicFramePr>
        <p:xfrm>
          <a:off x="2626815" y="2680362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181" name="Table 180">
            <a:extLst>
              <a:ext uri="{FF2B5EF4-FFF2-40B4-BE49-F238E27FC236}">
                <a16:creationId xmlns:a16="http://schemas.microsoft.com/office/drawing/2014/main" id="{F7D6A3BB-782D-3326-7524-B65C232B6111}"/>
              </a:ext>
            </a:extLst>
          </p:cNvPr>
          <p:cNvGraphicFramePr>
            <a:graphicFrameLocks noGrp="1"/>
          </p:cNvGraphicFramePr>
          <p:nvPr/>
        </p:nvGraphicFramePr>
        <p:xfrm>
          <a:off x="2626815" y="3168042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182" name="Table 181">
            <a:extLst>
              <a:ext uri="{FF2B5EF4-FFF2-40B4-BE49-F238E27FC236}">
                <a16:creationId xmlns:a16="http://schemas.microsoft.com/office/drawing/2014/main" id="{4F07632C-C8AF-3F6B-C5D3-BF387E7C7252}"/>
              </a:ext>
            </a:extLst>
          </p:cNvPr>
          <p:cNvGraphicFramePr>
            <a:graphicFrameLocks noGrp="1"/>
          </p:cNvGraphicFramePr>
          <p:nvPr/>
        </p:nvGraphicFramePr>
        <p:xfrm>
          <a:off x="2626815" y="3655722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183" name="Table 182">
            <a:extLst>
              <a:ext uri="{FF2B5EF4-FFF2-40B4-BE49-F238E27FC236}">
                <a16:creationId xmlns:a16="http://schemas.microsoft.com/office/drawing/2014/main" id="{F290A342-5A98-50FC-1475-2001E7411E3A}"/>
              </a:ext>
            </a:extLst>
          </p:cNvPr>
          <p:cNvGraphicFramePr>
            <a:graphicFrameLocks noGrp="1"/>
          </p:cNvGraphicFramePr>
          <p:nvPr/>
        </p:nvGraphicFramePr>
        <p:xfrm>
          <a:off x="2626814" y="4143402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184" name="Table 183">
            <a:extLst>
              <a:ext uri="{FF2B5EF4-FFF2-40B4-BE49-F238E27FC236}">
                <a16:creationId xmlns:a16="http://schemas.microsoft.com/office/drawing/2014/main" id="{2FC41F1B-3007-99AA-0C6B-B6E2F6FAA8A8}"/>
              </a:ext>
            </a:extLst>
          </p:cNvPr>
          <p:cNvGraphicFramePr>
            <a:graphicFrameLocks noGrp="1"/>
          </p:cNvGraphicFramePr>
          <p:nvPr/>
        </p:nvGraphicFramePr>
        <p:xfrm>
          <a:off x="2626813" y="5118762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185" name="Table 184">
            <a:extLst>
              <a:ext uri="{FF2B5EF4-FFF2-40B4-BE49-F238E27FC236}">
                <a16:creationId xmlns:a16="http://schemas.microsoft.com/office/drawing/2014/main" id="{11D3D26A-CB18-1F37-5407-C05F4E8E76D3}"/>
              </a:ext>
            </a:extLst>
          </p:cNvPr>
          <p:cNvGraphicFramePr>
            <a:graphicFrameLocks noGrp="1"/>
          </p:cNvGraphicFramePr>
          <p:nvPr/>
        </p:nvGraphicFramePr>
        <p:xfrm>
          <a:off x="2626814" y="4631082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186" name="Table 185">
            <a:extLst>
              <a:ext uri="{FF2B5EF4-FFF2-40B4-BE49-F238E27FC236}">
                <a16:creationId xmlns:a16="http://schemas.microsoft.com/office/drawing/2014/main" id="{2E09D473-4959-3709-FB6C-F707E113FBFF}"/>
              </a:ext>
            </a:extLst>
          </p:cNvPr>
          <p:cNvGraphicFramePr>
            <a:graphicFrameLocks noGrp="1"/>
          </p:cNvGraphicFramePr>
          <p:nvPr/>
        </p:nvGraphicFramePr>
        <p:xfrm>
          <a:off x="2626115" y="5617074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187" name="Table 186">
            <a:extLst>
              <a:ext uri="{FF2B5EF4-FFF2-40B4-BE49-F238E27FC236}">
                <a16:creationId xmlns:a16="http://schemas.microsoft.com/office/drawing/2014/main" id="{2793EBB5-2C17-0041-7879-CC945CA0E976}"/>
              </a:ext>
            </a:extLst>
          </p:cNvPr>
          <p:cNvGraphicFramePr>
            <a:graphicFrameLocks noGrp="1"/>
          </p:cNvGraphicFramePr>
          <p:nvPr/>
        </p:nvGraphicFramePr>
        <p:xfrm>
          <a:off x="2626114" y="6104754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188" name="Table 187">
            <a:extLst>
              <a:ext uri="{FF2B5EF4-FFF2-40B4-BE49-F238E27FC236}">
                <a16:creationId xmlns:a16="http://schemas.microsoft.com/office/drawing/2014/main" id="{54FDDE58-C9F7-1902-27A8-CCF9679DCB48}"/>
              </a:ext>
            </a:extLst>
          </p:cNvPr>
          <p:cNvGraphicFramePr>
            <a:graphicFrameLocks noGrp="1"/>
          </p:cNvGraphicFramePr>
          <p:nvPr/>
        </p:nvGraphicFramePr>
        <p:xfrm>
          <a:off x="2579680" y="2723221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189" name="Table 188">
            <a:extLst>
              <a:ext uri="{FF2B5EF4-FFF2-40B4-BE49-F238E27FC236}">
                <a16:creationId xmlns:a16="http://schemas.microsoft.com/office/drawing/2014/main" id="{D6C16EE3-B1DB-E7EB-B7F5-8F5A79D3C17A}"/>
              </a:ext>
            </a:extLst>
          </p:cNvPr>
          <p:cNvGraphicFramePr>
            <a:graphicFrameLocks noGrp="1"/>
          </p:cNvGraphicFramePr>
          <p:nvPr/>
        </p:nvGraphicFramePr>
        <p:xfrm>
          <a:off x="2579680" y="3210901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190" name="Table 189">
            <a:extLst>
              <a:ext uri="{FF2B5EF4-FFF2-40B4-BE49-F238E27FC236}">
                <a16:creationId xmlns:a16="http://schemas.microsoft.com/office/drawing/2014/main" id="{4661F565-31E6-6CAD-9DAA-9723565AAF3F}"/>
              </a:ext>
            </a:extLst>
          </p:cNvPr>
          <p:cNvGraphicFramePr>
            <a:graphicFrameLocks noGrp="1"/>
          </p:cNvGraphicFramePr>
          <p:nvPr/>
        </p:nvGraphicFramePr>
        <p:xfrm>
          <a:off x="2579680" y="3698581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191" name="Table 190">
            <a:extLst>
              <a:ext uri="{FF2B5EF4-FFF2-40B4-BE49-F238E27FC236}">
                <a16:creationId xmlns:a16="http://schemas.microsoft.com/office/drawing/2014/main" id="{6644AACD-3734-405B-64A7-F30E1D2D3EB5}"/>
              </a:ext>
            </a:extLst>
          </p:cNvPr>
          <p:cNvGraphicFramePr>
            <a:graphicFrameLocks noGrp="1"/>
          </p:cNvGraphicFramePr>
          <p:nvPr/>
        </p:nvGraphicFramePr>
        <p:xfrm>
          <a:off x="2579679" y="4186261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192" name="Table 191">
            <a:extLst>
              <a:ext uri="{FF2B5EF4-FFF2-40B4-BE49-F238E27FC236}">
                <a16:creationId xmlns:a16="http://schemas.microsoft.com/office/drawing/2014/main" id="{02AA5F7B-6CCC-0A7A-B0FF-DD31F02538AF}"/>
              </a:ext>
            </a:extLst>
          </p:cNvPr>
          <p:cNvGraphicFramePr>
            <a:graphicFrameLocks noGrp="1"/>
          </p:cNvGraphicFramePr>
          <p:nvPr/>
        </p:nvGraphicFramePr>
        <p:xfrm>
          <a:off x="2579678" y="5161621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193" name="Table 192">
            <a:extLst>
              <a:ext uri="{FF2B5EF4-FFF2-40B4-BE49-F238E27FC236}">
                <a16:creationId xmlns:a16="http://schemas.microsoft.com/office/drawing/2014/main" id="{E19D30F8-57B5-A240-82E9-32769DA17D3C}"/>
              </a:ext>
            </a:extLst>
          </p:cNvPr>
          <p:cNvGraphicFramePr>
            <a:graphicFrameLocks noGrp="1"/>
          </p:cNvGraphicFramePr>
          <p:nvPr/>
        </p:nvGraphicFramePr>
        <p:xfrm>
          <a:off x="2579679" y="4673941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194" name="Table 193">
            <a:extLst>
              <a:ext uri="{FF2B5EF4-FFF2-40B4-BE49-F238E27FC236}">
                <a16:creationId xmlns:a16="http://schemas.microsoft.com/office/drawing/2014/main" id="{C3A24567-61ED-ED6C-A04D-247A61F9967D}"/>
              </a:ext>
            </a:extLst>
          </p:cNvPr>
          <p:cNvGraphicFramePr>
            <a:graphicFrameLocks noGrp="1"/>
          </p:cNvGraphicFramePr>
          <p:nvPr/>
        </p:nvGraphicFramePr>
        <p:xfrm>
          <a:off x="2578980" y="5659933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195" name="Table 194">
            <a:extLst>
              <a:ext uri="{FF2B5EF4-FFF2-40B4-BE49-F238E27FC236}">
                <a16:creationId xmlns:a16="http://schemas.microsoft.com/office/drawing/2014/main" id="{A32E42F5-34F9-6F9E-F658-EB1D0C6E28BC}"/>
              </a:ext>
            </a:extLst>
          </p:cNvPr>
          <p:cNvGraphicFramePr>
            <a:graphicFrameLocks noGrp="1"/>
          </p:cNvGraphicFramePr>
          <p:nvPr/>
        </p:nvGraphicFramePr>
        <p:xfrm>
          <a:off x="2578979" y="6147613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196" name="Table 195">
            <a:extLst>
              <a:ext uri="{FF2B5EF4-FFF2-40B4-BE49-F238E27FC236}">
                <a16:creationId xmlns:a16="http://schemas.microsoft.com/office/drawing/2014/main" id="{7602B3AC-E897-8573-68E8-1B25E5CE6478}"/>
              </a:ext>
            </a:extLst>
          </p:cNvPr>
          <p:cNvGraphicFramePr>
            <a:graphicFrameLocks noGrp="1"/>
          </p:cNvGraphicFramePr>
          <p:nvPr/>
        </p:nvGraphicFramePr>
        <p:xfrm>
          <a:off x="2544061" y="2775609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197" name="Table 196">
            <a:extLst>
              <a:ext uri="{FF2B5EF4-FFF2-40B4-BE49-F238E27FC236}">
                <a16:creationId xmlns:a16="http://schemas.microsoft.com/office/drawing/2014/main" id="{A01190B2-5F35-E64A-BEC3-5535E0B26AD2}"/>
              </a:ext>
            </a:extLst>
          </p:cNvPr>
          <p:cNvGraphicFramePr>
            <a:graphicFrameLocks noGrp="1"/>
          </p:cNvGraphicFramePr>
          <p:nvPr/>
        </p:nvGraphicFramePr>
        <p:xfrm>
          <a:off x="2544061" y="3263289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198" name="Table 197">
            <a:extLst>
              <a:ext uri="{FF2B5EF4-FFF2-40B4-BE49-F238E27FC236}">
                <a16:creationId xmlns:a16="http://schemas.microsoft.com/office/drawing/2014/main" id="{51DFA1E7-209D-5C64-339E-F4B091A6FAEA}"/>
              </a:ext>
            </a:extLst>
          </p:cNvPr>
          <p:cNvGraphicFramePr>
            <a:graphicFrameLocks noGrp="1"/>
          </p:cNvGraphicFramePr>
          <p:nvPr/>
        </p:nvGraphicFramePr>
        <p:xfrm>
          <a:off x="2544061" y="3750969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199" name="Table 198">
            <a:extLst>
              <a:ext uri="{FF2B5EF4-FFF2-40B4-BE49-F238E27FC236}">
                <a16:creationId xmlns:a16="http://schemas.microsoft.com/office/drawing/2014/main" id="{15EB2CA0-D6FD-C853-C0B2-52EB2E2CE72D}"/>
              </a:ext>
            </a:extLst>
          </p:cNvPr>
          <p:cNvGraphicFramePr>
            <a:graphicFrameLocks noGrp="1"/>
          </p:cNvGraphicFramePr>
          <p:nvPr/>
        </p:nvGraphicFramePr>
        <p:xfrm>
          <a:off x="2544060" y="4238649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200" name="Table 199">
            <a:extLst>
              <a:ext uri="{FF2B5EF4-FFF2-40B4-BE49-F238E27FC236}">
                <a16:creationId xmlns:a16="http://schemas.microsoft.com/office/drawing/2014/main" id="{237E4294-73F5-03B2-3042-8B9786614258}"/>
              </a:ext>
            </a:extLst>
          </p:cNvPr>
          <p:cNvGraphicFramePr>
            <a:graphicFrameLocks noGrp="1"/>
          </p:cNvGraphicFramePr>
          <p:nvPr/>
        </p:nvGraphicFramePr>
        <p:xfrm>
          <a:off x="2544059" y="5214009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201" name="Table 200">
            <a:extLst>
              <a:ext uri="{FF2B5EF4-FFF2-40B4-BE49-F238E27FC236}">
                <a16:creationId xmlns:a16="http://schemas.microsoft.com/office/drawing/2014/main" id="{1853C918-1F34-05B8-1417-BC76958A6576}"/>
              </a:ext>
            </a:extLst>
          </p:cNvPr>
          <p:cNvGraphicFramePr>
            <a:graphicFrameLocks noGrp="1"/>
          </p:cNvGraphicFramePr>
          <p:nvPr/>
        </p:nvGraphicFramePr>
        <p:xfrm>
          <a:off x="2544060" y="4726329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202" name="Table 201">
            <a:extLst>
              <a:ext uri="{FF2B5EF4-FFF2-40B4-BE49-F238E27FC236}">
                <a16:creationId xmlns:a16="http://schemas.microsoft.com/office/drawing/2014/main" id="{A2C347FE-6773-499C-E829-67AC05501D1B}"/>
              </a:ext>
            </a:extLst>
          </p:cNvPr>
          <p:cNvGraphicFramePr>
            <a:graphicFrameLocks noGrp="1"/>
          </p:cNvGraphicFramePr>
          <p:nvPr/>
        </p:nvGraphicFramePr>
        <p:xfrm>
          <a:off x="2543361" y="5712321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203" name="Table 202">
            <a:extLst>
              <a:ext uri="{FF2B5EF4-FFF2-40B4-BE49-F238E27FC236}">
                <a16:creationId xmlns:a16="http://schemas.microsoft.com/office/drawing/2014/main" id="{7983DB73-F863-9740-964E-B64C89A99977}"/>
              </a:ext>
            </a:extLst>
          </p:cNvPr>
          <p:cNvGraphicFramePr>
            <a:graphicFrameLocks noGrp="1"/>
          </p:cNvGraphicFramePr>
          <p:nvPr/>
        </p:nvGraphicFramePr>
        <p:xfrm>
          <a:off x="2543360" y="6200001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204" name="Table 203">
            <a:extLst>
              <a:ext uri="{FF2B5EF4-FFF2-40B4-BE49-F238E27FC236}">
                <a16:creationId xmlns:a16="http://schemas.microsoft.com/office/drawing/2014/main" id="{B63612F7-9288-3343-ACEE-F93C110A5120}"/>
              </a:ext>
            </a:extLst>
          </p:cNvPr>
          <p:cNvGraphicFramePr>
            <a:graphicFrameLocks noGrp="1"/>
          </p:cNvGraphicFramePr>
          <p:nvPr/>
        </p:nvGraphicFramePr>
        <p:xfrm>
          <a:off x="2499959" y="2810452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205" name="Table 204">
            <a:extLst>
              <a:ext uri="{FF2B5EF4-FFF2-40B4-BE49-F238E27FC236}">
                <a16:creationId xmlns:a16="http://schemas.microsoft.com/office/drawing/2014/main" id="{D930156F-6276-EABA-9847-1C02ED0EC8F4}"/>
              </a:ext>
            </a:extLst>
          </p:cNvPr>
          <p:cNvGraphicFramePr>
            <a:graphicFrameLocks noGrp="1"/>
          </p:cNvGraphicFramePr>
          <p:nvPr/>
        </p:nvGraphicFramePr>
        <p:xfrm>
          <a:off x="2499959" y="3298132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206" name="Table 205">
            <a:extLst>
              <a:ext uri="{FF2B5EF4-FFF2-40B4-BE49-F238E27FC236}">
                <a16:creationId xmlns:a16="http://schemas.microsoft.com/office/drawing/2014/main" id="{46F8A6B7-86CF-D672-1663-5E3C83D902AB}"/>
              </a:ext>
            </a:extLst>
          </p:cNvPr>
          <p:cNvGraphicFramePr>
            <a:graphicFrameLocks noGrp="1"/>
          </p:cNvGraphicFramePr>
          <p:nvPr/>
        </p:nvGraphicFramePr>
        <p:xfrm>
          <a:off x="2499959" y="3785812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207" name="Table 206">
            <a:extLst>
              <a:ext uri="{FF2B5EF4-FFF2-40B4-BE49-F238E27FC236}">
                <a16:creationId xmlns:a16="http://schemas.microsoft.com/office/drawing/2014/main" id="{42D7C926-97A1-0A8B-24EE-4556F9243D24}"/>
              </a:ext>
            </a:extLst>
          </p:cNvPr>
          <p:cNvGraphicFramePr>
            <a:graphicFrameLocks noGrp="1"/>
          </p:cNvGraphicFramePr>
          <p:nvPr/>
        </p:nvGraphicFramePr>
        <p:xfrm>
          <a:off x="2499958" y="4273492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208" name="Table 207">
            <a:extLst>
              <a:ext uri="{FF2B5EF4-FFF2-40B4-BE49-F238E27FC236}">
                <a16:creationId xmlns:a16="http://schemas.microsoft.com/office/drawing/2014/main" id="{FBE069F4-16A7-FF39-475D-C8DB87A1EB1A}"/>
              </a:ext>
            </a:extLst>
          </p:cNvPr>
          <p:cNvGraphicFramePr>
            <a:graphicFrameLocks noGrp="1"/>
          </p:cNvGraphicFramePr>
          <p:nvPr/>
        </p:nvGraphicFramePr>
        <p:xfrm>
          <a:off x="2499957" y="5248852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209" name="Table 208">
            <a:extLst>
              <a:ext uri="{FF2B5EF4-FFF2-40B4-BE49-F238E27FC236}">
                <a16:creationId xmlns:a16="http://schemas.microsoft.com/office/drawing/2014/main" id="{B19D3522-B69E-9F03-D2A6-B4C1A44101E1}"/>
              </a:ext>
            </a:extLst>
          </p:cNvPr>
          <p:cNvGraphicFramePr>
            <a:graphicFrameLocks noGrp="1"/>
          </p:cNvGraphicFramePr>
          <p:nvPr/>
        </p:nvGraphicFramePr>
        <p:xfrm>
          <a:off x="2499958" y="4761172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210" name="Table 209">
            <a:extLst>
              <a:ext uri="{FF2B5EF4-FFF2-40B4-BE49-F238E27FC236}">
                <a16:creationId xmlns:a16="http://schemas.microsoft.com/office/drawing/2014/main" id="{A7CA365C-D3B3-1EDA-9157-787346B547E0}"/>
              </a:ext>
            </a:extLst>
          </p:cNvPr>
          <p:cNvGraphicFramePr>
            <a:graphicFrameLocks noGrp="1"/>
          </p:cNvGraphicFramePr>
          <p:nvPr/>
        </p:nvGraphicFramePr>
        <p:xfrm>
          <a:off x="2499259" y="5747164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211" name="Table 210">
            <a:extLst>
              <a:ext uri="{FF2B5EF4-FFF2-40B4-BE49-F238E27FC236}">
                <a16:creationId xmlns:a16="http://schemas.microsoft.com/office/drawing/2014/main" id="{B12EDCD8-959E-1067-B354-C7569075A476}"/>
              </a:ext>
            </a:extLst>
          </p:cNvPr>
          <p:cNvGraphicFramePr>
            <a:graphicFrameLocks noGrp="1"/>
          </p:cNvGraphicFramePr>
          <p:nvPr/>
        </p:nvGraphicFramePr>
        <p:xfrm>
          <a:off x="2499258" y="6234844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212" name="Table 211">
            <a:extLst>
              <a:ext uri="{FF2B5EF4-FFF2-40B4-BE49-F238E27FC236}">
                <a16:creationId xmlns:a16="http://schemas.microsoft.com/office/drawing/2014/main" id="{ABB47AC2-745F-AB83-97BA-954F7060B53E}"/>
              </a:ext>
            </a:extLst>
          </p:cNvPr>
          <p:cNvGraphicFramePr>
            <a:graphicFrameLocks noGrp="1"/>
          </p:cNvGraphicFramePr>
          <p:nvPr/>
        </p:nvGraphicFramePr>
        <p:xfrm>
          <a:off x="2454458" y="2854258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213" name="Table 212">
            <a:extLst>
              <a:ext uri="{FF2B5EF4-FFF2-40B4-BE49-F238E27FC236}">
                <a16:creationId xmlns:a16="http://schemas.microsoft.com/office/drawing/2014/main" id="{59106A65-66F1-E3E4-DCD7-4C6F1B0BE52D}"/>
              </a:ext>
            </a:extLst>
          </p:cNvPr>
          <p:cNvGraphicFramePr>
            <a:graphicFrameLocks noGrp="1"/>
          </p:cNvGraphicFramePr>
          <p:nvPr/>
        </p:nvGraphicFramePr>
        <p:xfrm>
          <a:off x="2454458" y="3341938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214" name="Table 213">
            <a:extLst>
              <a:ext uri="{FF2B5EF4-FFF2-40B4-BE49-F238E27FC236}">
                <a16:creationId xmlns:a16="http://schemas.microsoft.com/office/drawing/2014/main" id="{FFFC575E-7240-7D94-1CD1-009CF2BD2666}"/>
              </a:ext>
            </a:extLst>
          </p:cNvPr>
          <p:cNvGraphicFramePr>
            <a:graphicFrameLocks noGrp="1"/>
          </p:cNvGraphicFramePr>
          <p:nvPr/>
        </p:nvGraphicFramePr>
        <p:xfrm>
          <a:off x="2454458" y="3829618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215" name="Table 214">
            <a:extLst>
              <a:ext uri="{FF2B5EF4-FFF2-40B4-BE49-F238E27FC236}">
                <a16:creationId xmlns:a16="http://schemas.microsoft.com/office/drawing/2014/main" id="{5481028E-CC9A-E833-78D1-4AC37D0CD121}"/>
              </a:ext>
            </a:extLst>
          </p:cNvPr>
          <p:cNvGraphicFramePr>
            <a:graphicFrameLocks noGrp="1"/>
          </p:cNvGraphicFramePr>
          <p:nvPr/>
        </p:nvGraphicFramePr>
        <p:xfrm>
          <a:off x="2454457" y="4317298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216" name="Table 215">
            <a:extLst>
              <a:ext uri="{FF2B5EF4-FFF2-40B4-BE49-F238E27FC236}">
                <a16:creationId xmlns:a16="http://schemas.microsoft.com/office/drawing/2014/main" id="{2E905EE4-6EC8-ED82-2AC8-E88E8C0B31FA}"/>
              </a:ext>
            </a:extLst>
          </p:cNvPr>
          <p:cNvGraphicFramePr>
            <a:graphicFrameLocks noGrp="1"/>
          </p:cNvGraphicFramePr>
          <p:nvPr/>
        </p:nvGraphicFramePr>
        <p:xfrm>
          <a:off x="2454456" y="5292658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217" name="Table 216">
            <a:extLst>
              <a:ext uri="{FF2B5EF4-FFF2-40B4-BE49-F238E27FC236}">
                <a16:creationId xmlns:a16="http://schemas.microsoft.com/office/drawing/2014/main" id="{B13C0C0D-1189-6964-A49E-B3EA3739CCE9}"/>
              </a:ext>
            </a:extLst>
          </p:cNvPr>
          <p:cNvGraphicFramePr>
            <a:graphicFrameLocks noGrp="1"/>
          </p:cNvGraphicFramePr>
          <p:nvPr/>
        </p:nvGraphicFramePr>
        <p:xfrm>
          <a:off x="2454457" y="4804978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218" name="Table 217">
            <a:extLst>
              <a:ext uri="{FF2B5EF4-FFF2-40B4-BE49-F238E27FC236}">
                <a16:creationId xmlns:a16="http://schemas.microsoft.com/office/drawing/2014/main" id="{CFD67072-A834-3960-E995-0B87739F88CD}"/>
              </a:ext>
            </a:extLst>
          </p:cNvPr>
          <p:cNvGraphicFramePr>
            <a:graphicFrameLocks noGrp="1"/>
          </p:cNvGraphicFramePr>
          <p:nvPr/>
        </p:nvGraphicFramePr>
        <p:xfrm>
          <a:off x="2453758" y="5790970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220" name="Table 219">
            <a:extLst>
              <a:ext uri="{FF2B5EF4-FFF2-40B4-BE49-F238E27FC236}">
                <a16:creationId xmlns:a16="http://schemas.microsoft.com/office/drawing/2014/main" id="{83400DFC-8CDE-3515-9FA7-4CA78D237DD3}"/>
              </a:ext>
            </a:extLst>
          </p:cNvPr>
          <p:cNvGraphicFramePr>
            <a:graphicFrameLocks noGrp="1"/>
          </p:cNvGraphicFramePr>
          <p:nvPr/>
        </p:nvGraphicFramePr>
        <p:xfrm>
          <a:off x="2453758" y="6275976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sp>
        <p:nvSpPr>
          <p:cNvPr id="221" name="Title 1">
            <a:extLst>
              <a:ext uri="{FF2B5EF4-FFF2-40B4-BE49-F238E27FC236}">
                <a16:creationId xmlns:a16="http://schemas.microsoft.com/office/drawing/2014/main" id="{141C0E2F-4C61-841B-5826-EC925E83729C}"/>
              </a:ext>
            </a:extLst>
          </p:cNvPr>
          <p:cNvSpPr txBox="1">
            <a:spLocks/>
          </p:cNvSpPr>
          <p:nvPr/>
        </p:nvSpPr>
        <p:spPr>
          <a:xfrm>
            <a:off x="3696243" y="1565868"/>
            <a:ext cx="717768" cy="5213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0" kern="0" dirty="0" err="1"/>
              <a:t>Abr</a:t>
            </a:r>
            <a:endParaRPr lang="en-US" sz="2400" b="0" kern="0" dirty="0"/>
          </a:p>
        </p:txBody>
      </p:sp>
      <p:graphicFrame>
        <p:nvGraphicFramePr>
          <p:cNvPr id="222" name="Table 221">
            <a:extLst>
              <a:ext uri="{FF2B5EF4-FFF2-40B4-BE49-F238E27FC236}">
                <a16:creationId xmlns:a16="http://schemas.microsoft.com/office/drawing/2014/main" id="{B773570C-AE1F-CF69-1E06-93E30B9E28CB}"/>
              </a:ext>
            </a:extLst>
          </p:cNvPr>
          <p:cNvGraphicFramePr>
            <a:graphicFrameLocks noGrp="1"/>
          </p:cNvGraphicFramePr>
          <p:nvPr/>
        </p:nvGraphicFramePr>
        <p:xfrm>
          <a:off x="3815019" y="2594002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223" name="Table 222">
            <a:extLst>
              <a:ext uri="{FF2B5EF4-FFF2-40B4-BE49-F238E27FC236}">
                <a16:creationId xmlns:a16="http://schemas.microsoft.com/office/drawing/2014/main" id="{C4FA4EC6-99B4-CE8E-93E6-BF7E29FD616C}"/>
              </a:ext>
            </a:extLst>
          </p:cNvPr>
          <p:cNvGraphicFramePr>
            <a:graphicFrameLocks noGrp="1"/>
          </p:cNvGraphicFramePr>
          <p:nvPr/>
        </p:nvGraphicFramePr>
        <p:xfrm>
          <a:off x="3815018" y="3081682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224" name="Table 223">
            <a:extLst>
              <a:ext uri="{FF2B5EF4-FFF2-40B4-BE49-F238E27FC236}">
                <a16:creationId xmlns:a16="http://schemas.microsoft.com/office/drawing/2014/main" id="{0E8B2866-EE7E-31D1-975E-B0F3641963AB}"/>
              </a:ext>
            </a:extLst>
          </p:cNvPr>
          <p:cNvGraphicFramePr>
            <a:graphicFrameLocks noGrp="1"/>
          </p:cNvGraphicFramePr>
          <p:nvPr/>
        </p:nvGraphicFramePr>
        <p:xfrm>
          <a:off x="3815019" y="3569362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225" name="Table 224">
            <a:extLst>
              <a:ext uri="{FF2B5EF4-FFF2-40B4-BE49-F238E27FC236}">
                <a16:creationId xmlns:a16="http://schemas.microsoft.com/office/drawing/2014/main" id="{A1730A76-72D4-C7E7-6810-1E97A341F3FC}"/>
              </a:ext>
            </a:extLst>
          </p:cNvPr>
          <p:cNvGraphicFramePr>
            <a:graphicFrameLocks noGrp="1"/>
          </p:cNvGraphicFramePr>
          <p:nvPr/>
        </p:nvGraphicFramePr>
        <p:xfrm>
          <a:off x="3815018" y="4057042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226" name="Table 225">
            <a:extLst>
              <a:ext uri="{FF2B5EF4-FFF2-40B4-BE49-F238E27FC236}">
                <a16:creationId xmlns:a16="http://schemas.microsoft.com/office/drawing/2014/main" id="{1D6D91A3-5A13-034C-42F5-6DCBE5806066}"/>
              </a:ext>
            </a:extLst>
          </p:cNvPr>
          <p:cNvGraphicFramePr>
            <a:graphicFrameLocks noGrp="1"/>
          </p:cNvGraphicFramePr>
          <p:nvPr/>
        </p:nvGraphicFramePr>
        <p:xfrm>
          <a:off x="3815019" y="4544722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227" name="Table 226">
            <a:extLst>
              <a:ext uri="{FF2B5EF4-FFF2-40B4-BE49-F238E27FC236}">
                <a16:creationId xmlns:a16="http://schemas.microsoft.com/office/drawing/2014/main" id="{F50D180A-03F7-9B1B-C52A-ADD5152F306C}"/>
              </a:ext>
            </a:extLst>
          </p:cNvPr>
          <p:cNvGraphicFramePr>
            <a:graphicFrameLocks noGrp="1"/>
          </p:cNvGraphicFramePr>
          <p:nvPr/>
        </p:nvGraphicFramePr>
        <p:xfrm>
          <a:off x="3815018" y="5032402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228" name="Table 227">
            <a:extLst>
              <a:ext uri="{FF2B5EF4-FFF2-40B4-BE49-F238E27FC236}">
                <a16:creationId xmlns:a16="http://schemas.microsoft.com/office/drawing/2014/main" id="{FC19D5A2-7AB2-B94C-E3A9-BCF034270391}"/>
              </a:ext>
            </a:extLst>
          </p:cNvPr>
          <p:cNvGraphicFramePr>
            <a:graphicFrameLocks noGrp="1"/>
          </p:cNvGraphicFramePr>
          <p:nvPr/>
        </p:nvGraphicFramePr>
        <p:xfrm>
          <a:off x="3814319" y="5530714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229" name="Table 228">
            <a:extLst>
              <a:ext uri="{FF2B5EF4-FFF2-40B4-BE49-F238E27FC236}">
                <a16:creationId xmlns:a16="http://schemas.microsoft.com/office/drawing/2014/main" id="{04E1CF3B-2E2D-2132-7E2C-F8F66BFBA3DD}"/>
              </a:ext>
            </a:extLst>
          </p:cNvPr>
          <p:cNvGraphicFramePr>
            <a:graphicFrameLocks noGrp="1"/>
          </p:cNvGraphicFramePr>
          <p:nvPr/>
        </p:nvGraphicFramePr>
        <p:xfrm>
          <a:off x="3814318" y="6018394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230" name="Table 229">
            <a:extLst>
              <a:ext uri="{FF2B5EF4-FFF2-40B4-BE49-F238E27FC236}">
                <a16:creationId xmlns:a16="http://schemas.microsoft.com/office/drawing/2014/main" id="{E1CBAD7C-2F51-ADA4-FACE-23A9B1ECA492}"/>
              </a:ext>
            </a:extLst>
          </p:cNvPr>
          <p:cNvGraphicFramePr>
            <a:graphicFrameLocks noGrp="1"/>
          </p:cNvGraphicFramePr>
          <p:nvPr/>
        </p:nvGraphicFramePr>
        <p:xfrm>
          <a:off x="3776299" y="2648803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231" name="Table 230">
            <a:extLst>
              <a:ext uri="{FF2B5EF4-FFF2-40B4-BE49-F238E27FC236}">
                <a16:creationId xmlns:a16="http://schemas.microsoft.com/office/drawing/2014/main" id="{EB1E6495-A5BA-AFC3-DA5F-4501D3D6B7AB}"/>
              </a:ext>
            </a:extLst>
          </p:cNvPr>
          <p:cNvGraphicFramePr>
            <a:graphicFrameLocks noGrp="1"/>
          </p:cNvGraphicFramePr>
          <p:nvPr/>
        </p:nvGraphicFramePr>
        <p:xfrm>
          <a:off x="3776298" y="3136483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232" name="Table 231">
            <a:extLst>
              <a:ext uri="{FF2B5EF4-FFF2-40B4-BE49-F238E27FC236}">
                <a16:creationId xmlns:a16="http://schemas.microsoft.com/office/drawing/2014/main" id="{3CF93C12-19AB-0F77-6BD6-CDA96EC8D463}"/>
              </a:ext>
            </a:extLst>
          </p:cNvPr>
          <p:cNvGraphicFramePr>
            <a:graphicFrameLocks noGrp="1"/>
          </p:cNvGraphicFramePr>
          <p:nvPr/>
        </p:nvGraphicFramePr>
        <p:xfrm>
          <a:off x="3776299" y="3624163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233" name="Table 232">
            <a:extLst>
              <a:ext uri="{FF2B5EF4-FFF2-40B4-BE49-F238E27FC236}">
                <a16:creationId xmlns:a16="http://schemas.microsoft.com/office/drawing/2014/main" id="{DCE00868-9540-1E50-A71B-EE83E2936086}"/>
              </a:ext>
            </a:extLst>
          </p:cNvPr>
          <p:cNvGraphicFramePr>
            <a:graphicFrameLocks noGrp="1"/>
          </p:cNvGraphicFramePr>
          <p:nvPr/>
        </p:nvGraphicFramePr>
        <p:xfrm>
          <a:off x="3776298" y="4111843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234" name="Table 233">
            <a:extLst>
              <a:ext uri="{FF2B5EF4-FFF2-40B4-BE49-F238E27FC236}">
                <a16:creationId xmlns:a16="http://schemas.microsoft.com/office/drawing/2014/main" id="{3313A948-9618-DC84-EDFE-C421D3421471}"/>
              </a:ext>
            </a:extLst>
          </p:cNvPr>
          <p:cNvGraphicFramePr>
            <a:graphicFrameLocks noGrp="1"/>
          </p:cNvGraphicFramePr>
          <p:nvPr/>
        </p:nvGraphicFramePr>
        <p:xfrm>
          <a:off x="3776299" y="4599523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235" name="Table 234">
            <a:extLst>
              <a:ext uri="{FF2B5EF4-FFF2-40B4-BE49-F238E27FC236}">
                <a16:creationId xmlns:a16="http://schemas.microsoft.com/office/drawing/2014/main" id="{854FA8EA-07E4-1042-4A01-42C13231F4D4}"/>
              </a:ext>
            </a:extLst>
          </p:cNvPr>
          <p:cNvGraphicFramePr>
            <a:graphicFrameLocks noGrp="1"/>
          </p:cNvGraphicFramePr>
          <p:nvPr/>
        </p:nvGraphicFramePr>
        <p:xfrm>
          <a:off x="3776298" y="5087203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236" name="Table 235">
            <a:extLst>
              <a:ext uri="{FF2B5EF4-FFF2-40B4-BE49-F238E27FC236}">
                <a16:creationId xmlns:a16="http://schemas.microsoft.com/office/drawing/2014/main" id="{20ECC64C-DD5D-78BB-506B-DDFAD3637D29}"/>
              </a:ext>
            </a:extLst>
          </p:cNvPr>
          <p:cNvGraphicFramePr>
            <a:graphicFrameLocks noGrp="1"/>
          </p:cNvGraphicFramePr>
          <p:nvPr/>
        </p:nvGraphicFramePr>
        <p:xfrm>
          <a:off x="3775599" y="5585515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237" name="Table 236">
            <a:extLst>
              <a:ext uri="{FF2B5EF4-FFF2-40B4-BE49-F238E27FC236}">
                <a16:creationId xmlns:a16="http://schemas.microsoft.com/office/drawing/2014/main" id="{34B04DD6-0F85-EB29-262C-461DD9010921}"/>
              </a:ext>
            </a:extLst>
          </p:cNvPr>
          <p:cNvGraphicFramePr>
            <a:graphicFrameLocks noGrp="1"/>
          </p:cNvGraphicFramePr>
          <p:nvPr/>
        </p:nvGraphicFramePr>
        <p:xfrm>
          <a:off x="3775598" y="6073195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238" name="Table 237">
            <a:extLst>
              <a:ext uri="{FF2B5EF4-FFF2-40B4-BE49-F238E27FC236}">
                <a16:creationId xmlns:a16="http://schemas.microsoft.com/office/drawing/2014/main" id="{6BD01BA0-347F-CE26-531F-CFCC935C130F}"/>
              </a:ext>
            </a:extLst>
          </p:cNvPr>
          <p:cNvGraphicFramePr>
            <a:graphicFrameLocks noGrp="1"/>
          </p:cNvGraphicFramePr>
          <p:nvPr/>
        </p:nvGraphicFramePr>
        <p:xfrm>
          <a:off x="3730027" y="2698946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239" name="Table 238">
            <a:extLst>
              <a:ext uri="{FF2B5EF4-FFF2-40B4-BE49-F238E27FC236}">
                <a16:creationId xmlns:a16="http://schemas.microsoft.com/office/drawing/2014/main" id="{66B72CAC-6C48-11EE-D6D3-63798487F75D}"/>
              </a:ext>
            </a:extLst>
          </p:cNvPr>
          <p:cNvGraphicFramePr>
            <a:graphicFrameLocks noGrp="1"/>
          </p:cNvGraphicFramePr>
          <p:nvPr/>
        </p:nvGraphicFramePr>
        <p:xfrm>
          <a:off x="3730026" y="3186626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240" name="Table 239">
            <a:extLst>
              <a:ext uri="{FF2B5EF4-FFF2-40B4-BE49-F238E27FC236}">
                <a16:creationId xmlns:a16="http://schemas.microsoft.com/office/drawing/2014/main" id="{F13D5788-C26A-6BE8-6EA0-7B58F64C83C2}"/>
              </a:ext>
            </a:extLst>
          </p:cNvPr>
          <p:cNvGraphicFramePr>
            <a:graphicFrameLocks noGrp="1"/>
          </p:cNvGraphicFramePr>
          <p:nvPr/>
        </p:nvGraphicFramePr>
        <p:xfrm>
          <a:off x="3730027" y="3674306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241" name="Table 240">
            <a:extLst>
              <a:ext uri="{FF2B5EF4-FFF2-40B4-BE49-F238E27FC236}">
                <a16:creationId xmlns:a16="http://schemas.microsoft.com/office/drawing/2014/main" id="{6FF7316F-11BF-FE00-FD8C-FDA0BF9E38E4}"/>
              </a:ext>
            </a:extLst>
          </p:cNvPr>
          <p:cNvGraphicFramePr>
            <a:graphicFrameLocks noGrp="1"/>
          </p:cNvGraphicFramePr>
          <p:nvPr/>
        </p:nvGraphicFramePr>
        <p:xfrm>
          <a:off x="3730026" y="4161986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242" name="Table 241">
            <a:extLst>
              <a:ext uri="{FF2B5EF4-FFF2-40B4-BE49-F238E27FC236}">
                <a16:creationId xmlns:a16="http://schemas.microsoft.com/office/drawing/2014/main" id="{88213E47-6EEB-E89B-664E-31563D1A0FE7}"/>
              </a:ext>
            </a:extLst>
          </p:cNvPr>
          <p:cNvGraphicFramePr>
            <a:graphicFrameLocks noGrp="1"/>
          </p:cNvGraphicFramePr>
          <p:nvPr/>
        </p:nvGraphicFramePr>
        <p:xfrm>
          <a:off x="3730027" y="4649666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243" name="Table 242">
            <a:extLst>
              <a:ext uri="{FF2B5EF4-FFF2-40B4-BE49-F238E27FC236}">
                <a16:creationId xmlns:a16="http://schemas.microsoft.com/office/drawing/2014/main" id="{F29C3D81-8BE2-F8CD-0BEE-1D0C9EAA7556}"/>
              </a:ext>
            </a:extLst>
          </p:cNvPr>
          <p:cNvGraphicFramePr>
            <a:graphicFrameLocks noGrp="1"/>
          </p:cNvGraphicFramePr>
          <p:nvPr/>
        </p:nvGraphicFramePr>
        <p:xfrm>
          <a:off x="3730026" y="5137346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244" name="Table 243">
            <a:extLst>
              <a:ext uri="{FF2B5EF4-FFF2-40B4-BE49-F238E27FC236}">
                <a16:creationId xmlns:a16="http://schemas.microsoft.com/office/drawing/2014/main" id="{FAD93200-643B-90DE-230A-5723EC192848}"/>
              </a:ext>
            </a:extLst>
          </p:cNvPr>
          <p:cNvGraphicFramePr>
            <a:graphicFrameLocks noGrp="1"/>
          </p:cNvGraphicFramePr>
          <p:nvPr/>
        </p:nvGraphicFramePr>
        <p:xfrm>
          <a:off x="3729327" y="5635658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245" name="Table 244">
            <a:extLst>
              <a:ext uri="{FF2B5EF4-FFF2-40B4-BE49-F238E27FC236}">
                <a16:creationId xmlns:a16="http://schemas.microsoft.com/office/drawing/2014/main" id="{09A23B02-A264-AFCF-B28C-8779A47CEEA1}"/>
              </a:ext>
            </a:extLst>
          </p:cNvPr>
          <p:cNvGraphicFramePr>
            <a:graphicFrameLocks noGrp="1"/>
          </p:cNvGraphicFramePr>
          <p:nvPr/>
        </p:nvGraphicFramePr>
        <p:xfrm>
          <a:off x="3729326" y="6123338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246" name="Table 245">
            <a:extLst>
              <a:ext uri="{FF2B5EF4-FFF2-40B4-BE49-F238E27FC236}">
                <a16:creationId xmlns:a16="http://schemas.microsoft.com/office/drawing/2014/main" id="{A7BA1D6D-AC7B-2F6F-420E-1E6A6394D3AE}"/>
              </a:ext>
            </a:extLst>
          </p:cNvPr>
          <p:cNvGraphicFramePr>
            <a:graphicFrameLocks noGrp="1"/>
          </p:cNvGraphicFramePr>
          <p:nvPr/>
        </p:nvGraphicFramePr>
        <p:xfrm>
          <a:off x="3673631" y="2758725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247" name="Table 246">
            <a:extLst>
              <a:ext uri="{FF2B5EF4-FFF2-40B4-BE49-F238E27FC236}">
                <a16:creationId xmlns:a16="http://schemas.microsoft.com/office/drawing/2014/main" id="{C6CA5B00-BE37-86DC-4D4F-B678F690E1D0}"/>
              </a:ext>
            </a:extLst>
          </p:cNvPr>
          <p:cNvGraphicFramePr>
            <a:graphicFrameLocks noGrp="1"/>
          </p:cNvGraphicFramePr>
          <p:nvPr/>
        </p:nvGraphicFramePr>
        <p:xfrm>
          <a:off x="3673630" y="3246405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248" name="Table 247">
            <a:extLst>
              <a:ext uri="{FF2B5EF4-FFF2-40B4-BE49-F238E27FC236}">
                <a16:creationId xmlns:a16="http://schemas.microsoft.com/office/drawing/2014/main" id="{6661D8B4-EB34-3C65-12BC-356C9165CCF4}"/>
              </a:ext>
            </a:extLst>
          </p:cNvPr>
          <p:cNvGraphicFramePr>
            <a:graphicFrameLocks noGrp="1"/>
          </p:cNvGraphicFramePr>
          <p:nvPr/>
        </p:nvGraphicFramePr>
        <p:xfrm>
          <a:off x="3673631" y="3734085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249" name="Table 248">
            <a:extLst>
              <a:ext uri="{FF2B5EF4-FFF2-40B4-BE49-F238E27FC236}">
                <a16:creationId xmlns:a16="http://schemas.microsoft.com/office/drawing/2014/main" id="{DDC01639-5A02-7A44-B12A-61BCCD7C2D56}"/>
              </a:ext>
            </a:extLst>
          </p:cNvPr>
          <p:cNvGraphicFramePr>
            <a:graphicFrameLocks noGrp="1"/>
          </p:cNvGraphicFramePr>
          <p:nvPr/>
        </p:nvGraphicFramePr>
        <p:xfrm>
          <a:off x="3673630" y="4221765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250" name="Table 249">
            <a:extLst>
              <a:ext uri="{FF2B5EF4-FFF2-40B4-BE49-F238E27FC236}">
                <a16:creationId xmlns:a16="http://schemas.microsoft.com/office/drawing/2014/main" id="{8D78919E-1305-AE24-0282-3924AC1D244B}"/>
              </a:ext>
            </a:extLst>
          </p:cNvPr>
          <p:cNvGraphicFramePr>
            <a:graphicFrameLocks noGrp="1"/>
          </p:cNvGraphicFramePr>
          <p:nvPr/>
        </p:nvGraphicFramePr>
        <p:xfrm>
          <a:off x="3673631" y="4709445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251" name="Table 250">
            <a:extLst>
              <a:ext uri="{FF2B5EF4-FFF2-40B4-BE49-F238E27FC236}">
                <a16:creationId xmlns:a16="http://schemas.microsoft.com/office/drawing/2014/main" id="{13B46A78-A598-DBCE-1202-AC2DD3BB7FB7}"/>
              </a:ext>
            </a:extLst>
          </p:cNvPr>
          <p:cNvGraphicFramePr>
            <a:graphicFrameLocks noGrp="1"/>
          </p:cNvGraphicFramePr>
          <p:nvPr/>
        </p:nvGraphicFramePr>
        <p:xfrm>
          <a:off x="3673630" y="5197125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252" name="Table 251">
            <a:extLst>
              <a:ext uri="{FF2B5EF4-FFF2-40B4-BE49-F238E27FC236}">
                <a16:creationId xmlns:a16="http://schemas.microsoft.com/office/drawing/2014/main" id="{B0B01592-8B0E-E5DC-0D29-ADD9D0E35EE0}"/>
              </a:ext>
            </a:extLst>
          </p:cNvPr>
          <p:cNvGraphicFramePr>
            <a:graphicFrameLocks noGrp="1"/>
          </p:cNvGraphicFramePr>
          <p:nvPr/>
        </p:nvGraphicFramePr>
        <p:xfrm>
          <a:off x="3672931" y="5695437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253" name="Table 252">
            <a:extLst>
              <a:ext uri="{FF2B5EF4-FFF2-40B4-BE49-F238E27FC236}">
                <a16:creationId xmlns:a16="http://schemas.microsoft.com/office/drawing/2014/main" id="{381208CE-FD7E-7CB3-D33A-5902C7A134A7}"/>
              </a:ext>
            </a:extLst>
          </p:cNvPr>
          <p:cNvGraphicFramePr>
            <a:graphicFrameLocks noGrp="1"/>
          </p:cNvGraphicFramePr>
          <p:nvPr/>
        </p:nvGraphicFramePr>
        <p:xfrm>
          <a:off x="3672930" y="6183117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254" name="Table 253">
            <a:extLst>
              <a:ext uri="{FF2B5EF4-FFF2-40B4-BE49-F238E27FC236}">
                <a16:creationId xmlns:a16="http://schemas.microsoft.com/office/drawing/2014/main" id="{27116A33-1A45-EEDA-E77E-591381B4D926}"/>
              </a:ext>
            </a:extLst>
          </p:cNvPr>
          <p:cNvGraphicFramePr>
            <a:graphicFrameLocks noGrp="1"/>
          </p:cNvGraphicFramePr>
          <p:nvPr/>
        </p:nvGraphicFramePr>
        <p:xfrm>
          <a:off x="3607111" y="2810794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255" name="Table 254">
            <a:extLst>
              <a:ext uri="{FF2B5EF4-FFF2-40B4-BE49-F238E27FC236}">
                <a16:creationId xmlns:a16="http://schemas.microsoft.com/office/drawing/2014/main" id="{3A4C9B9F-65C0-FE0C-8B4A-FEA7FA903B6E}"/>
              </a:ext>
            </a:extLst>
          </p:cNvPr>
          <p:cNvGraphicFramePr>
            <a:graphicFrameLocks noGrp="1"/>
          </p:cNvGraphicFramePr>
          <p:nvPr/>
        </p:nvGraphicFramePr>
        <p:xfrm>
          <a:off x="3607110" y="3298474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256" name="Table 255">
            <a:extLst>
              <a:ext uri="{FF2B5EF4-FFF2-40B4-BE49-F238E27FC236}">
                <a16:creationId xmlns:a16="http://schemas.microsoft.com/office/drawing/2014/main" id="{1C83E99A-2939-E854-578B-DF5D1A538753}"/>
              </a:ext>
            </a:extLst>
          </p:cNvPr>
          <p:cNvGraphicFramePr>
            <a:graphicFrameLocks noGrp="1"/>
          </p:cNvGraphicFramePr>
          <p:nvPr/>
        </p:nvGraphicFramePr>
        <p:xfrm>
          <a:off x="3607111" y="3786154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257" name="Table 256">
            <a:extLst>
              <a:ext uri="{FF2B5EF4-FFF2-40B4-BE49-F238E27FC236}">
                <a16:creationId xmlns:a16="http://schemas.microsoft.com/office/drawing/2014/main" id="{91F390F6-B9CB-D83A-6F2F-DEBBF3F8869C}"/>
              </a:ext>
            </a:extLst>
          </p:cNvPr>
          <p:cNvGraphicFramePr>
            <a:graphicFrameLocks noGrp="1"/>
          </p:cNvGraphicFramePr>
          <p:nvPr/>
        </p:nvGraphicFramePr>
        <p:xfrm>
          <a:off x="3607110" y="4273834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258" name="Table 257">
            <a:extLst>
              <a:ext uri="{FF2B5EF4-FFF2-40B4-BE49-F238E27FC236}">
                <a16:creationId xmlns:a16="http://schemas.microsoft.com/office/drawing/2014/main" id="{1E8E97AF-B8A0-321D-D351-C1A47F6EAB75}"/>
              </a:ext>
            </a:extLst>
          </p:cNvPr>
          <p:cNvGraphicFramePr>
            <a:graphicFrameLocks noGrp="1"/>
          </p:cNvGraphicFramePr>
          <p:nvPr/>
        </p:nvGraphicFramePr>
        <p:xfrm>
          <a:off x="3607111" y="4761514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259" name="Table 258">
            <a:extLst>
              <a:ext uri="{FF2B5EF4-FFF2-40B4-BE49-F238E27FC236}">
                <a16:creationId xmlns:a16="http://schemas.microsoft.com/office/drawing/2014/main" id="{1AC4A7F6-2A22-810A-045E-2FE197F04F72}"/>
              </a:ext>
            </a:extLst>
          </p:cNvPr>
          <p:cNvGraphicFramePr>
            <a:graphicFrameLocks noGrp="1"/>
          </p:cNvGraphicFramePr>
          <p:nvPr/>
        </p:nvGraphicFramePr>
        <p:xfrm>
          <a:off x="3607110" y="5249194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260" name="Table 259">
            <a:extLst>
              <a:ext uri="{FF2B5EF4-FFF2-40B4-BE49-F238E27FC236}">
                <a16:creationId xmlns:a16="http://schemas.microsoft.com/office/drawing/2014/main" id="{C07CE4D7-99AE-B740-A927-2AECB7665006}"/>
              </a:ext>
            </a:extLst>
          </p:cNvPr>
          <p:cNvGraphicFramePr>
            <a:graphicFrameLocks noGrp="1"/>
          </p:cNvGraphicFramePr>
          <p:nvPr/>
        </p:nvGraphicFramePr>
        <p:xfrm>
          <a:off x="3606411" y="5747506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261" name="Table 260">
            <a:extLst>
              <a:ext uri="{FF2B5EF4-FFF2-40B4-BE49-F238E27FC236}">
                <a16:creationId xmlns:a16="http://schemas.microsoft.com/office/drawing/2014/main" id="{99DAB961-35FF-C108-B541-FE0150B726B5}"/>
              </a:ext>
            </a:extLst>
          </p:cNvPr>
          <p:cNvGraphicFramePr>
            <a:graphicFrameLocks noGrp="1"/>
          </p:cNvGraphicFramePr>
          <p:nvPr/>
        </p:nvGraphicFramePr>
        <p:xfrm>
          <a:off x="3606410" y="6235186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262" name="Table 261">
            <a:extLst>
              <a:ext uri="{FF2B5EF4-FFF2-40B4-BE49-F238E27FC236}">
                <a16:creationId xmlns:a16="http://schemas.microsoft.com/office/drawing/2014/main" id="{1F6A2C0E-5694-5B33-8792-9476D7144413}"/>
              </a:ext>
            </a:extLst>
          </p:cNvPr>
          <p:cNvGraphicFramePr>
            <a:graphicFrameLocks noGrp="1"/>
          </p:cNvGraphicFramePr>
          <p:nvPr/>
        </p:nvGraphicFramePr>
        <p:xfrm>
          <a:off x="3530126" y="2854258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263" name="Table 262">
            <a:extLst>
              <a:ext uri="{FF2B5EF4-FFF2-40B4-BE49-F238E27FC236}">
                <a16:creationId xmlns:a16="http://schemas.microsoft.com/office/drawing/2014/main" id="{EE192148-3EBD-0E71-0BE0-1898492E79B9}"/>
              </a:ext>
            </a:extLst>
          </p:cNvPr>
          <p:cNvGraphicFramePr>
            <a:graphicFrameLocks noGrp="1"/>
          </p:cNvGraphicFramePr>
          <p:nvPr/>
        </p:nvGraphicFramePr>
        <p:xfrm>
          <a:off x="3530125" y="3341938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264" name="Table 263">
            <a:extLst>
              <a:ext uri="{FF2B5EF4-FFF2-40B4-BE49-F238E27FC236}">
                <a16:creationId xmlns:a16="http://schemas.microsoft.com/office/drawing/2014/main" id="{B2EC6DC7-DD97-A0A0-09DC-CA88029C57E8}"/>
              </a:ext>
            </a:extLst>
          </p:cNvPr>
          <p:cNvGraphicFramePr>
            <a:graphicFrameLocks noGrp="1"/>
          </p:cNvGraphicFramePr>
          <p:nvPr/>
        </p:nvGraphicFramePr>
        <p:xfrm>
          <a:off x="3530126" y="3829618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265" name="Table 264">
            <a:extLst>
              <a:ext uri="{FF2B5EF4-FFF2-40B4-BE49-F238E27FC236}">
                <a16:creationId xmlns:a16="http://schemas.microsoft.com/office/drawing/2014/main" id="{2753B48B-209B-88AE-EB92-48CEC9543CF8}"/>
              </a:ext>
            </a:extLst>
          </p:cNvPr>
          <p:cNvGraphicFramePr>
            <a:graphicFrameLocks noGrp="1"/>
          </p:cNvGraphicFramePr>
          <p:nvPr/>
        </p:nvGraphicFramePr>
        <p:xfrm>
          <a:off x="3530125" y="4317298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266" name="Table 265">
            <a:extLst>
              <a:ext uri="{FF2B5EF4-FFF2-40B4-BE49-F238E27FC236}">
                <a16:creationId xmlns:a16="http://schemas.microsoft.com/office/drawing/2014/main" id="{1718E30A-16C0-6F50-E42B-4FC69879FEB2}"/>
              </a:ext>
            </a:extLst>
          </p:cNvPr>
          <p:cNvGraphicFramePr>
            <a:graphicFrameLocks noGrp="1"/>
          </p:cNvGraphicFramePr>
          <p:nvPr/>
        </p:nvGraphicFramePr>
        <p:xfrm>
          <a:off x="3530126" y="4804978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267" name="Table 266">
            <a:extLst>
              <a:ext uri="{FF2B5EF4-FFF2-40B4-BE49-F238E27FC236}">
                <a16:creationId xmlns:a16="http://schemas.microsoft.com/office/drawing/2014/main" id="{2B492135-03B4-7C49-7AA4-94CCB0E245BC}"/>
              </a:ext>
            </a:extLst>
          </p:cNvPr>
          <p:cNvGraphicFramePr>
            <a:graphicFrameLocks noGrp="1"/>
          </p:cNvGraphicFramePr>
          <p:nvPr/>
        </p:nvGraphicFramePr>
        <p:xfrm>
          <a:off x="3530125" y="5292658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268" name="Table 267">
            <a:extLst>
              <a:ext uri="{FF2B5EF4-FFF2-40B4-BE49-F238E27FC236}">
                <a16:creationId xmlns:a16="http://schemas.microsoft.com/office/drawing/2014/main" id="{0A2CBF62-FE1E-CA90-9180-626A7CEC4087}"/>
              </a:ext>
            </a:extLst>
          </p:cNvPr>
          <p:cNvGraphicFramePr>
            <a:graphicFrameLocks noGrp="1"/>
          </p:cNvGraphicFramePr>
          <p:nvPr/>
        </p:nvGraphicFramePr>
        <p:xfrm>
          <a:off x="3529426" y="5790970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269" name="Table 268">
            <a:extLst>
              <a:ext uri="{FF2B5EF4-FFF2-40B4-BE49-F238E27FC236}">
                <a16:creationId xmlns:a16="http://schemas.microsoft.com/office/drawing/2014/main" id="{3011260B-EDFD-A643-2EE5-6CCE620015D2}"/>
              </a:ext>
            </a:extLst>
          </p:cNvPr>
          <p:cNvGraphicFramePr>
            <a:graphicFrameLocks noGrp="1"/>
          </p:cNvGraphicFramePr>
          <p:nvPr/>
        </p:nvGraphicFramePr>
        <p:xfrm>
          <a:off x="3529425" y="6278650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sp>
        <p:nvSpPr>
          <p:cNvPr id="318" name="Title 1">
            <a:extLst>
              <a:ext uri="{FF2B5EF4-FFF2-40B4-BE49-F238E27FC236}">
                <a16:creationId xmlns:a16="http://schemas.microsoft.com/office/drawing/2014/main" id="{CDB5BE4C-7A3B-0CFA-F9E9-BE7EA977D9FC}"/>
              </a:ext>
            </a:extLst>
          </p:cNvPr>
          <p:cNvSpPr txBox="1">
            <a:spLocks/>
          </p:cNvSpPr>
          <p:nvPr/>
        </p:nvSpPr>
        <p:spPr>
          <a:xfrm>
            <a:off x="4717592" y="1567725"/>
            <a:ext cx="766815" cy="5213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0" kern="0" dirty="0"/>
              <a:t>May</a:t>
            </a:r>
          </a:p>
        </p:txBody>
      </p:sp>
      <p:sp>
        <p:nvSpPr>
          <p:cNvPr id="319" name="Title 1">
            <a:extLst>
              <a:ext uri="{FF2B5EF4-FFF2-40B4-BE49-F238E27FC236}">
                <a16:creationId xmlns:a16="http://schemas.microsoft.com/office/drawing/2014/main" id="{938E578C-A423-211C-0761-55E0E944CD26}"/>
              </a:ext>
            </a:extLst>
          </p:cNvPr>
          <p:cNvSpPr txBox="1">
            <a:spLocks/>
          </p:cNvSpPr>
          <p:nvPr/>
        </p:nvSpPr>
        <p:spPr>
          <a:xfrm>
            <a:off x="5837035" y="1563269"/>
            <a:ext cx="717768" cy="5213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0" kern="0" dirty="0"/>
              <a:t>Jun</a:t>
            </a:r>
          </a:p>
        </p:txBody>
      </p:sp>
      <p:sp>
        <p:nvSpPr>
          <p:cNvPr id="320" name="Title 1">
            <a:extLst>
              <a:ext uri="{FF2B5EF4-FFF2-40B4-BE49-F238E27FC236}">
                <a16:creationId xmlns:a16="http://schemas.microsoft.com/office/drawing/2014/main" id="{D58E90EE-4DB7-367A-6122-ABC30CE75080}"/>
              </a:ext>
            </a:extLst>
          </p:cNvPr>
          <p:cNvSpPr txBox="1">
            <a:spLocks/>
          </p:cNvSpPr>
          <p:nvPr/>
        </p:nvSpPr>
        <p:spPr>
          <a:xfrm>
            <a:off x="6907431" y="1563269"/>
            <a:ext cx="717768" cy="5213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0" kern="0" dirty="0"/>
              <a:t>Jul</a:t>
            </a:r>
          </a:p>
        </p:txBody>
      </p:sp>
      <p:sp>
        <p:nvSpPr>
          <p:cNvPr id="321" name="Title 1">
            <a:extLst>
              <a:ext uri="{FF2B5EF4-FFF2-40B4-BE49-F238E27FC236}">
                <a16:creationId xmlns:a16="http://schemas.microsoft.com/office/drawing/2014/main" id="{4A7D5649-1EC2-6B6D-DDC0-BE2D5448A7E4}"/>
              </a:ext>
            </a:extLst>
          </p:cNvPr>
          <p:cNvSpPr txBox="1">
            <a:spLocks/>
          </p:cNvSpPr>
          <p:nvPr/>
        </p:nvSpPr>
        <p:spPr>
          <a:xfrm>
            <a:off x="7740880" y="1588732"/>
            <a:ext cx="799773" cy="5191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2000" i="1" kern="0" dirty="0"/>
              <a:t>…</a:t>
            </a:r>
            <a:endParaRPr lang="en-US" sz="2000" i="1" kern="0" dirty="0"/>
          </a:p>
        </p:txBody>
      </p:sp>
      <p:graphicFrame>
        <p:nvGraphicFramePr>
          <p:cNvPr id="322" name="Table 321">
            <a:extLst>
              <a:ext uri="{FF2B5EF4-FFF2-40B4-BE49-F238E27FC236}">
                <a16:creationId xmlns:a16="http://schemas.microsoft.com/office/drawing/2014/main" id="{B41E4808-26DD-7314-9E09-A36139B93090}"/>
              </a:ext>
            </a:extLst>
          </p:cNvPr>
          <p:cNvGraphicFramePr>
            <a:graphicFrameLocks noGrp="1"/>
          </p:cNvGraphicFramePr>
          <p:nvPr/>
        </p:nvGraphicFramePr>
        <p:xfrm>
          <a:off x="4906795" y="2580503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323" name="Table 322">
            <a:extLst>
              <a:ext uri="{FF2B5EF4-FFF2-40B4-BE49-F238E27FC236}">
                <a16:creationId xmlns:a16="http://schemas.microsoft.com/office/drawing/2014/main" id="{1000BB57-6F22-BF53-2ECC-2E664222A70B}"/>
              </a:ext>
            </a:extLst>
          </p:cNvPr>
          <p:cNvGraphicFramePr>
            <a:graphicFrameLocks noGrp="1"/>
          </p:cNvGraphicFramePr>
          <p:nvPr/>
        </p:nvGraphicFramePr>
        <p:xfrm>
          <a:off x="4906794" y="3068183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324" name="Table 323">
            <a:extLst>
              <a:ext uri="{FF2B5EF4-FFF2-40B4-BE49-F238E27FC236}">
                <a16:creationId xmlns:a16="http://schemas.microsoft.com/office/drawing/2014/main" id="{08477529-EA4B-D23E-2A32-73C92146DBFD}"/>
              </a:ext>
            </a:extLst>
          </p:cNvPr>
          <p:cNvGraphicFramePr>
            <a:graphicFrameLocks noGrp="1"/>
          </p:cNvGraphicFramePr>
          <p:nvPr/>
        </p:nvGraphicFramePr>
        <p:xfrm>
          <a:off x="4906795" y="3555863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325" name="Table 324">
            <a:extLst>
              <a:ext uri="{FF2B5EF4-FFF2-40B4-BE49-F238E27FC236}">
                <a16:creationId xmlns:a16="http://schemas.microsoft.com/office/drawing/2014/main" id="{9698C69B-7740-A715-F29C-09ED3D67D2A6}"/>
              </a:ext>
            </a:extLst>
          </p:cNvPr>
          <p:cNvGraphicFramePr>
            <a:graphicFrameLocks noGrp="1"/>
          </p:cNvGraphicFramePr>
          <p:nvPr/>
        </p:nvGraphicFramePr>
        <p:xfrm>
          <a:off x="4906794" y="4043543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326" name="Table 325">
            <a:extLst>
              <a:ext uri="{FF2B5EF4-FFF2-40B4-BE49-F238E27FC236}">
                <a16:creationId xmlns:a16="http://schemas.microsoft.com/office/drawing/2014/main" id="{FC60AF63-7E59-9956-9B37-F33AE6F1ED46}"/>
              </a:ext>
            </a:extLst>
          </p:cNvPr>
          <p:cNvGraphicFramePr>
            <a:graphicFrameLocks noGrp="1"/>
          </p:cNvGraphicFramePr>
          <p:nvPr/>
        </p:nvGraphicFramePr>
        <p:xfrm>
          <a:off x="4906795" y="4531223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327" name="Table 326">
            <a:extLst>
              <a:ext uri="{FF2B5EF4-FFF2-40B4-BE49-F238E27FC236}">
                <a16:creationId xmlns:a16="http://schemas.microsoft.com/office/drawing/2014/main" id="{0EE082AB-41EA-F5E2-80ED-1374264A9E0E}"/>
              </a:ext>
            </a:extLst>
          </p:cNvPr>
          <p:cNvGraphicFramePr>
            <a:graphicFrameLocks noGrp="1"/>
          </p:cNvGraphicFramePr>
          <p:nvPr/>
        </p:nvGraphicFramePr>
        <p:xfrm>
          <a:off x="4906794" y="5018903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328" name="Table 327">
            <a:extLst>
              <a:ext uri="{FF2B5EF4-FFF2-40B4-BE49-F238E27FC236}">
                <a16:creationId xmlns:a16="http://schemas.microsoft.com/office/drawing/2014/main" id="{57675C6F-3886-7667-6BB7-C754CBCCD21A}"/>
              </a:ext>
            </a:extLst>
          </p:cNvPr>
          <p:cNvGraphicFramePr>
            <a:graphicFrameLocks noGrp="1"/>
          </p:cNvGraphicFramePr>
          <p:nvPr/>
        </p:nvGraphicFramePr>
        <p:xfrm>
          <a:off x="4906095" y="5517215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329" name="Table 328">
            <a:extLst>
              <a:ext uri="{FF2B5EF4-FFF2-40B4-BE49-F238E27FC236}">
                <a16:creationId xmlns:a16="http://schemas.microsoft.com/office/drawing/2014/main" id="{745791A7-1C2E-2956-BAE1-25DE8CE5F2A0}"/>
              </a:ext>
            </a:extLst>
          </p:cNvPr>
          <p:cNvGraphicFramePr>
            <a:graphicFrameLocks noGrp="1"/>
          </p:cNvGraphicFramePr>
          <p:nvPr/>
        </p:nvGraphicFramePr>
        <p:xfrm>
          <a:off x="4906094" y="6004895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330" name="Table 329">
            <a:extLst>
              <a:ext uri="{FF2B5EF4-FFF2-40B4-BE49-F238E27FC236}">
                <a16:creationId xmlns:a16="http://schemas.microsoft.com/office/drawing/2014/main" id="{04EBEC46-A4F8-4D64-0317-B36D6148B97F}"/>
              </a:ext>
            </a:extLst>
          </p:cNvPr>
          <p:cNvGraphicFramePr>
            <a:graphicFrameLocks noGrp="1"/>
          </p:cNvGraphicFramePr>
          <p:nvPr/>
        </p:nvGraphicFramePr>
        <p:xfrm>
          <a:off x="4868075" y="2635304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331" name="Table 330">
            <a:extLst>
              <a:ext uri="{FF2B5EF4-FFF2-40B4-BE49-F238E27FC236}">
                <a16:creationId xmlns:a16="http://schemas.microsoft.com/office/drawing/2014/main" id="{E75FC6AC-5074-34AD-16F1-606702D3736B}"/>
              </a:ext>
            </a:extLst>
          </p:cNvPr>
          <p:cNvGraphicFramePr>
            <a:graphicFrameLocks noGrp="1"/>
          </p:cNvGraphicFramePr>
          <p:nvPr/>
        </p:nvGraphicFramePr>
        <p:xfrm>
          <a:off x="4868074" y="3122984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332" name="Table 331">
            <a:extLst>
              <a:ext uri="{FF2B5EF4-FFF2-40B4-BE49-F238E27FC236}">
                <a16:creationId xmlns:a16="http://schemas.microsoft.com/office/drawing/2014/main" id="{3DE1402D-FE16-7006-2CE3-4EB092DE06DE}"/>
              </a:ext>
            </a:extLst>
          </p:cNvPr>
          <p:cNvGraphicFramePr>
            <a:graphicFrameLocks noGrp="1"/>
          </p:cNvGraphicFramePr>
          <p:nvPr/>
        </p:nvGraphicFramePr>
        <p:xfrm>
          <a:off x="4868075" y="3610664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333" name="Table 332">
            <a:extLst>
              <a:ext uri="{FF2B5EF4-FFF2-40B4-BE49-F238E27FC236}">
                <a16:creationId xmlns:a16="http://schemas.microsoft.com/office/drawing/2014/main" id="{7288D2AA-8954-3F41-B2A6-6465E65F3BD2}"/>
              </a:ext>
            </a:extLst>
          </p:cNvPr>
          <p:cNvGraphicFramePr>
            <a:graphicFrameLocks noGrp="1"/>
          </p:cNvGraphicFramePr>
          <p:nvPr/>
        </p:nvGraphicFramePr>
        <p:xfrm>
          <a:off x="4868074" y="4098344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334" name="Table 333">
            <a:extLst>
              <a:ext uri="{FF2B5EF4-FFF2-40B4-BE49-F238E27FC236}">
                <a16:creationId xmlns:a16="http://schemas.microsoft.com/office/drawing/2014/main" id="{9E14ED58-4F9D-4AC8-B4F7-BC40327DD628}"/>
              </a:ext>
            </a:extLst>
          </p:cNvPr>
          <p:cNvGraphicFramePr>
            <a:graphicFrameLocks noGrp="1"/>
          </p:cNvGraphicFramePr>
          <p:nvPr/>
        </p:nvGraphicFramePr>
        <p:xfrm>
          <a:off x="4868075" y="4586024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335" name="Table 334">
            <a:extLst>
              <a:ext uri="{FF2B5EF4-FFF2-40B4-BE49-F238E27FC236}">
                <a16:creationId xmlns:a16="http://schemas.microsoft.com/office/drawing/2014/main" id="{915CCC1D-354D-CC02-D28D-1946CA94CA15}"/>
              </a:ext>
            </a:extLst>
          </p:cNvPr>
          <p:cNvGraphicFramePr>
            <a:graphicFrameLocks noGrp="1"/>
          </p:cNvGraphicFramePr>
          <p:nvPr/>
        </p:nvGraphicFramePr>
        <p:xfrm>
          <a:off x="4868074" y="5073704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336" name="Table 335">
            <a:extLst>
              <a:ext uri="{FF2B5EF4-FFF2-40B4-BE49-F238E27FC236}">
                <a16:creationId xmlns:a16="http://schemas.microsoft.com/office/drawing/2014/main" id="{13CDA02C-76B9-447A-EE98-7B1AB77FA5E6}"/>
              </a:ext>
            </a:extLst>
          </p:cNvPr>
          <p:cNvGraphicFramePr>
            <a:graphicFrameLocks noGrp="1"/>
          </p:cNvGraphicFramePr>
          <p:nvPr/>
        </p:nvGraphicFramePr>
        <p:xfrm>
          <a:off x="4867375" y="5572016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337" name="Table 336">
            <a:extLst>
              <a:ext uri="{FF2B5EF4-FFF2-40B4-BE49-F238E27FC236}">
                <a16:creationId xmlns:a16="http://schemas.microsoft.com/office/drawing/2014/main" id="{DD538D5B-700F-F143-6CE4-3C3E3CCF055A}"/>
              </a:ext>
            </a:extLst>
          </p:cNvPr>
          <p:cNvGraphicFramePr>
            <a:graphicFrameLocks noGrp="1"/>
          </p:cNvGraphicFramePr>
          <p:nvPr/>
        </p:nvGraphicFramePr>
        <p:xfrm>
          <a:off x="4867374" y="6059696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338" name="Table 337">
            <a:extLst>
              <a:ext uri="{FF2B5EF4-FFF2-40B4-BE49-F238E27FC236}">
                <a16:creationId xmlns:a16="http://schemas.microsoft.com/office/drawing/2014/main" id="{402EB154-5FCC-6A90-223C-AB81B9CE5A2B}"/>
              </a:ext>
            </a:extLst>
          </p:cNvPr>
          <p:cNvGraphicFramePr>
            <a:graphicFrameLocks noGrp="1"/>
          </p:cNvGraphicFramePr>
          <p:nvPr/>
        </p:nvGraphicFramePr>
        <p:xfrm>
          <a:off x="4821803" y="2685447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339" name="Table 338">
            <a:extLst>
              <a:ext uri="{FF2B5EF4-FFF2-40B4-BE49-F238E27FC236}">
                <a16:creationId xmlns:a16="http://schemas.microsoft.com/office/drawing/2014/main" id="{4BBD16A8-320E-3E46-D263-C2167735AC2A}"/>
              </a:ext>
            </a:extLst>
          </p:cNvPr>
          <p:cNvGraphicFramePr>
            <a:graphicFrameLocks noGrp="1"/>
          </p:cNvGraphicFramePr>
          <p:nvPr/>
        </p:nvGraphicFramePr>
        <p:xfrm>
          <a:off x="4821802" y="3173127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340" name="Table 339">
            <a:extLst>
              <a:ext uri="{FF2B5EF4-FFF2-40B4-BE49-F238E27FC236}">
                <a16:creationId xmlns:a16="http://schemas.microsoft.com/office/drawing/2014/main" id="{117150F1-2BEE-EFB2-4588-F548A565A28A}"/>
              </a:ext>
            </a:extLst>
          </p:cNvPr>
          <p:cNvGraphicFramePr>
            <a:graphicFrameLocks noGrp="1"/>
          </p:cNvGraphicFramePr>
          <p:nvPr/>
        </p:nvGraphicFramePr>
        <p:xfrm>
          <a:off x="4821803" y="3660807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341" name="Table 340">
            <a:extLst>
              <a:ext uri="{FF2B5EF4-FFF2-40B4-BE49-F238E27FC236}">
                <a16:creationId xmlns:a16="http://schemas.microsoft.com/office/drawing/2014/main" id="{E00F0909-268E-F962-AE40-F889329E39B3}"/>
              </a:ext>
            </a:extLst>
          </p:cNvPr>
          <p:cNvGraphicFramePr>
            <a:graphicFrameLocks noGrp="1"/>
          </p:cNvGraphicFramePr>
          <p:nvPr/>
        </p:nvGraphicFramePr>
        <p:xfrm>
          <a:off x="4821802" y="4148487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342" name="Table 341">
            <a:extLst>
              <a:ext uri="{FF2B5EF4-FFF2-40B4-BE49-F238E27FC236}">
                <a16:creationId xmlns:a16="http://schemas.microsoft.com/office/drawing/2014/main" id="{FD2C2305-20D7-D459-B566-DAEA211D83A6}"/>
              </a:ext>
            </a:extLst>
          </p:cNvPr>
          <p:cNvGraphicFramePr>
            <a:graphicFrameLocks noGrp="1"/>
          </p:cNvGraphicFramePr>
          <p:nvPr/>
        </p:nvGraphicFramePr>
        <p:xfrm>
          <a:off x="4821803" y="4636167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343" name="Table 342">
            <a:extLst>
              <a:ext uri="{FF2B5EF4-FFF2-40B4-BE49-F238E27FC236}">
                <a16:creationId xmlns:a16="http://schemas.microsoft.com/office/drawing/2014/main" id="{3C26D3FC-A636-522C-7A21-9BF080485447}"/>
              </a:ext>
            </a:extLst>
          </p:cNvPr>
          <p:cNvGraphicFramePr>
            <a:graphicFrameLocks noGrp="1"/>
          </p:cNvGraphicFramePr>
          <p:nvPr/>
        </p:nvGraphicFramePr>
        <p:xfrm>
          <a:off x="4821802" y="5123847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344" name="Table 343">
            <a:extLst>
              <a:ext uri="{FF2B5EF4-FFF2-40B4-BE49-F238E27FC236}">
                <a16:creationId xmlns:a16="http://schemas.microsoft.com/office/drawing/2014/main" id="{E0F0A502-6D47-7E95-35B8-56C56458C54C}"/>
              </a:ext>
            </a:extLst>
          </p:cNvPr>
          <p:cNvGraphicFramePr>
            <a:graphicFrameLocks noGrp="1"/>
          </p:cNvGraphicFramePr>
          <p:nvPr/>
        </p:nvGraphicFramePr>
        <p:xfrm>
          <a:off x="4821103" y="5622159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345" name="Table 344">
            <a:extLst>
              <a:ext uri="{FF2B5EF4-FFF2-40B4-BE49-F238E27FC236}">
                <a16:creationId xmlns:a16="http://schemas.microsoft.com/office/drawing/2014/main" id="{631D98C3-68C1-5836-F872-03399A2557AA}"/>
              </a:ext>
            </a:extLst>
          </p:cNvPr>
          <p:cNvGraphicFramePr>
            <a:graphicFrameLocks noGrp="1"/>
          </p:cNvGraphicFramePr>
          <p:nvPr/>
        </p:nvGraphicFramePr>
        <p:xfrm>
          <a:off x="4821102" y="6109839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346" name="Table 345">
            <a:extLst>
              <a:ext uri="{FF2B5EF4-FFF2-40B4-BE49-F238E27FC236}">
                <a16:creationId xmlns:a16="http://schemas.microsoft.com/office/drawing/2014/main" id="{32EAFE53-1E16-81F9-282D-72B5F25AB49E}"/>
              </a:ext>
            </a:extLst>
          </p:cNvPr>
          <p:cNvGraphicFramePr>
            <a:graphicFrameLocks noGrp="1"/>
          </p:cNvGraphicFramePr>
          <p:nvPr/>
        </p:nvGraphicFramePr>
        <p:xfrm>
          <a:off x="4765407" y="2745226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347" name="Table 346">
            <a:extLst>
              <a:ext uri="{FF2B5EF4-FFF2-40B4-BE49-F238E27FC236}">
                <a16:creationId xmlns:a16="http://schemas.microsoft.com/office/drawing/2014/main" id="{72334781-2B8B-882E-30CB-58768B5B440C}"/>
              </a:ext>
            </a:extLst>
          </p:cNvPr>
          <p:cNvGraphicFramePr>
            <a:graphicFrameLocks noGrp="1"/>
          </p:cNvGraphicFramePr>
          <p:nvPr/>
        </p:nvGraphicFramePr>
        <p:xfrm>
          <a:off x="4765406" y="3232906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348" name="Table 347">
            <a:extLst>
              <a:ext uri="{FF2B5EF4-FFF2-40B4-BE49-F238E27FC236}">
                <a16:creationId xmlns:a16="http://schemas.microsoft.com/office/drawing/2014/main" id="{A0842A5C-BD7A-4CF5-94D1-2FABF97892C8}"/>
              </a:ext>
            </a:extLst>
          </p:cNvPr>
          <p:cNvGraphicFramePr>
            <a:graphicFrameLocks noGrp="1"/>
          </p:cNvGraphicFramePr>
          <p:nvPr/>
        </p:nvGraphicFramePr>
        <p:xfrm>
          <a:off x="4765407" y="3720586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349" name="Table 348">
            <a:extLst>
              <a:ext uri="{FF2B5EF4-FFF2-40B4-BE49-F238E27FC236}">
                <a16:creationId xmlns:a16="http://schemas.microsoft.com/office/drawing/2014/main" id="{BFA6EE54-B6FC-867A-3471-16D2D648EF06}"/>
              </a:ext>
            </a:extLst>
          </p:cNvPr>
          <p:cNvGraphicFramePr>
            <a:graphicFrameLocks noGrp="1"/>
          </p:cNvGraphicFramePr>
          <p:nvPr/>
        </p:nvGraphicFramePr>
        <p:xfrm>
          <a:off x="4765406" y="4208266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350" name="Table 349">
            <a:extLst>
              <a:ext uri="{FF2B5EF4-FFF2-40B4-BE49-F238E27FC236}">
                <a16:creationId xmlns:a16="http://schemas.microsoft.com/office/drawing/2014/main" id="{868B3C22-97D6-E27C-FACE-89C8199051AF}"/>
              </a:ext>
            </a:extLst>
          </p:cNvPr>
          <p:cNvGraphicFramePr>
            <a:graphicFrameLocks noGrp="1"/>
          </p:cNvGraphicFramePr>
          <p:nvPr/>
        </p:nvGraphicFramePr>
        <p:xfrm>
          <a:off x="4765407" y="4695946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351" name="Table 350">
            <a:extLst>
              <a:ext uri="{FF2B5EF4-FFF2-40B4-BE49-F238E27FC236}">
                <a16:creationId xmlns:a16="http://schemas.microsoft.com/office/drawing/2014/main" id="{AB8B5F66-3458-A393-7507-DB45A2EF5448}"/>
              </a:ext>
            </a:extLst>
          </p:cNvPr>
          <p:cNvGraphicFramePr>
            <a:graphicFrameLocks noGrp="1"/>
          </p:cNvGraphicFramePr>
          <p:nvPr/>
        </p:nvGraphicFramePr>
        <p:xfrm>
          <a:off x="4765406" y="5183626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352" name="Table 351">
            <a:extLst>
              <a:ext uri="{FF2B5EF4-FFF2-40B4-BE49-F238E27FC236}">
                <a16:creationId xmlns:a16="http://schemas.microsoft.com/office/drawing/2014/main" id="{C4659DF1-AFD8-3E67-2E02-7F30F92ADB86}"/>
              </a:ext>
            </a:extLst>
          </p:cNvPr>
          <p:cNvGraphicFramePr>
            <a:graphicFrameLocks noGrp="1"/>
          </p:cNvGraphicFramePr>
          <p:nvPr/>
        </p:nvGraphicFramePr>
        <p:xfrm>
          <a:off x="4764707" y="5681938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353" name="Table 352">
            <a:extLst>
              <a:ext uri="{FF2B5EF4-FFF2-40B4-BE49-F238E27FC236}">
                <a16:creationId xmlns:a16="http://schemas.microsoft.com/office/drawing/2014/main" id="{E8D950AA-5994-860F-C95C-321348DEF138}"/>
              </a:ext>
            </a:extLst>
          </p:cNvPr>
          <p:cNvGraphicFramePr>
            <a:graphicFrameLocks noGrp="1"/>
          </p:cNvGraphicFramePr>
          <p:nvPr/>
        </p:nvGraphicFramePr>
        <p:xfrm>
          <a:off x="4764706" y="6169618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354" name="Table 353">
            <a:extLst>
              <a:ext uri="{FF2B5EF4-FFF2-40B4-BE49-F238E27FC236}">
                <a16:creationId xmlns:a16="http://schemas.microsoft.com/office/drawing/2014/main" id="{48140089-4E97-4D25-BAAA-82C065906795}"/>
              </a:ext>
            </a:extLst>
          </p:cNvPr>
          <p:cNvGraphicFramePr>
            <a:graphicFrameLocks noGrp="1"/>
          </p:cNvGraphicFramePr>
          <p:nvPr/>
        </p:nvGraphicFramePr>
        <p:xfrm>
          <a:off x="4698887" y="2797295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355" name="Table 354">
            <a:extLst>
              <a:ext uri="{FF2B5EF4-FFF2-40B4-BE49-F238E27FC236}">
                <a16:creationId xmlns:a16="http://schemas.microsoft.com/office/drawing/2014/main" id="{CFE273C6-7C47-C3C1-FF9F-9A28755ED7CA}"/>
              </a:ext>
            </a:extLst>
          </p:cNvPr>
          <p:cNvGraphicFramePr>
            <a:graphicFrameLocks noGrp="1"/>
          </p:cNvGraphicFramePr>
          <p:nvPr/>
        </p:nvGraphicFramePr>
        <p:xfrm>
          <a:off x="4698886" y="3284975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356" name="Table 355">
            <a:extLst>
              <a:ext uri="{FF2B5EF4-FFF2-40B4-BE49-F238E27FC236}">
                <a16:creationId xmlns:a16="http://schemas.microsoft.com/office/drawing/2014/main" id="{69696023-3BCC-5C8C-0FBE-84A21B2F39C6}"/>
              </a:ext>
            </a:extLst>
          </p:cNvPr>
          <p:cNvGraphicFramePr>
            <a:graphicFrameLocks noGrp="1"/>
          </p:cNvGraphicFramePr>
          <p:nvPr/>
        </p:nvGraphicFramePr>
        <p:xfrm>
          <a:off x="4698887" y="3772655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357" name="Table 356">
            <a:extLst>
              <a:ext uri="{FF2B5EF4-FFF2-40B4-BE49-F238E27FC236}">
                <a16:creationId xmlns:a16="http://schemas.microsoft.com/office/drawing/2014/main" id="{B1D6C78E-D681-72AB-96D3-B25583A9E54C}"/>
              </a:ext>
            </a:extLst>
          </p:cNvPr>
          <p:cNvGraphicFramePr>
            <a:graphicFrameLocks noGrp="1"/>
          </p:cNvGraphicFramePr>
          <p:nvPr/>
        </p:nvGraphicFramePr>
        <p:xfrm>
          <a:off x="4698886" y="4260335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358" name="Table 357">
            <a:extLst>
              <a:ext uri="{FF2B5EF4-FFF2-40B4-BE49-F238E27FC236}">
                <a16:creationId xmlns:a16="http://schemas.microsoft.com/office/drawing/2014/main" id="{D912B694-510B-6987-9A5C-0E72562533A8}"/>
              </a:ext>
            </a:extLst>
          </p:cNvPr>
          <p:cNvGraphicFramePr>
            <a:graphicFrameLocks noGrp="1"/>
          </p:cNvGraphicFramePr>
          <p:nvPr/>
        </p:nvGraphicFramePr>
        <p:xfrm>
          <a:off x="4698887" y="4748015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359" name="Table 358">
            <a:extLst>
              <a:ext uri="{FF2B5EF4-FFF2-40B4-BE49-F238E27FC236}">
                <a16:creationId xmlns:a16="http://schemas.microsoft.com/office/drawing/2014/main" id="{706AC92A-E674-D7B5-3EF3-34622509BCD7}"/>
              </a:ext>
            </a:extLst>
          </p:cNvPr>
          <p:cNvGraphicFramePr>
            <a:graphicFrameLocks noGrp="1"/>
          </p:cNvGraphicFramePr>
          <p:nvPr/>
        </p:nvGraphicFramePr>
        <p:xfrm>
          <a:off x="4698886" y="5235695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360" name="Table 359">
            <a:extLst>
              <a:ext uri="{FF2B5EF4-FFF2-40B4-BE49-F238E27FC236}">
                <a16:creationId xmlns:a16="http://schemas.microsoft.com/office/drawing/2014/main" id="{4B22322E-1106-1BE4-3900-5233736C173C}"/>
              </a:ext>
            </a:extLst>
          </p:cNvPr>
          <p:cNvGraphicFramePr>
            <a:graphicFrameLocks noGrp="1"/>
          </p:cNvGraphicFramePr>
          <p:nvPr/>
        </p:nvGraphicFramePr>
        <p:xfrm>
          <a:off x="4698187" y="5734007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361" name="Table 360">
            <a:extLst>
              <a:ext uri="{FF2B5EF4-FFF2-40B4-BE49-F238E27FC236}">
                <a16:creationId xmlns:a16="http://schemas.microsoft.com/office/drawing/2014/main" id="{593B56CA-C36A-3090-830B-8060AF4B1050}"/>
              </a:ext>
            </a:extLst>
          </p:cNvPr>
          <p:cNvGraphicFramePr>
            <a:graphicFrameLocks noGrp="1"/>
          </p:cNvGraphicFramePr>
          <p:nvPr/>
        </p:nvGraphicFramePr>
        <p:xfrm>
          <a:off x="4698186" y="6221687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362" name="Table 361">
            <a:extLst>
              <a:ext uri="{FF2B5EF4-FFF2-40B4-BE49-F238E27FC236}">
                <a16:creationId xmlns:a16="http://schemas.microsoft.com/office/drawing/2014/main" id="{2CDA3D87-36B7-5A5A-BD40-AEFCFF940E77}"/>
              </a:ext>
            </a:extLst>
          </p:cNvPr>
          <p:cNvGraphicFramePr>
            <a:graphicFrameLocks noGrp="1"/>
          </p:cNvGraphicFramePr>
          <p:nvPr/>
        </p:nvGraphicFramePr>
        <p:xfrm>
          <a:off x="4621902" y="2840759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363" name="Table 362">
            <a:extLst>
              <a:ext uri="{FF2B5EF4-FFF2-40B4-BE49-F238E27FC236}">
                <a16:creationId xmlns:a16="http://schemas.microsoft.com/office/drawing/2014/main" id="{030A8657-F6C2-97B6-0666-874AFDA7CF44}"/>
              </a:ext>
            </a:extLst>
          </p:cNvPr>
          <p:cNvGraphicFramePr>
            <a:graphicFrameLocks noGrp="1"/>
          </p:cNvGraphicFramePr>
          <p:nvPr/>
        </p:nvGraphicFramePr>
        <p:xfrm>
          <a:off x="4621901" y="3328439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364" name="Table 363">
            <a:extLst>
              <a:ext uri="{FF2B5EF4-FFF2-40B4-BE49-F238E27FC236}">
                <a16:creationId xmlns:a16="http://schemas.microsoft.com/office/drawing/2014/main" id="{A1E1528B-D33E-B819-A893-A5DC65B076F9}"/>
              </a:ext>
            </a:extLst>
          </p:cNvPr>
          <p:cNvGraphicFramePr>
            <a:graphicFrameLocks noGrp="1"/>
          </p:cNvGraphicFramePr>
          <p:nvPr/>
        </p:nvGraphicFramePr>
        <p:xfrm>
          <a:off x="4621902" y="3816119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365" name="Table 364">
            <a:extLst>
              <a:ext uri="{FF2B5EF4-FFF2-40B4-BE49-F238E27FC236}">
                <a16:creationId xmlns:a16="http://schemas.microsoft.com/office/drawing/2014/main" id="{60ABF9B1-F474-D976-387A-7AD658037C43}"/>
              </a:ext>
            </a:extLst>
          </p:cNvPr>
          <p:cNvGraphicFramePr>
            <a:graphicFrameLocks noGrp="1"/>
          </p:cNvGraphicFramePr>
          <p:nvPr/>
        </p:nvGraphicFramePr>
        <p:xfrm>
          <a:off x="4621901" y="4303799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366" name="Table 365">
            <a:extLst>
              <a:ext uri="{FF2B5EF4-FFF2-40B4-BE49-F238E27FC236}">
                <a16:creationId xmlns:a16="http://schemas.microsoft.com/office/drawing/2014/main" id="{A448E62B-8C4D-FA56-5279-D72BDBA7CDE8}"/>
              </a:ext>
            </a:extLst>
          </p:cNvPr>
          <p:cNvGraphicFramePr>
            <a:graphicFrameLocks noGrp="1"/>
          </p:cNvGraphicFramePr>
          <p:nvPr/>
        </p:nvGraphicFramePr>
        <p:xfrm>
          <a:off x="4621902" y="4791479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367" name="Table 366">
            <a:extLst>
              <a:ext uri="{FF2B5EF4-FFF2-40B4-BE49-F238E27FC236}">
                <a16:creationId xmlns:a16="http://schemas.microsoft.com/office/drawing/2014/main" id="{EA6BCE1D-463C-8A67-AACF-FAFCFA2D0427}"/>
              </a:ext>
            </a:extLst>
          </p:cNvPr>
          <p:cNvGraphicFramePr>
            <a:graphicFrameLocks noGrp="1"/>
          </p:cNvGraphicFramePr>
          <p:nvPr/>
        </p:nvGraphicFramePr>
        <p:xfrm>
          <a:off x="4621901" y="5279159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368" name="Table 367">
            <a:extLst>
              <a:ext uri="{FF2B5EF4-FFF2-40B4-BE49-F238E27FC236}">
                <a16:creationId xmlns:a16="http://schemas.microsoft.com/office/drawing/2014/main" id="{E292B7EC-31AF-3B8D-8381-1E48AC386B7F}"/>
              </a:ext>
            </a:extLst>
          </p:cNvPr>
          <p:cNvGraphicFramePr>
            <a:graphicFrameLocks noGrp="1"/>
          </p:cNvGraphicFramePr>
          <p:nvPr/>
        </p:nvGraphicFramePr>
        <p:xfrm>
          <a:off x="4621202" y="5777471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369" name="Table 368">
            <a:extLst>
              <a:ext uri="{FF2B5EF4-FFF2-40B4-BE49-F238E27FC236}">
                <a16:creationId xmlns:a16="http://schemas.microsoft.com/office/drawing/2014/main" id="{0BAD62EE-4EC4-84A2-4137-31058A8BA5F7}"/>
              </a:ext>
            </a:extLst>
          </p:cNvPr>
          <p:cNvGraphicFramePr>
            <a:graphicFrameLocks noGrp="1"/>
          </p:cNvGraphicFramePr>
          <p:nvPr/>
        </p:nvGraphicFramePr>
        <p:xfrm>
          <a:off x="4621201" y="6265151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418" name="Table 417">
            <a:extLst>
              <a:ext uri="{FF2B5EF4-FFF2-40B4-BE49-F238E27FC236}">
                <a16:creationId xmlns:a16="http://schemas.microsoft.com/office/drawing/2014/main" id="{5BE36A84-A4D6-4ABC-F3CE-2A2A3216D3AC}"/>
              </a:ext>
            </a:extLst>
          </p:cNvPr>
          <p:cNvGraphicFramePr>
            <a:graphicFrameLocks noGrp="1"/>
          </p:cNvGraphicFramePr>
          <p:nvPr/>
        </p:nvGraphicFramePr>
        <p:xfrm>
          <a:off x="6009453" y="2580503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419" name="Table 418">
            <a:extLst>
              <a:ext uri="{FF2B5EF4-FFF2-40B4-BE49-F238E27FC236}">
                <a16:creationId xmlns:a16="http://schemas.microsoft.com/office/drawing/2014/main" id="{B54EC02D-BA36-A58F-8601-D7355E0EBF39}"/>
              </a:ext>
            </a:extLst>
          </p:cNvPr>
          <p:cNvGraphicFramePr>
            <a:graphicFrameLocks noGrp="1"/>
          </p:cNvGraphicFramePr>
          <p:nvPr/>
        </p:nvGraphicFramePr>
        <p:xfrm>
          <a:off x="6009452" y="3068183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420" name="Table 419">
            <a:extLst>
              <a:ext uri="{FF2B5EF4-FFF2-40B4-BE49-F238E27FC236}">
                <a16:creationId xmlns:a16="http://schemas.microsoft.com/office/drawing/2014/main" id="{155AF990-DA3C-1D2B-2642-6407103320AF}"/>
              </a:ext>
            </a:extLst>
          </p:cNvPr>
          <p:cNvGraphicFramePr>
            <a:graphicFrameLocks noGrp="1"/>
          </p:cNvGraphicFramePr>
          <p:nvPr/>
        </p:nvGraphicFramePr>
        <p:xfrm>
          <a:off x="6009453" y="3555863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421" name="Table 420">
            <a:extLst>
              <a:ext uri="{FF2B5EF4-FFF2-40B4-BE49-F238E27FC236}">
                <a16:creationId xmlns:a16="http://schemas.microsoft.com/office/drawing/2014/main" id="{A139F59D-029E-4330-21F7-386BF59A96DC}"/>
              </a:ext>
            </a:extLst>
          </p:cNvPr>
          <p:cNvGraphicFramePr>
            <a:graphicFrameLocks noGrp="1"/>
          </p:cNvGraphicFramePr>
          <p:nvPr/>
        </p:nvGraphicFramePr>
        <p:xfrm>
          <a:off x="6009452" y="4043543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422" name="Table 421">
            <a:extLst>
              <a:ext uri="{FF2B5EF4-FFF2-40B4-BE49-F238E27FC236}">
                <a16:creationId xmlns:a16="http://schemas.microsoft.com/office/drawing/2014/main" id="{251D76DE-34AD-422A-6F31-4C3E78CCAFFD}"/>
              </a:ext>
            </a:extLst>
          </p:cNvPr>
          <p:cNvGraphicFramePr>
            <a:graphicFrameLocks noGrp="1"/>
          </p:cNvGraphicFramePr>
          <p:nvPr/>
        </p:nvGraphicFramePr>
        <p:xfrm>
          <a:off x="6009453" y="4531223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423" name="Table 422">
            <a:extLst>
              <a:ext uri="{FF2B5EF4-FFF2-40B4-BE49-F238E27FC236}">
                <a16:creationId xmlns:a16="http://schemas.microsoft.com/office/drawing/2014/main" id="{8E916F42-4C3C-4667-D567-02F047D9FE63}"/>
              </a:ext>
            </a:extLst>
          </p:cNvPr>
          <p:cNvGraphicFramePr>
            <a:graphicFrameLocks noGrp="1"/>
          </p:cNvGraphicFramePr>
          <p:nvPr/>
        </p:nvGraphicFramePr>
        <p:xfrm>
          <a:off x="6009452" y="5018903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424" name="Table 423">
            <a:extLst>
              <a:ext uri="{FF2B5EF4-FFF2-40B4-BE49-F238E27FC236}">
                <a16:creationId xmlns:a16="http://schemas.microsoft.com/office/drawing/2014/main" id="{6298D2C5-2432-B874-3B39-FED50EE0AC6E}"/>
              </a:ext>
            </a:extLst>
          </p:cNvPr>
          <p:cNvGraphicFramePr>
            <a:graphicFrameLocks noGrp="1"/>
          </p:cNvGraphicFramePr>
          <p:nvPr/>
        </p:nvGraphicFramePr>
        <p:xfrm>
          <a:off x="6008753" y="5517215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425" name="Table 424">
            <a:extLst>
              <a:ext uri="{FF2B5EF4-FFF2-40B4-BE49-F238E27FC236}">
                <a16:creationId xmlns:a16="http://schemas.microsoft.com/office/drawing/2014/main" id="{9A4A5832-F093-95B1-DB2B-229572CA1403}"/>
              </a:ext>
            </a:extLst>
          </p:cNvPr>
          <p:cNvGraphicFramePr>
            <a:graphicFrameLocks noGrp="1"/>
          </p:cNvGraphicFramePr>
          <p:nvPr/>
        </p:nvGraphicFramePr>
        <p:xfrm>
          <a:off x="6008752" y="6004895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426" name="Table 425">
            <a:extLst>
              <a:ext uri="{FF2B5EF4-FFF2-40B4-BE49-F238E27FC236}">
                <a16:creationId xmlns:a16="http://schemas.microsoft.com/office/drawing/2014/main" id="{FA77D20B-9484-A47E-BF61-6ED7718B8820}"/>
              </a:ext>
            </a:extLst>
          </p:cNvPr>
          <p:cNvGraphicFramePr>
            <a:graphicFrameLocks noGrp="1"/>
          </p:cNvGraphicFramePr>
          <p:nvPr/>
        </p:nvGraphicFramePr>
        <p:xfrm>
          <a:off x="5970733" y="2635304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427" name="Table 426">
            <a:extLst>
              <a:ext uri="{FF2B5EF4-FFF2-40B4-BE49-F238E27FC236}">
                <a16:creationId xmlns:a16="http://schemas.microsoft.com/office/drawing/2014/main" id="{9A2D2E00-1689-7768-6A13-0EB929E49FB5}"/>
              </a:ext>
            </a:extLst>
          </p:cNvPr>
          <p:cNvGraphicFramePr>
            <a:graphicFrameLocks noGrp="1"/>
          </p:cNvGraphicFramePr>
          <p:nvPr/>
        </p:nvGraphicFramePr>
        <p:xfrm>
          <a:off x="5970732" y="3122984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428" name="Table 427">
            <a:extLst>
              <a:ext uri="{FF2B5EF4-FFF2-40B4-BE49-F238E27FC236}">
                <a16:creationId xmlns:a16="http://schemas.microsoft.com/office/drawing/2014/main" id="{539F3E44-14C5-ABBC-3653-1CFC1611443E}"/>
              </a:ext>
            </a:extLst>
          </p:cNvPr>
          <p:cNvGraphicFramePr>
            <a:graphicFrameLocks noGrp="1"/>
          </p:cNvGraphicFramePr>
          <p:nvPr/>
        </p:nvGraphicFramePr>
        <p:xfrm>
          <a:off x="5970733" y="3610664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429" name="Table 428">
            <a:extLst>
              <a:ext uri="{FF2B5EF4-FFF2-40B4-BE49-F238E27FC236}">
                <a16:creationId xmlns:a16="http://schemas.microsoft.com/office/drawing/2014/main" id="{1D55C476-481F-E2D7-9B96-9D325C1FA3DC}"/>
              </a:ext>
            </a:extLst>
          </p:cNvPr>
          <p:cNvGraphicFramePr>
            <a:graphicFrameLocks noGrp="1"/>
          </p:cNvGraphicFramePr>
          <p:nvPr/>
        </p:nvGraphicFramePr>
        <p:xfrm>
          <a:off x="5970732" y="4098344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430" name="Table 429">
            <a:extLst>
              <a:ext uri="{FF2B5EF4-FFF2-40B4-BE49-F238E27FC236}">
                <a16:creationId xmlns:a16="http://schemas.microsoft.com/office/drawing/2014/main" id="{F598A866-7B60-2931-6D53-DEED8B47283B}"/>
              </a:ext>
            </a:extLst>
          </p:cNvPr>
          <p:cNvGraphicFramePr>
            <a:graphicFrameLocks noGrp="1"/>
          </p:cNvGraphicFramePr>
          <p:nvPr/>
        </p:nvGraphicFramePr>
        <p:xfrm>
          <a:off x="5970733" y="4586024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431" name="Table 430">
            <a:extLst>
              <a:ext uri="{FF2B5EF4-FFF2-40B4-BE49-F238E27FC236}">
                <a16:creationId xmlns:a16="http://schemas.microsoft.com/office/drawing/2014/main" id="{30ADBA68-13AE-B3B3-2301-DB6F1AC202DF}"/>
              </a:ext>
            </a:extLst>
          </p:cNvPr>
          <p:cNvGraphicFramePr>
            <a:graphicFrameLocks noGrp="1"/>
          </p:cNvGraphicFramePr>
          <p:nvPr/>
        </p:nvGraphicFramePr>
        <p:xfrm>
          <a:off x="5970732" y="5073704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432" name="Table 431">
            <a:extLst>
              <a:ext uri="{FF2B5EF4-FFF2-40B4-BE49-F238E27FC236}">
                <a16:creationId xmlns:a16="http://schemas.microsoft.com/office/drawing/2014/main" id="{FB63D3F3-7C16-022D-E545-E2598D2DEA37}"/>
              </a:ext>
            </a:extLst>
          </p:cNvPr>
          <p:cNvGraphicFramePr>
            <a:graphicFrameLocks noGrp="1"/>
          </p:cNvGraphicFramePr>
          <p:nvPr/>
        </p:nvGraphicFramePr>
        <p:xfrm>
          <a:off x="5970033" y="5572016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433" name="Table 432">
            <a:extLst>
              <a:ext uri="{FF2B5EF4-FFF2-40B4-BE49-F238E27FC236}">
                <a16:creationId xmlns:a16="http://schemas.microsoft.com/office/drawing/2014/main" id="{28553471-7901-4274-3DDD-AF0A17279001}"/>
              </a:ext>
            </a:extLst>
          </p:cNvPr>
          <p:cNvGraphicFramePr>
            <a:graphicFrameLocks noGrp="1"/>
          </p:cNvGraphicFramePr>
          <p:nvPr/>
        </p:nvGraphicFramePr>
        <p:xfrm>
          <a:off x="5970032" y="6059696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434" name="Table 433">
            <a:extLst>
              <a:ext uri="{FF2B5EF4-FFF2-40B4-BE49-F238E27FC236}">
                <a16:creationId xmlns:a16="http://schemas.microsoft.com/office/drawing/2014/main" id="{97C134C2-220C-F3B3-D04A-61FF65C3BDB8}"/>
              </a:ext>
            </a:extLst>
          </p:cNvPr>
          <p:cNvGraphicFramePr>
            <a:graphicFrameLocks noGrp="1"/>
          </p:cNvGraphicFramePr>
          <p:nvPr/>
        </p:nvGraphicFramePr>
        <p:xfrm>
          <a:off x="5924461" y="2685447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435" name="Table 434">
            <a:extLst>
              <a:ext uri="{FF2B5EF4-FFF2-40B4-BE49-F238E27FC236}">
                <a16:creationId xmlns:a16="http://schemas.microsoft.com/office/drawing/2014/main" id="{E9E6961C-1A19-7E48-AE0D-122E11108F2B}"/>
              </a:ext>
            </a:extLst>
          </p:cNvPr>
          <p:cNvGraphicFramePr>
            <a:graphicFrameLocks noGrp="1"/>
          </p:cNvGraphicFramePr>
          <p:nvPr/>
        </p:nvGraphicFramePr>
        <p:xfrm>
          <a:off x="5924460" y="3173127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436" name="Table 435">
            <a:extLst>
              <a:ext uri="{FF2B5EF4-FFF2-40B4-BE49-F238E27FC236}">
                <a16:creationId xmlns:a16="http://schemas.microsoft.com/office/drawing/2014/main" id="{483A196E-C8CB-8E36-5253-B44C2C992A14}"/>
              </a:ext>
            </a:extLst>
          </p:cNvPr>
          <p:cNvGraphicFramePr>
            <a:graphicFrameLocks noGrp="1"/>
          </p:cNvGraphicFramePr>
          <p:nvPr/>
        </p:nvGraphicFramePr>
        <p:xfrm>
          <a:off x="5924461" y="3660807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437" name="Table 436">
            <a:extLst>
              <a:ext uri="{FF2B5EF4-FFF2-40B4-BE49-F238E27FC236}">
                <a16:creationId xmlns:a16="http://schemas.microsoft.com/office/drawing/2014/main" id="{5DB1F647-5BAC-2E19-55A5-971CA6235F2F}"/>
              </a:ext>
            </a:extLst>
          </p:cNvPr>
          <p:cNvGraphicFramePr>
            <a:graphicFrameLocks noGrp="1"/>
          </p:cNvGraphicFramePr>
          <p:nvPr/>
        </p:nvGraphicFramePr>
        <p:xfrm>
          <a:off x="5924460" y="4148487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438" name="Table 437">
            <a:extLst>
              <a:ext uri="{FF2B5EF4-FFF2-40B4-BE49-F238E27FC236}">
                <a16:creationId xmlns:a16="http://schemas.microsoft.com/office/drawing/2014/main" id="{CD54BECF-087A-994C-0A30-776DC8BCF144}"/>
              </a:ext>
            </a:extLst>
          </p:cNvPr>
          <p:cNvGraphicFramePr>
            <a:graphicFrameLocks noGrp="1"/>
          </p:cNvGraphicFramePr>
          <p:nvPr/>
        </p:nvGraphicFramePr>
        <p:xfrm>
          <a:off x="5924461" y="4636167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439" name="Table 438">
            <a:extLst>
              <a:ext uri="{FF2B5EF4-FFF2-40B4-BE49-F238E27FC236}">
                <a16:creationId xmlns:a16="http://schemas.microsoft.com/office/drawing/2014/main" id="{1633D19B-F524-EB96-1ECD-8D3393301EDC}"/>
              </a:ext>
            </a:extLst>
          </p:cNvPr>
          <p:cNvGraphicFramePr>
            <a:graphicFrameLocks noGrp="1"/>
          </p:cNvGraphicFramePr>
          <p:nvPr/>
        </p:nvGraphicFramePr>
        <p:xfrm>
          <a:off x="5924460" y="5123847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440" name="Table 439">
            <a:extLst>
              <a:ext uri="{FF2B5EF4-FFF2-40B4-BE49-F238E27FC236}">
                <a16:creationId xmlns:a16="http://schemas.microsoft.com/office/drawing/2014/main" id="{613DDE60-54B1-F527-AE46-3450420BC8C0}"/>
              </a:ext>
            </a:extLst>
          </p:cNvPr>
          <p:cNvGraphicFramePr>
            <a:graphicFrameLocks noGrp="1"/>
          </p:cNvGraphicFramePr>
          <p:nvPr/>
        </p:nvGraphicFramePr>
        <p:xfrm>
          <a:off x="5923761" y="5622159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441" name="Table 440">
            <a:extLst>
              <a:ext uri="{FF2B5EF4-FFF2-40B4-BE49-F238E27FC236}">
                <a16:creationId xmlns:a16="http://schemas.microsoft.com/office/drawing/2014/main" id="{BC45FFCF-59AC-449F-DD89-1C1F291BCFD6}"/>
              </a:ext>
            </a:extLst>
          </p:cNvPr>
          <p:cNvGraphicFramePr>
            <a:graphicFrameLocks noGrp="1"/>
          </p:cNvGraphicFramePr>
          <p:nvPr/>
        </p:nvGraphicFramePr>
        <p:xfrm>
          <a:off x="5923760" y="6109839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442" name="Table 441">
            <a:extLst>
              <a:ext uri="{FF2B5EF4-FFF2-40B4-BE49-F238E27FC236}">
                <a16:creationId xmlns:a16="http://schemas.microsoft.com/office/drawing/2014/main" id="{0A861F3E-856E-C6EF-1FAF-FDC38D3F0888}"/>
              </a:ext>
            </a:extLst>
          </p:cNvPr>
          <p:cNvGraphicFramePr>
            <a:graphicFrameLocks noGrp="1"/>
          </p:cNvGraphicFramePr>
          <p:nvPr/>
        </p:nvGraphicFramePr>
        <p:xfrm>
          <a:off x="5868065" y="2745226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443" name="Table 442">
            <a:extLst>
              <a:ext uri="{FF2B5EF4-FFF2-40B4-BE49-F238E27FC236}">
                <a16:creationId xmlns:a16="http://schemas.microsoft.com/office/drawing/2014/main" id="{AF817DC0-8577-2C1A-51CE-E33577B4BD6C}"/>
              </a:ext>
            </a:extLst>
          </p:cNvPr>
          <p:cNvGraphicFramePr>
            <a:graphicFrameLocks noGrp="1"/>
          </p:cNvGraphicFramePr>
          <p:nvPr/>
        </p:nvGraphicFramePr>
        <p:xfrm>
          <a:off x="5868064" y="3232906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444" name="Table 443">
            <a:extLst>
              <a:ext uri="{FF2B5EF4-FFF2-40B4-BE49-F238E27FC236}">
                <a16:creationId xmlns:a16="http://schemas.microsoft.com/office/drawing/2014/main" id="{A612A0E5-CFF9-A45C-B96C-0B3896E7C44C}"/>
              </a:ext>
            </a:extLst>
          </p:cNvPr>
          <p:cNvGraphicFramePr>
            <a:graphicFrameLocks noGrp="1"/>
          </p:cNvGraphicFramePr>
          <p:nvPr/>
        </p:nvGraphicFramePr>
        <p:xfrm>
          <a:off x="5868065" y="3720586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445" name="Table 444">
            <a:extLst>
              <a:ext uri="{FF2B5EF4-FFF2-40B4-BE49-F238E27FC236}">
                <a16:creationId xmlns:a16="http://schemas.microsoft.com/office/drawing/2014/main" id="{C5599A2D-66F9-0AC4-6EB8-3BA18587564C}"/>
              </a:ext>
            </a:extLst>
          </p:cNvPr>
          <p:cNvGraphicFramePr>
            <a:graphicFrameLocks noGrp="1"/>
          </p:cNvGraphicFramePr>
          <p:nvPr/>
        </p:nvGraphicFramePr>
        <p:xfrm>
          <a:off x="5868064" y="4208266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446" name="Table 445">
            <a:extLst>
              <a:ext uri="{FF2B5EF4-FFF2-40B4-BE49-F238E27FC236}">
                <a16:creationId xmlns:a16="http://schemas.microsoft.com/office/drawing/2014/main" id="{6AFD5CCE-8A62-37F2-677E-A34F54C69A0E}"/>
              </a:ext>
            </a:extLst>
          </p:cNvPr>
          <p:cNvGraphicFramePr>
            <a:graphicFrameLocks noGrp="1"/>
          </p:cNvGraphicFramePr>
          <p:nvPr/>
        </p:nvGraphicFramePr>
        <p:xfrm>
          <a:off x="5868065" y="4695946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447" name="Table 446">
            <a:extLst>
              <a:ext uri="{FF2B5EF4-FFF2-40B4-BE49-F238E27FC236}">
                <a16:creationId xmlns:a16="http://schemas.microsoft.com/office/drawing/2014/main" id="{F737558E-6340-6EAE-E416-76EC7FD81D49}"/>
              </a:ext>
            </a:extLst>
          </p:cNvPr>
          <p:cNvGraphicFramePr>
            <a:graphicFrameLocks noGrp="1"/>
          </p:cNvGraphicFramePr>
          <p:nvPr/>
        </p:nvGraphicFramePr>
        <p:xfrm>
          <a:off x="5868064" y="5183626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448" name="Table 447">
            <a:extLst>
              <a:ext uri="{FF2B5EF4-FFF2-40B4-BE49-F238E27FC236}">
                <a16:creationId xmlns:a16="http://schemas.microsoft.com/office/drawing/2014/main" id="{C26747F7-4BF8-B1C9-C5DD-726EEEF4A4B6}"/>
              </a:ext>
            </a:extLst>
          </p:cNvPr>
          <p:cNvGraphicFramePr>
            <a:graphicFrameLocks noGrp="1"/>
          </p:cNvGraphicFramePr>
          <p:nvPr/>
        </p:nvGraphicFramePr>
        <p:xfrm>
          <a:off x="5867365" y="5681938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449" name="Table 448">
            <a:extLst>
              <a:ext uri="{FF2B5EF4-FFF2-40B4-BE49-F238E27FC236}">
                <a16:creationId xmlns:a16="http://schemas.microsoft.com/office/drawing/2014/main" id="{9656DBE5-5D1B-7623-1404-6A3D730FD196}"/>
              </a:ext>
            </a:extLst>
          </p:cNvPr>
          <p:cNvGraphicFramePr>
            <a:graphicFrameLocks noGrp="1"/>
          </p:cNvGraphicFramePr>
          <p:nvPr/>
        </p:nvGraphicFramePr>
        <p:xfrm>
          <a:off x="5867364" y="6169618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450" name="Table 449">
            <a:extLst>
              <a:ext uri="{FF2B5EF4-FFF2-40B4-BE49-F238E27FC236}">
                <a16:creationId xmlns:a16="http://schemas.microsoft.com/office/drawing/2014/main" id="{D5193163-3795-624B-6B99-F9225782FF97}"/>
              </a:ext>
            </a:extLst>
          </p:cNvPr>
          <p:cNvGraphicFramePr>
            <a:graphicFrameLocks noGrp="1"/>
          </p:cNvGraphicFramePr>
          <p:nvPr/>
        </p:nvGraphicFramePr>
        <p:xfrm>
          <a:off x="5801545" y="2797295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451" name="Table 450">
            <a:extLst>
              <a:ext uri="{FF2B5EF4-FFF2-40B4-BE49-F238E27FC236}">
                <a16:creationId xmlns:a16="http://schemas.microsoft.com/office/drawing/2014/main" id="{9C8FB192-49D7-53EC-2ABF-439D5C0911A2}"/>
              </a:ext>
            </a:extLst>
          </p:cNvPr>
          <p:cNvGraphicFramePr>
            <a:graphicFrameLocks noGrp="1"/>
          </p:cNvGraphicFramePr>
          <p:nvPr/>
        </p:nvGraphicFramePr>
        <p:xfrm>
          <a:off x="5801544" y="3284975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452" name="Table 451">
            <a:extLst>
              <a:ext uri="{FF2B5EF4-FFF2-40B4-BE49-F238E27FC236}">
                <a16:creationId xmlns:a16="http://schemas.microsoft.com/office/drawing/2014/main" id="{CB1E5D20-A1FE-3D01-7717-BA43D7919D58}"/>
              </a:ext>
            </a:extLst>
          </p:cNvPr>
          <p:cNvGraphicFramePr>
            <a:graphicFrameLocks noGrp="1"/>
          </p:cNvGraphicFramePr>
          <p:nvPr/>
        </p:nvGraphicFramePr>
        <p:xfrm>
          <a:off x="5801545" y="3772655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453" name="Table 452">
            <a:extLst>
              <a:ext uri="{FF2B5EF4-FFF2-40B4-BE49-F238E27FC236}">
                <a16:creationId xmlns:a16="http://schemas.microsoft.com/office/drawing/2014/main" id="{94284727-ACEF-0A40-C429-EA5E7123740F}"/>
              </a:ext>
            </a:extLst>
          </p:cNvPr>
          <p:cNvGraphicFramePr>
            <a:graphicFrameLocks noGrp="1"/>
          </p:cNvGraphicFramePr>
          <p:nvPr/>
        </p:nvGraphicFramePr>
        <p:xfrm>
          <a:off x="5801544" y="4260335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454" name="Table 453">
            <a:extLst>
              <a:ext uri="{FF2B5EF4-FFF2-40B4-BE49-F238E27FC236}">
                <a16:creationId xmlns:a16="http://schemas.microsoft.com/office/drawing/2014/main" id="{B8C4366C-CCDF-5325-0DA7-E03BA9978A60}"/>
              </a:ext>
            </a:extLst>
          </p:cNvPr>
          <p:cNvGraphicFramePr>
            <a:graphicFrameLocks noGrp="1"/>
          </p:cNvGraphicFramePr>
          <p:nvPr/>
        </p:nvGraphicFramePr>
        <p:xfrm>
          <a:off x="5801545" y="4748015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455" name="Table 454">
            <a:extLst>
              <a:ext uri="{FF2B5EF4-FFF2-40B4-BE49-F238E27FC236}">
                <a16:creationId xmlns:a16="http://schemas.microsoft.com/office/drawing/2014/main" id="{20197BA8-4E9F-1E7E-D093-E89FC1A01FA4}"/>
              </a:ext>
            </a:extLst>
          </p:cNvPr>
          <p:cNvGraphicFramePr>
            <a:graphicFrameLocks noGrp="1"/>
          </p:cNvGraphicFramePr>
          <p:nvPr/>
        </p:nvGraphicFramePr>
        <p:xfrm>
          <a:off x="5801544" y="5235695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456" name="Table 455">
            <a:extLst>
              <a:ext uri="{FF2B5EF4-FFF2-40B4-BE49-F238E27FC236}">
                <a16:creationId xmlns:a16="http://schemas.microsoft.com/office/drawing/2014/main" id="{757CAC51-4A1F-084E-9869-0E397F2F1C7A}"/>
              </a:ext>
            </a:extLst>
          </p:cNvPr>
          <p:cNvGraphicFramePr>
            <a:graphicFrameLocks noGrp="1"/>
          </p:cNvGraphicFramePr>
          <p:nvPr/>
        </p:nvGraphicFramePr>
        <p:xfrm>
          <a:off x="5800845" y="5734007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457" name="Table 456">
            <a:extLst>
              <a:ext uri="{FF2B5EF4-FFF2-40B4-BE49-F238E27FC236}">
                <a16:creationId xmlns:a16="http://schemas.microsoft.com/office/drawing/2014/main" id="{4B5AD84E-1EDB-6E88-A721-2FEC10FBF056}"/>
              </a:ext>
            </a:extLst>
          </p:cNvPr>
          <p:cNvGraphicFramePr>
            <a:graphicFrameLocks noGrp="1"/>
          </p:cNvGraphicFramePr>
          <p:nvPr/>
        </p:nvGraphicFramePr>
        <p:xfrm>
          <a:off x="5800844" y="6221687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458" name="Table 457">
            <a:extLst>
              <a:ext uri="{FF2B5EF4-FFF2-40B4-BE49-F238E27FC236}">
                <a16:creationId xmlns:a16="http://schemas.microsoft.com/office/drawing/2014/main" id="{CFA7ECE1-3B46-9D12-64F9-C27755630481}"/>
              </a:ext>
            </a:extLst>
          </p:cNvPr>
          <p:cNvGraphicFramePr>
            <a:graphicFrameLocks noGrp="1"/>
          </p:cNvGraphicFramePr>
          <p:nvPr/>
        </p:nvGraphicFramePr>
        <p:xfrm>
          <a:off x="5724560" y="2840759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459" name="Table 458">
            <a:extLst>
              <a:ext uri="{FF2B5EF4-FFF2-40B4-BE49-F238E27FC236}">
                <a16:creationId xmlns:a16="http://schemas.microsoft.com/office/drawing/2014/main" id="{0779B2AA-8184-5C89-41C4-107C44F7AF05}"/>
              </a:ext>
            </a:extLst>
          </p:cNvPr>
          <p:cNvGraphicFramePr>
            <a:graphicFrameLocks noGrp="1"/>
          </p:cNvGraphicFramePr>
          <p:nvPr/>
        </p:nvGraphicFramePr>
        <p:xfrm>
          <a:off x="5724559" y="3328439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460" name="Table 459">
            <a:extLst>
              <a:ext uri="{FF2B5EF4-FFF2-40B4-BE49-F238E27FC236}">
                <a16:creationId xmlns:a16="http://schemas.microsoft.com/office/drawing/2014/main" id="{84B92E76-D22E-E24F-AB99-3819D497DB92}"/>
              </a:ext>
            </a:extLst>
          </p:cNvPr>
          <p:cNvGraphicFramePr>
            <a:graphicFrameLocks noGrp="1"/>
          </p:cNvGraphicFramePr>
          <p:nvPr/>
        </p:nvGraphicFramePr>
        <p:xfrm>
          <a:off x="5724560" y="3816119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461" name="Table 460">
            <a:extLst>
              <a:ext uri="{FF2B5EF4-FFF2-40B4-BE49-F238E27FC236}">
                <a16:creationId xmlns:a16="http://schemas.microsoft.com/office/drawing/2014/main" id="{73F70C98-652F-866C-9E31-F3AD9B9AC314}"/>
              </a:ext>
            </a:extLst>
          </p:cNvPr>
          <p:cNvGraphicFramePr>
            <a:graphicFrameLocks noGrp="1"/>
          </p:cNvGraphicFramePr>
          <p:nvPr/>
        </p:nvGraphicFramePr>
        <p:xfrm>
          <a:off x="5724559" y="4303799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462" name="Table 461">
            <a:extLst>
              <a:ext uri="{FF2B5EF4-FFF2-40B4-BE49-F238E27FC236}">
                <a16:creationId xmlns:a16="http://schemas.microsoft.com/office/drawing/2014/main" id="{6D5833B1-DC51-101A-5479-F592CEF20470}"/>
              </a:ext>
            </a:extLst>
          </p:cNvPr>
          <p:cNvGraphicFramePr>
            <a:graphicFrameLocks noGrp="1"/>
          </p:cNvGraphicFramePr>
          <p:nvPr/>
        </p:nvGraphicFramePr>
        <p:xfrm>
          <a:off x="5724560" y="4791479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463" name="Table 462">
            <a:extLst>
              <a:ext uri="{FF2B5EF4-FFF2-40B4-BE49-F238E27FC236}">
                <a16:creationId xmlns:a16="http://schemas.microsoft.com/office/drawing/2014/main" id="{5C91BE66-B935-4DB3-0E7B-71011A490975}"/>
              </a:ext>
            </a:extLst>
          </p:cNvPr>
          <p:cNvGraphicFramePr>
            <a:graphicFrameLocks noGrp="1"/>
          </p:cNvGraphicFramePr>
          <p:nvPr/>
        </p:nvGraphicFramePr>
        <p:xfrm>
          <a:off x="5724559" y="5279159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464" name="Table 463">
            <a:extLst>
              <a:ext uri="{FF2B5EF4-FFF2-40B4-BE49-F238E27FC236}">
                <a16:creationId xmlns:a16="http://schemas.microsoft.com/office/drawing/2014/main" id="{5F74C285-E42B-0189-D684-68929D3ABB3D}"/>
              </a:ext>
            </a:extLst>
          </p:cNvPr>
          <p:cNvGraphicFramePr>
            <a:graphicFrameLocks noGrp="1"/>
          </p:cNvGraphicFramePr>
          <p:nvPr/>
        </p:nvGraphicFramePr>
        <p:xfrm>
          <a:off x="5723860" y="5777471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465" name="Table 464">
            <a:extLst>
              <a:ext uri="{FF2B5EF4-FFF2-40B4-BE49-F238E27FC236}">
                <a16:creationId xmlns:a16="http://schemas.microsoft.com/office/drawing/2014/main" id="{B5DF28A8-4673-C838-399D-28F0810170EB}"/>
              </a:ext>
            </a:extLst>
          </p:cNvPr>
          <p:cNvGraphicFramePr>
            <a:graphicFrameLocks noGrp="1"/>
          </p:cNvGraphicFramePr>
          <p:nvPr/>
        </p:nvGraphicFramePr>
        <p:xfrm>
          <a:off x="5723859" y="6265151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466" name="Table 465">
            <a:extLst>
              <a:ext uri="{FF2B5EF4-FFF2-40B4-BE49-F238E27FC236}">
                <a16:creationId xmlns:a16="http://schemas.microsoft.com/office/drawing/2014/main" id="{8C76974A-3D3B-745B-6107-030F1269EB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826647"/>
              </p:ext>
            </p:extLst>
          </p:nvPr>
        </p:nvGraphicFramePr>
        <p:xfrm>
          <a:off x="7157810" y="2507004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467" name="Table 466">
            <a:extLst>
              <a:ext uri="{FF2B5EF4-FFF2-40B4-BE49-F238E27FC236}">
                <a16:creationId xmlns:a16="http://schemas.microsoft.com/office/drawing/2014/main" id="{DFD22381-BEC2-7060-F763-5281F36134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582063"/>
              </p:ext>
            </p:extLst>
          </p:nvPr>
        </p:nvGraphicFramePr>
        <p:xfrm>
          <a:off x="7157809" y="2994684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468" name="Table 467">
            <a:extLst>
              <a:ext uri="{FF2B5EF4-FFF2-40B4-BE49-F238E27FC236}">
                <a16:creationId xmlns:a16="http://schemas.microsoft.com/office/drawing/2014/main" id="{86454A06-4BE8-BB3B-999F-B13707704E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867783"/>
              </p:ext>
            </p:extLst>
          </p:nvPr>
        </p:nvGraphicFramePr>
        <p:xfrm>
          <a:off x="7157810" y="3482364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469" name="Table 468">
            <a:extLst>
              <a:ext uri="{FF2B5EF4-FFF2-40B4-BE49-F238E27FC236}">
                <a16:creationId xmlns:a16="http://schemas.microsoft.com/office/drawing/2014/main" id="{83C4B0C4-2507-2498-F5FB-2D8E5BE87F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83823"/>
              </p:ext>
            </p:extLst>
          </p:nvPr>
        </p:nvGraphicFramePr>
        <p:xfrm>
          <a:off x="7157809" y="3970044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470" name="Table 469">
            <a:extLst>
              <a:ext uri="{FF2B5EF4-FFF2-40B4-BE49-F238E27FC236}">
                <a16:creationId xmlns:a16="http://schemas.microsoft.com/office/drawing/2014/main" id="{62B142E4-C996-2329-CC96-05D91FBBE8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323138"/>
              </p:ext>
            </p:extLst>
          </p:nvPr>
        </p:nvGraphicFramePr>
        <p:xfrm>
          <a:off x="7157810" y="4457724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471" name="Table 470">
            <a:extLst>
              <a:ext uri="{FF2B5EF4-FFF2-40B4-BE49-F238E27FC236}">
                <a16:creationId xmlns:a16="http://schemas.microsoft.com/office/drawing/2014/main" id="{C946EF10-41FF-2AA4-D823-4574DCE3C6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014614"/>
              </p:ext>
            </p:extLst>
          </p:nvPr>
        </p:nvGraphicFramePr>
        <p:xfrm>
          <a:off x="7157809" y="4945404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472" name="Table 471">
            <a:extLst>
              <a:ext uri="{FF2B5EF4-FFF2-40B4-BE49-F238E27FC236}">
                <a16:creationId xmlns:a16="http://schemas.microsoft.com/office/drawing/2014/main" id="{CFF6EDBA-17E7-BABA-5F44-E1A4071D18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37970"/>
              </p:ext>
            </p:extLst>
          </p:nvPr>
        </p:nvGraphicFramePr>
        <p:xfrm>
          <a:off x="7157110" y="5443716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473" name="Table 472">
            <a:extLst>
              <a:ext uri="{FF2B5EF4-FFF2-40B4-BE49-F238E27FC236}">
                <a16:creationId xmlns:a16="http://schemas.microsoft.com/office/drawing/2014/main" id="{9BFDEA8F-5D10-9C5D-C024-232033E0AD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639216"/>
              </p:ext>
            </p:extLst>
          </p:nvPr>
        </p:nvGraphicFramePr>
        <p:xfrm>
          <a:off x="7157109" y="5931396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474" name="Table 473">
            <a:extLst>
              <a:ext uri="{FF2B5EF4-FFF2-40B4-BE49-F238E27FC236}">
                <a16:creationId xmlns:a16="http://schemas.microsoft.com/office/drawing/2014/main" id="{7765C575-1C64-6C2E-40D6-F1F6B95EE0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597150"/>
              </p:ext>
            </p:extLst>
          </p:nvPr>
        </p:nvGraphicFramePr>
        <p:xfrm>
          <a:off x="7119090" y="2561805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475" name="Table 474">
            <a:extLst>
              <a:ext uri="{FF2B5EF4-FFF2-40B4-BE49-F238E27FC236}">
                <a16:creationId xmlns:a16="http://schemas.microsoft.com/office/drawing/2014/main" id="{CED5FB3E-BABB-FDC5-5A46-9AAA9C84B7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032307"/>
              </p:ext>
            </p:extLst>
          </p:nvPr>
        </p:nvGraphicFramePr>
        <p:xfrm>
          <a:off x="7119089" y="3049485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476" name="Table 475">
            <a:extLst>
              <a:ext uri="{FF2B5EF4-FFF2-40B4-BE49-F238E27FC236}">
                <a16:creationId xmlns:a16="http://schemas.microsoft.com/office/drawing/2014/main" id="{47407A9A-6DA0-BCD4-AB89-40A92E47E2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292235"/>
              </p:ext>
            </p:extLst>
          </p:nvPr>
        </p:nvGraphicFramePr>
        <p:xfrm>
          <a:off x="7119090" y="3537165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477" name="Table 476">
            <a:extLst>
              <a:ext uri="{FF2B5EF4-FFF2-40B4-BE49-F238E27FC236}">
                <a16:creationId xmlns:a16="http://schemas.microsoft.com/office/drawing/2014/main" id="{05CB63CC-907E-9395-701B-28D1205685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208429"/>
              </p:ext>
            </p:extLst>
          </p:nvPr>
        </p:nvGraphicFramePr>
        <p:xfrm>
          <a:off x="7119089" y="4024845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478" name="Table 477">
            <a:extLst>
              <a:ext uri="{FF2B5EF4-FFF2-40B4-BE49-F238E27FC236}">
                <a16:creationId xmlns:a16="http://schemas.microsoft.com/office/drawing/2014/main" id="{926C42A5-6252-EE33-74BB-FD62D13949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588963"/>
              </p:ext>
            </p:extLst>
          </p:nvPr>
        </p:nvGraphicFramePr>
        <p:xfrm>
          <a:off x="7119090" y="4512525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479" name="Table 478">
            <a:extLst>
              <a:ext uri="{FF2B5EF4-FFF2-40B4-BE49-F238E27FC236}">
                <a16:creationId xmlns:a16="http://schemas.microsoft.com/office/drawing/2014/main" id="{B01FD068-B34C-F4BF-6A86-CA0FE7D6C0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303491"/>
              </p:ext>
            </p:extLst>
          </p:nvPr>
        </p:nvGraphicFramePr>
        <p:xfrm>
          <a:off x="7119089" y="5000205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480" name="Table 479">
            <a:extLst>
              <a:ext uri="{FF2B5EF4-FFF2-40B4-BE49-F238E27FC236}">
                <a16:creationId xmlns:a16="http://schemas.microsoft.com/office/drawing/2014/main" id="{96EF1BB7-5275-5723-4AFD-35881F7A53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070166"/>
              </p:ext>
            </p:extLst>
          </p:nvPr>
        </p:nvGraphicFramePr>
        <p:xfrm>
          <a:off x="7118390" y="5498517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481" name="Table 480">
            <a:extLst>
              <a:ext uri="{FF2B5EF4-FFF2-40B4-BE49-F238E27FC236}">
                <a16:creationId xmlns:a16="http://schemas.microsoft.com/office/drawing/2014/main" id="{6CBF4ABB-CAEE-7FD4-C82E-0A1AB7E3C6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560859"/>
              </p:ext>
            </p:extLst>
          </p:nvPr>
        </p:nvGraphicFramePr>
        <p:xfrm>
          <a:off x="7118389" y="5986197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482" name="Table 481">
            <a:extLst>
              <a:ext uri="{FF2B5EF4-FFF2-40B4-BE49-F238E27FC236}">
                <a16:creationId xmlns:a16="http://schemas.microsoft.com/office/drawing/2014/main" id="{CC9CA4AB-4085-E4AA-E946-05E386620A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450268"/>
              </p:ext>
            </p:extLst>
          </p:nvPr>
        </p:nvGraphicFramePr>
        <p:xfrm>
          <a:off x="7072818" y="2611948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483" name="Table 482">
            <a:extLst>
              <a:ext uri="{FF2B5EF4-FFF2-40B4-BE49-F238E27FC236}">
                <a16:creationId xmlns:a16="http://schemas.microsoft.com/office/drawing/2014/main" id="{97998E00-F855-C79A-FA4F-BC0B7F3E96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02007"/>
              </p:ext>
            </p:extLst>
          </p:nvPr>
        </p:nvGraphicFramePr>
        <p:xfrm>
          <a:off x="7072817" y="3099628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484" name="Table 483">
            <a:extLst>
              <a:ext uri="{FF2B5EF4-FFF2-40B4-BE49-F238E27FC236}">
                <a16:creationId xmlns:a16="http://schemas.microsoft.com/office/drawing/2014/main" id="{8D2B0559-F3ED-FE3B-7AD1-A5C145F475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582562"/>
              </p:ext>
            </p:extLst>
          </p:nvPr>
        </p:nvGraphicFramePr>
        <p:xfrm>
          <a:off x="7072818" y="3587308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485" name="Table 484">
            <a:extLst>
              <a:ext uri="{FF2B5EF4-FFF2-40B4-BE49-F238E27FC236}">
                <a16:creationId xmlns:a16="http://schemas.microsoft.com/office/drawing/2014/main" id="{C25B370E-EBCC-A6DD-B8A2-9AE6BCC50B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836572"/>
              </p:ext>
            </p:extLst>
          </p:nvPr>
        </p:nvGraphicFramePr>
        <p:xfrm>
          <a:off x="7072817" y="4074988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486" name="Table 485">
            <a:extLst>
              <a:ext uri="{FF2B5EF4-FFF2-40B4-BE49-F238E27FC236}">
                <a16:creationId xmlns:a16="http://schemas.microsoft.com/office/drawing/2014/main" id="{651447BD-DE5E-1F32-BEE8-30A2CE3A8C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575490"/>
              </p:ext>
            </p:extLst>
          </p:nvPr>
        </p:nvGraphicFramePr>
        <p:xfrm>
          <a:off x="7072818" y="4562668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487" name="Table 486">
            <a:extLst>
              <a:ext uri="{FF2B5EF4-FFF2-40B4-BE49-F238E27FC236}">
                <a16:creationId xmlns:a16="http://schemas.microsoft.com/office/drawing/2014/main" id="{C59ED561-54CD-A2AD-1708-3BEE70E12C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010320"/>
              </p:ext>
            </p:extLst>
          </p:nvPr>
        </p:nvGraphicFramePr>
        <p:xfrm>
          <a:off x="7072817" y="5050348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488" name="Table 487">
            <a:extLst>
              <a:ext uri="{FF2B5EF4-FFF2-40B4-BE49-F238E27FC236}">
                <a16:creationId xmlns:a16="http://schemas.microsoft.com/office/drawing/2014/main" id="{C22D6195-D60D-CC53-3F20-5026E632DB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895887"/>
              </p:ext>
            </p:extLst>
          </p:nvPr>
        </p:nvGraphicFramePr>
        <p:xfrm>
          <a:off x="7072118" y="5548660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489" name="Table 488">
            <a:extLst>
              <a:ext uri="{FF2B5EF4-FFF2-40B4-BE49-F238E27FC236}">
                <a16:creationId xmlns:a16="http://schemas.microsoft.com/office/drawing/2014/main" id="{B34071FC-5FAA-16F6-78A5-922FADA459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891128"/>
              </p:ext>
            </p:extLst>
          </p:nvPr>
        </p:nvGraphicFramePr>
        <p:xfrm>
          <a:off x="7072117" y="6036340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490" name="Table 489">
            <a:extLst>
              <a:ext uri="{FF2B5EF4-FFF2-40B4-BE49-F238E27FC236}">
                <a16:creationId xmlns:a16="http://schemas.microsoft.com/office/drawing/2014/main" id="{D03C7C0A-A762-389B-C3F8-58D16E4514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080054"/>
              </p:ext>
            </p:extLst>
          </p:nvPr>
        </p:nvGraphicFramePr>
        <p:xfrm>
          <a:off x="7016422" y="2671727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491" name="Table 490">
            <a:extLst>
              <a:ext uri="{FF2B5EF4-FFF2-40B4-BE49-F238E27FC236}">
                <a16:creationId xmlns:a16="http://schemas.microsoft.com/office/drawing/2014/main" id="{85A27C3C-69F6-BD5C-BD59-26AE01851F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951861"/>
              </p:ext>
            </p:extLst>
          </p:nvPr>
        </p:nvGraphicFramePr>
        <p:xfrm>
          <a:off x="7016421" y="3159407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492" name="Table 491">
            <a:extLst>
              <a:ext uri="{FF2B5EF4-FFF2-40B4-BE49-F238E27FC236}">
                <a16:creationId xmlns:a16="http://schemas.microsoft.com/office/drawing/2014/main" id="{33F24F75-A218-4055-D255-CA1E7C4C70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513226"/>
              </p:ext>
            </p:extLst>
          </p:nvPr>
        </p:nvGraphicFramePr>
        <p:xfrm>
          <a:off x="7016422" y="3647087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493" name="Table 492">
            <a:extLst>
              <a:ext uri="{FF2B5EF4-FFF2-40B4-BE49-F238E27FC236}">
                <a16:creationId xmlns:a16="http://schemas.microsoft.com/office/drawing/2014/main" id="{F9464662-45C6-4753-BF3F-E74498E7D4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491284"/>
              </p:ext>
            </p:extLst>
          </p:nvPr>
        </p:nvGraphicFramePr>
        <p:xfrm>
          <a:off x="7016421" y="4134767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494" name="Table 493">
            <a:extLst>
              <a:ext uri="{FF2B5EF4-FFF2-40B4-BE49-F238E27FC236}">
                <a16:creationId xmlns:a16="http://schemas.microsoft.com/office/drawing/2014/main" id="{1E83B54C-33BE-95EA-7C32-905C26ED90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811927"/>
              </p:ext>
            </p:extLst>
          </p:nvPr>
        </p:nvGraphicFramePr>
        <p:xfrm>
          <a:off x="7016422" y="4622447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495" name="Table 494">
            <a:extLst>
              <a:ext uri="{FF2B5EF4-FFF2-40B4-BE49-F238E27FC236}">
                <a16:creationId xmlns:a16="http://schemas.microsoft.com/office/drawing/2014/main" id="{9A596D0C-F891-0208-4F59-7ED73D58B5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605776"/>
              </p:ext>
            </p:extLst>
          </p:nvPr>
        </p:nvGraphicFramePr>
        <p:xfrm>
          <a:off x="7016421" y="5110127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496" name="Table 495">
            <a:extLst>
              <a:ext uri="{FF2B5EF4-FFF2-40B4-BE49-F238E27FC236}">
                <a16:creationId xmlns:a16="http://schemas.microsoft.com/office/drawing/2014/main" id="{6BBFE365-3CAA-970F-0E90-B0B69CFFCC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843620"/>
              </p:ext>
            </p:extLst>
          </p:nvPr>
        </p:nvGraphicFramePr>
        <p:xfrm>
          <a:off x="7015722" y="5608439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497" name="Table 496">
            <a:extLst>
              <a:ext uri="{FF2B5EF4-FFF2-40B4-BE49-F238E27FC236}">
                <a16:creationId xmlns:a16="http://schemas.microsoft.com/office/drawing/2014/main" id="{5DA3D019-46FB-D7C9-E5F0-FA6D550BD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671319"/>
              </p:ext>
            </p:extLst>
          </p:nvPr>
        </p:nvGraphicFramePr>
        <p:xfrm>
          <a:off x="7015721" y="6096119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498" name="Table 497">
            <a:extLst>
              <a:ext uri="{FF2B5EF4-FFF2-40B4-BE49-F238E27FC236}">
                <a16:creationId xmlns:a16="http://schemas.microsoft.com/office/drawing/2014/main" id="{BB66E42A-7F54-7C2E-F54A-D4F55FE9E8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409942"/>
              </p:ext>
            </p:extLst>
          </p:nvPr>
        </p:nvGraphicFramePr>
        <p:xfrm>
          <a:off x="6949902" y="2723796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499" name="Table 498">
            <a:extLst>
              <a:ext uri="{FF2B5EF4-FFF2-40B4-BE49-F238E27FC236}">
                <a16:creationId xmlns:a16="http://schemas.microsoft.com/office/drawing/2014/main" id="{E1A1E31B-1756-639D-C09F-3156070D1A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511168"/>
              </p:ext>
            </p:extLst>
          </p:nvPr>
        </p:nvGraphicFramePr>
        <p:xfrm>
          <a:off x="6949901" y="3211476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500" name="Table 499">
            <a:extLst>
              <a:ext uri="{FF2B5EF4-FFF2-40B4-BE49-F238E27FC236}">
                <a16:creationId xmlns:a16="http://schemas.microsoft.com/office/drawing/2014/main" id="{06E3F8E3-3370-A41C-637F-C51D6E6220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226966"/>
              </p:ext>
            </p:extLst>
          </p:nvPr>
        </p:nvGraphicFramePr>
        <p:xfrm>
          <a:off x="6949902" y="3699156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501" name="Table 500">
            <a:extLst>
              <a:ext uri="{FF2B5EF4-FFF2-40B4-BE49-F238E27FC236}">
                <a16:creationId xmlns:a16="http://schemas.microsoft.com/office/drawing/2014/main" id="{66EC8535-558E-FE6F-6465-76A566B1E4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492881"/>
              </p:ext>
            </p:extLst>
          </p:nvPr>
        </p:nvGraphicFramePr>
        <p:xfrm>
          <a:off x="6949901" y="4186836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502" name="Table 501">
            <a:extLst>
              <a:ext uri="{FF2B5EF4-FFF2-40B4-BE49-F238E27FC236}">
                <a16:creationId xmlns:a16="http://schemas.microsoft.com/office/drawing/2014/main" id="{8D59CBD7-9DD7-9948-E7D0-0B8791DF19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128969"/>
              </p:ext>
            </p:extLst>
          </p:nvPr>
        </p:nvGraphicFramePr>
        <p:xfrm>
          <a:off x="6949902" y="4674516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503" name="Table 502">
            <a:extLst>
              <a:ext uri="{FF2B5EF4-FFF2-40B4-BE49-F238E27FC236}">
                <a16:creationId xmlns:a16="http://schemas.microsoft.com/office/drawing/2014/main" id="{49B1E0D9-AEF4-50E0-F9A4-09374EB2DD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638364"/>
              </p:ext>
            </p:extLst>
          </p:nvPr>
        </p:nvGraphicFramePr>
        <p:xfrm>
          <a:off x="6949901" y="5162196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504" name="Table 503">
            <a:extLst>
              <a:ext uri="{FF2B5EF4-FFF2-40B4-BE49-F238E27FC236}">
                <a16:creationId xmlns:a16="http://schemas.microsoft.com/office/drawing/2014/main" id="{83D764FC-361F-2EB9-72DC-8364393367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489261"/>
              </p:ext>
            </p:extLst>
          </p:nvPr>
        </p:nvGraphicFramePr>
        <p:xfrm>
          <a:off x="6949202" y="5660508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505" name="Table 504">
            <a:extLst>
              <a:ext uri="{FF2B5EF4-FFF2-40B4-BE49-F238E27FC236}">
                <a16:creationId xmlns:a16="http://schemas.microsoft.com/office/drawing/2014/main" id="{8FC4AE55-3487-48A3-74C4-ACFB708E3C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848636"/>
              </p:ext>
            </p:extLst>
          </p:nvPr>
        </p:nvGraphicFramePr>
        <p:xfrm>
          <a:off x="6949201" y="6148188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506" name="Table 505">
            <a:extLst>
              <a:ext uri="{FF2B5EF4-FFF2-40B4-BE49-F238E27FC236}">
                <a16:creationId xmlns:a16="http://schemas.microsoft.com/office/drawing/2014/main" id="{EE6AF0F5-093D-9F88-3976-C9961D27F0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792438"/>
              </p:ext>
            </p:extLst>
          </p:nvPr>
        </p:nvGraphicFramePr>
        <p:xfrm>
          <a:off x="6872917" y="2767260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507" name="Table 506">
            <a:extLst>
              <a:ext uri="{FF2B5EF4-FFF2-40B4-BE49-F238E27FC236}">
                <a16:creationId xmlns:a16="http://schemas.microsoft.com/office/drawing/2014/main" id="{BE5E226C-4643-59D3-279A-E1E45405FB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303341"/>
              </p:ext>
            </p:extLst>
          </p:nvPr>
        </p:nvGraphicFramePr>
        <p:xfrm>
          <a:off x="6872916" y="3254940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508" name="Table 507">
            <a:extLst>
              <a:ext uri="{FF2B5EF4-FFF2-40B4-BE49-F238E27FC236}">
                <a16:creationId xmlns:a16="http://schemas.microsoft.com/office/drawing/2014/main" id="{6B11BE43-83D6-225D-8BE8-95D7D0176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464417"/>
              </p:ext>
            </p:extLst>
          </p:nvPr>
        </p:nvGraphicFramePr>
        <p:xfrm>
          <a:off x="6872917" y="3742620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509" name="Table 508">
            <a:extLst>
              <a:ext uri="{FF2B5EF4-FFF2-40B4-BE49-F238E27FC236}">
                <a16:creationId xmlns:a16="http://schemas.microsoft.com/office/drawing/2014/main" id="{299D56D8-B22E-31A7-B366-40A5C11ABD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638303"/>
              </p:ext>
            </p:extLst>
          </p:nvPr>
        </p:nvGraphicFramePr>
        <p:xfrm>
          <a:off x="6872916" y="4230300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510" name="Table 509">
            <a:extLst>
              <a:ext uri="{FF2B5EF4-FFF2-40B4-BE49-F238E27FC236}">
                <a16:creationId xmlns:a16="http://schemas.microsoft.com/office/drawing/2014/main" id="{4195614B-20EC-759B-2434-BE3134BB14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213487"/>
              </p:ext>
            </p:extLst>
          </p:nvPr>
        </p:nvGraphicFramePr>
        <p:xfrm>
          <a:off x="6872917" y="4717980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511" name="Table 510">
            <a:extLst>
              <a:ext uri="{FF2B5EF4-FFF2-40B4-BE49-F238E27FC236}">
                <a16:creationId xmlns:a16="http://schemas.microsoft.com/office/drawing/2014/main" id="{0EB2CC15-5689-BAE3-00F9-535F15E5FB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778398"/>
              </p:ext>
            </p:extLst>
          </p:nvPr>
        </p:nvGraphicFramePr>
        <p:xfrm>
          <a:off x="6872916" y="5205660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512" name="Table 511">
            <a:extLst>
              <a:ext uri="{FF2B5EF4-FFF2-40B4-BE49-F238E27FC236}">
                <a16:creationId xmlns:a16="http://schemas.microsoft.com/office/drawing/2014/main" id="{91243C9A-6D2F-61AD-448E-8EB6D38122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32548"/>
              </p:ext>
            </p:extLst>
          </p:nvPr>
        </p:nvGraphicFramePr>
        <p:xfrm>
          <a:off x="6872217" y="5703972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graphicFrame>
        <p:nvGraphicFramePr>
          <p:cNvPr id="513" name="Table 512">
            <a:extLst>
              <a:ext uri="{FF2B5EF4-FFF2-40B4-BE49-F238E27FC236}">
                <a16:creationId xmlns:a16="http://schemas.microsoft.com/office/drawing/2014/main" id="{B8DE44C8-58A5-5279-3E2B-064135558A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375787"/>
              </p:ext>
            </p:extLst>
          </p:nvPr>
        </p:nvGraphicFramePr>
        <p:xfrm>
          <a:off x="6872216" y="6191652"/>
          <a:ext cx="709173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391">
                  <a:extLst>
                    <a:ext uri="{9D8B030D-6E8A-4147-A177-3AD203B41FA5}">
                      <a16:colId xmlns:a16="http://schemas.microsoft.com/office/drawing/2014/main" val="2659478325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860547301"/>
                    </a:ext>
                  </a:extLst>
                </a:gridCol>
                <a:gridCol w="236391">
                  <a:extLst>
                    <a:ext uri="{9D8B030D-6E8A-4147-A177-3AD203B41FA5}">
                      <a16:colId xmlns:a16="http://schemas.microsoft.com/office/drawing/2014/main" val="1893437323"/>
                    </a:ext>
                  </a:extLst>
                </a:gridCol>
              </a:tblGrid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13296"/>
                  </a:ext>
                </a:extLst>
              </a:tr>
              <a:tr h="196089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1881"/>
                  </a:ext>
                </a:extLst>
              </a:tr>
            </a:tbl>
          </a:graphicData>
        </a:graphic>
      </p:graphicFrame>
      <p:sp>
        <p:nvSpPr>
          <p:cNvPr id="514" name="Star: 7 Points 13">
            <a:extLst>
              <a:ext uri="{FF2B5EF4-FFF2-40B4-BE49-F238E27FC236}">
                <a16:creationId xmlns:a16="http://schemas.microsoft.com/office/drawing/2014/main" id="{1F82BE47-7080-E7C8-0D6B-B4C291DABD97}"/>
              </a:ext>
            </a:extLst>
          </p:cNvPr>
          <p:cNvSpPr/>
          <p:nvPr/>
        </p:nvSpPr>
        <p:spPr bwMode="auto">
          <a:xfrm>
            <a:off x="1657195" y="2822636"/>
            <a:ext cx="5451866" cy="3369016"/>
          </a:xfrm>
          <a:prstGeom prst="star7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5" name="TextBox 514">
            <a:extLst>
              <a:ext uri="{FF2B5EF4-FFF2-40B4-BE49-F238E27FC236}">
                <a16:creationId xmlns:a16="http://schemas.microsoft.com/office/drawing/2014/main" id="{F1DF8C05-1638-A0A1-7DF5-12AD8E387055}"/>
              </a:ext>
            </a:extLst>
          </p:cNvPr>
          <p:cNvSpPr txBox="1"/>
          <p:nvPr/>
        </p:nvSpPr>
        <p:spPr>
          <a:xfrm>
            <a:off x="2848605" y="4018756"/>
            <a:ext cx="3060172" cy="13450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¡¡¡3456 </a:t>
            </a:r>
            <a:r>
              <a:rPr lang="en-US" sz="2400" b="1" dirty="0" err="1">
                <a:solidFill>
                  <a:srgbClr val="FF0000"/>
                </a:solidFill>
              </a:rPr>
              <a:t>valores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recopilados</a:t>
            </a:r>
            <a:r>
              <a:rPr lang="en-US" sz="2400" b="1" dirty="0">
                <a:solidFill>
                  <a:srgbClr val="FF0000"/>
                </a:solidFill>
              </a:rPr>
              <a:t> para un </a:t>
            </a:r>
            <a:r>
              <a:rPr lang="en-US" sz="2400" b="1" dirty="0" err="1">
                <a:solidFill>
                  <a:srgbClr val="FF0000"/>
                </a:solidFill>
              </a:rPr>
              <a:t>indicador</a:t>
            </a:r>
            <a:r>
              <a:rPr lang="en-US" sz="2400" b="1" dirty="0">
                <a:solidFill>
                  <a:srgbClr val="FF0000"/>
                </a:solidFill>
              </a:rPr>
              <a:t>!!!</a:t>
            </a:r>
          </a:p>
        </p:txBody>
      </p:sp>
      <p:sp>
        <p:nvSpPr>
          <p:cNvPr id="516" name="Rectangle 515">
            <a:extLst>
              <a:ext uri="{FF2B5EF4-FFF2-40B4-BE49-F238E27FC236}">
                <a16:creationId xmlns:a16="http://schemas.microsoft.com/office/drawing/2014/main" id="{6AE8936A-179C-39D2-4199-102A273E9E0C}"/>
              </a:ext>
            </a:extLst>
          </p:cNvPr>
          <p:cNvSpPr/>
          <p:nvPr/>
        </p:nvSpPr>
        <p:spPr bwMode="auto">
          <a:xfrm>
            <a:off x="8810404" y="58118"/>
            <a:ext cx="279400" cy="381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497717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9" fill="hold">
                      <p:stCondLst>
                        <p:cond delay="indefinite"/>
                      </p:stCondLst>
                      <p:childTnLst>
                        <p:par>
                          <p:cTn id="470" fill="hold">
                            <p:stCondLst>
                              <p:cond delay="0"/>
                            </p:stCondLst>
                            <p:childTnLst>
                              <p:par>
                                <p:cTn id="4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9" fill="hold">
                      <p:stCondLst>
                        <p:cond delay="indefinite"/>
                      </p:stCondLst>
                      <p:childTnLst>
                        <p:par>
                          <p:cTn id="570" fill="hold">
                            <p:stCondLst>
                              <p:cond delay="0"/>
                            </p:stCondLst>
                            <p:childTnLst>
                              <p:par>
                                <p:cTn id="5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9" fill="hold">
                      <p:stCondLst>
                        <p:cond delay="indefinite"/>
                      </p:stCondLst>
                      <p:childTnLst>
                        <p:par>
                          <p:cTn id="670" fill="hold">
                            <p:stCondLst>
                              <p:cond delay="0"/>
                            </p:stCondLst>
                            <p:childTnLst>
                              <p:par>
                                <p:cTn id="6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1" fill="hold">
                      <p:stCondLst>
                        <p:cond delay="indefinite"/>
                      </p:stCondLst>
                      <p:childTnLst>
                        <p:par>
                          <p:cTn id="772" fill="hold">
                            <p:stCondLst>
                              <p:cond delay="0"/>
                            </p:stCondLst>
                            <p:childTnLst>
                              <p:par>
                                <p:cTn id="7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7" grpId="1"/>
      <p:bldP spid="8" grpId="0"/>
      <p:bldP spid="9" grpId="0"/>
      <p:bldP spid="10" grpId="0"/>
      <p:bldP spid="11" grpId="0"/>
      <p:bldP spid="12" grpId="0"/>
      <p:bldP spid="15" grpId="0"/>
      <p:bldP spid="16" grpId="0"/>
      <p:bldP spid="19" grpId="0"/>
      <p:bldP spid="19" grpId="1"/>
      <p:bldP spid="20" grpId="0"/>
      <p:bldP spid="21" grpId="0"/>
      <p:bldP spid="30" grpId="0"/>
      <p:bldP spid="30" grpId="1"/>
      <p:bldP spid="31" grpId="0"/>
      <p:bldP spid="32" grpId="0"/>
      <p:bldP spid="73" grpId="0"/>
      <p:bldP spid="74" grpId="0"/>
      <p:bldP spid="75" grpId="0"/>
      <p:bldP spid="171" grpId="0" animBg="1"/>
      <p:bldP spid="172" grpId="0" animBg="1"/>
      <p:bldP spid="221" grpId="0" animBg="1"/>
      <p:bldP spid="318" grpId="0" animBg="1"/>
      <p:bldP spid="319" grpId="0" animBg="1"/>
      <p:bldP spid="320" grpId="0" animBg="1"/>
      <p:bldP spid="321" grpId="0"/>
      <p:bldP spid="514" grpId="0" animBg="1"/>
      <p:bldP spid="515" grpId="0"/>
      <p:bldP spid="5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BAD66-E4FD-4EED-8887-CE5A719334C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20215"/>
            <a:ext cx="8231188" cy="519113"/>
          </a:xfrm>
          <a:prstGeom prst="rect">
            <a:avLst/>
          </a:prstGeom>
        </p:spPr>
        <p:txBody>
          <a:bodyPr/>
          <a:lstStyle/>
          <a:p>
            <a:r>
              <a:rPr lang="fr-FR" dirty="0" err="1"/>
              <a:t>Etapas</a:t>
            </a:r>
            <a:r>
              <a:rPr lang="fr-FR" dirty="0"/>
              <a:t> de los </a:t>
            </a:r>
            <a:r>
              <a:rPr lang="fr-FR" dirty="0" err="1"/>
              <a:t>trabajos</a:t>
            </a:r>
            <a:r>
              <a:rPr lang="fr-FR" dirty="0"/>
              <a:t> de </a:t>
            </a:r>
            <a:r>
              <a:rPr lang="fr-FR" dirty="0" err="1"/>
              <a:t>seguimiento</a:t>
            </a:r>
            <a:endParaRPr lang="en-US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1A1C9DAC-A241-4672-BA95-E60B916D4BA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9423" y="1827248"/>
            <a:ext cx="4198938" cy="4953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0" indent="0" algn="ctr">
              <a:buNone/>
            </a:pPr>
            <a:r>
              <a:rPr lang="fr-FR" sz="2400" b="1" dirty="0" err="1">
                <a:solidFill>
                  <a:srgbClr val="77933C"/>
                </a:solidFill>
              </a:rPr>
              <a:t>Monitoreo</a:t>
            </a:r>
            <a:endParaRPr lang="en-US" sz="2400" b="1" dirty="0">
              <a:solidFill>
                <a:srgbClr val="77933C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AC908F6-CE79-498D-8C54-44846DE79ACE}"/>
              </a:ext>
            </a:extLst>
          </p:cNvPr>
          <p:cNvGrpSpPr/>
          <p:nvPr/>
        </p:nvGrpSpPr>
        <p:grpSpPr>
          <a:xfrm>
            <a:off x="1450593" y="2710926"/>
            <a:ext cx="2121762" cy="1122901"/>
            <a:chOff x="1694049" y="4397678"/>
            <a:chExt cx="2523757" cy="119136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10C63B0-638B-4523-8D36-C530D6DCB0B9}"/>
                </a:ext>
              </a:extLst>
            </p:cNvPr>
            <p:cNvSpPr/>
            <p:nvPr/>
          </p:nvSpPr>
          <p:spPr>
            <a:xfrm>
              <a:off x="1694049" y="4397678"/>
              <a:ext cx="2450792" cy="1191366"/>
            </a:xfrm>
            <a:custGeom>
              <a:avLst/>
              <a:gdLst>
                <a:gd name="connsiteX0" fmla="*/ 0 w 2793201"/>
                <a:gd name="connsiteY0" fmla="*/ 0 h 1691546"/>
                <a:gd name="connsiteX1" fmla="*/ 1947428 w 2793201"/>
                <a:gd name="connsiteY1" fmla="*/ 0 h 1691546"/>
                <a:gd name="connsiteX2" fmla="*/ 2793201 w 2793201"/>
                <a:gd name="connsiteY2" fmla="*/ 845773 h 1691546"/>
                <a:gd name="connsiteX3" fmla="*/ 1947428 w 2793201"/>
                <a:gd name="connsiteY3" fmla="*/ 1691546 h 1691546"/>
                <a:gd name="connsiteX4" fmla="*/ 0 w 2793201"/>
                <a:gd name="connsiteY4" fmla="*/ 1691546 h 1691546"/>
                <a:gd name="connsiteX5" fmla="*/ 845773 w 2793201"/>
                <a:gd name="connsiteY5" fmla="*/ 845773 h 1691546"/>
                <a:gd name="connsiteX6" fmla="*/ 0 w 2793201"/>
                <a:gd name="connsiteY6" fmla="*/ 0 h 1691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3201" h="1691546">
                  <a:moveTo>
                    <a:pt x="0" y="0"/>
                  </a:moveTo>
                  <a:lnTo>
                    <a:pt x="1947428" y="0"/>
                  </a:lnTo>
                  <a:lnTo>
                    <a:pt x="2793201" y="845773"/>
                  </a:lnTo>
                  <a:lnTo>
                    <a:pt x="1947428" y="1691546"/>
                  </a:lnTo>
                  <a:lnTo>
                    <a:pt x="0" y="1691546"/>
                  </a:lnTo>
                  <a:lnTo>
                    <a:pt x="845773" y="8457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933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1778" tIns="12002" rIns="857775" bIns="12002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b="1" kern="12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32FB866-0DA7-462C-8F48-4E7663839A3C}"/>
                </a:ext>
              </a:extLst>
            </p:cNvPr>
            <p:cNvSpPr txBox="1"/>
            <p:nvPr/>
          </p:nvSpPr>
          <p:spPr>
            <a:xfrm>
              <a:off x="2381736" y="4799441"/>
              <a:ext cx="1836070" cy="424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 err="1"/>
                <a:t>Recopilar</a:t>
              </a:r>
              <a:endParaRPr lang="en-US" sz="2000" b="1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5E4B368-4FDA-4CCC-9FA5-65512C8C32C5}"/>
              </a:ext>
            </a:extLst>
          </p:cNvPr>
          <p:cNvGrpSpPr/>
          <p:nvPr/>
        </p:nvGrpSpPr>
        <p:grpSpPr>
          <a:xfrm>
            <a:off x="0" y="2710928"/>
            <a:ext cx="2261614" cy="1122901"/>
            <a:chOff x="1694049" y="4397678"/>
            <a:chExt cx="2690106" cy="1191366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9475341-6754-4195-AC86-EFA89C38AC10}"/>
                </a:ext>
              </a:extLst>
            </p:cNvPr>
            <p:cNvSpPr/>
            <p:nvPr/>
          </p:nvSpPr>
          <p:spPr>
            <a:xfrm>
              <a:off x="1694049" y="4397678"/>
              <a:ext cx="2450792" cy="1191366"/>
            </a:xfrm>
            <a:custGeom>
              <a:avLst/>
              <a:gdLst>
                <a:gd name="connsiteX0" fmla="*/ 0 w 2793201"/>
                <a:gd name="connsiteY0" fmla="*/ 0 h 1691546"/>
                <a:gd name="connsiteX1" fmla="*/ 1947428 w 2793201"/>
                <a:gd name="connsiteY1" fmla="*/ 0 h 1691546"/>
                <a:gd name="connsiteX2" fmla="*/ 2793201 w 2793201"/>
                <a:gd name="connsiteY2" fmla="*/ 845773 h 1691546"/>
                <a:gd name="connsiteX3" fmla="*/ 1947428 w 2793201"/>
                <a:gd name="connsiteY3" fmla="*/ 1691546 h 1691546"/>
                <a:gd name="connsiteX4" fmla="*/ 0 w 2793201"/>
                <a:gd name="connsiteY4" fmla="*/ 1691546 h 1691546"/>
                <a:gd name="connsiteX5" fmla="*/ 845773 w 2793201"/>
                <a:gd name="connsiteY5" fmla="*/ 845773 h 1691546"/>
                <a:gd name="connsiteX6" fmla="*/ 0 w 2793201"/>
                <a:gd name="connsiteY6" fmla="*/ 0 h 1691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3201" h="1691546">
                  <a:moveTo>
                    <a:pt x="0" y="0"/>
                  </a:moveTo>
                  <a:lnTo>
                    <a:pt x="1947428" y="0"/>
                  </a:lnTo>
                  <a:lnTo>
                    <a:pt x="2793201" y="845773"/>
                  </a:lnTo>
                  <a:lnTo>
                    <a:pt x="1947428" y="1691546"/>
                  </a:lnTo>
                  <a:lnTo>
                    <a:pt x="0" y="1691546"/>
                  </a:lnTo>
                  <a:lnTo>
                    <a:pt x="845773" y="8457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933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1778" tIns="12002" rIns="857775" bIns="12002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b="1" kern="120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2EB1126-2E97-49DB-9BD4-50E08B7FFAB5}"/>
                </a:ext>
              </a:extLst>
            </p:cNvPr>
            <p:cNvSpPr txBox="1"/>
            <p:nvPr/>
          </p:nvSpPr>
          <p:spPr>
            <a:xfrm>
              <a:off x="2518555" y="4792301"/>
              <a:ext cx="1865600" cy="424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 err="1"/>
                <a:t>Diseñar</a:t>
              </a:r>
              <a:endParaRPr lang="en-US" sz="2000" b="1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DD8E907-48AF-40F5-ABA2-E9662CE7E453}"/>
              </a:ext>
            </a:extLst>
          </p:cNvPr>
          <p:cNvGrpSpPr/>
          <p:nvPr/>
        </p:nvGrpSpPr>
        <p:grpSpPr>
          <a:xfrm>
            <a:off x="2901186" y="2710926"/>
            <a:ext cx="2060419" cy="1122901"/>
            <a:chOff x="1694049" y="4397678"/>
            <a:chExt cx="2450792" cy="1191366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9FBA23D-2D93-4DDD-ACFA-1E2566BA6564}"/>
                </a:ext>
              </a:extLst>
            </p:cNvPr>
            <p:cNvSpPr/>
            <p:nvPr/>
          </p:nvSpPr>
          <p:spPr>
            <a:xfrm>
              <a:off x="1694049" y="4397678"/>
              <a:ext cx="2450792" cy="1191366"/>
            </a:xfrm>
            <a:custGeom>
              <a:avLst/>
              <a:gdLst>
                <a:gd name="connsiteX0" fmla="*/ 0 w 2793201"/>
                <a:gd name="connsiteY0" fmla="*/ 0 h 1691546"/>
                <a:gd name="connsiteX1" fmla="*/ 1947428 w 2793201"/>
                <a:gd name="connsiteY1" fmla="*/ 0 h 1691546"/>
                <a:gd name="connsiteX2" fmla="*/ 2793201 w 2793201"/>
                <a:gd name="connsiteY2" fmla="*/ 845773 h 1691546"/>
                <a:gd name="connsiteX3" fmla="*/ 1947428 w 2793201"/>
                <a:gd name="connsiteY3" fmla="*/ 1691546 h 1691546"/>
                <a:gd name="connsiteX4" fmla="*/ 0 w 2793201"/>
                <a:gd name="connsiteY4" fmla="*/ 1691546 h 1691546"/>
                <a:gd name="connsiteX5" fmla="*/ 845773 w 2793201"/>
                <a:gd name="connsiteY5" fmla="*/ 845773 h 1691546"/>
                <a:gd name="connsiteX6" fmla="*/ 0 w 2793201"/>
                <a:gd name="connsiteY6" fmla="*/ 0 h 1691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3201" h="1691546">
                  <a:moveTo>
                    <a:pt x="0" y="0"/>
                  </a:moveTo>
                  <a:lnTo>
                    <a:pt x="1947428" y="0"/>
                  </a:lnTo>
                  <a:lnTo>
                    <a:pt x="2793201" y="845773"/>
                  </a:lnTo>
                  <a:lnTo>
                    <a:pt x="1947428" y="1691546"/>
                  </a:lnTo>
                  <a:lnTo>
                    <a:pt x="0" y="1691546"/>
                  </a:lnTo>
                  <a:lnTo>
                    <a:pt x="845773" y="8457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933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1778" tIns="12002" rIns="857775" bIns="12002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b="1" kern="12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260C245-AA3E-4579-9942-D41948CB9C5F}"/>
                </a:ext>
              </a:extLst>
            </p:cNvPr>
            <p:cNvSpPr txBox="1"/>
            <p:nvPr/>
          </p:nvSpPr>
          <p:spPr>
            <a:xfrm>
              <a:off x="2434430" y="4773103"/>
              <a:ext cx="1542484" cy="424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 err="1"/>
                <a:t>Analizar</a:t>
              </a:r>
              <a:endParaRPr lang="en-US" sz="2000" b="1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8BAE5C0-E033-4FEE-9BC3-98568B864AEB}"/>
              </a:ext>
            </a:extLst>
          </p:cNvPr>
          <p:cNvGrpSpPr/>
          <p:nvPr/>
        </p:nvGrpSpPr>
        <p:grpSpPr>
          <a:xfrm>
            <a:off x="4374053" y="2710926"/>
            <a:ext cx="2046042" cy="1122901"/>
            <a:chOff x="1711150" y="4397678"/>
            <a:chExt cx="2433691" cy="1191366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C68C425-193D-403B-97AB-D1E0144AE234}"/>
                </a:ext>
              </a:extLst>
            </p:cNvPr>
            <p:cNvSpPr/>
            <p:nvPr/>
          </p:nvSpPr>
          <p:spPr>
            <a:xfrm>
              <a:off x="1711150" y="4397678"/>
              <a:ext cx="2433691" cy="1191366"/>
            </a:xfrm>
            <a:custGeom>
              <a:avLst/>
              <a:gdLst>
                <a:gd name="connsiteX0" fmla="*/ 0 w 2793201"/>
                <a:gd name="connsiteY0" fmla="*/ 0 h 1691546"/>
                <a:gd name="connsiteX1" fmla="*/ 1947428 w 2793201"/>
                <a:gd name="connsiteY1" fmla="*/ 0 h 1691546"/>
                <a:gd name="connsiteX2" fmla="*/ 2793201 w 2793201"/>
                <a:gd name="connsiteY2" fmla="*/ 845773 h 1691546"/>
                <a:gd name="connsiteX3" fmla="*/ 1947428 w 2793201"/>
                <a:gd name="connsiteY3" fmla="*/ 1691546 h 1691546"/>
                <a:gd name="connsiteX4" fmla="*/ 0 w 2793201"/>
                <a:gd name="connsiteY4" fmla="*/ 1691546 h 1691546"/>
                <a:gd name="connsiteX5" fmla="*/ 845773 w 2793201"/>
                <a:gd name="connsiteY5" fmla="*/ 845773 h 1691546"/>
                <a:gd name="connsiteX6" fmla="*/ 0 w 2793201"/>
                <a:gd name="connsiteY6" fmla="*/ 0 h 1691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3201" h="1691546">
                  <a:moveTo>
                    <a:pt x="0" y="0"/>
                  </a:moveTo>
                  <a:lnTo>
                    <a:pt x="1947428" y="0"/>
                  </a:lnTo>
                  <a:lnTo>
                    <a:pt x="2793201" y="845773"/>
                  </a:lnTo>
                  <a:lnTo>
                    <a:pt x="1947428" y="1691546"/>
                  </a:lnTo>
                  <a:lnTo>
                    <a:pt x="0" y="1691546"/>
                  </a:lnTo>
                  <a:lnTo>
                    <a:pt x="845773" y="8457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1778" tIns="12002" rIns="857775" bIns="12002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b="1" kern="120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0BC90DF-86E2-4153-B6F3-847AB47E0792}"/>
                </a:ext>
              </a:extLst>
            </p:cNvPr>
            <p:cNvSpPr txBox="1"/>
            <p:nvPr/>
          </p:nvSpPr>
          <p:spPr>
            <a:xfrm>
              <a:off x="2257110" y="4780871"/>
              <a:ext cx="1548285" cy="424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err="1"/>
                <a:t>Actuar</a:t>
              </a:r>
              <a:endParaRPr lang="en-US" sz="2000" b="1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DAB7C7A-45CF-40A7-8E88-A0A0FAC93E8A}"/>
              </a:ext>
            </a:extLst>
          </p:cNvPr>
          <p:cNvGrpSpPr/>
          <p:nvPr/>
        </p:nvGrpSpPr>
        <p:grpSpPr>
          <a:xfrm>
            <a:off x="5788342" y="2710926"/>
            <a:ext cx="2300299" cy="1122901"/>
            <a:chOff x="1694049" y="4397678"/>
            <a:chExt cx="2736121" cy="1191366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99DDF03-347D-4B76-B8AD-DF4984BB3433}"/>
                </a:ext>
              </a:extLst>
            </p:cNvPr>
            <p:cNvSpPr/>
            <p:nvPr/>
          </p:nvSpPr>
          <p:spPr>
            <a:xfrm>
              <a:off x="1694049" y="4397678"/>
              <a:ext cx="2450791" cy="1191366"/>
            </a:xfrm>
            <a:custGeom>
              <a:avLst/>
              <a:gdLst>
                <a:gd name="connsiteX0" fmla="*/ 0 w 2793201"/>
                <a:gd name="connsiteY0" fmla="*/ 0 h 1691546"/>
                <a:gd name="connsiteX1" fmla="*/ 1947428 w 2793201"/>
                <a:gd name="connsiteY1" fmla="*/ 0 h 1691546"/>
                <a:gd name="connsiteX2" fmla="*/ 2793201 w 2793201"/>
                <a:gd name="connsiteY2" fmla="*/ 845773 h 1691546"/>
                <a:gd name="connsiteX3" fmla="*/ 1947428 w 2793201"/>
                <a:gd name="connsiteY3" fmla="*/ 1691546 h 1691546"/>
                <a:gd name="connsiteX4" fmla="*/ 0 w 2793201"/>
                <a:gd name="connsiteY4" fmla="*/ 1691546 h 1691546"/>
                <a:gd name="connsiteX5" fmla="*/ 845773 w 2793201"/>
                <a:gd name="connsiteY5" fmla="*/ 845773 h 1691546"/>
                <a:gd name="connsiteX6" fmla="*/ 0 w 2793201"/>
                <a:gd name="connsiteY6" fmla="*/ 0 h 1691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3201" h="1691546">
                  <a:moveTo>
                    <a:pt x="0" y="0"/>
                  </a:moveTo>
                  <a:lnTo>
                    <a:pt x="1947428" y="0"/>
                  </a:lnTo>
                  <a:lnTo>
                    <a:pt x="2793201" y="845773"/>
                  </a:lnTo>
                  <a:lnTo>
                    <a:pt x="1947428" y="1691546"/>
                  </a:lnTo>
                  <a:lnTo>
                    <a:pt x="0" y="1691546"/>
                  </a:lnTo>
                  <a:lnTo>
                    <a:pt x="845773" y="8457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1778" tIns="12002" rIns="857775" bIns="12002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b="1" kern="120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9F220AA-9901-4B1B-ACCF-1447520A881F}"/>
                </a:ext>
              </a:extLst>
            </p:cNvPr>
            <p:cNvSpPr txBox="1"/>
            <p:nvPr/>
          </p:nvSpPr>
          <p:spPr>
            <a:xfrm>
              <a:off x="2513932" y="4799441"/>
              <a:ext cx="1916238" cy="424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 err="1"/>
                <a:t>Informar</a:t>
              </a:r>
              <a:endParaRPr lang="en-US" sz="2000" b="1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33267C1-92CB-4A5E-B6EE-2DAB446B0D82}"/>
              </a:ext>
            </a:extLst>
          </p:cNvPr>
          <p:cNvGrpSpPr/>
          <p:nvPr/>
        </p:nvGrpSpPr>
        <p:grpSpPr>
          <a:xfrm>
            <a:off x="7237529" y="2710925"/>
            <a:ext cx="2060419" cy="1129630"/>
            <a:chOff x="1694049" y="4397678"/>
            <a:chExt cx="2450792" cy="158796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5E306A5-07E9-46D4-A94E-CB825FDD74EB}"/>
                </a:ext>
              </a:extLst>
            </p:cNvPr>
            <p:cNvSpPr/>
            <p:nvPr/>
          </p:nvSpPr>
          <p:spPr>
            <a:xfrm>
              <a:off x="1694049" y="4397678"/>
              <a:ext cx="2450792" cy="1587969"/>
            </a:xfrm>
            <a:custGeom>
              <a:avLst/>
              <a:gdLst>
                <a:gd name="connsiteX0" fmla="*/ 0 w 2793201"/>
                <a:gd name="connsiteY0" fmla="*/ 0 h 1691546"/>
                <a:gd name="connsiteX1" fmla="*/ 1947428 w 2793201"/>
                <a:gd name="connsiteY1" fmla="*/ 0 h 1691546"/>
                <a:gd name="connsiteX2" fmla="*/ 2793201 w 2793201"/>
                <a:gd name="connsiteY2" fmla="*/ 845773 h 1691546"/>
                <a:gd name="connsiteX3" fmla="*/ 1947428 w 2793201"/>
                <a:gd name="connsiteY3" fmla="*/ 1691546 h 1691546"/>
                <a:gd name="connsiteX4" fmla="*/ 0 w 2793201"/>
                <a:gd name="connsiteY4" fmla="*/ 1691546 h 1691546"/>
                <a:gd name="connsiteX5" fmla="*/ 845773 w 2793201"/>
                <a:gd name="connsiteY5" fmla="*/ 845773 h 1691546"/>
                <a:gd name="connsiteX6" fmla="*/ 0 w 2793201"/>
                <a:gd name="connsiteY6" fmla="*/ 0 h 1691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3201" h="1691546">
                  <a:moveTo>
                    <a:pt x="0" y="0"/>
                  </a:moveTo>
                  <a:lnTo>
                    <a:pt x="1947428" y="0"/>
                  </a:lnTo>
                  <a:lnTo>
                    <a:pt x="2793201" y="845773"/>
                  </a:lnTo>
                  <a:lnTo>
                    <a:pt x="1947428" y="1691546"/>
                  </a:lnTo>
                  <a:lnTo>
                    <a:pt x="0" y="1691546"/>
                  </a:lnTo>
                  <a:lnTo>
                    <a:pt x="845773" y="8457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1778" tIns="12002" rIns="857775" bIns="12002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b="1" kern="120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AF7B347-5E44-4EFC-A15E-0F27DF5F0184}"/>
                </a:ext>
              </a:extLst>
            </p:cNvPr>
            <p:cNvSpPr txBox="1"/>
            <p:nvPr/>
          </p:nvSpPr>
          <p:spPr>
            <a:xfrm>
              <a:off x="2466578" y="4895101"/>
              <a:ext cx="1542484" cy="562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 err="1"/>
                <a:t>Evaluar</a:t>
              </a:r>
              <a:endParaRPr lang="en-US" sz="2000" b="1" dirty="0"/>
            </a:p>
          </p:txBody>
        </p:sp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C14269D-5492-426B-8861-7382BD917C8D}"/>
              </a:ext>
            </a:extLst>
          </p:cNvPr>
          <p:cNvCxnSpPr>
            <a:cxnSpLocks/>
          </p:cNvCxnSpPr>
          <p:nvPr/>
        </p:nvCxnSpPr>
        <p:spPr bwMode="auto">
          <a:xfrm>
            <a:off x="69678" y="2337282"/>
            <a:ext cx="4369745" cy="0"/>
          </a:xfrm>
          <a:prstGeom prst="straightConnector1">
            <a:avLst/>
          </a:prstGeom>
          <a:solidFill>
            <a:schemeClr val="accent1"/>
          </a:solidFill>
          <a:ln w="66675" cap="flat" cmpd="sng" algn="ctr">
            <a:solidFill>
              <a:srgbClr val="77933C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5C4C22EE-532D-4499-9640-2C400EB31935}"/>
              </a:ext>
            </a:extLst>
          </p:cNvPr>
          <p:cNvSpPr txBox="1">
            <a:spLocks/>
          </p:cNvSpPr>
          <p:nvPr/>
        </p:nvSpPr>
        <p:spPr bwMode="auto">
          <a:xfrm>
            <a:off x="4616649" y="1827832"/>
            <a:ext cx="4198295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180975" indent="-180975" algn="l" rtl="0" eaLnBrk="1" fontAlgn="base" hangingPunct="1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•"/>
              <a:defRPr lang="en-US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176213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4875" indent="-188913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lang="en-US" sz="13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28775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–"/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»"/>
              <a:defRPr lang="en-GB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indent="0" algn="ctr">
              <a:buFontTx/>
              <a:buNone/>
            </a:pPr>
            <a:r>
              <a:rPr lang="fr-FR" sz="2400" b="1" kern="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Basado</a:t>
            </a:r>
            <a:r>
              <a:rPr lang="fr-FR" sz="2400" b="1" kern="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en el </a:t>
            </a:r>
            <a:r>
              <a:rPr lang="fr-FR" sz="2400" b="1" kern="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Monitoreo</a:t>
            </a:r>
            <a:endParaRPr lang="fr-FR" sz="2400" b="1" kern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F06DD5D-29DF-4CEA-8FFE-E81420E549A4}"/>
              </a:ext>
            </a:extLst>
          </p:cNvPr>
          <p:cNvCxnSpPr>
            <a:cxnSpLocks/>
          </p:cNvCxnSpPr>
          <p:nvPr/>
        </p:nvCxnSpPr>
        <p:spPr bwMode="auto">
          <a:xfrm>
            <a:off x="4566155" y="2337282"/>
            <a:ext cx="4369745" cy="0"/>
          </a:xfrm>
          <a:prstGeom prst="straightConnector1">
            <a:avLst/>
          </a:prstGeom>
          <a:solidFill>
            <a:schemeClr val="accent1"/>
          </a:solidFill>
          <a:ln w="666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36" name="Title 1">
            <a:extLst>
              <a:ext uri="{FF2B5EF4-FFF2-40B4-BE49-F238E27FC236}">
                <a16:creationId xmlns:a16="http://schemas.microsoft.com/office/drawing/2014/main" id="{65E5AF98-F779-4E01-8805-BA5803719212}"/>
              </a:ext>
            </a:extLst>
          </p:cNvPr>
          <p:cNvSpPr txBox="1">
            <a:spLocks/>
          </p:cNvSpPr>
          <p:nvPr/>
        </p:nvSpPr>
        <p:spPr>
          <a:xfrm>
            <a:off x="39422" y="3833827"/>
            <a:ext cx="1411171" cy="25924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800" b="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Definir</a:t>
            </a:r>
            <a:r>
              <a:rPr lang="en-US" sz="1800" b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el</a:t>
            </a:r>
            <a:r>
              <a:rPr lang="en-US" sz="1800" b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trabajo</a:t>
            </a:r>
            <a:r>
              <a:rPr lang="en-US" sz="1800" b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800" b="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monitoreo</a:t>
            </a:r>
            <a:r>
              <a:rPr lang="en-US" sz="1800" b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/ </a:t>
            </a:r>
          </a:p>
          <a:p>
            <a:pPr algn="ctr"/>
            <a:r>
              <a:rPr lang="en-US" sz="1800" b="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redactar</a:t>
            </a:r>
            <a:r>
              <a:rPr lang="en-US" sz="1800" b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un plan de </a:t>
            </a:r>
            <a:r>
              <a:rPr lang="en-US" sz="1800" b="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monitoreo</a:t>
            </a:r>
            <a:endParaRPr lang="en-US" sz="1800" b="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394CE7BF-BE18-4566-B0CF-0C091C0D547E}"/>
              </a:ext>
            </a:extLst>
          </p:cNvPr>
          <p:cNvSpPr txBox="1">
            <a:spLocks/>
          </p:cNvSpPr>
          <p:nvPr/>
        </p:nvSpPr>
        <p:spPr>
          <a:xfrm>
            <a:off x="1450594" y="3833828"/>
            <a:ext cx="1461628" cy="260395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BE" sz="1800" b="0" dirty="0" err="1"/>
              <a:t>Recopilar</a:t>
            </a:r>
            <a:r>
              <a:rPr lang="fr-BE" sz="1800" b="0" dirty="0"/>
              <a:t> los </a:t>
            </a:r>
            <a:r>
              <a:rPr lang="fr-BE" sz="1800" b="0" dirty="0" err="1"/>
              <a:t>datos</a:t>
            </a:r>
            <a:r>
              <a:rPr lang="fr-BE" sz="1800" b="0" dirty="0"/>
              <a:t>, </a:t>
            </a:r>
            <a:r>
              <a:rPr lang="fr-BE" sz="1800" b="0" dirty="0" err="1"/>
              <a:t>curarlos</a:t>
            </a:r>
            <a:r>
              <a:rPr lang="fr-BE" sz="1800" b="0" dirty="0"/>
              <a:t>, </a:t>
            </a:r>
            <a:r>
              <a:rPr lang="fr-BE" sz="1800" b="0" dirty="0" err="1"/>
              <a:t>agregarlos</a:t>
            </a:r>
            <a:r>
              <a:rPr lang="fr-BE" sz="1800" b="0" dirty="0"/>
              <a:t>, </a:t>
            </a:r>
            <a:r>
              <a:rPr lang="fr-BE" sz="1800" b="0" dirty="0" err="1"/>
              <a:t>almacenarlos</a:t>
            </a:r>
            <a:endParaRPr lang="en-US" sz="1800" b="0" dirty="0"/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25A10321-E899-4960-B8F0-91C235504EF4}"/>
              </a:ext>
            </a:extLst>
          </p:cNvPr>
          <p:cNvSpPr txBox="1">
            <a:spLocks/>
          </p:cNvSpPr>
          <p:nvPr/>
        </p:nvSpPr>
        <p:spPr>
          <a:xfrm>
            <a:off x="2901187" y="3840556"/>
            <a:ext cx="1472664" cy="25987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800" b="0" dirty="0" err="1"/>
              <a:t>Sacar</a:t>
            </a:r>
            <a:r>
              <a:rPr lang="en-US" sz="1800" b="0" dirty="0"/>
              <a:t> </a:t>
            </a:r>
            <a:r>
              <a:rPr lang="en-US" sz="1800" b="0" dirty="0" err="1"/>
              <a:t>conclusiones</a:t>
            </a:r>
            <a:r>
              <a:rPr lang="en-US" sz="1800" b="0" dirty="0"/>
              <a:t> de </a:t>
            </a:r>
            <a:r>
              <a:rPr lang="en-US" sz="1800" b="0" dirty="0" err="1"/>
              <a:t>los</a:t>
            </a:r>
            <a:r>
              <a:rPr lang="en-US" sz="1800" b="0" dirty="0"/>
              <a:t> </a:t>
            </a:r>
            <a:r>
              <a:rPr lang="en-US" sz="1800" b="0" dirty="0" err="1"/>
              <a:t>datos</a:t>
            </a:r>
            <a:endParaRPr lang="en-US" sz="1800" b="0" dirty="0"/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095A4486-109F-46BF-988A-8C5107BD25E3}"/>
              </a:ext>
            </a:extLst>
          </p:cNvPr>
          <p:cNvSpPr txBox="1">
            <a:spLocks/>
          </p:cNvSpPr>
          <p:nvPr/>
        </p:nvSpPr>
        <p:spPr>
          <a:xfrm>
            <a:off x="5788342" y="3833381"/>
            <a:ext cx="1461629" cy="258112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600" b="0" dirty="0" err="1"/>
              <a:t>Compartir</a:t>
            </a:r>
            <a:r>
              <a:rPr lang="en-US" sz="1600" b="0" dirty="0"/>
              <a:t> las </a:t>
            </a:r>
            <a:r>
              <a:rPr lang="en-US" sz="1600" b="0" dirty="0" err="1"/>
              <a:t>conclusiones</a:t>
            </a:r>
            <a:r>
              <a:rPr lang="en-US" sz="1600" b="0" dirty="0"/>
              <a:t> y </a:t>
            </a:r>
            <a:r>
              <a:rPr lang="en-US" sz="1600" b="0" dirty="0" err="1"/>
              <a:t>decisiones</a:t>
            </a:r>
            <a:r>
              <a:rPr lang="en-US" sz="1600" b="0" dirty="0"/>
              <a:t> con </a:t>
            </a:r>
            <a:r>
              <a:rPr lang="en-US" sz="1600" b="0" dirty="0" err="1"/>
              <a:t>diversos</a:t>
            </a:r>
            <a:r>
              <a:rPr lang="en-US" sz="1600" b="0" dirty="0"/>
              <a:t> </a:t>
            </a:r>
            <a:r>
              <a:rPr lang="en-US" sz="1600" b="0" dirty="0" err="1"/>
              <a:t>públicos</a:t>
            </a:r>
            <a:r>
              <a:rPr lang="en-US" sz="1600" b="0" dirty="0"/>
              <a:t>, a </a:t>
            </a:r>
            <a:r>
              <a:rPr lang="en-US" sz="1600" b="0" dirty="0" err="1"/>
              <a:t>través</a:t>
            </a:r>
            <a:r>
              <a:rPr lang="en-US" sz="1600" b="0" dirty="0"/>
              <a:t> de </a:t>
            </a:r>
            <a:r>
              <a:rPr lang="en-US" sz="1600" b="0" dirty="0" err="1"/>
              <a:t>diversos</a:t>
            </a:r>
            <a:r>
              <a:rPr lang="en-US" sz="1600" b="0" dirty="0"/>
              <a:t> </a:t>
            </a:r>
            <a:r>
              <a:rPr lang="en-US" sz="1600" b="0" dirty="0" err="1"/>
              <a:t>canales</a:t>
            </a:r>
            <a:r>
              <a:rPr lang="en-US" sz="1600" b="0" dirty="0"/>
              <a:t>.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CFFF9858-51C7-4FEA-BB3B-88614E4622C6}"/>
              </a:ext>
            </a:extLst>
          </p:cNvPr>
          <p:cNvSpPr txBox="1">
            <a:spLocks/>
          </p:cNvSpPr>
          <p:nvPr/>
        </p:nvSpPr>
        <p:spPr>
          <a:xfrm>
            <a:off x="4373851" y="3833380"/>
            <a:ext cx="1414491" cy="259284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800" b="0" dirty="0"/>
              <a:t>Pasar de las </a:t>
            </a:r>
            <a:r>
              <a:rPr lang="en-US" sz="1800" b="0" dirty="0" err="1"/>
              <a:t>conclusiones</a:t>
            </a:r>
            <a:r>
              <a:rPr lang="en-US" sz="1800" b="0" dirty="0"/>
              <a:t> a la </a:t>
            </a:r>
            <a:r>
              <a:rPr lang="en-US" sz="1800" b="0" dirty="0" err="1"/>
              <a:t>acción</a:t>
            </a:r>
            <a:r>
              <a:rPr lang="en-US" sz="1800" b="0" dirty="0"/>
              <a:t>: </a:t>
            </a:r>
            <a:r>
              <a:rPr lang="en-US" sz="1800" b="0" dirty="0" err="1"/>
              <a:t>decisiones</a:t>
            </a:r>
            <a:r>
              <a:rPr lang="en-US" sz="1800" b="0" dirty="0"/>
              <a:t> y </a:t>
            </a:r>
            <a:r>
              <a:rPr lang="en-US" sz="1800" b="0" dirty="0" err="1"/>
              <a:t>recomendaciones</a:t>
            </a:r>
            <a:endParaRPr lang="en-US" sz="1800" b="0" dirty="0"/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0B688AEE-CB1E-445B-B75E-7A59692F32E4}"/>
              </a:ext>
            </a:extLst>
          </p:cNvPr>
          <p:cNvSpPr txBox="1">
            <a:spLocks/>
          </p:cNvSpPr>
          <p:nvPr/>
        </p:nvSpPr>
        <p:spPr>
          <a:xfrm>
            <a:off x="7249971" y="3833380"/>
            <a:ext cx="1438151" cy="258112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800" b="0" dirty="0"/>
              <a:t>Responder a </a:t>
            </a:r>
            <a:r>
              <a:rPr lang="en-US" sz="1800" b="0" dirty="0" err="1"/>
              <a:t>preguntas</a:t>
            </a:r>
            <a:r>
              <a:rPr lang="en-US" sz="1800" b="0" dirty="0"/>
              <a:t> </a:t>
            </a:r>
            <a:r>
              <a:rPr lang="en-US" sz="1800" b="0" dirty="0" err="1"/>
              <a:t>concretas</a:t>
            </a:r>
            <a:endParaRPr lang="en-US" sz="1800" b="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D01CBA-AF90-7800-7A3D-538D0C5C6DF6}"/>
              </a:ext>
            </a:extLst>
          </p:cNvPr>
          <p:cNvSpPr/>
          <p:nvPr/>
        </p:nvSpPr>
        <p:spPr bwMode="auto">
          <a:xfrm>
            <a:off x="8648700" y="190500"/>
            <a:ext cx="279400" cy="381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AB9794-A770-CCD8-CEF1-FA306ECC0E55}"/>
              </a:ext>
            </a:extLst>
          </p:cNvPr>
          <p:cNvSpPr txBox="1"/>
          <p:nvPr/>
        </p:nvSpPr>
        <p:spPr>
          <a:xfrm>
            <a:off x="8142514" y="52033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7160489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  <p:bldP spid="34" grpId="0"/>
      <p:bldP spid="36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5329A82-717C-4A35-933B-507248A40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709389"/>
            <a:ext cx="8231187" cy="523220"/>
          </a:xfrm>
        </p:spPr>
        <p:txBody>
          <a:bodyPr/>
          <a:lstStyle/>
          <a:p>
            <a:r>
              <a:rPr lang="en-US" kern="1200" dirty="0" err="1">
                <a:latin typeface="Arial" pitchFamily="34" charset="0"/>
                <a:cs typeface="Arial" pitchFamily="34" charset="0"/>
              </a:rPr>
              <a:t>Diseño</a:t>
            </a:r>
            <a:r>
              <a:rPr lang="en-US" kern="1200" dirty="0">
                <a:latin typeface="Arial" pitchFamily="34" charset="0"/>
                <a:cs typeface="Arial" pitchFamily="34" charset="0"/>
              </a:rPr>
              <a:t> del </a:t>
            </a:r>
            <a:r>
              <a:rPr lang="en-US" kern="1200" dirty="0" err="1">
                <a:latin typeface="Arial" pitchFamily="34" charset="0"/>
                <a:cs typeface="Arial" pitchFamily="34" charset="0"/>
              </a:rPr>
              <a:t>trabajo</a:t>
            </a:r>
            <a:r>
              <a:rPr lang="en-US" kern="12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kern="1200" dirty="0" err="1">
                <a:latin typeface="Arial" pitchFamily="34" charset="0"/>
                <a:cs typeface="Arial" pitchFamily="34" charset="0"/>
              </a:rPr>
              <a:t>monitoreo</a:t>
            </a:r>
            <a:endParaRPr lang="en-US" kern="1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075755B-885C-4DF2-AC48-DD45C4A4A1F1}"/>
              </a:ext>
            </a:extLst>
          </p:cNvPr>
          <p:cNvGrpSpPr/>
          <p:nvPr/>
        </p:nvGrpSpPr>
        <p:grpSpPr>
          <a:xfrm>
            <a:off x="503238" y="1729294"/>
            <a:ext cx="8145462" cy="1304823"/>
            <a:chOff x="797882" y="2499058"/>
            <a:chExt cx="8346118" cy="1304823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51C0734-A7BA-4777-903F-997604E76081}"/>
                </a:ext>
              </a:extLst>
            </p:cNvPr>
            <p:cNvGrpSpPr/>
            <p:nvPr/>
          </p:nvGrpSpPr>
          <p:grpSpPr>
            <a:xfrm>
              <a:off x="797882" y="2499058"/>
              <a:ext cx="8346118" cy="1304823"/>
              <a:chOff x="252075" y="2655995"/>
              <a:chExt cx="8346118" cy="1304823"/>
            </a:xfrm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02061A88-7D8A-4505-973B-8A53765EFB5E}"/>
                  </a:ext>
                </a:extLst>
              </p:cNvPr>
              <p:cNvSpPr/>
              <p:nvPr/>
            </p:nvSpPr>
            <p:spPr>
              <a:xfrm>
                <a:off x="252075" y="2655995"/>
                <a:ext cx="1921356" cy="1304823"/>
              </a:xfrm>
              <a:custGeom>
                <a:avLst/>
                <a:gdLst>
                  <a:gd name="connsiteX0" fmla="*/ 0 w 1465055"/>
                  <a:gd name="connsiteY0" fmla="*/ 0 h 567502"/>
                  <a:gd name="connsiteX1" fmla="*/ 1181304 w 1465055"/>
                  <a:gd name="connsiteY1" fmla="*/ 0 h 567502"/>
                  <a:gd name="connsiteX2" fmla="*/ 1465055 w 1465055"/>
                  <a:gd name="connsiteY2" fmla="*/ 283751 h 567502"/>
                  <a:gd name="connsiteX3" fmla="*/ 1181304 w 1465055"/>
                  <a:gd name="connsiteY3" fmla="*/ 567502 h 567502"/>
                  <a:gd name="connsiteX4" fmla="*/ 0 w 1465055"/>
                  <a:gd name="connsiteY4" fmla="*/ 567502 h 567502"/>
                  <a:gd name="connsiteX5" fmla="*/ 283751 w 1465055"/>
                  <a:gd name="connsiteY5" fmla="*/ 283751 h 567502"/>
                  <a:gd name="connsiteX6" fmla="*/ 0 w 1465055"/>
                  <a:gd name="connsiteY6" fmla="*/ 0 h 567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65055" h="567502">
                    <a:moveTo>
                      <a:pt x="0" y="0"/>
                    </a:moveTo>
                    <a:lnTo>
                      <a:pt x="1181304" y="0"/>
                    </a:lnTo>
                    <a:lnTo>
                      <a:pt x="1465055" y="283751"/>
                    </a:lnTo>
                    <a:lnTo>
                      <a:pt x="1181304" y="567502"/>
                    </a:lnTo>
                    <a:lnTo>
                      <a:pt x="0" y="567502"/>
                    </a:lnTo>
                    <a:lnTo>
                      <a:pt x="283751" y="2837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7933C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9756" tIns="12002" rIns="295753" bIns="12002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b="1" kern="1200" dirty="0" err="1">
                    <a:solidFill>
                      <a:schemeClr val="tx1"/>
                    </a:solidFill>
                  </a:rPr>
                  <a:t>Dise</a:t>
                </a:r>
                <a:r>
                  <a:rPr lang="en-US" b="1" dirty="0" err="1">
                    <a:solidFill>
                      <a:schemeClr val="tx1"/>
                    </a:solidFill>
                  </a:rPr>
                  <a:t>ñar</a:t>
                </a:r>
                <a:endParaRPr lang="en-GB" b="1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71D83354-602D-4D17-A353-DCD7A3D3CD19}"/>
                  </a:ext>
                </a:extLst>
              </p:cNvPr>
              <p:cNvSpPr/>
              <p:nvPr/>
            </p:nvSpPr>
            <p:spPr>
              <a:xfrm>
                <a:off x="3540092" y="3012215"/>
                <a:ext cx="1714397" cy="567502"/>
              </a:xfrm>
              <a:custGeom>
                <a:avLst/>
                <a:gdLst>
                  <a:gd name="connsiteX0" fmla="*/ 0 w 1942056"/>
                  <a:gd name="connsiteY0" fmla="*/ 0 h 567502"/>
                  <a:gd name="connsiteX1" fmla="*/ 1658305 w 1942056"/>
                  <a:gd name="connsiteY1" fmla="*/ 0 h 567502"/>
                  <a:gd name="connsiteX2" fmla="*/ 1942056 w 1942056"/>
                  <a:gd name="connsiteY2" fmla="*/ 283751 h 567502"/>
                  <a:gd name="connsiteX3" fmla="*/ 1658305 w 1942056"/>
                  <a:gd name="connsiteY3" fmla="*/ 567502 h 567502"/>
                  <a:gd name="connsiteX4" fmla="*/ 0 w 1942056"/>
                  <a:gd name="connsiteY4" fmla="*/ 567502 h 567502"/>
                  <a:gd name="connsiteX5" fmla="*/ 283751 w 1942056"/>
                  <a:gd name="connsiteY5" fmla="*/ 283751 h 567502"/>
                  <a:gd name="connsiteX6" fmla="*/ 0 w 1942056"/>
                  <a:gd name="connsiteY6" fmla="*/ 0 h 567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42056" h="567502">
                    <a:moveTo>
                      <a:pt x="0" y="0"/>
                    </a:moveTo>
                    <a:lnTo>
                      <a:pt x="1658305" y="0"/>
                    </a:lnTo>
                    <a:lnTo>
                      <a:pt x="1942056" y="283751"/>
                    </a:lnTo>
                    <a:lnTo>
                      <a:pt x="1658305" y="567502"/>
                    </a:lnTo>
                    <a:lnTo>
                      <a:pt x="0" y="567502"/>
                    </a:lnTo>
                    <a:lnTo>
                      <a:pt x="283751" y="2837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7933C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9756" tIns="12002" rIns="295753" bIns="12002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100" b="1" kern="1200" dirty="0" err="1">
                    <a:solidFill>
                      <a:schemeClr val="tx1"/>
                    </a:solidFill>
                  </a:rPr>
                  <a:t>Analizar</a:t>
                </a:r>
                <a:endParaRPr lang="en-GB" sz="1100" b="1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513FED8A-C4D9-4A1E-88CE-BAFE40C2E87D}"/>
                  </a:ext>
                </a:extLst>
              </p:cNvPr>
              <p:cNvSpPr/>
              <p:nvPr/>
            </p:nvSpPr>
            <p:spPr>
              <a:xfrm>
                <a:off x="5062657" y="3012215"/>
                <a:ext cx="1303787" cy="567502"/>
              </a:xfrm>
              <a:custGeom>
                <a:avLst/>
                <a:gdLst>
                  <a:gd name="connsiteX0" fmla="*/ 0 w 1311389"/>
                  <a:gd name="connsiteY0" fmla="*/ 0 h 567502"/>
                  <a:gd name="connsiteX1" fmla="*/ 1027638 w 1311389"/>
                  <a:gd name="connsiteY1" fmla="*/ 0 h 567502"/>
                  <a:gd name="connsiteX2" fmla="*/ 1311389 w 1311389"/>
                  <a:gd name="connsiteY2" fmla="*/ 283751 h 567502"/>
                  <a:gd name="connsiteX3" fmla="*/ 1027638 w 1311389"/>
                  <a:gd name="connsiteY3" fmla="*/ 567502 h 567502"/>
                  <a:gd name="connsiteX4" fmla="*/ 0 w 1311389"/>
                  <a:gd name="connsiteY4" fmla="*/ 567502 h 567502"/>
                  <a:gd name="connsiteX5" fmla="*/ 283751 w 1311389"/>
                  <a:gd name="connsiteY5" fmla="*/ 283751 h 567502"/>
                  <a:gd name="connsiteX6" fmla="*/ 0 w 1311389"/>
                  <a:gd name="connsiteY6" fmla="*/ 0 h 567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1389" h="567502">
                    <a:moveTo>
                      <a:pt x="0" y="0"/>
                    </a:moveTo>
                    <a:lnTo>
                      <a:pt x="1027638" y="0"/>
                    </a:lnTo>
                    <a:lnTo>
                      <a:pt x="1311389" y="283751"/>
                    </a:lnTo>
                    <a:lnTo>
                      <a:pt x="1027638" y="567502"/>
                    </a:lnTo>
                    <a:lnTo>
                      <a:pt x="0" y="567502"/>
                    </a:lnTo>
                    <a:lnTo>
                      <a:pt x="283751" y="2837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9756" tIns="12002" rIns="295753" bIns="12002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100" b="1" kern="1200" dirty="0" err="1">
                    <a:solidFill>
                      <a:schemeClr val="tx1"/>
                    </a:solidFill>
                  </a:rPr>
                  <a:t>Actuar</a:t>
                </a:r>
                <a:endParaRPr lang="en-GB" sz="1100" b="1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2925B5B9-D36A-44D2-BD62-D93D321284C9}"/>
                  </a:ext>
                </a:extLst>
              </p:cNvPr>
              <p:cNvSpPr/>
              <p:nvPr/>
            </p:nvSpPr>
            <p:spPr>
              <a:xfrm>
                <a:off x="6110841" y="3012215"/>
                <a:ext cx="1371478" cy="567502"/>
              </a:xfrm>
              <a:custGeom>
                <a:avLst/>
                <a:gdLst>
                  <a:gd name="connsiteX0" fmla="*/ 0 w 1272767"/>
                  <a:gd name="connsiteY0" fmla="*/ 0 h 567502"/>
                  <a:gd name="connsiteX1" fmla="*/ 989016 w 1272767"/>
                  <a:gd name="connsiteY1" fmla="*/ 0 h 567502"/>
                  <a:gd name="connsiteX2" fmla="*/ 1272767 w 1272767"/>
                  <a:gd name="connsiteY2" fmla="*/ 283751 h 567502"/>
                  <a:gd name="connsiteX3" fmla="*/ 989016 w 1272767"/>
                  <a:gd name="connsiteY3" fmla="*/ 567502 h 567502"/>
                  <a:gd name="connsiteX4" fmla="*/ 0 w 1272767"/>
                  <a:gd name="connsiteY4" fmla="*/ 567502 h 567502"/>
                  <a:gd name="connsiteX5" fmla="*/ 283751 w 1272767"/>
                  <a:gd name="connsiteY5" fmla="*/ 283751 h 567502"/>
                  <a:gd name="connsiteX6" fmla="*/ 0 w 1272767"/>
                  <a:gd name="connsiteY6" fmla="*/ 0 h 567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2767" h="567502">
                    <a:moveTo>
                      <a:pt x="0" y="0"/>
                    </a:moveTo>
                    <a:lnTo>
                      <a:pt x="989016" y="0"/>
                    </a:lnTo>
                    <a:lnTo>
                      <a:pt x="1272767" y="283751"/>
                    </a:lnTo>
                    <a:lnTo>
                      <a:pt x="989016" y="567502"/>
                    </a:lnTo>
                    <a:lnTo>
                      <a:pt x="0" y="567502"/>
                    </a:lnTo>
                    <a:lnTo>
                      <a:pt x="283751" y="2837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9756" tIns="12002" rIns="295753" bIns="12002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100" b="1" kern="1200" dirty="0" err="1">
                    <a:solidFill>
                      <a:schemeClr val="tx1"/>
                    </a:solidFill>
                  </a:rPr>
                  <a:t>Informar</a:t>
                </a:r>
                <a:endParaRPr lang="en-GB" sz="1100" b="1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A591FC13-A075-4D3F-A8C8-F2E01E540575}"/>
                  </a:ext>
                </a:extLst>
              </p:cNvPr>
              <p:cNvSpPr/>
              <p:nvPr/>
            </p:nvSpPr>
            <p:spPr>
              <a:xfrm>
                <a:off x="7226715" y="3012215"/>
                <a:ext cx="1371478" cy="567502"/>
              </a:xfrm>
              <a:custGeom>
                <a:avLst/>
                <a:gdLst>
                  <a:gd name="connsiteX0" fmla="*/ 0 w 1371478"/>
                  <a:gd name="connsiteY0" fmla="*/ 0 h 567502"/>
                  <a:gd name="connsiteX1" fmla="*/ 1087727 w 1371478"/>
                  <a:gd name="connsiteY1" fmla="*/ 0 h 567502"/>
                  <a:gd name="connsiteX2" fmla="*/ 1371478 w 1371478"/>
                  <a:gd name="connsiteY2" fmla="*/ 283751 h 567502"/>
                  <a:gd name="connsiteX3" fmla="*/ 1087727 w 1371478"/>
                  <a:gd name="connsiteY3" fmla="*/ 567502 h 567502"/>
                  <a:gd name="connsiteX4" fmla="*/ 0 w 1371478"/>
                  <a:gd name="connsiteY4" fmla="*/ 567502 h 567502"/>
                  <a:gd name="connsiteX5" fmla="*/ 283751 w 1371478"/>
                  <a:gd name="connsiteY5" fmla="*/ 283751 h 567502"/>
                  <a:gd name="connsiteX6" fmla="*/ 0 w 1371478"/>
                  <a:gd name="connsiteY6" fmla="*/ 0 h 567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71478" h="567502">
                    <a:moveTo>
                      <a:pt x="0" y="0"/>
                    </a:moveTo>
                    <a:lnTo>
                      <a:pt x="1087727" y="0"/>
                    </a:lnTo>
                    <a:lnTo>
                      <a:pt x="1371478" y="283751"/>
                    </a:lnTo>
                    <a:lnTo>
                      <a:pt x="1087727" y="567502"/>
                    </a:lnTo>
                    <a:lnTo>
                      <a:pt x="0" y="567502"/>
                    </a:lnTo>
                    <a:lnTo>
                      <a:pt x="283751" y="2837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9756" tIns="12002" rIns="295753" bIns="12002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100" b="1" kern="1200" dirty="0" err="1">
                    <a:solidFill>
                      <a:schemeClr val="tx1"/>
                    </a:solidFill>
                  </a:rPr>
                  <a:t>Evaluar</a:t>
                </a:r>
                <a:endParaRPr lang="en-GB" sz="1100" b="1" kern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AD8E300-051F-4C95-9980-DB8A2371C104}"/>
                </a:ext>
              </a:extLst>
            </p:cNvPr>
            <p:cNvSpPr/>
            <p:nvPr/>
          </p:nvSpPr>
          <p:spPr>
            <a:xfrm>
              <a:off x="2618831" y="2867719"/>
              <a:ext cx="1654714" cy="567502"/>
            </a:xfrm>
            <a:custGeom>
              <a:avLst/>
              <a:gdLst>
                <a:gd name="connsiteX0" fmla="*/ 0 w 1942056"/>
                <a:gd name="connsiteY0" fmla="*/ 0 h 567502"/>
                <a:gd name="connsiteX1" fmla="*/ 1658305 w 1942056"/>
                <a:gd name="connsiteY1" fmla="*/ 0 h 567502"/>
                <a:gd name="connsiteX2" fmla="*/ 1942056 w 1942056"/>
                <a:gd name="connsiteY2" fmla="*/ 283751 h 567502"/>
                <a:gd name="connsiteX3" fmla="*/ 1658305 w 1942056"/>
                <a:gd name="connsiteY3" fmla="*/ 567502 h 567502"/>
                <a:gd name="connsiteX4" fmla="*/ 0 w 1942056"/>
                <a:gd name="connsiteY4" fmla="*/ 567502 h 567502"/>
                <a:gd name="connsiteX5" fmla="*/ 283751 w 1942056"/>
                <a:gd name="connsiteY5" fmla="*/ 283751 h 567502"/>
                <a:gd name="connsiteX6" fmla="*/ 0 w 1942056"/>
                <a:gd name="connsiteY6" fmla="*/ 0 h 567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2056" h="567502">
                  <a:moveTo>
                    <a:pt x="0" y="0"/>
                  </a:moveTo>
                  <a:lnTo>
                    <a:pt x="1658305" y="0"/>
                  </a:lnTo>
                  <a:lnTo>
                    <a:pt x="1942056" y="283751"/>
                  </a:lnTo>
                  <a:lnTo>
                    <a:pt x="1658305" y="567502"/>
                  </a:lnTo>
                  <a:lnTo>
                    <a:pt x="0" y="567502"/>
                  </a:lnTo>
                  <a:lnTo>
                    <a:pt x="283751" y="2837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933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9756" tIns="12002" rIns="295753" bIns="12002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 dirty="0" err="1">
                  <a:solidFill>
                    <a:schemeClr val="tx1"/>
                  </a:solidFill>
                </a:rPr>
                <a:t>Recopilar</a:t>
              </a:r>
              <a:endParaRPr lang="en-GB" sz="11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Title 5">
            <a:extLst>
              <a:ext uri="{FF2B5EF4-FFF2-40B4-BE49-F238E27FC236}">
                <a16:creationId xmlns:a16="http://schemas.microsoft.com/office/drawing/2014/main" id="{BD565287-35CD-4566-B043-0D2AB27DAF5A}"/>
              </a:ext>
            </a:extLst>
          </p:cNvPr>
          <p:cNvSpPr txBox="1">
            <a:spLocks/>
          </p:cNvSpPr>
          <p:nvPr/>
        </p:nvSpPr>
        <p:spPr bwMode="auto">
          <a:xfrm>
            <a:off x="410859" y="3227491"/>
            <a:ext cx="847518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sz="2400" b="0" dirty="0">
                <a:latin typeface="Arial" pitchFamily="34" charset="0"/>
                <a:cs typeface="Arial" pitchFamily="34" charset="0"/>
              </a:rPr>
              <a:t>El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diseño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incluye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:</a:t>
            </a:r>
          </a:p>
          <a:p>
            <a:pPr lvl="2" algn="just"/>
            <a:r>
              <a:rPr lang="en-US" sz="2400" b="0" dirty="0">
                <a:latin typeface="Arial" pitchFamily="34" charset="0"/>
                <a:cs typeface="Arial" pitchFamily="34" charset="0"/>
              </a:rPr>
              <a:t>1) La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petición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 (o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demanda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) de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monitoreo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; </a:t>
            </a:r>
          </a:p>
          <a:p>
            <a:pPr lvl="2" algn="just"/>
            <a:r>
              <a:rPr lang="en-US" sz="2400" b="0" dirty="0">
                <a:latin typeface="Arial" pitchFamily="34" charset="0"/>
                <a:cs typeface="Arial" pitchFamily="34" charset="0"/>
              </a:rPr>
              <a:t>2) El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establecimiento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indicadores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 y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objetivos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; </a:t>
            </a:r>
          </a:p>
          <a:p>
            <a:pPr lvl="2" algn="just"/>
            <a:r>
              <a:rPr lang="en-US" sz="2400" b="0" dirty="0">
                <a:latin typeface="Arial" pitchFamily="34" charset="0"/>
                <a:cs typeface="Arial" pitchFamily="34" charset="0"/>
              </a:rPr>
              <a:t>3)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Cómo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 y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cuándo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 se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realizará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el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análisis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; </a:t>
            </a:r>
          </a:p>
          <a:p>
            <a:pPr lvl="2" algn="just"/>
            <a:r>
              <a:rPr lang="en-US" sz="2400" b="0" dirty="0">
                <a:latin typeface="Arial" pitchFamily="34" charset="0"/>
                <a:cs typeface="Arial" pitchFamily="34" charset="0"/>
              </a:rPr>
              <a:t>4) Los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canales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intercambio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información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, con un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calendario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; y</a:t>
            </a:r>
          </a:p>
          <a:p>
            <a:pPr algn="just"/>
            <a:r>
              <a:rPr lang="en-US" sz="2400" b="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Presentar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todo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ello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en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 un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plan de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monitoreo</a:t>
            </a:r>
            <a:r>
              <a:rPr lang="en-US" sz="2400" b="0" kern="12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5" name="Title 5">
            <a:extLst>
              <a:ext uri="{FF2B5EF4-FFF2-40B4-BE49-F238E27FC236}">
                <a16:creationId xmlns:a16="http://schemas.microsoft.com/office/drawing/2014/main" id="{999EAE16-234A-43D1-85A1-18CFFD2B109A}"/>
              </a:ext>
            </a:extLst>
          </p:cNvPr>
          <p:cNvSpPr txBox="1">
            <a:spLocks/>
          </p:cNvSpPr>
          <p:nvPr/>
        </p:nvSpPr>
        <p:spPr bwMode="auto">
          <a:xfrm>
            <a:off x="1356851" y="5956402"/>
            <a:ext cx="72918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i="1" dirty="0" err="1">
                <a:solidFill>
                  <a:srgbClr val="0070C0"/>
                </a:solidFill>
                <a:cs typeface="Arial" pitchFamily="34" charset="0"/>
              </a:rPr>
              <a:t>Muerde</a:t>
            </a:r>
            <a:r>
              <a:rPr lang="en-US" i="1" dirty="0">
                <a:solidFill>
                  <a:srgbClr val="0070C0"/>
                </a:solidFill>
                <a:cs typeface="Arial" pitchFamily="34" charset="0"/>
              </a:rPr>
              <a:t> tanto </a:t>
            </a:r>
            <a:r>
              <a:rPr lang="en-US" i="1" dirty="0" err="1">
                <a:solidFill>
                  <a:srgbClr val="0070C0"/>
                </a:solidFill>
                <a:cs typeface="Arial" pitchFamily="34" charset="0"/>
              </a:rPr>
              <a:t>como</a:t>
            </a:r>
            <a:r>
              <a:rPr lang="en-US" i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cs typeface="Arial" pitchFamily="34" charset="0"/>
              </a:rPr>
              <a:t>puedas</a:t>
            </a:r>
            <a:r>
              <a:rPr lang="en-US" i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cs typeface="Arial" pitchFamily="34" charset="0"/>
              </a:rPr>
              <a:t>masticar</a:t>
            </a:r>
            <a:r>
              <a:rPr lang="en-US" i="1" dirty="0">
                <a:solidFill>
                  <a:srgbClr val="0070C0"/>
                </a:solidFill>
                <a:cs typeface="Arial" pitchFamily="34" charset="0"/>
              </a:rPr>
              <a:t>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9611F0-379D-4465-BE44-449995EBB2B8}"/>
              </a:ext>
            </a:extLst>
          </p:cNvPr>
          <p:cNvSpPr/>
          <p:nvPr/>
        </p:nvSpPr>
        <p:spPr bwMode="auto">
          <a:xfrm>
            <a:off x="8648700" y="190500"/>
            <a:ext cx="279400" cy="381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6671719"/>
      </p:ext>
    </p:extLst>
  </p:cSld>
  <p:clrMapOvr>
    <a:masterClrMapping/>
  </p:clrMapOvr>
  <p:transition advTm="143747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5">
            <a:extLst>
              <a:ext uri="{FF2B5EF4-FFF2-40B4-BE49-F238E27FC236}">
                <a16:creationId xmlns:a16="http://schemas.microsoft.com/office/drawing/2014/main" id="{BD565287-35CD-4566-B043-0D2AB27DAF5A}"/>
              </a:ext>
            </a:extLst>
          </p:cNvPr>
          <p:cNvSpPr txBox="1">
            <a:spLocks/>
          </p:cNvSpPr>
          <p:nvPr/>
        </p:nvSpPr>
        <p:spPr bwMode="auto">
          <a:xfrm>
            <a:off x="145890" y="1874942"/>
            <a:ext cx="845820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just">
              <a:buAutoNum type="arabicParenR"/>
            </a:pPr>
            <a:r>
              <a:rPr lang="en-US" sz="2400" b="0" dirty="0" err="1">
                <a:latin typeface="Arial" pitchFamily="34" charset="0"/>
                <a:cs typeface="Arial" pitchFamily="34" charset="0"/>
              </a:rPr>
              <a:t>el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u="sng" dirty="0" err="1">
                <a:latin typeface="Arial" pitchFamily="34" charset="0"/>
                <a:cs typeface="Arial" pitchFamily="34" charset="0"/>
              </a:rPr>
              <a:t>marco</a:t>
            </a:r>
            <a:r>
              <a:rPr lang="en-US" sz="2400" b="0" u="sng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400" b="0" u="sng" dirty="0" err="1">
                <a:latin typeface="Arial" pitchFamily="34" charset="0"/>
                <a:cs typeface="Arial" pitchFamily="34" charset="0"/>
              </a:rPr>
              <a:t>monitoreo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todos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los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objetivos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 e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indicadores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 		</a:t>
            </a:r>
          </a:p>
          <a:p>
            <a:pPr algn="just"/>
            <a:r>
              <a:rPr lang="en-US" sz="2400" b="0" dirty="0">
                <a:latin typeface="Arial" pitchFamily="34" charset="0"/>
                <a:cs typeface="Arial" pitchFamily="34" charset="0"/>
              </a:rPr>
              <a:t>		a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nivel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estrátegico</a:t>
            </a:r>
            <a:endParaRPr lang="en-US" sz="2400" b="0" dirty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400" b="0" kern="1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b="0" dirty="0">
                <a:latin typeface="Arial" pitchFamily="34" charset="0"/>
                <a:cs typeface="Arial" pitchFamily="34" charset="0"/>
              </a:rPr>
              <a:t>		y a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nivel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 del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clúster</a:t>
            </a:r>
            <a:endParaRPr lang="en-US" sz="2400" b="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049B52-2EDA-47D3-A3A6-5F6051C3EB2D}"/>
              </a:ext>
            </a:extLst>
          </p:cNvPr>
          <p:cNvSpPr/>
          <p:nvPr/>
        </p:nvSpPr>
        <p:spPr bwMode="auto">
          <a:xfrm>
            <a:off x="8648700" y="190500"/>
            <a:ext cx="279400" cy="381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C6E8F18C-414D-48C4-9232-A6A7137649DE}"/>
              </a:ext>
            </a:extLst>
          </p:cNvPr>
          <p:cNvSpPr txBox="1">
            <a:spLocks/>
          </p:cNvSpPr>
          <p:nvPr/>
        </p:nvSpPr>
        <p:spPr bwMode="auto">
          <a:xfrm>
            <a:off x="63340" y="680017"/>
            <a:ext cx="86233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sz="2400" b="0" kern="1200" dirty="0">
                <a:latin typeface="Arial" pitchFamily="34" charset="0"/>
                <a:cs typeface="Arial" pitchFamily="34" charset="0"/>
              </a:rPr>
              <a:t>El </a:t>
            </a:r>
            <a:r>
              <a:rPr lang="en-US" sz="2400" kern="1200" dirty="0">
                <a:latin typeface="Arial" pitchFamily="34" charset="0"/>
                <a:cs typeface="Arial" pitchFamily="34" charset="0"/>
              </a:rPr>
              <a:t>plan de </a:t>
            </a:r>
            <a:r>
              <a:rPr lang="en-US" sz="2400" kern="1200" dirty="0" err="1">
                <a:latin typeface="Arial" pitchFamily="34" charset="0"/>
                <a:cs typeface="Arial" pitchFamily="34" charset="0"/>
              </a:rPr>
              <a:t>monitoreo</a:t>
            </a:r>
            <a:r>
              <a:rPr lang="en-US" sz="2400" kern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kern="1200" dirty="0">
                <a:latin typeface="Arial" pitchFamily="34" charset="0"/>
                <a:cs typeface="Arial" pitchFamily="34" charset="0"/>
              </a:rPr>
              <a:t>es la </a:t>
            </a:r>
            <a:r>
              <a:rPr lang="en-US" sz="2400" b="0" kern="1200" dirty="0" err="1">
                <a:latin typeface="Arial" pitchFamily="34" charset="0"/>
                <a:cs typeface="Arial" pitchFamily="34" charset="0"/>
              </a:rPr>
              <a:t>descripción</a:t>
            </a:r>
            <a:r>
              <a:rPr lang="en-US" sz="2400" b="0" kern="12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400" b="0" kern="1200" dirty="0" err="1">
                <a:latin typeface="Arial" pitchFamily="34" charset="0"/>
                <a:cs typeface="Arial" pitchFamily="34" charset="0"/>
              </a:rPr>
              <a:t>cómo</a:t>
            </a:r>
            <a:r>
              <a:rPr lang="en-US" sz="2400" b="0" kern="1200" dirty="0">
                <a:latin typeface="Arial" pitchFamily="34" charset="0"/>
                <a:cs typeface="Arial" pitchFamily="34" charset="0"/>
              </a:rPr>
              <a:t> se </a:t>
            </a:r>
            <a:r>
              <a:rPr lang="en-US" sz="2400" b="0" kern="1200" dirty="0" err="1">
                <a:latin typeface="Arial" pitchFamily="34" charset="0"/>
                <a:cs typeface="Arial" pitchFamily="34" charset="0"/>
              </a:rPr>
              <a:t>organizará</a:t>
            </a:r>
            <a:r>
              <a:rPr lang="en-US" sz="2400" b="0" kern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kern="1200" dirty="0" err="1">
                <a:latin typeface="Arial" pitchFamily="34" charset="0"/>
                <a:cs typeface="Arial" pitchFamily="34" charset="0"/>
              </a:rPr>
              <a:t>el</a:t>
            </a:r>
            <a:r>
              <a:rPr lang="en-US" sz="2400" b="0" kern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kern="1200" dirty="0" err="1">
                <a:latin typeface="Arial" pitchFamily="34" charset="0"/>
                <a:cs typeface="Arial" pitchFamily="34" charset="0"/>
              </a:rPr>
              <a:t>trabajo</a:t>
            </a:r>
            <a:r>
              <a:rPr lang="en-US" sz="2400" b="0" kern="12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400" b="0" kern="1200" dirty="0" err="1">
                <a:latin typeface="Arial" pitchFamily="34" charset="0"/>
                <a:cs typeface="Arial" pitchFamily="34" charset="0"/>
              </a:rPr>
              <a:t>monitoreo</a:t>
            </a:r>
            <a:r>
              <a:rPr lang="en-US" sz="2400" b="0" kern="1200" dirty="0">
                <a:latin typeface="Arial" pitchFamily="34" charset="0"/>
                <a:cs typeface="Arial" pitchFamily="34" charset="0"/>
              </a:rPr>
              <a:t> a lo largo del </a:t>
            </a:r>
            <a:r>
              <a:rPr lang="en-US" sz="2400" b="0" kern="1200" dirty="0" err="1">
                <a:latin typeface="Arial" pitchFamily="34" charset="0"/>
                <a:cs typeface="Arial" pitchFamily="34" charset="0"/>
              </a:rPr>
              <a:t>año</a:t>
            </a:r>
            <a:r>
              <a:rPr lang="en-US" sz="2400" b="0" kern="1200" dirty="0">
                <a:latin typeface="Arial" pitchFamily="34" charset="0"/>
                <a:cs typeface="Arial" pitchFamily="34" charset="0"/>
              </a:rPr>
              <a:t>. Se </a:t>
            </a:r>
            <a:r>
              <a:rPr lang="en-US" sz="2400" b="0" kern="1200" dirty="0" err="1">
                <a:latin typeface="Arial" pitchFamily="34" charset="0"/>
                <a:cs typeface="Arial" pitchFamily="34" charset="0"/>
              </a:rPr>
              <a:t>compone</a:t>
            </a:r>
            <a:r>
              <a:rPr lang="en-US" sz="2400" b="0" kern="1200" dirty="0">
                <a:latin typeface="Arial" pitchFamily="34" charset="0"/>
                <a:cs typeface="Arial" pitchFamily="34" charset="0"/>
              </a:rPr>
              <a:t> de:</a:t>
            </a: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45ACAA41-B876-4E8C-84FA-5EC8A642E20B}"/>
              </a:ext>
            </a:extLst>
          </p:cNvPr>
          <p:cNvSpPr txBox="1">
            <a:spLocks/>
          </p:cNvSpPr>
          <p:nvPr/>
        </p:nvSpPr>
        <p:spPr bwMode="auto">
          <a:xfrm>
            <a:off x="145891" y="4012227"/>
            <a:ext cx="8458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sz="2400" b="0" kern="1200" dirty="0">
                <a:latin typeface="Arial" pitchFamily="34" charset="0"/>
                <a:cs typeface="Arial" pitchFamily="34" charset="0"/>
              </a:rPr>
              <a:t>2)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una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presentación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u="sng" dirty="0" err="1">
                <a:latin typeface="Arial" pitchFamily="34" charset="0"/>
                <a:cs typeface="Arial" pitchFamily="34" charset="0"/>
              </a:rPr>
              <a:t>narrativa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 del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trabajo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monitoreo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; y</a:t>
            </a:r>
            <a:endParaRPr lang="en-US" sz="2400" b="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46C1D423-B5A8-440A-9610-7485A8CE171A}"/>
              </a:ext>
            </a:extLst>
          </p:cNvPr>
          <p:cNvSpPr txBox="1">
            <a:spLocks/>
          </p:cNvSpPr>
          <p:nvPr/>
        </p:nvSpPr>
        <p:spPr bwMode="auto">
          <a:xfrm>
            <a:off x="165100" y="4714080"/>
            <a:ext cx="876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sz="2400" b="0" kern="1200" dirty="0">
                <a:latin typeface="Arial" pitchFamily="34" charset="0"/>
                <a:cs typeface="Arial" pitchFamily="34" charset="0"/>
              </a:rPr>
              <a:t>3)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el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u="sng" dirty="0" err="1">
                <a:latin typeface="Arial" pitchFamily="34" charset="0"/>
                <a:cs typeface="Arial" pitchFamily="34" charset="0"/>
              </a:rPr>
              <a:t>calendario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los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trabajos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monitoreo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 e </a:t>
            </a:r>
            <a:r>
              <a:rPr lang="en-US" sz="2400" b="0" dirty="0" err="1">
                <a:latin typeface="Arial" pitchFamily="34" charset="0"/>
                <a:cs typeface="Arial" pitchFamily="34" charset="0"/>
              </a:rPr>
              <a:t>información</a:t>
            </a:r>
            <a:endParaRPr lang="en-US" sz="2400" b="0" kern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EC8C3A-BBA0-424D-84CB-0754862552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8236" y="2358112"/>
            <a:ext cx="4046296" cy="153145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76A7B18-C648-9418-EDB8-0BDED38177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194" y="5170845"/>
            <a:ext cx="7956884" cy="159321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39CC540-8ED1-91B2-7589-409C4AE4C59F}"/>
              </a:ext>
            </a:extLst>
          </p:cNvPr>
          <p:cNvGrpSpPr/>
          <p:nvPr/>
        </p:nvGrpSpPr>
        <p:grpSpPr>
          <a:xfrm>
            <a:off x="0" y="0"/>
            <a:ext cx="7374107" cy="751114"/>
            <a:chOff x="797882" y="2499058"/>
            <a:chExt cx="8346118" cy="1304823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30D2614-0EE2-49C8-F00A-315830E9150B}"/>
                </a:ext>
              </a:extLst>
            </p:cNvPr>
            <p:cNvGrpSpPr/>
            <p:nvPr/>
          </p:nvGrpSpPr>
          <p:grpSpPr>
            <a:xfrm>
              <a:off x="797882" y="2499058"/>
              <a:ext cx="8346118" cy="1304823"/>
              <a:chOff x="252075" y="2655995"/>
              <a:chExt cx="8346118" cy="1304823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4DE3C32-EAEC-01E2-3A60-6FA76377517A}"/>
                  </a:ext>
                </a:extLst>
              </p:cNvPr>
              <p:cNvSpPr/>
              <p:nvPr/>
            </p:nvSpPr>
            <p:spPr>
              <a:xfrm>
                <a:off x="252075" y="2655995"/>
                <a:ext cx="1921356" cy="1304823"/>
              </a:xfrm>
              <a:custGeom>
                <a:avLst/>
                <a:gdLst>
                  <a:gd name="connsiteX0" fmla="*/ 0 w 1465055"/>
                  <a:gd name="connsiteY0" fmla="*/ 0 h 567502"/>
                  <a:gd name="connsiteX1" fmla="*/ 1181304 w 1465055"/>
                  <a:gd name="connsiteY1" fmla="*/ 0 h 567502"/>
                  <a:gd name="connsiteX2" fmla="*/ 1465055 w 1465055"/>
                  <a:gd name="connsiteY2" fmla="*/ 283751 h 567502"/>
                  <a:gd name="connsiteX3" fmla="*/ 1181304 w 1465055"/>
                  <a:gd name="connsiteY3" fmla="*/ 567502 h 567502"/>
                  <a:gd name="connsiteX4" fmla="*/ 0 w 1465055"/>
                  <a:gd name="connsiteY4" fmla="*/ 567502 h 567502"/>
                  <a:gd name="connsiteX5" fmla="*/ 283751 w 1465055"/>
                  <a:gd name="connsiteY5" fmla="*/ 283751 h 567502"/>
                  <a:gd name="connsiteX6" fmla="*/ 0 w 1465055"/>
                  <a:gd name="connsiteY6" fmla="*/ 0 h 567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65055" h="567502">
                    <a:moveTo>
                      <a:pt x="0" y="0"/>
                    </a:moveTo>
                    <a:lnTo>
                      <a:pt x="1181304" y="0"/>
                    </a:lnTo>
                    <a:lnTo>
                      <a:pt x="1465055" y="283751"/>
                    </a:lnTo>
                    <a:lnTo>
                      <a:pt x="1181304" y="567502"/>
                    </a:lnTo>
                    <a:lnTo>
                      <a:pt x="0" y="567502"/>
                    </a:lnTo>
                    <a:lnTo>
                      <a:pt x="283751" y="2837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7933C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9756" tIns="12002" rIns="295753" bIns="12002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b="1" kern="1200" dirty="0" err="1">
                    <a:solidFill>
                      <a:schemeClr val="tx1"/>
                    </a:solidFill>
                  </a:rPr>
                  <a:t>Diseñar</a:t>
                </a:r>
                <a:endParaRPr lang="en-GB" b="1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A77DE89-0072-C10C-F8C0-7B65EAA0FE98}"/>
                  </a:ext>
                </a:extLst>
              </p:cNvPr>
              <p:cNvSpPr/>
              <p:nvPr/>
            </p:nvSpPr>
            <p:spPr>
              <a:xfrm>
                <a:off x="3540092" y="3012215"/>
                <a:ext cx="1714397" cy="567502"/>
              </a:xfrm>
              <a:custGeom>
                <a:avLst/>
                <a:gdLst>
                  <a:gd name="connsiteX0" fmla="*/ 0 w 1942056"/>
                  <a:gd name="connsiteY0" fmla="*/ 0 h 567502"/>
                  <a:gd name="connsiteX1" fmla="*/ 1658305 w 1942056"/>
                  <a:gd name="connsiteY1" fmla="*/ 0 h 567502"/>
                  <a:gd name="connsiteX2" fmla="*/ 1942056 w 1942056"/>
                  <a:gd name="connsiteY2" fmla="*/ 283751 h 567502"/>
                  <a:gd name="connsiteX3" fmla="*/ 1658305 w 1942056"/>
                  <a:gd name="connsiteY3" fmla="*/ 567502 h 567502"/>
                  <a:gd name="connsiteX4" fmla="*/ 0 w 1942056"/>
                  <a:gd name="connsiteY4" fmla="*/ 567502 h 567502"/>
                  <a:gd name="connsiteX5" fmla="*/ 283751 w 1942056"/>
                  <a:gd name="connsiteY5" fmla="*/ 283751 h 567502"/>
                  <a:gd name="connsiteX6" fmla="*/ 0 w 1942056"/>
                  <a:gd name="connsiteY6" fmla="*/ 0 h 567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42056" h="567502">
                    <a:moveTo>
                      <a:pt x="0" y="0"/>
                    </a:moveTo>
                    <a:lnTo>
                      <a:pt x="1658305" y="0"/>
                    </a:lnTo>
                    <a:lnTo>
                      <a:pt x="1942056" y="283751"/>
                    </a:lnTo>
                    <a:lnTo>
                      <a:pt x="1658305" y="567502"/>
                    </a:lnTo>
                    <a:lnTo>
                      <a:pt x="0" y="567502"/>
                    </a:lnTo>
                    <a:lnTo>
                      <a:pt x="283751" y="2837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7933C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9756" tIns="12002" rIns="295753" bIns="12002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100" b="1" dirty="0" err="1">
                    <a:solidFill>
                      <a:schemeClr val="tx1"/>
                    </a:solidFill>
                  </a:rPr>
                  <a:t>Analizar</a:t>
                </a:r>
                <a:endParaRPr lang="en-GB" sz="1100" b="1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10284D24-F838-3043-9513-A7C1CEBF7D96}"/>
                  </a:ext>
                </a:extLst>
              </p:cNvPr>
              <p:cNvSpPr/>
              <p:nvPr/>
            </p:nvSpPr>
            <p:spPr>
              <a:xfrm>
                <a:off x="5055055" y="3012215"/>
                <a:ext cx="1311389" cy="567502"/>
              </a:xfrm>
              <a:custGeom>
                <a:avLst/>
                <a:gdLst>
                  <a:gd name="connsiteX0" fmla="*/ 0 w 1311389"/>
                  <a:gd name="connsiteY0" fmla="*/ 0 h 567502"/>
                  <a:gd name="connsiteX1" fmla="*/ 1027638 w 1311389"/>
                  <a:gd name="connsiteY1" fmla="*/ 0 h 567502"/>
                  <a:gd name="connsiteX2" fmla="*/ 1311389 w 1311389"/>
                  <a:gd name="connsiteY2" fmla="*/ 283751 h 567502"/>
                  <a:gd name="connsiteX3" fmla="*/ 1027638 w 1311389"/>
                  <a:gd name="connsiteY3" fmla="*/ 567502 h 567502"/>
                  <a:gd name="connsiteX4" fmla="*/ 0 w 1311389"/>
                  <a:gd name="connsiteY4" fmla="*/ 567502 h 567502"/>
                  <a:gd name="connsiteX5" fmla="*/ 283751 w 1311389"/>
                  <a:gd name="connsiteY5" fmla="*/ 283751 h 567502"/>
                  <a:gd name="connsiteX6" fmla="*/ 0 w 1311389"/>
                  <a:gd name="connsiteY6" fmla="*/ 0 h 567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1389" h="567502">
                    <a:moveTo>
                      <a:pt x="0" y="0"/>
                    </a:moveTo>
                    <a:lnTo>
                      <a:pt x="1027638" y="0"/>
                    </a:lnTo>
                    <a:lnTo>
                      <a:pt x="1311389" y="283751"/>
                    </a:lnTo>
                    <a:lnTo>
                      <a:pt x="1027638" y="567502"/>
                    </a:lnTo>
                    <a:lnTo>
                      <a:pt x="0" y="567502"/>
                    </a:lnTo>
                    <a:lnTo>
                      <a:pt x="283751" y="2837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9756" tIns="12002" rIns="295753" bIns="12002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100" b="1" kern="1200" dirty="0" err="1">
                    <a:solidFill>
                      <a:schemeClr val="tx1"/>
                    </a:solidFill>
                  </a:rPr>
                  <a:t>Actuar</a:t>
                </a:r>
                <a:endParaRPr lang="en-GB" sz="1100" b="1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23A4249-390F-BF6C-52B7-111151268C42}"/>
                  </a:ext>
                </a:extLst>
              </p:cNvPr>
              <p:cNvSpPr/>
              <p:nvPr/>
            </p:nvSpPr>
            <p:spPr>
              <a:xfrm>
                <a:off x="6110841" y="3012215"/>
                <a:ext cx="1371478" cy="567502"/>
              </a:xfrm>
              <a:custGeom>
                <a:avLst/>
                <a:gdLst>
                  <a:gd name="connsiteX0" fmla="*/ 0 w 1272767"/>
                  <a:gd name="connsiteY0" fmla="*/ 0 h 567502"/>
                  <a:gd name="connsiteX1" fmla="*/ 989016 w 1272767"/>
                  <a:gd name="connsiteY1" fmla="*/ 0 h 567502"/>
                  <a:gd name="connsiteX2" fmla="*/ 1272767 w 1272767"/>
                  <a:gd name="connsiteY2" fmla="*/ 283751 h 567502"/>
                  <a:gd name="connsiteX3" fmla="*/ 989016 w 1272767"/>
                  <a:gd name="connsiteY3" fmla="*/ 567502 h 567502"/>
                  <a:gd name="connsiteX4" fmla="*/ 0 w 1272767"/>
                  <a:gd name="connsiteY4" fmla="*/ 567502 h 567502"/>
                  <a:gd name="connsiteX5" fmla="*/ 283751 w 1272767"/>
                  <a:gd name="connsiteY5" fmla="*/ 283751 h 567502"/>
                  <a:gd name="connsiteX6" fmla="*/ 0 w 1272767"/>
                  <a:gd name="connsiteY6" fmla="*/ 0 h 567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2767" h="567502">
                    <a:moveTo>
                      <a:pt x="0" y="0"/>
                    </a:moveTo>
                    <a:lnTo>
                      <a:pt x="989016" y="0"/>
                    </a:lnTo>
                    <a:lnTo>
                      <a:pt x="1272767" y="283751"/>
                    </a:lnTo>
                    <a:lnTo>
                      <a:pt x="989016" y="567502"/>
                    </a:lnTo>
                    <a:lnTo>
                      <a:pt x="0" y="567502"/>
                    </a:lnTo>
                    <a:lnTo>
                      <a:pt x="283751" y="2837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9756" tIns="12002" rIns="295753" bIns="12002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100" b="1" dirty="0" err="1">
                    <a:solidFill>
                      <a:schemeClr val="tx1"/>
                    </a:solidFill>
                  </a:rPr>
                  <a:t>Informar</a:t>
                </a:r>
                <a:endParaRPr lang="en-GB" sz="1100" b="1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3DF932A-16B6-C2E3-7EA0-981D11197810}"/>
                  </a:ext>
                </a:extLst>
              </p:cNvPr>
              <p:cNvSpPr/>
              <p:nvPr/>
            </p:nvSpPr>
            <p:spPr>
              <a:xfrm>
                <a:off x="7226715" y="3012215"/>
                <a:ext cx="1371478" cy="567502"/>
              </a:xfrm>
              <a:custGeom>
                <a:avLst/>
                <a:gdLst>
                  <a:gd name="connsiteX0" fmla="*/ 0 w 1371478"/>
                  <a:gd name="connsiteY0" fmla="*/ 0 h 567502"/>
                  <a:gd name="connsiteX1" fmla="*/ 1087727 w 1371478"/>
                  <a:gd name="connsiteY1" fmla="*/ 0 h 567502"/>
                  <a:gd name="connsiteX2" fmla="*/ 1371478 w 1371478"/>
                  <a:gd name="connsiteY2" fmla="*/ 283751 h 567502"/>
                  <a:gd name="connsiteX3" fmla="*/ 1087727 w 1371478"/>
                  <a:gd name="connsiteY3" fmla="*/ 567502 h 567502"/>
                  <a:gd name="connsiteX4" fmla="*/ 0 w 1371478"/>
                  <a:gd name="connsiteY4" fmla="*/ 567502 h 567502"/>
                  <a:gd name="connsiteX5" fmla="*/ 283751 w 1371478"/>
                  <a:gd name="connsiteY5" fmla="*/ 283751 h 567502"/>
                  <a:gd name="connsiteX6" fmla="*/ 0 w 1371478"/>
                  <a:gd name="connsiteY6" fmla="*/ 0 h 567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71478" h="567502">
                    <a:moveTo>
                      <a:pt x="0" y="0"/>
                    </a:moveTo>
                    <a:lnTo>
                      <a:pt x="1087727" y="0"/>
                    </a:lnTo>
                    <a:lnTo>
                      <a:pt x="1371478" y="283751"/>
                    </a:lnTo>
                    <a:lnTo>
                      <a:pt x="1087727" y="567502"/>
                    </a:lnTo>
                    <a:lnTo>
                      <a:pt x="0" y="567502"/>
                    </a:lnTo>
                    <a:lnTo>
                      <a:pt x="283751" y="2837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9756" tIns="12002" rIns="295753" bIns="12002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100" b="1" kern="1200" dirty="0" err="1">
                    <a:solidFill>
                      <a:schemeClr val="tx1"/>
                    </a:solidFill>
                  </a:rPr>
                  <a:t>Evaluar</a:t>
                </a:r>
                <a:endParaRPr lang="en-GB" sz="1100" b="1" kern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CEB5297-7807-95E6-B558-B807B239AE90}"/>
                </a:ext>
              </a:extLst>
            </p:cNvPr>
            <p:cNvSpPr/>
            <p:nvPr/>
          </p:nvSpPr>
          <p:spPr>
            <a:xfrm>
              <a:off x="2618831" y="2867719"/>
              <a:ext cx="1654714" cy="567502"/>
            </a:xfrm>
            <a:custGeom>
              <a:avLst/>
              <a:gdLst>
                <a:gd name="connsiteX0" fmla="*/ 0 w 1942056"/>
                <a:gd name="connsiteY0" fmla="*/ 0 h 567502"/>
                <a:gd name="connsiteX1" fmla="*/ 1658305 w 1942056"/>
                <a:gd name="connsiteY1" fmla="*/ 0 h 567502"/>
                <a:gd name="connsiteX2" fmla="*/ 1942056 w 1942056"/>
                <a:gd name="connsiteY2" fmla="*/ 283751 h 567502"/>
                <a:gd name="connsiteX3" fmla="*/ 1658305 w 1942056"/>
                <a:gd name="connsiteY3" fmla="*/ 567502 h 567502"/>
                <a:gd name="connsiteX4" fmla="*/ 0 w 1942056"/>
                <a:gd name="connsiteY4" fmla="*/ 567502 h 567502"/>
                <a:gd name="connsiteX5" fmla="*/ 283751 w 1942056"/>
                <a:gd name="connsiteY5" fmla="*/ 283751 h 567502"/>
                <a:gd name="connsiteX6" fmla="*/ 0 w 1942056"/>
                <a:gd name="connsiteY6" fmla="*/ 0 h 567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2056" h="567502">
                  <a:moveTo>
                    <a:pt x="0" y="0"/>
                  </a:moveTo>
                  <a:lnTo>
                    <a:pt x="1658305" y="0"/>
                  </a:lnTo>
                  <a:lnTo>
                    <a:pt x="1942056" y="283751"/>
                  </a:lnTo>
                  <a:lnTo>
                    <a:pt x="1658305" y="567502"/>
                  </a:lnTo>
                  <a:lnTo>
                    <a:pt x="0" y="567502"/>
                  </a:lnTo>
                  <a:lnTo>
                    <a:pt x="283751" y="2837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933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9756" tIns="12002" rIns="295753" bIns="12002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dirty="0" err="1">
                  <a:solidFill>
                    <a:schemeClr val="tx1"/>
                  </a:solidFill>
                </a:rPr>
                <a:t>Recopilar</a:t>
              </a:r>
              <a:endParaRPr lang="en-GB" sz="1100" b="1" kern="1200" dirty="0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34294950"/>
      </p:ext>
    </p:extLst>
  </p:cSld>
  <p:clrMapOvr>
    <a:masterClrMapping/>
  </p:clrMapOvr>
  <p:transition advTm="67945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83463D2-C353-4057-BC7A-DD48604D9E81}"/>
              </a:ext>
            </a:extLst>
          </p:cNvPr>
          <p:cNvSpPr txBox="1">
            <a:spLocks/>
          </p:cNvSpPr>
          <p:nvPr/>
        </p:nvSpPr>
        <p:spPr bwMode="auto">
          <a:xfrm>
            <a:off x="26386" y="3534780"/>
            <a:ext cx="8901714" cy="3558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180975" indent="-180975" algn="l" rtl="0" eaLnBrk="1" fontAlgn="base" hangingPunct="1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•"/>
              <a:defRPr lang="en-US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176213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4875" indent="-188913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lang="en-US" sz="13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28775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–"/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»"/>
              <a:defRPr lang="en-GB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6985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Situación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y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necesidades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  <a:r>
              <a:rPr lang="en-GB" sz="1800" i="1" kern="0" dirty="0" err="1">
                <a:solidFill>
                  <a:prstClr val="black"/>
                </a:solidFill>
                <a:latin typeface="Arial"/>
              </a:rPr>
              <a:t>cómo</a:t>
            </a:r>
            <a:r>
              <a:rPr lang="en-GB" sz="1800" i="1" kern="0" dirty="0">
                <a:solidFill>
                  <a:prstClr val="black"/>
                </a:solidFill>
                <a:latin typeface="Arial"/>
              </a:rPr>
              <a:t> </a:t>
            </a:r>
            <a:r>
              <a:rPr lang="en-GB" sz="1800" i="1" kern="0" dirty="0" err="1">
                <a:solidFill>
                  <a:prstClr val="black"/>
                </a:solidFill>
                <a:latin typeface="Arial"/>
              </a:rPr>
              <a:t>están</a:t>
            </a:r>
            <a:r>
              <a:rPr lang="en-GB" sz="1800" i="1" kern="0" dirty="0">
                <a:solidFill>
                  <a:prstClr val="black"/>
                </a:solidFill>
                <a:latin typeface="Arial"/>
              </a:rPr>
              <a:t> las </a:t>
            </a:r>
            <a:r>
              <a:rPr lang="en-GB" sz="1800" i="1" kern="0" dirty="0" err="1">
                <a:solidFill>
                  <a:prstClr val="black"/>
                </a:solidFill>
                <a:latin typeface="Arial"/>
              </a:rPr>
              <a:t>cosas</a:t>
            </a:r>
            <a:r>
              <a: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6985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Capacidad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respuesta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  <a:r>
              <a:rPr lang="en-US" sz="1800" i="1" kern="0" dirty="0" err="1">
                <a:solidFill>
                  <a:prstClr val="black"/>
                </a:solidFill>
                <a:latin typeface="Arial"/>
              </a:rPr>
              <a:t>quién</a:t>
            </a:r>
            <a:r>
              <a:rPr lang="en-US" sz="1800" i="1" kern="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1800" i="1" kern="0" dirty="0" err="1">
                <a:solidFill>
                  <a:prstClr val="black"/>
                </a:solidFill>
                <a:latin typeface="Arial"/>
              </a:rPr>
              <a:t>puede</a:t>
            </a:r>
            <a:r>
              <a:rPr lang="en-US" sz="1800" i="1" kern="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1800" i="1" kern="0" dirty="0" err="1">
                <a:solidFill>
                  <a:prstClr val="black"/>
                </a:solidFill>
                <a:latin typeface="Arial"/>
              </a:rPr>
              <a:t>hacer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  <a:p>
            <a:pPr marL="6985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Implementación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  <a:r>
              <a:rPr lang="en-GB" sz="1800" i="1" kern="0" dirty="0">
                <a:solidFill>
                  <a:prstClr val="black"/>
                </a:solidFill>
                <a:latin typeface="Arial"/>
              </a:rPr>
              <a:t>lo que se </a:t>
            </a:r>
            <a:r>
              <a:rPr lang="en-GB" sz="1800" i="1" kern="0" dirty="0" err="1">
                <a:solidFill>
                  <a:prstClr val="black"/>
                </a:solidFill>
                <a:latin typeface="Arial"/>
              </a:rPr>
              <a:t>hace</a:t>
            </a:r>
            <a:r>
              <a: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6985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Entregables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”Lo que se </a:t>
            </a:r>
            <a:r>
              <a:rPr kumimoji="0" lang="en-GB" sz="18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entregó</a:t>
            </a:r>
            <a:r>
              <a: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  <a:p>
            <a:pPr marL="6985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b="1" dirty="0">
                <a:solidFill>
                  <a:prstClr val="black"/>
                </a:solidFill>
                <a:latin typeface="Arial"/>
              </a:rPr>
              <a:t>R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esultados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  <a:r>
              <a:rPr kumimoji="0" lang="en-GB" sz="18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qué</a:t>
            </a:r>
            <a:r>
              <a: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ha </a:t>
            </a:r>
            <a:r>
              <a:rPr kumimoji="0" lang="en-GB" sz="18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cambiado</a:t>
            </a:r>
            <a:r>
              <a: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 </a:t>
            </a:r>
          </a:p>
          <a:p>
            <a:pPr marL="698500" lvl="1" indent="-342900">
              <a:buClr>
                <a:prstClr val="black"/>
              </a:buClr>
              <a:buFont typeface="Arial" panose="020B0604020202020204" pitchFamily="34" charset="0"/>
              <a:buChar char="•"/>
              <a:defRPr/>
            </a:pPr>
            <a:r>
              <a:rPr lang="en-GB" sz="2000" b="1" dirty="0" err="1">
                <a:solidFill>
                  <a:prstClr val="black"/>
                </a:solidFill>
                <a:latin typeface="Arial"/>
              </a:rPr>
              <a:t>Financiamiento</a:t>
            </a:r>
            <a:r>
              <a:rPr lang="en-GB" sz="2000" b="1" dirty="0">
                <a:solidFill>
                  <a:prstClr val="black"/>
                </a:solidFill>
                <a:latin typeface="Arial"/>
              </a:rPr>
              <a:t>: </a:t>
            </a:r>
            <a:r>
              <a:rPr lang="en-GB" sz="1800" i="1" kern="0" dirty="0">
                <a:solidFill>
                  <a:prstClr val="black"/>
                </a:solidFill>
                <a:latin typeface="Arial"/>
              </a:rPr>
              <a:t>”</a:t>
            </a:r>
            <a:r>
              <a:rPr lang="en-GB" sz="1800" i="1" kern="0" dirty="0" err="1">
                <a:solidFill>
                  <a:prstClr val="black"/>
                </a:solidFill>
                <a:latin typeface="Arial"/>
              </a:rPr>
              <a:t>quién</a:t>
            </a:r>
            <a:r>
              <a:rPr lang="en-GB" sz="1800" i="1" kern="0" dirty="0">
                <a:solidFill>
                  <a:prstClr val="black"/>
                </a:solidFill>
                <a:latin typeface="Arial"/>
              </a:rPr>
              <a:t> </a:t>
            </a:r>
            <a:r>
              <a:rPr lang="en-GB" sz="1800" i="1" kern="0" dirty="0" err="1">
                <a:solidFill>
                  <a:prstClr val="black"/>
                </a:solidFill>
                <a:latin typeface="Arial"/>
              </a:rPr>
              <a:t>financió</a:t>
            </a:r>
            <a:r>
              <a:rPr lang="en-GB" sz="1800" i="1" kern="0" dirty="0">
                <a:solidFill>
                  <a:prstClr val="black"/>
                </a:solidFill>
                <a:latin typeface="Arial"/>
              </a:rPr>
              <a:t> a </a:t>
            </a:r>
            <a:r>
              <a:rPr lang="en-GB" sz="1800" i="1" kern="0" dirty="0" err="1">
                <a:solidFill>
                  <a:prstClr val="black"/>
                </a:solidFill>
                <a:latin typeface="Arial"/>
              </a:rPr>
              <a:t>quién</a:t>
            </a:r>
            <a:r>
              <a:rPr lang="en-GB" sz="1800" i="1" kern="0" dirty="0">
                <a:solidFill>
                  <a:prstClr val="black"/>
                </a:solidFill>
                <a:latin typeface="Arial"/>
              </a:rPr>
              <a:t>”</a:t>
            </a:r>
            <a:endParaRPr lang="en-US" sz="1800" i="1" kern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717E4C6-A611-4027-A208-8B092CEBC399}"/>
              </a:ext>
            </a:extLst>
          </p:cNvPr>
          <p:cNvSpPr txBox="1">
            <a:spLocks/>
          </p:cNvSpPr>
          <p:nvPr/>
        </p:nvSpPr>
        <p:spPr bwMode="auto">
          <a:xfrm>
            <a:off x="211665" y="4479361"/>
            <a:ext cx="6874377" cy="1151778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180975" indent="-180975" algn="l" rtl="0" eaLnBrk="1" fontAlgn="base" hangingPunct="1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•"/>
              <a:defRPr lang="en-US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176213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4875" indent="-188913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lang="en-US" sz="13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28775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–"/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»"/>
              <a:defRPr lang="en-GB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B52435C-D0DA-4945-B416-A9B960203819}"/>
              </a:ext>
            </a:extLst>
          </p:cNvPr>
          <p:cNvSpPr txBox="1">
            <a:spLocks/>
          </p:cNvSpPr>
          <p:nvPr/>
        </p:nvSpPr>
        <p:spPr bwMode="auto">
          <a:xfrm>
            <a:off x="794753" y="4007660"/>
            <a:ext cx="5188862" cy="1198248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180975" indent="-180975" algn="l" rtl="0" eaLnBrk="1" fontAlgn="base" hangingPunct="1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•"/>
              <a:defRPr lang="en-US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176213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4875" indent="-188913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lang="en-US" sz="13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28775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–"/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»"/>
              <a:defRPr lang="en-GB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B452058-D4A0-47A5-AAE4-7676695E83B0}"/>
              </a:ext>
            </a:extLst>
          </p:cNvPr>
          <p:cNvSpPr txBox="1">
            <a:spLocks/>
          </p:cNvSpPr>
          <p:nvPr/>
        </p:nvSpPr>
        <p:spPr bwMode="auto">
          <a:xfrm>
            <a:off x="7459048" y="4630019"/>
            <a:ext cx="1763799" cy="726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180975" indent="-180975" algn="l" rtl="0" eaLnBrk="1" fontAlgn="base" hangingPunct="1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•"/>
              <a:defRPr lang="en-US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176213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4875" indent="-188913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lang="en-US" sz="13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28775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–"/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»"/>
              <a:defRPr lang="en-GB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Monitoreo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de la Respuesta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7D7B8D7-4545-480C-B13B-0294ABFD8E66}"/>
              </a:ext>
            </a:extLst>
          </p:cNvPr>
          <p:cNvSpPr txBox="1">
            <a:spLocks/>
          </p:cNvSpPr>
          <p:nvPr/>
        </p:nvSpPr>
        <p:spPr bwMode="auto">
          <a:xfrm>
            <a:off x="6275109" y="3564386"/>
            <a:ext cx="3902916" cy="823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180975" indent="-180975" algn="l" rtl="0" eaLnBrk="1" fontAlgn="base" hangingPunct="1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•"/>
              <a:defRPr lang="en-US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176213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4875" indent="-188913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lang="en-US" sz="13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28775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–"/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»"/>
              <a:defRPr lang="en-GB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--------    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Monitoreo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de las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rgbClr val="FF0000"/>
                </a:solidFill>
                <a:latin typeface="Arial"/>
              </a:rPr>
              <a:t>               </a:t>
            </a:r>
            <a:r>
              <a:rPr lang="en-US" b="1" kern="0" dirty="0" err="1">
                <a:solidFill>
                  <a:srgbClr val="FF0000"/>
                </a:solidFill>
                <a:latin typeface="Arial"/>
              </a:rPr>
              <a:t>Necesidades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F825369-D045-4D5A-B544-0281016C9092}"/>
              </a:ext>
            </a:extLst>
          </p:cNvPr>
          <p:cNvSpPr txBox="1">
            <a:spLocks/>
          </p:cNvSpPr>
          <p:nvPr/>
        </p:nvSpPr>
        <p:spPr bwMode="auto">
          <a:xfrm>
            <a:off x="6588256" y="4417487"/>
            <a:ext cx="836132" cy="394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180975" indent="-180975" algn="l" rtl="0" eaLnBrk="1" fontAlgn="base" hangingPunct="1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•"/>
              <a:defRPr lang="en-US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176213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4875" indent="-188913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lang="en-US" sz="13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28775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–"/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»"/>
              <a:defRPr lang="en-GB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 </a:t>
            </a:r>
            <a:r>
              <a:rPr lang="en-US" b="1" kern="0" dirty="0">
                <a:solidFill>
                  <a:srgbClr val="FF0000"/>
                </a:solidFill>
                <a:latin typeface="Arial"/>
              </a:rPr>
              <a:t>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679047F-6093-4A7C-8802-9381AA5B3106}"/>
              </a:ext>
            </a:extLst>
          </p:cNvPr>
          <p:cNvSpPr txBox="1">
            <a:spLocks/>
          </p:cNvSpPr>
          <p:nvPr/>
        </p:nvSpPr>
        <p:spPr bwMode="auto">
          <a:xfrm>
            <a:off x="5629275" y="5600118"/>
            <a:ext cx="3715630" cy="394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180975" indent="-180975" algn="l" rtl="0" eaLnBrk="1" fontAlgn="base" hangingPunct="1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•"/>
              <a:defRPr lang="en-US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176213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4875" indent="-188913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lang="en-US" sz="13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28775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–"/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»"/>
              <a:defRPr lang="en-GB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-----------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Contral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Financiero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AutoShape 51">
            <a:extLst>
              <a:ext uri="{FF2B5EF4-FFF2-40B4-BE49-F238E27FC236}">
                <a16:creationId xmlns:a16="http://schemas.microsoft.com/office/drawing/2014/main" id="{C5777D1D-078D-4AD9-8572-872ACE83D39D}"/>
              </a:ext>
            </a:extLst>
          </p:cNvPr>
          <p:cNvSpPr>
            <a:spLocks/>
          </p:cNvSpPr>
          <p:nvPr/>
        </p:nvSpPr>
        <p:spPr bwMode="auto">
          <a:xfrm>
            <a:off x="6137663" y="4015468"/>
            <a:ext cx="400050" cy="1198248"/>
          </a:xfrm>
          <a:prstGeom prst="rightBrace">
            <a:avLst>
              <a:gd name="adj1" fmla="val 63294"/>
              <a:gd name="adj2" fmla="val 50000"/>
            </a:avLst>
          </a:prstGeom>
          <a:solidFill>
            <a:srgbClr val="FFFFFF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AutoShape 51">
            <a:extLst>
              <a:ext uri="{FF2B5EF4-FFF2-40B4-BE49-F238E27FC236}">
                <a16:creationId xmlns:a16="http://schemas.microsoft.com/office/drawing/2014/main" id="{8ADD4CDE-396A-4EFC-99EC-8A5557BA78CB}"/>
              </a:ext>
            </a:extLst>
          </p:cNvPr>
          <p:cNvSpPr>
            <a:spLocks/>
          </p:cNvSpPr>
          <p:nvPr/>
        </p:nvSpPr>
        <p:spPr bwMode="auto">
          <a:xfrm>
            <a:off x="7120702" y="4459671"/>
            <a:ext cx="400050" cy="1151778"/>
          </a:xfrm>
          <a:prstGeom prst="rightBrace">
            <a:avLst>
              <a:gd name="adj1" fmla="val 63294"/>
              <a:gd name="adj2" fmla="val 50000"/>
            </a:avLst>
          </a:prstGeom>
          <a:solidFill>
            <a:srgbClr val="FFFFFF"/>
          </a:soli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1D6D2F0-871E-40FE-9B8A-50AA7C89C775}"/>
              </a:ext>
            </a:extLst>
          </p:cNvPr>
          <p:cNvSpPr txBox="1">
            <a:spLocks/>
          </p:cNvSpPr>
          <p:nvPr/>
        </p:nvSpPr>
        <p:spPr>
          <a:xfrm>
            <a:off x="6057059" y="2945481"/>
            <a:ext cx="2871041" cy="5191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kern="0" dirty="0">
                <a:solidFill>
                  <a:srgbClr val="FF0000"/>
                </a:solidFill>
              </a:rPr>
              <a:t>REALIDAD: </a:t>
            </a:r>
            <a:endParaRPr lang="en-US" kern="0" dirty="0">
              <a:solidFill>
                <a:srgbClr val="FF0000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E2C2AE6-B653-40C8-BF38-16A67F92487E}"/>
              </a:ext>
            </a:extLst>
          </p:cNvPr>
          <p:cNvSpPr txBox="1">
            <a:spLocks/>
          </p:cNvSpPr>
          <p:nvPr/>
        </p:nvSpPr>
        <p:spPr>
          <a:xfrm>
            <a:off x="361649" y="1127676"/>
            <a:ext cx="8231187" cy="113068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kern="0" dirty="0"/>
              <a:t>VISIÓN: </a:t>
            </a:r>
          </a:p>
          <a:p>
            <a:r>
              <a:rPr lang="fr-FR" kern="0" dirty="0"/>
              <a:t>Un </a:t>
            </a:r>
            <a:r>
              <a:rPr lang="fr-FR" kern="0" dirty="0" err="1"/>
              <a:t>modelo</a:t>
            </a:r>
            <a:r>
              <a:rPr lang="fr-FR" kern="0" dirty="0"/>
              <a:t> de </a:t>
            </a:r>
            <a:r>
              <a:rPr lang="fr-FR" kern="0" dirty="0" err="1"/>
              <a:t>monitoreo</a:t>
            </a:r>
            <a:r>
              <a:rPr lang="fr-FR" kern="0" dirty="0"/>
              <a:t> </a:t>
            </a:r>
            <a:r>
              <a:rPr lang="fr-FR" kern="0" dirty="0" err="1"/>
              <a:t>integrado</a:t>
            </a:r>
            <a:endParaRPr lang="en-US" kern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1DCAD7F-CAC5-47D4-2D2A-C8E2580E834C}"/>
              </a:ext>
            </a:extLst>
          </p:cNvPr>
          <p:cNvSpPr/>
          <p:nvPr/>
        </p:nvSpPr>
        <p:spPr bwMode="auto">
          <a:xfrm>
            <a:off x="8648700" y="190500"/>
            <a:ext cx="279400" cy="381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3131777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15" grpId="1" animBg="1"/>
      <p:bldP spid="9" grpId="0"/>
      <p:bldP spid="11" grpId="0"/>
      <p:bldP spid="12" grpId="0"/>
      <p:bldP spid="13" grpId="0"/>
      <p:bldP spid="14" grpId="0" animBg="1"/>
      <p:bldP spid="8" grpId="0" animBg="1"/>
      <p:bldP spid="17" grpId="0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864" y="719789"/>
            <a:ext cx="8272152" cy="476950"/>
          </a:xfrm>
        </p:spPr>
        <p:txBody>
          <a:bodyPr/>
          <a:lstStyle/>
          <a:p>
            <a:r>
              <a:rPr lang="en-GB" dirty="0"/>
              <a:t>El </a:t>
            </a:r>
            <a:r>
              <a:rPr lang="en-GB" dirty="0" err="1"/>
              <a:t>marco</a:t>
            </a:r>
            <a:r>
              <a:rPr lang="en-GB" dirty="0"/>
              <a:t> de </a:t>
            </a:r>
            <a:r>
              <a:rPr lang="en-GB" dirty="0" err="1"/>
              <a:t>monitoreo</a:t>
            </a:r>
            <a:r>
              <a:rPr lang="en-GB" dirty="0"/>
              <a:t> dice para </a:t>
            </a:r>
            <a:r>
              <a:rPr lang="en-GB" dirty="0" err="1"/>
              <a:t>cada</a:t>
            </a:r>
            <a:r>
              <a:rPr lang="en-GB" dirty="0"/>
              <a:t> </a:t>
            </a:r>
            <a:r>
              <a:rPr lang="en-GB" dirty="0" err="1"/>
              <a:t>indicador</a:t>
            </a:r>
            <a:r>
              <a:rPr lang="en-GB" dirty="0"/>
              <a:t>:</a:t>
            </a:r>
            <a:endParaRPr lang="en-GB" sz="3200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E3BDF05-C07D-4775-9444-C49FFE041C8D}"/>
              </a:ext>
            </a:extLst>
          </p:cNvPr>
          <p:cNvSpPr/>
          <p:nvPr/>
        </p:nvSpPr>
        <p:spPr>
          <a:xfrm>
            <a:off x="3358793" y="3583209"/>
            <a:ext cx="5287521" cy="449977"/>
          </a:xfrm>
          <a:custGeom>
            <a:avLst/>
            <a:gdLst>
              <a:gd name="connsiteX0" fmla="*/ 79763 w 478569"/>
              <a:gd name="connsiteY0" fmla="*/ 0 h 5371591"/>
              <a:gd name="connsiteX1" fmla="*/ 398806 w 478569"/>
              <a:gd name="connsiteY1" fmla="*/ 0 h 5371591"/>
              <a:gd name="connsiteX2" fmla="*/ 478569 w 478569"/>
              <a:gd name="connsiteY2" fmla="*/ 79763 h 5371591"/>
              <a:gd name="connsiteX3" fmla="*/ 478569 w 478569"/>
              <a:gd name="connsiteY3" fmla="*/ 5371591 h 5371591"/>
              <a:gd name="connsiteX4" fmla="*/ 478569 w 478569"/>
              <a:gd name="connsiteY4" fmla="*/ 5371591 h 5371591"/>
              <a:gd name="connsiteX5" fmla="*/ 0 w 478569"/>
              <a:gd name="connsiteY5" fmla="*/ 5371591 h 5371591"/>
              <a:gd name="connsiteX6" fmla="*/ 0 w 478569"/>
              <a:gd name="connsiteY6" fmla="*/ 5371591 h 5371591"/>
              <a:gd name="connsiteX7" fmla="*/ 0 w 478569"/>
              <a:gd name="connsiteY7" fmla="*/ 79763 h 5371591"/>
              <a:gd name="connsiteX8" fmla="*/ 79763 w 478569"/>
              <a:gd name="connsiteY8" fmla="*/ 0 h 5371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8569" h="5371591">
                <a:moveTo>
                  <a:pt x="478569" y="895286"/>
                </a:moveTo>
                <a:lnTo>
                  <a:pt x="478569" y="4476305"/>
                </a:lnTo>
                <a:cubicBezTo>
                  <a:pt x="478569" y="4970756"/>
                  <a:pt x="475387" y="5371585"/>
                  <a:pt x="471463" y="5371585"/>
                </a:cubicBezTo>
                <a:lnTo>
                  <a:pt x="0" y="5371585"/>
                </a:lnTo>
                <a:lnTo>
                  <a:pt x="0" y="5371585"/>
                </a:lnTo>
                <a:lnTo>
                  <a:pt x="0" y="6"/>
                </a:lnTo>
                <a:lnTo>
                  <a:pt x="0" y="6"/>
                </a:lnTo>
                <a:lnTo>
                  <a:pt x="471463" y="6"/>
                </a:lnTo>
                <a:cubicBezTo>
                  <a:pt x="475387" y="6"/>
                  <a:pt x="478569" y="400835"/>
                  <a:pt x="478569" y="895286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57652" rIns="91942" bIns="57652" numCol="1" spcCol="1270" anchor="ctr" anchorCtr="0">
            <a:noAutofit/>
          </a:bodyPr>
          <a:lstStyle/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1700" dirty="0" err="1"/>
              <a:t>Sexo</a:t>
            </a:r>
            <a:r>
              <a:rPr lang="en-GB" sz="1700" dirty="0"/>
              <a:t>, </a:t>
            </a:r>
            <a:r>
              <a:rPr lang="en-GB" sz="1700" dirty="0" err="1"/>
              <a:t>edad</a:t>
            </a:r>
            <a:r>
              <a:rPr lang="en-GB" sz="1700" dirty="0"/>
              <a:t>, </a:t>
            </a:r>
            <a:r>
              <a:rPr lang="en-GB" sz="1700" dirty="0" err="1"/>
              <a:t>estatus</a:t>
            </a:r>
            <a:r>
              <a:rPr lang="en-GB" sz="1700" dirty="0"/>
              <a:t>, </a:t>
            </a:r>
            <a:r>
              <a:rPr lang="en-GB" sz="1700" dirty="0" err="1"/>
              <a:t>ubicación</a:t>
            </a:r>
            <a:r>
              <a:rPr lang="en-GB" sz="1700" dirty="0"/>
              <a:t>, …</a:t>
            </a:r>
            <a:endParaRPr lang="en-GB" sz="1700" kern="1200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89B1347-67D1-4543-9DB2-C1B7321BD3AF}"/>
              </a:ext>
            </a:extLst>
          </p:cNvPr>
          <p:cNvSpPr/>
          <p:nvPr/>
        </p:nvSpPr>
        <p:spPr>
          <a:xfrm>
            <a:off x="503233" y="3584480"/>
            <a:ext cx="2857943" cy="476950"/>
          </a:xfrm>
          <a:custGeom>
            <a:avLst/>
            <a:gdLst>
              <a:gd name="connsiteX0" fmla="*/ 0 w 3021519"/>
              <a:gd name="connsiteY0" fmla="*/ 79493 h 476950"/>
              <a:gd name="connsiteX1" fmla="*/ 79493 w 3021519"/>
              <a:gd name="connsiteY1" fmla="*/ 0 h 476950"/>
              <a:gd name="connsiteX2" fmla="*/ 2942026 w 3021519"/>
              <a:gd name="connsiteY2" fmla="*/ 0 h 476950"/>
              <a:gd name="connsiteX3" fmla="*/ 3021519 w 3021519"/>
              <a:gd name="connsiteY3" fmla="*/ 79493 h 476950"/>
              <a:gd name="connsiteX4" fmla="*/ 3021519 w 3021519"/>
              <a:gd name="connsiteY4" fmla="*/ 397457 h 476950"/>
              <a:gd name="connsiteX5" fmla="*/ 2942026 w 3021519"/>
              <a:gd name="connsiteY5" fmla="*/ 476950 h 476950"/>
              <a:gd name="connsiteX6" fmla="*/ 79493 w 3021519"/>
              <a:gd name="connsiteY6" fmla="*/ 476950 h 476950"/>
              <a:gd name="connsiteX7" fmla="*/ 0 w 3021519"/>
              <a:gd name="connsiteY7" fmla="*/ 397457 h 476950"/>
              <a:gd name="connsiteX8" fmla="*/ 0 w 3021519"/>
              <a:gd name="connsiteY8" fmla="*/ 79493 h 47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1519" h="476950">
                <a:moveTo>
                  <a:pt x="0" y="79493"/>
                </a:moveTo>
                <a:cubicBezTo>
                  <a:pt x="0" y="35590"/>
                  <a:pt x="35590" y="0"/>
                  <a:pt x="79493" y="0"/>
                </a:cubicBezTo>
                <a:lnTo>
                  <a:pt x="2942026" y="0"/>
                </a:lnTo>
                <a:cubicBezTo>
                  <a:pt x="2985929" y="0"/>
                  <a:pt x="3021519" y="35590"/>
                  <a:pt x="3021519" y="79493"/>
                </a:cubicBezTo>
                <a:lnTo>
                  <a:pt x="3021519" y="397457"/>
                </a:lnTo>
                <a:cubicBezTo>
                  <a:pt x="3021519" y="441360"/>
                  <a:pt x="2985929" y="476950"/>
                  <a:pt x="2942026" y="476950"/>
                </a:cubicBezTo>
                <a:lnTo>
                  <a:pt x="79493" y="476950"/>
                </a:lnTo>
                <a:cubicBezTo>
                  <a:pt x="35590" y="476950"/>
                  <a:pt x="0" y="441360"/>
                  <a:pt x="0" y="397457"/>
                </a:cubicBezTo>
                <a:lnTo>
                  <a:pt x="0" y="7949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533" tIns="70908" rIns="118533" bIns="70908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dirty="0" err="1"/>
              <a:t>Desagregación</a:t>
            </a:r>
            <a:endParaRPr lang="en-GB" sz="2500" kern="120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AB6F55E-C8FB-45EA-922D-60FF4BA49B38}"/>
              </a:ext>
            </a:extLst>
          </p:cNvPr>
          <p:cNvSpPr/>
          <p:nvPr/>
        </p:nvSpPr>
        <p:spPr>
          <a:xfrm>
            <a:off x="3369116" y="2137299"/>
            <a:ext cx="5279584" cy="478569"/>
          </a:xfrm>
          <a:custGeom>
            <a:avLst/>
            <a:gdLst>
              <a:gd name="connsiteX0" fmla="*/ 79763 w 478569"/>
              <a:gd name="connsiteY0" fmla="*/ 0 h 5371591"/>
              <a:gd name="connsiteX1" fmla="*/ 398806 w 478569"/>
              <a:gd name="connsiteY1" fmla="*/ 0 h 5371591"/>
              <a:gd name="connsiteX2" fmla="*/ 478569 w 478569"/>
              <a:gd name="connsiteY2" fmla="*/ 79763 h 5371591"/>
              <a:gd name="connsiteX3" fmla="*/ 478569 w 478569"/>
              <a:gd name="connsiteY3" fmla="*/ 5371591 h 5371591"/>
              <a:gd name="connsiteX4" fmla="*/ 478569 w 478569"/>
              <a:gd name="connsiteY4" fmla="*/ 5371591 h 5371591"/>
              <a:gd name="connsiteX5" fmla="*/ 0 w 478569"/>
              <a:gd name="connsiteY5" fmla="*/ 5371591 h 5371591"/>
              <a:gd name="connsiteX6" fmla="*/ 0 w 478569"/>
              <a:gd name="connsiteY6" fmla="*/ 5371591 h 5371591"/>
              <a:gd name="connsiteX7" fmla="*/ 0 w 478569"/>
              <a:gd name="connsiteY7" fmla="*/ 79763 h 5371591"/>
              <a:gd name="connsiteX8" fmla="*/ 79763 w 478569"/>
              <a:gd name="connsiteY8" fmla="*/ 0 h 5371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8569" h="5371591">
                <a:moveTo>
                  <a:pt x="478569" y="895286"/>
                </a:moveTo>
                <a:lnTo>
                  <a:pt x="478569" y="4476305"/>
                </a:lnTo>
                <a:cubicBezTo>
                  <a:pt x="478569" y="4970756"/>
                  <a:pt x="475387" y="5371585"/>
                  <a:pt x="471463" y="5371585"/>
                </a:cubicBezTo>
                <a:lnTo>
                  <a:pt x="0" y="5371585"/>
                </a:lnTo>
                <a:lnTo>
                  <a:pt x="0" y="5371585"/>
                </a:lnTo>
                <a:lnTo>
                  <a:pt x="0" y="6"/>
                </a:lnTo>
                <a:lnTo>
                  <a:pt x="0" y="6"/>
                </a:lnTo>
                <a:lnTo>
                  <a:pt x="471463" y="6"/>
                </a:lnTo>
                <a:cubicBezTo>
                  <a:pt x="475387" y="6"/>
                  <a:pt x="478569" y="400835"/>
                  <a:pt x="478569" y="895286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57652" rIns="91942" bIns="57652" numCol="1" spcCol="1270" anchor="ctr" anchorCtr="0">
            <a:noAutofit/>
          </a:bodyPr>
          <a:lstStyle/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1700" dirty="0"/>
              <a:t>Para </a:t>
            </a:r>
            <a:r>
              <a:rPr lang="en-GB" sz="1700" dirty="0" err="1"/>
              <a:t>entregas</a:t>
            </a:r>
            <a:r>
              <a:rPr lang="en-GB" sz="1700" dirty="0"/>
              <a:t> </a:t>
            </a:r>
            <a:r>
              <a:rPr lang="en-GB" sz="1700" dirty="0" err="1"/>
              <a:t>cuantificadas</a:t>
            </a:r>
            <a:endParaRPr lang="en-GB" sz="1700" kern="120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990ACB0-688B-4D89-98CB-DFB33DF2CFFB}"/>
              </a:ext>
            </a:extLst>
          </p:cNvPr>
          <p:cNvSpPr/>
          <p:nvPr/>
        </p:nvSpPr>
        <p:spPr>
          <a:xfrm>
            <a:off x="503237" y="2156994"/>
            <a:ext cx="2857941" cy="476950"/>
          </a:xfrm>
          <a:custGeom>
            <a:avLst/>
            <a:gdLst>
              <a:gd name="connsiteX0" fmla="*/ 0 w 3021519"/>
              <a:gd name="connsiteY0" fmla="*/ 79493 h 476950"/>
              <a:gd name="connsiteX1" fmla="*/ 79493 w 3021519"/>
              <a:gd name="connsiteY1" fmla="*/ 0 h 476950"/>
              <a:gd name="connsiteX2" fmla="*/ 2942026 w 3021519"/>
              <a:gd name="connsiteY2" fmla="*/ 0 h 476950"/>
              <a:gd name="connsiteX3" fmla="*/ 3021519 w 3021519"/>
              <a:gd name="connsiteY3" fmla="*/ 79493 h 476950"/>
              <a:gd name="connsiteX4" fmla="*/ 3021519 w 3021519"/>
              <a:gd name="connsiteY4" fmla="*/ 397457 h 476950"/>
              <a:gd name="connsiteX5" fmla="*/ 2942026 w 3021519"/>
              <a:gd name="connsiteY5" fmla="*/ 476950 h 476950"/>
              <a:gd name="connsiteX6" fmla="*/ 79493 w 3021519"/>
              <a:gd name="connsiteY6" fmla="*/ 476950 h 476950"/>
              <a:gd name="connsiteX7" fmla="*/ 0 w 3021519"/>
              <a:gd name="connsiteY7" fmla="*/ 397457 h 476950"/>
              <a:gd name="connsiteX8" fmla="*/ 0 w 3021519"/>
              <a:gd name="connsiteY8" fmla="*/ 79493 h 47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1519" h="476950">
                <a:moveTo>
                  <a:pt x="0" y="79493"/>
                </a:moveTo>
                <a:cubicBezTo>
                  <a:pt x="0" y="35590"/>
                  <a:pt x="35590" y="0"/>
                  <a:pt x="79493" y="0"/>
                </a:cubicBezTo>
                <a:lnTo>
                  <a:pt x="2942026" y="0"/>
                </a:lnTo>
                <a:cubicBezTo>
                  <a:pt x="2985929" y="0"/>
                  <a:pt x="3021519" y="35590"/>
                  <a:pt x="3021519" y="79493"/>
                </a:cubicBezTo>
                <a:lnTo>
                  <a:pt x="3021519" y="397457"/>
                </a:lnTo>
                <a:cubicBezTo>
                  <a:pt x="3021519" y="441360"/>
                  <a:pt x="2985929" y="476950"/>
                  <a:pt x="2942026" y="476950"/>
                </a:cubicBezTo>
                <a:lnTo>
                  <a:pt x="79493" y="476950"/>
                </a:lnTo>
                <a:cubicBezTo>
                  <a:pt x="35590" y="476950"/>
                  <a:pt x="0" y="441360"/>
                  <a:pt x="0" y="397457"/>
                </a:cubicBezTo>
                <a:lnTo>
                  <a:pt x="0" y="7949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533" tIns="70908" rIns="118533" bIns="70908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400" kern="1200" dirty="0" err="1"/>
              <a:t>Necesidad</a:t>
            </a:r>
            <a:endParaRPr lang="en-GB" sz="2500" kern="120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51CCDDB-C5AA-4D9E-8D94-895FD28BB536}"/>
              </a:ext>
            </a:extLst>
          </p:cNvPr>
          <p:cNvSpPr/>
          <p:nvPr/>
        </p:nvSpPr>
        <p:spPr>
          <a:xfrm>
            <a:off x="3369116" y="2624802"/>
            <a:ext cx="5279584" cy="478569"/>
          </a:xfrm>
          <a:custGeom>
            <a:avLst/>
            <a:gdLst>
              <a:gd name="connsiteX0" fmla="*/ 79763 w 478569"/>
              <a:gd name="connsiteY0" fmla="*/ 0 h 5371591"/>
              <a:gd name="connsiteX1" fmla="*/ 398806 w 478569"/>
              <a:gd name="connsiteY1" fmla="*/ 0 h 5371591"/>
              <a:gd name="connsiteX2" fmla="*/ 478569 w 478569"/>
              <a:gd name="connsiteY2" fmla="*/ 79763 h 5371591"/>
              <a:gd name="connsiteX3" fmla="*/ 478569 w 478569"/>
              <a:gd name="connsiteY3" fmla="*/ 5371591 h 5371591"/>
              <a:gd name="connsiteX4" fmla="*/ 478569 w 478569"/>
              <a:gd name="connsiteY4" fmla="*/ 5371591 h 5371591"/>
              <a:gd name="connsiteX5" fmla="*/ 0 w 478569"/>
              <a:gd name="connsiteY5" fmla="*/ 5371591 h 5371591"/>
              <a:gd name="connsiteX6" fmla="*/ 0 w 478569"/>
              <a:gd name="connsiteY6" fmla="*/ 5371591 h 5371591"/>
              <a:gd name="connsiteX7" fmla="*/ 0 w 478569"/>
              <a:gd name="connsiteY7" fmla="*/ 79763 h 5371591"/>
              <a:gd name="connsiteX8" fmla="*/ 79763 w 478569"/>
              <a:gd name="connsiteY8" fmla="*/ 0 h 5371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8569" h="5371591">
                <a:moveTo>
                  <a:pt x="478569" y="895286"/>
                </a:moveTo>
                <a:lnTo>
                  <a:pt x="478569" y="4476305"/>
                </a:lnTo>
                <a:cubicBezTo>
                  <a:pt x="478569" y="4970756"/>
                  <a:pt x="475387" y="5371585"/>
                  <a:pt x="471463" y="5371585"/>
                </a:cubicBezTo>
                <a:lnTo>
                  <a:pt x="0" y="5371585"/>
                </a:lnTo>
                <a:lnTo>
                  <a:pt x="0" y="5371585"/>
                </a:lnTo>
                <a:lnTo>
                  <a:pt x="0" y="6"/>
                </a:lnTo>
                <a:lnTo>
                  <a:pt x="0" y="6"/>
                </a:lnTo>
                <a:lnTo>
                  <a:pt x="471463" y="6"/>
                </a:lnTo>
                <a:cubicBezTo>
                  <a:pt x="475387" y="6"/>
                  <a:pt x="478569" y="400835"/>
                  <a:pt x="478569" y="895286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57652" rIns="91942" bIns="57652" numCol="1" spcCol="1270" anchor="ctr" anchorCtr="0">
            <a:noAutofit/>
          </a:bodyPr>
          <a:lstStyle/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1700" dirty="0"/>
              <a:t>Para </a:t>
            </a:r>
            <a:r>
              <a:rPr lang="en-GB" sz="1700" dirty="0" err="1"/>
              <a:t>los</a:t>
            </a:r>
            <a:r>
              <a:rPr lang="en-GB" sz="1700" dirty="0"/>
              <a:t> </a:t>
            </a:r>
            <a:r>
              <a:rPr lang="en-GB" sz="1700" dirty="0" err="1"/>
              <a:t>indicadores</a:t>
            </a:r>
            <a:r>
              <a:rPr lang="en-GB" sz="1700" dirty="0"/>
              <a:t> de </a:t>
            </a:r>
            <a:r>
              <a:rPr lang="en-GB" sz="1700" dirty="0" err="1"/>
              <a:t>resultados</a:t>
            </a:r>
            <a:endParaRPr lang="en-GB" sz="1700" kern="120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392A5FB-E9B1-45A7-A24D-3BBF4F0F6959}"/>
              </a:ext>
            </a:extLst>
          </p:cNvPr>
          <p:cNvSpPr/>
          <p:nvPr/>
        </p:nvSpPr>
        <p:spPr>
          <a:xfrm>
            <a:off x="503237" y="2626421"/>
            <a:ext cx="2857941" cy="476950"/>
          </a:xfrm>
          <a:custGeom>
            <a:avLst/>
            <a:gdLst>
              <a:gd name="connsiteX0" fmla="*/ 0 w 3021519"/>
              <a:gd name="connsiteY0" fmla="*/ 79493 h 476950"/>
              <a:gd name="connsiteX1" fmla="*/ 79493 w 3021519"/>
              <a:gd name="connsiteY1" fmla="*/ 0 h 476950"/>
              <a:gd name="connsiteX2" fmla="*/ 2942026 w 3021519"/>
              <a:gd name="connsiteY2" fmla="*/ 0 h 476950"/>
              <a:gd name="connsiteX3" fmla="*/ 3021519 w 3021519"/>
              <a:gd name="connsiteY3" fmla="*/ 79493 h 476950"/>
              <a:gd name="connsiteX4" fmla="*/ 3021519 w 3021519"/>
              <a:gd name="connsiteY4" fmla="*/ 397457 h 476950"/>
              <a:gd name="connsiteX5" fmla="*/ 2942026 w 3021519"/>
              <a:gd name="connsiteY5" fmla="*/ 476950 h 476950"/>
              <a:gd name="connsiteX6" fmla="*/ 79493 w 3021519"/>
              <a:gd name="connsiteY6" fmla="*/ 476950 h 476950"/>
              <a:gd name="connsiteX7" fmla="*/ 0 w 3021519"/>
              <a:gd name="connsiteY7" fmla="*/ 397457 h 476950"/>
              <a:gd name="connsiteX8" fmla="*/ 0 w 3021519"/>
              <a:gd name="connsiteY8" fmla="*/ 79493 h 47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1519" h="476950">
                <a:moveTo>
                  <a:pt x="0" y="79493"/>
                </a:moveTo>
                <a:cubicBezTo>
                  <a:pt x="0" y="35590"/>
                  <a:pt x="35590" y="0"/>
                  <a:pt x="79493" y="0"/>
                </a:cubicBezTo>
                <a:lnTo>
                  <a:pt x="2942026" y="0"/>
                </a:lnTo>
                <a:cubicBezTo>
                  <a:pt x="2985929" y="0"/>
                  <a:pt x="3021519" y="35590"/>
                  <a:pt x="3021519" y="79493"/>
                </a:cubicBezTo>
                <a:lnTo>
                  <a:pt x="3021519" y="397457"/>
                </a:lnTo>
                <a:cubicBezTo>
                  <a:pt x="3021519" y="441360"/>
                  <a:pt x="2985929" y="476950"/>
                  <a:pt x="2942026" y="476950"/>
                </a:cubicBezTo>
                <a:lnTo>
                  <a:pt x="79493" y="476950"/>
                </a:lnTo>
                <a:cubicBezTo>
                  <a:pt x="35590" y="476950"/>
                  <a:pt x="0" y="441360"/>
                  <a:pt x="0" y="397457"/>
                </a:cubicBezTo>
                <a:lnTo>
                  <a:pt x="0" y="7949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533" tIns="70908" rIns="118533" bIns="70908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000" kern="1200" dirty="0" err="1"/>
              <a:t>Cifra</a:t>
            </a:r>
            <a:r>
              <a:rPr lang="en-GB" sz="2000" kern="1200" dirty="0"/>
              <a:t> de </a:t>
            </a:r>
            <a:r>
              <a:rPr lang="en-GB" sz="2000" kern="1200" dirty="0" err="1"/>
              <a:t>Referencia</a:t>
            </a:r>
            <a:endParaRPr lang="en-GB" sz="2400" kern="120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EB5DBDD-7FE1-4220-9522-73CB2FAB8BEB}"/>
              </a:ext>
            </a:extLst>
          </p:cNvPr>
          <p:cNvSpPr/>
          <p:nvPr/>
        </p:nvSpPr>
        <p:spPr>
          <a:xfrm>
            <a:off x="3340541" y="4051228"/>
            <a:ext cx="5308159" cy="472229"/>
          </a:xfrm>
          <a:custGeom>
            <a:avLst/>
            <a:gdLst>
              <a:gd name="connsiteX0" fmla="*/ 79763 w 478569"/>
              <a:gd name="connsiteY0" fmla="*/ 0 h 5371591"/>
              <a:gd name="connsiteX1" fmla="*/ 398806 w 478569"/>
              <a:gd name="connsiteY1" fmla="*/ 0 h 5371591"/>
              <a:gd name="connsiteX2" fmla="*/ 478569 w 478569"/>
              <a:gd name="connsiteY2" fmla="*/ 79763 h 5371591"/>
              <a:gd name="connsiteX3" fmla="*/ 478569 w 478569"/>
              <a:gd name="connsiteY3" fmla="*/ 5371591 h 5371591"/>
              <a:gd name="connsiteX4" fmla="*/ 478569 w 478569"/>
              <a:gd name="connsiteY4" fmla="*/ 5371591 h 5371591"/>
              <a:gd name="connsiteX5" fmla="*/ 0 w 478569"/>
              <a:gd name="connsiteY5" fmla="*/ 5371591 h 5371591"/>
              <a:gd name="connsiteX6" fmla="*/ 0 w 478569"/>
              <a:gd name="connsiteY6" fmla="*/ 5371591 h 5371591"/>
              <a:gd name="connsiteX7" fmla="*/ 0 w 478569"/>
              <a:gd name="connsiteY7" fmla="*/ 79763 h 5371591"/>
              <a:gd name="connsiteX8" fmla="*/ 79763 w 478569"/>
              <a:gd name="connsiteY8" fmla="*/ 0 h 5371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8569" h="5371591">
                <a:moveTo>
                  <a:pt x="478569" y="895286"/>
                </a:moveTo>
                <a:lnTo>
                  <a:pt x="478569" y="4476305"/>
                </a:lnTo>
                <a:cubicBezTo>
                  <a:pt x="478569" y="4970756"/>
                  <a:pt x="475387" y="5371585"/>
                  <a:pt x="471463" y="5371585"/>
                </a:cubicBezTo>
                <a:lnTo>
                  <a:pt x="0" y="5371585"/>
                </a:lnTo>
                <a:lnTo>
                  <a:pt x="0" y="5371585"/>
                </a:lnTo>
                <a:lnTo>
                  <a:pt x="0" y="6"/>
                </a:lnTo>
                <a:lnTo>
                  <a:pt x="0" y="6"/>
                </a:lnTo>
                <a:lnTo>
                  <a:pt x="471463" y="6"/>
                </a:lnTo>
                <a:cubicBezTo>
                  <a:pt x="475387" y="6"/>
                  <a:pt x="478569" y="400835"/>
                  <a:pt x="478569" y="895286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57652" rIns="91942" bIns="57652" numCol="1" spcCol="1270" anchor="ctr" anchorCtr="0">
            <a:noAutofit/>
          </a:bodyPr>
          <a:lstStyle/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1700" dirty="0" err="1"/>
              <a:t>Actores</a:t>
            </a:r>
            <a:r>
              <a:rPr lang="en-GB" sz="1700" dirty="0"/>
              <a:t>, </a:t>
            </a:r>
            <a:r>
              <a:rPr lang="en-GB" sz="1700" dirty="0" err="1"/>
              <a:t>Gobierno</a:t>
            </a:r>
            <a:r>
              <a:rPr lang="en-GB" sz="1700" dirty="0"/>
              <a:t>, </a:t>
            </a:r>
            <a:r>
              <a:rPr lang="en-GB" sz="1700" dirty="0" err="1"/>
              <a:t>informes</a:t>
            </a:r>
            <a:r>
              <a:rPr lang="en-GB" sz="1700" dirty="0"/>
              <a:t>, …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41BA104-D03A-487F-B8F1-766F96CAF082}"/>
              </a:ext>
            </a:extLst>
          </p:cNvPr>
          <p:cNvSpPr/>
          <p:nvPr/>
        </p:nvSpPr>
        <p:spPr>
          <a:xfrm>
            <a:off x="503238" y="4062426"/>
            <a:ext cx="2857944" cy="476950"/>
          </a:xfrm>
          <a:custGeom>
            <a:avLst/>
            <a:gdLst>
              <a:gd name="connsiteX0" fmla="*/ 0 w 3021519"/>
              <a:gd name="connsiteY0" fmla="*/ 79493 h 476950"/>
              <a:gd name="connsiteX1" fmla="*/ 79493 w 3021519"/>
              <a:gd name="connsiteY1" fmla="*/ 0 h 476950"/>
              <a:gd name="connsiteX2" fmla="*/ 2942026 w 3021519"/>
              <a:gd name="connsiteY2" fmla="*/ 0 h 476950"/>
              <a:gd name="connsiteX3" fmla="*/ 3021519 w 3021519"/>
              <a:gd name="connsiteY3" fmla="*/ 79493 h 476950"/>
              <a:gd name="connsiteX4" fmla="*/ 3021519 w 3021519"/>
              <a:gd name="connsiteY4" fmla="*/ 397457 h 476950"/>
              <a:gd name="connsiteX5" fmla="*/ 2942026 w 3021519"/>
              <a:gd name="connsiteY5" fmla="*/ 476950 h 476950"/>
              <a:gd name="connsiteX6" fmla="*/ 79493 w 3021519"/>
              <a:gd name="connsiteY6" fmla="*/ 476950 h 476950"/>
              <a:gd name="connsiteX7" fmla="*/ 0 w 3021519"/>
              <a:gd name="connsiteY7" fmla="*/ 397457 h 476950"/>
              <a:gd name="connsiteX8" fmla="*/ 0 w 3021519"/>
              <a:gd name="connsiteY8" fmla="*/ 79493 h 47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1519" h="476950">
                <a:moveTo>
                  <a:pt x="0" y="79493"/>
                </a:moveTo>
                <a:cubicBezTo>
                  <a:pt x="0" y="35590"/>
                  <a:pt x="35590" y="0"/>
                  <a:pt x="79493" y="0"/>
                </a:cubicBezTo>
                <a:lnTo>
                  <a:pt x="2942026" y="0"/>
                </a:lnTo>
                <a:cubicBezTo>
                  <a:pt x="2985929" y="0"/>
                  <a:pt x="3021519" y="35590"/>
                  <a:pt x="3021519" y="79493"/>
                </a:cubicBezTo>
                <a:lnTo>
                  <a:pt x="3021519" y="397457"/>
                </a:lnTo>
                <a:cubicBezTo>
                  <a:pt x="3021519" y="441360"/>
                  <a:pt x="2985929" y="476950"/>
                  <a:pt x="2942026" y="476950"/>
                </a:cubicBezTo>
                <a:lnTo>
                  <a:pt x="79493" y="476950"/>
                </a:lnTo>
                <a:cubicBezTo>
                  <a:pt x="35590" y="476950"/>
                  <a:pt x="0" y="441360"/>
                  <a:pt x="0" y="397457"/>
                </a:cubicBezTo>
                <a:lnTo>
                  <a:pt x="0" y="7949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533" tIns="70908" rIns="118533" bIns="70908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dirty="0">
                <a:solidFill>
                  <a:prstClr val="white"/>
                </a:solidFill>
              </a:rPr>
              <a:t>Fuente</a:t>
            </a:r>
            <a:endParaRPr lang="en-GB" sz="2500" kern="120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A60CFD2-611A-45CA-B8E7-520D41D2821A}"/>
              </a:ext>
            </a:extLst>
          </p:cNvPr>
          <p:cNvSpPr/>
          <p:nvPr/>
        </p:nvSpPr>
        <p:spPr>
          <a:xfrm>
            <a:off x="3330212" y="4540904"/>
            <a:ext cx="5328803" cy="478569"/>
          </a:xfrm>
          <a:custGeom>
            <a:avLst/>
            <a:gdLst>
              <a:gd name="connsiteX0" fmla="*/ 79763 w 478569"/>
              <a:gd name="connsiteY0" fmla="*/ 0 h 5371591"/>
              <a:gd name="connsiteX1" fmla="*/ 398806 w 478569"/>
              <a:gd name="connsiteY1" fmla="*/ 0 h 5371591"/>
              <a:gd name="connsiteX2" fmla="*/ 478569 w 478569"/>
              <a:gd name="connsiteY2" fmla="*/ 79763 h 5371591"/>
              <a:gd name="connsiteX3" fmla="*/ 478569 w 478569"/>
              <a:gd name="connsiteY3" fmla="*/ 5371591 h 5371591"/>
              <a:gd name="connsiteX4" fmla="*/ 478569 w 478569"/>
              <a:gd name="connsiteY4" fmla="*/ 5371591 h 5371591"/>
              <a:gd name="connsiteX5" fmla="*/ 0 w 478569"/>
              <a:gd name="connsiteY5" fmla="*/ 5371591 h 5371591"/>
              <a:gd name="connsiteX6" fmla="*/ 0 w 478569"/>
              <a:gd name="connsiteY6" fmla="*/ 5371591 h 5371591"/>
              <a:gd name="connsiteX7" fmla="*/ 0 w 478569"/>
              <a:gd name="connsiteY7" fmla="*/ 79763 h 5371591"/>
              <a:gd name="connsiteX8" fmla="*/ 79763 w 478569"/>
              <a:gd name="connsiteY8" fmla="*/ 0 h 5371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8569" h="5371591">
                <a:moveTo>
                  <a:pt x="478569" y="895286"/>
                </a:moveTo>
                <a:lnTo>
                  <a:pt x="478569" y="4476305"/>
                </a:lnTo>
                <a:cubicBezTo>
                  <a:pt x="478569" y="4970756"/>
                  <a:pt x="475387" y="5371585"/>
                  <a:pt x="471463" y="5371585"/>
                </a:cubicBezTo>
                <a:lnTo>
                  <a:pt x="0" y="5371585"/>
                </a:lnTo>
                <a:lnTo>
                  <a:pt x="0" y="5371585"/>
                </a:lnTo>
                <a:lnTo>
                  <a:pt x="0" y="6"/>
                </a:lnTo>
                <a:lnTo>
                  <a:pt x="0" y="6"/>
                </a:lnTo>
                <a:lnTo>
                  <a:pt x="471463" y="6"/>
                </a:lnTo>
                <a:cubicBezTo>
                  <a:pt x="475387" y="6"/>
                  <a:pt x="478569" y="400835"/>
                  <a:pt x="478569" y="895286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57652" rIns="91942" bIns="57652" numCol="1" spcCol="1270" anchor="ctr" anchorCtr="0">
            <a:noAutofit/>
          </a:bodyPr>
          <a:lstStyle/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1700" dirty="0" err="1"/>
              <a:t>Cómo</a:t>
            </a:r>
            <a:r>
              <a:rPr lang="en-GB" sz="1700" dirty="0"/>
              <a:t> se </a:t>
            </a:r>
            <a:r>
              <a:rPr lang="en-GB" sz="1700" dirty="0" err="1"/>
              <a:t>recopilarán</a:t>
            </a:r>
            <a:r>
              <a:rPr lang="en-GB" sz="1700" dirty="0"/>
              <a:t> </a:t>
            </a:r>
            <a:r>
              <a:rPr lang="en-GB" sz="1700" dirty="0" err="1"/>
              <a:t>los</a:t>
            </a:r>
            <a:r>
              <a:rPr lang="en-GB" sz="1700" dirty="0"/>
              <a:t> </a:t>
            </a:r>
            <a:r>
              <a:rPr lang="en-GB" sz="1700" dirty="0" err="1"/>
              <a:t>datos</a:t>
            </a:r>
            <a:endParaRPr lang="en-GB" sz="170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A6249C6-E0BA-4B23-B38C-7032A3022DEF}"/>
              </a:ext>
            </a:extLst>
          </p:cNvPr>
          <p:cNvSpPr/>
          <p:nvPr/>
        </p:nvSpPr>
        <p:spPr>
          <a:xfrm>
            <a:off x="503238" y="4538744"/>
            <a:ext cx="2857941" cy="476950"/>
          </a:xfrm>
          <a:custGeom>
            <a:avLst/>
            <a:gdLst>
              <a:gd name="connsiteX0" fmla="*/ 0 w 3021519"/>
              <a:gd name="connsiteY0" fmla="*/ 79493 h 476950"/>
              <a:gd name="connsiteX1" fmla="*/ 79493 w 3021519"/>
              <a:gd name="connsiteY1" fmla="*/ 0 h 476950"/>
              <a:gd name="connsiteX2" fmla="*/ 2942026 w 3021519"/>
              <a:gd name="connsiteY2" fmla="*/ 0 h 476950"/>
              <a:gd name="connsiteX3" fmla="*/ 3021519 w 3021519"/>
              <a:gd name="connsiteY3" fmla="*/ 79493 h 476950"/>
              <a:gd name="connsiteX4" fmla="*/ 3021519 w 3021519"/>
              <a:gd name="connsiteY4" fmla="*/ 397457 h 476950"/>
              <a:gd name="connsiteX5" fmla="*/ 2942026 w 3021519"/>
              <a:gd name="connsiteY5" fmla="*/ 476950 h 476950"/>
              <a:gd name="connsiteX6" fmla="*/ 79493 w 3021519"/>
              <a:gd name="connsiteY6" fmla="*/ 476950 h 476950"/>
              <a:gd name="connsiteX7" fmla="*/ 0 w 3021519"/>
              <a:gd name="connsiteY7" fmla="*/ 397457 h 476950"/>
              <a:gd name="connsiteX8" fmla="*/ 0 w 3021519"/>
              <a:gd name="connsiteY8" fmla="*/ 79493 h 47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1519" h="476950">
                <a:moveTo>
                  <a:pt x="0" y="79493"/>
                </a:moveTo>
                <a:cubicBezTo>
                  <a:pt x="0" y="35590"/>
                  <a:pt x="35590" y="0"/>
                  <a:pt x="79493" y="0"/>
                </a:cubicBezTo>
                <a:lnTo>
                  <a:pt x="2942026" y="0"/>
                </a:lnTo>
                <a:cubicBezTo>
                  <a:pt x="2985929" y="0"/>
                  <a:pt x="3021519" y="35590"/>
                  <a:pt x="3021519" y="79493"/>
                </a:cubicBezTo>
                <a:lnTo>
                  <a:pt x="3021519" y="397457"/>
                </a:lnTo>
                <a:cubicBezTo>
                  <a:pt x="3021519" y="441360"/>
                  <a:pt x="2985929" y="476950"/>
                  <a:pt x="2942026" y="476950"/>
                </a:cubicBezTo>
                <a:lnTo>
                  <a:pt x="79493" y="476950"/>
                </a:lnTo>
                <a:cubicBezTo>
                  <a:pt x="35590" y="476950"/>
                  <a:pt x="0" y="441360"/>
                  <a:pt x="0" y="397457"/>
                </a:cubicBezTo>
                <a:lnTo>
                  <a:pt x="0" y="7949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533" tIns="70908" rIns="118533" bIns="70908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dirty="0" err="1"/>
              <a:t>Metodología</a:t>
            </a:r>
            <a:endParaRPr lang="en-GB" sz="2500" kern="1200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D048542-96CF-4B5A-A291-4F5B85B3707D}"/>
              </a:ext>
            </a:extLst>
          </p:cNvPr>
          <p:cNvSpPr/>
          <p:nvPr/>
        </p:nvSpPr>
        <p:spPr>
          <a:xfrm>
            <a:off x="3350860" y="4999701"/>
            <a:ext cx="5300222" cy="478569"/>
          </a:xfrm>
          <a:custGeom>
            <a:avLst/>
            <a:gdLst>
              <a:gd name="connsiteX0" fmla="*/ 79763 w 478569"/>
              <a:gd name="connsiteY0" fmla="*/ 0 h 5371591"/>
              <a:gd name="connsiteX1" fmla="*/ 398806 w 478569"/>
              <a:gd name="connsiteY1" fmla="*/ 0 h 5371591"/>
              <a:gd name="connsiteX2" fmla="*/ 478569 w 478569"/>
              <a:gd name="connsiteY2" fmla="*/ 79763 h 5371591"/>
              <a:gd name="connsiteX3" fmla="*/ 478569 w 478569"/>
              <a:gd name="connsiteY3" fmla="*/ 5371591 h 5371591"/>
              <a:gd name="connsiteX4" fmla="*/ 478569 w 478569"/>
              <a:gd name="connsiteY4" fmla="*/ 5371591 h 5371591"/>
              <a:gd name="connsiteX5" fmla="*/ 0 w 478569"/>
              <a:gd name="connsiteY5" fmla="*/ 5371591 h 5371591"/>
              <a:gd name="connsiteX6" fmla="*/ 0 w 478569"/>
              <a:gd name="connsiteY6" fmla="*/ 5371591 h 5371591"/>
              <a:gd name="connsiteX7" fmla="*/ 0 w 478569"/>
              <a:gd name="connsiteY7" fmla="*/ 79763 h 5371591"/>
              <a:gd name="connsiteX8" fmla="*/ 79763 w 478569"/>
              <a:gd name="connsiteY8" fmla="*/ 0 h 5371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8569" h="5371591">
                <a:moveTo>
                  <a:pt x="478569" y="895286"/>
                </a:moveTo>
                <a:lnTo>
                  <a:pt x="478569" y="4476305"/>
                </a:lnTo>
                <a:cubicBezTo>
                  <a:pt x="478569" y="4970756"/>
                  <a:pt x="475387" y="5371585"/>
                  <a:pt x="471463" y="5371585"/>
                </a:cubicBezTo>
                <a:lnTo>
                  <a:pt x="0" y="5371585"/>
                </a:lnTo>
                <a:lnTo>
                  <a:pt x="0" y="5371585"/>
                </a:lnTo>
                <a:lnTo>
                  <a:pt x="0" y="6"/>
                </a:lnTo>
                <a:lnTo>
                  <a:pt x="0" y="6"/>
                </a:lnTo>
                <a:lnTo>
                  <a:pt x="471463" y="6"/>
                </a:lnTo>
                <a:cubicBezTo>
                  <a:pt x="475387" y="6"/>
                  <a:pt x="478569" y="400835"/>
                  <a:pt x="478569" y="895286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57652" rIns="91942" bIns="57652" numCol="1" spcCol="1270" anchor="ctr" anchorCtr="0">
            <a:noAutofit/>
          </a:bodyPr>
          <a:lstStyle/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1700" dirty="0"/>
              <a:t>Con </a:t>
            </a:r>
            <a:r>
              <a:rPr lang="en-GB" sz="1700" dirty="0" err="1"/>
              <a:t>qué</a:t>
            </a:r>
            <a:r>
              <a:rPr lang="en-GB" sz="1700" dirty="0"/>
              <a:t> </a:t>
            </a:r>
            <a:r>
              <a:rPr lang="en-GB" sz="1700" dirty="0" err="1"/>
              <a:t>frecuencia</a:t>
            </a:r>
            <a:r>
              <a:rPr lang="en-GB" sz="1700" dirty="0"/>
              <a:t> se </a:t>
            </a:r>
            <a:r>
              <a:rPr lang="en-GB" sz="1700" dirty="0" err="1"/>
              <a:t>medirá</a:t>
            </a:r>
            <a:r>
              <a:rPr lang="en-GB" sz="1700" dirty="0"/>
              <a:t> </a:t>
            </a:r>
            <a:r>
              <a:rPr lang="en-GB" sz="1700" dirty="0" err="1"/>
              <a:t>el</a:t>
            </a:r>
            <a:r>
              <a:rPr lang="en-GB" sz="1700" dirty="0"/>
              <a:t> </a:t>
            </a:r>
            <a:r>
              <a:rPr lang="en-GB" sz="1700" dirty="0" err="1"/>
              <a:t>indicador</a:t>
            </a:r>
            <a:endParaRPr lang="en-GB" sz="170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C693D2C-DBC8-4FF7-98B3-35389B2419D8}"/>
              </a:ext>
            </a:extLst>
          </p:cNvPr>
          <p:cNvSpPr/>
          <p:nvPr/>
        </p:nvSpPr>
        <p:spPr>
          <a:xfrm>
            <a:off x="503238" y="5021481"/>
            <a:ext cx="2857945" cy="476950"/>
          </a:xfrm>
          <a:custGeom>
            <a:avLst/>
            <a:gdLst>
              <a:gd name="connsiteX0" fmla="*/ 0 w 3021519"/>
              <a:gd name="connsiteY0" fmla="*/ 79493 h 476950"/>
              <a:gd name="connsiteX1" fmla="*/ 79493 w 3021519"/>
              <a:gd name="connsiteY1" fmla="*/ 0 h 476950"/>
              <a:gd name="connsiteX2" fmla="*/ 2942026 w 3021519"/>
              <a:gd name="connsiteY2" fmla="*/ 0 h 476950"/>
              <a:gd name="connsiteX3" fmla="*/ 3021519 w 3021519"/>
              <a:gd name="connsiteY3" fmla="*/ 79493 h 476950"/>
              <a:gd name="connsiteX4" fmla="*/ 3021519 w 3021519"/>
              <a:gd name="connsiteY4" fmla="*/ 397457 h 476950"/>
              <a:gd name="connsiteX5" fmla="*/ 2942026 w 3021519"/>
              <a:gd name="connsiteY5" fmla="*/ 476950 h 476950"/>
              <a:gd name="connsiteX6" fmla="*/ 79493 w 3021519"/>
              <a:gd name="connsiteY6" fmla="*/ 476950 h 476950"/>
              <a:gd name="connsiteX7" fmla="*/ 0 w 3021519"/>
              <a:gd name="connsiteY7" fmla="*/ 397457 h 476950"/>
              <a:gd name="connsiteX8" fmla="*/ 0 w 3021519"/>
              <a:gd name="connsiteY8" fmla="*/ 79493 h 47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1519" h="476950">
                <a:moveTo>
                  <a:pt x="0" y="79493"/>
                </a:moveTo>
                <a:cubicBezTo>
                  <a:pt x="0" y="35590"/>
                  <a:pt x="35590" y="0"/>
                  <a:pt x="79493" y="0"/>
                </a:cubicBezTo>
                <a:lnTo>
                  <a:pt x="2942026" y="0"/>
                </a:lnTo>
                <a:cubicBezTo>
                  <a:pt x="2985929" y="0"/>
                  <a:pt x="3021519" y="35590"/>
                  <a:pt x="3021519" y="79493"/>
                </a:cubicBezTo>
                <a:lnTo>
                  <a:pt x="3021519" y="397457"/>
                </a:lnTo>
                <a:cubicBezTo>
                  <a:pt x="3021519" y="441360"/>
                  <a:pt x="2985929" y="476950"/>
                  <a:pt x="2942026" y="476950"/>
                </a:cubicBezTo>
                <a:lnTo>
                  <a:pt x="79493" y="476950"/>
                </a:lnTo>
                <a:cubicBezTo>
                  <a:pt x="35590" y="476950"/>
                  <a:pt x="0" y="441360"/>
                  <a:pt x="0" y="397457"/>
                </a:cubicBezTo>
                <a:lnTo>
                  <a:pt x="0" y="7949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533" tIns="70908" rIns="118533" bIns="70908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dirty="0" err="1"/>
              <a:t>Frecuencia</a:t>
            </a:r>
            <a:endParaRPr lang="en-GB" sz="2500" kern="120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62BF38F-E97F-475E-8DF2-083725FCBF0A}"/>
              </a:ext>
            </a:extLst>
          </p:cNvPr>
          <p:cNvSpPr/>
          <p:nvPr/>
        </p:nvSpPr>
        <p:spPr>
          <a:xfrm>
            <a:off x="3348478" y="5507897"/>
            <a:ext cx="5300222" cy="478569"/>
          </a:xfrm>
          <a:custGeom>
            <a:avLst/>
            <a:gdLst>
              <a:gd name="connsiteX0" fmla="*/ 79763 w 478569"/>
              <a:gd name="connsiteY0" fmla="*/ 0 h 5371591"/>
              <a:gd name="connsiteX1" fmla="*/ 398806 w 478569"/>
              <a:gd name="connsiteY1" fmla="*/ 0 h 5371591"/>
              <a:gd name="connsiteX2" fmla="*/ 478569 w 478569"/>
              <a:gd name="connsiteY2" fmla="*/ 79763 h 5371591"/>
              <a:gd name="connsiteX3" fmla="*/ 478569 w 478569"/>
              <a:gd name="connsiteY3" fmla="*/ 5371591 h 5371591"/>
              <a:gd name="connsiteX4" fmla="*/ 478569 w 478569"/>
              <a:gd name="connsiteY4" fmla="*/ 5371591 h 5371591"/>
              <a:gd name="connsiteX5" fmla="*/ 0 w 478569"/>
              <a:gd name="connsiteY5" fmla="*/ 5371591 h 5371591"/>
              <a:gd name="connsiteX6" fmla="*/ 0 w 478569"/>
              <a:gd name="connsiteY6" fmla="*/ 5371591 h 5371591"/>
              <a:gd name="connsiteX7" fmla="*/ 0 w 478569"/>
              <a:gd name="connsiteY7" fmla="*/ 79763 h 5371591"/>
              <a:gd name="connsiteX8" fmla="*/ 79763 w 478569"/>
              <a:gd name="connsiteY8" fmla="*/ 0 h 5371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8569" h="5371591">
                <a:moveTo>
                  <a:pt x="478569" y="895286"/>
                </a:moveTo>
                <a:lnTo>
                  <a:pt x="478569" y="4476305"/>
                </a:lnTo>
                <a:cubicBezTo>
                  <a:pt x="478569" y="4970756"/>
                  <a:pt x="475387" y="5371585"/>
                  <a:pt x="471463" y="5371585"/>
                </a:cubicBezTo>
                <a:lnTo>
                  <a:pt x="0" y="5371585"/>
                </a:lnTo>
                <a:lnTo>
                  <a:pt x="0" y="5371585"/>
                </a:lnTo>
                <a:lnTo>
                  <a:pt x="0" y="6"/>
                </a:lnTo>
                <a:lnTo>
                  <a:pt x="0" y="6"/>
                </a:lnTo>
                <a:lnTo>
                  <a:pt x="471463" y="6"/>
                </a:lnTo>
                <a:cubicBezTo>
                  <a:pt x="475387" y="6"/>
                  <a:pt x="478569" y="400835"/>
                  <a:pt x="478569" y="895286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57652" rIns="91942" bIns="57652" numCol="1" spcCol="1270" anchor="ctr" anchorCtr="0">
            <a:noAutofit/>
          </a:bodyPr>
          <a:lstStyle/>
          <a:p>
            <a:pPr marL="171450" lvl="1" indent="-171450" defTabSz="800100">
              <a:spcBef>
                <a:spcPct val="0"/>
              </a:spcBef>
              <a:buChar char="•"/>
            </a:pPr>
            <a:r>
              <a:rPr lang="en-GB" sz="1700" dirty="0" err="1"/>
              <a:t>Quién</a:t>
            </a:r>
            <a:r>
              <a:rPr lang="en-GB" sz="1700" dirty="0"/>
              <a:t> </a:t>
            </a:r>
            <a:r>
              <a:rPr lang="en-GB" sz="1700" dirty="0" err="1"/>
              <a:t>recopilará</a:t>
            </a:r>
            <a:r>
              <a:rPr lang="en-GB" sz="1700" dirty="0"/>
              <a:t> </a:t>
            </a:r>
            <a:r>
              <a:rPr lang="en-GB" sz="1700" dirty="0" err="1"/>
              <a:t>los</a:t>
            </a:r>
            <a:r>
              <a:rPr lang="en-GB" sz="1700" dirty="0"/>
              <a:t> </a:t>
            </a:r>
            <a:r>
              <a:rPr lang="en-GB" sz="1700" dirty="0" err="1"/>
              <a:t>datos</a:t>
            </a:r>
            <a:r>
              <a:rPr lang="en-GB" sz="1700" dirty="0"/>
              <a:t>/ </a:t>
            </a:r>
            <a:r>
              <a:rPr lang="en-GB" sz="1700" dirty="0" err="1"/>
              <a:t>Quién</a:t>
            </a:r>
            <a:r>
              <a:rPr lang="en-GB" sz="1700" dirty="0"/>
              <a:t> </a:t>
            </a:r>
            <a:r>
              <a:rPr lang="en-GB" sz="1700" dirty="0" err="1"/>
              <a:t>validará</a:t>
            </a:r>
            <a:r>
              <a:rPr lang="en-GB" sz="1700" dirty="0"/>
              <a:t> </a:t>
            </a:r>
            <a:r>
              <a:rPr lang="en-GB" sz="1700" dirty="0" err="1"/>
              <a:t>los</a:t>
            </a:r>
            <a:r>
              <a:rPr lang="en-GB" sz="1700" dirty="0"/>
              <a:t> </a:t>
            </a:r>
            <a:r>
              <a:rPr lang="en-GB" sz="1700" dirty="0" err="1"/>
              <a:t>datos</a:t>
            </a:r>
            <a:endParaRPr lang="en-GB" sz="1700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C962D40-5D95-4D8A-A449-F8A47C42E257}"/>
              </a:ext>
            </a:extLst>
          </p:cNvPr>
          <p:cNvSpPr/>
          <p:nvPr/>
        </p:nvSpPr>
        <p:spPr>
          <a:xfrm>
            <a:off x="503238" y="5493749"/>
            <a:ext cx="2837303" cy="476950"/>
          </a:xfrm>
          <a:custGeom>
            <a:avLst/>
            <a:gdLst>
              <a:gd name="connsiteX0" fmla="*/ 0 w 3021519"/>
              <a:gd name="connsiteY0" fmla="*/ 79493 h 476950"/>
              <a:gd name="connsiteX1" fmla="*/ 79493 w 3021519"/>
              <a:gd name="connsiteY1" fmla="*/ 0 h 476950"/>
              <a:gd name="connsiteX2" fmla="*/ 2942026 w 3021519"/>
              <a:gd name="connsiteY2" fmla="*/ 0 h 476950"/>
              <a:gd name="connsiteX3" fmla="*/ 3021519 w 3021519"/>
              <a:gd name="connsiteY3" fmla="*/ 79493 h 476950"/>
              <a:gd name="connsiteX4" fmla="*/ 3021519 w 3021519"/>
              <a:gd name="connsiteY4" fmla="*/ 397457 h 476950"/>
              <a:gd name="connsiteX5" fmla="*/ 2942026 w 3021519"/>
              <a:gd name="connsiteY5" fmla="*/ 476950 h 476950"/>
              <a:gd name="connsiteX6" fmla="*/ 79493 w 3021519"/>
              <a:gd name="connsiteY6" fmla="*/ 476950 h 476950"/>
              <a:gd name="connsiteX7" fmla="*/ 0 w 3021519"/>
              <a:gd name="connsiteY7" fmla="*/ 397457 h 476950"/>
              <a:gd name="connsiteX8" fmla="*/ 0 w 3021519"/>
              <a:gd name="connsiteY8" fmla="*/ 79493 h 47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1519" h="476950">
                <a:moveTo>
                  <a:pt x="0" y="79493"/>
                </a:moveTo>
                <a:cubicBezTo>
                  <a:pt x="0" y="35590"/>
                  <a:pt x="35590" y="0"/>
                  <a:pt x="79493" y="0"/>
                </a:cubicBezTo>
                <a:lnTo>
                  <a:pt x="2942026" y="0"/>
                </a:lnTo>
                <a:cubicBezTo>
                  <a:pt x="2985929" y="0"/>
                  <a:pt x="3021519" y="35590"/>
                  <a:pt x="3021519" y="79493"/>
                </a:cubicBezTo>
                <a:lnTo>
                  <a:pt x="3021519" y="397457"/>
                </a:lnTo>
                <a:cubicBezTo>
                  <a:pt x="3021519" y="441360"/>
                  <a:pt x="2985929" y="476950"/>
                  <a:pt x="2942026" y="476950"/>
                </a:cubicBezTo>
                <a:lnTo>
                  <a:pt x="79493" y="476950"/>
                </a:lnTo>
                <a:cubicBezTo>
                  <a:pt x="35590" y="476950"/>
                  <a:pt x="0" y="441360"/>
                  <a:pt x="0" y="397457"/>
                </a:cubicBezTo>
                <a:lnTo>
                  <a:pt x="0" y="7949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533" tIns="70908" rIns="118533" bIns="70908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dirty="0" err="1"/>
              <a:t>Responsabilidades</a:t>
            </a:r>
            <a:endParaRPr lang="en-GB" sz="2500" kern="120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70CEA9A2-0CE3-417D-8070-9A99B06886A2}"/>
              </a:ext>
            </a:extLst>
          </p:cNvPr>
          <p:cNvSpPr/>
          <p:nvPr/>
        </p:nvSpPr>
        <p:spPr>
          <a:xfrm>
            <a:off x="3348478" y="5958222"/>
            <a:ext cx="5300222" cy="478569"/>
          </a:xfrm>
          <a:custGeom>
            <a:avLst/>
            <a:gdLst>
              <a:gd name="connsiteX0" fmla="*/ 79763 w 478569"/>
              <a:gd name="connsiteY0" fmla="*/ 0 h 5371591"/>
              <a:gd name="connsiteX1" fmla="*/ 398806 w 478569"/>
              <a:gd name="connsiteY1" fmla="*/ 0 h 5371591"/>
              <a:gd name="connsiteX2" fmla="*/ 478569 w 478569"/>
              <a:gd name="connsiteY2" fmla="*/ 79763 h 5371591"/>
              <a:gd name="connsiteX3" fmla="*/ 478569 w 478569"/>
              <a:gd name="connsiteY3" fmla="*/ 5371591 h 5371591"/>
              <a:gd name="connsiteX4" fmla="*/ 478569 w 478569"/>
              <a:gd name="connsiteY4" fmla="*/ 5371591 h 5371591"/>
              <a:gd name="connsiteX5" fmla="*/ 0 w 478569"/>
              <a:gd name="connsiteY5" fmla="*/ 5371591 h 5371591"/>
              <a:gd name="connsiteX6" fmla="*/ 0 w 478569"/>
              <a:gd name="connsiteY6" fmla="*/ 5371591 h 5371591"/>
              <a:gd name="connsiteX7" fmla="*/ 0 w 478569"/>
              <a:gd name="connsiteY7" fmla="*/ 79763 h 5371591"/>
              <a:gd name="connsiteX8" fmla="*/ 79763 w 478569"/>
              <a:gd name="connsiteY8" fmla="*/ 0 h 5371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8569" h="5371591">
                <a:moveTo>
                  <a:pt x="478569" y="895286"/>
                </a:moveTo>
                <a:lnTo>
                  <a:pt x="478569" y="4476305"/>
                </a:lnTo>
                <a:cubicBezTo>
                  <a:pt x="478569" y="4970756"/>
                  <a:pt x="475387" y="5371585"/>
                  <a:pt x="471463" y="5371585"/>
                </a:cubicBezTo>
                <a:lnTo>
                  <a:pt x="0" y="5371585"/>
                </a:lnTo>
                <a:lnTo>
                  <a:pt x="0" y="5371585"/>
                </a:lnTo>
                <a:lnTo>
                  <a:pt x="0" y="6"/>
                </a:lnTo>
                <a:lnTo>
                  <a:pt x="0" y="6"/>
                </a:lnTo>
                <a:lnTo>
                  <a:pt x="471463" y="6"/>
                </a:lnTo>
                <a:cubicBezTo>
                  <a:pt x="475387" y="6"/>
                  <a:pt x="478569" y="400835"/>
                  <a:pt x="478569" y="895286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57652" rIns="91942" bIns="57652" numCol="1" spcCol="1270" anchor="ctr" anchorCtr="0">
            <a:noAutofit/>
          </a:bodyPr>
          <a:lstStyle/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1700" dirty="0" err="1"/>
              <a:t>Dónde</a:t>
            </a:r>
            <a:r>
              <a:rPr lang="en-GB" sz="1700" dirty="0"/>
              <a:t> se </a:t>
            </a:r>
            <a:r>
              <a:rPr lang="en-GB" sz="1700" dirty="0" err="1"/>
              <a:t>almacenan</a:t>
            </a:r>
            <a:r>
              <a:rPr lang="en-GB" sz="1700" dirty="0"/>
              <a:t> </a:t>
            </a:r>
            <a:r>
              <a:rPr lang="en-GB" sz="1700" dirty="0" err="1"/>
              <a:t>los</a:t>
            </a:r>
            <a:r>
              <a:rPr lang="en-GB" sz="1700" dirty="0"/>
              <a:t> </a:t>
            </a:r>
            <a:r>
              <a:rPr lang="en-GB" sz="1700" dirty="0" err="1"/>
              <a:t>datos</a:t>
            </a:r>
            <a:r>
              <a:rPr lang="en-GB" sz="1700" dirty="0"/>
              <a:t> para </a:t>
            </a:r>
            <a:r>
              <a:rPr lang="en-GB" sz="1700" dirty="0" err="1"/>
              <a:t>su</a:t>
            </a:r>
            <a:r>
              <a:rPr lang="en-GB" sz="1700" dirty="0"/>
              <a:t> </a:t>
            </a:r>
            <a:r>
              <a:rPr lang="en-GB" sz="1700" dirty="0" err="1"/>
              <a:t>análisis</a:t>
            </a:r>
            <a:r>
              <a:rPr lang="en-GB" sz="1700" dirty="0"/>
              <a:t> y </a:t>
            </a:r>
            <a:r>
              <a:rPr lang="en-GB" sz="1700" dirty="0" err="1"/>
              <a:t>uso</a:t>
            </a:r>
            <a:endParaRPr lang="en-GB" sz="1700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3D92E34-1603-42A7-9212-9FBBD924F3FD}"/>
              </a:ext>
            </a:extLst>
          </p:cNvPr>
          <p:cNvSpPr/>
          <p:nvPr/>
        </p:nvSpPr>
        <p:spPr>
          <a:xfrm>
            <a:off x="503235" y="5973041"/>
            <a:ext cx="2837306" cy="476950"/>
          </a:xfrm>
          <a:custGeom>
            <a:avLst/>
            <a:gdLst>
              <a:gd name="connsiteX0" fmla="*/ 0 w 3021519"/>
              <a:gd name="connsiteY0" fmla="*/ 79493 h 476950"/>
              <a:gd name="connsiteX1" fmla="*/ 79493 w 3021519"/>
              <a:gd name="connsiteY1" fmla="*/ 0 h 476950"/>
              <a:gd name="connsiteX2" fmla="*/ 2942026 w 3021519"/>
              <a:gd name="connsiteY2" fmla="*/ 0 h 476950"/>
              <a:gd name="connsiteX3" fmla="*/ 3021519 w 3021519"/>
              <a:gd name="connsiteY3" fmla="*/ 79493 h 476950"/>
              <a:gd name="connsiteX4" fmla="*/ 3021519 w 3021519"/>
              <a:gd name="connsiteY4" fmla="*/ 397457 h 476950"/>
              <a:gd name="connsiteX5" fmla="*/ 2942026 w 3021519"/>
              <a:gd name="connsiteY5" fmla="*/ 476950 h 476950"/>
              <a:gd name="connsiteX6" fmla="*/ 79493 w 3021519"/>
              <a:gd name="connsiteY6" fmla="*/ 476950 h 476950"/>
              <a:gd name="connsiteX7" fmla="*/ 0 w 3021519"/>
              <a:gd name="connsiteY7" fmla="*/ 397457 h 476950"/>
              <a:gd name="connsiteX8" fmla="*/ 0 w 3021519"/>
              <a:gd name="connsiteY8" fmla="*/ 79493 h 47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1519" h="476950">
                <a:moveTo>
                  <a:pt x="0" y="79493"/>
                </a:moveTo>
                <a:cubicBezTo>
                  <a:pt x="0" y="35590"/>
                  <a:pt x="35590" y="0"/>
                  <a:pt x="79493" y="0"/>
                </a:cubicBezTo>
                <a:lnTo>
                  <a:pt x="2942026" y="0"/>
                </a:lnTo>
                <a:cubicBezTo>
                  <a:pt x="2985929" y="0"/>
                  <a:pt x="3021519" y="35590"/>
                  <a:pt x="3021519" y="79493"/>
                </a:cubicBezTo>
                <a:lnTo>
                  <a:pt x="3021519" y="397457"/>
                </a:lnTo>
                <a:cubicBezTo>
                  <a:pt x="3021519" y="441360"/>
                  <a:pt x="2985929" y="476950"/>
                  <a:pt x="2942026" y="476950"/>
                </a:cubicBezTo>
                <a:lnTo>
                  <a:pt x="79493" y="476950"/>
                </a:lnTo>
                <a:cubicBezTo>
                  <a:pt x="35590" y="476950"/>
                  <a:pt x="0" y="441360"/>
                  <a:pt x="0" y="397457"/>
                </a:cubicBezTo>
                <a:lnTo>
                  <a:pt x="0" y="7949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533" tIns="70908" rIns="118533" bIns="70908" numCol="1" spcCol="1270" anchor="ctr" anchorCtr="0">
            <a:noAutofit/>
          </a:bodyPr>
          <a:lstStyle/>
          <a:p>
            <a:pPr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dirty="0" err="1"/>
              <a:t>Almacén</a:t>
            </a:r>
            <a:r>
              <a:rPr lang="en-GB" sz="2400" dirty="0"/>
              <a:t> de </a:t>
            </a:r>
            <a:r>
              <a:rPr lang="en-GB" sz="2400" dirty="0" err="1"/>
              <a:t>datos</a:t>
            </a:r>
            <a:endParaRPr lang="en-GB" sz="2500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33F26B80-F5FA-406D-815F-6F81425158DF}"/>
              </a:ext>
            </a:extLst>
          </p:cNvPr>
          <p:cNvSpPr/>
          <p:nvPr/>
        </p:nvSpPr>
        <p:spPr>
          <a:xfrm>
            <a:off x="3361179" y="3101383"/>
            <a:ext cx="5279584" cy="478569"/>
          </a:xfrm>
          <a:custGeom>
            <a:avLst/>
            <a:gdLst>
              <a:gd name="connsiteX0" fmla="*/ 79763 w 478569"/>
              <a:gd name="connsiteY0" fmla="*/ 0 h 5371591"/>
              <a:gd name="connsiteX1" fmla="*/ 398806 w 478569"/>
              <a:gd name="connsiteY1" fmla="*/ 0 h 5371591"/>
              <a:gd name="connsiteX2" fmla="*/ 478569 w 478569"/>
              <a:gd name="connsiteY2" fmla="*/ 79763 h 5371591"/>
              <a:gd name="connsiteX3" fmla="*/ 478569 w 478569"/>
              <a:gd name="connsiteY3" fmla="*/ 5371591 h 5371591"/>
              <a:gd name="connsiteX4" fmla="*/ 478569 w 478569"/>
              <a:gd name="connsiteY4" fmla="*/ 5371591 h 5371591"/>
              <a:gd name="connsiteX5" fmla="*/ 0 w 478569"/>
              <a:gd name="connsiteY5" fmla="*/ 5371591 h 5371591"/>
              <a:gd name="connsiteX6" fmla="*/ 0 w 478569"/>
              <a:gd name="connsiteY6" fmla="*/ 5371591 h 5371591"/>
              <a:gd name="connsiteX7" fmla="*/ 0 w 478569"/>
              <a:gd name="connsiteY7" fmla="*/ 79763 h 5371591"/>
              <a:gd name="connsiteX8" fmla="*/ 79763 w 478569"/>
              <a:gd name="connsiteY8" fmla="*/ 0 h 5371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8569" h="5371591">
                <a:moveTo>
                  <a:pt x="478569" y="895286"/>
                </a:moveTo>
                <a:lnTo>
                  <a:pt x="478569" y="4476305"/>
                </a:lnTo>
                <a:cubicBezTo>
                  <a:pt x="478569" y="4970756"/>
                  <a:pt x="475387" y="5371585"/>
                  <a:pt x="471463" y="5371585"/>
                </a:cubicBezTo>
                <a:lnTo>
                  <a:pt x="0" y="5371585"/>
                </a:lnTo>
                <a:lnTo>
                  <a:pt x="0" y="5371585"/>
                </a:lnTo>
                <a:lnTo>
                  <a:pt x="0" y="6"/>
                </a:lnTo>
                <a:lnTo>
                  <a:pt x="0" y="6"/>
                </a:lnTo>
                <a:lnTo>
                  <a:pt x="471463" y="6"/>
                </a:lnTo>
                <a:cubicBezTo>
                  <a:pt x="475387" y="6"/>
                  <a:pt x="478569" y="400835"/>
                  <a:pt x="478569" y="895286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57652" rIns="91942" bIns="57652" numCol="1" spcCol="1270" anchor="ctr" anchorCtr="0">
            <a:noAutofit/>
          </a:bodyPr>
          <a:lstStyle/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1700" dirty="0" err="1"/>
              <a:t>Valor</a:t>
            </a:r>
            <a:r>
              <a:rPr lang="en-GB" sz="1700" dirty="0"/>
              <a:t> </a:t>
            </a:r>
            <a:r>
              <a:rPr lang="en-GB" sz="1700" dirty="0" err="1"/>
              <a:t>previsto</a:t>
            </a:r>
            <a:r>
              <a:rPr lang="en-GB" sz="1700" dirty="0"/>
              <a:t> </a:t>
            </a:r>
            <a:r>
              <a:rPr lang="en-GB" sz="1700" dirty="0" err="1"/>
              <a:t>tras</a:t>
            </a:r>
            <a:r>
              <a:rPr lang="en-GB" sz="1700" dirty="0"/>
              <a:t> la </a:t>
            </a:r>
            <a:r>
              <a:rPr lang="en-GB" sz="1700" dirty="0" err="1"/>
              <a:t>acción</a:t>
            </a:r>
            <a:endParaRPr lang="en-GB" sz="1700" kern="1200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CEBA4AC-7F28-4D08-BD68-F7ED950E0FC0}"/>
              </a:ext>
            </a:extLst>
          </p:cNvPr>
          <p:cNvSpPr/>
          <p:nvPr/>
        </p:nvSpPr>
        <p:spPr>
          <a:xfrm>
            <a:off x="503235" y="3106607"/>
            <a:ext cx="2857942" cy="476950"/>
          </a:xfrm>
          <a:custGeom>
            <a:avLst/>
            <a:gdLst>
              <a:gd name="connsiteX0" fmla="*/ 0 w 3021519"/>
              <a:gd name="connsiteY0" fmla="*/ 79493 h 476950"/>
              <a:gd name="connsiteX1" fmla="*/ 79493 w 3021519"/>
              <a:gd name="connsiteY1" fmla="*/ 0 h 476950"/>
              <a:gd name="connsiteX2" fmla="*/ 2942026 w 3021519"/>
              <a:gd name="connsiteY2" fmla="*/ 0 h 476950"/>
              <a:gd name="connsiteX3" fmla="*/ 3021519 w 3021519"/>
              <a:gd name="connsiteY3" fmla="*/ 79493 h 476950"/>
              <a:gd name="connsiteX4" fmla="*/ 3021519 w 3021519"/>
              <a:gd name="connsiteY4" fmla="*/ 397457 h 476950"/>
              <a:gd name="connsiteX5" fmla="*/ 2942026 w 3021519"/>
              <a:gd name="connsiteY5" fmla="*/ 476950 h 476950"/>
              <a:gd name="connsiteX6" fmla="*/ 79493 w 3021519"/>
              <a:gd name="connsiteY6" fmla="*/ 476950 h 476950"/>
              <a:gd name="connsiteX7" fmla="*/ 0 w 3021519"/>
              <a:gd name="connsiteY7" fmla="*/ 397457 h 476950"/>
              <a:gd name="connsiteX8" fmla="*/ 0 w 3021519"/>
              <a:gd name="connsiteY8" fmla="*/ 79493 h 47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1519" h="476950">
                <a:moveTo>
                  <a:pt x="0" y="79493"/>
                </a:moveTo>
                <a:cubicBezTo>
                  <a:pt x="0" y="35590"/>
                  <a:pt x="35590" y="0"/>
                  <a:pt x="79493" y="0"/>
                </a:cubicBezTo>
                <a:lnTo>
                  <a:pt x="2942026" y="0"/>
                </a:lnTo>
                <a:cubicBezTo>
                  <a:pt x="2985929" y="0"/>
                  <a:pt x="3021519" y="35590"/>
                  <a:pt x="3021519" y="79493"/>
                </a:cubicBezTo>
                <a:lnTo>
                  <a:pt x="3021519" y="397457"/>
                </a:lnTo>
                <a:cubicBezTo>
                  <a:pt x="3021519" y="441360"/>
                  <a:pt x="2985929" y="476950"/>
                  <a:pt x="2942026" y="476950"/>
                </a:cubicBezTo>
                <a:lnTo>
                  <a:pt x="79493" y="476950"/>
                </a:lnTo>
                <a:cubicBezTo>
                  <a:pt x="35590" y="476950"/>
                  <a:pt x="0" y="441360"/>
                  <a:pt x="0" y="397457"/>
                </a:cubicBezTo>
                <a:lnTo>
                  <a:pt x="0" y="7949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533" tIns="70908" rIns="118533" bIns="70908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400" kern="1200" dirty="0" err="1"/>
              <a:t>Objetivo</a:t>
            </a:r>
            <a:endParaRPr lang="en-GB" sz="2500" kern="120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2C62DB82-3120-431C-8DBD-B112C3068283}"/>
              </a:ext>
            </a:extLst>
          </p:cNvPr>
          <p:cNvSpPr/>
          <p:nvPr/>
        </p:nvSpPr>
        <p:spPr>
          <a:xfrm>
            <a:off x="3361179" y="1693197"/>
            <a:ext cx="5279584" cy="449977"/>
          </a:xfrm>
          <a:custGeom>
            <a:avLst/>
            <a:gdLst>
              <a:gd name="connsiteX0" fmla="*/ 79763 w 478569"/>
              <a:gd name="connsiteY0" fmla="*/ 0 h 5371591"/>
              <a:gd name="connsiteX1" fmla="*/ 398806 w 478569"/>
              <a:gd name="connsiteY1" fmla="*/ 0 h 5371591"/>
              <a:gd name="connsiteX2" fmla="*/ 478569 w 478569"/>
              <a:gd name="connsiteY2" fmla="*/ 79763 h 5371591"/>
              <a:gd name="connsiteX3" fmla="*/ 478569 w 478569"/>
              <a:gd name="connsiteY3" fmla="*/ 5371591 h 5371591"/>
              <a:gd name="connsiteX4" fmla="*/ 478569 w 478569"/>
              <a:gd name="connsiteY4" fmla="*/ 5371591 h 5371591"/>
              <a:gd name="connsiteX5" fmla="*/ 0 w 478569"/>
              <a:gd name="connsiteY5" fmla="*/ 5371591 h 5371591"/>
              <a:gd name="connsiteX6" fmla="*/ 0 w 478569"/>
              <a:gd name="connsiteY6" fmla="*/ 5371591 h 5371591"/>
              <a:gd name="connsiteX7" fmla="*/ 0 w 478569"/>
              <a:gd name="connsiteY7" fmla="*/ 79763 h 5371591"/>
              <a:gd name="connsiteX8" fmla="*/ 79763 w 478569"/>
              <a:gd name="connsiteY8" fmla="*/ 0 h 5371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8569" h="5371591">
                <a:moveTo>
                  <a:pt x="478569" y="895286"/>
                </a:moveTo>
                <a:lnTo>
                  <a:pt x="478569" y="4476305"/>
                </a:lnTo>
                <a:cubicBezTo>
                  <a:pt x="478569" y="4970756"/>
                  <a:pt x="475387" y="5371585"/>
                  <a:pt x="471463" y="5371585"/>
                </a:cubicBezTo>
                <a:lnTo>
                  <a:pt x="0" y="5371585"/>
                </a:lnTo>
                <a:lnTo>
                  <a:pt x="0" y="5371585"/>
                </a:lnTo>
                <a:lnTo>
                  <a:pt x="0" y="6"/>
                </a:lnTo>
                <a:lnTo>
                  <a:pt x="0" y="6"/>
                </a:lnTo>
                <a:lnTo>
                  <a:pt x="471463" y="6"/>
                </a:lnTo>
                <a:cubicBezTo>
                  <a:pt x="475387" y="6"/>
                  <a:pt x="478569" y="400835"/>
                  <a:pt x="478569" y="895286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57652" rIns="91942" bIns="57652" numCol="1" spcCol="1270" anchor="ctr" anchorCtr="0">
            <a:noAutofit/>
          </a:bodyPr>
          <a:lstStyle/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1700" dirty="0" err="1"/>
              <a:t>Definición</a:t>
            </a:r>
            <a:r>
              <a:rPr lang="en-GB" sz="1700" dirty="0"/>
              <a:t> del </a:t>
            </a:r>
            <a:r>
              <a:rPr lang="en-GB" sz="1700" dirty="0" err="1"/>
              <a:t>indicador</a:t>
            </a:r>
            <a:r>
              <a:rPr lang="en-GB" sz="1700" dirty="0"/>
              <a:t>, </a:t>
            </a:r>
            <a:r>
              <a:rPr lang="en-GB" sz="1700" dirty="0" err="1"/>
              <a:t>incluida</a:t>
            </a:r>
            <a:r>
              <a:rPr lang="en-GB" sz="1700" dirty="0"/>
              <a:t> </a:t>
            </a:r>
            <a:r>
              <a:rPr lang="en-GB" sz="1700" dirty="0" err="1"/>
              <a:t>su</a:t>
            </a:r>
            <a:r>
              <a:rPr lang="en-GB" sz="1700" dirty="0"/>
              <a:t> </a:t>
            </a:r>
            <a:r>
              <a:rPr lang="en-GB" sz="1700" dirty="0" err="1"/>
              <a:t>unidad</a:t>
            </a:r>
            <a:endParaRPr lang="en-GB" sz="1700" kern="1200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AC44AE3-6CA9-41F7-B0EB-DFBEDA8F8795}"/>
              </a:ext>
            </a:extLst>
          </p:cNvPr>
          <p:cNvSpPr/>
          <p:nvPr/>
        </p:nvSpPr>
        <p:spPr>
          <a:xfrm>
            <a:off x="503237" y="1671762"/>
            <a:ext cx="2857941" cy="476950"/>
          </a:xfrm>
          <a:custGeom>
            <a:avLst/>
            <a:gdLst>
              <a:gd name="connsiteX0" fmla="*/ 0 w 3021519"/>
              <a:gd name="connsiteY0" fmla="*/ 79493 h 476950"/>
              <a:gd name="connsiteX1" fmla="*/ 79493 w 3021519"/>
              <a:gd name="connsiteY1" fmla="*/ 0 h 476950"/>
              <a:gd name="connsiteX2" fmla="*/ 2942026 w 3021519"/>
              <a:gd name="connsiteY2" fmla="*/ 0 h 476950"/>
              <a:gd name="connsiteX3" fmla="*/ 3021519 w 3021519"/>
              <a:gd name="connsiteY3" fmla="*/ 79493 h 476950"/>
              <a:gd name="connsiteX4" fmla="*/ 3021519 w 3021519"/>
              <a:gd name="connsiteY4" fmla="*/ 397457 h 476950"/>
              <a:gd name="connsiteX5" fmla="*/ 2942026 w 3021519"/>
              <a:gd name="connsiteY5" fmla="*/ 476950 h 476950"/>
              <a:gd name="connsiteX6" fmla="*/ 79493 w 3021519"/>
              <a:gd name="connsiteY6" fmla="*/ 476950 h 476950"/>
              <a:gd name="connsiteX7" fmla="*/ 0 w 3021519"/>
              <a:gd name="connsiteY7" fmla="*/ 397457 h 476950"/>
              <a:gd name="connsiteX8" fmla="*/ 0 w 3021519"/>
              <a:gd name="connsiteY8" fmla="*/ 79493 h 47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1519" h="476950">
                <a:moveTo>
                  <a:pt x="0" y="79493"/>
                </a:moveTo>
                <a:cubicBezTo>
                  <a:pt x="0" y="35590"/>
                  <a:pt x="35590" y="0"/>
                  <a:pt x="79493" y="0"/>
                </a:cubicBezTo>
                <a:lnTo>
                  <a:pt x="2942026" y="0"/>
                </a:lnTo>
                <a:cubicBezTo>
                  <a:pt x="2985929" y="0"/>
                  <a:pt x="3021519" y="35590"/>
                  <a:pt x="3021519" y="79493"/>
                </a:cubicBezTo>
                <a:lnTo>
                  <a:pt x="3021519" y="397457"/>
                </a:lnTo>
                <a:cubicBezTo>
                  <a:pt x="3021519" y="441360"/>
                  <a:pt x="2985929" y="476950"/>
                  <a:pt x="2942026" y="476950"/>
                </a:cubicBezTo>
                <a:lnTo>
                  <a:pt x="79493" y="476950"/>
                </a:lnTo>
                <a:cubicBezTo>
                  <a:pt x="35590" y="476950"/>
                  <a:pt x="0" y="441360"/>
                  <a:pt x="0" y="397457"/>
                </a:cubicBezTo>
                <a:lnTo>
                  <a:pt x="0" y="7949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533" tIns="70908" rIns="118533" bIns="70908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400" kern="1200" dirty="0" err="1"/>
              <a:t>Etiqueta</a:t>
            </a:r>
            <a:endParaRPr lang="en-GB" sz="2500" kern="12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14567AC-4A45-43B3-AF25-144DBC6C3A2E}"/>
              </a:ext>
            </a:extLst>
          </p:cNvPr>
          <p:cNvSpPr/>
          <p:nvPr/>
        </p:nvSpPr>
        <p:spPr bwMode="auto">
          <a:xfrm>
            <a:off x="8648700" y="190500"/>
            <a:ext cx="279400" cy="381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6371355"/>
      </p:ext>
    </p:extLst>
  </p:cSld>
  <p:clrMapOvr>
    <a:masterClrMapping/>
  </p:clrMapOvr>
  <p:transition advTm="95511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5329A82-717C-4A35-933B-507248A40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13" y="724209"/>
            <a:ext cx="8231187" cy="523220"/>
          </a:xfrm>
        </p:spPr>
        <p:txBody>
          <a:bodyPr/>
          <a:lstStyle/>
          <a:p>
            <a:r>
              <a:rPr lang="en-US" kern="1200" dirty="0" err="1">
                <a:latin typeface="Arial" pitchFamily="34" charset="0"/>
                <a:cs typeface="Arial" pitchFamily="34" charset="0"/>
              </a:rPr>
              <a:t>Recopilación</a:t>
            </a:r>
            <a:r>
              <a:rPr lang="en-US" kern="12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kern="1200" dirty="0" err="1">
                <a:latin typeface="Arial" pitchFamily="34" charset="0"/>
                <a:cs typeface="Arial" pitchFamily="34" charset="0"/>
              </a:rPr>
              <a:t>datos</a:t>
            </a:r>
            <a:endParaRPr lang="en-US" kern="1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A4A0892-3690-4C06-87CC-C4FAFC7506D4}"/>
              </a:ext>
            </a:extLst>
          </p:cNvPr>
          <p:cNvGrpSpPr/>
          <p:nvPr/>
        </p:nvGrpSpPr>
        <p:grpSpPr>
          <a:xfrm>
            <a:off x="456406" y="1693369"/>
            <a:ext cx="8231187" cy="1304823"/>
            <a:chOff x="912813" y="2486617"/>
            <a:chExt cx="8231187" cy="130482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A81A018-9FA9-4B09-9527-3067EC8A49BD}"/>
                </a:ext>
              </a:extLst>
            </p:cNvPr>
            <p:cNvGrpSpPr/>
            <p:nvPr/>
          </p:nvGrpSpPr>
          <p:grpSpPr>
            <a:xfrm>
              <a:off x="2262569" y="2486617"/>
              <a:ext cx="6881431" cy="1304823"/>
              <a:chOff x="1716762" y="2643554"/>
              <a:chExt cx="6881431" cy="1304823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423A06E9-CDE7-459B-931E-108F35AE9C1A}"/>
                  </a:ext>
                </a:extLst>
              </p:cNvPr>
              <p:cNvSpPr/>
              <p:nvPr/>
            </p:nvSpPr>
            <p:spPr>
              <a:xfrm>
                <a:off x="1716762" y="2643554"/>
                <a:ext cx="1921356" cy="1304823"/>
              </a:xfrm>
              <a:custGeom>
                <a:avLst/>
                <a:gdLst>
                  <a:gd name="connsiteX0" fmla="*/ 0 w 1465055"/>
                  <a:gd name="connsiteY0" fmla="*/ 0 h 567502"/>
                  <a:gd name="connsiteX1" fmla="*/ 1181304 w 1465055"/>
                  <a:gd name="connsiteY1" fmla="*/ 0 h 567502"/>
                  <a:gd name="connsiteX2" fmla="*/ 1465055 w 1465055"/>
                  <a:gd name="connsiteY2" fmla="*/ 283751 h 567502"/>
                  <a:gd name="connsiteX3" fmla="*/ 1181304 w 1465055"/>
                  <a:gd name="connsiteY3" fmla="*/ 567502 h 567502"/>
                  <a:gd name="connsiteX4" fmla="*/ 0 w 1465055"/>
                  <a:gd name="connsiteY4" fmla="*/ 567502 h 567502"/>
                  <a:gd name="connsiteX5" fmla="*/ 283751 w 1465055"/>
                  <a:gd name="connsiteY5" fmla="*/ 283751 h 567502"/>
                  <a:gd name="connsiteX6" fmla="*/ 0 w 1465055"/>
                  <a:gd name="connsiteY6" fmla="*/ 0 h 567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65055" h="567502">
                    <a:moveTo>
                      <a:pt x="0" y="0"/>
                    </a:moveTo>
                    <a:lnTo>
                      <a:pt x="1181304" y="0"/>
                    </a:lnTo>
                    <a:lnTo>
                      <a:pt x="1465055" y="283751"/>
                    </a:lnTo>
                    <a:lnTo>
                      <a:pt x="1181304" y="567502"/>
                    </a:lnTo>
                    <a:lnTo>
                      <a:pt x="0" y="567502"/>
                    </a:lnTo>
                    <a:lnTo>
                      <a:pt x="283751" y="2837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7933C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9756" tIns="12002" rIns="295753" bIns="12002" numCol="1" spcCol="1270" anchor="ctr" anchorCtr="0">
                <a:noAutofit/>
              </a:bodyPr>
              <a:lstStyle/>
              <a:p>
                <a:pPr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b="1" dirty="0" err="1">
                    <a:solidFill>
                      <a:schemeClr val="tx1"/>
                    </a:solidFill>
                  </a:rPr>
                  <a:t>Recopilar</a:t>
                </a:r>
                <a:endParaRPr lang="en-GB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AA3AE762-029E-48FE-AE1F-312B1D6251CE}"/>
                  </a:ext>
                </a:extLst>
              </p:cNvPr>
              <p:cNvSpPr/>
              <p:nvPr/>
            </p:nvSpPr>
            <p:spPr>
              <a:xfrm>
                <a:off x="3540092" y="3012215"/>
                <a:ext cx="1714397" cy="567502"/>
              </a:xfrm>
              <a:custGeom>
                <a:avLst/>
                <a:gdLst>
                  <a:gd name="connsiteX0" fmla="*/ 0 w 1942056"/>
                  <a:gd name="connsiteY0" fmla="*/ 0 h 567502"/>
                  <a:gd name="connsiteX1" fmla="*/ 1658305 w 1942056"/>
                  <a:gd name="connsiteY1" fmla="*/ 0 h 567502"/>
                  <a:gd name="connsiteX2" fmla="*/ 1942056 w 1942056"/>
                  <a:gd name="connsiteY2" fmla="*/ 283751 h 567502"/>
                  <a:gd name="connsiteX3" fmla="*/ 1658305 w 1942056"/>
                  <a:gd name="connsiteY3" fmla="*/ 567502 h 567502"/>
                  <a:gd name="connsiteX4" fmla="*/ 0 w 1942056"/>
                  <a:gd name="connsiteY4" fmla="*/ 567502 h 567502"/>
                  <a:gd name="connsiteX5" fmla="*/ 283751 w 1942056"/>
                  <a:gd name="connsiteY5" fmla="*/ 283751 h 567502"/>
                  <a:gd name="connsiteX6" fmla="*/ 0 w 1942056"/>
                  <a:gd name="connsiteY6" fmla="*/ 0 h 567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42056" h="567502">
                    <a:moveTo>
                      <a:pt x="0" y="0"/>
                    </a:moveTo>
                    <a:lnTo>
                      <a:pt x="1658305" y="0"/>
                    </a:lnTo>
                    <a:lnTo>
                      <a:pt x="1942056" y="283751"/>
                    </a:lnTo>
                    <a:lnTo>
                      <a:pt x="1658305" y="567502"/>
                    </a:lnTo>
                    <a:lnTo>
                      <a:pt x="0" y="567502"/>
                    </a:lnTo>
                    <a:lnTo>
                      <a:pt x="283751" y="2837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7933C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9756" tIns="12002" rIns="295753" bIns="12002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100" b="1" kern="1200" dirty="0" err="1">
                    <a:solidFill>
                      <a:schemeClr val="tx1"/>
                    </a:solidFill>
                  </a:rPr>
                  <a:t>Analizar</a:t>
                </a:r>
                <a:endParaRPr lang="en-GB" sz="1100" b="1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B6B2B8DC-E897-41AC-BCA6-B8911F990DCF}"/>
                  </a:ext>
                </a:extLst>
              </p:cNvPr>
              <p:cNvSpPr/>
              <p:nvPr/>
            </p:nvSpPr>
            <p:spPr>
              <a:xfrm>
                <a:off x="5055055" y="3012215"/>
                <a:ext cx="1311389" cy="567502"/>
              </a:xfrm>
              <a:custGeom>
                <a:avLst/>
                <a:gdLst>
                  <a:gd name="connsiteX0" fmla="*/ 0 w 1311389"/>
                  <a:gd name="connsiteY0" fmla="*/ 0 h 567502"/>
                  <a:gd name="connsiteX1" fmla="*/ 1027638 w 1311389"/>
                  <a:gd name="connsiteY1" fmla="*/ 0 h 567502"/>
                  <a:gd name="connsiteX2" fmla="*/ 1311389 w 1311389"/>
                  <a:gd name="connsiteY2" fmla="*/ 283751 h 567502"/>
                  <a:gd name="connsiteX3" fmla="*/ 1027638 w 1311389"/>
                  <a:gd name="connsiteY3" fmla="*/ 567502 h 567502"/>
                  <a:gd name="connsiteX4" fmla="*/ 0 w 1311389"/>
                  <a:gd name="connsiteY4" fmla="*/ 567502 h 567502"/>
                  <a:gd name="connsiteX5" fmla="*/ 283751 w 1311389"/>
                  <a:gd name="connsiteY5" fmla="*/ 283751 h 567502"/>
                  <a:gd name="connsiteX6" fmla="*/ 0 w 1311389"/>
                  <a:gd name="connsiteY6" fmla="*/ 0 h 567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1389" h="567502">
                    <a:moveTo>
                      <a:pt x="0" y="0"/>
                    </a:moveTo>
                    <a:lnTo>
                      <a:pt x="1027638" y="0"/>
                    </a:lnTo>
                    <a:lnTo>
                      <a:pt x="1311389" y="283751"/>
                    </a:lnTo>
                    <a:lnTo>
                      <a:pt x="1027638" y="567502"/>
                    </a:lnTo>
                    <a:lnTo>
                      <a:pt x="0" y="567502"/>
                    </a:lnTo>
                    <a:lnTo>
                      <a:pt x="283751" y="2837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9756" tIns="12002" rIns="295753" bIns="12002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100" b="1" kern="1200" dirty="0" err="1">
                    <a:solidFill>
                      <a:schemeClr val="tx1"/>
                    </a:solidFill>
                  </a:rPr>
                  <a:t>Actuar</a:t>
                </a:r>
                <a:endParaRPr lang="en-GB" sz="1100" b="1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428D55BB-7697-4093-9632-CF7817CFBFCC}"/>
                  </a:ext>
                </a:extLst>
              </p:cNvPr>
              <p:cNvSpPr/>
              <p:nvPr/>
            </p:nvSpPr>
            <p:spPr>
              <a:xfrm>
                <a:off x="6110841" y="3012215"/>
                <a:ext cx="1371478" cy="567502"/>
              </a:xfrm>
              <a:custGeom>
                <a:avLst/>
                <a:gdLst>
                  <a:gd name="connsiteX0" fmla="*/ 0 w 1272767"/>
                  <a:gd name="connsiteY0" fmla="*/ 0 h 567502"/>
                  <a:gd name="connsiteX1" fmla="*/ 989016 w 1272767"/>
                  <a:gd name="connsiteY1" fmla="*/ 0 h 567502"/>
                  <a:gd name="connsiteX2" fmla="*/ 1272767 w 1272767"/>
                  <a:gd name="connsiteY2" fmla="*/ 283751 h 567502"/>
                  <a:gd name="connsiteX3" fmla="*/ 989016 w 1272767"/>
                  <a:gd name="connsiteY3" fmla="*/ 567502 h 567502"/>
                  <a:gd name="connsiteX4" fmla="*/ 0 w 1272767"/>
                  <a:gd name="connsiteY4" fmla="*/ 567502 h 567502"/>
                  <a:gd name="connsiteX5" fmla="*/ 283751 w 1272767"/>
                  <a:gd name="connsiteY5" fmla="*/ 283751 h 567502"/>
                  <a:gd name="connsiteX6" fmla="*/ 0 w 1272767"/>
                  <a:gd name="connsiteY6" fmla="*/ 0 h 567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2767" h="567502">
                    <a:moveTo>
                      <a:pt x="0" y="0"/>
                    </a:moveTo>
                    <a:lnTo>
                      <a:pt x="989016" y="0"/>
                    </a:lnTo>
                    <a:lnTo>
                      <a:pt x="1272767" y="283751"/>
                    </a:lnTo>
                    <a:lnTo>
                      <a:pt x="989016" y="567502"/>
                    </a:lnTo>
                    <a:lnTo>
                      <a:pt x="0" y="567502"/>
                    </a:lnTo>
                    <a:lnTo>
                      <a:pt x="283751" y="2837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9756" tIns="12002" rIns="295753" bIns="12002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100" b="1" kern="1200" dirty="0" err="1">
                    <a:solidFill>
                      <a:schemeClr val="tx1"/>
                    </a:solidFill>
                  </a:rPr>
                  <a:t>Informar</a:t>
                </a:r>
                <a:endParaRPr lang="en-GB" sz="1100" b="1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7117B056-1680-47A9-9787-446AA87652DF}"/>
                  </a:ext>
                </a:extLst>
              </p:cNvPr>
              <p:cNvSpPr/>
              <p:nvPr/>
            </p:nvSpPr>
            <p:spPr>
              <a:xfrm>
                <a:off x="7226715" y="3012215"/>
                <a:ext cx="1371478" cy="567502"/>
              </a:xfrm>
              <a:custGeom>
                <a:avLst/>
                <a:gdLst>
                  <a:gd name="connsiteX0" fmla="*/ 0 w 1371478"/>
                  <a:gd name="connsiteY0" fmla="*/ 0 h 567502"/>
                  <a:gd name="connsiteX1" fmla="*/ 1087727 w 1371478"/>
                  <a:gd name="connsiteY1" fmla="*/ 0 h 567502"/>
                  <a:gd name="connsiteX2" fmla="*/ 1371478 w 1371478"/>
                  <a:gd name="connsiteY2" fmla="*/ 283751 h 567502"/>
                  <a:gd name="connsiteX3" fmla="*/ 1087727 w 1371478"/>
                  <a:gd name="connsiteY3" fmla="*/ 567502 h 567502"/>
                  <a:gd name="connsiteX4" fmla="*/ 0 w 1371478"/>
                  <a:gd name="connsiteY4" fmla="*/ 567502 h 567502"/>
                  <a:gd name="connsiteX5" fmla="*/ 283751 w 1371478"/>
                  <a:gd name="connsiteY5" fmla="*/ 283751 h 567502"/>
                  <a:gd name="connsiteX6" fmla="*/ 0 w 1371478"/>
                  <a:gd name="connsiteY6" fmla="*/ 0 h 567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71478" h="567502">
                    <a:moveTo>
                      <a:pt x="0" y="0"/>
                    </a:moveTo>
                    <a:lnTo>
                      <a:pt x="1087727" y="0"/>
                    </a:lnTo>
                    <a:lnTo>
                      <a:pt x="1371478" y="283751"/>
                    </a:lnTo>
                    <a:lnTo>
                      <a:pt x="1087727" y="567502"/>
                    </a:lnTo>
                    <a:lnTo>
                      <a:pt x="0" y="567502"/>
                    </a:lnTo>
                    <a:lnTo>
                      <a:pt x="283751" y="2837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9756" tIns="12002" rIns="295753" bIns="12002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100" b="1" kern="1200" dirty="0" err="1">
                    <a:solidFill>
                      <a:schemeClr val="tx1"/>
                    </a:solidFill>
                  </a:rPr>
                  <a:t>Evaluar</a:t>
                </a:r>
                <a:endParaRPr lang="en-GB" sz="1100" b="1" kern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8E24C47-CFCE-4020-BD3D-B26AFB334F1A}"/>
                </a:ext>
              </a:extLst>
            </p:cNvPr>
            <p:cNvSpPr/>
            <p:nvPr/>
          </p:nvSpPr>
          <p:spPr>
            <a:xfrm>
              <a:off x="912813" y="2855278"/>
              <a:ext cx="1654714" cy="567502"/>
            </a:xfrm>
            <a:custGeom>
              <a:avLst/>
              <a:gdLst>
                <a:gd name="connsiteX0" fmla="*/ 0 w 1942056"/>
                <a:gd name="connsiteY0" fmla="*/ 0 h 567502"/>
                <a:gd name="connsiteX1" fmla="*/ 1658305 w 1942056"/>
                <a:gd name="connsiteY1" fmla="*/ 0 h 567502"/>
                <a:gd name="connsiteX2" fmla="*/ 1942056 w 1942056"/>
                <a:gd name="connsiteY2" fmla="*/ 283751 h 567502"/>
                <a:gd name="connsiteX3" fmla="*/ 1658305 w 1942056"/>
                <a:gd name="connsiteY3" fmla="*/ 567502 h 567502"/>
                <a:gd name="connsiteX4" fmla="*/ 0 w 1942056"/>
                <a:gd name="connsiteY4" fmla="*/ 567502 h 567502"/>
                <a:gd name="connsiteX5" fmla="*/ 283751 w 1942056"/>
                <a:gd name="connsiteY5" fmla="*/ 283751 h 567502"/>
                <a:gd name="connsiteX6" fmla="*/ 0 w 1942056"/>
                <a:gd name="connsiteY6" fmla="*/ 0 h 567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2056" h="567502">
                  <a:moveTo>
                    <a:pt x="0" y="0"/>
                  </a:moveTo>
                  <a:lnTo>
                    <a:pt x="1658305" y="0"/>
                  </a:lnTo>
                  <a:lnTo>
                    <a:pt x="1942056" y="283751"/>
                  </a:lnTo>
                  <a:lnTo>
                    <a:pt x="1658305" y="567502"/>
                  </a:lnTo>
                  <a:lnTo>
                    <a:pt x="0" y="567502"/>
                  </a:lnTo>
                  <a:lnTo>
                    <a:pt x="283751" y="2837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933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9756" tIns="12002" rIns="295753" bIns="12002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 err="1">
                  <a:solidFill>
                    <a:schemeClr val="tx1"/>
                  </a:solidFill>
                </a:rPr>
                <a:t>Diseñar</a:t>
              </a:r>
              <a:endParaRPr lang="en-GB" sz="11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669D6015-5620-433E-8B0F-48E985D5434E}"/>
              </a:ext>
            </a:extLst>
          </p:cNvPr>
          <p:cNvSpPr/>
          <p:nvPr/>
        </p:nvSpPr>
        <p:spPr>
          <a:xfrm>
            <a:off x="443967" y="3444132"/>
            <a:ext cx="8308974" cy="770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b="1" dirty="0">
                <a:ea typeface="Calibri" panose="020F0502020204030204" pitchFamily="34" charset="0"/>
                <a:cs typeface="Arial" panose="020B0604020202020204" pitchFamily="34" charset="0"/>
              </a:rPr>
              <a:t>Los </a:t>
            </a:r>
            <a:r>
              <a:rPr lang="en-US" sz="2000" b="1" dirty="0" err="1">
                <a:ea typeface="Calibri" panose="020F0502020204030204" pitchFamily="34" charset="0"/>
                <a:cs typeface="Arial" panose="020B0604020202020204" pitchFamily="34" charset="0"/>
              </a:rPr>
              <a:t>datos</a:t>
            </a:r>
            <a:r>
              <a:rPr lang="en-US" sz="2000" b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a typeface="Calibri" panose="020F0502020204030204" pitchFamily="34" charset="0"/>
                <a:cs typeface="Arial" panose="020B0604020202020204" pitchFamily="34" charset="0"/>
              </a:rPr>
              <a:t>tienen</a:t>
            </a:r>
            <a:r>
              <a:rPr lang="en-US" sz="2000" b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a typeface="Calibri" panose="020F0502020204030204" pitchFamily="34" charset="0"/>
                <a:cs typeface="Arial" panose="020B0604020202020204" pitchFamily="34" charset="0"/>
              </a:rPr>
              <a:t>muchas</a:t>
            </a:r>
            <a:r>
              <a:rPr lang="en-US" sz="2000" b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a typeface="Calibri" panose="020F0502020204030204" pitchFamily="34" charset="0"/>
                <a:cs typeface="Arial" panose="020B0604020202020204" pitchFamily="34" charset="0"/>
              </a:rPr>
              <a:t>formas</a:t>
            </a:r>
            <a:r>
              <a:rPr lang="en-US" sz="2000" b="1" dirty="0"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Indicadores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medidas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cuantitativas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informes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narrativos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cualitativos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mapas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gráficos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fotografías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vídeos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, ...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038E84-B7E3-45EF-A81A-DE454F33DD1B}"/>
              </a:ext>
            </a:extLst>
          </p:cNvPr>
          <p:cNvSpPr/>
          <p:nvPr/>
        </p:nvSpPr>
        <p:spPr>
          <a:xfrm>
            <a:off x="417513" y="4455026"/>
            <a:ext cx="8270080" cy="1831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b="1" dirty="0">
                <a:ea typeface="Calibri" panose="020F0502020204030204" pitchFamily="34" charset="0"/>
                <a:cs typeface="Arial" panose="020B0604020202020204" pitchFamily="34" charset="0"/>
              </a:rPr>
              <a:t>Y </a:t>
            </a:r>
            <a:r>
              <a:rPr lang="en-US" sz="2000" b="1" dirty="0" err="1">
                <a:ea typeface="Calibri" panose="020F0502020204030204" pitchFamily="34" charset="0"/>
                <a:cs typeface="Arial" panose="020B0604020202020204" pitchFamily="34" charset="0"/>
              </a:rPr>
              <a:t>procede</a:t>
            </a:r>
            <a:r>
              <a:rPr lang="en-US" sz="2000" b="1" dirty="0"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sz="2000" b="1" dirty="0" err="1">
                <a:ea typeface="Calibri" panose="020F0502020204030204" pitchFamily="34" charset="0"/>
                <a:cs typeface="Arial" panose="020B0604020202020204" pitchFamily="34" charset="0"/>
              </a:rPr>
              <a:t>muchas</a:t>
            </a:r>
            <a:r>
              <a:rPr lang="en-US" sz="2000" b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a typeface="Calibri" panose="020F0502020204030204" pitchFamily="34" charset="0"/>
                <a:cs typeface="Arial" panose="020B0604020202020204" pitchFamily="34" charset="0"/>
              </a:rPr>
              <a:t>fuentes</a:t>
            </a:r>
            <a:r>
              <a:rPr lang="en-US" sz="2000" b="1" dirty="0"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Autoinforme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del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ejecutor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supervisión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por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terceros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observación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directa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revisión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datos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secundarios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teledetección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, Internet de las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cosas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encuestas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hogares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, debates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en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grupos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discusión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entrevistas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informantes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clave,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mecanismos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retroalimentación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, ...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20E76A-610F-475D-AF63-5F22B3D6A481}"/>
              </a:ext>
            </a:extLst>
          </p:cNvPr>
          <p:cNvSpPr/>
          <p:nvPr/>
        </p:nvSpPr>
        <p:spPr bwMode="auto">
          <a:xfrm>
            <a:off x="8648700" y="190500"/>
            <a:ext cx="279400" cy="381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0047437"/>
      </p:ext>
    </p:extLst>
  </p:cSld>
  <p:clrMapOvr>
    <a:masterClrMapping/>
  </p:clrMapOvr>
  <p:transition advTm="72577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AFD1415-F77C-4049-8683-C7B7E9000EA7}"/>
              </a:ext>
            </a:extLst>
          </p:cNvPr>
          <p:cNvSpPr/>
          <p:nvPr/>
        </p:nvSpPr>
        <p:spPr bwMode="auto">
          <a:xfrm>
            <a:off x="8648700" y="190500"/>
            <a:ext cx="279400" cy="381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7" name="Content Placeholder 4">
            <a:extLst>
              <a:ext uri="{FF2B5EF4-FFF2-40B4-BE49-F238E27FC236}">
                <a16:creationId xmlns:a16="http://schemas.microsoft.com/office/drawing/2014/main" id="{84E91E21-4DE5-43AA-A286-6C713C269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444" y="1057145"/>
            <a:ext cx="4837112" cy="5805487"/>
          </a:xfrm>
          <a:prstGeom prst="rect">
            <a:avLst/>
          </a:prstGeom>
        </p:spPr>
      </p:pic>
      <p:sp>
        <p:nvSpPr>
          <p:cNvPr id="18" name="Freeform: Shape 5">
            <a:extLst>
              <a:ext uri="{FF2B5EF4-FFF2-40B4-BE49-F238E27FC236}">
                <a16:creationId xmlns:a16="http://schemas.microsoft.com/office/drawing/2014/main" id="{D9BB1B35-2F56-43CF-A05E-63C3041DCA9F}"/>
              </a:ext>
            </a:extLst>
          </p:cNvPr>
          <p:cNvSpPr/>
          <p:nvPr/>
        </p:nvSpPr>
        <p:spPr>
          <a:xfrm>
            <a:off x="2643279" y="3219513"/>
            <a:ext cx="1618593" cy="1271752"/>
          </a:xfrm>
          <a:custGeom>
            <a:avLst/>
            <a:gdLst>
              <a:gd name="connsiteX0" fmla="*/ 294290 w 1618593"/>
              <a:gd name="connsiteY0" fmla="*/ 31531 h 1271752"/>
              <a:gd name="connsiteX1" fmla="*/ 1198180 w 1618593"/>
              <a:gd name="connsiteY1" fmla="*/ 0 h 1271752"/>
              <a:gd name="connsiteX2" fmla="*/ 1618593 w 1618593"/>
              <a:gd name="connsiteY2" fmla="*/ 620110 h 1271752"/>
              <a:gd name="connsiteX3" fmla="*/ 1408387 w 1618593"/>
              <a:gd name="connsiteY3" fmla="*/ 1072055 h 1271752"/>
              <a:gd name="connsiteX4" fmla="*/ 1051035 w 1618593"/>
              <a:gd name="connsiteY4" fmla="*/ 1271752 h 1271752"/>
              <a:gd name="connsiteX5" fmla="*/ 357352 w 1618593"/>
              <a:gd name="connsiteY5" fmla="*/ 1156138 h 1271752"/>
              <a:gd name="connsiteX6" fmla="*/ 0 w 1618593"/>
              <a:gd name="connsiteY6" fmla="*/ 704193 h 1271752"/>
              <a:gd name="connsiteX7" fmla="*/ 94593 w 1618593"/>
              <a:gd name="connsiteY7" fmla="*/ 357352 h 1271752"/>
              <a:gd name="connsiteX8" fmla="*/ 294290 w 1618593"/>
              <a:gd name="connsiteY8" fmla="*/ 31531 h 1271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8593" h="1271752">
                <a:moveTo>
                  <a:pt x="294290" y="31531"/>
                </a:moveTo>
                <a:lnTo>
                  <a:pt x="1198180" y="0"/>
                </a:lnTo>
                <a:lnTo>
                  <a:pt x="1618593" y="620110"/>
                </a:lnTo>
                <a:lnTo>
                  <a:pt x="1408387" y="1072055"/>
                </a:lnTo>
                <a:lnTo>
                  <a:pt x="1051035" y="1271752"/>
                </a:lnTo>
                <a:lnTo>
                  <a:pt x="357352" y="1156138"/>
                </a:lnTo>
                <a:lnTo>
                  <a:pt x="0" y="704193"/>
                </a:lnTo>
                <a:lnTo>
                  <a:pt x="94593" y="357352"/>
                </a:lnTo>
                <a:lnTo>
                  <a:pt x="294290" y="315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: Shape 6">
            <a:extLst>
              <a:ext uri="{FF2B5EF4-FFF2-40B4-BE49-F238E27FC236}">
                <a16:creationId xmlns:a16="http://schemas.microsoft.com/office/drawing/2014/main" id="{3C879C72-FEEE-497E-BEAD-8D3F2BE93540}"/>
              </a:ext>
            </a:extLst>
          </p:cNvPr>
          <p:cNvSpPr/>
          <p:nvPr/>
        </p:nvSpPr>
        <p:spPr>
          <a:xfrm>
            <a:off x="4836788" y="3219513"/>
            <a:ext cx="1650124" cy="1292772"/>
          </a:xfrm>
          <a:custGeom>
            <a:avLst/>
            <a:gdLst>
              <a:gd name="connsiteX0" fmla="*/ 609600 w 1650124"/>
              <a:gd name="connsiteY0" fmla="*/ 0 h 1292772"/>
              <a:gd name="connsiteX1" fmla="*/ 1261241 w 1650124"/>
              <a:gd name="connsiteY1" fmla="*/ 63062 h 1292772"/>
              <a:gd name="connsiteX2" fmla="*/ 1650124 w 1650124"/>
              <a:gd name="connsiteY2" fmla="*/ 536027 h 1292772"/>
              <a:gd name="connsiteX3" fmla="*/ 1555531 w 1650124"/>
              <a:gd name="connsiteY3" fmla="*/ 1008993 h 1292772"/>
              <a:gd name="connsiteX4" fmla="*/ 1229710 w 1650124"/>
              <a:gd name="connsiteY4" fmla="*/ 1292772 h 1292772"/>
              <a:gd name="connsiteX5" fmla="*/ 662152 w 1650124"/>
              <a:gd name="connsiteY5" fmla="*/ 1282262 h 1292772"/>
              <a:gd name="connsiteX6" fmla="*/ 199696 w 1650124"/>
              <a:gd name="connsiteY6" fmla="*/ 1019503 h 1292772"/>
              <a:gd name="connsiteX7" fmla="*/ 0 w 1650124"/>
              <a:gd name="connsiteY7" fmla="*/ 641131 h 1292772"/>
              <a:gd name="connsiteX8" fmla="*/ 325820 w 1650124"/>
              <a:gd name="connsiteY8" fmla="*/ 84083 h 1292772"/>
              <a:gd name="connsiteX9" fmla="*/ 609600 w 1650124"/>
              <a:gd name="connsiteY9" fmla="*/ 0 h 129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50124" h="1292772">
                <a:moveTo>
                  <a:pt x="609600" y="0"/>
                </a:moveTo>
                <a:lnTo>
                  <a:pt x="1261241" y="63062"/>
                </a:lnTo>
                <a:lnTo>
                  <a:pt x="1650124" y="536027"/>
                </a:lnTo>
                <a:lnTo>
                  <a:pt x="1555531" y="1008993"/>
                </a:lnTo>
                <a:lnTo>
                  <a:pt x="1229710" y="1292772"/>
                </a:lnTo>
                <a:lnTo>
                  <a:pt x="662152" y="1282262"/>
                </a:lnTo>
                <a:lnTo>
                  <a:pt x="199696" y="1019503"/>
                </a:lnTo>
                <a:lnTo>
                  <a:pt x="0" y="641131"/>
                </a:lnTo>
                <a:lnTo>
                  <a:pt x="325820" y="84083"/>
                </a:lnTo>
                <a:lnTo>
                  <a:pt x="6096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2038C0A-9512-42F0-BF87-54FF627FEE9E}"/>
              </a:ext>
            </a:extLst>
          </p:cNvPr>
          <p:cNvSpPr/>
          <p:nvPr/>
        </p:nvSpPr>
        <p:spPr>
          <a:xfrm>
            <a:off x="2529620" y="2996952"/>
            <a:ext cx="1901277" cy="15827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Cómo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contar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todas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las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estrellas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...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fácil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en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realidad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...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C978398-483C-45BC-A15C-B289F1299CBA}"/>
              </a:ext>
            </a:extLst>
          </p:cNvPr>
          <p:cNvSpPr/>
          <p:nvPr/>
        </p:nvSpPr>
        <p:spPr>
          <a:xfrm>
            <a:off x="4885664" y="3506140"/>
            <a:ext cx="1650124" cy="476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fr-FR" sz="1600" dirty="0">
                <a:solidFill>
                  <a:prstClr val="black"/>
                </a:solidFill>
                <a:latin typeface="Calibri"/>
              </a:rPr>
              <a:t>Basta con </a:t>
            </a:r>
            <a:r>
              <a:rPr lang="fr-FR" sz="1600" dirty="0" err="1">
                <a:solidFill>
                  <a:prstClr val="black"/>
                </a:solidFill>
                <a:latin typeface="Calibri"/>
              </a:rPr>
              <a:t>contar</a:t>
            </a:r>
            <a:r>
              <a:rPr lang="fr-FR" sz="1600" dirty="0">
                <a:solidFill>
                  <a:prstClr val="black"/>
                </a:solidFill>
                <a:latin typeface="Calibri"/>
              </a:rPr>
              <a:t> la </a:t>
            </a:r>
            <a:r>
              <a:rPr lang="fr-FR" sz="1600" dirty="0" err="1">
                <a:solidFill>
                  <a:prstClr val="black"/>
                </a:solidFill>
                <a:latin typeface="Calibri"/>
              </a:rPr>
              <a:t>mitad</a:t>
            </a:r>
            <a:r>
              <a:rPr lang="fr-FR" sz="1600" dirty="0">
                <a:solidFill>
                  <a:prstClr val="black"/>
                </a:solidFill>
                <a:latin typeface="Calibri"/>
              </a:rPr>
              <a:t> de </a:t>
            </a:r>
            <a:r>
              <a:rPr lang="fr-FR" sz="1600" dirty="0" err="1">
                <a:solidFill>
                  <a:prstClr val="black"/>
                </a:solidFill>
                <a:latin typeface="Calibri"/>
              </a:rPr>
              <a:t>ellas</a:t>
            </a:r>
            <a:r>
              <a:rPr lang="fr-FR" sz="1600" dirty="0">
                <a:solidFill>
                  <a:prstClr val="black"/>
                </a:solidFill>
                <a:latin typeface="Calibri"/>
              </a:rPr>
              <a:t> ...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512D4E-1EAE-4CE9-BF4F-AEB45E03767F}"/>
              </a:ext>
            </a:extLst>
          </p:cNvPr>
          <p:cNvSpPr/>
          <p:nvPr/>
        </p:nvSpPr>
        <p:spPr>
          <a:xfrm>
            <a:off x="5023620" y="4197256"/>
            <a:ext cx="151216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fr-FR" sz="1600" dirty="0">
                <a:solidFill>
                  <a:prstClr val="black"/>
                </a:solidFill>
                <a:latin typeface="Calibri"/>
              </a:rPr>
              <a:t>y se </a:t>
            </a:r>
            <a:r>
              <a:rPr lang="fr-FR" sz="1600" dirty="0" err="1">
                <a:solidFill>
                  <a:prstClr val="black"/>
                </a:solidFill>
                <a:latin typeface="Calibri"/>
              </a:rPr>
              <a:t>multiplica</a:t>
            </a:r>
            <a:r>
              <a:rPr lang="fr-FR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1600" dirty="0" err="1">
                <a:solidFill>
                  <a:prstClr val="black"/>
                </a:solidFill>
                <a:latin typeface="Calibri"/>
              </a:rPr>
              <a:t>por</a:t>
            </a:r>
            <a:r>
              <a:rPr lang="fr-FR" sz="1600" dirty="0">
                <a:solidFill>
                  <a:prstClr val="black"/>
                </a:solidFill>
                <a:latin typeface="Calibri"/>
              </a:rPr>
              <a:t> 2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D1B13ABA-5932-4B86-8100-5967AE84A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934" y="381000"/>
            <a:ext cx="5583035" cy="519112"/>
          </a:xfrm>
        </p:spPr>
        <p:txBody>
          <a:bodyPr>
            <a:normAutofit/>
          </a:bodyPr>
          <a:lstStyle/>
          <a:p>
            <a:r>
              <a:rPr lang="fr-F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Tratamiento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F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datos</a:t>
            </a:r>
            <a:endParaRPr lang="fr-F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539516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391" y="1594575"/>
            <a:ext cx="6781223" cy="4648569"/>
          </a:xfrm>
          <a:prstGeom prst="rect">
            <a:avLst/>
          </a:prstGeom>
          <a:solidFill>
            <a:srgbClr val="4F81BD"/>
          </a:solidFill>
        </p:spPr>
      </p:pic>
      <p:sp>
        <p:nvSpPr>
          <p:cNvPr id="6" name="Freeform 13"/>
          <p:cNvSpPr/>
          <p:nvPr/>
        </p:nvSpPr>
        <p:spPr>
          <a:xfrm>
            <a:off x="5244678" y="2106488"/>
            <a:ext cx="3043355" cy="1319132"/>
          </a:xfrm>
          <a:custGeom>
            <a:avLst/>
            <a:gdLst>
              <a:gd name="connsiteX0" fmla="*/ 193431 w 2461846"/>
              <a:gd name="connsiteY0" fmla="*/ 61546 h 1011116"/>
              <a:gd name="connsiteX1" fmla="*/ 1925515 w 2461846"/>
              <a:gd name="connsiteY1" fmla="*/ 0 h 1011116"/>
              <a:gd name="connsiteX2" fmla="*/ 2461846 w 2461846"/>
              <a:gd name="connsiteY2" fmla="*/ 764931 h 1011116"/>
              <a:gd name="connsiteX3" fmla="*/ 2321169 w 2461846"/>
              <a:gd name="connsiteY3" fmla="*/ 1011116 h 1011116"/>
              <a:gd name="connsiteX4" fmla="*/ 1362808 w 2461846"/>
              <a:gd name="connsiteY4" fmla="*/ 861646 h 1011116"/>
              <a:gd name="connsiteX5" fmla="*/ 316523 w 2461846"/>
              <a:gd name="connsiteY5" fmla="*/ 958362 h 1011116"/>
              <a:gd name="connsiteX6" fmla="*/ 0 w 2461846"/>
              <a:gd name="connsiteY6" fmla="*/ 439616 h 1011116"/>
              <a:gd name="connsiteX7" fmla="*/ 193431 w 2461846"/>
              <a:gd name="connsiteY7" fmla="*/ 61546 h 101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61846" h="1011116">
                <a:moveTo>
                  <a:pt x="193431" y="61546"/>
                </a:moveTo>
                <a:lnTo>
                  <a:pt x="1925515" y="0"/>
                </a:lnTo>
                <a:lnTo>
                  <a:pt x="2461846" y="764931"/>
                </a:lnTo>
                <a:lnTo>
                  <a:pt x="2321169" y="1011116"/>
                </a:lnTo>
                <a:lnTo>
                  <a:pt x="1362808" y="861646"/>
                </a:lnTo>
                <a:lnTo>
                  <a:pt x="316523" y="958362"/>
                </a:lnTo>
                <a:lnTo>
                  <a:pt x="0" y="439616"/>
                </a:lnTo>
                <a:lnTo>
                  <a:pt x="193431" y="61546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14"/>
          <p:cNvSpPr/>
          <p:nvPr/>
        </p:nvSpPr>
        <p:spPr>
          <a:xfrm>
            <a:off x="5733789" y="3517385"/>
            <a:ext cx="2521637" cy="975009"/>
          </a:xfrm>
          <a:custGeom>
            <a:avLst/>
            <a:gdLst>
              <a:gd name="connsiteX0" fmla="*/ 123092 w 2039815"/>
              <a:gd name="connsiteY0" fmla="*/ 43962 h 747346"/>
              <a:gd name="connsiteX1" fmla="*/ 1441938 w 2039815"/>
              <a:gd name="connsiteY1" fmla="*/ 0 h 747346"/>
              <a:gd name="connsiteX2" fmla="*/ 2022231 w 2039815"/>
              <a:gd name="connsiteY2" fmla="*/ 272562 h 747346"/>
              <a:gd name="connsiteX3" fmla="*/ 2039815 w 2039815"/>
              <a:gd name="connsiteY3" fmla="*/ 650631 h 747346"/>
              <a:gd name="connsiteX4" fmla="*/ 633046 w 2039815"/>
              <a:gd name="connsiteY4" fmla="*/ 747346 h 747346"/>
              <a:gd name="connsiteX5" fmla="*/ 0 w 2039815"/>
              <a:gd name="connsiteY5" fmla="*/ 237392 h 747346"/>
              <a:gd name="connsiteX6" fmla="*/ 123092 w 2039815"/>
              <a:gd name="connsiteY6" fmla="*/ 43962 h 74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9815" h="747346">
                <a:moveTo>
                  <a:pt x="123092" y="43962"/>
                </a:moveTo>
                <a:lnTo>
                  <a:pt x="1441938" y="0"/>
                </a:lnTo>
                <a:lnTo>
                  <a:pt x="2022231" y="272562"/>
                </a:lnTo>
                <a:lnTo>
                  <a:pt x="2039815" y="650631"/>
                </a:lnTo>
                <a:lnTo>
                  <a:pt x="633046" y="747346"/>
                </a:lnTo>
                <a:lnTo>
                  <a:pt x="0" y="237392"/>
                </a:lnTo>
                <a:lnTo>
                  <a:pt x="123092" y="43962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745010" y="2100703"/>
            <a:ext cx="1835070" cy="1009420"/>
          </a:xfrm>
          <a:prstGeom prst="rect">
            <a:avLst/>
          </a:prstGeom>
          <a:solidFill>
            <a:sysClr val="window" lastClr="FFFFFF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GB" sz="1800" dirty="0">
                <a:solidFill>
                  <a:prstClr val="black"/>
                </a:solidFill>
                <a:latin typeface="Calibri"/>
              </a:rPr>
              <a:t>O </a:t>
            </a:r>
            <a:r>
              <a:rPr lang="en-GB" sz="1800" dirty="0" err="1">
                <a:solidFill>
                  <a:prstClr val="black"/>
                </a:solidFill>
                <a:latin typeface="Calibri"/>
              </a:rPr>
              <a:t>colocamos</a:t>
            </a:r>
            <a:r>
              <a:rPr lang="en-GB" sz="1800" dirty="0">
                <a:solidFill>
                  <a:prstClr val="black"/>
                </a:solidFill>
                <a:latin typeface="Calibri"/>
              </a:rPr>
              <a:t> barreras a lo largo del </a:t>
            </a:r>
            <a:r>
              <a:rPr lang="en-GB" sz="1800" dirty="0" err="1">
                <a:solidFill>
                  <a:prstClr val="black"/>
                </a:solidFill>
                <a:latin typeface="Calibri"/>
              </a:rPr>
              <a:t>río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288113" y="3547970"/>
            <a:ext cx="1624028" cy="864129"/>
          </a:xfrm>
          <a:prstGeom prst="rect">
            <a:avLst/>
          </a:prstGeom>
          <a:solidFill>
            <a:sysClr val="window" lastClr="FFFFFF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GB" sz="1600" dirty="0">
                <a:solidFill>
                  <a:prstClr val="black"/>
                </a:solidFill>
                <a:latin typeface="Calibri"/>
              </a:rPr>
              <a:t>O... </a:t>
            </a:r>
            <a:r>
              <a:rPr lang="en-GB" sz="1600" dirty="0" err="1">
                <a:solidFill>
                  <a:prstClr val="black"/>
                </a:solidFill>
                <a:latin typeface="Calibri"/>
              </a:rPr>
              <a:t>compruebo</a:t>
            </a:r>
            <a:r>
              <a:rPr lang="en-GB" sz="1600" dirty="0">
                <a:solidFill>
                  <a:prstClr val="black"/>
                </a:solidFill>
                <a:latin typeface="Calibri"/>
              </a:rPr>
              <a:t> mi </a:t>
            </a:r>
            <a:r>
              <a:rPr lang="en-GB" sz="1600" dirty="0" err="1">
                <a:solidFill>
                  <a:prstClr val="black"/>
                </a:solidFill>
                <a:latin typeface="Calibri"/>
              </a:rPr>
              <a:t>información</a:t>
            </a:r>
            <a:r>
              <a:rPr lang="en-GB" sz="1600" dirty="0">
                <a:solidFill>
                  <a:prstClr val="black"/>
                </a:solidFill>
                <a:latin typeface="Calibri"/>
              </a:rPr>
              <a:t>.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52934" y="381000"/>
            <a:ext cx="5583035" cy="519112"/>
          </a:xfrm>
        </p:spPr>
        <p:txBody>
          <a:bodyPr>
            <a:normAutofit/>
          </a:bodyPr>
          <a:lstStyle/>
          <a:p>
            <a:r>
              <a:rPr lang="fr-F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Validación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F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datos</a:t>
            </a:r>
            <a:endParaRPr lang="fr-F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8106473-FB2D-45A6-BA96-D29AAC402188}"/>
              </a:ext>
            </a:extLst>
          </p:cNvPr>
          <p:cNvSpPr/>
          <p:nvPr/>
        </p:nvSpPr>
        <p:spPr>
          <a:xfrm>
            <a:off x="2111433" y="1911927"/>
            <a:ext cx="2809702" cy="2061557"/>
          </a:xfrm>
          <a:custGeom>
            <a:avLst/>
            <a:gdLst>
              <a:gd name="connsiteX0" fmla="*/ 432262 w 2809702"/>
              <a:gd name="connsiteY0" fmla="*/ 133004 h 2061557"/>
              <a:gd name="connsiteX1" fmla="*/ 2144683 w 2809702"/>
              <a:gd name="connsiteY1" fmla="*/ 0 h 2061557"/>
              <a:gd name="connsiteX2" fmla="*/ 2477192 w 2809702"/>
              <a:gd name="connsiteY2" fmla="*/ 149629 h 2061557"/>
              <a:gd name="connsiteX3" fmla="*/ 2809702 w 2809702"/>
              <a:gd name="connsiteY3" fmla="*/ 465513 h 2061557"/>
              <a:gd name="connsiteX4" fmla="*/ 2809702 w 2809702"/>
              <a:gd name="connsiteY4" fmla="*/ 814648 h 2061557"/>
              <a:gd name="connsiteX5" fmla="*/ 2593571 w 2809702"/>
              <a:gd name="connsiteY5" fmla="*/ 997528 h 2061557"/>
              <a:gd name="connsiteX6" fmla="*/ 2144683 w 2809702"/>
              <a:gd name="connsiteY6" fmla="*/ 980902 h 2061557"/>
              <a:gd name="connsiteX7" fmla="*/ 2094807 w 2809702"/>
              <a:gd name="connsiteY7" fmla="*/ 1230284 h 2061557"/>
              <a:gd name="connsiteX8" fmla="*/ 2144683 w 2809702"/>
              <a:gd name="connsiteY8" fmla="*/ 1429789 h 2061557"/>
              <a:gd name="connsiteX9" fmla="*/ 1995054 w 2809702"/>
              <a:gd name="connsiteY9" fmla="*/ 1795549 h 2061557"/>
              <a:gd name="connsiteX10" fmla="*/ 1596043 w 2809702"/>
              <a:gd name="connsiteY10" fmla="*/ 2061557 h 2061557"/>
              <a:gd name="connsiteX11" fmla="*/ 149629 w 2809702"/>
              <a:gd name="connsiteY11" fmla="*/ 1995055 h 2061557"/>
              <a:gd name="connsiteX12" fmla="*/ 0 w 2809702"/>
              <a:gd name="connsiteY12" fmla="*/ 565266 h 2061557"/>
              <a:gd name="connsiteX13" fmla="*/ 432262 w 2809702"/>
              <a:gd name="connsiteY13" fmla="*/ 133004 h 206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09702" h="2061557">
                <a:moveTo>
                  <a:pt x="432262" y="133004"/>
                </a:moveTo>
                <a:lnTo>
                  <a:pt x="2144683" y="0"/>
                </a:lnTo>
                <a:lnTo>
                  <a:pt x="2477192" y="149629"/>
                </a:lnTo>
                <a:lnTo>
                  <a:pt x="2809702" y="465513"/>
                </a:lnTo>
                <a:lnTo>
                  <a:pt x="2809702" y="814648"/>
                </a:lnTo>
                <a:lnTo>
                  <a:pt x="2593571" y="997528"/>
                </a:lnTo>
                <a:lnTo>
                  <a:pt x="2144683" y="980902"/>
                </a:lnTo>
                <a:lnTo>
                  <a:pt x="2094807" y="1230284"/>
                </a:lnTo>
                <a:lnTo>
                  <a:pt x="2144683" y="1429789"/>
                </a:lnTo>
                <a:lnTo>
                  <a:pt x="1995054" y="1795549"/>
                </a:lnTo>
                <a:lnTo>
                  <a:pt x="1596043" y="2061557"/>
                </a:lnTo>
                <a:lnTo>
                  <a:pt x="149629" y="1995055"/>
                </a:lnTo>
                <a:lnTo>
                  <a:pt x="0" y="565266"/>
                </a:lnTo>
                <a:lnTo>
                  <a:pt x="432262" y="1330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5" name="Freeform 12"/>
          <p:cNvSpPr/>
          <p:nvPr/>
        </p:nvSpPr>
        <p:spPr>
          <a:xfrm>
            <a:off x="2066473" y="1992378"/>
            <a:ext cx="2902056" cy="1950019"/>
          </a:xfrm>
          <a:custGeom>
            <a:avLst/>
            <a:gdLst>
              <a:gd name="connsiteX0" fmla="*/ 281354 w 2347546"/>
              <a:gd name="connsiteY0" fmla="*/ 123092 h 1494692"/>
              <a:gd name="connsiteX1" fmla="*/ 1943100 w 2347546"/>
              <a:gd name="connsiteY1" fmla="*/ 0 h 1494692"/>
              <a:gd name="connsiteX2" fmla="*/ 2347546 w 2347546"/>
              <a:gd name="connsiteY2" fmla="*/ 395654 h 1494692"/>
              <a:gd name="connsiteX3" fmla="*/ 2092569 w 2347546"/>
              <a:gd name="connsiteY3" fmla="*/ 720969 h 1494692"/>
              <a:gd name="connsiteX4" fmla="*/ 1820007 w 2347546"/>
              <a:gd name="connsiteY4" fmla="*/ 703385 h 1494692"/>
              <a:gd name="connsiteX5" fmla="*/ 1732084 w 2347546"/>
              <a:gd name="connsiteY5" fmla="*/ 1028700 h 1494692"/>
              <a:gd name="connsiteX6" fmla="*/ 1652954 w 2347546"/>
              <a:gd name="connsiteY6" fmla="*/ 1327639 h 1494692"/>
              <a:gd name="connsiteX7" fmla="*/ 1380392 w 2347546"/>
              <a:gd name="connsiteY7" fmla="*/ 1477108 h 1494692"/>
              <a:gd name="connsiteX8" fmla="*/ 202223 w 2347546"/>
              <a:gd name="connsiteY8" fmla="*/ 1494692 h 1494692"/>
              <a:gd name="connsiteX9" fmla="*/ 0 w 2347546"/>
              <a:gd name="connsiteY9" fmla="*/ 492369 h 1494692"/>
              <a:gd name="connsiteX10" fmla="*/ 281354 w 2347546"/>
              <a:gd name="connsiteY10" fmla="*/ 123092 h 1494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47546" h="1494692">
                <a:moveTo>
                  <a:pt x="281354" y="123092"/>
                </a:moveTo>
                <a:lnTo>
                  <a:pt x="1943100" y="0"/>
                </a:lnTo>
                <a:lnTo>
                  <a:pt x="2347546" y="395654"/>
                </a:lnTo>
                <a:lnTo>
                  <a:pt x="2092569" y="720969"/>
                </a:lnTo>
                <a:lnTo>
                  <a:pt x="1820007" y="703385"/>
                </a:lnTo>
                <a:lnTo>
                  <a:pt x="1732084" y="1028700"/>
                </a:lnTo>
                <a:lnTo>
                  <a:pt x="1652954" y="1327639"/>
                </a:lnTo>
                <a:lnTo>
                  <a:pt x="1380392" y="1477108"/>
                </a:lnTo>
                <a:lnTo>
                  <a:pt x="202223" y="1494692"/>
                </a:lnTo>
                <a:lnTo>
                  <a:pt x="0" y="492369"/>
                </a:lnTo>
                <a:lnTo>
                  <a:pt x="281354" y="123092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440080" y="1992378"/>
            <a:ext cx="2408342" cy="3390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en-GB" sz="1800" dirty="0" err="1">
                <a:solidFill>
                  <a:prstClr val="black"/>
                </a:solidFill>
                <a:latin typeface="Calibri"/>
              </a:rPr>
              <a:t>Cada</a:t>
            </a:r>
            <a:r>
              <a:rPr lang="en-GB" sz="1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1800" dirty="0" err="1">
                <a:solidFill>
                  <a:prstClr val="black"/>
                </a:solidFill>
                <a:latin typeface="Calibri"/>
              </a:rPr>
              <a:t>año</a:t>
            </a:r>
            <a:r>
              <a:rPr lang="en-GB" sz="1800" dirty="0">
                <a:solidFill>
                  <a:prstClr val="black"/>
                </a:solidFill>
                <a:latin typeface="Calibri"/>
              </a:rPr>
              <a:t>, 2.500.000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099742" y="3427610"/>
            <a:ext cx="1993254" cy="33121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en-GB" sz="1800" dirty="0" err="1">
                <a:solidFill>
                  <a:prstClr val="black"/>
                </a:solidFill>
                <a:latin typeface="Calibri"/>
              </a:rPr>
              <a:t>Así</a:t>
            </a:r>
            <a:r>
              <a:rPr lang="en-GB" sz="1800" dirty="0">
                <a:solidFill>
                  <a:prstClr val="black"/>
                </a:solidFill>
                <a:latin typeface="Calibri"/>
              </a:rPr>
              <a:t> que, dos </a:t>
            </a:r>
            <a:r>
              <a:rPr lang="en-GB" sz="1800" dirty="0" err="1">
                <a:solidFill>
                  <a:prstClr val="black"/>
                </a:solidFill>
                <a:latin typeface="Calibri"/>
              </a:rPr>
              <a:t>cosas</a:t>
            </a:r>
            <a:r>
              <a:rPr lang="en-GB" sz="1800" dirty="0">
                <a:solidFill>
                  <a:prstClr val="black"/>
                </a:solidFill>
                <a:latin typeface="Calibri"/>
              </a:rPr>
              <a:t>: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065007" y="2306912"/>
            <a:ext cx="2903521" cy="37305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en-GB" sz="1800" dirty="0">
                <a:solidFill>
                  <a:prstClr val="black"/>
                </a:solidFill>
                <a:latin typeface="Calibri"/>
              </a:rPr>
              <a:t>(dos </a:t>
            </a:r>
            <a:r>
              <a:rPr lang="en-GB" sz="1800" dirty="0" err="1">
                <a:solidFill>
                  <a:prstClr val="black"/>
                </a:solidFill>
                <a:latin typeface="Calibri"/>
              </a:rPr>
              <a:t>millones</a:t>
            </a:r>
            <a:r>
              <a:rPr lang="en-GB" sz="1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1800" dirty="0" err="1">
                <a:solidFill>
                  <a:prstClr val="black"/>
                </a:solidFill>
                <a:latin typeface="Calibri"/>
              </a:rPr>
              <a:t>quinientos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064039" y="2538243"/>
            <a:ext cx="2759524" cy="96719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en-GB" sz="1800" dirty="0">
                <a:solidFill>
                  <a:prstClr val="black"/>
                </a:solidFill>
                <a:latin typeface="Calibri"/>
              </a:rPr>
              <a:t>personas se </a:t>
            </a:r>
            <a:r>
              <a:rPr lang="en-GB" sz="1800" dirty="0" err="1">
                <a:solidFill>
                  <a:prstClr val="black"/>
                </a:solidFill>
                <a:latin typeface="Calibri"/>
              </a:rPr>
              <a:t>ahogan</a:t>
            </a:r>
            <a:r>
              <a:rPr lang="en-GB" sz="1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1800" dirty="0" err="1">
                <a:solidFill>
                  <a:prstClr val="black"/>
                </a:solidFill>
                <a:latin typeface="Calibri"/>
              </a:rPr>
              <a:t>en</a:t>
            </a:r>
            <a:r>
              <a:rPr lang="en-GB" sz="1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1800" dirty="0" err="1">
                <a:solidFill>
                  <a:prstClr val="black"/>
                </a:solidFill>
                <a:latin typeface="Calibri"/>
              </a:rPr>
              <a:t>el</a:t>
            </a:r>
            <a:r>
              <a:rPr lang="en-GB" sz="1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1800" dirty="0" err="1">
                <a:solidFill>
                  <a:prstClr val="black"/>
                </a:solidFill>
                <a:latin typeface="Calibri"/>
              </a:rPr>
              <a:t>río</a:t>
            </a:r>
            <a:r>
              <a:rPr lang="en-GB" sz="1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1800" dirty="0" err="1">
                <a:solidFill>
                  <a:prstClr val="black"/>
                </a:solidFill>
                <a:latin typeface="Calibri"/>
              </a:rPr>
              <a:t>Sena</a:t>
            </a:r>
            <a:r>
              <a:rPr lang="en-GB" sz="1800" dirty="0">
                <a:solidFill>
                  <a:prstClr val="black"/>
                </a:solidFill>
                <a:latin typeface="Calibri"/>
              </a:rPr>
              <a:t>.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CEBEDF-CBD1-4706-97D7-9C577C73855B}"/>
              </a:ext>
            </a:extLst>
          </p:cNvPr>
          <p:cNvSpPr/>
          <p:nvPr/>
        </p:nvSpPr>
        <p:spPr bwMode="auto">
          <a:xfrm>
            <a:off x="8648700" y="190500"/>
            <a:ext cx="279400" cy="381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4881385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5" grpId="0" animBg="1"/>
      <p:bldP spid="8" grpId="0"/>
      <p:bldP spid="11" grpId="0"/>
      <p:bldP spid="12" grpId="0"/>
      <p:bldP spid="13" grpId="0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5329A82-717C-4A35-933B-507248A40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13" y="714562"/>
            <a:ext cx="8231187" cy="523220"/>
          </a:xfrm>
        </p:spPr>
        <p:txBody>
          <a:bodyPr/>
          <a:lstStyle/>
          <a:p>
            <a:r>
              <a:rPr lang="en-US" kern="1200" dirty="0" err="1">
                <a:latin typeface="Arial" pitchFamily="34" charset="0"/>
                <a:cs typeface="Arial" pitchFamily="34" charset="0"/>
              </a:rPr>
              <a:t>Analizar</a:t>
            </a:r>
            <a:endParaRPr lang="en-US" kern="1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400D95E-1A8E-4094-AE5A-D942BEC40088}"/>
              </a:ext>
            </a:extLst>
          </p:cNvPr>
          <p:cNvGrpSpPr/>
          <p:nvPr/>
        </p:nvGrpSpPr>
        <p:grpSpPr>
          <a:xfrm>
            <a:off x="453236" y="1707937"/>
            <a:ext cx="8231187" cy="1304823"/>
            <a:chOff x="912813" y="2486617"/>
            <a:chExt cx="8231187" cy="130482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7A3ABB9-97AC-400F-BCC7-382DE7937D95}"/>
                </a:ext>
              </a:extLst>
            </p:cNvPr>
            <p:cNvGrpSpPr/>
            <p:nvPr/>
          </p:nvGrpSpPr>
          <p:grpSpPr>
            <a:xfrm>
              <a:off x="2384754" y="2486617"/>
              <a:ext cx="6759246" cy="1304823"/>
              <a:chOff x="1838947" y="2643554"/>
              <a:chExt cx="6759246" cy="1304823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06D8ACDC-DB88-4C78-8B57-6870729DFFC0}"/>
                  </a:ext>
                </a:extLst>
              </p:cNvPr>
              <p:cNvSpPr/>
              <p:nvPr/>
            </p:nvSpPr>
            <p:spPr>
              <a:xfrm>
                <a:off x="3284898" y="2643554"/>
                <a:ext cx="1921356" cy="1304823"/>
              </a:xfrm>
              <a:custGeom>
                <a:avLst/>
                <a:gdLst>
                  <a:gd name="connsiteX0" fmla="*/ 0 w 1465055"/>
                  <a:gd name="connsiteY0" fmla="*/ 0 h 567502"/>
                  <a:gd name="connsiteX1" fmla="*/ 1181304 w 1465055"/>
                  <a:gd name="connsiteY1" fmla="*/ 0 h 567502"/>
                  <a:gd name="connsiteX2" fmla="*/ 1465055 w 1465055"/>
                  <a:gd name="connsiteY2" fmla="*/ 283751 h 567502"/>
                  <a:gd name="connsiteX3" fmla="*/ 1181304 w 1465055"/>
                  <a:gd name="connsiteY3" fmla="*/ 567502 h 567502"/>
                  <a:gd name="connsiteX4" fmla="*/ 0 w 1465055"/>
                  <a:gd name="connsiteY4" fmla="*/ 567502 h 567502"/>
                  <a:gd name="connsiteX5" fmla="*/ 283751 w 1465055"/>
                  <a:gd name="connsiteY5" fmla="*/ 283751 h 567502"/>
                  <a:gd name="connsiteX6" fmla="*/ 0 w 1465055"/>
                  <a:gd name="connsiteY6" fmla="*/ 0 h 567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65055" h="567502">
                    <a:moveTo>
                      <a:pt x="0" y="0"/>
                    </a:moveTo>
                    <a:lnTo>
                      <a:pt x="1181304" y="0"/>
                    </a:lnTo>
                    <a:lnTo>
                      <a:pt x="1465055" y="283751"/>
                    </a:lnTo>
                    <a:lnTo>
                      <a:pt x="1181304" y="567502"/>
                    </a:lnTo>
                    <a:lnTo>
                      <a:pt x="0" y="567502"/>
                    </a:lnTo>
                    <a:lnTo>
                      <a:pt x="283751" y="2837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7933C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9756" tIns="12002" rIns="295753" bIns="12002" numCol="1" spcCol="1270" anchor="ctr" anchorCtr="0">
                <a:noAutofit/>
              </a:bodyPr>
              <a:lstStyle/>
              <a:p>
                <a:pPr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b="1" dirty="0" err="1">
                    <a:solidFill>
                      <a:schemeClr val="tx1"/>
                    </a:solidFill>
                  </a:rPr>
                  <a:t>Analizar</a:t>
                </a:r>
                <a:endParaRPr lang="en-GB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3E5821DC-CC3E-4369-A251-54D74F80405D}"/>
                  </a:ext>
                </a:extLst>
              </p:cNvPr>
              <p:cNvSpPr/>
              <p:nvPr/>
            </p:nvSpPr>
            <p:spPr>
              <a:xfrm>
                <a:off x="1838947" y="3012215"/>
                <a:ext cx="1714397" cy="567502"/>
              </a:xfrm>
              <a:custGeom>
                <a:avLst/>
                <a:gdLst>
                  <a:gd name="connsiteX0" fmla="*/ 0 w 1942056"/>
                  <a:gd name="connsiteY0" fmla="*/ 0 h 567502"/>
                  <a:gd name="connsiteX1" fmla="*/ 1658305 w 1942056"/>
                  <a:gd name="connsiteY1" fmla="*/ 0 h 567502"/>
                  <a:gd name="connsiteX2" fmla="*/ 1942056 w 1942056"/>
                  <a:gd name="connsiteY2" fmla="*/ 283751 h 567502"/>
                  <a:gd name="connsiteX3" fmla="*/ 1658305 w 1942056"/>
                  <a:gd name="connsiteY3" fmla="*/ 567502 h 567502"/>
                  <a:gd name="connsiteX4" fmla="*/ 0 w 1942056"/>
                  <a:gd name="connsiteY4" fmla="*/ 567502 h 567502"/>
                  <a:gd name="connsiteX5" fmla="*/ 283751 w 1942056"/>
                  <a:gd name="connsiteY5" fmla="*/ 283751 h 567502"/>
                  <a:gd name="connsiteX6" fmla="*/ 0 w 1942056"/>
                  <a:gd name="connsiteY6" fmla="*/ 0 h 567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42056" h="567502">
                    <a:moveTo>
                      <a:pt x="0" y="0"/>
                    </a:moveTo>
                    <a:lnTo>
                      <a:pt x="1658305" y="0"/>
                    </a:lnTo>
                    <a:lnTo>
                      <a:pt x="1942056" y="283751"/>
                    </a:lnTo>
                    <a:lnTo>
                      <a:pt x="1658305" y="567502"/>
                    </a:lnTo>
                    <a:lnTo>
                      <a:pt x="0" y="567502"/>
                    </a:lnTo>
                    <a:lnTo>
                      <a:pt x="283751" y="2837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7933C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9756" tIns="12002" rIns="295753" bIns="12002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b="1" dirty="0" err="1">
                    <a:solidFill>
                      <a:schemeClr val="tx1"/>
                    </a:solidFill>
                  </a:rPr>
                  <a:t>Recopilar</a:t>
                </a:r>
                <a:endParaRPr lang="en-GB" sz="1100" b="1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020F8525-E022-4F78-901F-8003A6FB8FAB}"/>
                  </a:ext>
                </a:extLst>
              </p:cNvPr>
              <p:cNvSpPr/>
              <p:nvPr/>
            </p:nvSpPr>
            <p:spPr>
              <a:xfrm>
                <a:off x="5055055" y="3012215"/>
                <a:ext cx="1311389" cy="567502"/>
              </a:xfrm>
              <a:custGeom>
                <a:avLst/>
                <a:gdLst>
                  <a:gd name="connsiteX0" fmla="*/ 0 w 1311389"/>
                  <a:gd name="connsiteY0" fmla="*/ 0 h 567502"/>
                  <a:gd name="connsiteX1" fmla="*/ 1027638 w 1311389"/>
                  <a:gd name="connsiteY1" fmla="*/ 0 h 567502"/>
                  <a:gd name="connsiteX2" fmla="*/ 1311389 w 1311389"/>
                  <a:gd name="connsiteY2" fmla="*/ 283751 h 567502"/>
                  <a:gd name="connsiteX3" fmla="*/ 1027638 w 1311389"/>
                  <a:gd name="connsiteY3" fmla="*/ 567502 h 567502"/>
                  <a:gd name="connsiteX4" fmla="*/ 0 w 1311389"/>
                  <a:gd name="connsiteY4" fmla="*/ 567502 h 567502"/>
                  <a:gd name="connsiteX5" fmla="*/ 283751 w 1311389"/>
                  <a:gd name="connsiteY5" fmla="*/ 283751 h 567502"/>
                  <a:gd name="connsiteX6" fmla="*/ 0 w 1311389"/>
                  <a:gd name="connsiteY6" fmla="*/ 0 h 567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1389" h="567502">
                    <a:moveTo>
                      <a:pt x="0" y="0"/>
                    </a:moveTo>
                    <a:lnTo>
                      <a:pt x="1027638" y="0"/>
                    </a:lnTo>
                    <a:lnTo>
                      <a:pt x="1311389" y="283751"/>
                    </a:lnTo>
                    <a:lnTo>
                      <a:pt x="1027638" y="567502"/>
                    </a:lnTo>
                    <a:lnTo>
                      <a:pt x="0" y="567502"/>
                    </a:lnTo>
                    <a:lnTo>
                      <a:pt x="283751" y="2837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9756" tIns="12002" rIns="295753" bIns="12002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100" b="1" kern="1200" dirty="0" err="1">
                    <a:solidFill>
                      <a:schemeClr val="tx1"/>
                    </a:solidFill>
                  </a:rPr>
                  <a:t>Actuar</a:t>
                </a:r>
                <a:endParaRPr lang="en-GB" sz="1100" b="1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790AE6F1-ACB4-4ED9-A609-911832E08C5A}"/>
                  </a:ext>
                </a:extLst>
              </p:cNvPr>
              <p:cNvSpPr/>
              <p:nvPr/>
            </p:nvSpPr>
            <p:spPr>
              <a:xfrm>
                <a:off x="6110841" y="3012215"/>
                <a:ext cx="1371478" cy="567502"/>
              </a:xfrm>
              <a:custGeom>
                <a:avLst/>
                <a:gdLst>
                  <a:gd name="connsiteX0" fmla="*/ 0 w 1272767"/>
                  <a:gd name="connsiteY0" fmla="*/ 0 h 567502"/>
                  <a:gd name="connsiteX1" fmla="*/ 989016 w 1272767"/>
                  <a:gd name="connsiteY1" fmla="*/ 0 h 567502"/>
                  <a:gd name="connsiteX2" fmla="*/ 1272767 w 1272767"/>
                  <a:gd name="connsiteY2" fmla="*/ 283751 h 567502"/>
                  <a:gd name="connsiteX3" fmla="*/ 989016 w 1272767"/>
                  <a:gd name="connsiteY3" fmla="*/ 567502 h 567502"/>
                  <a:gd name="connsiteX4" fmla="*/ 0 w 1272767"/>
                  <a:gd name="connsiteY4" fmla="*/ 567502 h 567502"/>
                  <a:gd name="connsiteX5" fmla="*/ 283751 w 1272767"/>
                  <a:gd name="connsiteY5" fmla="*/ 283751 h 567502"/>
                  <a:gd name="connsiteX6" fmla="*/ 0 w 1272767"/>
                  <a:gd name="connsiteY6" fmla="*/ 0 h 567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2767" h="567502">
                    <a:moveTo>
                      <a:pt x="0" y="0"/>
                    </a:moveTo>
                    <a:lnTo>
                      <a:pt x="989016" y="0"/>
                    </a:lnTo>
                    <a:lnTo>
                      <a:pt x="1272767" y="283751"/>
                    </a:lnTo>
                    <a:lnTo>
                      <a:pt x="989016" y="567502"/>
                    </a:lnTo>
                    <a:lnTo>
                      <a:pt x="0" y="567502"/>
                    </a:lnTo>
                    <a:lnTo>
                      <a:pt x="283751" y="2837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9756" tIns="12002" rIns="295753" bIns="12002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100" b="1" kern="1200" dirty="0" err="1">
                    <a:solidFill>
                      <a:schemeClr val="tx1"/>
                    </a:solidFill>
                  </a:rPr>
                  <a:t>Informar</a:t>
                </a:r>
                <a:endParaRPr lang="en-GB" sz="1100" b="1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5EAE96FF-0675-4129-A367-C407EFAE8760}"/>
                  </a:ext>
                </a:extLst>
              </p:cNvPr>
              <p:cNvSpPr/>
              <p:nvPr/>
            </p:nvSpPr>
            <p:spPr>
              <a:xfrm>
                <a:off x="7226715" y="3012215"/>
                <a:ext cx="1371478" cy="567502"/>
              </a:xfrm>
              <a:custGeom>
                <a:avLst/>
                <a:gdLst>
                  <a:gd name="connsiteX0" fmla="*/ 0 w 1371478"/>
                  <a:gd name="connsiteY0" fmla="*/ 0 h 567502"/>
                  <a:gd name="connsiteX1" fmla="*/ 1087727 w 1371478"/>
                  <a:gd name="connsiteY1" fmla="*/ 0 h 567502"/>
                  <a:gd name="connsiteX2" fmla="*/ 1371478 w 1371478"/>
                  <a:gd name="connsiteY2" fmla="*/ 283751 h 567502"/>
                  <a:gd name="connsiteX3" fmla="*/ 1087727 w 1371478"/>
                  <a:gd name="connsiteY3" fmla="*/ 567502 h 567502"/>
                  <a:gd name="connsiteX4" fmla="*/ 0 w 1371478"/>
                  <a:gd name="connsiteY4" fmla="*/ 567502 h 567502"/>
                  <a:gd name="connsiteX5" fmla="*/ 283751 w 1371478"/>
                  <a:gd name="connsiteY5" fmla="*/ 283751 h 567502"/>
                  <a:gd name="connsiteX6" fmla="*/ 0 w 1371478"/>
                  <a:gd name="connsiteY6" fmla="*/ 0 h 567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71478" h="567502">
                    <a:moveTo>
                      <a:pt x="0" y="0"/>
                    </a:moveTo>
                    <a:lnTo>
                      <a:pt x="1087727" y="0"/>
                    </a:lnTo>
                    <a:lnTo>
                      <a:pt x="1371478" y="283751"/>
                    </a:lnTo>
                    <a:lnTo>
                      <a:pt x="1087727" y="567502"/>
                    </a:lnTo>
                    <a:lnTo>
                      <a:pt x="0" y="567502"/>
                    </a:lnTo>
                    <a:lnTo>
                      <a:pt x="283751" y="2837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9756" tIns="12002" rIns="295753" bIns="12002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100" b="1" kern="1200" dirty="0" err="1">
                    <a:solidFill>
                      <a:schemeClr val="tx1"/>
                    </a:solidFill>
                  </a:rPr>
                  <a:t>Evaluar</a:t>
                </a:r>
                <a:endParaRPr lang="en-GB" sz="1100" b="1" kern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247C764-B048-4516-8E86-1023566CCAC4}"/>
                </a:ext>
              </a:extLst>
            </p:cNvPr>
            <p:cNvSpPr/>
            <p:nvPr/>
          </p:nvSpPr>
          <p:spPr>
            <a:xfrm>
              <a:off x="912813" y="2855278"/>
              <a:ext cx="1654714" cy="567502"/>
            </a:xfrm>
            <a:custGeom>
              <a:avLst/>
              <a:gdLst>
                <a:gd name="connsiteX0" fmla="*/ 0 w 1942056"/>
                <a:gd name="connsiteY0" fmla="*/ 0 h 567502"/>
                <a:gd name="connsiteX1" fmla="*/ 1658305 w 1942056"/>
                <a:gd name="connsiteY1" fmla="*/ 0 h 567502"/>
                <a:gd name="connsiteX2" fmla="*/ 1942056 w 1942056"/>
                <a:gd name="connsiteY2" fmla="*/ 283751 h 567502"/>
                <a:gd name="connsiteX3" fmla="*/ 1658305 w 1942056"/>
                <a:gd name="connsiteY3" fmla="*/ 567502 h 567502"/>
                <a:gd name="connsiteX4" fmla="*/ 0 w 1942056"/>
                <a:gd name="connsiteY4" fmla="*/ 567502 h 567502"/>
                <a:gd name="connsiteX5" fmla="*/ 283751 w 1942056"/>
                <a:gd name="connsiteY5" fmla="*/ 283751 h 567502"/>
                <a:gd name="connsiteX6" fmla="*/ 0 w 1942056"/>
                <a:gd name="connsiteY6" fmla="*/ 0 h 567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2056" h="567502">
                  <a:moveTo>
                    <a:pt x="0" y="0"/>
                  </a:moveTo>
                  <a:lnTo>
                    <a:pt x="1658305" y="0"/>
                  </a:lnTo>
                  <a:lnTo>
                    <a:pt x="1942056" y="283751"/>
                  </a:lnTo>
                  <a:lnTo>
                    <a:pt x="1658305" y="567502"/>
                  </a:lnTo>
                  <a:lnTo>
                    <a:pt x="0" y="567502"/>
                  </a:lnTo>
                  <a:lnTo>
                    <a:pt x="283751" y="2837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933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9756" tIns="12002" rIns="295753" bIns="12002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100" b="1" dirty="0">
                  <a:solidFill>
                    <a:schemeClr val="tx1"/>
                  </a:solidFill>
                </a:rPr>
                <a:t>D</a:t>
              </a:r>
              <a:r>
                <a:rPr lang="en-US" sz="1100" b="1" dirty="0" err="1">
                  <a:solidFill>
                    <a:schemeClr val="tx1"/>
                  </a:solidFill>
                </a:rPr>
                <a:t>iseñar</a:t>
              </a:r>
              <a:endParaRPr lang="en-GB" sz="11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Title 5">
            <a:extLst>
              <a:ext uri="{FF2B5EF4-FFF2-40B4-BE49-F238E27FC236}">
                <a16:creationId xmlns:a16="http://schemas.microsoft.com/office/drawing/2014/main" id="{0DD81F05-A750-4A54-BF38-6E9C1C902BAB}"/>
              </a:ext>
            </a:extLst>
          </p:cNvPr>
          <p:cNvSpPr txBox="1">
            <a:spLocks/>
          </p:cNvSpPr>
          <p:nvPr/>
        </p:nvSpPr>
        <p:spPr bwMode="auto">
          <a:xfrm>
            <a:off x="877330" y="5232920"/>
            <a:ext cx="70927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i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Las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cifras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por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sí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solas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no lo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dicen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todo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.</a:t>
            </a:r>
            <a:endParaRPr lang="en-US" i="1" kern="1200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itle 5">
            <a:extLst>
              <a:ext uri="{FF2B5EF4-FFF2-40B4-BE49-F238E27FC236}">
                <a16:creationId xmlns:a16="http://schemas.microsoft.com/office/drawing/2014/main" id="{7B035C9E-E28F-44EB-9579-E3E493058569}"/>
              </a:ext>
            </a:extLst>
          </p:cNvPr>
          <p:cNvSpPr txBox="1">
            <a:spLocks/>
          </p:cNvSpPr>
          <p:nvPr/>
        </p:nvSpPr>
        <p:spPr bwMode="auto">
          <a:xfrm>
            <a:off x="989105" y="5754031"/>
            <a:ext cx="67715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Datos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brutos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+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Análisis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=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Información</a:t>
            </a:r>
            <a:endParaRPr lang="en-US" i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F0B27FF-FB1A-4632-9223-0FB161EA6D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3236" y="4143478"/>
            <a:ext cx="4438650" cy="394147"/>
          </a:xfrm>
        </p:spPr>
        <p:txBody>
          <a:bodyPr/>
          <a:lstStyle/>
          <a:p>
            <a:pPr marL="0" indent="0">
              <a:buNone/>
            </a:pPr>
            <a:r>
              <a:rPr lang="fr-FR" i="1" dirty="0" err="1"/>
              <a:t>Cantidad</a:t>
            </a:r>
            <a:r>
              <a:rPr lang="fr-FR" i="1" dirty="0"/>
              <a:t> de </a:t>
            </a:r>
            <a:r>
              <a:rPr lang="fr-FR" i="1" dirty="0" err="1"/>
              <a:t>sabanas</a:t>
            </a:r>
            <a:r>
              <a:rPr lang="fr-FR" i="1" dirty="0"/>
              <a:t> </a:t>
            </a:r>
            <a:r>
              <a:rPr lang="fr-FR" i="1" dirty="0" err="1"/>
              <a:t>distribuidas</a:t>
            </a:r>
            <a:endParaRPr lang="en-US" i="1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11C11F1-1C3B-46AE-AEF7-797C8A278FB0}"/>
              </a:ext>
            </a:extLst>
          </p:cNvPr>
          <p:cNvSpPr txBox="1">
            <a:spLocks/>
          </p:cNvSpPr>
          <p:nvPr/>
        </p:nvSpPr>
        <p:spPr bwMode="auto">
          <a:xfrm>
            <a:off x="453236" y="3480070"/>
            <a:ext cx="9010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2400" kern="0" dirty="0"/>
              <a:t>Indicator                                            </a:t>
            </a:r>
            <a:r>
              <a:rPr lang="fr-FR" sz="2400" kern="0" dirty="0" err="1"/>
              <a:t>Objetivo</a:t>
            </a:r>
            <a:r>
              <a:rPr lang="fr-FR" sz="2400" kern="0" dirty="0"/>
              <a:t>        </a:t>
            </a:r>
            <a:r>
              <a:rPr lang="fr-FR" sz="2400" kern="0" dirty="0" err="1"/>
              <a:t>Resultado</a:t>
            </a:r>
            <a:endParaRPr lang="en-US" sz="2400" kern="0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65FE830-F3E2-4ADD-8531-A546295AA1F4}"/>
              </a:ext>
            </a:extLst>
          </p:cNvPr>
          <p:cNvSpPr txBox="1">
            <a:spLocks/>
          </p:cNvSpPr>
          <p:nvPr/>
        </p:nvSpPr>
        <p:spPr bwMode="auto">
          <a:xfrm>
            <a:off x="5582019" y="4211940"/>
            <a:ext cx="1230104" cy="394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180975" indent="-180975" algn="l" rtl="0" eaLnBrk="1" fontAlgn="base" hangingPunct="1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•"/>
              <a:defRPr lang="en-US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176213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4875" indent="-188913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lang="en-US" sz="13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28775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–"/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»"/>
              <a:defRPr lang="en-GB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indent="0">
              <a:buFontTx/>
              <a:buNone/>
            </a:pPr>
            <a:r>
              <a:rPr lang="fr-FR" i="1" dirty="0"/>
              <a:t>100,000</a:t>
            </a:r>
            <a:endParaRPr lang="en-US" i="1" kern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3AE9FA2F-FE4F-46C9-A6EC-DDFAED5786B2}"/>
              </a:ext>
            </a:extLst>
          </p:cNvPr>
          <p:cNvSpPr txBox="1">
            <a:spLocks/>
          </p:cNvSpPr>
          <p:nvPr/>
        </p:nvSpPr>
        <p:spPr bwMode="auto">
          <a:xfrm>
            <a:off x="7719987" y="4211940"/>
            <a:ext cx="922337" cy="394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180975" indent="-180975" algn="l" rtl="0" eaLnBrk="1" fontAlgn="base" hangingPunct="1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•"/>
              <a:defRPr lang="en-US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176213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4875" indent="-188913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lang="en-US" sz="13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28775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–"/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»"/>
              <a:defRPr lang="en-GB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indent="0">
              <a:buFontTx/>
              <a:buNone/>
            </a:pPr>
            <a:r>
              <a:rPr lang="fr-FR" i="1" dirty="0"/>
              <a:t>50,000</a:t>
            </a:r>
            <a:endParaRPr lang="en-US" i="1" kern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0FE1393-C6C7-4E5E-9E9A-140A54B70604}"/>
              </a:ext>
            </a:extLst>
          </p:cNvPr>
          <p:cNvSpPr/>
          <p:nvPr/>
        </p:nvSpPr>
        <p:spPr bwMode="auto">
          <a:xfrm>
            <a:off x="6281665" y="2550811"/>
            <a:ext cx="1371478" cy="2186416"/>
          </a:xfrm>
          <a:prstGeom prst="rect">
            <a:avLst/>
          </a:prstGeom>
          <a:solidFill>
            <a:schemeClr val="bg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5000" b="1" dirty="0">
                <a:solidFill>
                  <a:srgbClr val="FF0000"/>
                </a:solidFill>
                <a:latin typeface="Arial" charset="0"/>
              </a:rPr>
              <a:t>?</a:t>
            </a:r>
            <a:endParaRPr kumimoji="0" lang="en-US" sz="15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70846AB-7C66-4C95-A1C8-2A64B5A18366}"/>
              </a:ext>
            </a:extLst>
          </p:cNvPr>
          <p:cNvSpPr/>
          <p:nvPr/>
        </p:nvSpPr>
        <p:spPr bwMode="auto">
          <a:xfrm>
            <a:off x="8648700" y="190500"/>
            <a:ext cx="279400" cy="381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0843776"/>
      </p:ext>
    </p:extLst>
  </p:cSld>
  <p:clrMapOvr>
    <a:masterClrMapping/>
  </p:clrMapOvr>
  <p:transition advTm="112747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 build="p"/>
      <p:bldP spid="17" grpId="0"/>
      <p:bldP spid="18" grpId="0"/>
      <p:bldP spid="20" grpId="0"/>
      <p:bldP spid="22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3DC062FA-4975-4189-8C6C-091E76AE80D1}"/>
              </a:ext>
            </a:extLst>
          </p:cNvPr>
          <p:cNvSpPr/>
          <p:nvPr/>
        </p:nvSpPr>
        <p:spPr>
          <a:xfrm>
            <a:off x="532958" y="3204241"/>
            <a:ext cx="906193" cy="720080"/>
          </a:xfrm>
          <a:prstGeom prst="rect">
            <a:avLst/>
          </a:prstGeom>
          <a:solidFill>
            <a:srgbClr val="F79646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Acción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ight Arrow 6">
            <a:extLst>
              <a:ext uri="{FF2B5EF4-FFF2-40B4-BE49-F238E27FC236}">
                <a16:creationId xmlns:a16="http://schemas.microsoft.com/office/drawing/2014/main" id="{54052422-F48E-4966-98D3-F702EE49F4AD}"/>
              </a:ext>
            </a:extLst>
          </p:cNvPr>
          <p:cNvSpPr/>
          <p:nvPr/>
        </p:nvSpPr>
        <p:spPr>
          <a:xfrm>
            <a:off x="1460888" y="3509284"/>
            <a:ext cx="634695" cy="144016"/>
          </a:xfrm>
          <a:prstGeom prst="rightArrow">
            <a:avLst/>
          </a:prstGeom>
          <a:solidFill>
            <a:sysClr val="window" lastClr="FFFFFF">
              <a:lumMod val="50000"/>
            </a:sys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71A2D47-1AAD-491E-B596-65FBF7B4EA8F}"/>
              </a:ext>
            </a:extLst>
          </p:cNvPr>
          <p:cNvSpPr/>
          <p:nvPr/>
        </p:nvSpPr>
        <p:spPr>
          <a:xfrm>
            <a:off x="2100599" y="3204240"/>
            <a:ext cx="935945" cy="959965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Resultado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Efecto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2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directo</a:t>
            </a:r>
            <a:endParaRPr kumimoji="0" lang="en-GB" sz="12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865A43C-C4F9-48E9-956B-A7FA331B3F0C}"/>
              </a:ext>
            </a:extLst>
          </p:cNvPr>
          <p:cNvSpPr/>
          <p:nvPr/>
        </p:nvSpPr>
        <p:spPr>
          <a:xfrm>
            <a:off x="4607505" y="3207315"/>
            <a:ext cx="1080120" cy="720080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Conclusión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Efecto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medio </a:t>
            </a:r>
            <a:r>
              <a:rPr kumimoji="0" lang="en-US" sz="12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plazo</a:t>
            </a:r>
            <a:endParaRPr kumimoji="0" lang="en-GB" sz="12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47F2684-7042-4527-B87D-92941F83E7A8}"/>
              </a:ext>
            </a:extLst>
          </p:cNvPr>
          <p:cNvSpPr/>
          <p:nvPr/>
        </p:nvSpPr>
        <p:spPr>
          <a:xfrm>
            <a:off x="7883360" y="3204241"/>
            <a:ext cx="1044739" cy="758120"/>
          </a:xfrm>
          <a:prstGeom prst="rect">
            <a:avLst/>
          </a:prstGeom>
          <a:solidFill>
            <a:srgbClr val="77933C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Impacto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Efecto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largo </a:t>
            </a:r>
            <a:r>
              <a:rPr kumimoji="0" lang="en-US" sz="12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plazo</a:t>
            </a:r>
            <a:endParaRPr kumimoji="0" lang="en-GB" sz="12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B9F81D5-F773-4C54-BDFD-01E2E1248FC8}"/>
              </a:ext>
            </a:extLst>
          </p:cNvPr>
          <p:cNvSpPr/>
          <p:nvPr/>
        </p:nvSpPr>
        <p:spPr>
          <a:xfrm>
            <a:off x="3347912" y="4164206"/>
            <a:ext cx="137418" cy="384794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CD9C0C8-3B9C-4A5A-9CDC-9EB514E41305}"/>
              </a:ext>
            </a:extLst>
          </p:cNvPr>
          <p:cNvSpPr/>
          <p:nvPr/>
        </p:nvSpPr>
        <p:spPr>
          <a:xfrm>
            <a:off x="3660640" y="3807528"/>
            <a:ext cx="120466" cy="154833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DEDD365-543B-4B42-8BDE-FC3A9236F3CE}"/>
              </a:ext>
            </a:extLst>
          </p:cNvPr>
          <p:cNvSpPr/>
          <p:nvPr/>
        </p:nvSpPr>
        <p:spPr>
          <a:xfrm>
            <a:off x="3268922" y="3075441"/>
            <a:ext cx="120466" cy="154833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19E6C89-4A68-4D81-815F-AAA247DC8709}"/>
              </a:ext>
            </a:extLst>
          </p:cNvPr>
          <p:cNvSpPr/>
          <p:nvPr/>
        </p:nvSpPr>
        <p:spPr>
          <a:xfrm>
            <a:off x="3439238" y="2601555"/>
            <a:ext cx="287933" cy="358261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ight Arrow 32">
            <a:extLst>
              <a:ext uri="{FF2B5EF4-FFF2-40B4-BE49-F238E27FC236}">
                <a16:creationId xmlns:a16="http://schemas.microsoft.com/office/drawing/2014/main" id="{FF754698-A2D4-4C03-8955-2058AB236622}"/>
              </a:ext>
            </a:extLst>
          </p:cNvPr>
          <p:cNvSpPr/>
          <p:nvPr/>
        </p:nvSpPr>
        <p:spPr>
          <a:xfrm>
            <a:off x="3002371" y="3492272"/>
            <a:ext cx="1605134" cy="161027"/>
          </a:xfrm>
          <a:prstGeom prst="rightArrow">
            <a:avLst/>
          </a:prstGeom>
          <a:solidFill>
            <a:sysClr val="window" lastClr="FFFFFF">
              <a:lumMod val="50000"/>
            </a:sys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ight Arrow 33">
            <a:extLst>
              <a:ext uri="{FF2B5EF4-FFF2-40B4-BE49-F238E27FC236}">
                <a16:creationId xmlns:a16="http://schemas.microsoft.com/office/drawing/2014/main" id="{C3AEE5FF-F174-46CB-A58F-AE82E365F369}"/>
              </a:ext>
            </a:extLst>
          </p:cNvPr>
          <p:cNvSpPr/>
          <p:nvPr/>
        </p:nvSpPr>
        <p:spPr>
          <a:xfrm rot="1487075">
            <a:off x="3696808" y="3072388"/>
            <a:ext cx="894973" cy="81833"/>
          </a:xfrm>
          <a:prstGeom prst="rightArrow">
            <a:avLst/>
          </a:prstGeom>
          <a:solidFill>
            <a:sysClr val="window" lastClr="FFFFFF">
              <a:lumMod val="50000"/>
            </a:sys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ight Arrow 34">
            <a:extLst>
              <a:ext uri="{FF2B5EF4-FFF2-40B4-BE49-F238E27FC236}">
                <a16:creationId xmlns:a16="http://schemas.microsoft.com/office/drawing/2014/main" id="{0A4C81F7-96DB-4C8D-BF66-F2A028C5C908}"/>
              </a:ext>
            </a:extLst>
          </p:cNvPr>
          <p:cNvSpPr/>
          <p:nvPr/>
        </p:nvSpPr>
        <p:spPr>
          <a:xfrm rot="616979">
            <a:off x="3411323" y="3271469"/>
            <a:ext cx="1167829" cy="45719"/>
          </a:xfrm>
          <a:prstGeom prst="rightArrow">
            <a:avLst/>
          </a:prstGeom>
          <a:solidFill>
            <a:sysClr val="window" lastClr="FFFFFF">
              <a:lumMod val="50000"/>
            </a:sys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ight Arrow 35">
            <a:extLst>
              <a:ext uri="{FF2B5EF4-FFF2-40B4-BE49-F238E27FC236}">
                <a16:creationId xmlns:a16="http://schemas.microsoft.com/office/drawing/2014/main" id="{7E1628AA-135F-4523-B7CC-03E93AE8D53E}"/>
              </a:ext>
            </a:extLst>
          </p:cNvPr>
          <p:cNvSpPr/>
          <p:nvPr/>
        </p:nvSpPr>
        <p:spPr>
          <a:xfrm rot="20110486">
            <a:off x="3446050" y="4062402"/>
            <a:ext cx="1167829" cy="77495"/>
          </a:xfrm>
          <a:prstGeom prst="rightArrow">
            <a:avLst/>
          </a:prstGeom>
          <a:solidFill>
            <a:sysClr val="window" lastClr="FFFFFF">
              <a:lumMod val="50000"/>
            </a:sys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ight Arrow 36">
            <a:extLst>
              <a:ext uri="{FF2B5EF4-FFF2-40B4-BE49-F238E27FC236}">
                <a16:creationId xmlns:a16="http://schemas.microsoft.com/office/drawing/2014/main" id="{00A1A01B-F462-46A1-A329-9634E1E5BA70}"/>
              </a:ext>
            </a:extLst>
          </p:cNvPr>
          <p:cNvSpPr/>
          <p:nvPr/>
        </p:nvSpPr>
        <p:spPr>
          <a:xfrm rot="20945458">
            <a:off x="3772850" y="3767146"/>
            <a:ext cx="803942" cy="45719"/>
          </a:xfrm>
          <a:prstGeom prst="rightArrow">
            <a:avLst/>
          </a:prstGeom>
          <a:solidFill>
            <a:sysClr val="window" lastClr="FFFFFF">
              <a:lumMod val="50000"/>
            </a:sys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C0ECB48-6D76-4AF9-80DF-6C9119993D83}"/>
              </a:ext>
            </a:extLst>
          </p:cNvPr>
          <p:cNvSpPr/>
          <p:nvPr/>
        </p:nvSpPr>
        <p:spPr>
          <a:xfrm>
            <a:off x="6311721" y="2939745"/>
            <a:ext cx="137418" cy="384794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66C1186-52C8-415C-AA3D-6A651334A035}"/>
              </a:ext>
            </a:extLst>
          </p:cNvPr>
          <p:cNvSpPr/>
          <p:nvPr/>
        </p:nvSpPr>
        <p:spPr>
          <a:xfrm>
            <a:off x="6721288" y="3772069"/>
            <a:ext cx="120466" cy="154833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2CCBF16-A125-48BA-80C7-9C750030AFF9}"/>
              </a:ext>
            </a:extLst>
          </p:cNvPr>
          <p:cNvSpPr/>
          <p:nvPr/>
        </p:nvSpPr>
        <p:spPr>
          <a:xfrm>
            <a:off x="6658689" y="2811149"/>
            <a:ext cx="120466" cy="154833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5CE1275-4C18-4A0B-9B44-EC1FE2A87690}"/>
              </a:ext>
            </a:extLst>
          </p:cNvPr>
          <p:cNvSpPr/>
          <p:nvPr/>
        </p:nvSpPr>
        <p:spPr>
          <a:xfrm>
            <a:off x="6256454" y="4113222"/>
            <a:ext cx="287933" cy="358261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ight Arrow 37">
            <a:extLst>
              <a:ext uri="{FF2B5EF4-FFF2-40B4-BE49-F238E27FC236}">
                <a16:creationId xmlns:a16="http://schemas.microsoft.com/office/drawing/2014/main" id="{BD13F577-0242-4363-89D3-827BDAD9D700}"/>
              </a:ext>
            </a:extLst>
          </p:cNvPr>
          <p:cNvSpPr/>
          <p:nvPr/>
        </p:nvSpPr>
        <p:spPr>
          <a:xfrm>
            <a:off x="5687625" y="3456813"/>
            <a:ext cx="2195736" cy="207819"/>
          </a:xfrm>
          <a:prstGeom prst="rightArrow">
            <a:avLst/>
          </a:prstGeom>
          <a:solidFill>
            <a:sysClr val="window" lastClr="FFFFFF">
              <a:lumMod val="50000"/>
            </a:sys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Right Arrow 38">
            <a:extLst>
              <a:ext uri="{FF2B5EF4-FFF2-40B4-BE49-F238E27FC236}">
                <a16:creationId xmlns:a16="http://schemas.microsoft.com/office/drawing/2014/main" id="{4025FF79-6C54-4AC8-A9A5-F385112737ED}"/>
              </a:ext>
            </a:extLst>
          </p:cNvPr>
          <p:cNvSpPr/>
          <p:nvPr/>
        </p:nvSpPr>
        <p:spPr>
          <a:xfrm rot="1487075">
            <a:off x="6752306" y="3072152"/>
            <a:ext cx="1097671" cy="78229"/>
          </a:xfrm>
          <a:prstGeom prst="rightArrow">
            <a:avLst/>
          </a:prstGeom>
          <a:solidFill>
            <a:sysClr val="window" lastClr="FFFFFF">
              <a:lumMod val="50000"/>
            </a:sys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Right Arrow 39">
            <a:extLst>
              <a:ext uri="{FF2B5EF4-FFF2-40B4-BE49-F238E27FC236}">
                <a16:creationId xmlns:a16="http://schemas.microsoft.com/office/drawing/2014/main" id="{2E8F73B6-ADDD-4388-8784-E54BE68D4BF2}"/>
              </a:ext>
            </a:extLst>
          </p:cNvPr>
          <p:cNvSpPr/>
          <p:nvPr/>
        </p:nvSpPr>
        <p:spPr>
          <a:xfrm rot="616979">
            <a:off x="6468083" y="3277125"/>
            <a:ext cx="1327384" cy="47432"/>
          </a:xfrm>
          <a:prstGeom prst="rightArrow">
            <a:avLst/>
          </a:prstGeom>
          <a:solidFill>
            <a:sysClr val="window" lastClr="FFFFFF">
              <a:lumMod val="50000"/>
            </a:sys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ight Arrow 40">
            <a:extLst>
              <a:ext uri="{FF2B5EF4-FFF2-40B4-BE49-F238E27FC236}">
                <a16:creationId xmlns:a16="http://schemas.microsoft.com/office/drawing/2014/main" id="{3C336718-15C0-4440-9622-744F68508AC4}"/>
              </a:ext>
            </a:extLst>
          </p:cNvPr>
          <p:cNvSpPr/>
          <p:nvPr/>
        </p:nvSpPr>
        <p:spPr>
          <a:xfrm rot="20110486">
            <a:off x="6505746" y="3972475"/>
            <a:ext cx="1416257" cy="127638"/>
          </a:xfrm>
          <a:prstGeom prst="rightArrow">
            <a:avLst/>
          </a:prstGeom>
          <a:solidFill>
            <a:sysClr val="window" lastClr="FFFFFF">
              <a:lumMod val="50000"/>
            </a:sys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Right Arrow 41">
            <a:extLst>
              <a:ext uri="{FF2B5EF4-FFF2-40B4-BE49-F238E27FC236}">
                <a16:creationId xmlns:a16="http://schemas.microsoft.com/office/drawing/2014/main" id="{0CBE76D6-FE04-4AF2-8CD1-FDF367865980}"/>
              </a:ext>
            </a:extLst>
          </p:cNvPr>
          <p:cNvSpPr/>
          <p:nvPr/>
        </p:nvSpPr>
        <p:spPr>
          <a:xfrm rot="20945458">
            <a:off x="6832131" y="3717374"/>
            <a:ext cx="955200" cy="45719"/>
          </a:xfrm>
          <a:prstGeom prst="rightArrow">
            <a:avLst/>
          </a:prstGeom>
          <a:solidFill>
            <a:sysClr val="window" lastClr="FFFFFF">
              <a:lumMod val="50000"/>
            </a:sys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64319C3F-DF22-4309-8141-B599322AD1D0}"/>
              </a:ext>
            </a:extLst>
          </p:cNvPr>
          <p:cNvSpPr txBox="1">
            <a:spLocks/>
          </p:cNvSpPr>
          <p:nvPr/>
        </p:nvSpPr>
        <p:spPr>
          <a:xfrm>
            <a:off x="392113" y="685849"/>
            <a:ext cx="8231187" cy="519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b="1" dirty="0"/>
              <a:t>El </a:t>
            </a:r>
            <a:r>
              <a:rPr lang="fr-FR" sz="2800" b="1" dirty="0" err="1"/>
              <a:t>problema</a:t>
            </a:r>
            <a:r>
              <a:rPr lang="fr-FR" sz="2800" b="1" dirty="0"/>
              <a:t> de la </a:t>
            </a:r>
            <a:r>
              <a:rPr lang="fr-FR" sz="2800" b="1" dirty="0" err="1"/>
              <a:t>atribución</a:t>
            </a:r>
            <a:endParaRPr lang="en-US" sz="2800" b="1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1C20A43-A9F1-4E3D-8E76-FA2E621A05E1}"/>
              </a:ext>
            </a:extLst>
          </p:cNvPr>
          <p:cNvSpPr/>
          <p:nvPr/>
        </p:nvSpPr>
        <p:spPr bwMode="auto">
          <a:xfrm>
            <a:off x="8648700" y="190500"/>
            <a:ext cx="279400" cy="381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8465490"/>
      </p:ext>
    </p:extLst>
  </p:cSld>
  <p:clrMapOvr>
    <a:masterClrMapping/>
  </p:clrMapOvr>
  <p:transition advTm="75425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8" grpId="0" animBg="1"/>
      <p:bldP spid="49" grpId="0" animBg="1"/>
      <p:bldP spid="50" grpId="0" animBg="1"/>
      <p:bldP spid="51" grpId="0" animBg="1"/>
      <p:bldP spid="52" grpId="0"/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5329A82-717C-4A35-933B-507248A40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143" y="247101"/>
            <a:ext cx="8231187" cy="523220"/>
          </a:xfrm>
        </p:spPr>
        <p:txBody>
          <a:bodyPr/>
          <a:lstStyle/>
          <a:p>
            <a:r>
              <a:rPr lang="en-US" kern="1200" dirty="0" err="1">
                <a:latin typeface="Arial" pitchFamily="34" charset="0"/>
                <a:cs typeface="Arial" pitchFamily="34" charset="0"/>
              </a:rPr>
              <a:t>Actuar</a:t>
            </a:r>
            <a:r>
              <a:rPr lang="en-US" kern="12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kern="1200" dirty="0" err="1">
                <a:latin typeface="Arial" pitchFamily="34" charset="0"/>
                <a:cs typeface="Arial" pitchFamily="34" charset="0"/>
              </a:rPr>
              <a:t>decisiones</a:t>
            </a:r>
            <a:r>
              <a:rPr lang="en-US" kern="1200" dirty="0">
                <a:latin typeface="Arial" pitchFamily="34" charset="0"/>
                <a:cs typeface="Arial" pitchFamily="34" charset="0"/>
              </a:rPr>
              <a:t> y </a:t>
            </a:r>
            <a:r>
              <a:rPr lang="en-US" kern="1200" dirty="0" err="1">
                <a:latin typeface="Arial" pitchFamily="34" charset="0"/>
                <a:cs typeface="Arial" pitchFamily="34" charset="0"/>
              </a:rPr>
              <a:t>recomendaciones</a:t>
            </a:r>
            <a:endParaRPr lang="en-US" kern="1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E7E552C-7E76-4AF4-BB6D-BE7924377512}"/>
              </a:ext>
            </a:extLst>
          </p:cNvPr>
          <p:cNvGrpSpPr/>
          <p:nvPr/>
        </p:nvGrpSpPr>
        <p:grpSpPr>
          <a:xfrm>
            <a:off x="130106" y="1205870"/>
            <a:ext cx="8231187" cy="1304823"/>
            <a:chOff x="417512" y="3464317"/>
            <a:chExt cx="8231187" cy="130482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56828BA-93F1-44DF-96E2-E7EC0AFA7D62}"/>
                </a:ext>
              </a:extLst>
            </p:cNvPr>
            <p:cNvGrpSpPr/>
            <p:nvPr/>
          </p:nvGrpSpPr>
          <p:grpSpPr>
            <a:xfrm>
              <a:off x="417512" y="3464317"/>
              <a:ext cx="8231187" cy="1304823"/>
              <a:chOff x="912813" y="2507399"/>
              <a:chExt cx="8231187" cy="1304823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514B1EF6-B6D2-4650-ADD0-71EBD3F7B41E}"/>
                  </a:ext>
                </a:extLst>
              </p:cNvPr>
              <p:cNvGrpSpPr/>
              <p:nvPr/>
            </p:nvGrpSpPr>
            <p:grpSpPr>
              <a:xfrm>
                <a:off x="2384754" y="2507399"/>
                <a:ext cx="6759246" cy="1304823"/>
                <a:chOff x="1838947" y="2664336"/>
                <a:chExt cx="6759246" cy="1304823"/>
              </a:xfrm>
            </p:grpSpPr>
            <p:sp>
              <p:nvSpPr>
                <p:cNvPr id="8" name="Freeform: Shape 7">
                  <a:extLst>
                    <a:ext uri="{FF2B5EF4-FFF2-40B4-BE49-F238E27FC236}">
                      <a16:creationId xmlns:a16="http://schemas.microsoft.com/office/drawing/2014/main" id="{ACFF77ED-A938-4E05-8DD5-C325BEDC61E9}"/>
                    </a:ext>
                  </a:extLst>
                </p:cNvPr>
                <p:cNvSpPr/>
                <p:nvPr/>
              </p:nvSpPr>
              <p:spPr>
                <a:xfrm>
                  <a:off x="4521494" y="2664336"/>
                  <a:ext cx="1785394" cy="1304823"/>
                </a:xfrm>
                <a:custGeom>
                  <a:avLst/>
                  <a:gdLst>
                    <a:gd name="connsiteX0" fmla="*/ 0 w 1465055"/>
                    <a:gd name="connsiteY0" fmla="*/ 0 h 567502"/>
                    <a:gd name="connsiteX1" fmla="*/ 1181304 w 1465055"/>
                    <a:gd name="connsiteY1" fmla="*/ 0 h 567502"/>
                    <a:gd name="connsiteX2" fmla="*/ 1465055 w 1465055"/>
                    <a:gd name="connsiteY2" fmla="*/ 283751 h 567502"/>
                    <a:gd name="connsiteX3" fmla="*/ 1181304 w 1465055"/>
                    <a:gd name="connsiteY3" fmla="*/ 567502 h 567502"/>
                    <a:gd name="connsiteX4" fmla="*/ 0 w 1465055"/>
                    <a:gd name="connsiteY4" fmla="*/ 567502 h 567502"/>
                    <a:gd name="connsiteX5" fmla="*/ 283751 w 1465055"/>
                    <a:gd name="connsiteY5" fmla="*/ 283751 h 567502"/>
                    <a:gd name="connsiteX6" fmla="*/ 0 w 1465055"/>
                    <a:gd name="connsiteY6" fmla="*/ 0 h 567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5055" h="567502">
                      <a:moveTo>
                        <a:pt x="0" y="0"/>
                      </a:moveTo>
                      <a:lnTo>
                        <a:pt x="1181304" y="0"/>
                      </a:lnTo>
                      <a:lnTo>
                        <a:pt x="1465055" y="283751"/>
                      </a:lnTo>
                      <a:lnTo>
                        <a:pt x="1181304" y="567502"/>
                      </a:lnTo>
                      <a:lnTo>
                        <a:pt x="0" y="567502"/>
                      </a:lnTo>
                      <a:lnTo>
                        <a:pt x="283751" y="28375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319756" tIns="12002" rIns="295753" bIns="12002" numCol="1" spcCol="1270" anchor="ctr" anchorCtr="0">
                  <a:noAutofit/>
                </a:bodyPr>
                <a:lstStyle/>
                <a:p>
                  <a:pPr algn="ctr" defTabSz="4000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b="1" dirty="0" err="1">
                      <a:solidFill>
                        <a:schemeClr val="tx1"/>
                      </a:solidFill>
                    </a:rPr>
                    <a:t>Actuar</a:t>
                  </a:r>
                  <a:endParaRPr lang="en-GB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" name="Freeform: Shape 8">
                  <a:extLst>
                    <a:ext uri="{FF2B5EF4-FFF2-40B4-BE49-F238E27FC236}">
                      <a16:creationId xmlns:a16="http://schemas.microsoft.com/office/drawing/2014/main" id="{ADB54911-1103-4391-8295-AC1275850304}"/>
                    </a:ext>
                  </a:extLst>
                </p:cNvPr>
                <p:cNvSpPr/>
                <p:nvPr/>
              </p:nvSpPr>
              <p:spPr>
                <a:xfrm>
                  <a:off x="1838947" y="3012215"/>
                  <a:ext cx="1714397" cy="567502"/>
                </a:xfrm>
                <a:custGeom>
                  <a:avLst/>
                  <a:gdLst>
                    <a:gd name="connsiteX0" fmla="*/ 0 w 1942056"/>
                    <a:gd name="connsiteY0" fmla="*/ 0 h 567502"/>
                    <a:gd name="connsiteX1" fmla="*/ 1658305 w 1942056"/>
                    <a:gd name="connsiteY1" fmla="*/ 0 h 567502"/>
                    <a:gd name="connsiteX2" fmla="*/ 1942056 w 1942056"/>
                    <a:gd name="connsiteY2" fmla="*/ 283751 h 567502"/>
                    <a:gd name="connsiteX3" fmla="*/ 1658305 w 1942056"/>
                    <a:gd name="connsiteY3" fmla="*/ 567502 h 567502"/>
                    <a:gd name="connsiteX4" fmla="*/ 0 w 1942056"/>
                    <a:gd name="connsiteY4" fmla="*/ 567502 h 567502"/>
                    <a:gd name="connsiteX5" fmla="*/ 283751 w 1942056"/>
                    <a:gd name="connsiteY5" fmla="*/ 283751 h 567502"/>
                    <a:gd name="connsiteX6" fmla="*/ 0 w 1942056"/>
                    <a:gd name="connsiteY6" fmla="*/ 0 h 567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42056" h="567502">
                      <a:moveTo>
                        <a:pt x="0" y="0"/>
                      </a:moveTo>
                      <a:lnTo>
                        <a:pt x="1658305" y="0"/>
                      </a:lnTo>
                      <a:lnTo>
                        <a:pt x="1942056" y="283751"/>
                      </a:lnTo>
                      <a:lnTo>
                        <a:pt x="1658305" y="567502"/>
                      </a:lnTo>
                      <a:lnTo>
                        <a:pt x="0" y="567502"/>
                      </a:lnTo>
                      <a:lnTo>
                        <a:pt x="283751" y="28375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7933C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319756" tIns="12002" rIns="295753" bIns="12002" numCol="1" spcCol="1270" anchor="ctr" anchorCtr="0">
                  <a:noAutofit/>
                </a:bodyPr>
                <a:lstStyle/>
                <a:p>
                  <a:pPr lvl="0" algn="ctr" defTabSz="4000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100" b="1" dirty="0" err="1">
                      <a:solidFill>
                        <a:schemeClr val="tx1"/>
                      </a:solidFill>
                    </a:rPr>
                    <a:t>Recopilar</a:t>
                  </a:r>
                  <a:endParaRPr lang="en-GB" sz="1100" b="1" kern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26FAB3A2-3B9F-4D8B-8EFB-ED101F304638}"/>
                    </a:ext>
                  </a:extLst>
                </p:cNvPr>
                <p:cNvSpPr/>
                <p:nvPr/>
              </p:nvSpPr>
              <p:spPr>
                <a:xfrm>
                  <a:off x="6167008" y="3012215"/>
                  <a:ext cx="1330442" cy="567502"/>
                </a:xfrm>
                <a:custGeom>
                  <a:avLst/>
                  <a:gdLst>
                    <a:gd name="connsiteX0" fmla="*/ 0 w 1272767"/>
                    <a:gd name="connsiteY0" fmla="*/ 0 h 567502"/>
                    <a:gd name="connsiteX1" fmla="*/ 989016 w 1272767"/>
                    <a:gd name="connsiteY1" fmla="*/ 0 h 567502"/>
                    <a:gd name="connsiteX2" fmla="*/ 1272767 w 1272767"/>
                    <a:gd name="connsiteY2" fmla="*/ 283751 h 567502"/>
                    <a:gd name="connsiteX3" fmla="*/ 989016 w 1272767"/>
                    <a:gd name="connsiteY3" fmla="*/ 567502 h 567502"/>
                    <a:gd name="connsiteX4" fmla="*/ 0 w 1272767"/>
                    <a:gd name="connsiteY4" fmla="*/ 567502 h 567502"/>
                    <a:gd name="connsiteX5" fmla="*/ 283751 w 1272767"/>
                    <a:gd name="connsiteY5" fmla="*/ 283751 h 567502"/>
                    <a:gd name="connsiteX6" fmla="*/ 0 w 1272767"/>
                    <a:gd name="connsiteY6" fmla="*/ 0 h 567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72767" h="567502">
                      <a:moveTo>
                        <a:pt x="0" y="0"/>
                      </a:moveTo>
                      <a:lnTo>
                        <a:pt x="989016" y="0"/>
                      </a:lnTo>
                      <a:lnTo>
                        <a:pt x="1272767" y="283751"/>
                      </a:lnTo>
                      <a:lnTo>
                        <a:pt x="989016" y="567502"/>
                      </a:lnTo>
                      <a:lnTo>
                        <a:pt x="0" y="567502"/>
                      </a:lnTo>
                      <a:lnTo>
                        <a:pt x="283751" y="28375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319756" tIns="12002" rIns="295753" bIns="12002" numCol="1" spcCol="1270" anchor="ctr" anchorCtr="0">
                  <a:noAutofit/>
                </a:bodyPr>
                <a:lstStyle/>
                <a:p>
                  <a:pPr marL="0" lvl="0" indent="0" algn="ctr" defTabSz="4000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1100" b="1" kern="1200" dirty="0" err="1">
                      <a:solidFill>
                        <a:schemeClr val="tx1"/>
                      </a:solidFill>
                    </a:rPr>
                    <a:t>Informar</a:t>
                  </a:r>
                  <a:endParaRPr lang="en-GB" sz="1100" b="1" kern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EF0B7D61-BE42-4841-9EDE-CF3FA6CB18A6}"/>
                    </a:ext>
                  </a:extLst>
                </p:cNvPr>
                <p:cNvSpPr/>
                <p:nvPr/>
              </p:nvSpPr>
              <p:spPr>
                <a:xfrm>
                  <a:off x="7226715" y="3012215"/>
                  <a:ext cx="1371478" cy="567502"/>
                </a:xfrm>
                <a:custGeom>
                  <a:avLst/>
                  <a:gdLst>
                    <a:gd name="connsiteX0" fmla="*/ 0 w 1371478"/>
                    <a:gd name="connsiteY0" fmla="*/ 0 h 567502"/>
                    <a:gd name="connsiteX1" fmla="*/ 1087727 w 1371478"/>
                    <a:gd name="connsiteY1" fmla="*/ 0 h 567502"/>
                    <a:gd name="connsiteX2" fmla="*/ 1371478 w 1371478"/>
                    <a:gd name="connsiteY2" fmla="*/ 283751 h 567502"/>
                    <a:gd name="connsiteX3" fmla="*/ 1087727 w 1371478"/>
                    <a:gd name="connsiteY3" fmla="*/ 567502 h 567502"/>
                    <a:gd name="connsiteX4" fmla="*/ 0 w 1371478"/>
                    <a:gd name="connsiteY4" fmla="*/ 567502 h 567502"/>
                    <a:gd name="connsiteX5" fmla="*/ 283751 w 1371478"/>
                    <a:gd name="connsiteY5" fmla="*/ 283751 h 567502"/>
                    <a:gd name="connsiteX6" fmla="*/ 0 w 1371478"/>
                    <a:gd name="connsiteY6" fmla="*/ 0 h 567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71478" h="567502">
                      <a:moveTo>
                        <a:pt x="0" y="0"/>
                      </a:moveTo>
                      <a:lnTo>
                        <a:pt x="1087727" y="0"/>
                      </a:lnTo>
                      <a:lnTo>
                        <a:pt x="1371478" y="283751"/>
                      </a:lnTo>
                      <a:lnTo>
                        <a:pt x="1087727" y="567502"/>
                      </a:lnTo>
                      <a:lnTo>
                        <a:pt x="0" y="567502"/>
                      </a:lnTo>
                      <a:lnTo>
                        <a:pt x="283751" y="28375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319756" tIns="12002" rIns="295753" bIns="12002" numCol="1" spcCol="1270" anchor="ctr" anchorCtr="0">
                  <a:noAutofit/>
                </a:bodyPr>
                <a:lstStyle/>
                <a:p>
                  <a:pPr marL="0" lvl="0" indent="0" algn="ctr" defTabSz="4000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1100" b="1" dirty="0" err="1">
                      <a:solidFill>
                        <a:schemeClr val="tx1"/>
                      </a:solidFill>
                    </a:rPr>
                    <a:t>Evaluar</a:t>
                  </a:r>
                  <a:endParaRPr lang="en-GB" sz="1100" b="1" kern="12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B01ED5A9-3B1E-4599-B455-99A35C05CC8D}"/>
                  </a:ext>
                </a:extLst>
              </p:cNvPr>
              <p:cNvSpPr/>
              <p:nvPr/>
            </p:nvSpPr>
            <p:spPr>
              <a:xfrm>
                <a:off x="912813" y="2855278"/>
                <a:ext cx="1654714" cy="567502"/>
              </a:xfrm>
              <a:custGeom>
                <a:avLst/>
                <a:gdLst>
                  <a:gd name="connsiteX0" fmla="*/ 0 w 1942056"/>
                  <a:gd name="connsiteY0" fmla="*/ 0 h 567502"/>
                  <a:gd name="connsiteX1" fmla="*/ 1658305 w 1942056"/>
                  <a:gd name="connsiteY1" fmla="*/ 0 h 567502"/>
                  <a:gd name="connsiteX2" fmla="*/ 1942056 w 1942056"/>
                  <a:gd name="connsiteY2" fmla="*/ 283751 h 567502"/>
                  <a:gd name="connsiteX3" fmla="*/ 1658305 w 1942056"/>
                  <a:gd name="connsiteY3" fmla="*/ 567502 h 567502"/>
                  <a:gd name="connsiteX4" fmla="*/ 0 w 1942056"/>
                  <a:gd name="connsiteY4" fmla="*/ 567502 h 567502"/>
                  <a:gd name="connsiteX5" fmla="*/ 283751 w 1942056"/>
                  <a:gd name="connsiteY5" fmla="*/ 283751 h 567502"/>
                  <a:gd name="connsiteX6" fmla="*/ 0 w 1942056"/>
                  <a:gd name="connsiteY6" fmla="*/ 0 h 567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42056" h="567502">
                    <a:moveTo>
                      <a:pt x="0" y="0"/>
                    </a:moveTo>
                    <a:lnTo>
                      <a:pt x="1658305" y="0"/>
                    </a:lnTo>
                    <a:lnTo>
                      <a:pt x="1942056" y="283751"/>
                    </a:lnTo>
                    <a:lnTo>
                      <a:pt x="1658305" y="567502"/>
                    </a:lnTo>
                    <a:lnTo>
                      <a:pt x="0" y="567502"/>
                    </a:lnTo>
                    <a:lnTo>
                      <a:pt x="283751" y="2837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7933C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9756" tIns="12002" rIns="295753" bIns="12002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b="1" dirty="0" err="1">
                    <a:solidFill>
                      <a:schemeClr val="tx1"/>
                    </a:solidFill>
                  </a:rPr>
                  <a:t>Diseñar</a:t>
                </a:r>
                <a:endParaRPr lang="en-GB" sz="11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E292EBF-EA43-4ADE-9DE1-8AD64A7BC778}"/>
                </a:ext>
              </a:extLst>
            </p:cNvPr>
            <p:cNvSpPr/>
            <p:nvPr/>
          </p:nvSpPr>
          <p:spPr>
            <a:xfrm>
              <a:off x="3371334" y="3812196"/>
              <a:ext cx="1491611" cy="567502"/>
            </a:xfrm>
            <a:custGeom>
              <a:avLst/>
              <a:gdLst>
                <a:gd name="connsiteX0" fmla="*/ 0 w 1942056"/>
                <a:gd name="connsiteY0" fmla="*/ 0 h 567502"/>
                <a:gd name="connsiteX1" fmla="*/ 1658305 w 1942056"/>
                <a:gd name="connsiteY1" fmla="*/ 0 h 567502"/>
                <a:gd name="connsiteX2" fmla="*/ 1942056 w 1942056"/>
                <a:gd name="connsiteY2" fmla="*/ 283751 h 567502"/>
                <a:gd name="connsiteX3" fmla="*/ 1658305 w 1942056"/>
                <a:gd name="connsiteY3" fmla="*/ 567502 h 567502"/>
                <a:gd name="connsiteX4" fmla="*/ 0 w 1942056"/>
                <a:gd name="connsiteY4" fmla="*/ 567502 h 567502"/>
                <a:gd name="connsiteX5" fmla="*/ 283751 w 1942056"/>
                <a:gd name="connsiteY5" fmla="*/ 283751 h 567502"/>
                <a:gd name="connsiteX6" fmla="*/ 0 w 1942056"/>
                <a:gd name="connsiteY6" fmla="*/ 0 h 567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2056" h="567502">
                  <a:moveTo>
                    <a:pt x="0" y="0"/>
                  </a:moveTo>
                  <a:lnTo>
                    <a:pt x="1658305" y="0"/>
                  </a:lnTo>
                  <a:lnTo>
                    <a:pt x="1942056" y="283751"/>
                  </a:lnTo>
                  <a:lnTo>
                    <a:pt x="1658305" y="567502"/>
                  </a:lnTo>
                  <a:lnTo>
                    <a:pt x="0" y="567502"/>
                  </a:lnTo>
                  <a:lnTo>
                    <a:pt x="283751" y="2837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933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9756" tIns="12002" rIns="295753" bIns="12002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 err="1">
                  <a:solidFill>
                    <a:schemeClr val="tx1"/>
                  </a:solidFill>
                </a:rPr>
                <a:t>Analizar</a:t>
              </a:r>
              <a:endParaRPr lang="en-GB" sz="11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E8CCCF8A-E0A7-446C-A920-F2E54CF1775E}"/>
              </a:ext>
            </a:extLst>
          </p:cNvPr>
          <p:cNvSpPr/>
          <p:nvPr/>
        </p:nvSpPr>
        <p:spPr>
          <a:xfrm>
            <a:off x="339656" y="2659784"/>
            <a:ext cx="83090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u="sng" dirty="0">
                <a:latin typeface="Arial" pitchFamily="34" charset="0"/>
                <a:cs typeface="Arial" pitchFamily="34" charset="0"/>
              </a:rPr>
              <a:t>A) Decide y </a:t>
            </a:r>
            <a:r>
              <a:rPr lang="en-GB" sz="2400" b="1" u="sng" dirty="0" err="1">
                <a:latin typeface="Arial" pitchFamily="34" charset="0"/>
                <a:cs typeface="Arial" pitchFamily="34" charset="0"/>
              </a:rPr>
              <a:t>actúa</a:t>
            </a:r>
            <a:endParaRPr lang="en-GB" sz="2400" b="1" u="sng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GB" sz="2400" i="1" dirty="0" err="1">
                <a:latin typeface="Arial" pitchFamily="34" charset="0"/>
                <a:cs typeface="Arial" pitchFamily="34" charset="0"/>
              </a:rPr>
              <a:t>Ejemplo</a:t>
            </a:r>
            <a:r>
              <a:rPr lang="en-GB" sz="2400" i="1" dirty="0">
                <a:latin typeface="Arial" pitchFamily="34" charset="0"/>
                <a:cs typeface="Arial" pitchFamily="34" charset="0"/>
              </a:rPr>
              <a:t>: </a:t>
            </a:r>
            <a:r>
              <a:rPr lang="en-GB" sz="2400" i="1" dirty="0" err="1">
                <a:latin typeface="Arial" pitchFamily="34" charset="0"/>
                <a:cs typeface="Arial" pitchFamily="34" charset="0"/>
              </a:rPr>
              <a:t>el</a:t>
            </a:r>
            <a:r>
              <a:rPr lang="en-GB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i="1" dirty="0" err="1">
                <a:latin typeface="Arial" pitchFamily="34" charset="0"/>
                <a:cs typeface="Arial" pitchFamily="34" charset="0"/>
              </a:rPr>
              <a:t>comité</a:t>
            </a:r>
            <a:r>
              <a:rPr lang="en-GB" sz="2400" i="1" dirty="0">
                <a:latin typeface="Arial" pitchFamily="34" charset="0"/>
                <a:cs typeface="Arial" pitchFamily="34" charset="0"/>
              </a:rPr>
              <a:t> de </a:t>
            </a:r>
            <a:r>
              <a:rPr lang="en-GB" sz="2400" i="1" dirty="0" err="1">
                <a:latin typeface="Arial" pitchFamily="34" charset="0"/>
                <a:cs typeface="Arial" pitchFamily="34" charset="0"/>
              </a:rPr>
              <a:t>gestión</a:t>
            </a:r>
            <a:r>
              <a:rPr lang="en-GB" sz="2400" i="1" dirty="0">
                <a:latin typeface="Arial" pitchFamily="34" charset="0"/>
                <a:cs typeface="Arial" pitchFamily="34" charset="0"/>
              </a:rPr>
              <a:t> del </a:t>
            </a:r>
            <a:r>
              <a:rPr lang="en-GB" sz="2400" i="1" dirty="0" err="1">
                <a:latin typeface="Arial" pitchFamily="34" charset="0"/>
                <a:cs typeface="Arial" pitchFamily="34" charset="0"/>
              </a:rPr>
              <a:t>campamento</a:t>
            </a:r>
            <a:r>
              <a:rPr lang="en-GB" sz="2400" i="1" dirty="0">
                <a:latin typeface="Arial" pitchFamily="34" charset="0"/>
                <a:cs typeface="Arial" pitchFamily="34" charset="0"/>
              </a:rPr>
              <a:t> decide </a:t>
            </a:r>
            <a:r>
              <a:rPr lang="en-GB" sz="2400" i="1" dirty="0" err="1">
                <a:latin typeface="Arial" pitchFamily="34" charset="0"/>
                <a:cs typeface="Arial" pitchFamily="34" charset="0"/>
              </a:rPr>
              <a:t>dar</a:t>
            </a:r>
            <a:r>
              <a:rPr lang="en-GB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i="1" dirty="0" err="1">
                <a:latin typeface="Arial" pitchFamily="34" charset="0"/>
                <a:cs typeface="Arial" pitchFamily="34" charset="0"/>
              </a:rPr>
              <a:t>prioridad</a:t>
            </a:r>
            <a:r>
              <a:rPr lang="en-GB" sz="2400" i="1" dirty="0">
                <a:latin typeface="Arial" pitchFamily="34" charset="0"/>
                <a:cs typeface="Arial" pitchFamily="34" charset="0"/>
              </a:rPr>
              <a:t> a la </a:t>
            </a:r>
            <a:r>
              <a:rPr lang="en-GB" sz="2400" i="1" dirty="0" err="1">
                <a:latin typeface="Arial" pitchFamily="34" charset="0"/>
                <a:cs typeface="Arial" pitchFamily="34" charset="0"/>
              </a:rPr>
              <a:t>distribución</a:t>
            </a:r>
            <a:r>
              <a:rPr lang="en-GB" sz="2400" i="1" dirty="0">
                <a:latin typeface="Arial" pitchFamily="34" charset="0"/>
                <a:cs typeface="Arial" pitchFamily="34" charset="0"/>
              </a:rPr>
              <a:t> de </a:t>
            </a:r>
            <a:r>
              <a:rPr lang="en-GB" sz="2400" i="1" dirty="0" err="1">
                <a:latin typeface="Arial" pitchFamily="34" charset="0"/>
                <a:cs typeface="Arial" pitchFamily="34" charset="0"/>
              </a:rPr>
              <a:t>agua</a:t>
            </a:r>
            <a:r>
              <a:rPr lang="en-GB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i="1" dirty="0" err="1">
                <a:latin typeface="Arial" pitchFamily="34" charset="0"/>
                <a:cs typeface="Arial" pitchFamily="34" charset="0"/>
              </a:rPr>
              <a:t>sobre</a:t>
            </a:r>
            <a:r>
              <a:rPr lang="en-GB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i="1" dirty="0" err="1">
                <a:latin typeface="Arial" pitchFamily="34" charset="0"/>
                <a:cs typeface="Arial" pitchFamily="34" charset="0"/>
              </a:rPr>
              <a:t>todas</a:t>
            </a:r>
            <a:r>
              <a:rPr lang="en-GB" sz="2400" i="1" dirty="0">
                <a:latin typeface="Arial" pitchFamily="34" charset="0"/>
                <a:cs typeface="Arial" pitchFamily="34" charset="0"/>
              </a:rPr>
              <a:t> las </a:t>
            </a:r>
            <a:r>
              <a:rPr lang="en-GB" sz="2400" i="1" dirty="0" err="1">
                <a:latin typeface="Arial" pitchFamily="34" charset="0"/>
                <a:cs typeface="Arial" pitchFamily="34" charset="0"/>
              </a:rPr>
              <a:t>actividades</a:t>
            </a:r>
            <a:r>
              <a:rPr lang="en-GB" sz="2400" i="1" dirty="0">
                <a:latin typeface="Arial" pitchFamily="34" charset="0"/>
                <a:cs typeface="Arial" pitchFamily="34" charset="0"/>
              </a:rPr>
              <a:t>..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D706587-D5EC-4EDC-BFED-3D6DDF77360C}"/>
              </a:ext>
            </a:extLst>
          </p:cNvPr>
          <p:cNvSpPr/>
          <p:nvPr/>
        </p:nvSpPr>
        <p:spPr>
          <a:xfrm>
            <a:off x="339656" y="4345490"/>
            <a:ext cx="83090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>
                <a:latin typeface="Arial" pitchFamily="34" charset="0"/>
                <a:cs typeface="Arial" pitchFamily="34" charset="0"/>
              </a:rPr>
              <a:t>B) </a:t>
            </a:r>
            <a:r>
              <a:rPr lang="en-GB" sz="2400" b="1" u="sng" dirty="0" err="1">
                <a:latin typeface="Arial" pitchFamily="34" charset="0"/>
                <a:cs typeface="Arial" pitchFamily="34" charset="0"/>
              </a:rPr>
              <a:t>Formule</a:t>
            </a:r>
            <a:r>
              <a:rPr lang="en-GB" sz="24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u="sng" dirty="0" err="1">
                <a:latin typeface="Arial" pitchFamily="34" charset="0"/>
                <a:cs typeface="Arial" pitchFamily="34" charset="0"/>
              </a:rPr>
              <a:t>una</a:t>
            </a:r>
            <a:r>
              <a:rPr lang="en-GB" sz="24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u="sng" dirty="0" err="1">
                <a:latin typeface="Arial" pitchFamily="34" charset="0"/>
                <a:cs typeface="Arial" pitchFamily="34" charset="0"/>
              </a:rPr>
              <a:t>recomendación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GB" sz="2400" i="1" dirty="0" err="1">
                <a:latin typeface="Arial" pitchFamily="34" charset="0"/>
                <a:cs typeface="Arial" pitchFamily="34" charset="0"/>
              </a:rPr>
              <a:t>Ejemplo</a:t>
            </a:r>
            <a:r>
              <a:rPr lang="en-GB" sz="2400" i="1" dirty="0">
                <a:latin typeface="Arial" pitchFamily="34" charset="0"/>
                <a:cs typeface="Arial" pitchFamily="34" charset="0"/>
              </a:rPr>
              <a:t>: El Grupo de </a:t>
            </a:r>
            <a:r>
              <a:rPr lang="en-GB" sz="2400" i="1" dirty="0" err="1">
                <a:latin typeface="Arial" pitchFamily="34" charset="0"/>
                <a:cs typeface="Arial" pitchFamily="34" charset="0"/>
              </a:rPr>
              <a:t>Coordinación</a:t>
            </a:r>
            <a:r>
              <a:rPr lang="en-GB" sz="2400" i="1" dirty="0">
                <a:latin typeface="Arial" pitchFamily="34" charset="0"/>
                <a:cs typeface="Arial" pitchFamily="34" charset="0"/>
              </a:rPr>
              <a:t> Inter-</a:t>
            </a:r>
            <a:r>
              <a:rPr lang="en-GB" sz="2400" i="1" dirty="0" err="1">
                <a:latin typeface="Arial" pitchFamily="34" charset="0"/>
                <a:cs typeface="Arial" pitchFamily="34" charset="0"/>
              </a:rPr>
              <a:t>Clústers</a:t>
            </a:r>
            <a:r>
              <a:rPr lang="en-GB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i="1" dirty="0" err="1">
                <a:latin typeface="Arial" pitchFamily="34" charset="0"/>
                <a:cs typeface="Arial" pitchFamily="34" charset="0"/>
              </a:rPr>
              <a:t>hace</a:t>
            </a:r>
            <a:r>
              <a:rPr lang="en-GB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i="1" dirty="0" err="1">
                <a:latin typeface="Arial" pitchFamily="34" charset="0"/>
                <a:cs typeface="Arial" pitchFamily="34" charset="0"/>
              </a:rPr>
              <a:t>una</a:t>
            </a:r>
            <a:r>
              <a:rPr lang="en-GB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i="1" dirty="0" err="1">
                <a:latin typeface="Arial" pitchFamily="34" charset="0"/>
                <a:cs typeface="Arial" pitchFamily="34" charset="0"/>
              </a:rPr>
              <a:t>recomendación</a:t>
            </a:r>
            <a:r>
              <a:rPr lang="en-GB" sz="2400" i="1" dirty="0">
                <a:latin typeface="Arial" pitchFamily="34" charset="0"/>
                <a:cs typeface="Arial" pitchFamily="34" charset="0"/>
              </a:rPr>
              <a:t> al HCT: </a:t>
            </a:r>
            <a:r>
              <a:rPr lang="en-GB" sz="2400" i="1" dirty="0" err="1">
                <a:latin typeface="Arial" pitchFamily="34" charset="0"/>
                <a:cs typeface="Arial" pitchFamily="34" charset="0"/>
              </a:rPr>
              <a:t>pedir</a:t>
            </a:r>
            <a:r>
              <a:rPr lang="en-GB" sz="2400" i="1" dirty="0">
                <a:latin typeface="Arial" pitchFamily="34" charset="0"/>
                <a:cs typeface="Arial" pitchFamily="34" charset="0"/>
              </a:rPr>
              <a:t> al </a:t>
            </a:r>
            <a:r>
              <a:rPr lang="en-GB" sz="2400" i="1" dirty="0" err="1">
                <a:latin typeface="Arial" pitchFamily="34" charset="0"/>
                <a:cs typeface="Arial" pitchFamily="34" charset="0"/>
              </a:rPr>
              <a:t>gobierno</a:t>
            </a:r>
            <a:r>
              <a:rPr lang="en-GB" sz="2400" i="1" dirty="0">
                <a:latin typeface="Arial" pitchFamily="34" charset="0"/>
                <a:cs typeface="Arial" pitchFamily="34" charset="0"/>
              </a:rPr>
              <a:t> que </a:t>
            </a:r>
            <a:r>
              <a:rPr lang="en-GB" sz="2400" i="1" dirty="0" err="1">
                <a:latin typeface="Arial" pitchFamily="34" charset="0"/>
                <a:cs typeface="Arial" pitchFamily="34" charset="0"/>
              </a:rPr>
              <a:t>mejore</a:t>
            </a:r>
            <a:r>
              <a:rPr lang="en-GB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i="1" dirty="0" err="1">
                <a:latin typeface="Arial" pitchFamily="34" charset="0"/>
                <a:cs typeface="Arial" pitchFamily="34" charset="0"/>
              </a:rPr>
              <a:t>el</a:t>
            </a:r>
            <a:r>
              <a:rPr lang="en-GB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i="1" dirty="0" err="1">
                <a:latin typeface="Arial" pitchFamily="34" charset="0"/>
                <a:cs typeface="Arial" pitchFamily="34" charset="0"/>
              </a:rPr>
              <a:t>acceso</a:t>
            </a:r>
            <a:r>
              <a:rPr lang="en-GB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i="1" dirty="0" err="1">
                <a:latin typeface="Arial" pitchFamily="34" charset="0"/>
                <a:cs typeface="Arial" pitchFamily="34" charset="0"/>
              </a:rPr>
              <a:t>humanitario</a:t>
            </a:r>
            <a:r>
              <a:rPr lang="en-GB" sz="2400" i="1" dirty="0">
                <a:latin typeface="Arial" pitchFamily="34" charset="0"/>
                <a:cs typeface="Arial" pitchFamily="34" charset="0"/>
              </a:rPr>
              <a:t> a la población de </a:t>
            </a:r>
            <a:r>
              <a:rPr lang="en-GB" sz="2400" i="1" dirty="0" err="1">
                <a:latin typeface="Arial" pitchFamily="34" charset="0"/>
                <a:cs typeface="Arial" pitchFamily="34" charset="0"/>
              </a:rPr>
              <a:t>una</a:t>
            </a:r>
            <a:r>
              <a:rPr lang="en-GB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i="1" dirty="0" err="1">
                <a:latin typeface="Arial" pitchFamily="34" charset="0"/>
                <a:cs typeface="Arial" pitchFamily="34" charset="0"/>
              </a:rPr>
              <a:t>determinada</a:t>
            </a:r>
            <a:r>
              <a:rPr lang="en-GB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i="1" dirty="0" err="1">
                <a:latin typeface="Arial" pitchFamily="34" charset="0"/>
                <a:cs typeface="Arial" pitchFamily="34" charset="0"/>
              </a:rPr>
              <a:t>región</a:t>
            </a:r>
            <a:r>
              <a:rPr lang="en-GB" sz="2400" i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69DBE5-9ED5-4F6F-B4BF-403318F678C7}"/>
              </a:ext>
            </a:extLst>
          </p:cNvPr>
          <p:cNvSpPr/>
          <p:nvPr/>
        </p:nvSpPr>
        <p:spPr bwMode="auto">
          <a:xfrm>
            <a:off x="8648700" y="190500"/>
            <a:ext cx="279400" cy="381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1268164"/>
      </p:ext>
    </p:extLst>
  </p:cSld>
  <p:clrMapOvr>
    <a:masterClrMapping/>
  </p:clrMapOvr>
  <p:transition advTm="83426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5329A82-717C-4A35-933B-507248A40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840" y="309890"/>
            <a:ext cx="8231187" cy="523220"/>
          </a:xfrm>
        </p:spPr>
        <p:txBody>
          <a:bodyPr/>
          <a:lstStyle/>
          <a:p>
            <a:r>
              <a:rPr lang="en-US" kern="1200" dirty="0" err="1">
                <a:latin typeface="Arial" pitchFamily="34" charset="0"/>
                <a:cs typeface="Arial" pitchFamily="34" charset="0"/>
              </a:rPr>
              <a:t>Informes</a:t>
            </a:r>
            <a:r>
              <a:rPr lang="en-US" kern="1200" dirty="0">
                <a:latin typeface="Arial" pitchFamily="34" charset="0"/>
                <a:cs typeface="Arial" pitchFamily="34" charset="0"/>
              </a:rPr>
              <a:t> / </a:t>
            </a:r>
            <a:r>
              <a:rPr lang="en-US" kern="1200" dirty="0" err="1">
                <a:latin typeface="Arial" pitchFamily="34" charset="0"/>
                <a:cs typeface="Arial" pitchFamily="34" charset="0"/>
              </a:rPr>
              <a:t>Intercambio</a:t>
            </a:r>
            <a:r>
              <a:rPr lang="en-US" kern="12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kern="1200" dirty="0" err="1">
                <a:latin typeface="Arial" pitchFamily="34" charset="0"/>
                <a:cs typeface="Arial" pitchFamily="34" charset="0"/>
              </a:rPr>
              <a:t>Información</a:t>
            </a:r>
            <a:endParaRPr lang="en-US" kern="1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700BEF3-BF0A-49E3-9AE8-F5BA91BFF464}"/>
              </a:ext>
            </a:extLst>
          </p:cNvPr>
          <p:cNvGrpSpPr/>
          <p:nvPr/>
        </p:nvGrpSpPr>
        <p:grpSpPr>
          <a:xfrm>
            <a:off x="99149" y="890748"/>
            <a:ext cx="8297605" cy="1304823"/>
            <a:chOff x="417512" y="3464317"/>
            <a:chExt cx="8297605" cy="130482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E7ED638-8951-4014-A00B-1C848E8A2BC5}"/>
                </a:ext>
              </a:extLst>
            </p:cNvPr>
            <p:cNvGrpSpPr/>
            <p:nvPr/>
          </p:nvGrpSpPr>
          <p:grpSpPr>
            <a:xfrm>
              <a:off x="417512" y="3464317"/>
              <a:ext cx="8297605" cy="1304823"/>
              <a:chOff x="912813" y="2507399"/>
              <a:chExt cx="8297605" cy="1304823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CAFBE4E1-0DE0-400E-AD5A-CA92F1F88760}"/>
                  </a:ext>
                </a:extLst>
              </p:cNvPr>
              <p:cNvGrpSpPr/>
              <p:nvPr/>
            </p:nvGrpSpPr>
            <p:grpSpPr>
              <a:xfrm>
                <a:off x="2339677" y="2507399"/>
                <a:ext cx="6870741" cy="1304823"/>
                <a:chOff x="1793870" y="2664336"/>
                <a:chExt cx="6870741" cy="1304823"/>
              </a:xfrm>
            </p:grpSpPr>
            <p:sp>
              <p:nvSpPr>
                <p:cNvPr id="10" name="Freeform: Shape 9">
                  <a:extLst>
                    <a:ext uri="{FF2B5EF4-FFF2-40B4-BE49-F238E27FC236}">
                      <a16:creationId xmlns:a16="http://schemas.microsoft.com/office/drawing/2014/main" id="{EE7DF547-F34E-4B72-A2FE-EA91B8257D7B}"/>
                    </a:ext>
                  </a:extLst>
                </p:cNvPr>
                <p:cNvSpPr/>
                <p:nvPr/>
              </p:nvSpPr>
              <p:spPr>
                <a:xfrm>
                  <a:off x="5620521" y="2664336"/>
                  <a:ext cx="1785394" cy="1304823"/>
                </a:xfrm>
                <a:custGeom>
                  <a:avLst/>
                  <a:gdLst>
                    <a:gd name="connsiteX0" fmla="*/ 0 w 1465055"/>
                    <a:gd name="connsiteY0" fmla="*/ 0 h 567502"/>
                    <a:gd name="connsiteX1" fmla="*/ 1181304 w 1465055"/>
                    <a:gd name="connsiteY1" fmla="*/ 0 h 567502"/>
                    <a:gd name="connsiteX2" fmla="*/ 1465055 w 1465055"/>
                    <a:gd name="connsiteY2" fmla="*/ 283751 h 567502"/>
                    <a:gd name="connsiteX3" fmla="*/ 1181304 w 1465055"/>
                    <a:gd name="connsiteY3" fmla="*/ 567502 h 567502"/>
                    <a:gd name="connsiteX4" fmla="*/ 0 w 1465055"/>
                    <a:gd name="connsiteY4" fmla="*/ 567502 h 567502"/>
                    <a:gd name="connsiteX5" fmla="*/ 283751 w 1465055"/>
                    <a:gd name="connsiteY5" fmla="*/ 283751 h 567502"/>
                    <a:gd name="connsiteX6" fmla="*/ 0 w 1465055"/>
                    <a:gd name="connsiteY6" fmla="*/ 0 h 567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5055" h="567502">
                      <a:moveTo>
                        <a:pt x="0" y="0"/>
                      </a:moveTo>
                      <a:lnTo>
                        <a:pt x="1181304" y="0"/>
                      </a:lnTo>
                      <a:lnTo>
                        <a:pt x="1465055" y="283751"/>
                      </a:lnTo>
                      <a:lnTo>
                        <a:pt x="1181304" y="567502"/>
                      </a:lnTo>
                      <a:lnTo>
                        <a:pt x="0" y="567502"/>
                      </a:lnTo>
                      <a:lnTo>
                        <a:pt x="283751" y="28375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319756" tIns="12002" rIns="295753" bIns="12002" numCol="1" spcCol="1270" anchor="ctr" anchorCtr="0">
                  <a:noAutofit/>
                </a:bodyPr>
                <a:lstStyle/>
                <a:p>
                  <a:pPr algn="ctr" defTabSz="4000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b="1" dirty="0" err="1">
                      <a:solidFill>
                        <a:schemeClr val="tx1"/>
                      </a:solidFill>
                    </a:rPr>
                    <a:t>Informar</a:t>
                  </a:r>
                  <a:endParaRPr lang="en-GB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55951AAA-6FC3-4374-BCFC-89DCA5297A37}"/>
                    </a:ext>
                  </a:extLst>
                </p:cNvPr>
                <p:cNvSpPr/>
                <p:nvPr/>
              </p:nvSpPr>
              <p:spPr>
                <a:xfrm>
                  <a:off x="1793870" y="3012214"/>
                  <a:ext cx="1714397" cy="567502"/>
                </a:xfrm>
                <a:custGeom>
                  <a:avLst/>
                  <a:gdLst>
                    <a:gd name="connsiteX0" fmla="*/ 0 w 1942056"/>
                    <a:gd name="connsiteY0" fmla="*/ 0 h 567502"/>
                    <a:gd name="connsiteX1" fmla="*/ 1658305 w 1942056"/>
                    <a:gd name="connsiteY1" fmla="*/ 0 h 567502"/>
                    <a:gd name="connsiteX2" fmla="*/ 1942056 w 1942056"/>
                    <a:gd name="connsiteY2" fmla="*/ 283751 h 567502"/>
                    <a:gd name="connsiteX3" fmla="*/ 1658305 w 1942056"/>
                    <a:gd name="connsiteY3" fmla="*/ 567502 h 567502"/>
                    <a:gd name="connsiteX4" fmla="*/ 0 w 1942056"/>
                    <a:gd name="connsiteY4" fmla="*/ 567502 h 567502"/>
                    <a:gd name="connsiteX5" fmla="*/ 283751 w 1942056"/>
                    <a:gd name="connsiteY5" fmla="*/ 283751 h 567502"/>
                    <a:gd name="connsiteX6" fmla="*/ 0 w 1942056"/>
                    <a:gd name="connsiteY6" fmla="*/ 0 h 567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42056" h="567502">
                      <a:moveTo>
                        <a:pt x="0" y="0"/>
                      </a:moveTo>
                      <a:lnTo>
                        <a:pt x="1658305" y="0"/>
                      </a:lnTo>
                      <a:lnTo>
                        <a:pt x="1942056" y="283751"/>
                      </a:lnTo>
                      <a:lnTo>
                        <a:pt x="1658305" y="567502"/>
                      </a:lnTo>
                      <a:lnTo>
                        <a:pt x="0" y="567502"/>
                      </a:lnTo>
                      <a:lnTo>
                        <a:pt x="283751" y="28375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7933C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319756" tIns="12002" rIns="295753" bIns="12002" numCol="1" spcCol="1270" anchor="ctr" anchorCtr="0">
                  <a:noAutofit/>
                </a:bodyPr>
                <a:lstStyle/>
                <a:p>
                  <a:pPr lvl="0" algn="ctr" defTabSz="4000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100" b="1" dirty="0" err="1">
                      <a:solidFill>
                        <a:schemeClr val="tx1"/>
                      </a:solidFill>
                    </a:rPr>
                    <a:t>Recopilar</a:t>
                  </a:r>
                  <a:endParaRPr lang="en-GB" sz="1100" b="1" kern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A3442C58-5EB1-4C8D-AD47-DBD0533E0B84}"/>
                    </a:ext>
                  </a:extLst>
                </p:cNvPr>
                <p:cNvSpPr/>
                <p:nvPr/>
              </p:nvSpPr>
              <p:spPr>
                <a:xfrm>
                  <a:off x="4540217" y="3012214"/>
                  <a:ext cx="1371478" cy="567502"/>
                </a:xfrm>
                <a:custGeom>
                  <a:avLst/>
                  <a:gdLst>
                    <a:gd name="connsiteX0" fmla="*/ 0 w 1272767"/>
                    <a:gd name="connsiteY0" fmla="*/ 0 h 567502"/>
                    <a:gd name="connsiteX1" fmla="*/ 989016 w 1272767"/>
                    <a:gd name="connsiteY1" fmla="*/ 0 h 567502"/>
                    <a:gd name="connsiteX2" fmla="*/ 1272767 w 1272767"/>
                    <a:gd name="connsiteY2" fmla="*/ 283751 h 567502"/>
                    <a:gd name="connsiteX3" fmla="*/ 989016 w 1272767"/>
                    <a:gd name="connsiteY3" fmla="*/ 567502 h 567502"/>
                    <a:gd name="connsiteX4" fmla="*/ 0 w 1272767"/>
                    <a:gd name="connsiteY4" fmla="*/ 567502 h 567502"/>
                    <a:gd name="connsiteX5" fmla="*/ 283751 w 1272767"/>
                    <a:gd name="connsiteY5" fmla="*/ 283751 h 567502"/>
                    <a:gd name="connsiteX6" fmla="*/ 0 w 1272767"/>
                    <a:gd name="connsiteY6" fmla="*/ 0 h 567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72767" h="567502">
                      <a:moveTo>
                        <a:pt x="0" y="0"/>
                      </a:moveTo>
                      <a:lnTo>
                        <a:pt x="989016" y="0"/>
                      </a:lnTo>
                      <a:lnTo>
                        <a:pt x="1272767" y="283751"/>
                      </a:lnTo>
                      <a:lnTo>
                        <a:pt x="989016" y="567502"/>
                      </a:lnTo>
                      <a:lnTo>
                        <a:pt x="0" y="567502"/>
                      </a:lnTo>
                      <a:lnTo>
                        <a:pt x="283751" y="28375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319756" tIns="12002" rIns="295753" bIns="12002" numCol="1" spcCol="1270" anchor="ctr" anchorCtr="0">
                  <a:noAutofit/>
                </a:bodyPr>
                <a:lstStyle/>
                <a:p>
                  <a:pPr lvl="0" algn="ctr" defTabSz="4000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100" b="1" dirty="0" err="1">
                      <a:solidFill>
                        <a:schemeClr val="tx1"/>
                      </a:solidFill>
                    </a:rPr>
                    <a:t>Actuar</a:t>
                  </a:r>
                  <a:endParaRPr lang="en-GB" sz="1100" b="1" kern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472D28DE-652C-48A5-954F-D3B1FE46FD8E}"/>
                    </a:ext>
                  </a:extLst>
                </p:cNvPr>
                <p:cNvSpPr/>
                <p:nvPr/>
              </p:nvSpPr>
              <p:spPr>
                <a:xfrm>
                  <a:off x="7293133" y="3012214"/>
                  <a:ext cx="1371478" cy="567502"/>
                </a:xfrm>
                <a:custGeom>
                  <a:avLst/>
                  <a:gdLst>
                    <a:gd name="connsiteX0" fmla="*/ 0 w 1371478"/>
                    <a:gd name="connsiteY0" fmla="*/ 0 h 567502"/>
                    <a:gd name="connsiteX1" fmla="*/ 1087727 w 1371478"/>
                    <a:gd name="connsiteY1" fmla="*/ 0 h 567502"/>
                    <a:gd name="connsiteX2" fmla="*/ 1371478 w 1371478"/>
                    <a:gd name="connsiteY2" fmla="*/ 283751 h 567502"/>
                    <a:gd name="connsiteX3" fmla="*/ 1087727 w 1371478"/>
                    <a:gd name="connsiteY3" fmla="*/ 567502 h 567502"/>
                    <a:gd name="connsiteX4" fmla="*/ 0 w 1371478"/>
                    <a:gd name="connsiteY4" fmla="*/ 567502 h 567502"/>
                    <a:gd name="connsiteX5" fmla="*/ 283751 w 1371478"/>
                    <a:gd name="connsiteY5" fmla="*/ 283751 h 567502"/>
                    <a:gd name="connsiteX6" fmla="*/ 0 w 1371478"/>
                    <a:gd name="connsiteY6" fmla="*/ 0 h 567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71478" h="567502">
                      <a:moveTo>
                        <a:pt x="0" y="0"/>
                      </a:moveTo>
                      <a:lnTo>
                        <a:pt x="1087727" y="0"/>
                      </a:lnTo>
                      <a:lnTo>
                        <a:pt x="1371478" y="283751"/>
                      </a:lnTo>
                      <a:lnTo>
                        <a:pt x="1087727" y="567502"/>
                      </a:lnTo>
                      <a:lnTo>
                        <a:pt x="0" y="567502"/>
                      </a:lnTo>
                      <a:lnTo>
                        <a:pt x="283751" y="28375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319756" tIns="12002" rIns="295753" bIns="12002" numCol="1" spcCol="1270" anchor="ctr" anchorCtr="0">
                  <a:noAutofit/>
                </a:bodyPr>
                <a:lstStyle/>
                <a:p>
                  <a:pPr marL="0" lvl="0" indent="0" algn="ctr" defTabSz="4000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1100" b="1" kern="1200" dirty="0" err="1">
                      <a:solidFill>
                        <a:schemeClr val="tx1"/>
                      </a:solidFill>
                    </a:rPr>
                    <a:t>Evaluar</a:t>
                  </a:r>
                  <a:endParaRPr lang="en-GB" sz="1100" b="1" kern="12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011BFE63-01A6-4CBC-AEC8-5704BC43CF4D}"/>
                  </a:ext>
                </a:extLst>
              </p:cNvPr>
              <p:cNvSpPr/>
              <p:nvPr/>
            </p:nvSpPr>
            <p:spPr>
              <a:xfrm>
                <a:off x="912813" y="2855278"/>
                <a:ext cx="1654714" cy="567502"/>
              </a:xfrm>
              <a:custGeom>
                <a:avLst/>
                <a:gdLst>
                  <a:gd name="connsiteX0" fmla="*/ 0 w 1942056"/>
                  <a:gd name="connsiteY0" fmla="*/ 0 h 567502"/>
                  <a:gd name="connsiteX1" fmla="*/ 1658305 w 1942056"/>
                  <a:gd name="connsiteY1" fmla="*/ 0 h 567502"/>
                  <a:gd name="connsiteX2" fmla="*/ 1942056 w 1942056"/>
                  <a:gd name="connsiteY2" fmla="*/ 283751 h 567502"/>
                  <a:gd name="connsiteX3" fmla="*/ 1658305 w 1942056"/>
                  <a:gd name="connsiteY3" fmla="*/ 567502 h 567502"/>
                  <a:gd name="connsiteX4" fmla="*/ 0 w 1942056"/>
                  <a:gd name="connsiteY4" fmla="*/ 567502 h 567502"/>
                  <a:gd name="connsiteX5" fmla="*/ 283751 w 1942056"/>
                  <a:gd name="connsiteY5" fmla="*/ 283751 h 567502"/>
                  <a:gd name="connsiteX6" fmla="*/ 0 w 1942056"/>
                  <a:gd name="connsiteY6" fmla="*/ 0 h 567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42056" h="567502">
                    <a:moveTo>
                      <a:pt x="0" y="0"/>
                    </a:moveTo>
                    <a:lnTo>
                      <a:pt x="1658305" y="0"/>
                    </a:lnTo>
                    <a:lnTo>
                      <a:pt x="1942056" y="283751"/>
                    </a:lnTo>
                    <a:lnTo>
                      <a:pt x="1658305" y="567502"/>
                    </a:lnTo>
                    <a:lnTo>
                      <a:pt x="0" y="567502"/>
                    </a:lnTo>
                    <a:lnTo>
                      <a:pt x="283751" y="2837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7933C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9756" tIns="12002" rIns="295753" bIns="12002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b="1" dirty="0" err="1">
                    <a:solidFill>
                      <a:schemeClr val="tx1"/>
                    </a:solidFill>
                  </a:rPr>
                  <a:t>Diseñar</a:t>
                </a:r>
                <a:endParaRPr lang="en-GB" sz="11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6CE0B96-4A11-40E5-89E8-580D5A9DB282}"/>
                </a:ext>
              </a:extLst>
            </p:cNvPr>
            <p:cNvSpPr/>
            <p:nvPr/>
          </p:nvSpPr>
          <p:spPr>
            <a:xfrm>
              <a:off x="3371334" y="3812196"/>
              <a:ext cx="1491611" cy="567502"/>
            </a:xfrm>
            <a:custGeom>
              <a:avLst/>
              <a:gdLst>
                <a:gd name="connsiteX0" fmla="*/ 0 w 1942056"/>
                <a:gd name="connsiteY0" fmla="*/ 0 h 567502"/>
                <a:gd name="connsiteX1" fmla="*/ 1658305 w 1942056"/>
                <a:gd name="connsiteY1" fmla="*/ 0 h 567502"/>
                <a:gd name="connsiteX2" fmla="*/ 1942056 w 1942056"/>
                <a:gd name="connsiteY2" fmla="*/ 283751 h 567502"/>
                <a:gd name="connsiteX3" fmla="*/ 1658305 w 1942056"/>
                <a:gd name="connsiteY3" fmla="*/ 567502 h 567502"/>
                <a:gd name="connsiteX4" fmla="*/ 0 w 1942056"/>
                <a:gd name="connsiteY4" fmla="*/ 567502 h 567502"/>
                <a:gd name="connsiteX5" fmla="*/ 283751 w 1942056"/>
                <a:gd name="connsiteY5" fmla="*/ 283751 h 567502"/>
                <a:gd name="connsiteX6" fmla="*/ 0 w 1942056"/>
                <a:gd name="connsiteY6" fmla="*/ 0 h 567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2056" h="567502">
                  <a:moveTo>
                    <a:pt x="0" y="0"/>
                  </a:moveTo>
                  <a:lnTo>
                    <a:pt x="1658305" y="0"/>
                  </a:lnTo>
                  <a:lnTo>
                    <a:pt x="1942056" y="283751"/>
                  </a:lnTo>
                  <a:lnTo>
                    <a:pt x="1658305" y="567502"/>
                  </a:lnTo>
                  <a:lnTo>
                    <a:pt x="0" y="567502"/>
                  </a:lnTo>
                  <a:lnTo>
                    <a:pt x="283751" y="2837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933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9756" tIns="12002" rIns="295753" bIns="12002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 err="1">
                  <a:solidFill>
                    <a:schemeClr val="tx1"/>
                  </a:solidFill>
                </a:rPr>
                <a:t>Analizar</a:t>
              </a:r>
              <a:endParaRPr lang="en-GB" sz="11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Title 5">
            <a:extLst>
              <a:ext uri="{FF2B5EF4-FFF2-40B4-BE49-F238E27FC236}">
                <a16:creationId xmlns:a16="http://schemas.microsoft.com/office/drawing/2014/main" id="{BA5065C1-4EBB-4B8C-BE02-B8983E1DE6A4}"/>
              </a:ext>
            </a:extLst>
          </p:cNvPr>
          <p:cNvSpPr txBox="1">
            <a:spLocks/>
          </p:cNvSpPr>
          <p:nvPr/>
        </p:nvSpPr>
        <p:spPr bwMode="auto">
          <a:xfrm>
            <a:off x="5229594" y="4686117"/>
            <a:ext cx="328043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Recopilar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una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vez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,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informar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muchas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veces</a:t>
            </a:r>
            <a:endParaRPr lang="en-US" i="1" kern="1200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9F5915-DE51-4849-835C-D3A73BF67416}"/>
              </a:ext>
            </a:extLst>
          </p:cNvPr>
          <p:cNvSpPr/>
          <p:nvPr/>
        </p:nvSpPr>
        <p:spPr>
          <a:xfrm>
            <a:off x="310072" y="2197748"/>
            <a:ext cx="8467983" cy="2289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4000"/>
              </a:lnSpc>
              <a:spcBef>
                <a:spcPts val="1200"/>
              </a:spcBef>
              <a:defRPr/>
            </a:pPr>
            <a:r>
              <a:rPr lang="en-US" sz="2000" b="1" u="sng" dirty="0">
                <a:latin typeface="Arial" pitchFamily="34" charset="0"/>
                <a:cs typeface="Arial" pitchFamily="34" charset="0"/>
              </a:rPr>
              <a:t>El </a:t>
            </a:r>
            <a:r>
              <a:rPr lang="en-US" sz="2000" b="1" u="sng" dirty="0" err="1">
                <a:latin typeface="Arial" pitchFamily="34" charset="0"/>
                <a:cs typeface="Arial" pitchFamily="34" charset="0"/>
              </a:rPr>
              <a:t>intercambio</a:t>
            </a:r>
            <a:r>
              <a:rPr lang="en-US" sz="2000" b="1" u="sng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000" b="1" u="sng" dirty="0" err="1">
                <a:latin typeface="Arial" pitchFamily="34" charset="0"/>
                <a:cs typeface="Arial" pitchFamily="34" charset="0"/>
              </a:rPr>
              <a:t>información</a:t>
            </a:r>
            <a:r>
              <a:rPr lang="en-US" sz="20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u="sng" dirty="0" err="1">
                <a:latin typeface="Arial" pitchFamily="34" charset="0"/>
                <a:cs typeface="Arial" pitchFamily="34" charset="0"/>
              </a:rPr>
              <a:t>puede</a:t>
            </a:r>
            <a:r>
              <a:rPr lang="en-US" sz="20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u="sng" dirty="0" err="1">
                <a:latin typeface="Arial" pitchFamily="34" charset="0"/>
                <a:cs typeface="Arial" pitchFamily="34" charset="0"/>
              </a:rPr>
              <a:t>realizarse</a:t>
            </a:r>
            <a:r>
              <a:rPr lang="en-US" sz="2000" b="1" u="sng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000" b="1" u="sng" dirty="0" err="1">
                <a:latin typeface="Arial" pitchFamily="34" charset="0"/>
                <a:cs typeface="Arial" pitchFamily="34" charset="0"/>
              </a:rPr>
              <a:t>varias</a:t>
            </a:r>
            <a:r>
              <a:rPr lang="en-US" sz="20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u="sng" dirty="0" err="1">
                <a:latin typeface="Arial" pitchFamily="34" charset="0"/>
                <a:cs typeface="Arial" pitchFamily="34" charset="0"/>
              </a:rPr>
              <a:t>formas</a:t>
            </a:r>
            <a:r>
              <a:rPr lang="en-US" sz="2000" b="1" u="sng" dirty="0">
                <a:latin typeface="Arial" pitchFamily="34" charset="0"/>
                <a:cs typeface="Arial" pitchFamily="34" charset="0"/>
              </a:rPr>
              <a:t>::</a:t>
            </a: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Informes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documentos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narrativos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en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momentos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determinados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como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el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PMR;</a:t>
            </a: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Resúmenes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infográficos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como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el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Dashboard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Humanitario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;</a:t>
            </a: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- Sitios web,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información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"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en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tiempo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real",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como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Acción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Humanitaria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;</a:t>
            </a: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Carteles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públicos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que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informan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a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los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PoC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en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un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campamento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;</a:t>
            </a: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Emisiones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de radio y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televisión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etc.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90C3B9-1372-47A5-922C-6E557287C5C6}"/>
              </a:ext>
            </a:extLst>
          </p:cNvPr>
          <p:cNvSpPr/>
          <p:nvPr/>
        </p:nvSpPr>
        <p:spPr>
          <a:xfrm>
            <a:off x="423345" y="4609118"/>
            <a:ext cx="88125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latin typeface="Arial" pitchFamily="34" charset="0"/>
                <a:cs typeface="Arial" pitchFamily="34" charset="0"/>
              </a:rPr>
              <a:t>Se dirige a </a:t>
            </a:r>
            <a:r>
              <a:rPr lang="en-US" sz="2000" b="1" u="sng" dirty="0" err="1">
                <a:latin typeface="Arial" pitchFamily="34" charset="0"/>
                <a:cs typeface="Arial" pitchFamily="34" charset="0"/>
              </a:rPr>
              <a:t>distintos</a:t>
            </a:r>
            <a:r>
              <a:rPr lang="en-US" sz="20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u="sng" dirty="0" err="1">
                <a:latin typeface="Arial" pitchFamily="34" charset="0"/>
                <a:cs typeface="Arial" pitchFamily="34" charset="0"/>
              </a:rPr>
              <a:t>públicos</a:t>
            </a:r>
            <a:r>
              <a:rPr lang="en-US" sz="2000" b="1" u="sng" dirty="0">
                <a:latin typeface="Arial" pitchFamily="34" charset="0"/>
                <a:cs typeface="Arial" pitchFamily="34" charset="0"/>
              </a:rPr>
              <a:t>: </a:t>
            </a:r>
            <a:endParaRPr lang="en-US" sz="2000" u="sng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i="1" dirty="0">
                <a:latin typeface="Arial" pitchFamily="34" charset="0"/>
                <a:cs typeface="Arial" pitchFamily="34" charset="0"/>
              </a:rPr>
              <a:t>- La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Comunidad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Humanitaria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; </a:t>
            </a:r>
          </a:p>
          <a:p>
            <a:pPr lvl="1"/>
            <a:r>
              <a:rPr lang="en-US" sz="2000" i="1" dirty="0">
                <a:latin typeface="Arial" pitchFamily="34" charset="0"/>
                <a:cs typeface="Arial" pitchFamily="34" charset="0"/>
              </a:rPr>
              <a:t>- Las Personas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Preocupadas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;</a:t>
            </a:r>
          </a:p>
          <a:p>
            <a:pPr lvl="1"/>
            <a:r>
              <a:rPr lang="en-US" sz="2000" i="1" dirty="0">
                <a:latin typeface="Arial" pitchFamily="34" charset="0"/>
                <a:cs typeface="Arial" pitchFamily="34" charset="0"/>
              </a:rPr>
              <a:t>- El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Gobierno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;</a:t>
            </a:r>
          </a:p>
          <a:p>
            <a:pPr lvl="1"/>
            <a:r>
              <a:rPr lang="en-US" sz="2000" i="1" dirty="0">
                <a:latin typeface="Arial" pitchFamily="34" charset="0"/>
                <a:cs typeface="Arial" pitchFamily="34" charset="0"/>
              </a:rPr>
              <a:t>- Los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donantes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;</a:t>
            </a:r>
          </a:p>
          <a:p>
            <a:pPr lvl="1"/>
            <a:r>
              <a:rPr lang="en-US" sz="2000" i="1" dirty="0">
                <a:latin typeface="Arial" pitchFamily="34" charset="0"/>
                <a:cs typeface="Arial" pitchFamily="34" charset="0"/>
              </a:rPr>
              <a:t>- El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público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en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general,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los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medios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comunicación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, etc.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A999D8C-64AD-4739-9418-7AF2CE403F7F}"/>
              </a:ext>
            </a:extLst>
          </p:cNvPr>
          <p:cNvSpPr/>
          <p:nvPr/>
        </p:nvSpPr>
        <p:spPr bwMode="auto">
          <a:xfrm>
            <a:off x="8648700" y="190500"/>
            <a:ext cx="279400" cy="381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0978865"/>
      </p:ext>
    </p:extLst>
  </p:cSld>
  <p:clrMapOvr>
    <a:masterClrMapping/>
  </p:clrMapOvr>
  <p:transition advTm="92518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3" grpId="0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3C04A7-684D-4297-9F83-598A2083F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2289"/>
            <a:ext cx="4681728" cy="2874874"/>
          </a:xfrm>
          <a:prstGeom prst="rect">
            <a:avLst/>
          </a:prstGeom>
          <a:ln w="73025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E0DF39-F80F-46D8-9944-FD4A54FAD7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81" y="682289"/>
            <a:ext cx="6197691" cy="4393301"/>
          </a:xfrm>
          <a:prstGeom prst="rect">
            <a:avLst/>
          </a:prstGeom>
          <a:ln w="66675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3CE124-6655-495B-9F18-7E4BDD6185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8782" y="1930284"/>
            <a:ext cx="5861050" cy="403799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8689D7-B585-4870-9FFF-B5F23D8C0F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9467" y="1743846"/>
            <a:ext cx="6849317" cy="5302031"/>
          </a:xfrm>
          <a:prstGeom prst="rect">
            <a:avLst/>
          </a:prstGeom>
          <a:ln w="66675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0F3F43-2458-4596-A294-C38FEA4190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3471" y="3509892"/>
            <a:ext cx="4244952" cy="5656503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75DE3EA-98E2-46A8-AC8D-E34A2995FF66}"/>
              </a:ext>
            </a:extLst>
          </p:cNvPr>
          <p:cNvSpPr/>
          <p:nvPr/>
        </p:nvSpPr>
        <p:spPr bwMode="auto">
          <a:xfrm>
            <a:off x="8623980" y="189094"/>
            <a:ext cx="381815" cy="51911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49AE1A1A-8AA4-429B-931D-F9FD869CF63C}"/>
              </a:ext>
            </a:extLst>
          </p:cNvPr>
          <p:cNvSpPr txBox="1">
            <a:spLocks/>
          </p:cNvSpPr>
          <p:nvPr/>
        </p:nvSpPr>
        <p:spPr>
          <a:xfrm>
            <a:off x="-1" y="2693"/>
            <a:ext cx="7049193" cy="5191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Compartir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información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documentos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068638-C279-42B9-A1F3-F4FD5F9EDC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97322" y="2720792"/>
            <a:ext cx="5969203" cy="3642970"/>
          </a:xfrm>
          <a:prstGeom prst="rect">
            <a:avLst/>
          </a:prstGeom>
          <a:ln w="73025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5904B6-530D-4458-8504-048FFB04AF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029" y="3717434"/>
            <a:ext cx="5211801" cy="360009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67FFAAB-96E4-4FB8-A557-794EE305699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33435" y="5002881"/>
            <a:ext cx="7344461" cy="5391302"/>
          </a:xfrm>
          <a:prstGeom prst="rect">
            <a:avLst/>
          </a:prstGeom>
          <a:ln w="66675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FE60C7-EF84-4661-9786-FFFB0D6B162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401" y="5060097"/>
            <a:ext cx="5687404" cy="5276869"/>
          </a:xfrm>
          <a:prstGeom prst="rect">
            <a:avLst/>
          </a:prstGeom>
          <a:ln w="730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80365631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299CC3B-9AAA-497C-A265-9CEED2786E0E}"/>
              </a:ext>
            </a:extLst>
          </p:cNvPr>
          <p:cNvSpPr/>
          <p:nvPr/>
        </p:nvSpPr>
        <p:spPr bwMode="auto">
          <a:xfrm>
            <a:off x="8661302" y="253755"/>
            <a:ext cx="381815" cy="51911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23C48607-1B9E-41EC-807D-006F7CA83D66}"/>
              </a:ext>
            </a:extLst>
          </p:cNvPr>
          <p:cNvSpPr txBox="1">
            <a:spLocks/>
          </p:cNvSpPr>
          <p:nvPr/>
        </p:nvSpPr>
        <p:spPr>
          <a:xfrm>
            <a:off x="0" y="114764"/>
            <a:ext cx="8231188" cy="5191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Compartir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de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información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Internet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WWW.HUMANITARIANACTION.INFO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C13ADA-E8CB-9B80-581D-EABDE5DAC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23" y="1359450"/>
            <a:ext cx="8737927" cy="73605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24B2559-07FC-427E-35E0-F2587D414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74" y="1697793"/>
            <a:ext cx="8413652" cy="467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507999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0FD95-B92E-4AD5-B34C-F94726E77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13" y="719029"/>
            <a:ext cx="8231187" cy="519112"/>
          </a:xfrm>
        </p:spPr>
        <p:txBody>
          <a:bodyPr/>
          <a:lstStyle/>
          <a:p>
            <a:r>
              <a:rPr lang="fr-FR" dirty="0"/>
              <a:t>OBJETIVO DEL MONITOREO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890B1B-72D2-4C6E-9572-C7623272A1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7513" y="1497156"/>
            <a:ext cx="8254209" cy="453528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El </a:t>
            </a:r>
            <a:r>
              <a:rPr lang="en-GB" dirty="0" err="1"/>
              <a:t>objetivo</a:t>
            </a:r>
            <a:r>
              <a:rPr lang="en-GB" dirty="0"/>
              <a:t> del </a:t>
            </a:r>
            <a:r>
              <a:rPr lang="en-GB" dirty="0" err="1"/>
              <a:t>monitoreo</a:t>
            </a:r>
            <a:r>
              <a:rPr lang="en-GB" dirty="0"/>
              <a:t> de la </a:t>
            </a:r>
            <a:r>
              <a:rPr lang="en-GB" dirty="0" err="1"/>
              <a:t>respuesta</a:t>
            </a:r>
            <a:r>
              <a:rPr lang="en-GB" dirty="0"/>
              <a:t> es bidimensional:</a:t>
            </a:r>
          </a:p>
          <a:p>
            <a:pPr marL="0" indent="0">
              <a:buNone/>
            </a:pPr>
            <a:endParaRPr lang="en-US" dirty="0"/>
          </a:p>
          <a:p>
            <a:pPr marL="342900" indent="-342900" algn="just">
              <a:buAutoNum type="arabicParenR"/>
            </a:pPr>
            <a:r>
              <a:rPr lang="en-GB" b="1" dirty="0" err="1"/>
              <a:t>Interno</a:t>
            </a:r>
            <a:r>
              <a:rPr lang="en-GB" b="1" dirty="0"/>
              <a:t>: </a:t>
            </a:r>
            <a:r>
              <a:rPr lang="en-GB" dirty="0" err="1"/>
              <a:t>permite</a:t>
            </a:r>
            <a:r>
              <a:rPr lang="en-GB" dirty="0"/>
              <a:t> a </a:t>
            </a:r>
            <a:r>
              <a:rPr lang="en-GB" dirty="0" err="1"/>
              <a:t>los</a:t>
            </a:r>
            <a:r>
              <a:rPr lang="en-GB" dirty="0"/>
              <a:t> </a:t>
            </a:r>
            <a:r>
              <a:rPr lang="en-GB" dirty="0" err="1"/>
              <a:t>actores</a:t>
            </a:r>
            <a:r>
              <a:rPr lang="en-GB" dirty="0"/>
              <a:t> </a:t>
            </a:r>
            <a:r>
              <a:rPr lang="en-GB" dirty="0" err="1"/>
              <a:t>humanitarios</a:t>
            </a:r>
            <a:r>
              <a:rPr lang="en-GB" dirty="0"/>
              <a:t> </a:t>
            </a:r>
            <a:r>
              <a:rPr lang="en-GB" dirty="0" err="1"/>
              <a:t>saber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van </a:t>
            </a:r>
            <a:r>
              <a:rPr lang="en-GB" dirty="0" err="1"/>
              <a:t>por</a:t>
            </a:r>
            <a:r>
              <a:rPr lang="en-GB" dirty="0"/>
              <a:t> </a:t>
            </a:r>
            <a:r>
              <a:rPr lang="en-GB" dirty="0" err="1"/>
              <a:t>buen</a:t>
            </a:r>
            <a:r>
              <a:rPr lang="en-GB" dirty="0"/>
              <a:t> </a:t>
            </a:r>
            <a:r>
              <a:rPr lang="en-GB" dirty="0" err="1"/>
              <a:t>camino</a:t>
            </a:r>
            <a:r>
              <a:rPr lang="en-GB" dirty="0"/>
              <a:t> para </a:t>
            </a:r>
            <a:r>
              <a:rPr lang="en-GB" dirty="0" err="1"/>
              <a:t>alcanzar</a:t>
            </a:r>
            <a:r>
              <a:rPr lang="en-GB" dirty="0"/>
              <a:t> </a:t>
            </a:r>
            <a:r>
              <a:rPr lang="en-GB" dirty="0" err="1"/>
              <a:t>los</a:t>
            </a:r>
            <a:r>
              <a:rPr lang="en-GB" dirty="0"/>
              <a:t> </a:t>
            </a:r>
            <a:r>
              <a:rPr lang="en-GB" dirty="0" err="1"/>
              <a:t>resultados</a:t>
            </a:r>
            <a:r>
              <a:rPr lang="en-GB" dirty="0"/>
              <a:t> </a:t>
            </a:r>
            <a:r>
              <a:rPr lang="en-GB" dirty="0" err="1"/>
              <a:t>previstos</a:t>
            </a:r>
            <a:r>
              <a:rPr lang="en-GB" dirty="0"/>
              <a:t>, y </a:t>
            </a:r>
            <a:r>
              <a:rPr lang="en-GB" dirty="0" err="1"/>
              <a:t>proporciona</a:t>
            </a:r>
            <a:r>
              <a:rPr lang="en-GB" dirty="0"/>
              <a:t>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b="1" dirty="0"/>
              <a:t>base </a:t>
            </a:r>
            <a:r>
              <a:rPr lang="en-GB" b="1" dirty="0" err="1"/>
              <a:t>empírica</a:t>
            </a:r>
            <a:r>
              <a:rPr lang="en-GB" b="1" dirty="0"/>
              <a:t> </a:t>
            </a:r>
            <a:r>
              <a:rPr lang="en-GB" dirty="0"/>
              <a:t>para </a:t>
            </a:r>
            <a:r>
              <a:rPr lang="en-GB" dirty="0" err="1"/>
              <a:t>tomar</a:t>
            </a:r>
            <a:r>
              <a:rPr lang="en-GB" dirty="0"/>
              <a:t> </a:t>
            </a:r>
            <a:r>
              <a:rPr lang="en-GB" dirty="0" err="1"/>
              <a:t>decisiones</a:t>
            </a:r>
            <a:r>
              <a:rPr lang="en-GB" dirty="0"/>
              <a:t> </a:t>
            </a:r>
            <a:r>
              <a:rPr lang="en-GB" dirty="0" err="1"/>
              <a:t>operativas</a:t>
            </a:r>
            <a:r>
              <a:rPr lang="en-GB" dirty="0"/>
              <a:t> que </a:t>
            </a:r>
            <a:r>
              <a:rPr lang="en-GB" dirty="0" err="1"/>
              <a:t>permitan</a:t>
            </a:r>
            <a:r>
              <a:rPr lang="en-GB" dirty="0"/>
              <a:t> </a:t>
            </a:r>
            <a:r>
              <a:rPr lang="en-GB" dirty="0" err="1"/>
              <a:t>abordar</a:t>
            </a:r>
            <a:r>
              <a:rPr lang="en-GB" dirty="0"/>
              <a:t> las </a:t>
            </a:r>
            <a:r>
              <a:rPr lang="en-GB" dirty="0" err="1"/>
              <a:t>deficiencias</a:t>
            </a:r>
            <a:r>
              <a:rPr lang="en-GB" dirty="0"/>
              <a:t>, </a:t>
            </a:r>
            <a:r>
              <a:rPr lang="en-GB" dirty="0" err="1"/>
              <a:t>colmar</a:t>
            </a:r>
            <a:r>
              <a:rPr lang="en-GB" dirty="0"/>
              <a:t> las lagunas, </a:t>
            </a:r>
            <a:r>
              <a:rPr lang="en-GB" dirty="0" err="1"/>
              <a:t>emprender</a:t>
            </a:r>
            <a:r>
              <a:rPr lang="en-GB" dirty="0"/>
              <a:t> </a:t>
            </a:r>
            <a:r>
              <a:rPr lang="en-GB" dirty="0" err="1"/>
              <a:t>acciones</a:t>
            </a:r>
            <a:r>
              <a:rPr lang="en-GB" dirty="0"/>
              <a:t> </a:t>
            </a:r>
            <a:r>
              <a:rPr lang="en-GB" dirty="0" err="1"/>
              <a:t>correctivas</a:t>
            </a:r>
            <a:r>
              <a:rPr lang="en-GB" dirty="0"/>
              <a:t> y/o </a:t>
            </a:r>
            <a:r>
              <a:rPr lang="en-GB" dirty="0" err="1"/>
              <a:t>ajustar</a:t>
            </a:r>
            <a:r>
              <a:rPr lang="en-GB" dirty="0"/>
              <a:t> </a:t>
            </a:r>
            <a:r>
              <a:rPr lang="en-GB" dirty="0" err="1"/>
              <a:t>el</a:t>
            </a:r>
            <a:r>
              <a:rPr lang="en-GB" dirty="0"/>
              <a:t> PPH, con </a:t>
            </a:r>
            <a:r>
              <a:rPr lang="en-GB" dirty="0" err="1"/>
              <a:t>el</a:t>
            </a:r>
            <a:r>
              <a:rPr lang="en-GB" dirty="0"/>
              <a:t> fin de </a:t>
            </a:r>
            <a:r>
              <a:rPr lang="en-GB" dirty="0" err="1"/>
              <a:t>mejorar</a:t>
            </a:r>
            <a:r>
              <a:rPr lang="en-GB" dirty="0"/>
              <a:t> la </a:t>
            </a:r>
            <a:r>
              <a:rPr lang="en-GB" dirty="0" err="1"/>
              <a:t>respuesta</a:t>
            </a:r>
            <a:r>
              <a:rPr lang="en-GB" dirty="0"/>
              <a:t> </a:t>
            </a:r>
            <a:r>
              <a:rPr lang="en-GB" dirty="0" err="1"/>
              <a:t>humanitaria</a:t>
            </a:r>
            <a:r>
              <a:rPr lang="en-GB" dirty="0"/>
              <a:t>, a </a:t>
            </a:r>
            <a:r>
              <a:rPr lang="en-GB" dirty="0" err="1"/>
              <a:t>corto</a:t>
            </a:r>
            <a:r>
              <a:rPr lang="en-GB" dirty="0"/>
              <a:t> y largo </a:t>
            </a:r>
            <a:r>
              <a:rPr lang="en-GB" dirty="0" err="1"/>
              <a:t>plazo</a:t>
            </a:r>
            <a:r>
              <a:rPr lang="en-GB" dirty="0"/>
              <a:t>;</a:t>
            </a:r>
          </a:p>
          <a:p>
            <a:pPr marL="342900" indent="-342900" algn="just">
              <a:buAutoNum type="arabicParenR"/>
            </a:pPr>
            <a:endParaRPr lang="en-US" dirty="0"/>
          </a:p>
          <a:p>
            <a:pPr marL="342900" indent="-342900" algn="just">
              <a:buAutoNum type="arabicParenR"/>
            </a:pPr>
            <a:r>
              <a:rPr lang="en-GB" b="1" dirty="0" err="1"/>
              <a:t>Externo</a:t>
            </a:r>
            <a:r>
              <a:rPr lang="en-GB" b="1" dirty="0"/>
              <a:t>: </a:t>
            </a:r>
            <a:r>
              <a:rPr lang="en-GB" b="1" dirty="0" err="1"/>
              <a:t>mejorar</a:t>
            </a:r>
            <a:r>
              <a:rPr lang="en-GB" b="1" dirty="0"/>
              <a:t> la </a:t>
            </a:r>
            <a:r>
              <a:rPr lang="en-GB" b="1" dirty="0" err="1"/>
              <a:t>rendición</a:t>
            </a:r>
            <a:r>
              <a:rPr lang="en-GB" b="1" dirty="0"/>
              <a:t> de </a:t>
            </a:r>
            <a:r>
              <a:rPr lang="en-GB" b="1" dirty="0" err="1"/>
              <a:t>cuentas</a:t>
            </a:r>
            <a:r>
              <a:rPr lang="en-GB" b="1" dirty="0"/>
              <a:t> </a:t>
            </a:r>
            <a:r>
              <a:rPr lang="en-GB" dirty="0"/>
              <a:t>de la </a:t>
            </a:r>
            <a:r>
              <a:rPr lang="en-GB" dirty="0" err="1"/>
              <a:t>comunidad</a:t>
            </a:r>
            <a:r>
              <a:rPr lang="en-GB" dirty="0"/>
              <a:t> </a:t>
            </a:r>
            <a:r>
              <a:rPr lang="en-GB" dirty="0" err="1"/>
              <a:t>humanitaria</a:t>
            </a:r>
            <a:r>
              <a:rPr lang="en-GB" dirty="0"/>
              <a:t>, ante las personas </a:t>
            </a:r>
            <a:r>
              <a:rPr lang="en-GB" dirty="0" err="1"/>
              <a:t>afectadas</a:t>
            </a:r>
            <a:r>
              <a:rPr lang="en-GB" dirty="0"/>
              <a:t> </a:t>
            </a:r>
            <a:r>
              <a:rPr lang="en-GB" dirty="0" err="1"/>
              <a:t>por</a:t>
            </a:r>
            <a:r>
              <a:rPr lang="en-GB" dirty="0"/>
              <a:t> la crisis, </a:t>
            </a:r>
            <a:r>
              <a:rPr lang="en-GB" dirty="0" err="1"/>
              <a:t>los</a:t>
            </a:r>
            <a:r>
              <a:rPr lang="en-GB" dirty="0"/>
              <a:t> </a:t>
            </a:r>
            <a:r>
              <a:rPr lang="en-GB" dirty="0" err="1"/>
              <a:t>gobiernos</a:t>
            </a:r>
            <a:r>
              <a:rPr lang="en-GB" dirty="0"/>
              <a:t> locales, </a:t>
            </a:r>
            <a:r>
              <a:rPr lang="en-GB" dirty="0" err="1"/>
              <a:t>los</a:t>
            </a:r>
            <a:r>
              <a:rPr lang="en-GB" dirty="0"/>
              <a:t> </a:t>
            </a:r>
            <a:r>
              <a:rPr lang="en-GB" dirty="0" err="1"/>
              <a:t>donantes</a:t>
            </a:r>
            <a:r>
              <a:rPr lang="en-GB" dirty="0"/>
              <a:t> y </a:t>
            </a:r>
            <a:r>
              <a:rPr lang="en-GB" dirty="0" err="1"/>
              <a:t>el</a:t>
            </a:r>
            <a:r>
              <a:rPr lang="en-GB" dirty="0"/>
              <a:t> </a:t>
            </a:r>
            <a:r>
              <a:rPr lang="en-GB" dirty="0" err="1"/>
              <a:t>público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general, y </a:t>
            </a:r>
            <a:r>
              <a:rPr lang="en-GB" dirty="0" err="1"/>
              <a:t>permitir</a:t>
            </a:r>
            <a:r>
              <a:rPr lang="en-GB" dirty="0"/>
              <a:t> la </a:t>
            </a:r>
            <a:r>
              <a:rPr lang="en-GB" b="1" dirty="0" err="1"/>
              <a:t>promoción</a:t>
            </a:r>
            <a:r>
              <a:rPr lang="en-GB" dirty="0"/>
              <a:t> ante </a:t>
            </a:r>
            <a:r>
              <a:rPr lang="en-GB" dirty="0" err="1"/>
              <a:t>los</a:t>
            </a:r>
            <a:r>
              <a:rPr lang="en-GB" dirty="0"/>
              <a:t> </a:t>
            </a:r>
            <a:r>
              <a:rPr lang="en-GB" dirty="0" err="1"/>
              <a:t>donantes</a:t>
            </a:r>
            <a:r>
              <a:rPr lang="en-GB" dirty="0"/>
              <a:t> y </a:t>
            </a:r>
            <a:r>
              <a:rPr lang="en-GB" dirty="0" err="1"/>
              <a:t>los</a:t>
            </a:r>
            <a:r>
              <a:rPr lang="en-GB" dirty="0"/>
              <a:t> </a:t>
            </a:r>
            <a:r>
              <a:rPr lang="en-GB" dirty="0" err="1"/>
              <a:t>responsables</a:t>
            </a:r>
            <a:r>
              <a:rPr lang="en-GB" dirty="0"/>
              <a:t> </a:t>
            </a:r>
            <a:r>
              <a:rPr lang="en-GB" dirty="0" err="1"/>
              <a:t>políticos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313AD4-F831-4362-B36D-82F8F2C136CB}"/>
              </a:ext>
            </a:extLst>
          </p:cNvPr>
          <p:cNvSpPr/>
          <p:nvPr/>
        </p:nvSpPr>
        <p:spPr bwMode="auto">
          <a:xfrm>
            <a:off x="8648700" y="190500"/>
            <a:ext cx="279400" cy="381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6856643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D2E801-5EC6-49EB-9C92-AC3B2E19C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1412776"/>
            <a:ext cx="4767492" cy="4879794"/>
          </a:xfrm>
          <a:prstGeom prst="rect">
            <a:avLst/>
          </a:prstGeom>
        </p:spPr>
      </p:pic>
      <p:sp>
        <p:nvSpPr>
          <p:cNvPr id="6" name="Speech Bubble: Oval 14"/>
          <p:cNvSpPr/>
          <p:nvPr/>
        </p:nvSpPr>
        <p:spPr>
          <a:xfrm rot="1724242">
            <a:off x="2555441" y="1914077"/>
            <a:ext cx="1239488" cy="1152128"/>
          </a:xfrm>
          <a:prstGeom prst="wedgeEllipseCallout">
            <a:avLst>
              <a:gd name="adj1" fmla="val 75309"/>
              <a:gd name="adj2" fmla="val 8909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: Shape 12"/>
          <p:cNvSpPr/>
          <p:nvPr/>
        </p:nvSpPr>
        <p:spPr>
          <a:xfrm>
            <a:off x="5506279" y="2323118"/>
            <a:ext cx="1357558" cy="980375"/>
          </a:xfrm>
          <a:custGeom>
            <a:avLst/>
            <a:gdLst>
              <a:gd name="connsiteX0" fmla="*/ 0 w 1702676"/>
              <a:gd name="connsiteY0" fmla="*/ 126124 h 1345324"/>
              <a:gd name="connsiteX1" fmla="*/ 304800 w 1702676"/>
              <a:gd name="connsiteY1" fmla="*/ 21020 h 1345324"/>
              <a:gd name="connsiteX2" fmla="*/ 672662 w 1702676"/>
              <a:gd name="connsiteY2" fmla="*/ 0 h 1345324"/>
              <a:gd name="connsiteX3" fmla="*/ 1008993 w 1702676"/>
              <a:gd name="connsiteY3" fmla="*/ 42041 h 1345324"/>
              <a:gd name="connsiteX4" fmla="*/ 1313793 w 1702676"/>
              <a:gd name="connsiteY4" fmla="*/ 115613 h 1345324"/>
              <a:gd name="connsiteX5" fmla="*/ 1639614 w 1702676"/>
              <a:gd name="connsiteY5" fmla="*/ 346841 h 1345324"/>
              <a:gd name="connsiteX6" fmla="*/ 1702676 w 1702676"/>
              <a:gd name="connsiteY6" fmla="*/ 546538 h 1345324"/>
              <a:gd name="connsiteX7" fmla="*/ 1671145 w 1702676"/>
              <a:gd name="connsiteY7" fmla="*/ 819807 h 1345324"/>
              <a:gd name="connsiteX8" fmla="*/ 1524000 w 1702676"/>
              <a:gd name="connsiteY8" fmla="*/ 1019503 h 1345324"/>
              <a:gd name="connsiteX9" fmla="*/ 1240221 w 1702676"/>
              <a:gd name="connsiteY9" fmla="*/ 1198179 h 1345324"/>
              <a:gd name="connsiteX10" fmla="*/ 903890 w 1702676"/>
              <a:gd name="connsiteY10" fmla="*/ 1292772 h 1345324"/>
              <a:gd name="connsiteX11" fmla="*/ 483476 w 1702676"/>
              <a:gd name="connsiteY11" fmla="*/ 1345324 h 1345324"/>
              <a:gd name="connsiteX12" fmla="*/ 105103 w 1702676"/>
              <a:gd name="connsiteY12" fmla="*/ 1313793 h 1345324"/>
              <a:gd name="connsiteX13" fmla="*/ 10510 w 1702676"/>
              <a:gd name="connsiteY13" fmla="*/ 1208689 h 1345324"/>
              <a:gd name="connsiteX14" fmla="*/ 0 w 1702676"/>
              <a:gd name="connsiteY14" fmla="*/ 126124 h 1345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02676" h="1345324">
                <a:moveTo>
                  <a:pt x="0" y="126124"/>
                </a:moveTo>
                <a:lnTo>
                  <a:pt x="304800" y="21020"/>
                </a:lnTo>
                <a:lnTo>
                  <a:pt x="672662" y="0"/>
                </a:lnTo>
                <a:lnTo>
                  <a:pt x="1008993" y="42041"/>
                </a:lnTo>
                <a:lnTo>
                  <a:pt x="1313793" y="115613"/>
                </a:lnTo>
                <a:lnTo>
                  <a:pt x="1639614" y="346841"/>
                </a:lnTo>
                <a:lnTo>
                  <a:pt x="1702676" y="546538"/>
                </a:lnTo>
                <a:lnTo>
                  <a:pt x="1671145" y="819807"/>
                </a:lnTo>
                <a:lnTo>
                  <a:pt x="1524000" y="1019503"/>
                </a:lnTo>
                <a:lnTo>
                  <a:pt x="1240221" y="1198179"/>
                </a:lnTo>
                <a:lnTo>
                  <a:pt x="903890" y="1292772"/>
                </a:lnTo>
                <a:lnTo>
                  <a:pt x="483476" y="1345324"/>
                </a:lnTo>
                <a:lnTo>
                  <a:pt x="105103" y="1313793"/>
                </a:lnTo>
                <a:lnTo>
                  <a:pt x="10510" y="1208689"/>
                </a:lnTo>
                <a:lnTo>
                  <a:pt x="0" y="1261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las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noticias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vuelan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...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57213" y="292347"/>
            <a:ext cx="6019433" cy="519112"/>
          </a:xfrm>
        </p:spPr>
        <p:txBody>
          <a:bodyPr>
            <a:normAutofit/>
          </a:bodyPr>
          <a:lstStyle/>
          <a:p>
            <a:r>
              <a:rPr lang="fr-FR" sz="2800" b="1" dirty="0" err="1">
                <a:latin typeface="Arial" pitchFamily="34" charset="0"/>
                <a:cs typeface="Arial" pitchFamily="34" charset="0"/>
              </a:rPr>
              <a:t>Información</a:t>
            </a:r>
            <a:r>
              <a:rPr lang="fr-FR" sz="2800" b="1" dirty="0">
                <a:latin typeface="Arial" pitchFamily="34" charset="0"/>
                <a:cs typeface="Arial" pitchFamily="34" charset="0"/>
              </a:rPr>
              <a:t> en </a:t>
            </a:r>
            <a:r>
              <a:rPr lang="fr-FR" sz="2800" b="1" dirty="0" err="1">
                <a:latin typeface="Arial" pitchFamily="34" charset="0"/>
                <a:cs typeface="Arial" pitchFamily="34" charset="0"/>
              </a:rPr>
              <a:t>tiempo</a:t>
            </a:r>
            <a:r>
              <a:rPr lang="fr-FR" sz="2800" b="1" dirty="0">
                <a:latin typeface="Arial" pitchFamily="34" charset="0"/>
                <a:cs typeface="Arial" pitchFamily="34" charset="0"/>
              </a:rPr>
              <a:t> real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9B2B86-550C-4350-A4C6-F673B1C10CC3}"/>
              </a:ext>
            </a:extLst>
          </p:cNvPr>
          <p:cNvSpPr txBox="1"/>
          <p:nvPr/>
        </p:nvSpPr>
        <p:spPr>
          <a:xfrm>
            <a:off x="2669507" y="2166975"/>
            <a:ext cx="1104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ESTÁS AQUÍ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A9E9087-F513-4FF6-952B-90715495997A}"/>
              </a:ext>
            </a:extLst>
          </p:cNvPr>
          <p:cNvSpPr/>
          <p:nvPr/>
        </p:nvSpPr>
        <p:spPr>
          <a:xfrm>
            <a:off x="3221901" y="3520887"/>
            <a:ext cx="335902" cy="279918"/>
          </a:xfrm>
          <a:custGeom>
            <a:avLst/>
            <a:gdLst>
              <a:gd name="connsiteX0" fmla="*/ 0 w 335902"/>
              <a:gd name="connsiteY0" fmla="*/ 102636 h 279918"/>
              <a:gd name="connsiteX1" fmla="*/ 335902 w 335902"/>
              <a:gd name="connsiteY1" fmla="*/ 0 h 279918"/>
              <a:gd name="connsiteX2" fmla="*/ 270588 w 335902"/>
              <a:gd name="connsiteY2" fmla="*/ 279918 h 279918"/>
              <a:gd name="connsiteX3" fmla="*/ 0 w 335902"/>
              <a:gd name="connsiteY3" fmla="*/ 102636 h 279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902" h="279918">
                <a:moveTo>
                  <a:pt x="0" y="102636"/>
                </a:moveTo>
                <a:lnTo>
                  <a:pt x="335902" y="0"/>
                </a:lnTo>
                <a:lnTo>
                  <a:pt x="270588" y="279918"/>
                </a:lnTo>
                <a:lnTo>
                  <a:pt x="0" y="1026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FEDA76-E999-4779-B29E-F884A9764888}"/>
              </a:ext>
            </a:extLst>
          </p:cNvPr>
          <p:cNvSpPr/>
          <p:nvPr/>
        </p:nvSpPr>
        <p:spPr bwMode="auto">
          <a:xfrm>
            <a:off x="8648700" y="190500"/>
            <a:ext cx="279400" cy="381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355900"/>
      </p:ext>
    </p:extLst>
  </p:cSld>
  <p:clrMapOvr>
    <a:masterClrMapping/>
  </p:clrMapOvr>
  <p:transition>
    <p:randomBa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82867-A633-42E1-8CA9-4DFFB5488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1" y="1905714"/>
            <a:ext cx="8231187" cy="519112"/>
          </a:xfrm>
        </p:spPr>
        <p:txBody>
          <a:bodyPr/>
          <a:lstStyle/>
          <a:p>
            <a:r>
              <a:rPr lang="fr-FR" dirty="0" err="1">
                <a:cs typeface="Arial" panose="020B0604020202020204" pitchFamily="34" charset="0"/>
              </a:rPr>
              <a:t>Calendario</a:t>
            </a:r>
            <a:r>
              <a:rPr lang="fr-FR" dirty="0">
                <a:cs typeface="Arial" panose="020B0604020202020204" pitchFamily="34" charset="0"/>
              </a:rPr>
              <a:t> de </a:t>
            </a:r>
            <a:r>
              <a:rPr lang="fr-FR" dirty="0" err="1">
                <a:cs typeface="Arial" panose="020B0604020202020204" pitchFamily="34" charset="0"/>
              </a:rPr>
              <a:t>presentación</a:t>
            </a:r>
            <a:r>
              <a:rPr lang="fr-FR" dirty="0">
                <a:cs typeface="Arial" panose="020B0604020202020204" pitchFamily="34" charset="0"/>
              </a:rPr>
              <a:t> de informes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52CD8E-EEF7-4C7B-AC64-1C717DE05DD0}"/>
              </a:ext>
            </a:extLst>
          </p:cNvPr>
          <p:cNvSpPr/>
          <p:nvPr/>
        </p:nvSpPr>
        <p:spPr bwMode="auto">
          <a:xfrm>
            <a:off x="8648700" y="190500"/>
            <a:ext cx="279400" cy="381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0A1936-79D3-97F5-2EA6-484801A50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10551"/>
            <a:ext cx="9144000" cy="183091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D4A013F-878E-D8F7-36FF-5300D6F56643}"/>
              </a:ext>
            </a:extLst>
          </p:cNvPr>
          <p:cNvGrpSpPr/>
          <p:nvPr/>
        </p:nvGrpSpPr>
        <p:grpSpPr>
          <a:xfrm>
            <a:off x="0" y="808460"/>
            <a:ext cx="7495886" cy="732565"/>
            <a:chOff x="417512" y="3464317"/>
            <a:chExt cx="8297605" cy="130482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BBF9461-CAD7-BB84-7417-542ECC0327EA}"/>
                </a:ext>
              </a:extLst>
            </p:cNvPr>
            <p:cNvGrpSpPr/>
            <p:nvPr/>
          </p:nvGrpSpPr>
          <p:grpSpPr>
            <a:xfrm>
              <a:off x="417512" y="3464317"/>
              <a:ext cx="8297605" cy="1304823"/>
              <a:chOff x="912813" y="2507399"/>
              <a:chExt cx="8297605" cy="1304823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53EA4C9F-E9E1-1760-1A33-EA490649598B}"/>
                  </a:ext>
                </a:extLst>
              </p:cNvPr>
              <p:cNvGrpSpPr/>
              <p:nvPr/>
            </p:nvGrpSpPr>
            <p:grpSpPr>
              <a:xfrm>
                <a:off x="2339677" y="2507399"/>
                <a:ext cx="6870741" cy="1304823"/>
                <a:chOff x="1793870" y="2664336"/>
                <a:chExt cx="6870741" cy="1304823"/>
              </a:xfrm>
            </p:grpSpPr>
            <p:sp>
              <p:nvSpPr>
                <p:cNvPr id="10" name="Freeform: Shape 12">
                  <a:extLst>
                    <a:ext uri="{FF2B5EF4-FFF2-40B4-BE49-F238E27FC236}">
                      <a16:creationId xmlns:a16="http://schemas.microsoft.com/office/drawing/2014/main" id="{8B61540E-0470-2D84-7415-789EB74456D4}"/>
                    </a:ext>
                  </a:extLst>
                </p:cNvPr>
                <p:cNvSpPr/>
                <p:nvPr/>
              </p:nvSpPr>
              <p:spPr>
                <a:xfrm>
                  <a:off x="5620521" y="2664336"/>
                  <a:ext cx="1785394" cy="1304823"/>
                </a:xfrm>
                <a:custGeom>
                  <a:avLst/>
                  <a:gdLst>
                    <a:gd name="connsiteX0" fmla="*/ 0 w 1465055"/>
                    <a:gd name="connsiteY0" fmla="*/ 0 h 567502"/>
                    <a:gd name="connsiteX1" fmla="*/ 1181304 w 1465055"/>
                    <a:gd name="connsiteY1" fmla="*/ 0 h 567502"/>
                    <a:gd name="connsiteX2" fmla="*/ 1465055 w 1465055"/>
                    <a:gd name="connsiteY2" fmla="*/ 283751 h 567502"/>
                    <a:gd name="connsiteX3" fmla="*/ 1181304 w 1465055"/>
                    <a:gd name="connsiteY3" fmla="*/ 567502 h 567502"/>
                    <a:gd name="connsiteX4" fmla="*/ 0 w 1465055"/>
                    <a:gd name="connsiteY4" fmla="*/ 567502 h 567502"/>
                    <a:gd name="connsiteX5" fmla="*/ 283751 w 1465055"/>
                    <a:gd name="connsiteY5" fmla="*/ 283751 h 567502"/>
                    <a:gd name="connsiteX6" fmla="*/ 0 w 1465055"/>
                    <a:gd name="connsiteY6" fmla="*/ 0 h 567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5055" h="567502">
                      <a:moveTo>
                        <a:pt x="0" y="0"/>
                      </a:moveTo>
                      <a:lnTo>
                        <a:pt x="1181304" y="0"/>
                      </a:lnTo>
                      <a:lnTo>
                        <a:pt x="1465055" y="283751"/>
                      </a:lnTo>
                      <a:lnTo>
                        <a:pt x="1181304" y="567502"/>
                      </a:lnTo>
                      <a:lnTo>
                        <a:pt x="0" y="567502"/>
                      </a:lnTo>
                      <a:lnTo>
                        <a:pt x="283751" y="28375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319756" tIns="12002" rIns="295753" bIns="12002" numCol="1" spcCol="1270" anchor="ctr" anchorCtr="0">
                  <a:noAutofit/>
                </a:bodyPr>
                <a:lstStyle/>
                <a:p>
                  <a:pPr algn="ctr" defTabSz="4000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b="1" dirty="0" err="1">
                      <a:solidFill>
                        <a:schemeClr val="tx1"/>
                      </a:solidFill>
                    </a:rPr>
                    <a:t>Informar</a:t>
                  </a:r>
                  <a:endParaRPr lang="en-GB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" name="Freeform: Shape 13">
                  <a:extLst>
                    <a:ext uri="{FF2B5EF4-FFF2-40B4-BE49-F238E27FC236}">
                      <a16:creationId xmlns:a16="http://schemas.microsoft.com/office/drawing/2014/main" id="{05703BDF-98D0-AAF7-1432-E9B0FE688CBD}"/>
                    </a:ext>
                  </a:extLst>
                </p:cNvPr>
                <p:cNvSpPr/>
                <p:nvPr/>
              </p:nvSpPr>
              <p:spPr>
                <a:xfrm>
                  <a:off x="1793870" y="3012214"/>
                  <a:ext cx="1714397" cy="567502"/>
                </a:xfrm>
                <a:custGeom>
                  <a:avLst/>
                  <a:gdLst>
                    <a:gd name="connsiteX0" fmla="*/ 0 w 1942056"/>
                    <a:gd name="connsiteY0" fmla="*/ 0 h 567502"/>
                    <a:gd name="connsiteX1" fmla="*/ 1658305 w 1942056"/>
                    <a:gd name="connsiteY1" fmla="*/ 0 h 567502"/>
                    <a:gd name="connsiteX2" fmla="*/ 1942056 w 1942056"/>
                    <a:gd name="connsiteY2" fmla="*/ 283751 h 567502"/>
                    <a:gd name="connsiteX3" fmla="*/ 1658305 w 1942056"/>
                    <a:gd name="connsiteY3" fmla="*/ 567502 h 567502"/>
                    <a:gd name="connsiteX4" fmla="*/ 0 w 1942056"/>
                    <a:gd name="connsiteY4" fmla="*/ 567502 h 567502"/>
                    <a:gd name="connsiteX5" fmla="*/ 283751 w 1942056"/>
                    <a:gd name="connsiteY5" fmla="*/ 283751 h 567502"/>
                    <a:gd name="connsiteX6" fmla="*/ 0 w 1942056"/>
                    <a:gd name="connsiteY6" fmla="*/ 0 h 567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42056" h="567502">
                      <a:moveTo>
                        <a:pt x="0" y="0"/>
                      </a:moveTo>
                      <a:lnTo>
                        <a:pt x="1658305" y="0"/>
                      </a:lnTo>
                      <a:lnTo>
                        <a:pt x="1942056" y="283751"/>
                      </a:lnTo>
                      <a:lnTo>
                        <a:pt x="1658305" y="567502"/>
                      </a:lnTo>
                      <a:lnTo>
                        <a:pt x="0" y="567502"/>
                      </a:lnTo>
                      <a:lnTo>
                        <a:pt x="283751" y="28375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7933C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319756" tIns="12002" rIns="295753" bIns="12002" numCol="1" spcCol="1270" anchor="ctr" anchorCtr="0">
                  <a:noAutofit/>
                </a:bodyPr>
                <a:lstStyle/>
                <a:p>
                  <a:pPr lvl="0" algn="ctr" defTabSz="4000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100" b="1" dirty="0" err="1">
                      <a:solidFill>
                        <a:schemeClr val="tx1"/>
                      </a:solidFill>
                    </a:rPr>
                    <a:t>Recopilar</a:t>
                  </a:r>
                  <a:endParaRPr lang="en-GB" sz="1100" b="1" kern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" name="Freeform: Shape 14">
                  <a:extLst>
                    <a:ext uri="{FF2B5EF4-FFF2-40B4-BE49-F238E27FC236}">
                      <a16:creationId xmlns:a16="http://schemas.microsoft.com/office/drawing/2014/main" id="{033A3187-6F25-0850-A755-EE5597A529DF}"/>
                    </a:ext>
                  </a:extLst>
                </p:cNvPr>
                <p:cNvSpPr/>
                <p:nvPr/>
              </p:nvSpPr>
              <p:spPr>
                <a:xfrm>
                  <a:off x="4540217" y="3012214"/>
                  <a:ext cx="1371478" cy="567502"/>
                </a:xfrm>
                <a:custGeom>
                  <a:avLst/>
                  <a:gdLst>
                    <a:gd name="connsiteX0" fmla="*/ 0 w 1272767"/>
                    <a:gd name="connsiteY0" fmla="*/ 0 h 567502"/>
                    <a:gd name="connsiteX1" fmla="*/ 989016 w 1272767"/>
                    <a:gd name="connsiteY1" fmla="*/ 0 h 567502"/>
                    <a:gd name="connsiteX2" fmla="*/ 1272767 w 1272767"/>
                    <a:gd name="connsiteY2" fmla="*/ 283751 h 567502"/>
                    <a:gd name="connsiteX3" fmla="*/ 989016 w 1272767"/>
                    <a:gd name="connsiteY3" fmla="*/ 567502 h 567502"/>
                    <a:gd name="connsiteX4" fmla="*/ 0 w 1272767"/>
                    <a:gd name="connsiteY4" fmla="*/ 567502 h 567502"/>
                    <a:gd name="connsiteX5" fmla="*/ 283751 w 1272767"/>
                    <a:gd name="connsiteY5" fmla="*/ 283751 h 567502"/>
                    <a:gd name="connsiteX6" fmla="*/ 0 w 1272767"/>
                    <a:gd name="connsiteY6" fmla="*/ 0 h 567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72767" h="567502">
                      <a:moveTo>
                        <a:pt x="0" y="0"/>
                      </a:moveTo>
                      <a:lnTo>
                        <a:pt x="989016" y="0"/>
                      </a:lnTo>
                      <a:lnTo>
                        <a:pt x="1272767" y="283751"/>
                      </a:lnTo>
                      <a:lnTo>
                        <a:pt x="989016" y="567502"/>
                      </a:lnTo>
                      <a:lnTo>
                        <a:pt x="0" y="567502"/>
                      </a:lnTo>
                      <a:lnTo>
                        <a:pt x="283751" y="28375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319756" tIns="12002" rIns="295753" bIns="12002" numCol="1" spcCol="1270" anchor="ctr" anchorCtr="0">
                  <a:noAutofit/>
                </a:bodyPr>
                <a:lstStyle/>
                <a:p>
                  <a:pPr lvl="0" algn="ctr" defTabSz="4000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100" b="1" dirty="0" err="1">
                      <a:solidFill>
                        <a:schemeClr val="tx1"/>
                      </a:solidFill>
                    </a:rPr>
                    <a:t>Actuar</a:t>
                  </a:r>
                  <a:endParaRPr lang="en-GB" sz="1100" b="1" kern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" name="Freeform: Shape 15">
                  <a:extLst>
                    <a:ext uri="{FF2B5EF4-FFF2-40B4-BE49-F238E27FC236}">
                      <a16:creationId xmlns:a16="http://schemas.microsoft.com/office/drawing/2014/main" id="{7F95CB5E-D95D-6B79-36AA-B3D24C6172EA}"/>
                    </a:ext>
                  </a:extLst>
                </p:cNvPr>
                <p:cNvSpPr/>
                <p:nvPr/>
              </p:nvSpPr>
              <p:spPr>
                <a:xfrm>
                  <a:off x="7293133" y="3012214"/>
                  <a:ext cx="1371478" cy="567502"/>
                </a:xfrm>
                <a:custGeom>
                  <a:avLst/>
                  <a:gdLst>
                    <a:gd name="connsiteX0" fmla="*/ 0 w 1371478"/>
                    <a:gd name="connsiteY0" fmla="*/ 0 h 567502"/>
                    <a:gd name="connsiteX1" fmla="*/ 1087727 w 1371478"/>
                    <a:gd name="connsiteY1" fmla="*/ 0 h 567502"/>
                    <a:gd name="connsiteX2" fmla="*/ 1371478 w 1371478"/>
                    <a:gd name="connsiteY2" fmla="*/ 283751 h 567502"/>
                    <a:gd name="connsiteX3" fmla="*/ 1087727 w 1371478"/>
                    <a:gd name="connsiteY3" fmla="*/ 567502 h 567502"/>
                    <a:gd name="connsiteX4" fmla="*/ 0 w 1371478"/>
                    <a:gd name="connsiteY4" fmla="*/ 567502 h 567502"/>
                    <a:gd name="connsiteX5" fmla="*/ 283751 w 1371478"/>
                    <a:gd name="connsiteY5" fmla="*/ 283751 h 567502"/>
                    <a:gd name="connsiteX6" fmla="*/ 0 w 1371478"/>
                    <a:gd name="connsiteY6" fmla="*/ 0 h 567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71478" h="567502">
                      <a:moveTo>
                        <a:pt x="0" y="0"/>
                      </a:moveTo>
                      <a:lnTo>
                        <a:pt x="1087727" y="0"/>
                      </a:lnTo>
                      <a:lnTo>
                        <a:pt x="1371478" y="283751"/>
                      </a:lnTo>
                      <a:lnTo>
                        <a:pt x="1087727" y="567502"/>
                      </a:lnTo>
                      <a:lnTo>
                        <a:pt x="0" y="567502"/>
                      </a:lnTo>
                      <a:lnTo>
                        <a:pt x="283751" y="28375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319756" tIns="12002" rIns="295753" bIns="12002" numCol="1" spcCol="1270" anchor="ctr" anchorCtr="0">
                  <a:noAutofit/>
                </a:bodyPr>
                <a:lstStyle/>
                <a:p>
                  <a:pPr marL="0" lvl="0" indent="0" algn="ctr" defTabSz="4000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1100" b="1" kern="1200" dirty="0" err="1">
                      <a:solidFill>
                        <a:schemeClr val="tx1"/>
                      </a:solidFill>
                    </a:rPr>
                    <a:t>Evaluar</a:t>
                  </a:r>
                  <a:endParaRPr lang="en-GB" sz="1100" b="1" kern="12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9" name="Freeform: Shape 11">
                <a:extLst>
                  <a:ext uri="{FF2B5EF4-FFF2-40B4-BE49-F238E27FC236}">
                    <a16:creationId xmlns:a16="http://schemas.microsoft.com/office/drawing/2014/main" id="{CF593914-ADB9-3655-FB9E-3024FE4D0D5D}"/>
                  </a:ext>
                </a:extLst>
              </p:cNvPr>
              <p:cNvSpPr/>
              <p:nvPr/>
            </p:nvSpPr>
            <p:spPr>
              <a:xfrm>
                <a:off x="912813" y="2855278"/>
                <a:ext cx="1654714" cy="567502"/>
              </a:xfrm>
              <a:custGeom>
                <a:avLst/>
                <a:gdLst>
                  <a:gd name="connsiteX0" fmla="*/ 0 w 1942056"/>
                  <a:gd name="connsiteY0" fmla="*/ 0 h 567502"/>
                  <a:gd name="connsiteX1" fmla="*/ 1658305 w 1942056"/>
                  <a:gd name="connsiteY1" fmla="*/ 0 h 567502"/>
                  <a:gd name="connsiteX2" fmla="*/ 1942056 w 1942056"/>
                  <a:gd name="connsiteY2" fmla="*/ 283751 h 567502"/>
                  <a:gd name="connsiteX3" fmla="*/ 1658305 w 1942056"/>
                  <a:gd name="connsiteY3" fmla="*/ 567502 h 567502"/>
                  <a:gd name="connsiteX4" fmla="*/ 0 w 1942056"/>
                  <a:gd name="connsiteY4" fmla="*/ 567502 h 567502"/>
                  <a:gd name="connsiteX5" fmla="*/ 283751 w 1942056"/>
                  <a:gd name="connsiteY5" fmla="*/ 283751 h 567502"/>
                  <a:gd name="connsiteX6" fmla="*/ 0 w 1942056"/>
                  <a:gd name="connsiteY6" fmla="*/ 0 h 567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42056" h="567502">
                    <a:moveTo>
                      <a:pt x="0" y="0"/>
                    </a:moveTo>
                    <a:lnTo>
                      <a:pt x="1658305" y="0"/>
                    </a:lnTo>
                    <a:lnTo>
                      <a:pt x="1942056" y="283751"/>
                    </a:lnTo>
                    <a:lnTo>
                      <a:pt x="1658305" y="567502"/>
                    </a:lnTo>
                    <a:lnTo>
                      <a:pt x="0" y="567502"/>
                    </a:lnTo>
                    <a:lnTo>
                      <a:pt x="283751" y="2837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7933C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9756" tIns="12002" rIns="295753" bIns="12002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b="1" dirty="0" err="1">
                    <a:solidFill>
                      <a:schemeClr val="tx1"/>
                    </a:solidFill>
                  </a:rPr>
                  <a:t>Diseñar</a:t>
                </a:r>
                <a:endParaRPr lang="en-GB" sz="11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Freeform: Shape 9">
              <a:extLst>
                <a:ext uri="{FF2B5EF4-FFF2-40B4-BE49-F238E27FC236}">
                  <a16:creationId xmlns:a16="http://schemas.microsoft.com/office/drawing/2014/main" id="{480B2DA2-F16A-89E1-5097-33A32983D95D}"/>
                </a:ext>
              </a:extLst>
            </p:cNvPr>
            <p:cNvSpPr/>
            <p:nvPr/>
          </p:nvSpPr>
          <p:spPr>
            <a:xfrm>
              <a:off x="3371334" y="3812196"/>
              <a:ext cx="1491611" cy="567502"/>
            </a:xfrm>
            <a:custGeom>
              <a:avLst/>
              <a:gdLst>
                <a:gd name="connsiteX0" fmla="*/ 0 w 1942056"/>
                <a:gd name="connsiteY0" fmla="*/ 0 h 567502"/>
                <a:gd name="connsiteX1" fmla="*/ 1658305 w 1942056"/>
                <a:gd name="connsiteY1" fmla="*/ 0 h 567502"/>
                <a:gd name="connsiteX2" fmla="*/ 1942056 w 1942056"/>
                <a:gd name="connsiteY2" fmla="*/ 283751 h 567502"/>
                <a:gd name="connsiteX3" fmla="*/ 1658305 w 1942056"/>
                <a:gd name="connsiteY3" fmla="*/ 567502 h 567502"/>
                <a:gd name="connsiteX4" fmla="*/ 0 w 1942056"/>
                <a:gd name="connsiteY4" fmla="*/ 567502 h 567502"/>
                <a:gd name="connsiteX5" fmla="*/ 283751 w 1942056"/>
                <a:gd name="connsiteY5" fmla="*/ 283751 h 567502"/>
                <a:gd name="connsiteX6" fmla="*/ 0 w 1942056"/>
                <a:gd name="connsiteY6" fmla="*/ 0 h 567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2056" h="567502">
                  <a:moveTo>
                    <a:pt x="0" y="0"/>
                  </a:moveTo>
                  <a:lnTo>
                    <a:pt x="1658305" y="0"/>
                  </a:lnTo>
                  <a:lnTo>
                    <a:pt x="1942056" y="283751"/>
                  </a:lnTo>
                  <a:lnTo>
                    <a:pt x="1658305" y="567502"/>
                  </a:lnTo>
                  <a:lnTo>
                    <a:pt x="0" y="567502"/>
                  </a:lnTo>
                  <a:lnTo>
                    <a:pt x="283751" y="2837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933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9756" tIns="12002" rIns="295753" bIns="12002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 err="1">
                  <a:solidFill>
                    <a:schemeClr val="tx1"/>
                  </a:solidFill>
                </a:rPr>
                <a:t>Analizar</a:t>
              </a:r>
              <a:endParaRPr lang="en-GB" sz="11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Freeform: Shape 2">
            <a:extLst>
              <a:ext uri="{FF2B5EF4-FFF2-40B4-BE49-F238E27FC236}">
                <a16:creationId xmlns:a16="http://schemas.microsoft.com/office/drawing/2014/main" id="{65D49939-6721-83D0-9EDE-7295E1DECEAD}"/>
              </a:ext>
            </a:extLst>
          </p:cNvPr>
          <p:cNvSpPr/>
          <p:nvPr/>
        </p:nvSpPr>
        <p:spPr>
          <a:xfrm>
            <a:off x="1655418" y="3183330"/>
            <a:ext cx="834312" cy="396065"/>
          </a:xfrm>
          <a:custGeom>
            <a:avLst/>
            <a:gdLst>
              <a:gd name="connsiteX0" fmla="*/ 0 w 2063599"/>
              <a:gd name="connsiteY0" fmla="*/ 123816 h 1238159"/>
              <a:gd name="connsiteX1" fmla="*/ 123816 w 2063599"/>
              <a:gd name="connsiteY1" fmla="*/ 0 h 1238159"/>
              <a:gd name="connsiteX2" fmla="*/ 1939783 w 2063599"/>
              <a:gd name="connsiteY2" fmla="*/ 0 h 1238159"/>
              <a:gd name="connsiteX3" fmla="*/ 2063599 w 2063599"/>
              <a:gd name="connsiteY3" fmla="*/ 123816 h 1238159"/>
              <a:gd name="connsiteX4" fmla="*/ 2063599 w 2063599"/>
              <a:gd name="connsiteY4" fmla="*/ 1114343 h 1238159"/>
              <a:gd name="connsiteX5" fmla="*/ 1939783 w 2063599"/>
              <a:gd name="connsiteY5" fmla="*/ 1238159 h 1238159"/>
              <a:gd name="connsiteX6" fmla="*/ 123816 w 2063599"/>
              <a:gd name="connsiteY6" fmla="*/ 1238159 h 1238159"/>
              <a:gd name="connsiteX7" fmla="*/ 0 w 2063599"/>
              <a:gd name="connsiteY7" fmla="*/ 1114343 h 1238159"/>
              <a:gd name="connsiteX8" fmla="*/ 0 w 2063599"/>
              <a:gd name="connsiteY8" fmla="*/ 123816 h 123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3599" h="1238159">
                <a:moveTo>
                  <a:pt x="0" y="123816"/>
                </a:moveTo>
                <a:cubicBezTo>
                  <a:pt x="0" y="55434"/>
                  <a:pt x="55434" y="0"/>
                  <a:pt x="123816" y="0"/>
                </a:cubicBezTo>
                <a:lnTo>
                  <a:pt x="1939783" y="0"/>
                </a:lnTo>
                <a:cubicBezTo>
                  <a:pt x="2008165" y="0"/>
                  <a:pt x="2063599" y="55434"/>
                  <a:pt x="2063599" y="123816"/>
                </a:cubicBezTo>
                <a:lnTo>
                  <a:pt x="2063599" y="1114343"/>
                </a:lnTo>
                <a:cubicBezTo>
                  <a:pt x="2063599" y="1182725"/>
                  <a:pt x="2008165" y="1238159"/>
                  <a:pt x="1939783" y="1238159"/>
                </a:cubicBezTo>
                <a:lnTo>
                  <a:pt x="123816" y="1238159"/>
                </a:lnTo>
                <a:cubicBezTo>
                  <a:pt x="55434" y="1238159"/>
                  <a:pt x="0" y="1182725"/>
                  <a:pt x="0" y="1114343"/>
                </a:cubicBezTo>
                <a:lnTo>
                  <a:pt x="0" y="123816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200" b="1" kern="1200" dirty="0" err="1"/>
              <a:t>Recopilar</a:t>
            </a:r>
            <a:endParaRPr lang="en-GB" sz="1200" b="1" kern="1200" dirty="0"/>
          </a:p>
        </p:txBody>
      </p:sp>
      <p:sp>
        <p:nvSpPr>
          <p:cNvPr id="15" name="Freeform: Shape 3">
            <a:extLst>
              <a:ext uri="{FF2B5EF4-FFF2-40B4-BE49-F238E27FC236}">
                <a16:creationId xmlns:a16="http://schemas.microsoft.com/office/drawing/2014/main" id="{B2BFD2A7-09DD-305A-F21B-F5BF645389BD}"/>
              </a:ext>
            </a:extLst>
          </p:cNvPr>
          <p:cNvSpPr/>
          <p:nvPr/>
        </p:nvSpPr>
        <p:spPr>
          <a:xfrm>
            <a:off x="1829621" y="3509672"/>
            <a:ext cx="660109" cy="396065"/>
          </a:xfrm>
          <a:custGeom>
            <a:avLst/>
            <a:gdLst>
              <a:gd name="connsiteX0" fmla="*/ 0 w 2063599"/>
              <a:gd name="connsiteY0" fmla="*/ 123816 h 1238159"/>
              <a:gd name="connsiteX1" fmla="*/ 123816 w 2063599"/>
              <a:gd name="connsiteY1" fmla="*/ 0 h 1238159"/>
              <a:gd name="connsiteX2" fmla="*/ 1939783 w 2063599"/>
              <a:gd name="connsiteY2" fmla="*/ 0 h 1238159"/>
              <a:gd name="connsiteX3" fmla="*/ 2063599 w 2063599"/>
              <a:gd name="connsiteY3" fmla="*/ 123816 h 1238159"/>
              <a:gd name="connsiteX4" fmla="*/ 2063599 w 2063599"/>
              <a:gd name="connsiteY4" fmla="*/ 1114343 h 1238159"/>
              <a:gd name="connsiteX5" fmla="*/ 1939783 w 2063599"/>
              <a:gd name="connsiteY5" fmla="*/ 1238159 h 1238159"/>
              <a:gd name="connsiteX6" fmla="*/ 123816 w 2063599"/>
              <a:gd name="connsiteY6" fmla="*/ 1238159 h 1238159"/>
              <a:gd name="connsiteX7" fmla="*/ 0 w 2063599"/>
              <a:gd name="connsiteY7" fmla="*/ 1114343 h 1238159"/>
              <a:gd name="connsiteX8" fmla="*/ 0 w 2063599"/>
              <a:gd name="connsiteY8" fmla="*/ 123816 h 123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3599" h="1238159">
                <a:moveTo>
                  <a:pt x="0" y="123816"/>
                </a:moveTo>
                <a:cubicBezTo>
                  <a:pt x="0" y="55434"/>
                  <a:pt x="55434" y="0"/>
                  <a:pt x="123816" y="0"/>
                </a:cubicBezTo>
                <a:lnTo>
                  <a:pt x="1939783" y="0"/>
                </a:lnTo>
                <a:cubicBezTo>
                  <a:pt x="2008165" y="0"/>
                  <a:pt x="2063599" y="55434"/>
                  <a:pt x="2063599" y="123816"/>
                </a:cubicBezTo>
                <a:lnTo>
                  <a:pt x="2063599" y="1114343"/>
                </a:lnTo>
                <a:cubicBezTo>
                  <a:pt x="2063599" y="1182725"/>
                  <a:pt x="2008165" y="1238159"/>
                  <a:pt x="1939783" y="1238159"/>
                </a:cubicBezTo>
                <a:lnTo>
                  <a:pt x="123816" y="1238159"/>
                </a:lnTo>
                <a:cubicBezTo>
                  <a:pt x="55434" y="1238159"/>
                  <a:pt x="0" y="1182725"/>
                  <a:pt x="0" y="1114343"/>
                </a:cubicBezTo>
                <a:lnTo>
                  <a:pt x="0" y="123816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200" b="1" kern="1200" dirty="0" err="1"/>
              <a:t>Analizar</a:t>
            </a:r>
            <a:endParaRPr lang="en-GB" sz="1200" b="1" kern="12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D07DB62-21DF-AB1C-8417-CB5F796578A8}"/>
              </a:ext>
            </a:extLst>
          </p:cNvPr>
          <p:cNvCxnSpPr>
            <a:cxnSpLocks/>
          </p:cNvCxnSpPr>
          <p:nvPr/>
        </p:nvCxnSpPr>
        <p:spPr bwMode="auto">
          <a:xfrm>
            <a:off x="2315527" y="3509672"/>
            <a:ext cx="636159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64028684"/>
      </p:ext>
    </p:extLst>
  </p:cSld>
  <p:clrMapOvr>
    <a:masterClrMapping/>
  </p:clrMapOvr>
  <p:transition advTm="49469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C7A21B60-730D-4CAF-AF6C-2D6031C30997}"/>
              </a:ext>
            </a:extLst>
          </p:cNvPr>
          <p:cNvSpPr/>
          <p:nvPr/>
        </p:nvSpPr>
        <p:spPr bwMode="auto">
          <a:xfrm>
            <a:off x="503237" y="3960384"/>
            <a:ext cx="8145464" cy="2186416"/>
          </a:xfrm>
          <a:prstGeom prst="wedgeEllipseCallout">
            <a:avLst>
              <a:gd name="adj1" fmla="val -46966"/>
              <a:gd name="adj2" fmla="val 54638"/>
            </a:avLst>
          </a:prstGeom>
          <a:solidFill>
            <a:schemeClr val="accent1">
              <a:alpha val="42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500113FA-1B63-4DBA-BBAC-F3532DB2091C}"/>
              </a:ext>
            </a:extLst>
          </p:cNvPr>
          <p:cNvSpPr/>
          <p:nvPr/>
        </p:nvSpPr>
        <p:spPr bwMode="auto">
          <a:xfrm>
            <a:off x="503237" y="1905000"/>
            <a:ext cx="8145463" cy="1866900"/>
          </a:xfrm>
          <a:prstGeom prst="wedgeEllipseCallout">
            <a:avLst>
              <a:gd name="adj1" fmla="val 50075"/>
              <a:gd name="adj2" fmla="val 55357"/>
            </a:avLst>
          </a:prstGeom>
          <a:solidFill>
            <a:schemeClr val="accent1">
              <a:alpha val="42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F3317F-E1C1-468A-913E-AB5FF2D26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13" y="672625"/>
            <a:ext cx="8231187" cy="519112"/>
          </a:xfrm>
        </p:spPr>
        <p:txBody>
          <a:bodyPr/>
          <a:lstStyle/>
          <a:p>
            <a:r>
              <a:rPr lang="fr-FR" dirty="0" err="1"/>
              <a:t>Buenas</a:t>
            </a:r>
            <a:r>
              <a:rPr lang="fr-FR" dirty="0"/>
              <a:t> y </a:t>
            </a:r>
            <a:r>
              <a:rPr lang="fr-FR" dirty="0" err="1"/>
              <a:t>Malas</a:t>
            </a:r>
            <a:r>
              <a:rPr lang="fr-FR" dirty="0"/>
              <a:t> </a:t>
            </a:r>
            <a:r>
              <a:rPr lang="fr-FR" dirty="0" err="1"/>
              <a:t>Noticias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16726D-7636-41BE-BC16-BC1C842C54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6681" y="2285888"/>
            <a:ext cx="7448754" cy="120032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fr-FR" sz="2400" dirty="0" err="1"/>
              <a:t>Todo</a:t>
            </a:r>
            <a:r>
              <a:rPr lang="fr-FR" sz="2400" dirty="0"/>
              <a:t> perfecto. Bien </a:t>
            </a:r>
            <a:r>
              <a:rPr lang="fr-FR" sz="2400" dirty="0" err="1"/>
              <a:t>hecho</a:t>
            </a:r>
            <a:r>
              <a:rPr lang="fr-FR" sz="2400" dirty="0"/>
              <a:t>. Un </a:t>
            </a:r>
            <a:r>
              <a:rPr lang="fr-FR" sz="2400" dirty="0" err="1"/>
              <a:t>éxito</a:t>
            </a:r>
            <a:r>
              <a:rPr lang="fr-FR" sz="2400" dirty="0"/>
              <a:t>. Muy bien. 100%. Sin </a:t>
            </a:r>
            <a:r>
              <a:rPr lang="fr-FR" sz="2400" dirty="0" err="1"/>
              <a:t>problemas</a:t>
            </a:r>
            <a:r>
              <a:rPr lang="fr-FR" sz="2400" dirty="0"/>
              <a:t>. Somos los </a:t>
            </a:r>
            <a:r>
              <a:rPr lang="fr-FR" sz="2400" dirty="0" err="1"/>
              <a:t>campeones</a:t>
            </a:r>
            <a:r>
              <a:rPr lang="fr-FR" sz="2400" dirty="0"/>
              <a:t>. </a:t>
            </a:r>
            <a:r>
              <a:rPr lang="fr-FR" sz="2400" dirty="0" err="1"/>
              <a:t>Todos</a:t>
            </a:r>
            <a:r>
              <a:rPr lang="fr-FR" sz="2400" dirty="0"/>
              <a:t> los </a:t>
            </a:r>
            <a:r>
              <a:rPr lang="fr-FR" sz="2400" dirty="0" err="1"/>
              <a:t>objetivos</a:t>
            </a:r>
            <a:r>
              <a:rPr lang="fr-FR" sz="2400" dirty="0"/>
              <a:t> </a:t>
            </a:r>
            <a:r>
              <a:rPr lang="fr-FR" sz="2400" dirty="0" err="1"/>
              <a:t>cumplidos</a:t>
            </a:r>
            <a:r>
              <a:rPr lang="fr-FR" sz="2400" dirty="0"/>
              <a:t>.</a:t>
            </a:r>
            <a:endParaRPr lang="en-US" sz="240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C3EADD6-D47F-4B60-8522-B976BCFFB42C}"/>
              </a:ext>
            </a:extLst>
          </p:cNvPr>
          <p:cNvSpPr txBox="1">
            <a:spLocks/>
          </p:cNvSpPr>
          <p:nvPr/>
        </p:nvSpPr>
        <p:spPr bwMode="auto">
          <a:xfrm>
            <a:off x="1151546" y="4486406"/>
            <a:ext cx="699321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180975" indent="-180975" algn="l" rtl="0" eaLnBrk="1" fontAlgn="base" hangingPunct="1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•"/>
              <a:defRPr lang="en-US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176213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4875" indent="-188913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lang="en-US" sz="13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28775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–"/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»"/>
              <a:defRPr lang="en-GB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indent="0" algn="ctr">
              <a:lnSpc>
                <a:spcPct val="100000"/>
              </a:lnSpc>
              <a:buFontTx/>
              <a:buNone/>
            </a:pPr>
            <a:r>
              <a:rPr lang="en-US" sz="2400" kern="0" dirty="0"/>
              <a:t>No </a:t>
            </a:r>
            <a:r>
              <a:rPr lang="en-US" sz="2400" kern="0" dirty="0" err="1"/>
              <a:t>está</a:t>
            </a:r>
            <a:r>
              <a:rPr lang="en-US" sz="2400" kern="0" dirty="0"/>
              <a:t> mal / </a:t>
            </a:r>
            <a:r>
              <a:rPr lang="en-US" sz="2400" kern="0" dirty="0" err="1"/>
              <a:t>excelente</a:t>
            </a:r>
            <a:r>
              <a:rPr lang="en-US" sz="2400" kern="0" dirty="0"/>
              <a:t> </a:t>
            </a:r>
            <a:r>
              <a:rPr lang="en-US" sz="2400" kern="0" dirty="0" err="1"/>
              <a:t>aquí</a:t>
            </a:r>
            <a:r>
              <a:rPr lang="en-US" sz="2400" kern="0" dirty="0"/>
              <a:t> / </a:t>
            </a:r>
            <a:r>
              <a:rPr lang="en-US" sz="2400" kern="0" dirty="0" err="1"/>
              <a:t>Algunos</a:t>
            </a:r>
            <a:r>
              <a:rPr lang="en-US" sz="2400" kern="0" dirty="0"/>
              <a:t> </a:t>
            </a:r>
            <a:r>
              <a:rPr lang="en-US" sz="2400" kern="0" dirty="0" err="1"/>
              <a:t>problemas</a:t>
            </a:r>
            <a:r>
              <a:rPr lang="en-US" sz="2400" kern="0" dirty="0"/>
              <a:t> </a:t>
            </a:r>
            <a:r>
              <a:rPr lang="en-US" sz="2400" kern="0" dirty="0" err="1"/>
              <a:t>allí</a:t>
            </a:r>
            <a:r>
              <a:rPr lang="en-US" sz="2400" kern="0" dirty="0"/>
              <a:t> / un </a:t>
            </a:r>
            <a:r>
              <a:rPr lang="en-US" sz="2400" kern="0" dirty="0" err="1"/>
              <a:t>fallo</a:t>
            </a:r>
            <a:r>
              <a:rPr lang="en-US" sz="2400" kern="0" dirty="0"/>
              <a:t> grave / 67% / </a:t>
            </a:r>
            <a:r>
              <a:rPr lang="en-US" sz="2400" kern="0" dirty="0" err="1"/>
              <a:t>los</a:t>
            </a:r>
            <a:r>
              <a:rPr lang="en-US" sz="2400" kern="0" dirty="0"/>
              <a:t> </a:t>
            </a:r>
            <a:r>
              <a:rPr lang="en-US" sz="2400" kern="0" dirty="0" err="1"/>
              <a:t>problemas</a:t>
            </a:r>
            <a:r>
              <a:rPr lang="en-US" sz="2400" kern="0" dirty="0"/>
              <a:t> </a:t>
            </a:r>
            <a:r>
              <a:rPr lang="en-US" sz="2400" kern="0" dirty="0" err="1"/>
              <a:t>identificados</a:t>
            </a:r>
            <a:r>
              <a:rPr lang="en-US" sz="2400" kern="0" dirty="0"/>
              <a:t> son ... / </a:t>
            </a:r>
            <a:r>
              <a:rPr lang="en-US" sz="2400" kern="0" dirty="0" err="1"/>
              <a:t>acción</a:t>
            </a:r>
            <a:r>
              <a:rPr lang="en-US" sz="2400" kern="0" dirty="0"/>
              <a:t> </a:t>
            </a:r>
            <a:r>
              <a:rPr lang="en-US" sz="2400" kern="0" dirty="0" err="1"/>
              <a:t>correctiva</a:t>
            </a:r>
            <a:r>
              <a:rPr lang="en-US" sz="2400" kern="0" dirty="0"/>
              <a:t> </a:t>
            </a:r>
            <a:r>
              <a:rPr lang="en-US" sz="2400" kern="0" dirty="0" err="1"/>
              <a:t>aplicada</a:t>
            </a:r>
            <a:r>
              <a:rPr lang="en-US" sz="2400" kern="0" dirty="0"/>
              <a:t> / ...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8FF669-54D7-4F38-90DB-BDEC59E2E13E}"/>
              </a:ext>
            </a:extLst>
          </p:cNvPr>
          <p:cNvSpPr/>
          <p:nvPr/>
        </p:nvSpPr>
        <p:spPr bwMode="auto">
          <a:xfrm>
            <a:off x="3647281" y="1585484"/>
            <a:ext cx="1771650" cy="2186416"/>
          </a:xfrm>
          <a:prstGeom prst="rect">
            <a:avLst/>
          </a:prstGeom>
          <a:solidFill>
            <a:schemeClr val="bg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5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X</a:t>
            </a:r>
            <a:endParaRPr kumimoji="0" lang="en-US" sz="15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69E14F-14F2-498C-93CD-69E39E0F7BF7}"/>
              </a:ext>
            </a:extLst>
          </p:cNvPr>
          <p:cNvSpPr/>
          <p:nvPr/>
        </p:nvSpPr>
        <p:spPr bwMode="auto">
          <a:xfrm>
            <a:off x="8648700" y="190500"/>
            <a:ext cx="279400" cy="381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1694905"/>
      </p:ext>
    </p:extLst>
  </p:cSld>
  <p:clrMapOvr>
    <a:masterClrMapping/>
  </p:clrMapOvr>
  <p:transition advTm="105575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3" grpId="0" build="p"/>
      <p:bldP spid="6" grpId="0"/>
      <p:bldP spid="7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1BDA886D-A458-4841-A51E-BB569CF610F5}"/>
              </a:ext>
            </a:extLst>
          </p:cNvPr>
          <p:cNvGrpSpPr/>
          <p:nvPr/>
        </p:nvGrpSpPr>
        <p:grpSpPr>
          <a:xfrm>
            <a:off x="3050129" y="4481417"/>
            <a:ext cx="6008904" cy="1925922"/>
            <a:chOff x="3104667" y="4604163"/>
            <a:chExt cx="7797603" cy="1942324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04ACB022-E1E4-49F2-BF4F-25FD3424379E}"/>
                </a:ext>
              </a:extLst>
            </p:cNvPr>
            <p:cNvGrpSpPr/>
            <p:nvPr/>
          </p:nvGrpSpPr>
          <p:grpSpPr>
            <a:xfrm>
              <a:off x="3104667" y="4604165"/>
              <a:ext cx="7797603" cy="1942322"/>
              <a:chOff x="2809699" y="4604165"/>
              <a:chExt cx="7797603" cy="1942322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11E6A049-7E2B-483E-93A6-887D1FBE8DA4}"/>
                  </a:ext>
                </a:extLst>
              </p:cNvPr>
              <p:cNvSpPr/>
              <p:nvPr/>
            </p:nvSpPr>
            <p:spPr>
              <a:xfrm>
                <a:off x="2809699" y="4604165"/>
                <a:ext cx="7697585" cy="1942322"/>
              </a:xfrm>
              <a:prstGeom prst="rect">
                <a:avLst/>
              </a:prstGeom>
              <a:solidFill>
                <a:srgbClr val="9BBB59">
                  <a:lumMod val="75000"/>
                </a:srgbClr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8FD9139E-99E1-4B6C-A8A8-B8913106C01F}"/>
                  </a:ext>
                </a:extLst>
              </p:cNvPr>
              <p:cNvSpPr txBox="1"/>
              <p:nvPr/>
            </p:nvSpPr>
            <p:spPr>
              <a:xfrm>
                <a:off x="4932268" y="5140179"/>
                <a:ext cx="5675034" cy="713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rPr>
                  <a:t>Monitoreo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rPr>
                  <a:t>,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rPr>
                  <a:t>Informes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rPr>
                  <a:t>, HumanitarianAction.info</a:t>
                </a:r>
              </a:p>
            </p:txBody>
          </p:sp>
        </p:grp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CC24137E-2238-4CC7-930F-BB1364A4FAF5}"/>
                </a:ext>
              </a:extLst>
            </p:cNvPr>
            <p:cNvCxnSpPr/>
            <p:nvPr/>
          </p:nvCxnSpPr>
          <p:spPr>
            <a:xfrm>
              <a:off x="3177119" y="4604163"/>
              <a:ext cx="2644877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alpha val="37000"/>
                </a:sysClr>
              </a:solidFill>
              <a:prstDash val="lgDash"/>
            </a:ln>
            <a:effectLst/>
          </p:spPr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8C100FD-D250-4B7C-A081-53A01F36C9B5}"/>
              </a:ext>
            </a:extLst>
          </p:cNvPr>
          <p:cNvGrpSpPr/>
          <p:nvPr/>
        </p:nvGrpSpPr>
        <p:grpSpPr>
          <a:xfrm>
            <a:off x="2357623" y="3747468"/>
            <a:ext cx="6624336" cy="924601"/>
            <a:chOff x="3093937" y="3875794"/>
            <a:chExt cx="7525439" cy="924601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6D7123C4-7FB1-4D9E-967E-EE19678970CA}"/>
                </a:ext>
              </a:extLst>
            </p:cNvPr>
            <p:cNvGrpSpPr/>
            <p:nvPr/>
          </p:nvGrpSpPr>
          <p:grpSpPr>
            <a:xfrm>
              <a:off x="3104668" y="3875795"/>
              <a:ext cx="7514708" cy="924600"/>
              <a:chOff x="2809700" y="3875795"/>
              <a:chExt cx="7514708" cy="924600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E32B03A9-88D6-41AC-9588-D6975C4BF203}"/>
                  </a:ext>
                </a:extLst>
              </p:cNvPr>
              <p:cNvSpPr/>
              <p:nvPr/>
            </p:nvSpPr>
            <p:spPr>
              <a:xfrm>
                <a:off x="2809700" y="3875795"/>
                <a:ext cx="7514708" cy="924600"/>
              </a:xfrm>
              <a:prstGeom prst="rect">
                <a:avLst/>
              </a:prstGeom>
              <a:solidFill>
                <a:srgbClr val="E46C0A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76EF1A0-498D-48C4-8030-8D69132C4358}"/>
                  </a:ext>
                </a:extLst>
              </p:cNvPr>
              <p:cNvSpPr txBox="1"/>
              <p:nvPr/>
            </p:nvSpPr>
            <p:spPr>
              <a:xfrm>
                <a:off x="5743427" y="3886036"/>
                <a:ext cx="45809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Planificación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, HRP, </a:t>
                </a:r>
                <a:r>
                  <a:rPr lang="en-US" sz="2000" kern="0" dirty="0" err="1">
                    <a:solidFill>
                      <a:prstClr val="black"/>
                    </a:solidFill>
                    <a:latin typeface="Calibri"/>
                  </a:rPr>
                  <a:t>Llamamiento</a:t>
                </a:r>
                <a:r>
                  <a:rPr lang="en-US" sz="2000" kern="0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en-US" sz="2000" kern="0" dirty="0" err="1">
                    <a:solidFill>
                      <a:prstClr val="black"/>
                    </a:solidFill>
                    <a:latin typeface="Calibri"/>
                  </a:rPr>
                  <a:t>Urgente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AF500DA-5224-472E-8B7A-5BC6F777E272}"/>
                </a:ext>
              </a:extLst>
            </p:cNvPr>
            <p:cNvCxnSpPr/>
            <p:nvPr/>
          </p:nvCxnSpPr>
          <p:spPr>
            <a:xfrm>
              <a:off x="3093937" y="3875794"/>
              <a:ext cx="2644877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alpha val="37000"/>
                </a:sysClr>
              </a:solidFill>
              <a:prstDash val="lgDash"/>
            </a:ln>
            <a:effectLst/>
          </p:spPr>
        </p:cxn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A6758D4-CA3C-46A3-B4CD-625BD8143DCD}"/>
              </a:ext>
            </a:extLst>
          </p:cNvPr>
          <p:cNvGrpSpPr/>
          <p:nvPr/>
        </p:nvGrpSpPr>
        <p:grpSpPr>
          <a:xfrm>
            <a:off x="2434006" y="3019099"/>
            <a:ext cx="5978645" cy="558552"/>
            <a:chOff x="3177119" y="3147425"/>
            <a:chExt cx="6597853" cy="558552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27655B2-7419-45F2-9822-7BFD39F8F1AD}"/>
                </a:ext>
              </a:extLst>
            </p:cNvPr>
            <p:cNvSpPr txBox="1"/>
            <p:nvPr/>
          </p:nvSpPr>
          <p:spPr>
            <a:xfrm>
              <a:off x="5956298" y="3244312"/>
              <a:ext cx="38186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(in need) HNO / MIRA /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SitAn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C71E862-26F9-4F83-A5C5-F91B10E0809C}"/>
                </a:ext>
              </a:extLst>
            </p:cNvPr>
            <p:cNvCxnSpPr/>
            <p:nvPr/>
          </p:nvCxnSpPr>
          <p:spPr>
            <a:xfrm>
              <a:off x="3177119" y="3147425"/>
              <a:ext cx="2644877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alpha val="37000"/>
                </a:sysClr>
              </a:solidFill>
              <a:prstDash val="lgDash"/>
            </a:ln>
            <a:effectLst/>
          </p:spPr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2B4311EF-E45E-4C3D-AC2F-B44FD6671BCC}"/>
              </a:ext>
            </a:extLst>
          </p:cNvPr>
          <p:cNvGrpSpPr/>
          <p:nvPr/>
        </p:nvGrpSpPr>
        <p:grpSpPr>
          <a:xfrm>
            <a:off x="2368355" y="1562362"/>
            <a:ext cx="6775645" cy="2179526"/>
            <a:chOff x="3104670" y="2419056"/>
            <a:chExt cx="7273001" cy="728369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2DE017EC-13EB-4D38-82F9-EECAD0DF11DB}"/>
                </a:ext>
              </a:extLst>
            </p:cNvPr>
            <p:cNvGrpSpPr/>
            <p:nvPr/>
          </p:nvGrpSpPr>
          <p:grpSpPr>
            <a:xfrm>
              <a:off x="3104670" y="2419056"/>
              <a:ext cx="7273001" cy="728369"/>
              <a:chOff x="2809702" y="2419056"/>
              <a:chExt cx="7273001" cy="728369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03C3FCD3-26DB-47D8-A19C-77C31E8EB95A}"/>
                  </a:ext>
                </a:extLst>
              </p:cNvPr>
              <p:cNvSpPr/>
              <p:nvPr/>
            </p:nvSpPr>
            <p:spPr>
              <a:xfrm>
                <a:off x="2809702" y="2419056"/>
                <a:ext cx="7099070" cy="728369"/>
              </a:xfrm>
              <a:prstGeom prst="rect">
                <a:avLst/>
              </a:prstGeom>
              <a:solidFill>
                <a:srgbClr val="1F497D">
                  <a:lumMod val="40000"/>
                  <a:lumOff val="60000"/>
                </a:srgbClr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1A15454B-774B-466E-83B5-4F29253B691B}"/>
                  </a:ext>
                </a:extLst>
              </p:cNvPr>
              <p:cNvSpPr txBox="1"/>
              <p:nvPr/>
            </p:nvSpPr>
            <p:spPr>
              <a:xfrm>
                <a:off x="5464452" y="2592348"/>
                <a:ext cx="4618251" cy="339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Evaluación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 de la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Situación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 y las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Necesidades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,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kern="0" dirty="0">
                    <a:solidFill>
                      <a:prstClr val="black"/>
                    </a:solidFill>
                    <a:latin typeface="Calibri"/>
                  </a:rPr>
                  <a:t>HNO, 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MIRA</a:t>
                </a:r>
              </a:p>
            </p:txBody>
          </p:sp>
        </p:grp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7948B4E8-14CB-48F4-AE92-D48289753542}"/>
                </a:ext>
              </a:extLst>
            </p:cNvPr>
            <p:cNvCxnSpPr/>
            <p:nvPr/>
          </p:nvCxnSpPr>
          <p:spPr>
            <a:xfrm>
              <a:off x="3159146" y="2419056"/>
              <a:ext cx="2644877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alpha val="37000"/>
                </a:sysClr>
              </a:solidFill>
              <a:prstDash val="lgDash"/>
            </a:ln>
            <a:effectLst/>
          </p:spPr>
        </p:cxnSp>
      </p:grpSp>
      <p:sp>
        <p:nvSpPr>
          <p:cNvPr id="79" name="Freeform 21">
            <a:extLst>
              <a:ext uri="{FF2B5EF4-FFF2-40B4-BE49-F238E27FC236}">
                <a16:creationId xmlns:a16="http://schemas.microsoft.com/office/drawing/2014/main" id="{77C8A0ED-15BE-4642-B3AC-F17CABDB0E78}"/>
              </a:ext>
            </a:extLst>
          </p:cNvPr>
          <p:cNvSpPr/>
          <p:nvPr/>
        </p:nvSpPr>
        <p:spPr>
          <a:xfrm>
            <a:off x="0" y="1562362"/>
            <a:ext cx="4855798" cy="4855798"/>
          </a:xfrm>
          <a:custGeom>
            <a:avLst/>
            <a:gdLst>
              <a:gd name="connsiteX0" fmla="*/ 0 w 4855798"/>
              <a:gd name="connsiteY0" fmla="*/ 2427899 h 4855798"/>
              <a:gd name="connsiteX1" fmla="*/ 2427899 w 4855798"/>
              <a:gd name="connsiteY1" fmla="*/ 0 h 4855798"/>
              <a:gd name="connsiteX2" fmla="*/ 4855798 w 4855798"/>
              <a:gd name="connsiteY2" fmla="*/ 2427899 h 4855798"/>
              <a:gd name="connsiteX3" fmla="*/ 2427899 w 4855798"/>
              <a:gd name="connsiteY3" fmla="*/ 4855798 h 4855798"/>
              <a:gd name="connsiteX4" fmla="*/ 0 w 4855798"/>
              <a:gd name="connsiteY4" fmla="*/ 2427899 h 485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5798" h="4855798">
                <a:moveTo>
                  <a:pt x="0" y="2427899"/>
                </a:moveTo>
                <a:cubicBezTo>
                  <a:pt x="0" y="1087007"/>
                  <a:pt x="1087007" y="0"/>
                  <a:pt x="2427899" y="0"/>
                </a:cubicBezTo>
                <a:cubicBezTo>
                  <a:pt x="3768791" y="0"/>
                  <a:pt x="4855798" y="1087007"/>
                  <a:pt x="4855798" y="2427899"/>
                </a:cubicBezTo>
                <a:cubicBezTo>
                  <a:pt x="4855798" y="3768791"/>
                  <a:pt x="3768791" y="4855798"/>
                  <a:pt x="2427899" y="4855798"/>
                </a:cubicBezTo>
                <a:cubicBezTo>
                  <a:pt x="1087007" y="4855798"/>
                  <a:pt x="0" y="3768791"/>
                  <a:pt x="0" y="2427899"/>
                </a:cubicBezTo>
                <a:close/>
              </a:path>
            </a:pathLst>
          </a:custGeom>
          <a:solidFill>
            <a:srgbClr val="381850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0" vert="horz" wrap="square" lIns="1631229" tIns="356581" rIns="1631229" bIns="4241222" numCol="1" spcCol="1270" anchor="ctr" anchorCtr="0">
            <a:noAutofit/>
          </a:bodyPr>
          <a:lstStyle/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Población Total</a:t>
            </a:r>
          </a:p>
        </p:txBody>
      </p:sp>
      <p:sp>
        <p:nvSpPr>
          <p:cNvPr id="80" name="Freeform 22">
            <a:extLst>
              <a:ext uri="{FF2B5EF4-FFF2-40B4-BE49-F238E27FC236}">
                <a16:creationId xmlns:a16="http://schemas.microsoft.com/office/drawing/2014/main" id="{B06DDFDA-CFF0-4661-B50E-AA466A6B2604}"/>
              </a:ext>
            </a:extLst>
          </p:cNvPr>
          <p:cNvSpPr/>
          <p:nvPr/>
        </p:nvSpPr>
        <p:spPr>
          <a:xfrm>
            <a:off x="364185" y="2290731"/>
            <a:ext cx="4127428" cy="4127428"/>
          </a:xfrm>
          <a:custGeom>
            <a:avLst/>
            <a:gdLst>
              <a:gd name="connsiteX0" fmla="*/ 0 w 4127428"/>
              <a:gd name="connsiteY0" fmla="*/ 2063714 h 4127428"/>
              <a:gd name="connsiteX1" fmla="*/ 2063714 w 4127428"/>
              <a:gd name="connsiteY1" fmla="*/ 0 h 4127428"/>
              <a:gd name="connsiteX2" fmla="*/ 4127428 w 4127428"/>
              <a:gd name="connsiteY2" fmla="*/ 2063714 h 4127428"/>
              <a:gd name="connsiteX3" fmla="*/ 2063714 w 4127428"/>
              <a:gd name="connsiteY3" fmla="*/ 4127428 h 4127428"/>
              <a:gd name="connsiteX4" fmla="*/ 0 w 4127428"/>
              <a:gd name="connsiteY4" fmla="*/ 2063714 h 412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7428" h="4127428">
                <a:moveTo>
                  <a:pt x="0" y="2063714"/>
                </a:moveTo>
                <a:cubicBezTo>
                  <a:pt x="0" y="923956"/>
                  <a:pt x="923956" y="0"/>
                  <a:pt x="2063714" y="0"/>
                </a:cubicBezTo>
                <a:cubicBezTo>
                  <a:pt x="3203472" y="0"/>
                  <a:pt x="4127428" y="923956"/>
                  <a:pt x="4127428" y="2063714"/>
                </a:cubicBezTo>
                <a:cubicBezTo>
                  <a:pt x="4127428" y="3203472"/>
                  <a:pt x="3203472" y="4127428"/>
                  <a:pt x="2063714" y="4127428"/>
                </a:cubicBezTo>
                <a:cubicBezTo>
                  <a:pt x="923956" y="4127428"/>
                  <a:pt x="0" y="3203472"/>
                  <a:pt x="0" y="2063714"/>
                </a:cubicBezTo>
                <a:close/>
              </a:path>
            </a:pathLst>
          </a:custGeom>
          <a:solidFill>
            <a:srgbClr val="1F497D">
              <a:lumMod val="60000"/>
              <a:lumOff val="40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spcFirstLastPara="0" vert="horz" wrap="square" lIns="1287529" tIns="351119" rIns="1287530" bIns="3529239" numCol="1" spcCol="1270" anchor="ctr" anchorCtr="0">
            <a:noAutofit/>
          </a:bodyPr>
          <a:lstStyle/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Afectada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Freeform 23">
            <a:extLst>
              <a:ext uri="{FF2B5EF4-FFF2-40B4-BE49-F238E27FC236}">
                <a16:creationId xmlns:a16="http://schemas.microsoft.com/office/drawing/2014/main" id="{5B3B50A4-F221-49E7-BB2C-4B6B32A38129}"/>
              </a:ext>
            </a:extLst>
          </p:cNvPr>
          <p:cNvSpPr/>
          <p:nvPr/>
        </p:nvSpPr>
        <p:spPr>
          <a:xfrm>
            <a:off x="728370" y="3019101"/>
            <a:ext cx="3399058" cy="3399058"/>
          </a:xfrm>
          <a:custGeom>
            <a:avLst/>
            <a:gdLst>
              <a:gd name="connsiteX0" fmla="*/ 0 w 3399058"/>
              <a:gd name="connsiteY0" fmla="*/ 1699529 h 3399058"/>
              <a:gd name="connsiteX1" fmla="*/ 1699529 w 3399058"/>
              <a:gd name="connsiteY1" fmla="*/ 0 h 3399058"/>
              <a:gd name="connsiteX2" fmla="*/ 3399058 w 3399058"/>
              <a:gd name="connsiteY2" fmla="*/ 1699529 h 3399058"/>
              <a:gd name="connsiteX3" fmla="*/ 1699529 w 3399058"/>
              <a:gd name="connsiteY3" fmla="*/ 3399058 h 3399058"/>
              <a:gd name="connsiteX4" fmla="*/ 0 w 3399058"/>
              <a:gd name="connsiteY4" fmla="*/ 1699529 h 339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9058" h="3399058">
                <a:moveTo>
                  <a:pt x="0" y="1699529"/>
                </a:moveTo>
                <a:cubicBezTo>
                  <a:pt x="0" y="760905"/>
                  <a:pt x="760905" y="0"/>
                  <a:pt x="1699529" y="0"/>
                </a:cubicBezTo>
                <a:cubicBezTo>
                  <a:pt x="2638153" y="0"/>
                  <a:pt x="3399058" y="760905"/>
                  <a:pt x="3399058" y="1699529"/>
                </a:cubicBezTo>
                <a:cubicBezTo>
                  <a:pt x="3399058" y="2638153"/>
                  <a:pt x="2638153" y="3399058"/>
                  <a:pt x="1699529" y="3399058"/>
                </a:cubicBezTo>
                <a:cubicBezTo>
                  <a:pt x="760905" y="3399058"/>
                  <a:pt x="0" y="2638153"/>
                  <a:pt x="0" y="1699529"/>
                </a:cubicBezTo>
                <a:close/>
              </a:path>
            </a:pathLst>
          </a:custGeom>
          <a:solidFill>
            <a:srgbClr val="1F497D">
              <a:lumMod val="40000"/>
              <a:lumOff val="6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0" vert="horz" wrap="square" lIns="933815" tIns="348327" rIns="933815" bIns="2809245" numCol="1" spcCol="1270" anchor="ctr" anchorCtr="0">
            <a:noAutofit/>
          </a:bodyPr>
          <a:lstStyle/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Necesitada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Freeform 24">
            <a:extLst>
              <a:ext uri="{FF2B5EF4-FFF2-40B4-BE49-F238E27FC236}">
                <a16:creationId xmlns:a16="http://schemas.microsoft.com/office/drawing/2014/main" id="{C943D39D-6133-421E-A190-2CC439964B5D}"/>
              </a:ext>
            </a:extLst>
          </p:cNvPr>
          <p:cNvSpPr/>
          <p:nvPr/>
        </p:nvSpPr>
        <p:spPr>
          <a:xfrm>
            <a:off x="1092555" y="3747471"/>
            <a:ext cx="2670688" cy="2670688"/>
          </a:xfrm>
          <a:custGeom>
            <a:avLst/>
            <a:gdLst>
              <a:gd name="connsiteX0" fmla="*/ 0 w 2670688"/>
              <a:gd name="connsiteY0" fmla="*/ 1335344 h 2670688"/>
              <a:gd name="connsiteX1" fmla="*/ 1335344 w 2670688"/>
              <a:gd name="connsiteY1" fmla="*/ 0 h 2670688"/>
              <a:gd name="connsiteX2" fmla="*/ 2670688 w 2670688"/>
              <a:gd name="connsiteY2" fmla="*/ 1335344 h 2670688"/>
              <a:gd name="connsiteX3" fmla="*/ 1335344 w 2670688"/>
              <a:gd name="connsiteY3" fmla="*/ 2670688 h 2670688"/>
              <a:gd name="connsiteX4" fmla="*/ 0 w 2670688"/>
              <a:gd name="connsiteY4" fmla="*/ 1335344 h 267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0688" h="2670688">
                <a:moveTo>
                  <a:pt x="0" y="1335344"/>
                </a:moveTo>
                <a:cubicBezTo>
                  <a:pt x="0" y="597854"/>
                  <a:pt x="597854" y="0"/>
                  <a:pt x="1335344" y="0"/>
                </a:cubicBezTo>
                <a:cubicBezTo>
                  <a:pt x="2072834" y="0"/>
                  <a:pt x="2670688" y="597854"/>
                  <a:pt x="2670688" y="1335344"/>
                </a:cubicBezTo>
                <a:cubicBezTo>
                  <a:pt x="2670688" y="2072834"/>
                  <a:pt x="2072834" y="2670688"/>
                  <a:pt x="1335344" y="2670688"/>
                </a:cubicBezTo>
                <a:cubicBezTo>
                  <a:pt x="597854" y="2670688"/>
                  <a:pt x="0" y="2072834"/>
                  <a:pt x="0" y="1335344"/>
                </a:cubicBezTo>
                <a:close/>
              </a:path>
            </a:pathLst>
          </a:custGeom>
          <a:solidFill>
            <a:srgbClr val="E46C0A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0" vert="horz" wrap="square" lIns="728050" tIns="354154" rIns="728050" bIns="2063394" numCol="1" spcCol="1270" anchor="ctr" anchorCtr="0">
            <a:noAutofit/>
          </a:bodyPr>
          <a:lstStyle/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Destinataria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983CBC42-85A3-476C-9A0E-03F25D17EEDE}"/>
              </a:ext>
            </a:extLst>
          </p:cNvPr>
          <p:cNvGrpSpPr/>
          <p:nvPr/>
        </p:nvGrpSpPr>
        <p:grpSpPr>
          <a:xfrm>
            <a:off x="1478630" y="4484373"/>
            <a:ext cx="1898535" cy="1931164"/>
            <a:chOff x="7327467" y="5011584"/>
            <a:chExt cx="1490150" cy="1408181"/>
          </a:xfrm>
        </p:grpSpPr>
        <p:sp>
          <p:nvSpPr>
            <p:cNvPr id="84" name="Freeform 30">
              <a:extLst>
                <a:ext uri="{FF2B5EF4-FFF2-40B4-BE49-F238E27FC236}">
                  <a16:creationId xmlns:a16="http://schemas.microsoft.com/office/drawing/2014/main" id="{91621B1C-BB70-42E3-8406-C0235D14DD56}"/>
                </a:ext>
              </a:extLst>
            </p:cNvPr>
            <p:cNvSpPr/>
            <p:nvPr/>
          </p:nvSpPr>
          <p:spPr>
            <a:xfrm>
              <a:off x="7327467" y="5011584"/>
              <a:ext cx="1490150" cy="1408181"/>
            </a:xfrm>
            <a:custGeom>
              <a:avLst/>
              <a:gdLst>
                <a:gd name="connsiteX0" fmla="*/ 0 w 1942319"/>
                <a:gd name="connsiteY0" fmla="*/ 971160 h 1942319"/>
                <a:gd name="connsiteX1" fmla="*/ 971160 w 1942319"/>
                <a:gd name="connsiteY1" fmla="*/ 0 h 1942319"/>
                <a:gd name="connsiteX2" fmla="*/ 1942320 w 1942319"/>
                <a:gd name="connsiteY2" fmla="*/ 971160 h 1942319"/>
                <a:gd name="connsiteX3" fmla="*/ 971160 w 1942319"/>
                <a:gd name="connsiteY3" fmla="*/ 1942320 h 1942319"/>
                <a:gd name="connsiteX4" fmla="*/ 0 w 1942319"/>
                <a:gd name="connsiteY4" fmla="*/ 971160 h 1942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319" h="1942319">
                  <a:moveTo>
                    <a:pt x="0" y="971160"/>
                  </a:moveTo>
                  <a:cubicBezTo>
                    <a:pt x="0" y="434803"/>
                    <a:pt x="434803" y="0"/>
                    <a:pt x="971160" y="0"/>
                  </a:cubicBezTo>
                  <a:cubicBezTo>
                    <a:pt x="1507517" y="0"/>
                    <a:pt x="1942320" y="434803"/>
                    <a:pt x="1942320" y="971160"/>
                  </a:cubicBezTo>
                  <a:cubicBezTo>
                    <a:pt x="1942320" y="1507517"/>
                    <a:pt x="1507517" y="1942320"/>
                    <a:pt x="971160" y="1942320"/>
                  </a:cubicBezTo>
                  <a:cubicBezTo>
                    <a:pt x="434803" y="1942320"/>
                    <a:pt x="0" y="1507517"/>
                    <a:pt x="0" y="971160"/>
                  </a:cubicBezTo>
                  <a:close/>
                </a:path>
              </a:pathLst>
            </a:custGeom>
            <a:solidFill>
              <a:srgbClr val="9BBB59">
                <a:lumMod val="75000"/>
              </a:srgbClr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spcFirstLastPara="0" vert="horz" wrap="square" lIns="398238" tIns="599372" rIns="398238" bIns="599372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E01AD48A-8527-431B-97C1-7CBC73472847}"/>
                </a:ext>
              </a:extLst>
            </p:cNvPr>
            <p:cNvSpPr txBox="1"/>
            <p:nvPr/>
          </p:nvSpPr>
          <p:spPr>
            <a:xfrm>
              <a:off x="7405457" y="5218470"/>
              <a:ext cx="1344965" cy="269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Alcanzada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32A43979-717F-48DD-B5E6-5D5E56C35B49}"/>
              </a:ext>
            </a:extLst>
          </p:cNvPr>
          <p:cNvGrpSpPr/>
          <p:nvPr/>
        </p:nvGrpSpPr>
        <p:grpSpPr>
          <a:xfrm>
            <a:off x="1844694" y="5274592"/>
            <a:ext cx="1166405" cy="1132745"/>
            <a:chOff x="3183218" y="5191636"/>
            <a:chExt cx="1490150" cy="1408181"/>
          </a:xfrm>
        </p:grpSpPr>
        <p:sp>
          <p:nvSpPr>
            <p:cNvPr id="87" name="Freeform 27">
              <a:extLst>
                <a:ext uri="{FF2B5EF4-FFF2-40B4-BE49-F238E27FC236}">
                  <a16:creationId xmlns:a16="http://schemas.microsoft.com/office/drawing/2014/main" id="{F92560AF-B865-4EEB-91FF-E49EA5CAFC76}"/>
                </a:ext>
              </a:extLst>
            </p:cNvPr>
            <p:cNvSpPr/>
            <p:nvPr/>
          </p:nvSpPr>
          <p:spPr>
            <a:xfrm>
              <a:off x="3183218" y="5191636"/>
              <a:ext cx="1490150" cy="1408181"/>
            </a:xfrm>
            <a:custGeom>
              <a:avLst/>
              <a:gdLst>
                <a:gd name="connsiteX0" fmla="*/ 0 w 1942319"/>
                <a:gd name="connsiteY0" fmla="*/ 971160 h 1942319"/>
                <a:gd name="connsiteX1" fmla="*/ 971160 w 1942319"/>
                <a:gd name="connsiteY1" fmla="*/ 0 h 1942319"/>
                <a:gd name="connsiteX2" fmla="*/ 1942320 w 1942319"/>
                <a:gd name="connsiteY2" fmla="*/ 971160 h 1942319"/>
                <a:gd name="connsiteX3" fmla="*/ 971160 w 1942319"/>
                <a:gd name="connsiteY3" fmla="*/ 1942320 h 1942319"/>
                <a:gd name="connsiteX4" fmla="*/ 0 w 1942319"/>
                <a:gd name="connsiteY4" fmla="*/ 971160 h 1942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319" h="1942319">
                  <a:moveTo>
                    <a:pt x="0" y="971160"/>
                  </a:moveTo>
                  <a:cubicBezTo>
                    <a:pt x="0" y="434803"/>
                    <a:pt x="434803" y="0"/>
                    <a:pt x="971160" y="0"/>
                  </a:cubicBezTo>
                  <a:cubicBezTo>
                    <a:pt x="1507517" y="0"/>
                    <a:pt x="1942320" y="434803"/>
                    <a:pt x="1942320" y="971160"/>
                  </a:cubicBezTo>
                  <a:cubicBezTo>
                    <a:pt x="1942320" y="1507517"/>
                    <a:pt x="1507517" y="1942320"/>
                    <a:pt x="971160" y="1942320"/>
                  </a:cubicBezTo>
                  <a:cubicBezTo>
                    <a:pt x="434803" y="1942320"/>
                    <a:pt x="0" y="1507517"/>
                    <a:pt x="0" y="971160"/>
                  </a:cubicBezTo>
                  <a:close/>
                </a:path>
              </a:pathLst>
            </a:custGeom>
            <a:solidFill>
              <a:srgbClr val="A9C571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spcFirstLastPara="0" vert="horz" wrap="square" lIns="398238" tIns="599372" rIns="398238" bIns="599372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E18790C7-737F-49AB-A1F6-C934B6E93AFD}"/>
                </a:ext>
              </a:extLst>
            </p:cNvPr>
            <p:cNvSpPr txBox="1"/>
            <p:nvPr/>
          </p:nvSpPr>
          <p:spPr>
            <a:xfrm>
              <a:off x="3188558" y="5627086"/>
              <a:ext cx="1467339" cy="420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Cubierta</a:t>
              </a: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33" name="Title 1">
            <a:extLst>
              <a:ext uri="{FF2B5EF4-FFF2-40B4-BE49-F238E27FC236}">
                <a16:creationId xmlns:a16="http://schemas.microsoft.com/office/drawing/2014/main" id="{A34665B1-6D70-47F3-8247-7AE501F6E7DD}"/>
              </a:ext>
            </a:extLst>
          </p:cNvPr>
          <p:cNvSpPr txBox="1">
            <a:spLocks/>
          </p:cNvSpPr>
          <p:nvPr/>
        </p:nvSpPr>
        <p:spPr>
          <a:xfrm>
            <a:off x="425869" y="738742"/>
            <a:ext cx="8231187" cy="5191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b="1" dirty="0"/>
              <a:t>¿CUÁNTOS SON?</a:t>
            </a:r>
            <a:endParaRPr lang="en-US" sz="2800" b="1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A204FF8-1247-4FAA-BAE5-18F46DF9D61B}"/>
              </a:ext>
            </a:extLst>
          </p:cNvPr>
          <p:cNvSpPr/>
          <p:nvPr/>
        </p:nvSpPr>
        <p:spPr bwMode="auto">
          <a:xfrm>
            <a:off x="8648700" y="190500"/>
            <a:ext cx="279400" cy="381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00E91C1-D7D2-439A-9F15-2D3EA3B0F3C6}"/>
              </a:ext>
            </a:extLst>
          </p:cNvPr>
          <p:cNvSpPr txBox="1"/>
          <p:nvPr/>
        </p:nvSpPr>
        <p:spPr>
          <a:xfrm>
            <a:off x="6019860" y="3187181"/>
            <a:ext cx="3246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Personas 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Necesitadas</a:t>
            </a:r>
            <a:endParaRPr kumimoji="0" lang="en-US" sz="20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B1A5FEC-2F2E-4E04-B9A5-287D3EFCD92E}"/>
              </a:ext>
            </a:extLst>
          </p:cNvPr>
          <p:cNvSpPr txBox="1"/>
          <p:nvPr/>
        </p:nvSpPr>
        <p:spPr>
          <a:xfrm>
            <a:off x="5883019" y="4214890"/>
            <a:ext cx="3098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Personas 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Destinatarias</a:t>
            </a:r>
            <a:endParaRPr kumimoji="0" lang="en-US" sz="20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0E75D99-F99D-4FAA-814F-08479B41ED4F}"/>
              </a:ext>
            </a:extLst>
          </p:cNvPr>
          <p:cNvSpPr txBox="1"/>
          <p:nvPr/>
        </p:nvSpPr>
        <p:spPr>
          <a:xfrm>
            <a:off x="6063113" y="5759620"/>
            <a:ext cx="2918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Personas 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Alcanzadas</a:t>
            </a:r>
            <a:endParaRPr kumimoji="0" lang="en-US" sz="20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3954225"/>
      </p:ext>
    </p:extLst>
  </p:cSld>
  <p:clrMapOvr>
    <a:masterClrMapping/>
  </p:clrMapOvr>
  <p:transition advTm="141064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81" grpId="0" animBg="1"/>
      <p:bldP spid="82" grpId="0" animBg="1"/>
      <p:bldP spid="32" grpId="0" animBg="1"/>
      <p:bldP spid="36" grpId="0"/>
      <p:bldP spid="37" grpId="0"/>
      <p:bldP spid="3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690036"/>
            <a:ext cx="8231187" cy="519112"/>
          </a:xfrm>
        </p:spPr>
        <p:txBody>
          <a:bodyPr/>
          <a:lstStyle/>
          <a:p>
            <a:r>
              <a:rPr lang="en-US" dirty="0"/>
              <a:t>RECURSOS PARA EL MONITOREO DE LA RESPUESTA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7838" y="1566299"/>
            <a:ext cx="8220075" cy="116955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2000" b="1" dirty="0" err="1"/>
              <a:t>Dónde</a:t>
            </a:r>
            <a:r>
              <a:rPr lang="en-GB" sz="2000" b="1" dirty="0"/>
              <a:t> </a:t>
            </a:r>
            <a:r>
              <a:rPr lang="en-GB" sz="2000" b="1" dirty="0" err="1"/>
              <a:t>ir</a:t>
            </a:r>
            <a:r>
              <a:rPr lang="en-GB" sz="2000" b="1" dirty="0"/>
              <a:t> y </a:t>
            </a:r>
            <a:r>
              <a:rPr lang="en-GB" sz="2000" b="1" dirty="0" err="1"/>
              <a:t>qué</a:t>
            </a:r>
            <a:r>
              <a:rPr lang="en-GB" sz="2000" b="1" dirty="0"/>
              <a:t> leer</a:t>
            </a:r>
            <a:endParaRPr lang="en-GB" b="1" dirty="0">
              <a:latin typeface="Arial" charset="0"/>
            </a:endParaRPr>
          </a:p>
          <a:p>
            <a:r>
              <a:rPr lang="en-US" sz="3200" u="sng" dirty="0">
                <a:hlinkClick r:id="rId3"/>
              </a:rPr>
              <a:t>https://kmp.hpc.tools/content/hpc-monitoring</a:t>
            </a:r>
            <a:endParaRPr lang="en-US" sz="3200" dirty="0"/>
          </a:p>
          <a:p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84E043-36B4-4155-982B-17F2F535D927}"/>
              </a:ext>
            </a:extLst>
          </p:cNvPr>
          <p:cNvSpPr txBox="1"/>
          <p:nvPr/>
        </p:nvSpPr>
        <p:spPr>
          <a:xfrm>
            <a:off x="434975" y="2482077"/>
            <a:ext cx="8145462" cy="31393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Plantilla </a:t>
            </a:r>
            <a:r>
              <a:rPr lang="en-GB" dirty="0" err="1"/>
              <a:t>anotada</a:t>
            </a:r>
            <a:r>
              <a:rPr lang="en-GB" dirty="0"/>
              <a:t> del Plan de </a:t>
            </a:r>
            <a:r>
              <a:rPr lang="en-GB" dirty="0" err="1"/>
              <a:t>Seguimiento</a:t>
            </a:r>
            <a:r>
              <a:rPr lang="en-GB" dirty="0"/>
              <a:t> HRP: EN / FR / 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Guía</a:t>
            </a:r>
            <a:r>
              <a:rPr lang="en-GB" dirty="0"/>
              <a:t> de </a:t>
            </a:r>
            <a:r>
              <a:rPr lang="en-GB" dirty="0" err="1"/>
              <a:t>seguimiento</a:t>
            </a:r>
            <a:r>
              <a:rPr lang="en-GB" dirty="0"/>
              <a:t> de la </a:t>
            </a:r>
            <a:r>
              <a:rPr lang="en-GB" dirty="0" err="1"/>
              <a:t>respuesta</a:t>
            </a:r>
            <a:r>
              <a:rPr lang="en-GB" dirty="0"/>
              <a:t> </a:t>
            </a:r>
            <a:r>
              <a:rPr lang="en-GB" dirty="0" err="1"/>
              <a:t>humanitaria</a:t>
            </a:r>
            <a:r>
              <a:rPr lang="en-GB" dirty="0"/>
              <a:t> (2016): EN / FR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Seguimiento</a:t>
            </a:r>
            <a:r>
              <a:rPr lang="en-GB" dirty="0"/>
              <a:t> de la </a:t>
            </a:r>
            <a:r>
              <a:rPr lang="en-GB" dirty="0" err="1"/>
              <a:t>respuesta</a:t>
            </a:r>
            <a:r>
              <a:rPr lang="en-GB" dirty="0"/>
              <a:t>: </a:t>
            </a:r>
            <a:r>
              <a:rPr lang="en-GB" dirty="0" err="1"/>
              <a:t>Introducción</a:t>
            </a:r>
            <a:r>
              <a:rPr lang="en-GB" dirty="0"/>
              <a:t> a </a:t>
            </a:r>
            <a:r>
              <a:rPr lang="en-GB" dirty="0" err="1"/>
              <a:t>los</a:t>
            </a:r>
            <a:r>
              <a:rPr lang="en-GB" dirty="0"/>
              <a:t> </a:t>
            </a:r>
            <a:r>
              <a:rPr lang="en-GB" dirty="0" err="1"/>
              <a:t>conceptos</a:t>
            </a:r>
            <a:r>
              <a:rPr lang="en-GB" dirty="0"/>
              <a:t> </a:t>
            </a:r>
            <a:r>
              <a:rPr lang="en-GB" dirty="0" err="1"/>
              <a:t>básicos</a:t>
            </a:r>
            <a:r>
              <a:rPr lang="en-GB" dirty="0"/>
              <a:t> (ppt): EN / FR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Registro</a:t>
            </a:r>
            <a:r>
              <a:rPr lang="en-GB" dirty="0"/>
              <a:t> de </a:t>
            </a:r>
            <a:r>
              <a:rPr lang="en-GB" dirty="0" err="1"/>
              <a:t>indicadores</a:t>
            </a:r>
            <a:r>
              <a:rPr lang="en-GB" dirty="0"/>
              <a:t> </a:t>
            </a:r>
            <a:r>
              <a:rPr lang="en-GB" dirty="0" err="1"/>
              <a:t>humanitarios</a:t>
            </a:r>
            <a:r>
              <a:rPr lang="en-GB" dirty="0"/>
              <a:t>: 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Guía</a:t>
            </a:r>
            <a:r>
              <a:rPr lang="en-GB" dirty="0"/>
              <a:t> </a:t>
            </a:r>
            <a:r>
              <a:rPr lang="en-GB" dirty="0" err="1"/>
              <a:t>sobre</a:t>
            </a:r>
            <a:r>
              <a:rPr lang="en-GB" dirty="0"/>
              <a:t> </a:t>
            </a:r>
            <a:r>
              <a:rPr lang="en-GB" dirty="0" err="1"/>
              <a:t>cifras</a:t>
            </a:r>
            <a:r>
              <a:rPr lang="en-GB" dirty="0"/>
              <a:t> de población </a:t>
            </a:r>
            <a:r>
              <a:rPr lang="en-GB" dirty="0" err="1"/>
              <a:t>humanitaria</a:t>
            </a:r>
            <a:r>
              <a:rPr lang="en-GB" dirty="0"/>
              <a:t>: 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Estimación</a:t>
            </a:r>
            <a:r>
              <a:rPr lang="en-GB" dirty="0"/>
              <a:t> de las personas a las que se </a:t>
            </a:r>
            <a:r>
              <a:rPr lang="en-GB" dirty="0" err="1"/>
              <a:t>llega</a:t>
            </a:r>
            <a:r>
              <a:rPr lang="en-GB" dirty="0"/>
              <a:t> a </a:t>
            </a:r>
            <a:r>
              <a:rPr lang="en-GB" dirty="0" err="1"/>
              <a:t>nivel</a:t>
            </a:r>
            <a:r>
              <a:rPr lang="en-GB" dirty="0"/>
              <a:t> </a:t>
            </a:r>
            <a:r>
              <a:rPr lang="en-GB" dirty="0" err="1"/>
              <a:t>nacional</a:t>
            </a:r>
            <a:r>
              <a:rPr lang="en-GB" dirty="0"/>
              <a:t>: EN / FR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Orientaciones</a:t>
            </a:r>
            <a:r>
              <a:rPr lang="en-GB" dirty="0"/>
              <a:t> y </a:t>
            </a:r>
            <a:r>
              <a:rPr lang="en-GB" dirty="0" err="1"/>
              <a:t>plantilla</a:t>
            </a:r>
            <a:r>
              <a:rPr lang="en-GB" dirty="0"/>
              <a:t> para </a:t>
            </a:r>
            <a:r>
              <a:rPr lang="en-GB" dirty="0" err="1"/>
              <a:t>el</a:t>
            </a:r>
            <a:r>
              <a:rPr lang="en-GB" dirty="0"/>
              <a:t> Informe </a:t>
            </a:r>
            <a:r>
              <a:rPr lang="en-GB" dirty="0" err="1"/>
              <a:t>Periódico</a:t>
            </a:r>
            <a:r>
              <a:rPr lang="en-GB" dirty="0"/>
              <a:t> de </a:t>
            </a:r>
            <a:r>
              <a:rPr lang="en-GB" dirty="0" err="1"/>
              <a:t>Seguimiento</a:t>
            </a:r>
            <a:r>
              <a:rPr lang="en-GB" dirty="0"/>
              <a:t> (2016): EN / FR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Guía</a:t>
            </a:r>
            <a:r>
              <a:rPr lang="en-GB" dirty="0"/>
              <a:t> y </a:t>
            </a:r>
            <a:r>
              <a:rPr lang="en-GB" dirty="0" err="1"/>
              <a:t>plantilla</a:t>
            </a:r>
            <a:r>
              <a:rPr lang="en-GB" dirty="0"/>
              <a:t> del </a:t>
            </a:r>
            <a:r>
              <a:rPr lang="en-GB" dirty="0" err="1"/>
              <a:t>cuadro</a:t>
            </a:r>
            <a:r>
              <a:rPr lang="en-GB" dirty="0"/>
              <a:t> de </a:t>
            </a:r>
            <a:r>
              <a:rPr lang="en-GB" dirty="0" err="1"/>
              <a:t>mando</a:t>
            </a:r>
            <a:r>
              <a:rPr lang="en-GB" dirty="0"/>
              <a:t> </a:t>
            </a:r>
            <a:r>
              <a:rPr lang="en-GB" dirty="0" err="1"/>
              <a:t>humanitario</a:t>
            </a:r>
            <a:r>
              <a:rPr lang="en-GB" dirty="0"/>
              <a:t> : 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Seguimiento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caso</a:t>
            </a:r>
            <a:r>
              <a:rPr lang="en-GB" dirty="0"/>
              <a:t> de </a:t>
            </a:r>
            <a:r>
              <a:rPr lang="en-GB" dirty="0" err="1"/>
              <a:t>emergencia</a:t>
            </a:r>
            <a:r>
              <a:rPr lang="en-GB" dirty="0"/>
              <a:t>: EN / FR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5CE71F-E81A-4C37-900E-F5C3C8D5C531}"/>
              </a:ext>
            </a:extLst>
          </p:cNvPr>
          <p:cNvSpPr txBox="1"/>
          <p:nvPr/>
        </p:nvSpPr>
        <p:spPr>
          <a:xfrm>
            <a:off x="434975" y="5794393"/>
            <a:ext cx="8145461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GB" b="1" i="1" dirty="0" err="1">
                <a:solidFill>
                  <a:srgbClr val="0070C0"/>
                </a:solidFill>
                <a:latin typeface="Arial"/>
                <a:cs typeface="Arial"/>
              </a:rPr>
              <a:t>Puede</a:t>
            </a:r>
            <a:r>
              <a:rPr lang="en-GB" b="1" i="1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GB" b="1" i="1" dirty="0" err="1">
                <a:solidFill>
                  <a:srgbClr val="0070C0"/>
                </a:solidFill>
                <a:latin typeface="Arial"/>
                <a:cs typeface="Arial"/>
              </a:rPr>
              <a:t>enviar</a:t>
            </a:r>
            <a:r>
              <a:rPr lang="en-GB" b="1" i="1" dirty="0">
                <a:solidFill>
                  <a:srgbClr val="0070C0"/>
                </a:solidFill>
                <a:latin typeface="Arial"/>
                <a:cs typeface="Arial"/>
              </a:rPr>
              <a:t> sus </a:t>
            </a:r>
            <a:r>
              <a:rPr lang="en-GB" b="1" i="1" dirty="0" err="1">
                <a:solidFill>
                  <a:srgbClr val="0070C0"/>
                </a:solidFill>
                <a:latin typeface="Arial"/>
                <a:cs typeface="Arial"/>
              </a:rPr>
              <a:t>comentarios</a:t>
            </a:r>
            <a:r>
              <a:rPr lang="en-GB" b="1" i="1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GB" b="1" i="1" dirty="0" err="1">
                <a:solidFill>
                  <a:srgbClr val="0070C0"/>
                </a:solidFill>
                <a:latin typeface="Arial"/>
                <a:cs typeface="Arial"/>
              </a:rPr>
              <a:t>sobre</a:t>
            </a:r>
            <a:r>
              <a:rPr lang="en-GB" b="1" i="1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GB" b="1" i="1" dirty="0" err="1">
                <a:solidFill>
                  <a:srgbClr val="0070C0"/>
                </a:solidFill>
                <a:latin typeface="Arial"/>
                <a:cs typeface="Arial"/>
              </a:rPr>
              <a:t>esta</a:t>
            </a:r>
            <a:r>
              <a:rPr lang="en-GB" b="1" i="1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GB" b="1" i="1" dirty="0" err="1">
                <a:solidFill>
                  <a:srgbClr val="0070C0"/>
                </a:solidFill>
                <a:latin typeface="Arial"/>
                <a:cs typeface="Arial"/>
              </a:rPr>
              <a:t>presentación</a:t>
            </a:r>
            <a:r>
              <a:rPr lang="en-GB" b="1" i="1" dirty="0">
                <a:solidFill>
                  <a:srgbClr val="0070C0"/>
                </a:solidFill>
                <a:latin typeface="Arial"/>
                <a:cs typeface="Arial"/>
              </a:rPr>
              <a:t> y, </a:t>
            </a:r>
            <a:r>
              <a:rPr lang="en-GB" b="1" i="1" dirty="0" err="1">
                <a:solidFill>
                  <a:srgbClr val="0070C0"/>
                </a:solidFill>
                <a:latin typeface="Arial"/>
                <a:cs typeface="Arial"/>
              </a:rPr>
              <a:t>si</a:t>
            </a:r>
            <a:r>
              <a:rPr lang="en-GB" b="1" i="1" dirty="0">
                <a:solidFill>
                  <a:srgbClr val="0070C0"/>
                </a:solidFill>
                <a:latin typeface="Arial"/>
                <a:cs typeface="Arial"/>
              </a:rPr>
              <a:t> lo </a:t>
            </a:r>
            <a:r>
              <a:rPr lang="en-GB" b="1" i="1" dirty="0" err="1">
                <a:solidFill>
                  <a:srgbClr val="0070C0"/>
                </a:solidFill>
                <a:latin typeface="Arial"/>
                <a:cs typeface="Arial"/>
              </a:rPr>
              <a:t>desea</a:t>
            </a:r>
            <a:r>
              <a:rPr lang="en-GB" b="1" i="1" dirty="0">
                <a:solidFill>
                  <a:srgbClr val="0070C0"/>
                </a:solidFill>
                <a:latin typeface="Arial"/>
                <a:cs typeface="Arial"/>
              </a:rPr>
              <a:t>, </a:t>
            </a:r>
            <a:r>
              <a:rPr lang="en-GB" b="1" i="1" dirty="0" err="1">
                <a:solidFill>
                  <a:srgbClr val="0070C0"/>
                </a:solidFill>
                <a:latin typeface="Arial"/>
                <a:cs typeface="Arial"/>
              </a:rPr>
              <a:t>solicitar</a:t>
            </a:r>
            <a:r>
              <a:rPr lang="en-GB" b="1" i="1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GB" b="1" i="1" dirty="0" err="1">
                <a:solidFill>
                  <a:srgbClr val="0070C0"/>
                </a:solidFill>
                <a:latin typeface="Arial"/>
                <a:cs typeface="Arial"/>
              </a:rPr>
              <a:t>más</a:t>
            </a:r>
            <a:r>
              <a:rPr lang="en-GB" b="1" i="1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GB" b="1" i="1" dirty="0" err="1">
                <a:solidFill>
                  <a:srgbClr val="0070C0"/>
                </a:solidFill>
                <a:latin typeface="Arial"/>
                <a:cs typeface="Arial"/>
              </a:rPr>
              <a:t>presentaciones</a:t>
            </a:r>
            <a:r>
              <a:rPr lang="en-GB" b="1" i="1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GB" b="1" i="1" dirty="0" err="1">
                <a:solidFill>
                  <a:srgbClr val="0070C0"/>
                </a:solidFill>
                <a:latin typeface="Arial"/>
                <a:cs typeface="Arial"/>
              </a:rPr>
              <a:t>grabadas</a:t>
            </a:r>
            <a:r>
              <a:rPr lang="en-GB" b="1" i="1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GB" b="1" i="1" dirty="0" err="1">
                <a:solidFill>
                  <a:srgbClr val="0070C0"/>
                </a:solidFill>
                <a:latin typeface="Arial"/>
                <a:cs typeface="Arial"/>
              </a:rPr>
              <a:t>sobre</a:t>
            </a:r>
            <a:r>
              <a:rPr lang="en-GB" b="1" i="1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GB" b="1" i="1" dirty="0" err="1">
                <a:solidFill>
                  <a:srgbClr val="0070C0"/>
                </a:solidFill>
                <a:latin typeface="Arial"/>
                <a:cs typeface="Arial"/>
              </a:rPr>
              <a:t>el</a:t>
            </a:r>
            <a:r>
              <a:rPr lang="en-GB" b="1" i="1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GB" b="1" i="1" dirty="0" err="1">
                <a:solidFill>
                  <a:srgbClr val="0070C0"/>
                </a:solidFill>
                <a:latin typeface="Arial"/>
                <a:cs typeface="Arial"/>
              </a:rPr>
              <a:t>monitoreo</a:t>
            </a:r>
            <a:r>
              <a:rPr lang="en-GB" b="1" i="1" dirty="0">
                <a:solidFill>
                  <a:srgbClr val="0070C0"/>
                </a:solidFill>
                <a:latin typeface="Arial"/>
                <a:cs typeface="Arial"/>
              </a:rPr>
              <a:t> a : </a:t>
            </a:r>
            <a:r>
              <a:rPr lang="en-GB" b="1" i="1" dirty="0" err="1">
                <a:solidFill>
                  <a:srgbClr val="0070C0"/>
                </a:solidFill>
                <a:latin typeface="Arial"/>
                <a:cs typeface="Arial"/>
              </a:rPr>
              <a:t>Goetghebuer@un.org</a:t>
            </a: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ADCEC-5687-4DCB-8A63-5CAD81F7F936}"/>
              </a:ext>
            </a:extLst>
          </p:cNvPr>
          <p:cNvSpPr/>
          <p:nvPr/>
        </p:nvSpPr>
        <p:spPr bwMode="auto">
          <a:xfrm>
            <a:off x="8648700" y="190500"/>
            <a:ext cx="279400" cy="381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753542"/>
      </p:ext>
    </p:extLst>
  </p:cSld>
  <p:clrMapOvr>
    <a:masterClrMapping/>
  </p:clrMapOvr>
  <p:transition advTm="31168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3" y="722124"/>
            <a:ext cx="8231187" cy="519112"/>
          </a:xfrm>
        </p:spPr>
        <p:txBody>
          <a:bodyPr/>
          <a:lstStyle/>
          <a:p>
            <a:r>
              <a:rPr lang="en-US" dirty="0" err="1"/>
              <a:t>Bienvenido</a:t>
            </a:r>
            <a:r>
              <a:rPr lang="en-US" dirty="0"/>
              <a:t> al </a:t>
            </a:r>
            <a:r>
              <a:rPr lang="en-US" dirty="0" err="1"/>
              <a:t>quiosco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uso</a:t>
            </a:r>
            <a:r>
              <a:rPr lang="en-US" dirty="0"/>
              <a:t> de </a:t>
            </a:r>
            <a:r>
              <a:rPr lang="en-US" dirty="0" err="1"/>
              <a:t>indicadores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84E043-36B4-4155-982B-17F2F535D927}"/>
              </a:ext>
            </a:extLst>
          </p:cNvPr>
          <p:cNvSpPr txBox="1"/>
          <p:nvPr/>
        </p:nvSpPr>
        <p:spPr>
          <a:xfrm>
            <a:off x="424056" y="1997839"/>
            <a:ext cx="7169440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US" i="1" dirty="0"/>
              <a:t>El </a:t>
            </a:r>
            <a:r>
              <a:rPr lang="en-US" i="1" dirty="0" err="1"/>
              <a:t>objetivo</a:t>
            </a:r>
            <a:r>
              <a:rPr lang="en-US" i="1" dirty="0"/>
              <a:t> del </a:t>
            </a:r>
            <a:r>
              <a:rPr lang="en-US" i="1" dirty="0" err="1"/>
              <a:t>quiosco</a:t>
            </a:r>
            <a:r>
              <a:rPr lang="en-US" i="1" dirty="0"/>
              <a:t> es </a:t>
            </a:r>
            <a:r>
              <a:rPr lang="en-US" i="1" dirty="0" err="1"/>
              <a:t>familiarizar</a:t>
            </a:r>
            <a:r>
              <a:rPr lang="en-US" i="1" dirty="0"/>
              <a:t> a </a:t>
            </a:r>
            <a:r>
              <a:rPr lang="en-US" i="1" dirty="0" err="1"/>
              <a:t>los</a:t>
            </a:r>
            <a:r>
              <a:rPr lang="en-US" i="1" dirty="0"/>
              <a:t> </a:t>
            </a:r>
            <a:r>
              <a:rPr lang="en-US" i="1" dirty="0" err="1"/>
              <a:t>participantes</a:t>
            </a:r>
            <a:r>
              <a:rPr lang="en-US" i="1" dirty="0"/>
              <a:t> con </a:t>
            </a:r>
            <a:r>
              <a:rPr lang="en-US" i="1" dirty="0" err="1"/>
              <a:t>los</a:t>
            </a:r>
            <a:r>
              <a:rPr lang="en-US" i="1" dirty="0"/>
              <a:t> </a:t>
            </a:r>
            <a:r>
              <a:rPr lang="en-US" i="1" dirty="0" err="1"/>
              <a:t>principales</a:t>
            </a:r>
            <a:r>
              <a:rPr lang="en-US" i="1" dirty="0"/>
              <a:t> </a:t>
            </a:r>
            <a:r>
              <a:rPr lang="en-US" i="1" dirty="0" err="1"/>
              <a:t>parámetros</a:t>
            </a:r>
            <a:r>
              <a:rPr lang="en-US" i="1" dirty="0"/>
              <a:t> </a:t>
            </a:r>
            <a:r>
              <a:rPr lang="en-US" i="1" dirty="0" err="1"/>
              <a:t>utilizados</a:t>
            </a:r>
            <a:r>
              <a:rPr lang="en-US" i="1" dirty="0"/>
              <a:t> para </a:t>
            </a:r>
            <a:r>
              <a:rPr lang="en-US" i="1" dirty="0" err="1"/>
              <a:t>los</a:t>
            </a:r>
            <a:r>
              <a:rPr lang="en-US" i="1" dirty="0"/>
              <a:t> </a:t>
            </a:r>
            <a:r>
              <a:rPr lang="en-US" i="1" dirty="0" err="1"/>
              <a:t>indicadores</a:t>
            </a:r>
            <a:r>
              <a:rPr lang="en-US" i="1" dirty="0"/>
              <a:t>: </a:t>
            </a:r>
            <a:r>
              <a:rPr lang="en-US" i="1" dirty="0" err="1"/>
              <a:t>etiqueta</a:t>
            </a:r>
            <a:r>
              <a:rPr lang="en-US" i="1" dirty="0"/>
              <a:t> / </a:t>
            </a:r>
            <a:r>
              <a:rPr lang="en-US" i="1" dirty="0" err="1"/>
              <a:t>unidad</a:t>
            </a:r>
            <a:r>
              <a:rPr lang="en-US" i="1" dirty="0"/>
              <a:t> / </a:t>
            </a:r>
            <a:r>
              <a:rPr lang="en-US" i="1" dirty="0" err="1"/>
              <a:t>necesidad</a:t>
            </a:r>
            <a:r>
              <a:rPr lang="en-US" i="1" dirty="0"/>
              <a:t> / </a:t>
            </a:r>
            <a:r>
              <a:rPr lang="en-US" i="1" dirty="0" err="1"/>
              <a:t>línea</a:t>
            </a:r>
            <a:r>
              <a:rPr lang="en-US" i="1" dirty="0"/>
              <a:t> de base / </a:t>
            </a:r>
            <a:r>
              <a:rPr lang="en-US" i="1" dirty="0" err="1"/>
              <a:t>objetivo</a:t>
            </a:r>
            <a:r>
              <a:rPr lang="en-US" i="1" dirty="0"/>
              <a:t> / </a:t>
            </a:r>
            <a:r>
              <a:rPr lang="en-US" i="1" dirty="0" err="1"/>
              <a:t>resultado</a:t>
            </a:r>
            <a:r>
              <a:rPr lang="en-US" i="1" dirty="0"/>
              <a:t> / </a:t>
            </a:r>
            <a:r>
              <a:rPr lang="en-US" i="1" dirty="0" err="1"/>
              <a:t>rendimiento</a:t>
            </a:r>
            <a:r>
              <a:rPr lang="en-US" i="1" dirty="0"/>
              <a:t>, </a:t>
            </a:r>
            <a:r>
              <a:rPr lang="en-US" i="1" dirty="0" err="1"/>
              <a:t>metadatos</a:t>
            </a:r>
            <a:r>
              <a:rPr lang="en-US" i="1" dirty="0"/>
              <a:t>, </a:t>
            </a:r>
            <a:r>
              <a:rPr lang="en-US" i="1" dirty="0" err="1"/>
              <a:t>desagregación</a:t>
            </a:r>
            <a:r>
              <a:rPr lang="en-US" i="1" dirty="0"/>
              <a:t>, </a:t>
            </a:r>
            <a:r>
              <a:rPr lang="en-US" i="1" dirty="0" err="1"/>
              <a:t>agregación</a:t>
            </a:r>
            <a:r>
              <a:rPr lang="en-US" i="1" dirty="0"/>
              <a:t>,... </a:t>
            </a:r>
          </a:p>
          <a:p>
            <a:pPr algn="just"/>
            <a:endParaRPr lang="en-US" i="1" dirty="0"/>
          </a:p>
          <a:p>
            <a:pPr algn="just"/>
            <a:r>
              <a:rPr lang="en-US" i="1" dirty="0"/>
              <a:t>...</a:t>
            </a:r>
            <a:r>
              <a:rPr lang="en-US" i="1" dirty="0" err="1"/>
              <a:t>aplicados</a:t>
            </a:r>
            <a:r>
              <a:rPr lang="en-US" i="1" dirty="0"/>
              <a:t> a </a:t>
            </a:r>
            <a:r>
              <a:rPr lang="en-US" i="1" dirty="0" err="1"/>
              <a:t>los</a:t>
            </a:r>
            <a:r>
              <a:rPr lang="en-US" i="1" dirty="0"/>
              <a:t> </a:t>
            </a:r>
            <a:r>
              <a:rPr lang="en-US" i="1" dirty="0" err="1"/>
              <a:t>distintos</a:t>
            </a:r>
            <a:r>
              <a:rPr lang="en-US" i="1" dirty="0"/>
              <a:t> </a:t>
            </a:r>
            <a:r>
              <a:rPr lang="en-US" i="1" dirty="0" err="1"/>
              <a:t>tipos</a:t>
            </a:r>
            <a:r>
              <a:rPr lang="en-US" i="1" dirty="0"/>
              <a:t> de </a:t>
            </a:r>
            <a:r>
              <a:rPr lang="en-US" i="1" dirty="0" err="1"/>
              <a:t>indicadores</a:t>
            </a:r>
            <a:r>
              <a:rPr lang="en-US" i="1" dirty="0"/>
              <a:t>: #, %, % </a:t>
            </a:r>
            <a:r>
              <a:rPr lang="en-US" i="1" dirty="0" err="1"/>
              <a:t>compuesto</a:t>
            </a:r>
            <a:r>
              <a:rPr lang="en-US" i="1" dirty="0"/>
              <a:t>, </a:t>
            </a:r>
            <a:r>
              <a:rPr lang="en-US" i="1" dirty="0" err="1"/>
              <a:t>sí</a:t>
            </a:r>
            <a:r>
              <a:rPr lang="en-US" i="1" dirty="0"/>
              <a:t>-no, Likert, etc.</a:t>
            </a:r>
          </a:p>
          <a:p>
            <a:pPr algn="just"/>
            <a:endParaRPr lang="en-US" i="1" dirty="0"/>
          </a:p>
          <a:p>
            <a:pPr algn="just"/>
            <a:r>
              <a:rPr lang="en-US" i="1" dirty="0"/>
              <a:t>La </a:t>
            </a:r>
            <a:r>
              <a:rPr lang="en-US" i="1" dirty="0" err="1"/>
              <a:t>sesión</a:t>
            </a:r>
            <a:r>
              <a:rPr lang="en-US" i="1" dirty="0"/>
              <a:t> se </a:t>
            </a:r>
            <a:r>
              <a:rPr lang="en-US" i="1" dirty="0" err="1"/>
              <a:t>compone</a:t>
            </a:r>
            <a:r>
              <a:rPr lang="en-US" i="1" dirty="0"/>
              <a:t> de </a:t>
            </a:r>
            <a:r>
              <a:rPr lang="en-US" i="1" dirty="0" err="1"/>
              <a:t>una</a:t>
            </a:r>
            <a:r>
              <a:rPr lang="en-US" i="1" dirty="0"/>
              <a:t> </a:t>
            </a:r>
            <a:r>
              <a:rPr lang="en-US" i="1" dirty="0" err="1"/>
              <a:t>serie</a:t>
            </a:r>
            <a:r>
              <a:rPr lang="en-US" i="1" dirty="0"/>
              <a:t> de </a:t>
            </a:r>
            <a:r>
              <a:rPr lang="en-US" i="1" dirty="0" err="1"/>
              <a:t>ejemplos</a:t>
            </a:r>
            <a:r>
              <a:rPr lang="en-US" i="1" dirty="0"/>
              <a:t> </a:t>
            </a:r>
            <a:r>
              <a:rPr lang="en-US" i="1" dirty="0" err="1"/>
              <a:t>prácticos</a:t>
            </a:r>
            <a:r>
              <a:rPr lang="en-US" i="1" dirty="0"/>
              <a:t>: se </a:t>
            </a:r>
            <a:r>
              <a:rPr lang="en-US" i="1" dirty="0" err="1"/>
              <a:t>presenta</a:t>
            </a:r>
            <a:r>
              <a:rPr lang="en-US" i="1" dirty="0"/>
              <a:t> </a:t>
            </a:r>
            <a:r>
              <a:rPr lang="en-US" i="1" dirty="0" err="1"/>
              <a:t>una</a:t>
            </a:r>
            <a:r>
              <a:rPr lang="en-US" i="1" dirty="0"/>
              <a:t> </a:t>
            </a:r>
            <a:r>
              <a:rPr lang="en-US" i="1" dirty="0" err="1"/>
              <a:t>situación</a:t>
            </a:r>
            <a:r>
              <a:rPr lang="en-US" i="1" dirty="0"/>
              <a:t> </a:t>
            </a:r>
            <a:r>
              <a:rPr lang="en-US" i="1" dirty="0" err="1"/>
              <a:t>concreta</a:t>
            </a:r>
            <a:r>
              <a:rPr lang="en-US" i="1" dirty="0"/>
              <a:t>, con </a:t>
            </a:r>
            <a:r>
              <a:rPr lang="en-US" i="1" dirty="0" err="1"/>
              <a:t>preguntas</a:t>
            </a:r>
            <a:r>
              <a:rPr lang="en-US" i="1" dirty="0"/>
              <a:t>, se </a:t>
            </a:r>
            <a:r>
              <a:rPr lang="en-US" i="1" dirty="0" err="1"/>
              <a:t>invita</a:t>
            </a:r>
            <a:r>
              <a:rPr lang="en-US" i="1" dirty="0"/>
              <a:t> a </a:t>
            </a:r>
            <a:r>
              <a:rPr lang="en-US" i="1" dirty="0" err="1"/>
              <a:t>los</a:t>
            </a:r>
            <a:r>
              <a:rPr lang="en-US" i="1" dirty="0"/>
              <a:t> </a:t>
            </a:r>
            <a:r>
              <a:rPr lang="en-US" i="1" dirty="0" err="1"/>
              <a:t>participantes</a:t>
            </a:r>
            <a:r>
              <a:rPr lang="en-US" i="1" dirty="0"/>
              <a:t> a </a:t>
            </a:r>
            <a:r>
              <a:rPr lang="en-US" i="1" dirty="0" err="1"/>
              <a:t>debatir</a:t>
            </a:r>
            <a:r>
              <a:rPr lang="en-US" i="1" dirty="0"/>
              <a:t> y, a </a:t>
            </a:r>
            <a:r>
              <a:rPr lang="en-US" i="1" dirty="0" err="1"/>
              <a:t>continuación</a:t>
            </a:r>
            <a:r>
              <a:rPr lang="en-US" i="1" dirty="0"/>
              <a:t>, </a:t>
            </a:r>
            <a:r>
              <a:rPr lang="en-US" i="1" dirty="0" err="1"/>
              <a:t>el</a:t>
            </a:r>
            <a:r>
              <a:rPr lang="en-US" i="1" dirty="0"/>
              <a:t> </a:t>
            </a:r>
            <a:r>
              <a:rPr lang="en-US" i="1" dirty="0" err="1"/>
              <a:t>animador</a:t>
            </a:r>
            <a:r>
              <a:rPr lang="en-US" i="1" dirty="0"/>
              <a:t> </a:t>
            </a:r>
            <a:r>
              <a:rPr lang="en-US" i="1" dirty="0" err="1"/>
              <a:t>aporta</a:t>
            </a:r>
            <a:r>
              <a:rPr lang="en-US" i="1" dirty="0"/>
              <a:t> las </a:t>
            </a:r>
            <a:r>
              <a:rPr lang="en-US" i="1" dirty="0" err="1"/>
              <a:t>aclaraciones</a:t>
            </a:r>
            <a:r>
              <a:rPr lang="en-US" i="1" dirty="0"/>
              <a:t> </a:t>
            </a:r>
            <a:r>
              <a:rPr lang="en-US" i="1" dirty="0" err="1"/>
              <a:t>necesarias</a:t>
            </a:r>
            <a:r>
              <a:rPr lang="en-US" i="1" dirty="0"/>
              <a:t>.</a:t>
            </a:r>
            <a:r>
              <a:rPr lang="en-US" dirty="0"/>
              <a:t>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FC9001-9525-4938-83C8-D8756E1B6101}"/>
              </a:ext>
            </a:extLst>
          </p:cNvPr>
          <p:cNvSpPr/>
          <p:nvPr/>
        </p:nvSpPr>
        <p:spPr bwMode="auto">
          <a:xfrm>
            <a:off x="8648700" y="190500"/>
            <a:ext cx="279400" cy="381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973951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2B6D1-147A-4E81-B406-87E99255B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  <a:endParaRPr lang="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19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ontent Placeholder 9">
            <a:extLst>
              <a:ext uri="{FF2B5EF4-FFF2-40B4-BE49-F238E27FC236}">
                <a16:creationId xmlns:a16="http://schemas.microsoft.com/office/drawing/2014/main" id="{D619F65C-79D2-4C70-BCE5-6D496771B53F}"/>
              </a:ext>
            </a:extLst>
          </p:cNvPr>
          <p:cNvGraphicFramePr>
            <a:graphicFrameLocks/>
          </p:cNvGraphicFramePr>
          <p:nvPr/>
        </p:nvGraphicFramePr>
        <p:xfrm>
          <a:off x="127322" y="1718785"/>
          <a:ext cx="8889356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5" name="Text Box 311">
            <a:extLst>
              <a:ext uri="{FF2B5EF4-FFF2-40B4-BE49-F238E27FC236}">
                <a16:creationId xmlns:a16="http://schemas.microsoft.com/office/drawing/2014/main" id="{C1FCAF1A-04E9-4F15-9A69-178AEE1EE6E1}"/>
              </a:ext>
            </a:extLst>
          </p:cNvPr>
          <p:cNvSpPr txBox="1"/>
          <p:nvPr/>
        </p:nvSpPr>
        <p:spPr>
          <a:xfrm>
            <a:off x="567635" y="3322704"/>
            <a:ext cx="1404000" cy="15590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72000" tIns="45720" rIns="72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5725" indent="-8572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effectLst/>
                <a:latin typeface="Arial"/>
                <a:ea typeface="PMingLiU"/>
                <a:cs typeface="Arial"/>
              </a:rPr>
              <a:t>$40,000</a:t>
            </a:r>
            <a:endParaRPr lang="en-GB" sz="1400" dirty="0">
              <a:solidFill>
                <a:schemeClr val="tx1"/>
              </a:solidFill>
              <a:effectLst/>
              <a:latin typeface="Arial"/>
              <a:ea typeface="PMingLiU"/>
              <a:cs typeface="Arial"/>
            </a:endParaRP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/>
                <a:ea typeface="PMingLiU"/>
                <a:cs typeface="Arial"/>
              </a:rPr>
              <a:t>10 </a:t>
            </a:r>
            <a:r>
              <a:rPr lang="es-ES" sz="1400" dirty="0">
                <a:solidFill>
                  <a:schemeClr val="tx1"/>
                </a:solidFill>
                <a:latin typeface="Arial"/>
                <a:ea typeface="PMingLiU"/>
                <a:cs typeface="Arial"/>
              </a:rPr>
              <a:t>miembros del equipo</a:t>
            </a:r>
            <a:endParaRPr lang="en-GB" sz="1400" dirty="0">
              <a:solidFill>
                <a:schemeClr val="tx1"/>
              </a:solidFill>
              <a:latin typeface="Arial"/>
              <a:ea typeface="PMingLiU"/>
              <a:cs typeface="Arial"/>
            </a:endParaRP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/>
                <a:ea typeface="PMingLiU"/>
                <a:cs typeface="Arial"/>
              </a:rPr>
              <a:t>100 </a:t>
            </a:r>
            <a:r>
              <a:rPr lang="en-US" sz="1400" dirty="0">
                <a:solidFill>
                  <a:schemeClr val="tx1"/>
                </a:solidFill>
                <a:ea typeface="PMingLiU"/>
                <a:cs typeface="Arial"/>
              </a:rPr>
              <a:t>kits </a:t>
            </a:r>
            <a:r>
              <a:rPr lang="en-US" sz="1400" dirty="0" err="1">
                <a:solidFill>
                  <a:schemeClr val="tx1"/>
                </a:solidFill>
                <a:ea typeface="PMingLiU"/>
                <a:cs typeface="Arial"/>
              </a:rPr>
              <a:t>domésticos</a:t>
            </a:r>
            <a:r>
              <a:rPr lang="en-US" sz="1400" dirty="0">
                <a:solidFill>
                  <a:schemeClr val="tx1"/>
                </a:solidFill>
                <a:ea typeface="PMingLiU"/>
                <a:cs typeface="Arial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a typeface="PMingLiU"/>
                <a:cs typeface="Arial"/>
              </a:rPr>
              <a:t>tratamiento</a:t>
            </a:r>
            <a:r>
              <a:rPr lang="en-US" sz="1400" dirty="0">
                <a:solidFill>
                  <a:schemeClr val="tx1"/>
                </a:solidFill>
                <a:ea typeface="PMingLiU"/>
                <a:cs typeface="Arial"/>
              </a:rPr>
              <a:t> del </a:t>
            </a:r>
            <a:r>
              <a:rPr lang="en-US" sz="1400" dirty="0" err="1">
                <a:solidFill>
                  <a:schemeClr val="tx1"/>
                </a:solidFill>
                <a:ea typeface="PMingLiU"/>
                <a:cs typeface="Arial"/>
              </a:rPr>
              <a:t>agua</a:t>
            </a:r>
            <a:endParaRPr lang="en-GB" sz="1400" dirty="0">
              <a:solidFill>
                <a:schemeClr val="tx1"/>
              </a:solidFill>
              <a:latin typeface="Arial"/>
              <a:ea typeface="PMingLiU"/>
              <a:cs typeface="Arial"/>
            </a:endParaRPr>
          </a:p>
        </p:txBody>
      </p:sp>
      <p:sp>
        <p:nvSpPr>
          <p:cNvPr id="26" name="Text Box 317">
            <a:extLst>
              <a:ext uri="{FF2B5EF4-FFF2-40B4-BE49-F238E27FC236}">
                <a16:creationId xmlns:a16="http://schemas.microsoft.com/office/drawing/2014/main" id="{2A8C844B-D586-47E5-9BD2-1EC2F6E4ED28}"/>
              </a:ext>
            </a:extLst>
          </p:cNvPr>
          <p:cNvSpPr txBox="1"/>
          <p:nvPr/>
        </p:nvSpPr>
        <p:spPr>
          <a:xfrm>
            <a:off x="2207453" y="3322704"/>
            <a:ext cx="1404156" cy="15590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72000" tIns="45720" rIns="72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400" dirty="0" err="1">
                <a:solidFill>
                  <a:schemeClr val="tx1"/>
                </a:solidFill>
                <a:ea typeface="PMingLiU"/>
                <a:cs typeface="Arial"/>
              </a:rPr>
              <a:t>Distribución</a:t>
            </a:r>
            <a:r>
              <a:rPr lang="en-US" sz="1400" dirty="0">
                <a:solidFill>
                  <a:schemeClr val="tx1"/>
                </a:solidFill>
                <a:ea typeface="PMingLiU"/>
                <a:cs typeface="Arial"/>
              </a:rPr>
              <a:t> de kits</a:t>
            </a:r>
            <a:endParaRPr lang="en-US" sz="1400" dirty="0">
              <a:solidFill>
                <a:schemeClr val="tx1"/>
              </a:solidFill>
              <a:effectLst/>
              <a:latin typeface="Arial"/>
              <a:ea typeface="PMingLiU"/>
              <a:cs typeface="Arial"/>
            </a:endParaRPr>
          </a:p>
        </p:txBody>
      </p:sp>
      <p:sp>
        <p:nvSpPr>
          <p:cNvPr id="27" name="Text Box 318">
            <a:extLst>
              <a:ext uri="{FF2B5EF4-FFF2-40B4-BE49-F238E27FC236}">
                <a16:creationId xmlns:a16="http://schemas.microsoft.com/office/drawing/2014/main" id="{85A518CD-5C40-46FD-A102-B8F95C8E16E6}"/>
              </a:ext>
            </a:extLst>
          </p:cNvPr>
          <p:cNvSpPr txBox="1"/>
          <p:nvPr/>
        </p:nvSpPr>
        <p:spPr>
          <a:xfrm>
            <a:off x="3853655" y="3322705"/>
            <a:ext cx="1316772" cy="15590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72000" tIns="45720" rIns="72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sz="1400" dirty="0">
                <a:solidFill>
                  <a:schemeClr val="tx1"/>
                </a:solidFill>
                <a:effectLst/>
                <a:latin typeface="Arial"/>
                <a:ea typeface="PMingLiU"/>
                <a:cs typeface="Arial"/>
              </a:rPr>
              <a:t>100 </a:t>
            </a:r>
            <a:r>
              <a:rPr lang="en-US" sz="1400" dirty="0" err="1">
                <a:solidFill>
                  <a:schemeClr val="tx1"/>
                </a:solidFill>
                <a:ea typeface="PMingLiU"/>
                <a:cs typeface="Arial"/>
              </a:rPr>
              <a:t>domésticos</a:t>
            </a:r>
            <a:r>
              <a:rPr lang="en-US" sz="1400" dirty="0">
                <a:solidFill>
                  <a:schemeClr val="tx1"/>
                </a:solidFill>
                <a:ea typeface="PMingLiU"/>
                <a:cs typeface="Arial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ea typeface="PMingLiU"/>
                <a:cs typeface="Arial"/>
              </a:rPr>
              <a:t>tratamiento</a:t>
            </a:r>
            <a:r>
              <a:rPr lang="en-US" sz="1400" dirty="0">
                <a:solidFill>
                  <a:schemeClr val="tx1"/>
                </a:solidFill>
                <a:ea typeface="PMingLiU"/>
                <a:cs typeface="Arial"/>
              </a:rPr>
              <a:t> del </a:t>
            </a:r>
            <a:r>
              <a:rPr lang="en-US" sz="1400" dirty="0" err="1">
                <a:solidFill>
                  <a:schemeClr val="tx1"/>
                </a:solidFill>
                <a:ea typeface="PMingLiU"/>
                <a:cs typeface="Arial"/>
              </a:rPr>
              <a:t>agua</a:t>
            </a:r>
            <a:endParaRPr lang="en-GB" sz="1400" dirty="0">
              <a:solidFill>
                <a:schemeClr val="tx1"/>
              </a:solidFill>
              <a:effectLst/>
              <a:latin typeface="Arial"/>
              <a:ea typeface="PMingLiU"/>
              <a:cs typeface="Arial"/>
            </a:endParaRPr>
          </a:p>
        </p:txBody>
      </p:sp>
      <p:sp>
        <p:nvSpPr>
          <p:cNvPr id="28" name="Text Box 319">
            <a:extLst>
              <a:ext uri="{FF2B5EF4-FFF2-40B4-BE49-F238E27FC236}">
                <a16:creationId xmlns:a16="http://schemas.microsoft.com/office/drawing/2014/main" id="{00082B5C-3051-4015-ACE9-F0E08523DC92}"/>
              </a:ext>
            </a:extLst>
          </p:cNvPr>
          <p:cNvSpPr txBox="1"/>
          <p:nvPr/>
        </p:nvSpPr>
        <p:spPr>
          <a:xfrm>
            <a:off x="5412473" y="3322706"/>
            <a:ext cx="1331565" cy="1559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72000" tIns="45720" rIns="72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400" dirty="0" err="1">
                <a:solidFill>
                  <a:schemeClr val="tx1"/>
                </a:solidFill>
                <a:ea typeface="PMingLiU"/>
                <a:cs typeface="Arial"/>
              </a:rPr>
              <a:t>Aumento</a:t>
            </a:r>
            <a:r>
              <a:rPr lang="en-US" sz="1400" dirty="0">
                <a:solidFill>
                  <a:schemeClr val="tx1"/>
                </a:solidFill>
                <a:ea typeface="PMingLiU"/>
                <a:cs typeface="Arial"/>
              </a:rPr>
              <a:t> del </a:t>
            </a:r>
            <a:r>
              <a:rPr lang="en-US" sz="1400" dirty="0" err="1">
                <a:solidFill>
                  <a:schemeClr val="tx1"/>
                </a:solidFill>
                <a:ea typeface="PMingLiU"/>
                <a:cs typeface="Arial"/>
              </a:rPr>
              <a:t>número</a:t>
            </a:r>
            <a:r>
              <a:rPr lang="en-US" sz="1400" dirty="0">
                <a:solidFill>
                  <a:schemeClr val="tx1"/>
                </a:solidFill>
                <a:ea typeface="PMingLiU"/>
                <a:cs typeface="Arial"/>
              </a:rPr>
              <a:t> de personas con </a:t>
            </a:r>
            <a:r>
              <a:rPr lang="en-US" sz="1400" dirty="0" err="1">
                <a:solidFill>
                  <a:schemeClr val="tx1"/>
                </a:solidFill>
                <a:ea typeface="PMingLiU"/>
                <a:cs typeface="Arial"/>
              </a:rPr>
              <a:t>acceso</a:t>
            </a:r>
            <a:r>
              <a:rPr lang="en-US" sz="1400" dirty="0">
                <a:solidFill>
                  <a:schemeClr val="tx1"/>
                </a:solidFill>
                <a:ea typeface="PMingLiU"/>
                <a:cs typeface="Arial"/>
              </a:rPr>
              <a:t> a </a:t>
            </a:r>
            <a:r>
              <a:rPr lang="en-US" sz="1400" dirty="0" err="1">
                <a:solidFill>
                  <a:schemeClr val="tx1"/>
                </a:solidFill>
                <a:ea typeface="PMingLiU"/>
                <a:cs typeface="Arial"/>
              </a:rPr>
              <a:t>agua</a:t>
            </a:r>
            <a:r>
              <a:rPr lang="en-US" sz="1400" dirty="0">
                <a:solidFill>
                  <a:schemeClr val="tx1"/>
                </a:solidFill>
                <a:ea typeface="PMingLiU"/>
                <a:cs typeface="Arial"/>
              </a:rPr>
              <a:t> potable </a:t>
            </a:r>
            <a:r>
              <a:rPr lang="en-US" sz="1400" dirty="0" err="1">
                <a:solidFill>
                  <a:schemeClr val="tx1"/>
                </a:solidFill>
                <a:ea typeface="PMingLiU"/>
                <a:cs typeface="Arial"/>
              </a:rPr>
              <a:t>segura</a:t>
            </a:r>
            <a:endParaRPr lang="en-GB" sz="1400" dirty="0">
              <a:solidFill>
                <a:schemeClr val="tx1"/>
              </a:solidFill>
              <a:effectLst/>
              <a:latin typeface="Arial"/>
              <a:ea typeface="PMingLiU"/>
              <a:cs typeface="Arial"/>
            </a:endParaRPr>
          </a:p>
        </p:txBody>
      </p:sp>
      <p:sp>
        <p:nvSpPr>
          <p:cNvPr id="29" name="Text Box 320">
            <a:extLst>
              <a:ext uri="{FF2B5EF4-FFF2-40B4-BE49-F238E27FC236}">
                <a16:creationId xmlns:a16="http://schemas.microsoft.com/office/drawing/2014/main" id="{BD49E460-C21C-465D-9863-E0F73027123F}"/>
              </a:ext>
            </a:extLst>
          </p:cNvPr>
          <p:cNvSpPr txBox="1"/>
          <p:nvPr/>
        </p:nvSpPr>
        <p:spPr>
          <a:xfrm>
            <a:off x="6986084" y="3322706"/>
            <a:ext cx="1390724" cy="1559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72000" tIns="45720" rIns="72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400" dirty="0" err="1">
                <a:solidFill>
                  <a:schemeClr val="tx1"/>
                </a:solidFill>
                <a:ea typeface="PMingLiU"/>
                <a:cs typeface="Arial"/>
              </a:rPr>
              <a:t>Reducción</a:t>
            </a:r>
            <a:r>
              <a:rPr lang="en-US" sz="1400" dirty="0">
                <a:solidFill>
                  <a:schemeClr val="tx1"/>
                </a:solidFill>
                <a:ea typeface="PMingLiU"/>
                <a:cs typeface="Arial"/>
              </a:rPr>
              <a:t> de la </a:t>
            </a:r>
            <a:r>
              <a:rPr lang="en-US" sz="1400" dirty="0" err="1">
                <a:solidFill>
                  <a:schemeClr val="tx1"/>
                </a:solidFill>
                <a:ea typeface="PMingLiU"/>
                <a:cs typeface="Arial"/>
              </a:rPr>
              <a:t>mortalidad</a:t>
            </a:r>
            <a:r>
              <a:rPr lang="en-US" sz="1400" dirty="0">
                <a:solidFill>
                  <a:schemeClr val="tx1"/>
                </a:solidFill>
                <a:ea typeface="PMingLiU"/>
                <a:cs typeface="Arial"/>
              </a:rPr>
              <a:t> </a:t>
            </a:r>
            <a:r>
              <a:rPr lang="en-US" sz="1400" dirty="0" err="1">
                <a:solidFill>
                  <a:schemeClr val="tx1"/>
                </a:solidFill>
                <a:ea typeface="PMingLiU"/>
                <a:cs typeface="Arial"/>
              </a:rPr>
              <a:t>en</a:t>
            </a:r>
            <a:r>
              <a:rPr lang="en-US" sz="1400" dirty="0">
                <a:solidFill>
                  <a:schemeClr val="tx1"/>
                </a:solidFill>
                <a:ea typeface="PMingLiU"/>
                <a:cs typeface="Arial"/>
              </a:rPr>
              <a:t> la población </a:t>
            </a:r>
            <a:r>
              <a:rPr lang="en-US" sz="1400" dirty="0" err="1">
                <a:solidFill>
                  <a:schemeClr val="tx1"/>
                </a:solidFill>
                <a:ea typeface="PMingLiU"/>
                <a:cs typeface="Arial"/>
              </a:rPr>
              <a:t>afectada</a:t>
            </a:r>
            <a:endParaRPr lang="en-GB" sz="1400" dirty="0">
              <a:solidFill>
                <a:schemeClr val="tx1"/>
              </a:solidFill>
              <a:effectLst/>
              <a:latin typeface="Arial"/>
              <a:ea typeface="PMingLiU"/>
              <a:cs typeface="Arial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DF228B-BEA6-4647-958A-DA8A557CC07C}"/>
              </a:ext>
            </a:extLst>
          </p:cNvPr>
          <p:cNvSpPr/>
          <p:nvPr/>
        </p:nvSpPr>
        <p:spPr>
          <a:xfrm>
            <a:off x="503238" y="3014929"/>
            <a:ext cx="10422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ea typeface="PMingLiU"/>
                <a:cs typeface="Arial"/>
              </a:rPr>
              <a:t>EJEMPLO</a:t>
            </a:r>
            <a:endParaRPr lang="en-GB" sz="14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2183449-2D54-4B4E-B833-D19F7BE23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13" y="742371"/>
            <a:ext cx="8231187" cy="519112"/>
          </a:xfrm>
        </p:spPr>
        <p:txBody>
          <a:bodyPr/>
          <a:lstStyle/>
          <a:p>
            <a:r>
              <a:rPr lang="en-GB" dirty="0"/>
              <a:t>LA CADENA DE RESULTADOS /1: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6360D2-DD5E-41BE-92EE-FAA6B21E6313}"/>
              </a:ext>
            </a:extLst>
          </p:cNvPr>
          <p:cNvSpPr/>
          <p:nvPr/>
        </p:nvSpPr>
        <p:spPr bwMode="auto">
          <a:xfrm>
            <a:off x="8648700" y="190500"/>
            <a:ext cx="279400" cy="381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9891606"/>
      </p:ext>
    </p:extLst>
  </p:cSld>
  <p:clrMapOvr>
    <a:masterClrMapping/>
  </p:clrMapOvr>
  <p:transition advTm="67579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D16B5AFE-E467-4CBA-889B-D4E4FDE224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6456" y="2328077"/>
            <a:ext cx="8187489" cy="4024179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300"/>
              </a:spcBef>
              <a:buNone/>
            </a:pPr>
            <a:r>
              <a:rPr lang="en-GB" b="1" u="sng" kern="12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INSUMOS</a:t>
            </a:r>
            <a:r>
              <a:rPr lang="en-GB" kern="1200" dirty="0">
                <a:latin typeface="Arial" pitchFamily="34" charset="0"/>
                <a:cs typeface="Arial" pitchFamily="34" charset="0"/>
              </a:rPr>
              <a:t> (</a:t>
            </a:r>
            <a:r>
              <a:rPr lang="en-GB" kern="1200" dirty="0" err="1">
                <a:latin typeface="Arial" pitchFamily="34" charset="0"/>
                <a:cs typeface="Arial" pitchFamily="34" charset="0"/>
              </a:rPr>
              <a:t>recursos</a:t>
            </a:r>
            <a:r>
              <a:rPr lang="en-GB" kern="1200" dirty="0">
                <a:latin typeface="Arial" pitchFamily="34" charset="0"/>
                <a:cs typeface="Arial" pitchFamily="34" charset="0"/>
              </a:rPr>
              <a:t>) "¿</a:t>
            </a:r>
            <a:r>
              <a:rPr lang="en-GB" kern="1200" dirty="0" err="1">
                <a:latin typeface="Arial" pitchFamily="34" charset="0"/>
                <a:cs typeface="Arial" pitchFamily="34" charset="0"/>
              </a:rPr>
              <a:t>qué</a:t>
            </a:r>
            <a:r>
              <a:rPr lang="en-GB" kern="1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kern="1200" dirty="0" err="1">
                <a:latin typeface="Arial" pitchFamily="34" charset="0"/>
                <a:cs typeface="Arial" pitchFamily="34" charset="0"/>
              </a:rPr>
              <a:t>utilizamos</a:t>
            </a:r>
            <a:r>
              <a:rPr lang="en-GB" kern="1200" dirty="0">
                <a:latin typeface="Arial" pitchFamily="34" charset="0"/>
                <a:cs typeface="Arial" pitchFamily="34" charset="0"/>
              </a:rPr>
              <a:t>?" </a:t>
            </a:r>
          </a:p>
          <a:p>
            <a:pPr marL="0" indent="0" algn="just">
              <a:lnSpc>
                <a:spcPct val="100000"/>
              </a:lnSpc>
              <a:spcBef>
                <a:spcPts val="300"/>
              </a:spcBef>
              <a:buNone/>
            </a:pPr>
            <a:r>
              <a:rPr lang="en-GB" kern="1200" dirty="0" err="1">
                <a:latin typeface="Arial" pitchFamily="34" charset="0"/>
                <a:cs typeface="Arial" pitchFamily="34" charset="0"/>
              </a:rPr>
              <a:t>los</a:t>
            </a:r>
            <a:r>
              <a:rPr lang="en-GB" kern="1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kern="1200" dirty="0" err="1">
                <a:latin typeface="Arial" pitchFamily="34" charset="0"/>
                <a:cs typeface="Arial" pitchFamily="34" charset="0"/>
              </a:rPr>
              <a:t>recursos</a:t>
            </a:r>
            <a:r>
              <a:rPr lang="en-GB" kern="1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kern="1200" dirty="0" err="1">
                <a:latin typeface="Arial" pitchFamily="34" charset="0"/>
                <a:cs typeface="Arial" pitchFamily="34" charset="0"/>
              </a:rPr>
              <a:t>financieros</a:t>
            </a:r>
            <a:r>
              <a:rPr lang="en-GB" kern="1200" dirty="0">
                <a:latin typeface="Arial" pitchFamily="34" charset="0"/>
                <a:cs typeface="Arial" pitchFamily="34" charset="0"/>
              </a:rPr>
              <a:t>, </a:t>
            </a:r>
            <a:r>
              <a:rPr lang="en-GB" kern="1200" dirty="0" err="1">
                <a:latin typeface="Arial" pitchFamily="34" charset="0"/>
                <a:cs typeface="Arial" pitchFamily="34" charset="0"/>
              </a:rPr>
              <a:t>humanos</a:t>
            </a:r>
            <a:r>
              <a:rPr lang="en-GB" kern="1200" dirty="0">
                <a:latin typeface="Arial" pitchFamily="34" charset="0"/>
                <a:cs typeface="Arial" pitchFamily="34" charset="0"/>
              </a:rPr>
              <a:t> y </a:t>
            </a:r>
            <a:r>
              <a:rPr lang="en-GB" kern="1200" dirty="0" err="1">
                <a:latin typeface="Arial" pitchFamily="34" charset="0"/>
                <a:cs typeface="Arial" pitchFamily="34" charset="0"/>
              </a:rPr>
              <a:t>materiales</a:t>
            </a:r>
            <a:r>
              <a:rPr lang="en-GB" kern="1200" dirty="0">
                <a:latin typeface="Arial" pitchFamily="34" charset="0"/>
                <a:cs typeface="Arial" pitchFamily="34" charset="0"/>
              </a:rPr>
              <a:t> que se </a:t>
            </a:r>
            <a:r>
              <a:rPr lang="en-GB" kern="1200" dirty="0" err="1">
                <a:latin typeface="Arial" pitchFamily="34" charset="0"/>
                <a:cs typeface="Arial" pitchFamily="34" charset="0"/>
              </a:rPr>
              <a:t>destinan</a:t>
            </a:r>
            <a:r>
              <a:rPr lang="en-GB" kern="1200" dirty="0">
                <a:latin typeface="Arial" pitchFamily="34" charset="0"/>
                <a:cs typeface="Arial" pitchFamily="34" charset="0"/>
              </a:rPr>
              <a:t> a la </a:t>
            </a:r>
            <a:r>
              <a:rPr lang="en-GB" kern="1200" dirty="0" err="1">
                <a:latin typeface="Arial" pitchFamily="34" charset="0"/>
                <a:cs typeface="Arial" pitchFamily="34" charset="0"/>
              </a:rPr>
              <a:t>intervención</a:t>
            </a:r>
            <a:r>
              <a:rPr lang="en-GB" kern="1200" dirty="0">
                <a:latin typeface="Arial" pitchFamily="34" charset="0"/>
                <a:cs typeface="Arial" pitchFamily="34" charset="0"/>
              </a:rPr>
              <a:t>.</a:t>
            </a:r>
            <a:endParaRPr lang="en-US" sz="600" kern="12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300"/>
              </a:spcBef>
              <a:buNone/>
            </a:pPr>
            <a:r>
              <a:rPr lang="en-GB" b="1" u="sng" kern="12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ACCIONES</a:t>
            </a:r>
            <a:r>
              <a:rPr lang="en-GB" kern="12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kern="1200" dirty="0">
                <a:latin typeface="Arial" pitchFamily="34" charset="0"/>
                <a:cs typeface="Arial" pitchFamily="34" charset="0"/>
              </a:rPr>
              <a:t>(</a:t>
            </a:r>
            <a:r>
              <a:rPr lang="en-GB" kern="1200" dirty="0" err="1">
                <a:latin typeface="Arial" pitchFamily="34" charset="0"/>
                <a:cs typeface="Arial" pitchFamily="34" charset="0"/>
              </a:rPr>
              <a:t>actividades</a:t>
            </a:r>
            <a:r>
              <a:rPr lang="en-GB" kern="1200" dirty="0">
                <a:latin typeface="Arial" pitchFamily="34" charset="0"/>
                <a:cs typeface="Arial" pitchFamily="34" charset="0"/>
              </a:rPr>
              <a:t>, </a:t>
            </a:r>
            <a:r>
              <a:rPr lang="en-GB" kern="1200" dirty="0" err="1">
                <a:latin typeface="Arial" pitchFamily="34" charset="0"/>
                <a:cs typeface="Arial" pitchFamily="34" charset="0"/>
              </a:rPr>
              <a:t>procesos</a:t>
            </a:r>
            <a:r>
              <a:rPr lang="en-GB" kern="1200" dirty="0">
                <a:latin typeface="Arial" pitchFamily="34" charset="0"/>
                <a:cs typeface="Arial" pitchFamily="34" charset="0"/>
              </a:rPr>
              <a:t>, </a:t>
            </a:r>
            <a:r>
              <a:rPr lang="en-GB" kern="1200" dirty="0" err="1">
                <a:latin typeface="Arial" pitchFamily="34" charset="0"/>
                <a:cs typeface="Arial" pitchFamily="34" charset="0"/>
              </a:rPr>
              <a:t>intervenciones</a:t>
            </a:r>
            <a:r>
              <a:rPr lang="en-GB" kern="1200" dirty="0">
                <a:latin typeface="Arial" pitchFamily="34" charset="0"/>
                <a:cs typeface="Arial" pitchFamily="34" charset="0"/>
              </a:rPr>
              <a:t>) "¿</a:t>
            </a:r>
            <a:r>
              <a:rPr lang="en-GB" kern="1200" dirty="0" err="1">
                <a:latin typeface="Arial" pitchFamily="34" charset="0"/>
                <a:cs typeface="Arial" pitchFamily="34" charset="0"/>
              </a:rPr>
              <a:t>qué</a:t>
            </a:r>
            <a:r>
              <a:rPr lang="en-GB" kern="1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kern="1200" dirty="0" err="1">
                <a:latin typeface="Arial" pitchFamily="34" charset="0"/>
                <a:cs typeface="Arial" pitchFamily="34" charset="0"/>
              </a:rPr>
              <a:t>hemos</a:t>
            </a:r>
            <a:r>
              <a:rPr lang="en-GB" kern="1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kern="1200" dirty="0" err="1">
                <a:latin typeface="Arial" pitchFamily="34" charset="0"/>
                <a:cs typeface="Arial" pitchFamily="34" charset="0"/>
              </a:rPr>
              <a:t>hecho</a:t>
            </a:r>
            <a:r>
              <a:rPr lang="en-GB" kern="1200" dirty="0">
                <a:latin typeface="Arial" pitchFamily="34" charset="0"/>
                <a:cs typeface="Arial" pitchFamily="34" charset="0"/>
              </a:rPr>
              <a:t>?"</a:t>
            </a:r>
          </a:p>
          <a:p>
            <a:pPr marL="0" indent="0" algn="just">
              <a:lnSpc>
                <a:spcPct val="100000"/>
              </a:lnSpc>
              <a:spcBef>
                <a:spcPts val="300"/>
              </a:spcBef>
              <a:buNone/>
            </a:pPr>
            <a:r>
              <a:rPr lang="en-GB" kern="1200" dirty="0" err="1">
                <a:latin typeface="Arial" pitchFamily="34" charset="0"/>
                <a:cs typeface="Arial" pitchFamily="34" charset="0"/>
              </a:rPr>
              <a:t>el</a:t>
            </a:r>
            <a:r>
              <a:rPr lang="en-GB" kern="1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kern="1200" dirty="0" err="1">
                <a:latin typeface="Arial" pitchFamily="34" charset="0"/>
                <a:cs typeface="Arial" pitchFamily="34" charset="0"/>
              </a:rPr>
              <a:t>trabajo</a:t>
            </a:r>
            <a:r>
              <a:rPr lang="en-GB" kern="1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kern="1200" dirty="0" err="1">
                <a:latin typeface="Arial" pitchFamily="34" charset="0"/>
                <a:cs typeface="Arial" pitchFamily="34" charset="0"/>
              </a:rPr>
              <a:t>realizado</a:t>
            </a:r>
            <a:r>
              <a:rPr lang="en-GB" kern="1200" dirty="0">
                <a:latin typeface="Arial" pitchFamily="34" charset="0"/>
                <a:cs typeface="Arial" pitchFamily="34" charset="0"/>
              </a:rPr>
              <a:t> con </a:t>
            </a:r>
            <a:r>
              <a:rPr lang="en-GB" kern="1200" dirty="0" err="1">
                <a:latin typeface="Arial" pitchFamily="34" charset="0"/>
                <a:cs typeface="Arial" pitchFamily="34" charset="0"/>
              </a:rPr>
              <a:t>los</a:t>
            </a:r>
            <a:r>
              <a:rPr lang="en-GB" kern="1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kern="1200" dirty="0" err="1">
                <a:latin typeface="Arial" pitchFamily="34" charset="0"/>
                <a:cs typeface="Arial" pitchFamily="34" charset="0"/>
              </a:rPr>
              <a:t>insumos</a:t>
            </a:r>
            <a:r>
              <a:rPr lang="en-GB" kern="1200" dirty="0">
                <a:latin typeface="Arial" pitchFamily="34" charset="0"/>
                <a:cs typeface="Arial" pitchFamily="34" charset="0"/>
              </a:rPr>
              <a:t> para </a:t>
            </a:r>
            <a:r>
              <a:rPr lang="en-GB" kern="1200" dirty="0" err="1">
                <a:latin typeface="Arial" pitchFamily="34" charset="0"/>
                <a:cs typeface="Arial" pitchFamily="34" charset="0"/>
              </a:rPr>
              <a:t>producir</a:t>
            </a:r>
            <a:r>
              <a:rPr lang="en-GB" kern="1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kern="1200" dirty="0" err="1">
                <a:latin typeface="Arial" pitchFamily="34" charset="0"/>
                <a:cs typeface="Arial" pitchFamily="34" charset="0"/>
              </a:rPr>
              <a:t>los</a:t>
            </a:r>
            <a:r>
              <a:rPr lang="en-GB" kern="1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kern="1200" dirty="0" err="1">
                <a:latin typeface="Arial" pitchFamily="34" charset="0"/>
                <a:cs typeface="Arial" pitchFamily="34" charset="0"/>
              </a:rPr>
              <a:t>resultados</a:t>
            </a:r>
            <a:r>
              <a:rPr lang="en-GB" kern="12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300"/>
              </a:spcBef>
              <a:buNone/>
            </a:pPr>
            <a:endParaRPr lang="en-US" sz="600" kern="12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300"/>
              </a:spcBef>
              <a:buNone/>
            </a:pPr>
            <a:r>
              <a:rPr lang="en-GB" b="1" u="sng" kern="12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PRODUCTOS </a:t>
            </a:r>
            <a:r>
              <a:rPr lang="en-GB" i="1" kern="1200" dirty="0">
                <a:latin typeface="Arial" pitchFamily="34" charset="0"/>
                <a:cs typeface="Arial" pitchFamily="34" charset="0"/>
              </a:rPr>
              <a:t>"¿</a:t>
            </a:r>
            <a:r>
              <a:rPr lang="en-GB" i="1" kern="1200" dirty="0" err="1">
                <a:latin typeface="Arial" pitchFamily="34" charset="0"/>
                <a:cs typeface="Arial" pitchFamily="34" charset="0"/>
              </a:rPr>
              <a:t>qué</a:t>
            </a:r>
            <a:r>
              <a:rPr lang="en-GB" i="1" kern="1200" dirty="0">
                <a:latin typeface="Arial" pitchFamily="34" charset="0"/>
                <a:cs typeface="Arial" pitchFamily="34" charset="0"/>
              </a:rPr>
              <a:t> ha </a:t>
            </a:r>
            <a:r>
              <a:rPr lang="en-GB" i="1" kern="1200" dirty="0" err="1">
                <a:latin typeface="Arial" pitchFamily="34" charset="0"/>
                <a:cs typeface="Arial" pitchFamily="34" charset="0"/>
              </a:rPr>
              <a:t>aportado</a:t>
            </a:r>
            <a:r>
              <a:rPr lang="en-GB" i="1" kern="1200" dirty="0">
                <a:latin typeface="Arial" pitchFamily="34" charset="0"/>
                <a:cs typeface="Arial" pitchFamily="34" charset="0"/>
              </a:rPr>
              <a:t> la </a:t>
            </a:r>
            <a:r>
              <a:rPr lang="en-GB" i="1" kern="1200" dirty="0" err="1">
                <a:latin typeface="Arial" pitchFamily="34" charset="0"/>
                <a:cs typeface="Arial" pitchFamily="34" charset="0"/>
              </a:rPr>
              <a:t>acción</a:t>
            </a:r>
            <a:r>
              <a:rPr lang="en-GB" i="1" kern="1200" dirty="0">
                <a:latin typeface="Arial" pitchFamily="34" charset="0"/>
                <a:cs typeface="Arial" pitchFamily="34" charset="0"/>
              </a:rPr>
              <a:t>?" </a:t>
            </a:r>
          </a:p>
          <a:p>
            <a:pPr marL="0" indent="0" algn="just">
              <a:lnSpc>
                <a:spcPct val="100000"/>
              </a:lnSpc>
              <a:spcBef>
                <a:spcPts val="300"/>
              </a:spcBef>
              <a:buNone/>
            </a:pPr>
            <a:r>
              <a:rPr lang="en-GB" kern="1200" dirty="0" err="1">
                <a:latin typeface="Arial" pitchFamily="34" charset="0"/>
                <a:cs typeface="Arial" pitchFamily="34" charset="0"/>
              </a:rPr>
              <a:t>el</a:t>
            </a:r>
            <a:r>
              <a:rPr lang="en-GB" kern="1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kern="1200" dirty="0" err="1">
                <a:latin typeface="Arial" pitchFamily="34" charset="0"/>
                <a:cs typeface="Arial" pitchFamily="34" charset="0"/>
              </a:rPr>
              <a:t>efecto</a:t>
            </a:r>
            <a:r>
              <a:rPr lang="en-GB" kern="1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kern="1200" dirty="0" err="1">
                <a:latin typeface="Arial" pitchFamily="34" charset="0"/>
                <a:cs typeface="Arial" pitchFamily="34" charset="0"/>
              </a:rPr>
              <a:t>directo</a:t>
            </a:r>
            <a:r>
              <a:rPr lang="en-GB" kern="1200" dirty="0">
                <a:latin typeface="Arial" pitchFamily="34" charset="0"/>
                <a:cs typeface="Arial" pitchFamily="34" charset="0"/>
              </a:rPr>
              <a:t> de la </a:t>
            </a:r>
            <a:r>
              <a:rPr lang="en-GB" kern="1200" dirty="0" err="1">
                <a:latin typeface="Arial" pitchFamily="34" charset="0"/>
                <a:cs typeface="Arial" pitchFamily="34" charset="0"/>
              </a:rPr>
              <a:t>acción</a:t>
            </a:r>
            <a:r>
              <a:rPr lang="en-GB" kern="1200" dirty="0">
                <a:latin typeface="Arial" pitchFamily="34" charset="0"/>
                <a:cs typeface="Arial" pitchFamily="34" charset="0"/>
              </a:rPr>
              <a:t>: </a:t>
            </a:r>
            <a:r>
              <a:rPr lang="en-GB" kern="1200" dirty="0" err="1">
                <a:latin typeface="Arial" pitchFamily="34" charset="0"/>
                <a:cs typeface="Arial" pitchFamily="34" charset="0"/>
              </a:rPr>
              <a:t>los</a:t>
            </a:r>
            <a:r>
              <a:rPr lang="en-GB" kern="1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kern="1200" dirty="0" err="1">
                <a:latin typeface="Arial" pitchFamily="34" charset="0"/>
                <a:cs typeface="Arial" pitchFamily="34" charset="0"/>
              </a:rPr>
              <a:t>bienes</a:t>
            </a:r>
            <a:r>
              <a:rPr lang="en-GB" kern="1200" dirty="0">
                <a:latin typeface="Arial" pitchFamily="34" charset="0"/>
                <a:cs typeface="Arial" pitchFamily="34" charset="0"/>
              </a:rPr>
              <a:t> o </a:t>
            </a:r>
            <a:r>
              <a:rPr lang="en-GB" kern="1200" dirty="0" err="1">
                <a:latin typeface="Arial" pitchFamily="34" charset="0"/>
                <a:cs typeface="Arial" pitchFamily="34" charset="0"/>
              </a:rPr>
              <a:t>servicios</a:t>
            </a:r>
            <a:r>
              <a:rPr lang="en-GB" kern="1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kern="1200" dirty="0" err="1">
                <a:latin typeface="Arial" pitchFamily="34" charset="0"/>
                <a:cs typeface="Arial" pitchFamily="34" charset="0"/>
              </a:rPr>
              <a:t>entregados</a:t>
            </a:r>
            <a:r>
              <a:rPr lang="en-GB" kern="1200" dirty="0">
                <a:latin typeface="Arial" pitchFamily="34" charset="0"/>
                <a:cs typeface="Arial" pitchFamily="34" charset="0"/>
              </a:rPr>
              <a:t> a la población </a:t>
            </a:r>
            <a:r>
              <a:rPr lang="en-GB" kern="1200" dirty="0" err="1">
                <a:latin typeface="Arial" pitchFamily="34" charset="0"/>
                <a:cs typeface="Arial" pitchFamily="34" charset="0"/>
              </a:rPr>
              <a:t>destinataria</a:t>
            </a:r>
            <a:r>
              <a:rPr lang="en-GB" kern="1200" dirty="0">
                <a:latin typeface="Arial" pitchFamily="34" charset="0"/>
                <a:cs typeface="Arial" pitchFamily="34" charset="0"/>
              </a:rPr>
              <a:t>.</a:t>
            </a:r>
            <a:endParaRPr lang="en-GB" sz="600" b="1" u="sng" kern="12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300"/>
              </a:spcBef>
              <a:buNone/>
            </a:pPr>
            <a:r>
              <a:rPr lang="en-GB" b="1" u="sng" kern="12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RESULTADOS</a:t>
            </a:r>
            <a:r>
              <a:rPr lang="en-GB" b="1" kern="1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i="1" kern="1200" dirty="0">
                <a:latin typeface="Arial" pitchFamily="34" charset="0"/>
                <a:cs typeface="Arial" pitchFamily="34" charset="0"/>
              </a:rPr>
              <a:t>“¿</a:t>
            </a:r>
            <a:r>
              <a:rPr lang="en-GB" i="1" kern="1200" dirty="0" err="1">
                <a:latin typeface="Arial" pitchFamily="34" charset="0"/>
                <a:cs typeface="Arial" pitchFamily="34" charset="0"/>
              </a:rPr>
              <a:t>qué</a:t>
            </a:r>
            <a:r>
              <a:rPr lang="en-GB" i="1" kern="1200" dirty="0">
                <a:latin typeface="Arial" pitchFamily="34" charset="0"/>
                <a:cs typeface="Arial" pitchFamily="34" charset="0"/>
              </a:rPr>
              <a:t> ha </a:t>
            </a:r>
            <a:r>
              <a:rPr lang="en-GB" i="1" kern="1200" dirty="0" err="1">
                <a:latin typeface="Arial" pitchFamily="34" charset="0"/>
                <a:cs typeface="Arial" pitchFamily="34" charset="0"/>
              </a:rPr>
              <a:t>cambiado</a:t>
            </a:r>
            <a:r>
              <a:rPr lang="en-GB" i="1" kern="1200" dirty="0">
                <a:latin typeface="Arial" pitchFamily="34" charset="0"/>
                <a:cs typeface="Arial" pitchFamily="34" charset="0"/>
              </a:rPr>
              <a:t> para </a:t>
            </a:r>
            <a:r>
              <a:rPr lang="en-GB" i="1" kern="1200" dirty="0" err="1">
                <a:latin typeface="Arial" pitchFamily="34" charset="0"/>
                <a:cs typeface="Arial" pitchFamily="34" charset="0"/>
              </a:rPr>
              <a:t>ellos</a:t>
            </a:r>
            <a:r>
              <a:rPr lang="en-GB" i="1" kern="1200" dirty="0">
                <a:latin typeface="Arial" pitchFamily="34" charset="0"/>
                <a:cs typeface="Arial" pitchFamily="34" charset="0"/>
              </a:rPr>
              <a:t>?" </a:t>
            </a:r>
          </a:p>
          <a:p>
            <a:pPr marL="0" indent="0" algn="just">
              <a:lnSpc>
                <a:spcPct val="100000"/>
              </a:lnSpc>
              <a:spcBef>
                <a:spcPts val="300"/>
              </a:spcBef>
              <a:buNone/>
            </a:pPr>
            <a:r>
              <a:rPr lang="en-GB" i="1" kern="1200" dirty="0" err="1">
                <a:latin typeface="Arial" pitchFamily="34" charset="0"/>
                <a:cs typeface="Arial" pitchFamily="34" charset="0"/>
              </a:rPr>
              <a:t>los</a:t>
            </a:r>
            <a:r>
              <a:rPr lang="en-GB" i="1" kern="1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i="1" kern="1200" dirty="0" err="1">
                <a:latin typeface="Arial" pitchFamily="34" charset="0"/>
                <a:cs typeface="Arial" pitchFamily="34" charset="0"/>
              </a:rPr>
              <a:t>efectos</a:t>
            </a:r>
            <a:r>
              <a:rPr lang="en-GB" i="1" kern="1200" dirty="0">
                <a:latin typeface="Arial" pitchFamily="34" charset="0"/>
                <a:cs typeface="Arial" pitchFamily="34" charset="0"/>
              </a:rPr>
              <a:t> a </a:t>
            </a:r>
            <a:r>
              <a:rPr lang="en-GB" i="1" kern="1200" dirty="0" err="1">
                <a:latin typeface="Arial" pitchFamily="34" charset="0"/>
                <a:cs typeface="Arial" pitchFamily="34" charset="0"/>
              </a:rPr>
              <a:t>corto</a:t>
            </a:r>
            <a:r>
              <a:rPr lang="en-GB" i="1" kern="1200" dirty="0">
                <a:latin typeface="Arial" pitchFamily="34" charset="0"/>
                <a:cs typeface="Arial" pitchFamily="34" charset="0"/>
              </a:rPr>
              <a:t> y medio </a:t>
            </a:r>
            <a:r>
              <a:rPr lang="en-GB" i="1" kern="1200" dirty="0" err="1">
                <a:latin typeface="Arial" pitchFamily="34" charset="0"/>
                <a:cs typeface="Arial" pitchFamily="34" charset="0"/>
              </a:rPr>
              <a:t>plazo</a:t>
            </a:r>
            <a:r>
              <a:rPr lang="en-GB" i="1" kern="1200" dirty="0">
                <a:latin typeface="Arial" pitchFamily="34" charset="0"/>
                <a:cs typeface="Arial" pitchFamily="34" charset="0"/>
              </a:rPr>
              <a:t> para las personas </a:t>
            </a:r>
            <a:r>
              <a:rPr lang="en-GB" i="1" kern="1200" dirty="0" err="1">
                <a:latin typeface="Arial" pitchFamily="34" charset="0"/>
                <a:cs typeface="Arial" pitchFamily="34" charset="0"/>
              </a:rPr>
              <a:t>destinatarias</a:t>
            </a:r>
            <a:r>
              <a:rPr lang="en-GB" i="1" kern="1200" dirty="0">
                <a:latin typeface="Arial" pitchFamily="34" charset="0"/>
                <a:cs typeface="Arial" pitchFamily="34" charset="0"/>
              </a:rPr>
              <a:t>.</a:t>
            </a:r>
            <a:endParaRPr lang="en-GB" sz="600" b="1" u="sng" kern="12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300"/>
              </a:spcBef>
              <a:buNone/>
            </a:pPr>
            <a:r>
              <a:rPr lang="en-GB" b="1" u="sng" kern="12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IMPACTOS</a:t>
            </a:r>
            <a:r>
              <a:rPr lang="en-GB" b="1" kern="1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i="1" kern="1200" dirty="0">
                <a:latin typeface="Arial" pitchFamily="34" charset="0"/>
                <a:cs typeface="Arial" pitchFamily="34" charset="0"/>
              </a:rPr>
              <a:t>"¿</a:t>
            </a:r>
            <a:r>
              <a:rPr lang="en-GB" i="1" kern="1200" dirty="0" err="1">
                <a:latin typeface="Arial" pitchFamily="34" charset="0"/>
                <a:cs typeface="Arial" pitchFamily="34" charset="0"/>
              </a:rPr>
              <a:t>qué</a:t>
            </a:r>
            <a:r>
              <a:rPr lang="en-GB" i="1" kern="1200" dirty="0">
                <a:latin typeface="Arial" pitchFamily="34" charset="0"/>
                <a:cs typeface="Arial" pitchFamily="34" charset="0"/>
              </a:rPr>
              <a:t> ha </a:t>
            </a:r>
            <a:r>
              <a:rPr lang="en-GB" i="1" kern="1200" dirty="0" err="1">
                <a:latin typeface="Arial" pitchFamily="34" charset="0"/>
                <a:cs typeface="Arial" pitchFamily="34" charset="0"/>
              </a:rPr>
              <a:t>cambiado</a:t>
            </a:r>
            <a:r>
              <a:rPr lang="en-GB" i="1" kern="1200" dirty="0">
                <a:latin typeface="Arial" pitchFamily="34" charset="0"/>
                <a:cs typeface="Arial" pitchFamily="34" charset="0"/>
              </a:rPr>
              <a:t> con </a:t>
            </a:r>
            <a:r>
              <a:rPr lang="en-GB" i="1" kern="1200" dirty="0" err="1">
                <a:latin typeface="Arial" pitchFamily="34" charset="0"/>
                <a:cs typeface="Arial" pitchFamily="34" charset="0"/>
              </a:rPr>
              <a:t>el</a:t>
            </a:r>
            <a:r>
              <a:rPr lang="en-GB" i="1" kern="1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i="1" kern="1200" dirty="0" err="1">
                <a:latin typeface="Arial" pitchFamily="34" charset="0"/>
                <a:cs typeface="Arial" pitchFamily="34" charset="0"/>
              </a:rPr>
              <a:t>tiempo</a:t>
            </a:r>
            <a:r>
              <a:rPr lang="en-GB" i="1" kern="1200" dirty="0">
                <a:latin typeface="Arial" pitchFamily="34" charset="0"/>
                <a:cs typeface="Arial" pitchFamily="34" charset="0"/>
              </a:rPr>
              <a:t>?" </a:t>
            </a:r>
          </a:p>
          <a:p>
            <a:pPr marL="0" indent="0" algn="just">
              <a:lnSpc>
                <a:spcPct val="100000"/>
              </a:lnSpc>
              <a:spcBef>
                <a:spcPts val="300"/>
              </a:spcBef>
              <a:buNone/>
            </a:pPr>
            <a:r>
              <a:rPr lang="en-GB" i="1" kern="1200" dirty="0" err="1">
                <a:latin typeface="Arial" pitchFamily="34" charset="0"/>
                <a:cs typeface="Arial" pitchFamily="34" charset="0"/>
              </a:rPr>
              <a:t>el</a:t>
            </a:r>
            <a:r>
              <a:rPr lang="en-GB" i="1" kern="1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i="1" kern="1200" dirty="0" err="1">
                <a:latin typeface="Arial" pitchFamily="34" charset="0"/>
                <a:cs typeface="Arial" pitchFamily="34" charset="0"/>
              </a:rPr>
              <a:t>efecto</a:t>
            </a:r>
            <a:r>
              <a:rPr lang="en-GB" i="1" kern="1200" dirty="0">
                <a:latin typeface="Arial" pitchFamily="34" charset="0"/>
                <a:cs typeface="Arial" pitchFamily="34" charset="0"/>
              </a:rPr>
              <a:t> a largo </a:t>
            </a:r>
            <a:r>
              <a:rPr lang="en-GB" i="1" kern="1200" dirty="0" err="1">
                <a:latin typeface="Arial" pitchFamily="34" charset="0"/>
                <a:cs typeface="Arial" pitchFamily="34" charset="0"/>
              </a:rPr>
              <a:t>plazo</a:t>
            </a:r>
            <a:r>
              <a:rPr lang="en-GB" i="1" kern="1200" dirty="0">
                <a:latin typeface="Arial" pitchFamily="34" charset="0"/>
                <a:cs typeface="Arial" pitchFamily="34" charset="0"/>
              </a:rPr>
              <a:t> de la </a:t>
            </a:r>
            <a:r>
              <a:rPr lang="en-GB" i="1" kern="1200" dirty="0" err="1">
                <a:latin typeface="Arial" pitchFamily="34" charset="0"/>
                <a:cs typeface="Arial" pitchFamily="34" charset="0"/>
              </a:rPr>
              <a:t>intervención</a:t>
            </a:r>
            <a:r>
              <a:rPr lang="en-GB" i="1" kern="1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i="1" kern="1200" dirty="0" err="1">
                <a:latin typeface="Arial" pitchFamily="34" charset="0"/>
                <a:cs typeface="Arial" pitchFamily="34" charset="0"/>
              </a:rPr>
              <a:t>en</a:t>
            </a:r>
            <a:r>
              <a:rPr lang="en-GB" i="1" kern="1200" dirty="0">
                <a:latin typeface="Arial" pitchFamily="34" charset="0"/>
                <a:cs typeface="Arial" pitchFamily="34" charset="0"/>
              </a:rPr>
              <a:t> las personas y </a:t>
            </a:r>
            <a:r>
              <a:rPr lang="en-GB" i="1" kern="1200" dirty="0" err="1">
                <a:latin typeface="Arial" pitchFamily="34" charset="0"/>
                <a:cs typeface="Arial" pitchFamily="34" charset="0"/>
              </a:rPr>
              <a:t>en</a:t>
            </a:r>
            <a:r>
              <a:rPr lang="en-GB" i="1" kern="1200" dirty="0">
                <a:latin typeface="Arial" pitchFamily="34" charset="0"/>
                <a:cs typeface="Arial" pitchFamily="34" charset="0"/>
              </a:rPr>
              <a:t> la </a:t>
            </a:r>
            <a:r>
              <a:rPr lang="en-GB" i="1" kern="1200" dirty="0" err="1">
                <a:latin typeface="Arial" pitchFamily="34" charset="0"/>
                <a:cs typeface="Arial" pitchFamily="34" charset="0"/>
              </a:rPr>
              <a:t>situación</a:t>
            </a:r>
            <a:r>
              <a:rPr lang="en-GB" i="1" kern="1200" dirty="0">
                <a:latin typeface="Arial" pitchFamily="34" charset="0"/>
                <a:cs typeface="Arial" pitchFamily="34" charset="0"/>
              </a:rPr>
              <a:t>.</a:t>
            </a:r>
            <a:endParaRPr lang="en-GB" sz="18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469EB03-3086-4728-94DD-B6FF3A5DAED3}"/>
              </a:ext>
            </a:extLst>
          </p:cNvPr>
          <p:cNvSpPr/>
          <p:nvPr/>
        </p:nvSpPr>
        <p:spPr>
          <a:xfrm>
            <a:off x="394491" y="5621421"/>
            <a:ext cx="84713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GB" b="1" dirty="0">
                <a:latin typeface="Arial" pitchFamily="34" charset="0"/>
                <a:cs typeface="Arial" pitchFamily="34" charset="0"/>
              </a:rPr>
            </a:b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3676501E-B0E9-4E26-8FBC-DCAA1F306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491" y="723297"/>
            <a:ext cx="8231187" cy="519112"/>
          </a:xfrm>
        </p:spPr>
        <p:txBody>
          <a:bodyPr/>
          <a:lstStyle/>
          <a:p>
            <a:r>
              <a:rPr lang="en-GB" dirty="0"/>
              <a:t>LA CADENA DE RESULTADOS /2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0F9162-1263-4CD2-9E3A-129987138904}"/>
              </a:ext>
            </a:extLst>
          </p:cNvPr>
          <p:cNvSpPr/>
          <p:nvPr/>
        </p:nvSpPr>
        <p:spPr bwMode="auto">
          <a:xfrm>
            <a:off x="8648700" y="190500"/>
            <a:ext cx="279400" cy="381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3" name="Content Placeholder 9">
            <a:extLst>
              <a:ext uri="{FF2B5EF4-FFF2-40B4-BE49-F238E27FC236}">
                <a16:creationId xmlns:a16="http://schemas.microsoft.com/office/drawing/2014/main" id="{8D40CAA6-BC8D-5EA8-DCD6-A4E5125D0064}"/>
              </a:ext>
            </a:extLst>
          </p:cNvPr>
          <p:cNvGraphicFramePr>
            <a:graphicFrameLocks/>
          </p:cNvGraphicFramePr>
          <p:nvPr/>
        </p:nvGraphicFramePr>
        <p:xfrm>
          <a:off x="127322" y="1242409"/>
          <a:ext cx="8889356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445887811"/>
      </p:ext>
    </p:extLst>
  </p:cSld>
  <p:clrMapOvr>
    <a:masterClrMapping/>
  </p:clrMapOvr>
  <p:transition advTm="100082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uiExpand="1" build="p"/>
      <p:bldP spid="8" grpId="0" animBg="1"/>
      <p:bldGraphic spid="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BD2FF-DB73-4277-91CC-C4D3FA78C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562" y="696327"/>
            <a:ext cx="8508023" cy="954107"/>
          </a:xfrm>
        </p:spPr>
        <p:txBody>
          <a:bodyPr/>
          <a:lstStyle/>
          <a:p>
            <a:r>
              <a:rPr lang="fr-FR" dirty="0" err="1"/>
              <a:t>Monitoreo</a:t>
            </a:r>
            <a:r>
              <a:rPr lang="fr-FR" dirty="0"/>
              <a:t> de la </a:t>
            </a:r>
            <a:r>
              <a:rPr lang="fr-FR" dirty="0" err="1"/>
              <a:t>respuesta</a:t>
            </a:r>
            <a:r>
              <a:rPr lang="fr-FR" dirty="0"/>
              <a:t> : </a:t>
            </a:r>
            <a:br>
              <a:rPr lang="fr-FR" dirty="0"/>
            </a:br>
            <a:r>
              <a:rPr lang="fr-FR" sz="2400" dirty="0" err="1"/>
              <a:t>Ejecución</a:t>
            </a:r>
            <a:r>
              <a:rPr lang="fr-FR" sz="2400" dirty="0"/>
              <a:t> / </a:t>
            </a:r>
            <a:r>
              <a:rPr lang="fr-FR" sz="2400" dirty="0" err="1"/>
              <a:t>Resultados</a:t>
            </a:r>
            <a:r>
              <a:rPr lang="fr-FR" sz="2400" dirty="0"/>
              <a:t> / </a:t>
            </a:r>
            <a:r>
              <a:rPr lang="fr-FR" sz="2400" dirty="0" err="1"/>
              <a:t>Conclusiones</a:t>
            </a:r>
            <a:endParaRPr lang="en-US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EDCF32-483E-4CF3-8655-B379D76726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78692" y="1792462"/>
            <a:ext cx="2475936" cy="494751"/>
          </a:xfrm>
          <a:ln>
            <a:noFill/>
          </a:ln>
        </p:spPr>
        <p:txBody>
          <a:bodyPr/>
          <a:lstStyle/>
          <a:p>
            <a:pPr marL="0" indent="0" algn="ctr">
              <a:buNone/>
            </a:pPr>
            <a:r>
              <a:rPr lang="fr-FR" sz="2400" b="1" dirty="0" err="1">
                <a:solidFill>
                  <a:schemeClr val="accent2">
                    <a:lumMod val="75000"/>
                  </a:schemeClr>
                </a:solidFill>
              </a:rPr>
              <a:t>Ejecución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F582687-A593-43A9-A271-44E22606CC7D}"/>
              </a:ext>
            </a:extLst>
          </p:cNvPr>
          <p:cNvSpPr txBox="1">
            <a:spLocks/>
          </p:cNvSpPr>
          <p:nvPr/>
        </p:nvSpPr>
        <p:spPr bwMode="auto">
          <a:xfrm>
            <a:off x="4620140" y="2432279"/>
            <a:ext cx="1969846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180975" indent="-180975" algn="l" rtl="0" eaLnBrk="1" fontAlgn="base" hangingPunct="1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•"/>
              <a:defRPr lang="en-US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176213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4875" indent="-188913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lang="en-US" sz="13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28775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–"/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»"/>
              <a:defRPr lang="en-GB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indent="0" algn="ctr">
              <a:buFontTx/>
              <a:buNone/>
            </a:pPr>
            <a:r>
              <a:rPr lang="fr-FR" sz="2400" b="1" kern="0" dirty="0" err="1">
                <a:solidFill>
                  <a:schemeClr val="accent6">
                    <a:lumMod val="75000"/>
                  </a:schemeClr>
                </a:solidFill>
              </a:rPr>
              <a:t>Resultados</a:t>
            </a:r>
            <a:endParaRPr lang="fr-FR" sz="2400" b="1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F2C0745-D2D3-4BA9-AAB7-AAE2229C8A3C}"/>
              </a:ext>
            </a:extLst>
          </p:cNvPr>
          <p:cNvCxnSpPr>
            <a:cxnSpLocks/>
          </p:cNvCxnSpPr>
          <p:nvPr/>
        </p:nvCxnSpPr>
        <p:spPr bwMode="auto">
          <a:xfrm>
            <a:off x="503238" y="2438949"/>
            <a:ext cx="4026845" cy="0"/>
          </a:xfrm>
          <a:prstGeom prst="straightConnector1">
            <a:avLst/>
          </a:prstGeom>
          <a:solidFill>
            <a:schemeClr val="accent1"/>
          </a:solidFill>
          <a:ln w="66675" cap="flat" cmpd="sng" algn="ctr">
            <a:solidFill>
              <a:srgbClr val="E46C0A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27824C6-636D-4299-BAE6-3D0987402C4B}"/>
              </a:ext>
            </a:extLst>
          </p:cNvPr>
          <p:cNvCxnSpPr>
            <a:cxnSpLocks/>
          </p:cNvCxnSpPr>
          <p:nvPr/>
        </p:nvCxnSpPr>
        <p:spPr bwMode="auto">
          <a:xfrm>
            <a:off x="3754628" y="3029538"/>
            <a:ext cx="3019517" cy="0"/>
          </a:xfrm>
          <a:prstGeom prst="straightConnector1">
            <a:avLst/>
          </a:prstGeom>
          <a:solidFill>
            <a:schemeClr val="accent1"/>
          </a:solidFill>
          <a:ln w="666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3B52E92-135A-48E7-8486-85B3E8AE69EC}"/>
              </a:ext>
            </a:extLst>
          </p:cNvPr>
          <p:cNvCxnSpPr>
            <a:cxnSpLocks/>
          </p:cNvCxnSpPr>
          <p:nvPr/>
        </p:nvCxnSpPr>
        <p:spPr bwMode="auto">
          <a:xfrm>
            <a:off x="3631012" y="4857750"/>
            <a:ext cx="1588688" cy="0"/>
          </a:xfrm>
          <a:prstGeom prst="straightConnector1">
            <a:avLst/>
          </a:prstGeom>
          <a:solidFill>
            <a:schemeClr val="accent1"/>
          </a:solidFill>
          <a:ln w="666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520419B-3BBE-4A0E-895E-5DA4A59F972A}"/>
              </a:ext>
            </a:extLst>
          </p:cNvPr>
          <p:cNvSpPr txBox="1">
            <a:spLocks/>
          </p:cNvSpPr>
          <p:nvPr/>
        </p:nvSpPr>
        <p:spPr bwMode="auto">
          <a:xfrm>
            <a:off x="545155" y="4586366"/>
            <a:ext cx="4198295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180975" indent="-180975" algn="l" rtl="0" eaLnBrk="1" fontAlgn="base" hangingPunct="1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•"/>
              <a:defRPr lang="en-US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176213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4875" indent="-188913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lang="en-US" sz="13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28775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–"/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»"/>
              <a:defRPr lang="en-GB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indent="0" algn="ctr">
              <a:buFontTx/>
              <a:buNone/>
            </a:pPr>
            <a:r>
              <a:rPr lang="fr-FR" sz="2400" b="1" kern="0" dirty="0" err="1">
                <a:solidFill>
                  <a:schemeClr val="accent6">
                    <a:lumMod val="75000"/>
                  </a:schemeClr>
                </a:solidFill>
              </a:rPr>
              <a:t>Proyectos</a:t>
            </a:r>
            <a:endParaRPr lang="fr-FR" sz="2400" b="1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1C972FA-59F6-470D-BC17-4E3DB134A975}"/>
              </a:ext>
            </a:extLst>
          </p:cNvPr>
          <p:cNvCxnSpPr>
            <a:cxnSpLocks/>
          </p:cNvCxnSpPr>
          <p:nvPr/>
        </p:nvCxnSpPr>
        <p:spPr bwMode="auto">
          <a:xfrm flipV="1">
            <a:off x="3636768" y="5431408"/>
            <a:ext cx="3197665" cy="24009"/>
          </a:xfrm>
          <a:prstGeom prst="straightConnector1">
            <a:avLst/>
          </a:prstGeom>
          <a:solidFill>
            <a:schemeClr val="accent1"/>
          </a:solidFill>
          <a:ln w="666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A86AFA1-45B5-4237-B114-C2218D813BCC}"/>
              </a:ext>
            </a:extLst>
          </p:cNvPr>
          <p:cNvSpPr txBox="1">
            <a:spLocks/>
          </p:cNvSpPr>
          <p:nvPr/>
        </p:nvSpPr>
        <p:spPr bwMode="auto">
          <a:xfrm>
            <a:off x="550911" y="5184033"/>
            <a:ext cx="4198295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180975" indent="-180975" algn="l" rtl="0" eaLnBrk="1" fontAlgn="base" hangingPunct="1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•"/>
              <a:defRPr lang="en-US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176213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4875" indent="-188913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lang="en-US" sz="13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28775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–"/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»"/>
              <a:defRPr lang="en-GB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indent="0" algn="ctr">
              <a:buFontTx/>
              <a:buNone/>
            </a:pPr>
            <a:r>
              <a:rPr lang="fr-FR" sz="2400" b="1" kern="0" dirty="0" err="1">
                <a:solidFill>
                  <a:schemeClr val="accent6">
                    <a:lumMod val="75000"/>
                  </a:schemeClr>
                </a:solidFill>
              </a:rPr>
              <a:t>Clústers</a:t>
            </a:r>
            <a:endParaRPr lang="fr-FR" sz="2400" b="1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18035F7-5AB5-4C35-921F-F49BE2688221}"/>
              </a:ext>
            </a:extLst>
          </p:cNvPr>
          <p:cNvCxnSpPr>
            <a:cxnSpLocks/>
          </p:cNvCxnSpPr>
          <p:nvPr/>
        </p:nvCxnSpPr>
        <p:spPr bwMode="auto">
          <a:xfrm>
            <a:off x="5219700" y="6122495"/>
            <a:ext cx="1614733" cy="0"/>
          </a:xfrm>
          <a:prstGeom prst="straightConnector1">
            <a:avLst/>
          </a:prstGeom>
          <a:solidFill>
            <a:schemeClr val="accent1"/>
          </a:solidFill>
          <a:ln w="666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9F49C5D-83CA-4E8C-B62F-1FB8F0EED6B7}"/>
              </a:ext>
            </a:extLst>
          </p:cNvPr>
          <p:cNvSpPr txBox="1">
            <a:spLocks/>
          </p:cNvSpPr>
          <p:nvPr/>
        </p:nvSpPr>
        <p:spPr bwMode="auto">
          <a:xfrm>
            <a:off x="545155" y="5785124"/>
            <a:ext cx="4198295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180975" indent="-180975" algn="l" rtl="0" eaLnBrk="1" fontAlgn="base" hangingPunct="1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•"/>
              <a:defRPr lang="en-US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176213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4875" indent="-188913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lang="en-US" sz="13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28775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–"/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»"/>
              <a:defRPr lang="en-GB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indent="0" algn="ctr">
              <a:buFontTx/>
              <a:buNone/>
            </a:pPr>
            <a:r>
              <a:rPr lang="fr-FR" sz="2400" b="1" kern="0" dirty="0" err="1">
                <a:solidFill>
                  <a:schemeClr val="accent6">
                    <a:lumMod val="75000"/>
                  </a:schemeClr>
                </a:solidFill>
              </a:rPr>
              <a:t>Estrategía</a:t>
            </a:r>
            <a:endParaRPr lang="fr-FR" sz="2400" b="1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223AF21-B4F0-4EFF-9CBE-356689B64CC3}"/>
              </a:ext>
            </a:extLst>
          </p:cNvPr>
          <p:cNvSpPr/>
          <p:nvPr/>
        </p:nvSpPr>
        <p:spPr bwMode="auto">
          <a:xfrm>
            <a:off x="8648700" y="190500"/>
            <a:ext cx="279400" cy="381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141095AD-AB3E-87A6-CA07-2CCFEBEFC986}"/>
              </a:ext>
            </a:extLst>
          </p:cNvPr>
          <p:cNvSpPr txBox="1">
            <a:spLocks/>
          </p:cNvSpPr>
          <p:nvPr/>
        </p:nvSpPr>
        <p:spPr>
          <a:xfrm>
            <a:off x="87313" y="160624"/>
            <a:ext cx="8231187" cy="5191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dirty="0"/>
              <a:t>LA CADENA DE RESULTADOS </a:t>
            </a:r>
            <a:r>
              <a:rPr lang="en-GB" kern="0" dirty="0"/>
              <a:t>/3 </a:t>
            </a:r>
          </a:p>
        </p:txBody>
      </p:sp>
      <p:graphicFrame>
        <p:nvGraphicFramePr>
          <p:cNvPr id="5" name="Content Placeholder 9">
            <a:extLst>
              <a:ext uri="{FF2B5EF4-FFF2-40B4-BE49-F238E27FC236}">
                <a16:creationId xmlns:a16="http://schemas.microsoft.com/office/drawing/2014/main" id="{E68DA0B4-FFEF-F85E-95E6-C5ED18BE4FD5}"/>
              </a:ext>
            </a:extLst>
          </p:cNvPr>
          <p:cNvGraphicFramePr>
            <a:graphicFrameLocks/>
          </p:cNvGraphicFramePr>
          <p:nvPr/>
        </p:nvGraphicFramePr>
        <p:xfrm>
          <a:off x="127322" y="3220811"/>
          <a:ext cx="8889356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288029846"/>
      </p:ext>
    </p:extLst>
  </p:cSld>
  <p:clrMapOvr>
    <a:masterClrMapping/>
  </p:clrMapOvr>
  <p:transition advTm="148824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15" grpId="0"/>
      <p:bldP spid="17" grpId="0"/>
      <p:bldP spid="19" grpId="0"/>
      <p:bldP spid="20" grpId="0" animBg="1"/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526" y="945225"/>
            <a:ext cx="6770947" cy="5992288"/>
          </a:xfrm>
          <a:prstGeom prst="rect">
            <a:avLst/>
          </a:prstGeom>
        </p:spPr>
      </p:pic>
      <p:sp>
        <p:nvSpPr>
          <p:cNvPr id="5" name="Freeform: Shape 15"/>
          <p:cNvSpPr/>
          <p:nvPr/>
        </p:nvSpPr>
        <p:spPr>
          <a:xfrm>
            <a:off x="5795037" y="3192411"/>
            <a:ext cx="1944216" cy="1516239"/>
          </a:xfrm>
          <a:custGeom>
            <a:avLst/>
            <a:gdLst>
              <a:gd name="connsiteX0" fmla="*/ 557048 w 1933903"/>
              <a:gd name="connsiteY0" fmla="*/ 73572 h 1545021"/>
              <a:gd name="connsiteX1" fmla="*/ 840827 w 1933903"/>
              <a:gd name="connsiteY1" fmla="*/ 0 h 1545021"/>
              <a:gd name="connsiteX2" fmla="*/ 1166648 w 1933903"/>
              <a:gd name="connsiteY2" fmla="*/ 21021 h 1545021"/>
              <a:gd name="connsiteX3" fmla="*/ 1513489 w 1933903"/>
              <a:gd name="connsiteY3" fmla="*/ 147145 h 1545021"/>
              <a:gd name="connsiteX4" fmla="*/ 1891862 w 1933903"/>
              <a:gd name="connsiteY4" fmla="*/ 525517 h 1545021"/>
              <a:gd name="connsiteX5" fmla="*/ 1933903 w 1933903"/>
              <a:gd name="connsiteY5" fmla="*/ 819807 h 1545021"/>
              <a:gd name="connsiteX6" fmla="*/ 1849820 w 1933903"/>
              <a:gd name="connsiteY6" fmla="*/ 1114096 h 1545021"/>
              <a:gd name="connsiteX7" fmla="*/ 1471448 w 1933903"/>
              <a:gd name="connsiteY7" fmla="*/ 1418896 h 1545021"/>
              <a:gd name="connsiteX8" fmla="*/ 1061544 w 1933903"/>
              <a:gd name="connsiteY8" fmla="*/ 1545021 h 1545021"/>
              <a:gd name="connsiteX9" fmla="*/ 693682 w 1933903"/>
              <a:gd name="connsiteY9" fmla="*/ 1513490 h 1545021"/>
              <a:gd name="connsiteX10" fmla="*/ 0 w 1933903"/>
              <a:gd name="connsiteY10" fmla="*/ 599090 h 1545021"/>
              <a:gd name="connsiteX11" fmla="*/ 252248 w 1933903"/>
              <a:gd name="connsiteY11" fmla="*/ 262759 h 1545021"/>
              <a:gd name="connsiteX12" fmla="*/ 557048 w 1933903"/>
              <a:gd name="connsiteY12" fmla="*/ 73572 h 154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33903" h="1545021">
                <a:moveTo>
                  <a:pt x="557048" y="73572"/>
                </a:moveTo>
                <a:lnTo>
                  <a:pt x="840827" y="0"/>
                </a:lnTo>
                <a:lnTo>
                  <a:pt x="1166648" y="21021"/>
                </a:lnTo>
                <a:lnTo>
                  <a:pt x="1513489" y="147145"/>
                </a:lnTo>
                <a:lnTo>
                  <a:pt x="1891862" y="525517"/>
                </a:lnTo>
                <a:lnTo>
                  <a:pt x="1933903" y="819807"/>
                </a:lnTo>
                <a:lnTo>
                  <a:pt x="1849820" y="1114096"/>
                </a:lnTo>
                <a:lnTo>
                  <a:pt x="1471448" y="1418896"/>
                </a:lnTo>
                <a:lnTo>
                  <a:pt x="1061544" y="1545021"/>
                </a:lnTo>
                <a:lnTo>
                  <a:pt x="693682" y="1513490"/>
                </a:lnTo>
                <a:lnTo>
                  <a:pt x="0" y="599090"/>
                </a:lnTo>
                <a:lnTo>
                  <a:pt x="252248" y="262759"/>
                </a:lnTo>
                <a:lnTo>
                  <a:pt x="557048" y="735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peech Bubble: Oval 14"/>
          <p:cNvSpPr/>
          <p:nvPr/>
        </p:nvSpPr>
        <p:spPr>
          <a:xfrm>
            <a:off x="250421" y="2881936"/>
            <a:ext cx="1656184" cy="1152128"/>
          </a:xfrm>
          <a:prstGeom prst="wedgeEllipseCallout">
            <a:avLst>
              <a:gd name="adj1" fmla="val 57256"/>
              <a:gd name="adj2" fmla="val 452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: Shape 13"/>
          <p:cNvSpPr/>
          <p:nvPr/>
        </p:nvSpPr>
        <p:spPr>
          <a:xfrm>
            <a:off x="5157916" y="1669738"/>
            <a:ext cx="1702676" cy="1345324"/>
          </a:xfrm>
          <a:custGeom>
            <a:avLst/>
            <a:gdLst>
              <a:gd name="connsiteX0" fmla="*/ 0 w 1702676"/>
              <a:gd name="connsiteY0" fmla="*/ 126124 h 1345324"/>
              <a:gd name="connsiteX1" fmla="*/ 304800 w 1702676"/>
              <a:gd name="connsiteY1" fmla="*/ 21020 h 1345324"/>
              <a:gd name="connsiteX2" fmla="*/ 672662 w 1702676"/>
              <a:gd name="connsiteY2" fmla="*/ 0 h 1345324"/>
              <a:gd name="connsiteX3" fmla="*/ 1008993 w 1702676"/>
              <a:gd name="connsiteY3" fmla="*/ 42041 h 1345324"/>
              <a:gd name="connsiteX4" fmla="*/ 1313793 w 1702676"/>
              <a:gd name="connsiteY4" fmla="*/ 115613 h 1345324"/>
              <a:gd name="connsiteX5" fmla="*/ 1639614 w 1702676"/>
              <a:gd name="connsiteY5" fmla="*/ 346841 h 1345324"/>
              <a:gd name="connsiteX6" fmla="*/ 1702676 w 1702676"/>
              <a:gd name="connsiteY6" fmla="*/ 546538 h 1345324"/>
              <a:gd name="connsiteX7" fmla="*/ 1671145 w 1702676"/>
              <a:gd name="connsiteY7" fmla="*/ 819807 h 1345324"/>
              <a:gd name="connsiteX8" fmla="*/ 1524000 w 1702676"/>
              <a:gd name="connsiteY8" fmla="*/ 1019503 h 1345324"/>
              <a:gd name="connsiteX9" fmla="*/ 1240221 w 1702676"/>
              <a:gd name="connsiteY9" fmla="*/ 1198179 h 1345324"/>
              <a:gd name="connsiteX10" fmla="*/ 903890 w 1702676"/>
              <a:gd name="connsiteY10" fmla="*/ 1292772 h 1345324"/>
              <a:gd name="connsiteX11" fmla="*/ 483476 w 1702676"/>
              <a:gd name="connsiteY11" fmla="*/ 1345324 h 1345324"/>
              <a:gd name="connsiteX12" fmla="*/ 105103 w 1702676"/>
              <a:gd name="connsiteY12" fmla="*/ 1313793 h 1345324"/>
              <a:gd name="connsiteX13" fmla="*/ 10510 w 1702676"/>
              <a:gd name="connsiteY13" fmla="*/ 1208689 h 1345324"/>
              <a:gd name="connsiteX14" fmla="*/ 0 w 1702676"/>
              <a:gd name="connsiteY14" fmla="*/ 126124 h 1345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02676" h="1345324">
                <a:moveTo>
                  <a:pt x="0" y="126124"/>
                </a:moveTo>
                <a:lnTo>
                  <a:pt x="304800" y="21020"/>
                </a:lnTo>
                <a:lnTo>
                  <a:pt x="672662" y="0"/>
                </a:lnTo>
                <a:lnTo>
                  <a:pt x="1008993" y="42041"/>
                </a:lnTo>
                <a:lnTo>
                  <a:pt x="1313793" y="115613"/>
                </a:lnTo>
                <a:lnTo>
                  <a:pt x="1639614" y="346841"/>
                </a:lnTo>
                <a:lnTo>
                  <a:pt x="1702676" y="546538"/>
                </a:lnTo>
                <a:lnTo>
                  <a:pt x="1671145" y="819807"/>
                </a:lnTo>
                <a:lnTo>
                  <a:pt x="1524000" y="1019503"/>
                </a:lnTo>
                <a:lnTo>
                  <a:pt x="1240221" y="1198179"/>
                </a:lnTo>
                <a:lnTo>
                  <a:pt x="903890" y="1292772"/>
                </a:lnTo>
                <a:lnTo>
                  <a:pt x="483476" y="1345324"/>
                </a:lnTo>
                <a:lnTo>
                  <a:pt x="105103" y="1313793"/>
                </a:lnTo>
                <a:lnTo>
                  <a:pt x="10510" y="1208689"/>
                </a:lnTo>
                <a:lnTo>
                  <a:pt x="0" y="1261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: Shape 12"/>
          <p:cNvSpPr/>
          <p:nvPr/>
        </p:nvSpPr>
        <p:spPr>
          <a:xfrm>
            <a:off x="5157916" y="1669738"/>
            <a:ext cx="1702676" cy="1345324"/>
          </a:xfrm>
          <a:custGeom>
            <a:avLst/>
            <a:gdLst>
              <a:gd name="connsiteX0" fmla="*/ 0 w 1702676"/>
              <a:gd name="connsiteY0" fmla="*/ 126124 h 1345324"/>
              <a:gd name="connsiteX1" fmla="*/ 304800 w 1702676"/>
              <a:gd name="connsiteY1" fmla="*/ 21020 h 1345324"/>
              <a:gd name="connsiteX2" fmla="*/ 672662 w 1702676"/>
              <a:gd name="connsiteY2" fmla="*/ 0 h 1345324"/>
              <a:gd name="connsiteX3" fmla="*/ 1008993 w 1702676"/>
              <a:gd name="connsiteY3" fmla="*/ 42041 h 1345324"/>
              <a:gd name="connsiteX4" fmla="*/ 1313793 w 1702676"/>
              <a:gd name="connsiteY4" fmla="*/ 115613 h 1345324"/>
              <a:gd name="connsiteX5" fmla="*/ 1639614 w 1702676"/>
              <a:gd name="connsiteY5" fmla="*/ 346841 h 1345324"/>
              <a:gd name="connsiteX6" fmla="*/ 1702676 w 1702676"/>
              <a:gd name="connsiteY6" fmla="*/ 546538 h 1345324"/>
              <a:gd name="connsiteX7" fmla="*/ 1671145 w 1702676"/>
              <a:gd name="connsiteY7" fmla="*/ 819807 h 1345324"/>
              <a:gd name="connsiteX8" fmla="*/ 1524000 w 1702676"/>
              <a:gd name="connsiteY8" fmla="*/ 1019503 h 1345324"/>
              <a:gd name="connsiteX9" fmla="*/ 1240221 w 1702676"/>
              <a:gd name="connsiteY9" fmla="*/ 1198179 h 1345324"/>
              <a:gd name="connsiteX10" fmla="*/ 903890 w 1702676"/>
              <a:gd name="connsiteY10" fmla="*/ 1292772 h 1345324"/>
              <a:gd name="connsiteX11" fmla="*/ 483476 w 1702676"/>
              <a:gd name="connsiteY11" fmla="*/ 1345324 h 1345324"/>
              <a:gd name="connsiteX12" fmla="*/ 105103 w 1702676"/>
              <a:gd name="connsiteY12" fmla="*/ 1313793 h 1345324"/>
              <a:gd name="connsiteX13" fmla="*/ 10510 w 1702676"/>
              <a:gd name="connsiteY13" fmla="*/ 1208689 h 1345324"/>
              <a:gd name="connsiteX14" fmla="*/ 0 w 1702676"/>
              <a:gd name="connsiteY14" fmla="*/ 126124 h 1345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02676" h="1345324">
                <a:moveTo>
                  <a:pt x="0" y="126124"/>
                </a:moveTo>
                <a:lnTo>
                  <a:pt x="304800" y="21020"/>
                </a:lnTo>
                <a:lnTo>
                  <a:pt x="672662" y="0"/>
                </a:lnTo>
                <a:lnTo>
                  <a:pt x="1008993" y="42041"/>
                </a:lnTo>
                <a:lnTo>
                  <a:pt x="1313793" y="115613"/>
                </a:lnTo>
                <a:lnTo>
                  <a:pt x="1639614" y="346841"/>
                </a:lnTo>
                <a:lnTo>
                  <a:pt x="1702676" y="546538"/>
                </a:lnTo>
                <a:lnTo>
                  <a:pt x="1671145" y="819807"/>
                </a:lnTo>
                <a:lnTo>
                  <a:pt x="1524000" y="1019503"/>
                </a:lnTo>
                <a:lnTo>
                  <a:pt x="1240221" y="1198179"/>
                </a:lnTo>
                <a:lnTo>
                  <a:pt x="903890" y="1292772"/>
                </a:lnTo>
                <a:lnTo>
                  <a:pt x="483476" y="1345324"/>
                </a:lnTo>
                <a:lnTo>
                  <a:pt x="105103" y="1313793"/>
                </a:lnTo>
                <a:lnTo>
                  <a:pt x="10510" y="1208689"/>
                </a:lnTo>
                <a:lnTo>
                  <a:pt x="0" y="1261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dirty="0" err="1">
                <a:solidFill>
                  <a:prstClr val="black"/>
                </a:solidFill>
                <a:latin typeface="Calibri"/>
              </a:rPr>
              <a:t>Tuve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2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entrevistas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con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informantes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clave ...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peech Bubble: Oval 11"/>
          <p:cNvSpPr/>
          <p:nvPr/>
        </p:nvSpPr>
        <p:spPr>
          <a:xfrm>
            <a:off x="1546565" y="1441776"/>
            <a:ext cx="2448272" cy="1584176"/>
          </a:xfrm>
          <a:prstGeom prst="wedgeEllipseCallout">
            <a:avLst>
              <a:gd name="adj1" fmla="val 19907"/>
              <a:gd name="adj2" fmla="val 5984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Speech Bubble: Oval 5"/>
          <p:cNvSpPr/>
          <p:nvPr/>
        </p:nvSpPr>
        <p:spPr>
          <a:xfrm>
            <a:off x="250421" y="2881936"/>
            <a:ext cx="1656184" cy="1152128"/>
          </a:xfrm>
          <a:prstGeom prst="wedgeEllipseCallout">
            <a:avLst>
              <a:gd name="adj1" fmla="val 57256"/>
              <a:gd name="adj2" fmla="val 4525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dirty="0" err="1">
                <a:solidFill>
                  <a:prstClr val="black"/>
                </a:solidFill>
                <a:latin typeface="Calibri"/>
              </a:rPr>
              <a:t>Compré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3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pistolas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y 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560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balas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Speech Bubble: Oval 6"/>
          <p:cNvSpPr/>
          <p:nvPr/>
        </p:nvSpPr>
        <p:spPr>
          <a:xfrm>
            <a:off x="1546565" y="1441776"/>
            <a:ext cx="2448272" cy="1584176"/>
          </a:xfrm>
          <a:prstGeom prst="wedgeEllipseCallout">
            <a:avLst>
              <a:gd name="adj1" fmla="val 19907"/>
              <a:gd name="adj2" fmla="val 5984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dirty="0" err="1">
                <a:solidFill>
                  <a:prstClr val="black"/>
                </a:solidFill>
                <a:latin typeface="Calibri"/>
              </a:rPr>
              <a:t>Viajé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216 km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hasta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el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pueblo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donde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el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león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fue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visto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por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última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vez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: Shape 8"/>
          <p:cNvSpPr/>
          <p:nvPr/>
        </p:nvSpPr>
        <p:spPr>
          <a:xfrm>
            <a:off x="5795037" y="3169360"/>
            <a:ext cx="1944216" cy="1544017"/>
          </a:xfrm>
          <a:custGeom>
            <a:avLst/>
            <a:gdLst>
              <a:gd name="connsiteX0" fmla="*/ 557048 w 1933903"/>
              <a:gd name="connsiteY0" fmla="*/ 73572 h 1545021"/>
              <a:gd name="connsiteX1" fmla="*/ 840827 w 1933903"/>
              <a:gd name="connsiteY1" fmla="*/ 0 h 1545021"/>
              <a:gd name="connsiteX2" fmla="*/ 1166648 w 1933903"/>
              <a:gd name="connsiteY2" fmla="*/ 21021 h 1545021"/>
              <a:gd name="connsiteX3" fmla="*/ 1513489 w 1933903"/>
              <a:gd name="connsiteY3" fmla="*/ 147145 h 1545021"/>
              <a:gd name="connsiteX4" fmla="*/ 1891862 w 1933903"/>
              <a:gd name="connsiteY4" fmla="*/ 525517 h 1545021"/>
              <a:gd name="connsiteX5" fmla="*/ 1933903 w 1933903"/>
              <a:gd name="connsiteY5" fmla="*/ 819807 h 1545021"/>
              <a:gd name="connsiteX6" fmla="*/ 1849820 w 1933903"/>
              <a:gd name="connsiteY6" fmla="*/ 1114096 h 1545021"/>
              <a:gd name="connsiteX7" fmla="*/ 1471448 w 1933903"/>
              <a:gd name="connsiteY7" fmla="*/ 1418896 h 1545021"/>
              <a:gd name="connsiteX8" fmla="*/ 1061544 w 1933903"/>
              <a:gd name="connsiteY8" fmla="*/ 1545021 h 1545021"/>
              <a:gd name="connsiteX9" fmla="*/ 693682 w 1933903"/>
              <a:gd name="connsiteY9" fmla="*/ 1513490 h 1545021"/>
              <a:gd name="connsiteX10" fmla="*/ 0 w 1933903"/>
              <a:gd name="connsiteY10" fmla="*/ 599090 h 1545021"/>
              <a:gd name="connsiteX11" fmla="*/ 252248 w 1933903"/>
              <a:gd name="connsiteY11" fmla="*/ 262759 h 1545021"/>
              <a:gd name="connsiteX12" fmla="*/ 557048 w 1933903"/>
              <a:gd name="connsiteY12" fmla="*/ 73572 h 154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33903" h="1545021">
                <a:moveTo>
                  <a:pt x="557048" y="73572"/>
                </a:moveTo>
                <a:lnTo>
                  <a:pt x="840827" y="0"/>
                </a:lnTo>
                <a:lnTo>
                  <a:pt x="1166648" y="21021"/>
                </a:lnTo>
                <a:lnTo>
                  <a:pt x="1513489" y="147145"/>
                </a:lnTo>
                <a:lnTo>
                  <a:pt x="1891862" y="525517"/>
                </a:lnTo>
                <a:lnTo>
                  <a:pt x="1933903" y="819807"/>
                </a:lnTo>
                <a:lnTo>
                  <a:pt x="1849820" y="1114096"/>
                </a:lnTo>
                <a:lnTo>
                  <a:pt x="1471448" y="1418896"/>
                </a:lnTo>
                <a:lnTo>
                  <a:pt x="1061544" y="1545021"/>
                </a:lnTo>
                <a:lnTo>
                  <a:pt x="693682" y="1513490"/>
                </a:lnTo>
                <a:lnTo>
                  <a:pt x="0" y="599090"/>
                </a:lnTo>
                <a:lnTo>
                  <a:pt x="252248" y="262759"/>
                </a:lnTo>
                <a:lnTo>
                  <a:pt x="557048" y="735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... y 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3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grupos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de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discusión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con la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comunidad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Speech Bubble: Rectangle 9"/>
          <p:cNvSpPr/>
          <p:nvPr/>
        </p:nvSpPr>
        <p:spPr>
          <a:xfrm>
            <a:off x="5290981" y="4970168"/>
            <a:ext cx="3456384" cy="1440160"/>
          </a:xfrm>
          <a:prstGeom prst="wedgeRectCallout">
            <a:avLst>
              <a:gd name="adj1" fmla="val 58580"/>
              <a:gd name="adj2" fmla="val 3923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fr-FR" sz="3200" b="1" dirty="0">
                <a:solidFill>
                  <a:srgbClr val="FF0000"/>
                </a:solidFill>
                <a:latin typeface="Calibri"/>
              </a:rPr>
              <a:t>¿MATASTE A ESE MALIGNO LEÓN? ????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50421" y="214409"/>
            <a:ext cx="8231187" cy="519112"/>
          </a:xfrm>
        </p:spPr>
        <p:txBody>
          <a:bodyPr>
            <a:noAutofit/>
          </a:bodyPr>
          <a:lstStyle/>
          <a:p>
            <a:r>
              <a:rPr lang="fr-F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Monitoreo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F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fr-F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ejecución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fr-F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BDBC6B5-8CE9-4F9A-9D9B-E9288C145243}"/>
              </a:ext>
            </a:extLst>
          </p:cNvPr>
          <p:cNvSpPr/>
          <p:nvPr/>
        </p:nvSpPr>
        <p:spPr bwMode="auto">
          <a:xfrm>
            <a:off x="8648700" y="190500"/>
            <a:ext cx="279400" cy="381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2683848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16">
            <a:extLst>
              <a:ext uri="{FF2B5EF4-FFF2-40B4-BE49-F238E27FC236}">
                <a16:creationId xmlns:a16="http://schemas.microsoft.com/office/drawing/2014/main" id="{D40F40E0-A191-4BBC-9CCB-C9B2DC902A98}"/>
              </a:ext>
            </a:extLst>
          </p:cNvPr>
          <p:cNvSpPr txBox="1"/>
          <p:nvPr/>
        </p:nvSpPr>
        <p:spPr>
          <a:xfrm>
            <a:off x="4873689" y="1130157"/>
            <a:ext cx="3864912" cy="5511943"/>
          </a:xfrm>
          <a:prstGeom prst="rect">
            <a:avLst/>
          </a:prstGeom>
          <a:solidFill>
            <a:srgbClr val="7B9925"/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fr-FR" sz="1600" b="1" dirty="0"/>
              <a:t>MONITOREO DE LA RESPUESTA</a:t>
            </a:r>
            <a:endParaRPr lang="en-GB" sz="1400" b="1" dirty="0"/>
          </a:p>
        </p:txBody>
      </p:sp>
      <p:sp>
        <p:nvSpPr>
          <p:cNvPr id="23" name="ZoneTexte 17">
            <a:extLst>
              <a:ext uri="{FF2B5EF4-FFF2-40B4-BE49-F238E27FC236}">
                <a16:creationId xmlns:a16="http://schemas.microsoft.com/office/drawing/2014/main" id="{7B41E71F-22EE-44DD-B761-E326DC403841}"/>
              </a:ext>
            </a:extLst>
          </p:cNvPr>
          <p:cNvSpPr txBox="1"/>
          <p:nvPr/>
        </p:nvSpPr>
        <p:spPr>
          <a:xfrm>
            <a:off x="397565" y="1130157"/>
            <a:ext cx="3872748" cy="5511943"/>
          </a:xfrm>
          <a:prstGeom prst="rect">
            <a:avLst/>
          </a:prstGeom>
          <a:solidFill>
            <a:srgbClr val="F47932"/>
          </a:solidFill>
        </p:spPr>
        <p:txBody>
          <a:bodyPr wrap="square" tIns="72000" rtlCol="0" anchor="t" anchorCtr="0">
            <a:noAutofit/>
          </a:bodyPr>
          <a:lstStyle/>
          <a:p>
            <a:pPr algn="ctr"/>
            <a:r>
              <a:rPr lang="fr-FR" sz="1600" b="1" dirty="0"/>
              <a:t>PLANIFICACIÓN DE LA RESPUESTA</a:t>
            </a:r>
            <a:endParaRPr lang="en-GB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392" y="66019"/>
            <a:ext cx="4592638" cy="909637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GB" cap="none" dirty="0" err="1">
                <a:solidFill>
                  <a:schemeClr val="tx1"/>
                </a:solidFill>
                <a:cs typeface="Arial" panose="020B0604020202020204" pitchFamily="34" charset="0"/>
              </a:rPr>
              <a:t>Relación</a:t>
            </a:r>
            <a:r>
              <a:rPr lang="en-GB" cap="none" dirty="0">
                <a:solidFill>
                  <a:schemeClr val="tx1"/>
                </a:solidFill>
                <a:cs typeface="Arial" panose="020B0604020202020204" pitchFamily="34" charset="0"/>
              </a:rPr>
              <a:t> entre </a:t>
            </a:r>
            <a:r>
              <a:rPr lang="en-GB" dirty="0" err="1">
                <a:cs typeface="Arial" panose="020B0604020202020204" pitchFamily="34" charset="0"/>
              </a:rPr>
              <a:t>P</a:t>
            </a:r>
            <a:r>
              <a:rPr lang="en-GB" cap="none" dirty="0" err="1">
                <a:solidFill>
                  <a:schemeClr val="tx1"/>
                </a:solidFill>
                <a:cs typeface="Arial" panose="020B0604020202020204" pitchFamily="34" charset="0"/>
              </a:rPr>
              <a:t>lanificación</a:t>
            </a:r>
            <a:r>
              <a:rPr lang="en-GB" cap="none" dirty="0">
                <a:solidFill>
                  <a:schemeClr val="tx1"/>
                </a:solidFill>
                <a:cs typeface="Arial" panose="020B0604020202020204" pitchFamily="34" charset="0"/>
              </a:rPr>
              <a:t> y </a:t>
            </a:r>
            <a:r>
              <a:rPr lang="en-GB" dirty="0" err="1">
                <a:cs typeface="Arial" panose="020B0604020202020204" pitchFamily="34" charset="0"/>
              </a:rPr>
              <a:t>M</a:t>
            </a:r>
            <a:r>
              <a:rPr lang="en-GB" cap="none" dirty="0" err="1">
                <a:solidFill>
                  <a:schemeClr val="tx1"/>
                </a:solidFill>
                <a:cs typeface="Arial" panose="020B0604020202020204" pitchFamily="34" charset="0"/>
              </a:rPr>
              <a:t>onitoreo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DD41DE-1AE2-479B-AEAF-6041F8F41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5028" y="3338374"/>
            <a:ext cx="3086866" cy="1458478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32875283-8398-4439-AE13-00F9A50A82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5028" y="5000461"/>
            <a:ext cx="3078283" cy="1438030"/>
          </a:xfrm>
          <a:prstGeom prst="rect">
            <a:avLst/>
          </a:prstGeom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14C3AC15-5ADF-43AB-9001-70BA30C976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5028" y="1680838"/>
            <a:ext cx="3086866" cy="1433478"/>
          </a:xfrm>
          <a:prstGeom prst="rect">
            <a:avLst/>
          </a:prstGeom>
          <a:solidFill>
            <a:srgbClr val="000000"/>
          </a:solidFill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FEC05F22-8238-4E81-BB02-F12CF504FF51}"/>
              </a:ext>
            </a:extLst>
          </p:cNvPr>
          <p:cNvSpPr txBox="1"/>
          <p:nvPr/>
        </p:nvSpPr>
        <p:spPr>
          <a:xfrm>
            <a:off x="5498114" y="2529498"/>
            <a:ext cx="261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 err="1"/>
              <a:t>Productos</a:t>
            </a:r>
            <a:r>
              <a:rPr lang="fr-FR" sz="1400" b="1" i="1" dirty="0"/>
              <a:t> de la </a:t>
            </a:r>
            <a:r>
              <a:rPr lang="fr-FR" sz="1400" b="1" i="1" dirty="0" err="1"/>
              <a:t>respuesta</a:t>
            </a:r>
            <a:endParaRPr lang="en-GB" sz="1400" b="1" i="1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1E0C1F5-D60C-4248-8016-0E3B9C220229}"/>
              </a:ext>
            </a:extLst>
          </p:cNvPr>
          <p:cNvSpPr txBox="1"/>
          <p:nvPr/>
        </p:nvSpPr>
        <p:spPr>
          <a:xfrm>
            <a:off x="5938518" y="4089491"/>
            <a:ext cx="2109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 err="1"/>
              <a:t>Productos</a:t>
            </a:r>
            <a:endParaRPr lang="fr-FR" sz="1400" b="1" i="1" dirty="0"/>
          </a:p>
          <a:p>
            <a:r>
              <a:rPr lang="fr-FR" sz="1400" b="1" i="1" dirty="0" err="1"/>
              <a:t>Resultados</a:t>
            </a:r>
            <a:endParaRPr lang="en-GB" sz="1400" b="1" i="1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8E7649F-0816-4DEA-A5B0-C3C63F732147}"/>
              </a:ext>
            </a:extLst>
          </p:cNvPr>
          <p:cNvSpPr txBox="1"/>
          <p:nvPr/>
        </p:nvSpPr>
        <p:spPr>
          <a:xfrm>
            <a:off x="6021120" y="5816584"/>
            <a:ext cx="1868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 err="1"/>
              <a:t>Resultados</a:t>
            </a:r>
            <a:endParaRPr lang="en-GB" sz="1400" b="1" i="1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76736F0-C4D6-4145-A76A-30193B7D69C7}"/>
              </a:ext>
            </a:extLst>
          </p:cNvPr>
          <p:cNvSpPr txBox="1"/>
          <p:nvPr/>
        </p:nvSpPr>
        <p:spPr>
          <a:xfrm>
            <a:off x="5669994" y="1697222"/>
            <a:ext cx="2078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/>
              <a:t>MONITOREO A NIVEL </a:t>
            </a:r>
          </a:p>
          <a:p>
            <a:pPr algn="ctr"/>
            <a:r>
              <a:rPr lang="fr-FR" sz="1400" b="1" dirty="0"/>
              <a:t>ESTRATÉGICO</a:t>
            </a:r>
            <a:endParaRPr lang="en-GB" sz="1400" b="1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91C1520-D671-42C5-B2D0-E3E0627E37E2}"/>
              </a:ext>
            </a:extLst>
          </p:cNvPr>
          <p:cNvSpPr txBox="1"/>
          <p:nvPr/>
        </p:nvSpPr>
        <p:spPr>
          <a:xfrm>
            <a:off x="5643205" y="3428811"/>
            <a:ext cx="2378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/>
              <a:t>MONITOREO A NIVEL DE </a:t>
            </a:r>
          </a:p>
          <a:p>
            <a:pPr algn="ctr"/>
            <a:r>
              <a:rPr lang="fr-FR" sz="1400" b="1" dirty="0"/>
              <a:t>CLÚSTER</a:t>
            </a:r>
            <a:endParaRPr lang="en-GB" sz="1400" b="1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5CD3B8D-45C1-4006-8921-5A036854713D}"/>
              </a:ext>
            </a:extLst>
          </p:cNvPr>
          <p:cNvSpPr txBox="1"/>
          <p:nvPr/>
        </p:nvSpPr>
        <p:spPr>
          <a:xfrm>
            <a:off x="5643205" y="5094618"/>
            <a:ext cx="2378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/>
              <a:t>MONITOREO A NIVEL DE </a:t>
            </a:r>
          </a:p>
          <a:p>
            <a:pPr algn="ctr"/>
            <a:r>
              <a:rPr lang="fr-FR" sz="1400" b="1" dirty="0"/>
              <a:t>PROYECTO</a:t>
            </a:r>
            <a:endParaRPr lang="en-GB" sz="1400" b="1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EEBFEEE-0FBD-45B1-8F3C-2727841DB795}"/>
              </a:ext>
            </a:extLst>
          </p:cNvPr>
          <p:cNvSpPr txBox="1"/>
          <p:nvPr/>
        </p:nvSpPr>
        <p:spPr>
          <a:xfrm>
            <a:off x="825501" y="3342921"/>
            <a:ext cx="3078284" cy="1433482"/>
          </a:xfrm>
          <a:prstGeom prst="rect">
            <a:avLst/>
          </a:prstGeom>
          <a:solidFill>
            <a:srgbClr val="F9A471"/>
          </a:solidFill>
        </p:spPr>
        <p:txBody>
          <a:bodyPr wrap="square" rtlCol="0">
            <a:noAutofit/>
          </a:bodyPr>
          <a:lstStyle/>
          <a:p>
            <a:pPr algn="ctr"/>
            <a:endParaRPr lang="fr-FR" sz="800" dirty="0"/>
          </a:p>
          <a:p>
            <a:pPr algn="ctr"/>
            <a:r>
              <a:rPr lang="fr-FR" sz="1400" b="1" dirty="0"/>
              <a:t>PLANIFICACIÓN DE CLÚSTERS</a:t>
            </a:r>
          </a:p>
          <a:p>
            <a:pPr algn="ctr"/>
            <a:r>
              <a:rPr lang="fr-FR" sz="1200" dirty="0"/>
              <a:t>Planes de </a:t>
            </a:r>
            <a:r>
              <a:rPr lang="fr-FR" sz="1200" dirty="0" err="1"/>
              <a:t>respuesta</a:t>
            </a:r>
            <a:r>
              <a:rPr lang="fr-FR" sz="1200" dirty="0"/>
              <a:t> de los </a:t>
            </a:r>
            <a:r>
              <a:rPr lang="fr-FR" sz="1200" dirty="0" err="1"/>
              <a:t>clústeres</a:t>
            </a:r>
            <a:endParaRPr lang="fr-FR" sz="1200" dirty="0"/>
          </a:p>
          <a:p>
            <a:pPr algn="ctr"/>
            <a:endParaRPr lang="en-GB" sz="1100" dirty="0"/>
          </a:p>
          <a:p>
            <a:r>
              <a:rPr lang="en-GB" sz="1400" b="1" i="1" dirty="0" err="1"/>
              <a:t>Objetivos</a:t>
            </a:r>
            <a:r>
              <a:rPr lang="en-GB" sz="1400" b="1" i="1" dirty="0"/>
              <a:t> del </a:t>
            </a:r>
            <a:r>
              <a:rPr lang="en-GB" sz="1400" b="1" i="1" dirty="0" err="1"/>
              <a:t>Clúster</a:t>
            </a:r>
            <a:endParaRPr lang="en-GB" sz="1400" b="1" i="1" dirty="0"/>
          </a:p>
          <a:p>
            <a:r>
              <a:rPr lang="en-GB" sz="1400" b="1" i="1" dirty="0" err="1"/>
              <a:t>Actividades</a:t>
            </a:r>
            <a:r>
              <a:rPr lang="en-GB" sz="1400" b="1" i="1" dirty="0"/>
              <a:t> del </a:t>
            </a:r>
            <a:r>
              <a:rPr lang="en-GB" sz="1400" b="1" i="1" dirty="0" err="1"/>
              <a:t>Clúster</a:t>
            </a:r>
            <a:endParaRPr lang="en-GB" sz="1400" b="1" i="1" dirty="0"/>
          </a:p>
          <a:p>
            <a:r>
              <a:rPr lang="en-GB" sz="1400" b="1" i="1" dirty="0" err="1"/>
              <a:t>Indicadores</a:t>
            </a:r>
            <a:r>
              <a:rPr lang="en-GB" sz="1400" b="1" i="1" dirty="0"/>
              <a:t> y </a:t>
            </a:r>
            <a:r>
              <a:rPr lang="en-GB" sz="1400" b="1" i="1" dirty="0" err="1"/>
              <a:t>metas</a:t>
            </a:r>
            <a:endParaRPr lang="fr-FR" sz="1400" b="1" i="1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F292EB26-97E3-4208-A3BA-044530F41807}"/>
              </a:ext>
            </a:extLst>
          </p:cNvPr>
          <p:cNvSpPr txBox="1"/>
          <p:nvPr/>
        </p:nvSpPr>
        <p:spPr>
          <a:xfrm>
            <a:off x="825501" y="5005007"/>
            <a:ext cx="3078283" cy="1433483"/>
          </a:xfrm>
          <a:prstGeom prst="rect">
            <a:avLst/>
          </a:prstGeom>
          <a:solidFill>
            <a:srgbClr val="F9A471"/>
          </a:solidFill>
        </p:spPr>
        <p:txBody>
          <a:bodyPr wrap="square" rtlCol="0">
            <a:noAutofit/>
          </a:bodyPr>
          <a:lstStyle/>
          <a:p>
            <a:pPr algn="ctr"/>
            <a:endParaRPr lang="fr-FR" sz="800" dirty="0"/>
          </a:p>
          <a:p>
            <a:pPr algn="ctr"/>
            <a:r>
              <a:rPr lang="fr-FR" sz="1400" b="1" dirty="0"/>
              <a:t>PLANIFICACIÓN DEL PROYECTO</a:t>
            </a:r>
          </a:p>
          <a:p>
            <a:pPr algn="ctr"/>
            <a:r>
              <a:rPr lang="fr-FR" sz="1200" dirty="0" err="1"/>
              <a:t>Proyectos</a:t>
            </a:r>
            <a:r>
              <a:rPr lang="fr-FR" sz="1200" dirty="0"/>
              <a:t> de </a:t>
            </a:r>
            <a:r>
              <a:rPr lang="fr-FR" sz="1200" dirty="0" err="1"/>
              <a:t>organizaciones</a:t>
            </a:r>
            <a:endParaRPr lang="fr-FR" sz="1200" dirty="0"/>
          </a:p>
          <a:p>
            <a:pPr algn="ctr"/>
            <a:endParaRPr lang="en-GB" sz="1100" dirty="0"/>
          </a:p>
          <a:p>
            <a:r>
              <a:rPr lang="en-GB" sz="1400" b="1" i="1" dirty="0" err="1"/>
              <a:t>Objetivos</a:t>
            </a:r>
            <a:r>
              <a:rPr lang="en-GB" sz="1400" b="1" i="1" dirty="0"/>
              <a:t> del </a:t>
            </a:r>
            <a:r>
              <a:rPr lang="en-GB" sz="1400" b="1" i="1" dirty="0" err="1"/>
              <a:t>proyecto</a:t>
            </a:r>
            <a:endParaRPr lang="en-GB" sz="1400" b="1" i="1" dirty="0"/>
          </a:p>
          <a:p>
            <a:r>
              <a:rPr lang="en-GB" sz="1400" b="1" i="1" dirty="0" err="1"/>
              <a:t>Actividades</a:t>
            </a:r>
            <a:r>
              <a:rPr lang="en-GB" sz="1400" b="1" i="1" dirty="0"/>
              <a:t> del </a:t>
            </a:r>
            <a:r>
              <a:rPr lang="en-GB" sz="1400" b="1" i="1" dirty="0" err="1"/>
              <a:t>proyecto</a:t>
            </a:r>
            <a:endParaRPr lang="en-GB" sz="1400" b="1" i="1" dirty="0"/>
          </a:p>
          <a:p>
            <a:r>
              <a:rPr lang="en-GB" sz="1400" b="1" i="1" dirty="0" err="1"/>
              <a:t>Indicadores</a:t>
            </a:r>
            <a:r>
              <a:rPr lang="en-GB" sz="1400" b="1" i="1" dirty="0"/>
              <a:t> y </a:t>
            </a:r>
            <a:r>
              <a:rPr lang="en-GB" sz="1400" b="1" i="1" dirty="0" err="1"/>
              <a:t>metas</a:t>
            </a:r>
            <a:endParaRPr lang="fr-FR" sz="1400" b="1" i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1BA739F-51D6-44F8-B06B-46879CAAB964}"/>
              </a:ext>
            </a:extLst>
          </p:cNvPr>
          <p:cNvSpPr/>
          <p:nvPr/>
        </p:nvSpPr>
        <p:spPr bwMode="auto">
          <a:xfrm>
            <a:off x="8648700" y="190500"/>
            <a:ext cx="279400" cy="381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DA60D32-E11F-4BD8-B5E9-E45A4D499DAE}"/>
              </a:ext>
            </a:extLst>
          </p:cNvPr>
          <p:cNvCxnSpPr>
            <a:cxnSpLocks/>
          </p:cNvCxnSpPr>
          <p:nvPr/>
        </p:nvCxnSpPr>
        <p:spPr bwMode="auto">
          <a:xfrm>
            <a:off x="4021015" y="2709800"/>
            <a:ext cx="1184031" cy="0"/>
          </a:xfrm>
          <a:prstGeom prst="straightConnector1">
            <a:avLst/>
          </a:prstGeom>
          <a:solidFill>
            <a:schemeClr val="accent1"/>
          </a:solidFill>
          <a:ln w="53975" cap="flat" cmpd="sng" algn="ctr">
            <a:solidFill>
              <a:schemeClr val="tx1"/>
            </a:solidFill>
            <a:prstDash val="dash"/>
            <a:round/>
            <a:headEnd type="triangle"/>
            <a:tailEnd type="triangle"/>
          </a:ln>
          <a:effectLst/>
        </p:spPr>
      </p:cxnSp>
      <p:sp>
        <p:nvSpPr>
          <p:cNvPr id="4" name="Arrow: Down 3">
            <a:extLst>
              <a:ext uri="{FF2B5EF4-FFF2-40B4-BE49-F238E27FC236}">
                <a16:creationId xmlns:a16="http://schemas.microsoft.com/office/drawing/2014/main" id="{2C2E6FD7-21C7-4EFF-9571-EDC6AF6B5C34}"/>
              </a:ext>
            </a:extLst>
          </p:cNvPr>
          <p:cNvSpPr/>
          <p:nvPr/>
        </p:nvSpPr>
        <p:spPr bwMode="auto">
          <a:xfrm>
            <a:off x="2238896" y="2989780"/>
            <a:ext cx="246184" cy="348594"/>
          </a:xfrm>
          <a:prstGeom prst="downArrow">
            <a:avLst/>
          </a:prstGeom>
          <a:solidFill>
            <a:srgbClr val="F9A47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1A9857DF-CD62-42EF-A34E-07A21D96E3C6}"/>
              </a:ext>
            </a:extLst>
          </p:cNvPr>
          <p:cNvSpPr/>
          <p:nvPr/>
        </p:nvSpPr>
        <p:spPr bwMode="auto">
          <a:xfrm>
            <a:off x="2241550" y="4695289"/>
            <a:ext cx="243530" cy="305171"/>
          </a:xfrm>
          <a:prstGeom prst="downArrow">
            <a:avLst/>
          </a:prstGeom>
          <a:solidFill>
            <a:srgbClr val="F9A47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299E934B-1DFF-4F26-892E-C788C559D04B}"/>
              </a:ext>
            </a:extLst>
          </p:cNvPr>
          <p:cNvSpPr/>
          <p:nvPr/>
        </p:nvSpPr>
        <p:spPr bwMode="auto">
          <a:xfrm rot="10800000">
            <a:off x="6709382" y="4798295"/>
            <a:ext cx="246184" cy="202166"/>
          </a:xfrm>
          <a:prstGeom prst="downArrow">
            <a:avLst/>
          </a:prstGeom>
          <a:solidFill>
            <a:srgbClr val="ACBE7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7CE87402-94AF-4F2E-AE45-778E541266C7}"/>
              </a:ext>
            </a:extLst>
          </p:cNvPr>
          <p:cNvSpPr/>
          <p:nvPr/>
        </p:nvSpPr>
        <p:spPr bwMode="auto">
          <a:xfrm rot="10800000">
            <a:off x="6709381" y="3092968"/>
            <a:ext cx="246184" cy="276999"/>
          </a:xfrm>
          <a:prstGeom prst="downArrow">
            <a:avLst/>
          </a:prstGeom>
          <a:solidFill>
            <a:srgbClr val="ACBE7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effectLst/>
              <a:latin typeface="Arial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87077E7-CE96-4929-BB07-27EF64E5C5F7}"/>
              </a:ext>
            </a:extLst>
          </p:cNvPr>
          <p:cNvCxnSpPr>
            <a:cxnSpLocks/>
          </p:cNvCxnSpPr>
          <p:nvPr/>
        </p:nvCxnSpPr>
        <p:spPr bwMode="auto">
          <a:xfrm>
            <a:off x="4021015" y="4392905"/>
            <a:ext cx="1184031" cy="0"/>
          </a:xfrm>
          <a:prstGeom prst="straightConnector1">
            <a:avLst/>
          </a:prstGeom>
          <a:solidFill>
            <a:schemeClr val="accent1"/>
          </a:solidFill>
          <a:ln w="53975" cap="flat" cmpd="sng" algn="ctr">
            <a:solidFill>
              <a:schemeClr val="tx1"/>
            </a:solidFill>
            <a:prstDash val="dash"/>
            <a:round/>
            <a:headEnd type="triangle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7A292D4-7CA0-4E8B-8935-9219964B98D8}"/>
              </a:ext>
            </a:extLst>
          </p:cNvPr>
          <p:cNvCxnSpPr>
            <a:cxnSpLocks/>
          </p:cNvCxnSpPr>
          <p:nvPr/>
        </p:nvCxnSpPr>
        <p:spPr bwMode="auto">
          <a:xfrm>
            <a:off x="4021015" y="5980280"/>
            <a:ext cx="1184031" cy="0"/>
          </a:xfrm>
          <a:prstGeom prst="straightConnector1">
            <a:avLst/>
          </a:prstGeom>
          <a:solidFill>
            <a:schemeClr val="accent1"/>
          </a:solidFill>
          <a:ln w="53975" cap="flat" cmpd="sng" algn="ctr">
            <a:solidFill>
              <a:schemeClr val="tx1"/>
            </a:solidFill>
            <a:prstDash val="dash"/>
            <a:round/>
            <a:headEnd type="triangle"/>
            <a:tailEnd type="triangle"/>
          </a:ln>
          <a:effectLst/>
        </p:spPr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792555F8-C836-42EF-8757-9858730941A5}"/>
              </a:ext>
            </a:extLst>
          </p:cNvPr>
          <p:cNvSpPr txBox="1"/>
          <p:nvPr/>
        </p:nvSpPr>
        <p:spPr>
          <a:xfrm>
            <a:off x="810675" y="1680838"/>
            <a:ext cx="3078284" cy="1433479"/>
          </a:xfrm>
          <a:prstGeom prst="rect">
            <a:avLst/>
          </a:prstGeom>
          <a:solidFill>
            <a:srgbClr val="F9A471"/>
          </a:solidFill>
        </p:spPr>
        <p:txBody>
          <a:bodyPr wrap="square" rtlCol="0">
            <a:noAutofit/>
          </a:bodyPr>
          <a:lstStyle/>
          <a:p>
            <a:pPr algn="ctr"/>
            <a:endParaRPr lang="fr-FR" sz="800" dirty="0"/>
          </a:p>
          <a:p>
            <a:pPr algn="ctr"/>
            <a:r>
              <a:rPr lang="fr-FR" sz="1400" b="1" dirty="0"/>
              <a:t>PLANIFICACIÓN ESTRATÉGICA</a:t>
            </a:r>
          </a:p>
          <a:p>
            <a:pPr algn="ctr"/>
            <a:r>
              <a:rPr lang="fr-FR" sz="1200" dirty="0" err="1"/>
              <a:t>Estrategia</a:t>
            </a:r>
            <a:r>
              <a:rPr lang="fr-FR" sz="1200" dirty="0"/>
              <a:t> </a:t>
            </a:r>
            <a:r>
              <a:rPr lang="fr-FR" sz="1200" dirty="0" err="1"/>
              <a:t>nacional</a:t>
            </a:r>
            <a:endParaRPr lang="fr-FR" sz="1200" dirty="0"/>
          </a:p>
          <a:p>
            <a:pPr algn="ctr"/>
            <a:endParaRPr lang="en-GB" sz="1100" dirty="0"/>
          </a:p>
          <a:p>
            <a:r>
              <a:rPr lang="en-GB" sz="1400" b="1" i="1" dirty="0" err="1"/>
              <a:t>Objetivos</a:t>
            </a:r>
            <a:r>
              <a:rPr lang="en-GB" sz="1400" b="1" i="1" dirty="0"/>
              <a:t> </a:t>
            </a:r>
            <a:r>
              <a:rPr lang="en-GB" sz="1400" b="1" i="1" dirty="0" err="1"/>
              <a:t>estratégicos</a:t>
            </a:r>
            <a:endParaRPr lang="en-GB" sz="1400" b="1" i="1" dirty="0"/>
          </a:p>
          <a:p>
            <a:r>
              <a:rPr lang="en-GB" sz="1400" b="1" i="1" dirty="0" err="1"/>
              <a:t>Objetivos</a:t>
            </a:r>
            <a:r>
              <a:rPr lang="en-GB" sz="1400" b="1" i="1" dirty="0"/>
              <a:t> </a:t>
            </a:r>
            <a:r>
              <a:rPr lang="en-GB" sz="1400" b="1" i="1" dirty="0" err="1"/>
              <a:t>específicos</a:t>
            </a:r>
            <a:r>
              <a:rPr lang="en-GB" sz="1400" b="1" i="1" dirty="0"/>
              <a:t> </a:t>
            </a:r>
          </a:p>
          <a:p>
            <a:r>
              <a:rPr lang="en-GB" sz="1400" b="1" i="1" dirty="0" err="1"/>
              <a:t>Indicadores</a:t>
            </a:r>
            <a:r>
              <a:rPr lang="en-GB" sz="1400" b="1" i="1" dirty="0"/>
              <a:t> y </a:t>
            </a:r>
            <a:r>
              <a:rPr lang="en-GB" sz="1400" b="1" i="1" dirty="0" err="1"/>
              <a:t>metas</a:t>
            </a:r>
            <a:endParaRPr lang="fr-FR" sz="1400" b="1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0559541"/>
      </p:ext>
    </p:extLst>
  </p:cSld>
  <p:clrMapOvr>
    <a:masterClrMapping/>
  </p:clrMapOvr>
  <p:transition advTm="123204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  <p:bldP spid="11" grpId="0"/>
      <p:bldP spid="8" grpId="0"/>
      <p:bldP spid="12" grpId="0"/>
      <p:bldP spid="14" grpId="0"/>
      <p:bldP spid="15" grpId="0"/>
      <p:bldP spid="16" grpId="0"/>
      <p:bldP spid="21" grpId="0" animBg="1"/>
      <p:bldP spid="22" grpId="0" animBg="1"/>
      <p:bldP spid="19" grpId="0" animBg="1"/>
      <p:bldP spid="4" grpId="0" animBg="1"/>
      <p:bldP spid="25" grpId="0" animBg="1"/>
      <p:bldP spid="26" grpId="0" animBg="1"/>
      <p:bldP spid="27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63036-8308-4840-BED3-9A175C4E01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0838" y="2877940"/>
            <a:ext cx="4438650" cy="394210"/>
          </a:xfrm>
        </p:spPr>
        <p:txBody>
          <a:bodyPr/>
          <a:lstStyle/>
          <a:p>
            <a:pPr marL="0" indent="0">
              <a:buNone/>
            </a:pPr>
            <a:r>
              <a:rPr lang="fr-FR" dirty="0" err="1"/>
              <a:t>Número</a:t>
            </a:r>
            <a:r>
              <a:rPr lang="fr-FR" dirty="0"/>
              <a:t> de kits </a:t>
            </a:r>
            <a:r>
              <a:rPr lang="fr-FR" dirty="0" err="1"/>
              <a:t>domésticos</a:t>
            </a:r>
            <a:r>
              <a:rPr lang="fr-FR" dirty="0"/>
              <a:t> </a:t>
            </a:r>
            <a:r>
              <a:rPr lang="fr-FR" dirty="0" err="1"/>
              <a:t>distribuidos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13339EC-68EF-45F5-A905-20FA206F4AA2}"/>
              </a:ext>
            </a:extLst>
          </p:cNvPr>
          <p:cNvSpPr txBox="1">
            <a:spLocks/>
          </p:cNvSpPr>
          <p:nvPr/>
        </p:nvSpPr>
        <p:spPr bwMode="auto">
          <a:xfrm>
            <a:off x="350838" y="2104819"/>
            <a:ext cx="9010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2400" kern="0" dirty="0"/>
              <a:t> Etiqueta </a:t>
            </a:r>
            <a:r>
              <a:rPr lang="fr-FR" sz="2400" kern="0" dirty="0" err="1"/>
              <a:t>del</a:t>
            </a:r>
            <a:r>
              <a:rPr lang="fr-FR" sz="2400" kern="0" dirty="0"/>
              <a:t> </a:t>
            </a:r>
            <a:r>
              <a:rPr lang="fr-FR" sz="2400" kern="0" dirty="0" err="1"/>
              <a:t>Indicador</a:t>
            </a:r>
            <a:r>
              <a:rPr lang="fr-FR" sz="2400" kern="0" dirty="0"/>
              <a:t>                                </a:t>
            </a:r>
            <a:r>
              <a:rPr lang="fr-FR" sz="2000" kern="0" dirty="0" err="1"/>
              <a:t>Objetivo</a:t>
            </a:r>
            <a:r>
              <a:rPr lang="fr-FR" sz="2400" kern="0" dirty="0"/>
              <a:t>  </a:t>
            </a:r>
            <a:r>
              <a:rPr lang="fr-FR" sz="2000" kern="0" dirty="0" err="1"/>
              <a:t>Resultado</a:t>
            </a:r>
            <a:endParaRPr lang="en-US" sz="2400" kern="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55FFC5F-6689-4B1E-A3FF-1B59479A3464}"/>
              </a:ext>
            </a:extLst>
          </p:cNvPr>
          <p:cNvSpPr txBox="1">
            <a:spLocks/>
          </p:cNvSpPr>
          <p:nvPr/>
        </p:nvSpPr>
        <p:spPr bwMode="auto">
          <a:xfrm>
            <a:off x="417513" y="4961288"/>
            <a:ext cx="4857750" cy="726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180975" indent="-180975" algn="l" rtl="0" eaLnBrk="1" fontAlgn="base" hangingPunct="1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•"/>
              <a:defRPr lang="en-US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176213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4875" indent="-188913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lang="en-US" sz="13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28775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–"/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»"/>
              <a:defRPr lang="en-GB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indent="0">
              <a:buFontTx/>
              <a:buNone/>
            </a:pPr>
            <a:r>
              <a:rPr lang="en-US" kern="0" dirty="0"/>
              <a:t>% </a:t>
            </a:r>
            <a:r>
              <a:rPr lang="en-US" kern="0" dirty="0" err="1"/>
              <a:t>cobertura</a:t>
            </a:r>
            <a:r>
              <a:rPr lang="en-US" kern="0" dirty="0"/>
              <a:t> de la </a:t>
            </a:r>
            <a:r>
              <a:rPr lang="en-US" kern="0" dirty="0" err="1"/>
              <a:t>vacunación</a:t>
            </a:r>
            <a:r>
              <a:rPr lang="en-US" kern="0" dirty="0"/>
              <a:t> contra </a:t>
            </a:r>
            <a:r>
              <a:rPr lang="en-US" kern="0" dirty="0" err="1"/>
              <a:t>el</a:t>
            </a:r>
            <a:r>
              <a:rPr lang="en-US" kern="0" dirty="0"/>
              <a:t> </a:t>
            </a:r>
            <a:r>
              <a:rPr lang="en-US" kern="0" dirty="0" err="1"/>
              <a:t>sarampión</a:t>
            </a:r>
            <a:endParaRPr lang="en-US" kern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80E985A-2884-4D41-9605-7F40BFC0A3C4}"/>
              </a:ext>
            </a:extLst>
          </p:cNvPr>
          <p:cNvSpPr txBox="1">
            <a:spLocks/>
          </p:cNvSpPr>
          <p:nvPr/>
        </p:nvSpPr>
        <p:spPr bwMode="auto">
          <a:xfrm>
            <a:off x="417513" y="4256107"/>
            <a:ext cx="9010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tabLst>
                <a:tab pos="7354888" algn="l"/>
              </a:tabLst>
            </a:pPr>
            <a:r>
              <a:rPr lang="fr-FR" sz="2400" kern="0" dirty="0"/>
              <a:t>Etiqueta </a:t>
            </a:r>
            <a:r>
              <a:rPr lang="fr-FR" sz="2400" kern="0" dirty="0" err="1"/>
              <a:t>del</a:t>
            </a:r>
            <a:r>
              <a:rPr lang="fr-FR" sz="2400" kern="0" dirty="0"/>
              <a:t> </a:t>
            </a:r>
            <a:r>
              <a:rPr lang="fr-FR" sz="2400" kern="0" dirty="0" err="1"/>
              <a:t>Indicado</a:t>
            </a:r>
            <a:r>
              <a:rPr lang="fr-FR" sz="2400" kern="0" dirty="0"/>
              <a:t>                              </a:t>
            </a:r>
            <a:r>
              <a:rPr lang="fr-FR" sz="2000" kern="0" dirty="0"/>
              <a:t>     </a:t>
            </a:r>
            <a:r>
              <a:rPr lang="fr-FR" sz="2000" kern="0" dirty="0" err="1"/>
              <a:t>Objetivo</a:t>
            </a:r>
            <a:r>
              <a:rPr lang="fr-FR" sz="2000" kern="0" dirty="0"/>
              <a:t>   </a:t>
            </a:r>
            <a:r>
              <a:rPr lang="fr-FR" sz="2000" kern="0" dirty="0" err="1"/>
              <a:t>Resultado</a:t>
            </a:r>
            <a:endParaRPr lang="en-US" sz="2400" kern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CF8C940-97CA-4FCE-BF15-1212425C00B4}"/>
              </a:ext>
            </a:extLst>
          </p:cNvPr>
          <p:cNvSpPr txBox="1">
            <a:spLocks/>
          </p:cNvSpPr>
          <p:nvPr/>
        </p:nvSpPr>
        <p:spPr bwMode="auto">
          <a:xfrm>
            <a:off x="6523038" y="4962950"/>
            <a:ext cx="733425" cy="394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180975" indent="-180975" algn="l" rtl="0" eaLnBrk="1" fontAlgn="base" hangingPunct="1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•"/>
              <a:defRPr lang="en-US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176213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4875" indent="-188913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lang="en-US" sz="13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28775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–"/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»"/>
              <a:defRPr lang="en-GB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indent="0">
              <a:buFontTx/>
              <a:buNone/>
            </a:pPr>
            <a:r>
              <a:rPr lang="en-US" kern="0" dirty="0"/>
              <a:t> 90%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2923591-021D-4735-8AFD-5ACFF93D9C5F}"/>
              </a:ext>
            </a:extLst>
          </p:cNvPr>
          <p:cNvSpPr txBox="1">
            <a:spLocks/>
          </p:cNvSpPr>
          <p:nvPr/>
        </p:nvSpPr>
        <p:spPr bwMode="auto">
          <a:xfrm>
            <a:off x="5153818" y="4961288"/>
            <a:ext cx="733425" cy="394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180975" indent="-180975" algn="l" rtl="0" eaLnBrk="1" fontAlgn="base" hangingPunct="1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•"/>
              <a:defRPr lang="en-US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176213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4875" indent="-188913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lang="en-US" sz="13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28775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–"/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»"/>
              <a:defRPr lang="en-GB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indent="0">
              <a:buFontTx/>
              <a:buNone/>
            </a:pPr>
            <a:r>
              <a:rPr lang="en-US" kern="0" dirty="0">
                <a:solidFill>
                  <a:srgbClr val="FF0000"/>
                </a:solidFill>
              </a:rPr>
              <a:t>50%</a:t>
            </a:r>
            <a:r>
              <a:rPr lang="en-US" kern="0" dirty="0"/>
              <a:t>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C9EABC1-08CA-45C4-A16C-8B29FD474D5E}"/>
              </a:ext>
            </a:extLst>
          </p:cNvPr>
          <p:cNvSpPr txBox="1">
            <a:spLocks/>
          </p:cNvSpPr>
          <p:nvPr/>
        </p:nvSpPr>
        <p:spPr bwMode="auto">
          <a:xfrm>
            <a:off x="7826721" y="4961288"/>
            <a:ext cx="733425" cy="394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180975" indent="-180975" algn="l" rtl="0" eaLnBrk="1" fontAlgn="base" hangingPunct="1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•"/>
              <a:defRPr lang="en-US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176213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4875" indent="-188913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lang="en-US" sz="13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28775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–"/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»"/>
              <a:defRPr lang="en-GB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indent="0">
              <a:buFontTx/>
              <a:buNone/>
            </a:pPr>
            <a:r>
              <a:rPr lang="en-US" kern="0" dirty="0"/>
              <a:t> 95%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2681C77-EDFB-49A1-B7A7-C0083CE4DFE9}"/>
              </a:ext>
            </a:extLst>
          </p:cNvPr>
          <p:cNvSpPr txBox="1">
            <a:spLocks/>
          </p:cNvSpPr>
          <p:nvPr/>
        </p:nvSpPr>
        <p:spPr bwMode="auto">
          <a:xfrm>
            <a:off x="6523038" y="2877940"/>
            <a:ext cx="762345" cy="394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180975" indent="-180975" algn="l" rtl="0" eaLnBrk="1" fontAlgn="base" hangingPunct="1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•"/>
              <a:defRPr lang="en-US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176213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4875" indent="-188913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lang="en-US" sz="13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28775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–"/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»"/>
              <a:defRPr lang="en-GB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indent="0">
              <a:buFontTx/>
              <a:buNone/>
            </a:pPr>
            <a:r>
              <a:rPr lang="fr-FR" dirty="0"/>
              <a:t>5,000</a:t>
            </a:r>
            <a:endParaRPr lang="en-US" kern="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9C42FEF-EFFD-44D7-9914-9C421C63BD20}"/>
              </a:ext>
            </a:extLst>
          </p:cNvPr>
          <p:cNvSpPr txBox="1">
            <a:spLocks/>
          </p:cNvSpPr>
          <p:nvPr/>
        </p:nvSpPr>
        <p:spPr bwMode="auto">
          <a:xfrm>
            <a:off x="5059363" y="2880144"/>
            <a:ext cx="922337" cy="394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180975" indent="-180975" algn="l" rtl="0" eaLnBrk="1" fontAlgn="base" hangingPunct="1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•"/>
              <a:defRPr lang="en-US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176213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4875" indent="-188913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lang="en-US" sz="13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28775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–"/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»"/>
              <a:defRPr lang="en-GB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indent="0">
              <a:buFontTx/>
              <a:buNone/>
            </a:pPr>
            <a:r>
              <a:rPr lang="fr-FR" dirty="0">
                <a:solidFill>
                  <a:srgbClr val="FF0000"/>
                </a:solidFill>
              </a:rPr>
              <a:t>20,000</a:t>
            </a:r>
            <a:endParaRPr lang="en-US" kern="0" dirty="0">
              <a:solidFill>
                <a:srgbClr val="FF0000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438C0E9-A400-44D1-BA2E-C8CCCB1478CB}"/>
              </a:ext>
            </a:extLst>
          </p:cNvPr>
          <p:cNvSpPr txBox="1">
            <a:spLocks/>
          </p:cNvSpPr>
          <p:nvPr/>
        </p:nvSpPr>
        <p:spPr bwMode="auto">
          <a:xfrm>
            <a:off x="7826721" y="2893410"/>
            <a:ext cx="922337" cy="394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180975" indent="-180975" algn="l" rtl="0" eaLnBrk="1" fontAlgn="base" hangingPunct="1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•"/>
              <a:defRPr lang="en-US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176213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4875" indent="-188913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lang="en-US" sz="13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28775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–"/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»"/>
              <a:defRPr lang="en-GB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indent="0">
              <a:buFontTx/>
              <a:buNone/>
            </a:pPr>
            <a:r>
              <a:rPr lang="fr-FR" dirty="0"/>
              <a:t>4,800</a:t>
            </a:r>
            <a:endParaRPr lang="en-US" kern="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23475-0F1B-431E-BE5D-3924B1BFE857}"/>
              </a:ext>
            </a:extLst>
          </p:cNvPr>
          <p:cNvSpPr txBox="1">
            <a:spLocks/>
          </p:cNvSpPr>
          <p:nvPr/>
        </p:nvSpPr>
        <p:spPr bwMode="auto">
          <a:xfrm>
            <a:off x="4789489" y="2170944"/>
            <a:ext cx="15516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2000" kern="0" dirty="0" err="1">
                <a:solidFill>
                  <a:srgbClr val="FF0000"/>
                </a:solidFill>
              </a:rPr>
              <a:t>Necesidad</a:t>
            </a:r>
            <a:endParaRPr lang="en-US" sz="2000" kern="0" dirty="0">
              <a:solidFill>
                <a:srgbClr val="FF0000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22B1680-3C96-4CDE-856F-0593F8AD45DC}"/>
              </a:ext>
            </a:extLst>
          </p:cNvPr>
          <p:cNvSpPr txBox="1">
            <a:spLocks/>
          </p:cNvSpPr>
          <p:nvPr/>
        </p:nvSpPr>
        <p:spPr bwMode="auto">
          <a:xfrm>
            <a:off x="4789488" y="4331553"/>
            <a:ext cx="15516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2000" kern="0" dirty="0" err="1">
                <a:solidFill>
                  <a:srgbClr val="FF0000"/>
                </a:solidFill>
              </a:rPr>
              <a:t>Referencia</a:t>
            </a:r>
            <a:endParaRPr lang="en-US" sz="2000" kern="0" dirty="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31F4B21-5CA4-4529-91A0-3882A77503BF}"/>
              </a:ext>
            </a:extLst>
          </p:cNvPr>
          <p:cNvSpPr/>
          <p:nvPr/>
        </p:nvSpPr>
        <p:spPr bwMode="auto">
          <a:xfrm>
            <a:off x="8648700" y="190500"/>
            <a:ext cx="279400" cy="381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EDDE60CB-D73E-E881-CE57-2DB29EA20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381000"/>
            <a:ext cx="8231187" cy="519112"/>
          </a:xfrm>
        </p:spPr>
        <p:txBody>
          <a:bodyPr/>
          <a:lstStyle/>
          <a:p>
            <a:r>
              <a:rPr lang="en-GB" dirty="0"/>
              <a:t>USO BÁSICO DE INDICADORES /1: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8219746"/>
      </p:ext>
    </p:extLst>
  </p:cSld>
  <p:clrMapOvr>
    <a:masterClrMapping/>
  </p:clrMapOvr>
  <p:transition advTm="121234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2|0.5|39|10.7|10.9|9.9|13.1|17.1|7.2|9.8|9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10.6|2.4|0.9|0.6|2.2|4.1|0.7|0.6|3.5|6.1|5.9|2.1|4.6|7.9|34.6|2.5|2.5|2.3|2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4.4|8.4|11.1|4.4|3|15.4|1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1|32.4|13.8|10.1|25.4|17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13.8|9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8|4.5|5.2|5.7|7.6|4.6|8.2|6.4|9.1|8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3|13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|10.8|30.3|8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2|1.1|1.1|8.2|1.9|1.9|12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|29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|24.5|3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|2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1|35.1|1.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3|8.8|8.4|8|6.1|4.9|13.6|3.5|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1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9|15.7|25.1|23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8|26.7|66.5|10.1|16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4.4|10.6|10.1|15.1|1.6|17.1|28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10.2|3.1|11.3|9.6|18|11.7|16.5|12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5|17.1|16.9|34.4|21.8|20.4|26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3"/>
</p:tagLst>
</file>

<file path=ppt/theme/theme1.xml><?xml version="1.0" encoding="utf-8"?>
<a:theme xmlns:a="http://schemas.openxmlformats.org/drawingml/2006/main" name="ocha_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_OCHAC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OCHACAR 1">
        <a:dk1>
          <a:srgbClr val="000000"/>
        </a:dk1>
        <a:lt1>
          <a:srgbClr val="FFFFFF"/>
        </a:lt1>
        <a:dk2>
          <a:srgbClr val="000000"/>
        </a:dk2>
        <a:lt2>
          <a:srgbClr val="DDC189"/>
        </a:lt2>
        <a:accent1>
          <a:srgbClr val="ECDEC2"/>
        </a:accent1>
        <a:accent2>
          <a:srgbClr val="A68448"/>
        </a:accent2>
        <a:accent3>
          <a:srgbClr val="FFFFFF"/>
        </a:accent3>
        <a:accent4>
          <a:srgbClr val="000000"/>
        </a:accent4>
        <a:accent5>
          <a:srgbClr val="F4ECDD"/>
        </a:accent5>
        <a:accent6>
          <a:srgbClr val="967740"/>
        </a:accent6>
        <a:hlink>
          <a:srgbClr val="755F33"/>
        </a:hlink>
        <a:folHlink>
          <a:srgbClr val="39322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CHACAR 2">
        <a:dk1>
          <a:srgbClr val="000000"/>
        </a:dk1>
        <a:lt1>
          <a:srgbClr val="FFFFFF"/>
        </a:lt1>
        <a:dk2>
          <a:srgbClr val="000000"/>
        </a:dk2>
        <a:lt2>
          <a:srgbClr val="A4C1E0"/>
        </a:lt2>
        <a:accent1>
          <a:srgbClr val="CEDDEE"/>
        </a:accent1>
        <a:accent2>
          <a:srgbClr val="6798CC"/>
        </a:accent2>
        <a:accent3>
          <a:srgbClr val="FFFFFF"/>
        </a:accent3>
        <a:accent4>
          <a:srgbClr val="000000"/>
        </a:accent4>
        <a:accent5>
          <a:srgbClr val="E3EBF5"/>
        </a:accent5>
        <a:accent6>
          <a:srgbClr val="5D89B9"/>
        </a:accent6>
        <a:hlink>
          <a:srgbClr val="3668A0"/>
        </a:hlink>
        <a:folHlink>
          <a:srgbClr val="203E5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40000"/>
            <a:lumOff val="60000"/>
          </a:schemeClr>
        </a:solidFill>
      </a:spPr>
      <a:bodyPr rtlCol="0" anchor="ctr"/>
      <a:lstStyle>
        <a:defPPr algn="ctr">
          <a:defRPr sz="14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85ec44e-1bab-4c0b-9df0-6ba128686fc9" xsi:nil="true"/>
    <lcf76f155ced4ddcb4097134ff3c332f xmlns="9b92e9c5-72c8-48c8-8401-e17de2c05b9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1293FC7A65CE439C3F388DB6A09572" ma:contentTypeVersion="15" ma:contentTypeDescription="Create a new document." ma:contentTypeScope="" ma:versionID="823ff2f1d7ee58efbd02853c34e2463c">
  <xsd:schema xmlns:xsd="http://www.w3.org/2001/XMLSchema" xmlns:xs="http://www.w3.org/2001/XMLSchema" xmlns:p="http://schemas.microsoft.com/office/2006/metadata/properties" xmlns:ns2="9b92e9c5-72c8-48c8-8401-e17de2c05b97" xmlns:ns3="b28d4986-e6d5-4a6b-988e-9e5eb6e136e2" xmlns:ns4="985ec44e-1bab-4c0b-9df0-6ba128686fc9" targetNamespace="http://schemas.microsoft.com/office/2006/metadata/properties" ma:root="true" ma:fieldsID="6b3dcb0f224e6a0b0e6dc6f5fb494326" ns2:_="" ns3:_="" ns4:_="">
    <xsd:import namespace="9b92e9c5-72c8-48c8-8401-e17de2c05b97"/>
    <xsd:import namespace="b28d4986-e6d5-4a6b-988e-9e5eb6e136e2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2e9c5-72c8-48c8-8401-e17de2c05b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8d4986-e6d5-4a6b-988e-9e5eb6e136e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370149d2-115d-445f-ad27-c17e292d4af4}" ma:internalName="TaxCatchAll" ma:showField="CatchAllData" ma:web="b28d4986-e6d5-4a6b-988e-9e5eb6e136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A8E3A8-1045-4AF4-8B84-BABF068E12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84F855-45B6-48F6-A48C-140CBC254EAC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b28d4986-e6d5-4a6b-988e-9e5eb6e136e2"/>
    <ds:schemaRef ds:uri="9b92e9c5-72c8-48c8-8401-e17de2c05b97"/>
    <ds:schemaRef ds:uri="http://www.w3.org/XML/1998/namespace"/>
    <ds:schemaRef ds:uri="985ec44e-1bab-4c0b-9df0-6ba128686fc9"/>
  </ds:schemaRefs>
</ds:datastoreItem>
</file>

<file path=customXml/itemProps3.xml><?xml version="1.0" encoding="utf-8"?>
<ds:datastoreItem xmlns:ds="http://schemas.openxmlformats.org/officeDocument/2006/customXml" ds:itemID="{591C177D-E62D-47B5-A1D3-37C15D2BDA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92e9c5-72c8-48c8-8401-e17de2c05b97"/>
    <ds:schemaRef ds:uri="b28d4986-e6d5-4a6b-988e-9e5eb6e136e2"/>
    <ds:schemaRef ds:uri="985ec44e-1bab-4c0b-9df0-6ba128686f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9251</Words>
  <Application>Microsoft Macintosh PowerPoint</Application>
  <PresentationFormat>On-screen Show (4:3)</PresentationFormat>
  <Paragraphs>940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Arial</vt:lpstr>
      <vt:lpstr>Avenir LT 55 Roman</vt:lpstr>
      <vt:lpstr>Calibri</vt:lpstr>
      <vt:lpstr>Calibri Light</vt:lpstr>
      <vt:lpstr>Comic Sans MS</vt:lpstr>
      <vt:lpstr>Roboto</vt:lpstr>
      <vt:lpstr>Roboto Slab</vt:lpstr>
      <vt:lpstr>Verdana</vt:lpstr>
      <vt:lpstr>ocha_1</vt:lpstr>
      <vt:lpstr>Office Theme</vt:lpstr>
      <vt:lpstr>1_Office Theme</vt:lpstr>
      <vt:lpstr>PowerPoint Presentation</vt:lpstr>
      <vt:lpstr>PowerPoint Presentation</vt:lpstr>
      <vt:lpstr>OBJETIVO DEL MONITOREO</vt:lpstr>
      <vt:lpstr>LA CADENA DE RESULTADOS /1: </vt:lpstr>
      <vt:lpstr>LA CADENA DE RESULTADOS /2 </vt:lpstr>
      <vt:lpstr>Monitoreo de la respuesta :  Ejecución / Resultados / Conclusiones</vt:lpstr>
      <vt:lpstr>Monitoreo de qué:  ¿ejecución o resultados?</vt:lpstr>
      <vt:lpstr>Relación entre Planificación y Monitoreo</vt:lpstr>
      <vt:lpstr>USO BÁSICO DE INDICADORES /1: </vt:lpstr>
      <vt:lpstr>PowerPoint Presentation</vt:lpstr>
      <vt:lpstr>Diferentes tipos de indicadores cuantitativos:¡¡¡Más que # y %!!!</vt:lpstr>
      <vt:lpstr>Indicador compuesto</vt:lpstr>
      <vt:lpstr>Los indicadores + objetivos deben ser SMART</vt:lpstr>
      <vt:lpstr>Agregación  </vt:lpstr>
      <vt:lpstr>Disaggregation of population indicators</vt:lpstr>
      <vt:lpstr>PowerPoint Presentation</vt:lpstr>
      <vt:lpstr>Etapas de los trabajos de seguimiento</vt:lpstr>
      <vt:lpstr>Diseño del trabajo de monitoreo</vt:lpstr>
      <vt:lpstr>PowerPoint Presentation</vt:lpstr>
      <vt:lpstr>El marco de monitoreo dice para cada indicador:</vt:lpstr>
      <vt:lpstr>Recopilación de datos</vt:lpstr>
      <vt:lpstr>Tratamiento de datos</vt:lpstr>
      <vt:lpstr>Validación de datos</vt:lpstr>
      <vt:lpstr>Analizar</vt:lpstr>
      <vt:lpstr>PowerPoint Presentation</vt:lpstr>
      <vt:lpstr>Actuar: decisiones y recomendaciones</vt:lpstr>
      <vt:lpstr>Informes / Intercambio de Información</vt:lpstr>
      <vt:lpstr>PowerPoint Presentation</vt:lpstr>
      <vt:lpstr>PowerPoint Presentation</vt:lpstr>
      <vt:lpstr>Información en tiempo real</vt:lpstr>
      <vt:lpstr>Calendario de presentación de informes</vt:lpstr>
      <vt:lpstr>Buenas y Malas Noticias</vt:lpstr>
      <vt:lpstr>PowerPoint Presentation</vt:lpstr>
      <vt:lpstr>RECURSOS PARA EL MONITOREO DE LA RESPUESTA</vt:lpstr>
      <vt:lpstr>Bienvenido al quiosco sobre el uso de indicadores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Response Planning Module Pilot</dc:title>
  <dc:creator/>
  <cp:lastModifiedBy/>
  <cp:revision>95</cp:revision>
  <dcterms:created xsi:type="dcterms:W3CDTF">2011-09-19T10:20:34Z</dcterms:created>
  <dcterms:modified xsi:type="dcterms:W3CDTF">2023-09-28T20:01:44Z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0x0101007D1293FC7A65CE439C3F388DB6A09572</vt:lpwstr>
  </property>
</Properties>
</file>