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49"/>
  </p:notesMasterIdLst>
  <p:handoutMasterIdLst>
    <p:handoutMasterId r:id="rId50"/>
  </p:handoutMasterIdLst>
  <p:sldIdLst>
    <p:sldId id="444" r:id="rId5"/>
    <p:sldId id="517" r:id="rId6"/>
    <p:sldId id="446" r:id="rId7"/>
    <p:sldId id="471" r:id="rId8"/>
    <p:sldId id="519" r:id="rId9"/>
    <p:sldId id="499" r:id="rId10"/>
    <p:sldId id="500" r:id="rId11"/>
    <p:sldId id="485" r:id="rId12"/>
    <p:sldId id="489" r:id="rId13"/>
    <p:sldId id="491" r:id="rId14"/>
    <p:sldId id="492" r:id="rId15"/>
    <p:sldId id="494" r:id="rId16"/>
    <p:sldId id="495" r:id="rId17"/>
    <p:sldId id="473" r:id="rId18"/>
    <p:sldId id="457" r:id="rId19"/>
    <p:sldId id="474" r:id="rId20"/>
    <p:sldId id="481" r:id="rId21"/>
    <p:sldId id="478" r:id="rId22"/>
    <p:sldId id="477" r:id="rId23"/>
    <p:sldId id="498" r:id="rId24"/>
    <p:sldId id="534" r:id="rId25"/>
    <p:sldId id="486" r:id="rId26"/>
    <p:sldId id="532" r:id="rId27"/>
    <p:sldId id="531" r:id="rId28"/>
    <p:sldId id="535" r:id="rId29"/>
    <p:sldId id="527" r:id="rId30"/>
    <p:sldId id="448" r:id="rId31"/>
    <p:sldId id="514" r:id="rId32"/>
    <p:sldId id="480" r:id="rId33"/>
    <p:sldId id="461" r:id="rId34"/>
    <p:sldId id="497" r:id="rId35"/>
    <p:sldId id="533" r:id="rId36"/>
    <p:sldId id="521" r:id="rId37"/>
    <p:sldId id="508" r:id="rId38"/>
    <p:sldId id="509" r:id="rId39"/>
    <p:sldId id="511" r:id="rId40"/>
    <p:sldId id="513" r:id="rId41"/>
    <p:sldId id="516" r:id="rId42"/>
    <p:sldId id="515" r:id="rId43"/>
    <p:sldId id="449" r:id="rId44"/>
    <p:sldId id="466" r:id="rId45"/>
    <p:sldId id="472" r:id="rId46"/>
    <p:sldId id="451" r:id="rId47"/>
    <p:sldId id="520"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5">
          <p15:clr>
            <a:srgbClr val="A4A3A4"/>
          </p15:clr>
        </p15:guide>
        <p15:guide id="3" orient="horz" pos="2183" userDrawn="1">
          <p15:clr>
            <a:srgbClr val="A4A3A4"/>
          </p15:clr>
        </p15:guide>
        <p15:guide id="4" orient="horz" pos="4319">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16" userDrawn="1">
          <p15:clr>
            <a:srgbClr val="A4A3A4"/>
          </p15:clr>
        </p15:guide>
        <p15:guide id="9" orient="horz" pos="856">
          <p15:clr>
            <a:srgbClr val="A4A3A4"/>
          </p15:clr>
        </p15:guide>
        <p15:guide id="10" orient="horz" pos="2685">
          <p15:clr>
            <a:srgbClr val="A4A3A4"/>
          </p15:clr>
        </p15:guide>
        <p15:guide id="11" pos="317" userDrawn="1">
          <p15:clr>
            <a:srgbClr val="A4A3A4"/>
          </p15:clr>
        </p15:guide>
        <p15:guide id="12" pos="5448">
          <p15:clr>
            <a:srgbClr val="A4A3A4"/>
          </p15:clr>
        </p15:guide>
        <p15:guide id="13" pos="2794">
          <p15:clr>
            <a:srgbClr val="A4A3A4"/>
          </p15:clr>
        </p15:guide>
        <p15:guide id="14" pos="278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1E8"/>
    <a:srgbClr val="026CB6"/>
    <a:srgbClr val="FFE1E1"/>
    <a:srgbClr val="FFCCCC"/>
    <a:srgbClr val="FFAFAF"/>
    <a:srgbClr val="FF9900"/>
    <a:srgbClr val="F0F5FA"/>
    <a:srgbClr val="E3EBF5"/>
    <a:srgbClr val="9EBCDE"/>
    <a:srgbClr val="80A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7" autoAdjust="0"/>
    <p:restoredTop sz="94850" autoAdjust="0"/>
  </p:normalViewPr>
  <p:slideViewPr>
    <p:cSldViewPr snapToGrid="0" showGuides="1">
      <p:cViewPr varScale="1">
        <p:scale>
          <a:sx n="114" d="100"/>
          <a:sy n="114" d="100"/>
        </p:scale>
        <p:origin x="1092" y="102"/>
      </p:cViewPr>
      <p:guideLst>
        <p:guide orient="horz" pos="2364"/>
        <p:guide orient="horz" pos="4115"/>
        <p:guide orient="horz" pos="2183"/>
        <p:guide orient="horz" pos="4319"/>
        <p:guide orient="horz" pos="3929"/>
        <p:guide orient="horz" pos="1389"/>
        <p:guide orient="horz" pos="368"/>
        <p:guide orient="horz" pos="1616"/>
        <p:guide orient="horz" pos="856"/>
        <p:guide orient="horz" pos="2685"/>
        <p:guide pos="317"/>
        <p:guide pos="5448"/>
        <p:guide pos="2794"/>
        <p:guide pos="2789"/>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r>
              <a:rPr lang="en-AU"/>
              <a:t>Notes</a:t>
            </a:r>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DDA76F0A-980D-4F30-A34C-6192C86BCEB5}" type="datetimeFigureOut">
              <a:rPr lang="en-AU" smtClean="0"/>
              <a:pPr/>
              <a:t>16/10/2023</a:t>
            </a:fld>
            <a:endParaRPr lang="en-AU"/>
          </a:p>
        </p:txBody>
      </p:sp>
      <p:sp>
        <p:nvSpPr>
          <p:cNvPr id="4" name="Footer Placeholder 3"/>
          <p:cNvSpPr>
            <a:spLocks noGrp="1"/>
          </p:cNvSpPr>
          <p:nvPr>
            <p:ph type="ftr" sz="quarter" idx="2"/>
          </p:nvPr>
        </p:nvSpPr>
        <p:spPr>
          <a:xfrm>
            <a:off x="3" y="9428585"/>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6" y="9428585"/>
            <a:ext cx="2945659" cy="496332"/>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en-AU"/>
              <a:t>Notes</a:t>
            </a:r>
          </a:p>
        </p:txBody>
      </p:sp>
      <p:sp>
        <p:nvSpPr>
          <p:cNvPr id="3" name="Date Placeholder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16A5F483-3392-4357-8BB8-81BAE864DE40}" type="datetimeFigureOut">
              <a:rPr lang="en-AU" smtClean="0"/>
              <a:pPr/>
              <a:t>16/10/2023</a:t>
            </a:fld>
            <a:endParaRPr lang="en-AU"/>
          </a:p>
        </p:txBody>
      </p:sp>
      <p:sp>
        <p:nvSpPr>
          <p:cNvPr id="4" name="Slide Image Placeholder 3"/>
          <p:cNvSpPr>
            <a:spLocks noGrp="1" noRot="1" noChangeAspect="1"/>
          </p:cNvSpPr>
          <p:nvPr>
            <p:ph type="sldImg" idx="2"/>
          </p:nvPr>
        </p:nvSpPr>
        <p:spPr>
          <a:xfrm>
            <a:off x="917575" y="508000"/>
            <a:ext cx="4962525" cy="37226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494291"/>
            <a:ext cx="5438140" cy="46878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428585"/>
            <a:ext cx="2945659" cy="496332"/>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3850446" y="9428585"/>
            <a:ext cx="2945659" cy="496332"/>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p>
            <a:pPr fontAlgn="base">
              <a:spcBef>
                <a:spcPct val="0"/>
              </a:spcBef>
              <a:spcAft>
                <a:spcPct val="0"/>
              </a:spcAft>
              <a:defRPr/>
            </a:pPr>
            <a:fld id="{ADE204DF-6F0B-413A-9498-4C487D251E48}"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5896366A-1973-4934-895F-C7FD6023C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fld id="{E3ACF005-7C72-4E2F-BF33-6F1DAD65D0F0}" type="datetime1">
              <a:rPr lang="en-US" smtClean="0"/>
              <a:t>10/16/2023</a:t>
            </a:fld>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fld id="{505D4669-2440-4F6F-9C22-5C3FAE10D11A}"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349014" y="239874"/>
            <a:ext cx="4578882" cy="338554"/>
          </a:xfrm>
          <a:prstGeom prst="rect">
            <a:avLst/>
          </a:prstGeom>
          <a:noFill/>
        </p:spPr>
        <p:txBody>
          <a:bodyPr wrap="none" rtlCol="0">
            <a:spAutoFit/>
          </a:bodyPr>
          <a:lstStyle/>
          <a:p>
            <a:r>
              <a:rPr lang="en-US" sz="1600" b="0" cap="small" baseline="0" dirty="0">
                <a:solidFill>
                  <a:schemeClr val="bg1">
                    <a:lumMod val="85000"/>
                  </a:schemeClr>
                </a:solidFill>
              </a:rPr>
              <a:t>Assessment Planning and Monitoring Branch</a:t>
            </a:r>
            <a:endParaRPr lang="en-GB" sz="1600" b="0" cap="small" baseline="0" dirty="0">
              <a:solidFill>
                <a:schemeClr val="bg1">
                  <a:lumMod val="85000"/>
                </a:schemeClr>
              </a:solidFill>
            </a:endParaRPr>
          </a:p>
        </p:txBody>
      </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Lst>
  <p:transition>
    <p:randomBar/>
  </p:transition>
  <p:hf hdr="0" ft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pmb-hpc.live.strattic.io/2023/05/03/displaying-values-in-humanitarian-action/"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lan.hpc.tool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uth.humanitarian.id/use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pmb-hpc.site.strattic.io/wp-content/uploads/2023/04/20230406_HPC.Tools-RPM-Brochure-1.pdf" TargetMode="External"/><Relationship Id="rId2" Type="http://schemas.openxmlformats.org/officeDocument/2006/relationships/hyperlink" Target="https://kmp.hpc.tools/2023/04/13/response-planning-and-monitoring-module-rpm-a-users-guide/" TargetMode="External"/><Relationship Id="rId1" Type="http://schemas.openxmlformats.org/officeDocument/2006/relationships/slideLayout" Target="../slideLayouts/slideLayout2.xml"/><Relationship Id="rId6" Type="http://schemas.openxmlformats.org/officeDocument/2006/relationships/hyperlink" Target="https://www.youtube.com/watch?v=k6ieIkjv5YE" TargetMode="External"/><Relationship Id="rId5" Type="http://schemas.openxmlformats.org/officeDocument/2006/relationships/hyperlink" Target="https://web.microsoftstream.com/embed/channel/5e148a59-5e2a-4c90-a41b-767ddbb05c79?sort=trending%22%20allowfullscreen%20style%3D%27border:none;%27%3E%3C%2Fiframe%3E" TargetMode="External"/><Relationship Id="rId4" Type="http://schemas.openxmlformats.org/officeDocument/2006/relationships/hyperlink" Target="https://apmb-hpc.preview.strattic.io/wp-content/uploads/2023/05/20230517_Displaying-one-value-out-a-series-of-measures-of-one-indicator.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47874" y="1534302"/>
            <a:ext cx="6194155" cy="3293209"/>
          </a:xfrm>
        </p:spPr>
        <p:txBody>
          <a:bodyPr/>
          <a:lstStyle/>
          <a:p>
            <a:pPr algn="l"/>
            <a:r>
              <a:rPr lang="en-GB" sz="2800" dirty="0"/>
              <a:t>Response Planning &amp; Monitoring</a:t>
            </a:r>
            <a:br>
              <a:rPr lang="en-GB" sz="2800" dirty="0"/>
            </a:br>
            <a:r>
              <a:rPr lang="en-GB" sz="2800" dirty="0"/>
              <a:t>(RPM)</a:t>
            </a:r>
            <a:br>
              <a:rPr lang="en-GB" sz="2800" dirty="0"/>
            </a:br>
            <a:br>
              <a:rPr lang="en-GB" sz="2800" dirty="0"/>
            </a:br>
            <a:r>
              <a:rPr lang="en-GB" sz="2800" dirty="0"/>
              <a:t>A step-by-step guide</a:t>
            </a:r>
            <a:br>
              <a:rPr lang="en-GB" sz="2800" dirty="0"/>
            </a:br>
            <a:br>
              <a:rPr lang="en-GB" sz="2400" dirty="0">
                <a:solidFill>
                  <a:srgbClr val="026CB6"/>
                </a:solidFill>
              </a:rPr>
            </a:br>
            <a:br>
              <a:rPr lang="en-GB" sz="2400" dirty="0">
                <a:solidFill>
                  <a:srgbClr val="026CB6"/>
                </a:solidFill>
              </a:rPr>
            </a:br>
            <a:r>
              <a:rPr lang="en-GB" sz="2400" b="0">
                <a:solidFill>
                  <a:schemeClr val="bg1"/>
                </a:solidFill>
              </a:rPr>
              <a:t>Version 1.0</a:t>
            </a:r>
            <a:br>
              <a:rPr lang="en-GB" sz="2400" b="0" dirty="0">
                <a:solidFill>
                  <a:schemeClr val="bg1"/>
                </a:solidFill>
              </a:rPr>
            </a:br>
            <a:r>
              <a:rPr lang="en-GB" sz="2400" b="0" dirty="0">
                <a:solidFill>
                  <a:schemeClr val="bg1"/>
                </a:solidFill>
              </a:rPr>
              <a:t>Last Updated: September 2023</a:t>
            </a:r>
            <a:endParaRPr lang="en-GB" sz="2400" b="0" dirty="0">
              <a:solidFill>
                <a:srgbClr val="026CB6"/>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a:t>
            </a:fld>
            <a:endParaRPr lang="en-GB" b="1">
              <a:solidFill>
                <a:srgbClr val="000000">
                  <a:lumMod val="65000"/>
                  <a:lumOff val="35000"/>
                </a:srgbClr>
              </a:solidFill>
            </a:endParaRPr>
          </a:p>
        </p:txBody>
      </p:sp>
    </p:spTree>
    <p:extLst>
      <p:ext uri="{BB962C8B-B14F-4D97-AF65-F5344CB8AC3E}">
        <p14:creationId xmlns:p14="http://schemas.microsoft.com/office/powerpoint/2010/main" val="2647710467"/>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Creating disaggregation model(s)</a:t>
            </a:r>
            <a:endParaRPr lang="en-US" sz="2400" dirty="0">
              <a:cs typeface="Arial"/>
            </a:endParaRPr>
          </a:p>
        </p:txBody>
      </p:sp>
      <p:sp>
        <p:nvSpPr>
          <p:cNvPr id="3" name="Text Placeholder 2"/>
          <p:cNvSpPr>
            <a:spLocks noGrp="1"/>
          </p:cNvSpPr>
          <p:nvPr>
            <p:ph type="body" sz="quarter" idx="13"/>
          </p:nvPr>
        </p:nvSpPr>
        <p:spPr>
          <a:xfrm>
            <a:off x="420025" y="1478661"/>
            <a:ext cx="8380430" cy="1507785"/>
          </a:xfrm>
        </p:spPr>
        <p:txBody>
          <a:bodyPr/>
          <a:lstStyle/>
          <a:p>
            <a:pPr>
              <a:lnSpc>
                <a:spcPct val="150000"/>
              </a:lnSpc>
            </a:pPr>
            <a:r>
              <a:rPr lang="en-US" sz="1200" dirty="0">
                <a:cs typeface="Arial"/>
              </a:rPr>
              <a:t>You can create a model from scratch or use an existing model as a template. For this example, we will create a model which disaggregates beneficiaries by admin 1 locations, sex and age. First, choose the </a:t>
            </a:r>
            <a:r>
              <a:rPr lang="en-US" sz="1200" i="1" dirty="0">
                <a:cs typeface="Arial"/>
              </a:rPr>
              <a:t>Create your own model</a:t>
            </a:r>
            <a:r>
              <a:rPr lang="en-US" sz="1200" dirty="0">
                <a:cs typeface="Arial"/>
              </a:rPr>
              <a:t> button and click </a:t>
            </a:r>
            <a:r>
              <a:rPr lang="en-US" sz="1200" i="1" dirty="0">
                <a:cs typeface="Arial"/>
              </a:rPr>
              <a:t>Next.</a:t>
            </a:r>
            <a:endParaRPr lang="en-US" sz="1200" dirty="0">
              <a:cs typeface="Arial"/>
            </a:endParaRPr>
          </a:p>
          <a:p>
            <a:pPr>
              <a:lnSpc>
                <a:spcPct val="150000"/>
              </a:lnSpc>
              <a:buClr>
                <a:srgbClr val="000000"/>
              </a:buClr>
            </a:pPr>
            <a:r>
              <a:rPr lang="en-US" sz="1200" dirty="0"/>
              <a:t>Locations and categories are handled separately. Add the locations by clicking the </a:t>
            </a:r>
            <a:r>
              <a:rPr lang="en-US" sz="1200" i="1" dirty="0"/>
              <a:t>[+ Add all Admin 1 locations] </a:t>
            </a:r>
            <a:r>
              <a:rPr lang="en-US" sz="1200" dirty="0"/>
              <a:t>button, click </a:t>
            </a:r>
            <a:r>
              <a:rPr lang="en-US" sz="1200" i="1" dirty="0"/>
              <a:t>Next</a:t>
            </a:r>
            <a:r>
              <a:rPr lang="en-US" sz="1200" dirty="0"/>
              <a:t>. You can also add custom locations; these are not covered in this guide.</a:t>
            </a:r>
            <a:endParaRPr lang="en-US" sz="1200" i="1"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10</a:t>
            </a:fld>
            <a:endParaRPr lang="en-GB" b="1">
              <a:solidFill>
                <a:srgbClr val="000000">
                  <a:lumMod val="65000"/>
                  <a:lumOff val="35000"/>
                </a:srgbClr>
              </a:solidFill>
            </a:endParaRPr>
          </a:p>
        </p:txBody>
      </p:sp>
      <p:pic>
        <p:nvPicPr>
          <p:cNvPr id="10" name="Picture 10" descr="Graphical user interface, text, application&#10;&#10;Description automatically generated">
            <a:extLst>
              <a:ext uri="{FF2B5EF4-FFF2-40B4-BE49-F238E27FC236}">
                <a16:creationId xmlns:a16="http://schemas.microsoft.com/office/drawing/2014/main" id="{E257E9ED-54EC-86AB-39E9-0B2D289CB418}"/>
              </a:ext>
            </a:extLst>
          </p:cNvPr>
          <p:cNvPicPr>
            <a:picLocks noChangeAspect="1"/>
          </p:cNvPicPr>
          <p:nvPr/>
        </p:nvPicPr>
        <p:blipFill rotWithShape="1">
          <a:blip r:embed="rId2"/>
          <a:srcRect l="259" t="623" r="27804" b="623"/>
          <a:stretch/>
        </p:blipFill>
        <p:spPr>
          <a:xfrm>
            <a:off x="4533106" y="3191079"/>
            <a:ext cx="4447429" cy="313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9" descr="Graphical user interface, text, application, email&#10;&#10;Description automatically generated">
            <a:extLst>
              <a:ext uri="{FF2B5EF4-FFF2-40B4-BE49-F238E27FC236}">
                <a16:creationId xmlns:a16="http://schemas.microsoft.com/office/drawing/2014/main" id="{E34A70B7-8682-B136-B2E1-21A736F0FB2F}"/>
              </a:ext>
            </a:extLst>
          </p:cNvPr>
          <p:cNvPicPr>
            <a:picLocks noChangeAspect="1"/>
          </p:cNvPicPr>
          <p:nvPr/>
        </p:nvPicPr>
        <p:blipFill rotWithShape="1">
          <a:blip r:embed="rId3"/>
          <a:srcRect l="682" t="2000" r="35495" b="667"/>
          <a:stretch/>
        </p:blipFill>
        <p:spPr>
          <a:xfrm>
            <a:off x="350387" y="3151514"/>
            <a:ext cx="4073193" cy="3187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5129935"/>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Creating disaggregation model(s)</a:t>
            </a:r>
            <a:endParaRPr lang="en-US" sz="2400" dirty="0">
              <a:cs typeface="Arial"/>
            </a:endParaRPr>
          </a:p>
        </p:txBody>
      </p:sp>
      <p:sp>
        <p:nvSpPr>
          <p:cNvPr id="3" name="Text Placeholder 2"/>
          <p:cNvSpPr>
            <a:spLocks noGrp="1"/>
          </p:cNvSpPr>
          <p:nvPr>
            <p:ph type="body" sz="quarter" idx="13"/>
          </p:nvPr>
        </p:nvSpPr>
        <p:spPr>
          <a:xfrm>
            <a:off x="428625" y="1574239"/>
            <a:ext cx="8254209" cy="1021113"/>
          </a:xfrm>
        </p:spPr>
        <p:txBody>
          <a:bodyPr/>
          <a:lstStyle/>
          <a:p>
            <a:pPr>
              <a:lnSpc>
                <a:spcPct val="150000"/>
              </a:lnSpc>
            </a:pPr>
            <a:r>
              <a:rPr lang="en-US" sz="1200" dirty="0"/>
              <a:t>Choose the categories in the list on the left. They are added to an intermediate list in the middle. </a:t>
            </a:r>
            <a:endParaRPr lang="en-US" sz="1200" dirty="0">
              <a:cs typeface="Arial"/>
            </a:endParaRPr>
          </a:p>
          <a:p>
            <a:pPr>
              <a:lnSpc>
                <a:spcPct val="150000"/>
              </a:lnSpc>
              <a:buClr>
                <a:srgbClr val="000000"/>
              </a:buClr>
            </a:pPr>
            <a:r>
              <a:rPr lang="en-US" sz="1200" dirty="0">
                <a:cs typeface="Arial"/>
              </a:rPr>
              <a:t>To use the selected categories as-is, as separate categories, click [</a:t>
            </a:r>
            <a:r>
              <a:rPr lang="en-US" sz="1200" i="1" dirty="0">
                <a:cs typeface="Arial"/>
              </a:rPr>
              <a:t>Add categories</a:t>
            </a:r>
            <a:r>
              <a:rPr lang="en-US" sz="1200" dirty="0">
                <a:cs typeface="Arial"/>
              </a:rPr>
              <a:t>], then click </a:t>
            </a:r>
            <a:r>
              <a:rPr lang="en-US" sz="1200" i="1" dirty="0">
                <a:cs typeface="Arial"/>
              </a:rPr>
              <a:t>next</a:t>
            </a:r>
            <a:r>
              <a:rPr lang="en-US" sz="1200" dirty="0">
                <a:cs typeface="Arial"/>
              </a:rPr>
              <a:t>.</a:t>
            </a:r>
          </a:p>
          <a:p>
            <a:pPr>
              <a:buClr>
                <a:srgbClr val="000000"/>
              </a:buClr>
            </a:pPr>
            <a:endParaRPr lang="en-US" sz="1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11</a:t>
            </a:fld>
            <a:endParaRPr lang="en-GB" b="1">
              <a:solidFill>
                <a:srgbClr val="000000">
                  <a:lumMod val="65000"/>
                  <a:lumOff val="35000"/>
                </a:srgbClr>
              </a:solidFill>
            </a:endParaRPr>
          </a:p>
        </p:txBody>
      </p:sp>
      <p:pic>
        <p:nvPicPr>
          <p:cNvPr id="6" name="Picture 5"/>
          <p:cNvPicPr>
            <a:picLocks noChangeAspect="1"/>
          </p:cNvPicPr>
          <p:nvPr/>
        </p:nvPicPr>
        <p:blipFill rotWithShape="1">
          <a:blip r:embed="rId2"/>
          <a:srcRect r="32777" b="541"/>
          <a:stretch/>
        </p:blipFill>
        <p:spPr>
          <a:xfrm>
            <a:off x="210812" y="2533938"/>
            <a:ext cx="4249610" cy="353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Graphical user interface, application&#10;&#10;Description automatically generated">
            <a:extLst>
              <a:ext uri="{FF2B5EF4-FFF2-40B4-BE49-F238E27FC236}">
                <a16:creationId xmlns:a16="http://schemas.microsoft.com/office/drawing/2014/main" id="{3732A439-EBA0-3B9C-9B63-6B375654F287}"/>
              </a:ext>
            </a:extLst>
          </p:cNvPr>
          <p:cNvPicPr>
            <a:picLocks noChangeAspect="1"/>
          </p:cNvPicPr>
          <p:nvPr/>
        </p:nvPicPr>
        <p:blipFill>
          <a:blip r:embed="rId3"/>
          <a:stretch>
            <a:fillRect/>
          </a:stretch>
        </p:blipFill>
        <p:spPr>
          <a:xfrm>
            <a:off x="4568502" y="2435055"/>
            <a:ext cx="4507627" cy="3805163"/>
          </a:xfrm>
          <a:prstGeom prst="rect">
            <a:avLst/>
          </a:prstGeom>
        </p:spPr>
      </p:pic>
    </p:spTree>
    <p:extLst>
      <p:ext uri="{BB962C8B-B14F-4D97-AF65-F5344CB8AC3E}">
        <p14:creationId xmlns:p14="http://schemas.microsoft.com/office/powerpoint/2010/main" val="427862363"/>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Creating disaggregation model(s)</a:t>
            </a:r>
            <a:endParaRPr lang="en-US" sz="2400" dirty="0">
              <a:cs typeface="Arial"/>
            </a:endParaRPr>
          </a:p>
        </p:txBody>
      </p:sp>
      <p:sp>
        <p:nvSpPr>
          <p:cNvPr id="3" name="Text Placeholder 2"/>
          <p:cNvSpPr>
            <a:spLocks noGrp="1"/>
          </p:cNvSpPr>
          <p:nvPr>
            <p:ph type="body" sz="quarter" idx="13"/>
          </p:nvPr>
        </p:nvSpPr>
        <p:spPr>
          <a:xfrm>
            <a:off x="480216" y="1450757"/>
            <a:ext cx="8254209" cy="698717"/>
          </a:xfrm>
        </p:spPr>
        <p:txBody>
          <a:bodyPr/>
          <a:lstStyle/>
          <a:p>
            <a:pPr>
              <a:lnSpc>
                <a:spcPct val="150000"/>
              </a:lnSpc>
            </a:pPr>
            <a:r>
              <a:rPr lang="en-US" sz="1400" dirty="0"/>
              <a:t>To create combination categories, (</a:t>
            </a:r>
            <a:r>
              <a:rPr lang="en-US" sz="1400" dirty="0" err="1"/>
              <a:t>i.e</a:t>
            </a:r>
            <a:r>
              <a:rPr lang="en-US" sz="1400" dirty="0"/>
              <a:t> female-adults, female-children, male-adults etc.) click [</a:t>
            </a:r>
            <a:r>
              <a:rPr lang="en-US" sz="1400" i="1" dirty="0"/>
              <a:t>Add combinations</a:t>
            </a:r>
            <a:r>
              <a:rPr lang="en-US" sz="1400" dirty="0"/>
              <a:t>] followed by </a:t>
            </a:r>
            <a:r>
              <a:rPr lang="en-US" sz="1400" i="1" dirty="0"/>
              <a:t>Next</a:t>
            </a:r>
            <a:r>
              <a:rPr lang="en-US" sz="1400" dirty="0"/>
              <a:t>. </a:t>
            </a:r>
            <a:endParaRPr lang="en-US" sz="1400" i="1"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12</a:t>
            </a:fld>
            <a:endParaRPr lang="en-GB" b="1">
              <a:solidFill>
                <a:srgbClr val="000000">
                  <a:lumMod val="65000"/>
                  <a:lumOff val="35000"/>
                </a:srgbClr>
              </a:solidFill>
            </a:endParaRPr>
          </a:p>
        </p:txBody>
      </p:sp>
      <p:pic>
        <p:nvPicPr>
          <p:cNvPr id="7" name="Picture 7" descr="Graphical user interface, text, application&#10;&#10;Description automatically generated">
            <a:extLst>
              <a:ext uri="{FF2B5EF4-FFF2-40B4-BE49-F238E27FC236}">
                <a16:creationId xmlns:a16="http://schemas.microsoft.com/office/drawing/2014/main" id="{47496106-FB6C-804D-B2F0-33303FDE57AA}"/>
              </a:ext>
            </a:extLst>
          </p:cNvPr>
          <p:cNvPicPr>
            <a:picLocks noChangeAspect="1"/>
          </p:cNvPicPr>
          <p:nvPr/>
        </p:nvPicPr>
        <p:blipFill rotWithShape="1">
          <a:blip r:embed="rId2"/>
          <a:srcRect r="14007" b="338"/>
          <a:stretch/>
        </p:blipFill>
        <p:spPr>
          <a:xfrm>
            <a:off x="690341" y="2194901"/>
            <a:ext cx="7669150" cy="4287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0460059"/>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Creating disaggregation model(s)</a:t>
            </a:r>
            <a:endParaRPr lang="en-US" sz="2400" dirty="0">
              <a:cs typeface="Arial"/>
            </a:endParaRPr>
          </a:p>
        </p:txBody>
      </p:sp>
      <p:sp>
        <p:nvSpPr>
          <p:cNvPr id="3" name="Text Placeholder 2"/>
          <p:cNvSpPr>
            <a:spLocks noGrp="1"/>
          </p:cNvSpPr>
          <p:nvPr>
            <p:ph type="body" sz="quarter" idx="13"/>
          </p:nvPr>
        </p:nvSpPr>
        <p:spPr>
          <a:xfrm>
            <a:off x="428624" y="1575179"/>
            <a:ext cx="8254209" cy="953787"/>
          </a:xfrm>
        </p:spPr>
        <p:txBody>
          <a:bodyPr/>
          <a:lstStyle/>
          <a:p>
            <a:pPr>
              <a:lnSpc>
                <a:spcPct val="150000"/>
              </a:lnSpc>
            </a:pPr>
            <a:r>
              <a:rPr lang="en-US" sz="1200" dirty="0"/>
              <a:t>Name the model. It is strongly recommended you specify the categories in the name as shown in the screenshots bellow. Then click </a:t>
            </a:r>
            <a:r>
              <a:rPr lang="en-US" sz="1200" i="1" dirty="0"/>
              <a:t>Save</a:t>
            </a:r>
            <a:r>
              <a:rPr lang="en-US" sz="1200" dirty="0"/>
              <a:t>. </a:t>
            </a:r>
          </a:p>
          <a:p>
            <a:pPr>
              <a:lnSpc>
                <a:spcPct val="150000"/>
              </a:lnSpc>
              <a:buClr>
                <a:srgbClr val="000000"/>
              </a:buClr>
            </a:pPr>
            <a:r>
              <a:rPr lang="en-US" sz="1200" dirty="0">
                <a:cs typeface="Arial"/>
              </a:rPr>
              <a:t>Create as many disaggregation models as needed. Then Continue when done. </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13</a:t>
            </a:fld>
            <a:endParaRPr lang="en-GB" b="1">
              <a:solidFill>
                <a:srgbClr val="000000">
                  <a:lumMod val="65000"/>
                  <a:lumOff val="35000"/>
                </a:srgbClr>
              </a:solidFill>
            </a:endParaRPr>
          </a:p>
        </p:txBody>
      </p:sp>
      <p:pic>
        <p:nvPicPr>
          <p:cNvPr id="11" name="Picture 7" descr="Table&#10;&#10;Description automatically generated">
            <a:extLst>
              <a:ext uri="{FF2B5EF4-FFF2-40B4-BE49-F238E27FC236}">
                <a16:creationId xmlns:a16="http://schemas.microsoft.com/office/drawing/2014/main" id="{B354767A-69CD-D642-0108-33DEE995EFD7}"/>
              </a:ext>
            </a:extLst>
          </p:cNvPr>
          <p:cNvPicPr>
            <a:picLocks noChangeAspect="1"/>
          </p:cNvPicPr>
          <p:nvPr/>
        </p:nvPicPr>
        <p:blipFill rotWithShape="1">
          <a:blip r:embed="rId2"/>
          <a:srcRect l="352" t="-259" r="3742" b="34755"/>
          <a:stretch/>
        </p:blipFill>
        <p:spPr>
          <a:xfrm>
            <a:off x="121965" y="2864611"/>
            <a:ext cx="4450035" cy="259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screenshot of a computer&#10;&#10;Description automatically generated with medium confidence">
            <a:extLst>
              <a:ext uri="{FF2B5EF4-FFF2-40B4-BE49-F238E27FC236}">
                <a16:creationId xmlns:a16="http://schemas.microsoft.com/office/drawing/2014/main" id="{310F637F-6D1D-1395-899A-0DD4459AA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613" y="2864611"/>
            <a:ext cx="4372422" cy="2593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78D8B91F-351E-D2CB-D1B2-5CC87B995FD6}"/>
              </a:ext>
            </a:extLst>
          </p:cNvPr>
          <p:cNvSpPr/>
          <p:nvPr/>
        </p:nvSpPr>
        <p:spPr bwMode="auto">
          <a:xfrm>
            <a:off x="4720068" y="4400099"/>
            <a:ext cx="1316666" cy="408967"/>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82007626"/>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830997"/>
          </a:xfrm>
        </p:spPr>
        <p:txBody>
          <a:bodyPr/>
          <a:lstStyle/>
          <a:p>
            <a:r>
              <a:rPr lang="en-US" sz="2400" dirty="0">
                <a:solidFill>
                  <a:schemeClr val="accent4">
                    <a:lumMod val="75000"/>
                  </a:schemeClr>
                </a:solidFill>
              </a:rPr>
              <a:t>5– Data Management </a:t>
            </a:r>
            <a:r>
              <a:rPr lang="en-US" sz="2400" dirty="0">
                <a:cs typeface="Arial"/>
              </a:rPr>
              <a:t>(</a:t>
            </a:r>
            <a:r>
              <a:rPr lang="en-US" sz="2400" b="1" dirty="0">
                <a:solidFill>
                  <a:schemeClr val="accent4">
                    <a:lumMod val="75000"/>
                  </a:schemeClr>
                </a:solidFill>
                <a:cs typeface="Arial"/>
              </a:rPr>
              <a:t>for Plan Leads</a:t>
            </a:r>
            <a:r>
              <a:rPr lang="en-US" sz="2400" dirty="0">
                <a:cs typeface="Arial"/>
              </a:rPr>
              <a:t>)</a:t>
            </a:r>
            <a:br>
              <a:rPr lang="en-US" sz="2400" dirty="0">
                <a:cs typeface="Arial"/>
              </a:rPr>
            </a:br>
            <a:endParaRPr lang="en-US" sz="2400" dirty="0">
              <a:solidFill>
                <a:schemeClr val="accent4">
                  <a:lumMod val="75000"/>
                </a:schemeClr>
              </a:solidFill>
              <a:cs typeface="Arial"/>
            </a:endParaRPr>
          </a:p>
        </p:txBody>
      </p:sp>
      <p:sp>
        <p:nvSpPr>
          <p:cNvPr id="3" name="Text Placeholder 2"/>
          <p:cNvSpPr>
            <a:spLocks noGrp="1"/>
          </p:cNvSpPr>
          <p:nvPr>
            <p:ph type="body" sz="quarter" idx="13"/>
          </p:nvPr>
        </p:nvSpPr>
        <p:spPr>
          <a:xfrm>
            <a:off x="428625" y="1486626"/>
            <a:ext cx="8254209" cy="335156"/>
          </a:xfrm>
        </p:spPr>
        <p:txBody>
          <a:bodyPr/>
          <a:lstStyle/>
          <a:p>
            <a:pPr>
              <a:lnSpc>
                <a:spcPct val="150000"/>
              </a:lnSpc>
            </a:pPr>
            <a:r>
              <a:rPr lang="en-US" sz="1200" dirty="0"/>
              <a:t>Identify the relevant plan, hover over the </a:t>
            </a:r>
            <a:r>
              <a:rPr lang="en-US" sz="1200" i="1" dirty="0"/>
              <a:t>Planning</a:t>
            </a:r>
            <a:r>
              <a:rPr lang="en-US" sz="1200" dirty="0"/>
              <a:t> drop-down and choose </a:t>
            </a:r>
            <a:r>
              <a:rPr lang="en-US" sz="1200" i="1" dirty="0"/>
              <a:t>Strategic Objective.</a:t>
            </a:r>
            <a:endParaRPr lang="en-US" sz="1200" i="1"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14</a:t>
            </a:fld>
            <a:endParaRPr lang="en-GB" b="1">
              <a:solidFill>
                <a:srgbClr val="000000">
                  <a:lumMod val="65000"/>
                  <a:lumOff val="35000"/>
                </a:srgb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1078476" y="2048772"/>
            <a:ext cx="6984326" cy="4247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3413282"/>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4">
                    <a:lumMod val="75000"/>
                  </a:schemeClr>
                </a:solidFill>
              </a:rPr>
              <a:t>Adding Strategic Objectives</a:t>
            </a:r>
          </a:p>
        </p:txBody>
      </p:sp>
      <p:sp>
        <p:nvSpPr>
          <p:cNvPr id="3" name="Text Placeholder 2"/>
          <p:cNvSpPr>
            <a:spLocks noGrp="1"/>
          </p:cNvSpPr>
          <p:nvPr>
            <p:ph type="body" sz="quarter" idx="13"/>
          </p:nvPr>
        </p:nvSpPr>
        <p:spPr>
          <a:xfrm>
            <a:off x="394491" y="1490305"/>
            <a:ext cx="8254209" cy="612155"/>
          </a:xfrm>
        </p:spPr>
        <p:txBody>
          <a:bodyPr/>
          <a:lstStyle/>
          <a:p>
            <a:pPr>
              <a:lnSpc>
                <a:spcPct val="150000"/>
              </a:lnSpc>
            </a:pPr>
            <a:r>
              <a:rPr lang="en-US" sz="1200" dirty="0"/>
              <a:t>To add your first strategic objective, click the [+ Add Strategic Objective] button. The Strategic objectives data can be added and edited by the plan lead and viewed by cluster leads.</a:t>
            </a:r>
            <a:endParaRPr lang="en-US"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15</a:t>
            </a:fld>
            <a:endParaRPr lang="en-GB" b="1">
              <a:solidFill>
                <a:srgbClr val="000000">
                  <a:lumMod val="65000"/>
                  <a:lumOff val="35000"/>
                </a:srgbClr>
              </a:solidFill>
            </a:endParaRPr>
          </a:p>
        </p:txBody>
      </p:sp>
      <p:pic>
        <p:nvPicPr>
          <p:cNvPr id="7" name="Picture 8" descr="Timeline&#10;&#10;Description automatically generated">
            <a:extLst>
              <a:ext uri="{FF2B5EF4-FFF2-40B4-BE49-F238E27FC236}">
                <a16:creationId xmlns:a16="http://schemas.microsoft.com/office/drawing/2014/main" id="{5EB6F4C8-1BE2-DE49-58AF-A096775960F9}"/>
              </a:ext>
            </a:extLst>
          </p:cNvPr>
          <p:cNvPicPr>
            <a:picLocks noChangeAspect="1"/>
          </p:cNvPicPr>
          <p:nvPr/>
        </p:nvPicPr>
        <p:blipFill>
          <a:blip r:embed="rId2"/>
          <a:stretch>
            <a:fillRect/>
          </a:stretch>
        </p:blipFill>
        <p:spPr>
          <a:xfrm>
            <a:off x="851235" y="2365246"/>
            <a:ext cx="7187654" cy="3623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03154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4">
                    <a:lumMod val="75000"/>
                  </a:schemeClr>
                </a:solidFill>
              </a:rPr>
              <a:t>Adding Strategic Objectives</a:t>
            </a:r>
            <a:endParaRPr lang="en-US" sz="2400" b="0" dirty="0">
              <a:solidFill>
                <a:schemeClr val="accent4">
                  <a:lumMod val="75000"/>
                </a:schemeClr>
              </a:solidFill>
            </a:endParaRPr>
          </a:p>
        </p:txBody>
      </p:sp>
      <p:sp>
        <p:nvSpPr>
          <p:cNvPr id="3" name="Text Placeholder 2"/>
          <p:cNvSpPr>
            <a:spLocks noGrp="1"/>
          </p:cNvSpPr>
          <p:nvPr>
            <p:ph type="body" sz="quarter" idx="13"/>
          </p:nvPr>
        </p:nvSpPr>
        <p:spPr>
          <a:xfrm>
            <a:off x="428625" y="1432672"/>
            <a:ext cx="8254209" cy="612155"/>
          </a:xfrm>
        </p:spPr>
        <p:txBody>
          <a:bodyPr/>
          <a:lstStyle/>
          <a:p>
            <a:pPr>
              <a:lnSpc>
                <a:spcPct val="150000"/>
              </a:lnSpc>
            </a:pPr>
            <a:r>
              <a:rPr lang="en-US" sz="1200" dirty="0"/>
              <a:t>Type the objective description in the </a:t>
            </a:r>
            <a:r>
              <a:rPr lang="en-US" sz="1200" i="1" dirty="0"/>
              <a:t>Description</a:t>
            </a:r>
            <a:r>
              <a:rPr lang="en-US" sz="1200" dirty="0"/>
              <a:t> field. Type a new </a:t>
            </a:r>
            <a:r>
              <a:rPr lang="en-US" sz="1200" i="1" dirty="0"/>
              <a:t>Custom ID </a:t>
            </a:r>
            <a:r>
              <a:rPr lang="en-US" sz="1200" dirty="0"/>
              <a:t>if your IMWG has agreed to a particular naming scheme or keep the default value. </a:t>
            </a:r>
            <a:endParaRPr lang="en-US"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16</a:t>
            </a:fld>
            <a:endParaRPr lang="en-GB" b="1">
              <a:solidFill>
                <a:srgbClr val="000000">
                  <a:lumMod val="65000"/>
                  <a:lumOff val="35000"/>
                </a:srgbClr>
              </a:solidFill>
            </a:endParaRPr>
          </a:p>
        </p:txBody>
      </p:sp>
      <p:pic>
        <p:nvPicPr>
          <p:cNvPr id="6" name="Picture 7">
            <a:extLst>
              <a:ext uri="{FF2B5EF4-FFF2-40B4-BE49-F238E27FC236}">
                <a16:creationId xmlns:a16="http://schemas.microsoft.com/office/drawing/2014/main" id="{D53D0357-6A68-19DF-8BEA-748E7A6CA439}"/>
              </a:ext>
            </a:extLst>
          </p:cNvPr>
          <p:cNvPicPr>
            <a:picLocks noChangeAspect="1"/>
          </p:cNvPicPr>
          <p:nvPr/>
        </p:nvPicPr>
        <p:blipFill>
          <a:blip r:embed="rId2"/>
          <a:stretch>
            <a:fillRect/>
          </a:stretch>
        </p:blipFill>
        <p:spPr>
          <a:xfrm>
            <a:off x="1648275" y="2154006"/>
            <a:ext cx="5843525" cy="428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0129018"/>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4">
                    <a:lumMod val="75000"/>
                  </a:schemeClr>
                </a:solidFill>
              </a:rPr>
              <a:t>Adding Specific Objectives</a:t>
            </a:r>
            <a:endParaRPr lang="en-US" sz="2400" b="0" dirty="0">
              <a:solidFill>
                <a:schemeClr val="accent4">
                  <a:lumMod val="75000"/>
                </a:schemeClr>
              </a:solidFill>
              <a:cs typeface="Arial"/>
            </a:endParaRPr>
          </a:p>
        </p:txBody>
      </p:sp>
      <p:sp>
        <p:nvSpPr>
          <p:cNvPr id="3" name="Text Placeholder 2"/>
          <p:cNvSpPr>
            <a:spLocks noGrp="1"/>
          </p:cNvSpPr>
          <p:nvPr>
            <p:ph type="body" sz="quarter" idx="13"/>
          </p:nvPr>
        </p:nvSpPr>
        <p:spPr>
          <a:xfrm>
            <a:off x="409003" y="1422356"/>
            <a:ext cx="8254209" cy="1575111"/>
          </a:xfrm>
        </p:spPr>
        <p:txBody>
          <a:bodyPr/>
          <a:lstStyle/>
          <a:p>
            <a:pPr>
              <a:lnSpc>
                <a:spcPct val="150000"/>
              </a:lnSpc>
            </a:pPr>
            <a:r>
              <a:rPr lang="en-US" sz="1200" dirty="0">
                <a:ea typeface="+mn-lt"/>
                <a:cs typeface="+mn-lt"/>
              </a:rPr>
              <a:t>Add all </a:t>
            </a:r>
            <a:r>
              <a:rPr lang="en-US" sz="1200" i="1" dirty="0">
                <a:ea typeface="+mn-lt"/>
                <a:cs typeface="+mn-lt"/>
              </a:rPr>
              <a:t>Specific Objectives </a:t>
            </a:r>
            <a:r>
              <a:rPr lang="en-US" sz="1200" dirty="0">
                <a:ea typeface="+mn-lt"/>
                <a:cs typeface="+mn-lt"/>
              </a:rPr>
              <a:t>using the same procedure outlined under </a:t>
            </a:r>
            <a:r>
              <a:rPr lang="en-US" sz="1200" i="1" dirty="0">
                <a:ea typeface="+mn-lt"/>
                <a:cs typeface="+mn-lt"/>
              </a:rPr>
              <a:t>Strategic Objectives </a:t>
            </a:r>
            <a:r>
              <a:rPr lang="en-US" sz="1200" dirty="0">
                <a:ea typeface="+mn-lt"/>
                <a:cs typeface="+mn-lt"/>
              </a:rPr>
              <a:t>and add </a:t>
            </a:r>
            <a:r>
              <a:rPr lang="en-US" sz="1200" i="1" dirty="0">
                <a:ea typeface="+mn-lt"/>
                <a:cs typeface="+mn-lt"/>
              </a:rPr>
              <a:t>Indicators</a:t>
            </a:r>
            <a:r>
              <a:rPr lang="en-US" sz="1200" dirty="0">
                <a:ea typeface="+mn-lt"/>
                <a:cs typeface="+mn-lt"/>
              </a:rPr>
              <a:t> for each</a:t>
            </a:r>
            <a:r>
              <a:rPr lang="en-US" sz="1200" i="1" dirty="0">
                <a:ea typeface="+mn-lt"/>
                <a:cs typeface="+mn-lt"/>
              </a:rPr>
              <a:t> </a:t>
            </a:r>
            <a:r>
              <a:rPr lang="en-US" sz="1200" dirty="0">
                <a:ea typeface="+mn-lt"/>
                <a:cs typeface="+mn-lt"/>
              </a:rPr>
              <a:t>of them, as explained in the next slides.</a:t>
            </a:r>
            <a:endParaRPr lang="en-US" sz="1200" i="1" dirty="0"/>
          </a:p>
          <a:p>
            <a:pPr>
              <a:lnSpc>
                <a:spcPct val="150000"/>
              </a:lnSpc>
              <a:buClr>
                <a:srgbClr val="000000"/>
              </a:buClr>
            </a:pPr>
            <a:r>
              <a:rPr lang="en-US" sz="1200" dirty="0"/>
              <a:t>Make</a:t>
            </a:r>
            <a:r>
              <a:rPr lang="en-US" sz="1200" dirty="0">
                <a:ea typeface="+mn-lt"/>
                <a:cs typeface="+mn-lt"/>
              </a:rPr>
              <a:t> sure to align the </a:t>
            </a:r>
            <a:r>
              <a:rPr lang="en-US" sz="1200" i="1" dirty="0">
                <a:ea typeface="+mn-lt"/>
                <a:cs typeface="+mn-lt"/>
              </a:rPr>
              <a:t>Specific Objectives </a:t>
            </a:r>
            <a:r>
              <a:rPr lang="en-US" sz="1200" dirty="0">
                <a:ea typeface="+mn-lt"/>
                <a:cs typeface="+mn-lt"/>
              </a:rPr>
              <a:t>with the </a:t>
            </a:r>
            <a:r>
              <a:rPr lang="en-US" sz="1200" i="1" dirty="0">
                <a:ea typeface="+mn-lt"/>
                <a:cs typeface="+mn-lt"/>
              </a:rPr>
              <a:t>Strategic Objectives</a:t>
            </a:r>
            <a:r>
              <a:rPr lang="en-US" sz="1200" dirty="0">
                <a:ea typeface="+mn-lt"/>
                <a:cs typeface="+mn-lt"/>
              </a:rPr>
              <a:t> added in the previous step. This alignment shapes the framework pyramid by connecting all entities together.</a:t>
            </a:r>
          </a:p>
          <a:p>
            <a:pPr>
              <a:buClr>
                <a:srgbClr val="000000"/>
              </a:buClr>
            </a:pPr>
            <a:endParaRPr lang="en-US" sz="1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17</a:t>
            </a:fld>
            <a:endParaRPr lang="en-GB" b="1">
              <a:solidFill>
                <a:srgbClr val="000000">
                  <a:lumMod val="65000"/>
                  <a:lumOff val="35000"/>
                </a:srgbClr>
              </a:solidFill>
            </a:endParaRPr>
          </a:p>
        </p:txBody>
      </p:sp>
      <p:pic>
        <p:nvPicPr>
          <p:cNvPr id="8" name="Picture 8" descr="Graphical user interface, text, application&#10;&#10;Description automatically generated">
            <a:extLst>
              <a:ext uri="{FF2B5EF4-FFF2-40B4-BE49-F238E27FC236}">
                <a16:creationId xmlns:a16="http://schemas.microsoft.com/office/drawing/2014/main" id="{E0E147ED-CEF7-9F39-3A1F-6B75184FF2F5}"/>
              </a:ext>
            </a:extLst>
          </p:cNvPr>
          <p:cNvPicPr>
            <a:picLocks noChangeAspect="1"/>
          </p:cNvPicPr>
          <p:nvPr/>
        </p:nvPicPr>
        <p:blipFill>
          <a:blip r:embed="rId2"/>
          <a:stretch>
            <a:fillRect/>
          </a:stretch>
        </p:blipFill>
        <p:spPr>
          <a:xfrm>
            <a:off x="1585524" y="2693105"/>
            <a:ext cx="6175264" cy="372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1706695"/>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4">
                    <a:lumMod val="75000"/>
                  </a:schemeClr>
                </a:solidFill>
              </a:rPr>
              <a:t>Adding Indicators for Specific Objectives</a:t>
            </a:r>
            <a:endParaRPr lang="en-US" sz="2400" dirty="0">
              <a:solidFill>
                <a:schemeClr val="accent4">
                  <a:lumMod val="75000"/>
                </a:schemeClr>
              </a:solidFill>
              <a:cs typeface="Arial"/>
            </a:endParaRPr>
          </a:p>
        </p:txBody>
      </p:sp>
      <p:sp>
        <p:nvSpPr>
          <p:cNvPr id="3" name="Text Placeholder 2"/>
          <p:cNvSpPr>
            <a:spLocks noGrp="1"/>
          </p:cNvSpPr>
          <p:nvPr>
            <p:ph type="body" sz="quarter" idx="13"/>
          </p:nvPr>
        </p:nvSpPr>
        <p:spPr>
          <a:xfrm>
            <a:off x="276757" y="1488005"/>
            <a:ext cx="8254209" cy="612155"/>
          </a:xfrm>
        </p:spPr>
        <p:txBody>
          <a:bodyPr/>
          <a:lstStyle/>
          <a:p>
            <a:pPr>
              <a:lnSpc>
                <a:spcPct val="150000"/>
              </a:lnSpc>
            </a:pPr>
            <a:r>
              <a:rPr lang="en-US" sz="1200" dirty="0"/>
              <a:t>There are three ways to add an indicator: (1) by selecting from the Indicator Registry (IR) and using it as-is, (2) by using an indicator from the IR as a template to make revisions on, (3) by typing one from scratch. </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18</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665878" y="2484685"/>
            <a:ext cx="5959591" cy="3881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6994723"/>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4">
                    <a:lumMod val="75000"/>
                  </a:schemeClr>
                </a:solidFill>
              </a:rPr>
              <a:t>Adding Indicators for Specific Objectives</a:t>
            </a:r>
            <a:endParaRPr lang="en-US" sz="2400" dirty="0">
              <a:solidFill>
                <a:schemeClr val="accent4">
                  <a:lumMod val="75000"/>
                </a:schemeClr>
              </a:solidFill>
              <a:cs typeface="Arial"/>
            </a:endParaRPr>
          </a:p>
        </p:txBody>
      </p:sp>
      <p:sp>
        <p:nvSpPr>
          <p:cNvPr id="3" name="Text Placeholder 2"/>
          <p:cNvSpPr>
            <a:spLocks noGrp="1"/>
          </p:cNvSpPr>
          <p:nvPr>
            <p:ph type="body" sz="quarter" idx="13"/>
          </p:nvPr>
        </p:nvSpPr>
        <p:spPr>
          <a:xfrm>
            <a:off x="394491" y="1482725"/>
            <a:ext cx="8254209" cy="335156"/>
          </a:xfrm>
        </p:spPr>
        <p:txBody>
          <a:bodyPr/>
          <a:lstStyle/>
          <a:p>
            <a:pPr>
              <a:lnSpc>
                <a:spcPct val="150000"/>
              </a:lnSpc>
            </a:pPr>
            <a:r>
              <a:rPr lang="en-US" sz="1200" dirty="0"/>
              <a:t>Fill out the indicator's details, including description, target and unit. </a:t>
            </a:r>
            <a:endParaRPr lang="en-US"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19</a:t>
            </a:fld>
            <a:endParaRPr lang="en-GB" b="1">
              <a:solidFill>
                <a:srgbClr val="000000">
                  <a:lumMod val="65000"/>
                  <a:lumOff val="3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1213245" y="2132733"/>
            <a:ext cx="6833390" cy="4215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9536934"/>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54" y="751219"/>
            <a:ext cx="8231187" cy="461665"/>
          </a:xfrm>
        </p:spPr>
        <p:txBody>
          <a:bodyPr/>
          <a:lstStyle/>
          <a:p>
            <a:r>
              <a:rPr lang="en-US" sz="2400" dirty="0"/>
              <a:t>This step-by-step guide covers:</a:t>
            </a:r>
            <a:endParaRPr lang="en-US" sz="2400" dirty="0">
              <a:cs typeface="Arial"/>
            </a:endParaRPr>
          </a:p>
        </p:txBody>
      </p:sp>
      <p:sp>
        <p:nvSpPr>
          <p:cNvPr id="3" name="Text Placeholder 2"/>
          <p:cNvSpPr>
            <a:spLocks noGrp="1"/>
          </p:cNvSpPr>
          <p:nvPr>
            <p:ph type="body" sz="quarter" idx="13"/>
          </p:nvPr>
        </p:nvSpPr>
        <p:spPr>
          <a:xfrm>
            <a:off x="399927" y="1306285"/>
            <a:ext cx="8334498" cy="5042263"/>
          </a:xfrm>
        </p:spPr>
        <p:txBody>
          <a:bodyPr vert="horz" wrap="square" lIns="91440" tIns="45720" rIns="91440" bIns="45720" numCol="1" anchor="t" anchorCtr="0" compatLnSpc="1">
            <a:prstTxWarp prst="textNoShape">
              <a:avLst/>
            </a:prstTxWarp>
            <a:noAutofit/>
          </a:bodyPr>
          <a:lstStyle/>
          <a:p>
            <a:pPr>
              <a:lnSpc>
                <a:spcPct val="100000"/>
              </a:lnSpc>
              <a:spcBef>
                <a:spcPts val="0"/>
              </a:spcBef>
              <a:spcAft>
                <a:spcPts val="600"/>
              </a:spcAft>
              <a:buClr>
                <a:srgbClr val="000000"/>
              </a:buClr>
              <a:buFont typeface="+mj-lt"/>
              <a:buAutoNum type="arabicPeriod"/>
            </a:pPr>
            <a:r>
              <a:rPr lang="en-US" sz="1200" dirty="0"/>
              <a:t>Log in to Humanitarian ID</a:t>
            </a:r>
          </a:p>
          <a:p>
            <a:pPr>
              <a:lnSpc>
                <a:spcPct val="100000"/>
              </a:lnSpc>
              <a:spcBef>
                <a:spcPts val="0"/>
              </a:spcBef>
              <a:spcAft>
                <a:spcPts val="600"/>
              </a:spcAft>
              <a:buClr>
                <a:srgbClr val="000000"/>
              </a:buClr>
              <a:buFont typeface="+mj-lt"/>
              <a:buAutoNum type="arabicPeriod"/>
            </a:pPr>
            <a:endParaRPr lang="en-US" sz="300" dirty="0">
              <a:cs typeface="Arial"/>
            </a:endParaRPr>
          </a:p>
          <a:p>
            <a:pPr>
              <a:lnSpc>
                <a:spcPct val="100000"/>
              </a:lnSpc>
              <a:spcBef>
                <a:spcPts val="0"/>
              </a:spcBef>
              <a:spcAft>
                <a:spcPts val="600"/>
              </a:spcAft>
              <a:buClr>
                <a:srgbClr val="000000"/>
              </a:buClr>
              <a:buFont typeface="+mj-lt"/>
              <a:buAutoNum type="arabicPeriod"/>
            </a:pPr>
            <a:r>
              <a:rPr lang="en-US" sz="1200" dirty="0"/>
              <a:t>Navigating RPM</a:t>
            </a:r>
          </a:p>
          <a:p>
            <a:pPr>
              <a:lnSpc>
                <a:spcPct val="100000"/>
              </a:lnSpc>
              <a:spcBef>
                <a:spcPts val="0"/>
              </a:spcBef>
              <a:spcAft>
                <a:spcPts val="600"/>
              </a:spcAft>
              <a:buClr>
                <a:srgbClr val="000000"/>
              </a:buClr>
              <a:buFont typeface="+mj-lt"/>
              <a:buAutoNum type="arabicPeriod"/>
            </a:pPr>
            <a:endParaRPr lang="en-US" sz="300" dirty="0">
              <a:cs typeface="Arial"/>
            </a:endParaRPr>
          </a:p>
          <a:p>
            <a:pPr>
              <a:lnSpc>
                <a:spcPct val="100000"/>
              </a:lnSpc>
              <a:spcBef>
                <a:spcPts val="0"/>
              </a:spcBef>
              <a:spcAft>
                <a:spcPts val="600"/>
              </a:spcAft>
              <a:buClr>
                <a:srgbClr val="000000"/>
              </a:buClr>
              <a:buFont typeface="+mj-lt"/>
              <a:buAutoNum type="arabicPeriod"/>
            </a:pPr>
            <a:r>
              <a:rPr lang="en-US" sz="1200" dirty="0"/>
              <a:t>Setting Up: Confirming the Plan Details</a:t>
            </a:r>
            <a:endParaRPr lang="en-US" sz="1200" dirty="0">
              <a:cs typeface="Arial"/>
            </a:endParaRPr>
          </a:p>
          <a:p>
            <a:pPr marL="687388" lvl="1" indent="-173038">
              <a:spcBef>
                <a:spcPts val="0"/>
              </a:spcBef>
              <a:spcAft>
                <a:spcPts val="600"/>
              </a:spcAft>
              <a:buClr>
                <a:srgbClr val="000000"/>
              </a:buClr>
              <a:buFont typeface="Wingdings" panose="05000000000000000000" pitchFamily="2" charset="2"/>
              <a:buChar char="§"/>
            </a:pPr>
            <a:r>
              <a:rPr lang="en-US" sz="1200" dirty="0">
                <a:cs typeface="Arial"/>
              </a:rPr>
              <a:t>Plan details, monitoring periods</a:t>
            </a:r>
          </a:p>
          <a:p>
            <a:pPr marL="687388" lvl="1" indent="-163513">
              <a:spcBef>
                <a:spcPts val="0"/>
              </a:spcBef>
              <a:spcAft>
                <a:spcPts val="600"/>
              </a:spcAft>
              <a:buClr>
                <a:srgbClr val="000000"/>
              </a:buClr>
              <a:buFont typeface="Wingdings" panose="05000000000000000000" pitchFamily="2" charset="2"/>
              <a:buChar char="§"/>
            </a:pPr>
            <a:r>
              <a:rPr lang="en-US" sz="1200" dirty="0">
                <a:cs typeface="Arial"/>
              </a:rPr>
              <a:t>Clusters structure</a:t>
            </a:r>
          </a:p>
          <a:p>
            <a:pPr>
              <a:lnSpc>
                <a:spcPct val="100000"/>
              </a:lnSpc>
              <a:spcBef>
                <a:spcPts val="0"/>
              </a:spcBef>
              <a:spcAft>
                <a:spcPts val="600"/>
              </a:spcAft>
              <a:buClr>
                <a:srgbClr val="000000"/>
              </a:buClr>
              <a:buFont typeface="+mj-lt"/>
              <a:buAutoNum type="arabicPeriod"/>
            </a:pPr>
            <a:endParaRPr lang="en-US" sz="400" dirty="0">
              <a:cs typeface="Arial"/>
            </a:endParaRPr>
          </a:p>
          <a:p>
            <a:pPr marL="342900" indent="-342900">
              <a:lnSpc>
                <a:spcPct val="100000"/>
              </a:lnSpc>
              <a:spcBef>
                <a:spcPts val="0"/>
              </a:spcBef>
              <a:spcAft>
                <a:spcPts val="600"/>
              </a:spcAft>
              <a:buClr>
                <a:srgbClr val="000000"/>
              </a:buClr>
              <a:buFontTx/>
              <a:buAutoNum type="arabicPeriod"/>
            </a:pPr>
            <a:r>
              <a:rPr lang="en-US" sz="1200" dirty="0"/>
              <a:t>Creating disaggregation models</a:t>
            </a:r>
          </a:p>
          <a:p>
            <a:pPr>
              <a:lnSpc>
                <a:spcPct val="100000"/>
              </a:lnSpc>
              <a:spcBef>
                <a:spcPts val="0"/>
              </a:spcBef>
              <a:spcAft>
                <a:spcPts val="600"/>
              </a:spcAft>
              <a:buClr>
                <a:srgbClr val="000000"/>
              </a:buClr>
              <a:buFont typeface="+mj-lt"/>
              <a:buAutoNum type="arabicPeriod"/>
            </a:pPr>
            <a:endParaRPr lang="en-US" sz="400" dirty="0">
              <a:cs typeface="Arial"/>
            </a:endParaRPr>
          </a:p>
          <a:p>
            <a:pPr marL="342900" indent="-342900">
              <a:lnSpc>
                <a:spcPct val="100000"/>
              </a:lnSpc>
              <a:spcBef>
                <a:spcPts val="0"/>
              </a:spcBef>
              <a:spcAft>
                <a:spcPts val="600"/>
              </a:spcAft>
              <a:buClr>
                <a:srgbClr val="000000"/>
              </a:buClr>
              <a:buAutoNum type="arabicPeriod"/>
            </a:pPr>
            <a:r>
              <a:rPr lang="en-US" sz="1200" dirty="0">
                <a:cs typeface="Arial"/>
              </a:rPr>
              <a:t>Data Management (</a:t>
            </a:r>
            <a:r>
              <a:rPr lang="en-US" sz="1200" b="1" dirty="0">
                <a:solidFill>
                  <a:schemeClr val="accent4">
                    <a:lumMod val="75000"/>
                  </a:schemeClr>
                </a:solidFill>
                <a:cs typeface="Arial"/>
              </a:rPr>
              <a:t>for Plan Leads</a:t>
            </a:r>
            <a:r>
              <a:rPr lang="en-US" sz="1200" dirty="0">
                <a:cs typeface="Arial"/>
              </a:rPr>
              <a:t>)</a:t>
            </a:r>
          </a:p>
          <a:p>
            <a:pPr marL="694055" lvl="1" indent="-171450">
              <a:spcBef>
                <a:spcPts val="0"/>
              </a:spcBef>
              <a:spcAft>
                <a:spcPts val="600"/>
              </a:spcAft>
              <a:buClr>
                <a:srgbClr val="000000"/>
              </a:buClr>
              <a:buFont typeface="Wingdings" panose="05000000000000000000" pitchFamily="2" charset="2"/>
              <a:buChar char="§"/>
            </a:pPr>
            <a:r>
              <a:rPr lang="en-US" sz="1200" dirty="0">
                <a:cs typeface="Arial"/>
              </a:rPr>
              <a:t>Adding inter-cluster caseload (and disaggregation) </a:t>
            </a:r>
          </a:p>
          <a:p>
            <a:pPr marL="694055" lvl="1" indent="-171450">
              <a:spcBef>
                <a:spcPts val="0"/>
              </a:spcBef>
              <a:spcAft>
                <a:spcPts val="600"/>
              </a:spcAft>
              <a:buClr>
                <a:srgbClr val="000000"/>
              </a:buClr>
              <a:buFont typeface="Wingdings" panose="05000000000000000000" pitchFamily="2" charset="2"/>
              <a:buChar char="§"/>
            </a:pPr>
            <a:r>
              <a:rPr lang="en-US" sz="1200" dirty="0">
                <a:cs typeface="Arial"/>
              </a:rPr>
              <a:t>Adding Strategic framework including Strategic Objectives and Specific Objectives (and indicators if available).</a:t>
            </a:r>
          </a:p>
          <a:p>
            <a:pPr>
              <a:lnSpc>
                <a:spcPct val="100000"/>
              </a:lnSpc>
              <a:spcBef>
                <a:spcPts val="0"/>
              </a:spcBef>
              <a:spcAft>
                <a:spcPts val="600"/>
              </a:spcAft>
              <a:buClr>
                <a:srgbClr val="000000"/>
              </a:buClr>
              <a:buFont typeface="+mj-lt"/>
              <a:buAutoNum type="arabicPeriod"/>
            </a:pPr>
            <a:endParaRPr lang="en-US" sz="400" dirty="0">
              <a:cs typeface="Arial"/>
            </a:endParaRPr>
          </a:p>
          <a:p>
            <a:pPr marL="342900" indent="-342900">
              <a:lnSpc>
                <a:spcPct val="100000"/>
              </a:lnSpc>
              <a:spcBef>
                <a:spcPts val="0"/>
              </a:spcBef>
              <a:spcAft>
                <a:spcPts val="600"/>
              </a:spcAft>
              <a:buClr>
                <a:srgbClr val="000000"/>
              </a:buClr>
              <a:buFontTx/>
              <a:buAutoNum type="arabicPeriod"/>
            </a:pPr>
            <a:r>
              <a:rPr lang="en-US" sz="1200" dirty="0">
                <a:cs typeface="Arial"/>
              </a:rPr>
              <a:t>Data Management (</a:t>
            </a:r>
            <a:r>
              <a:rPr lang="en-US" sz="1200" b="1" dirty="0">
                <a:solidFill>
                  <a:schemeClr val="accent1">
                    <a:lumMod val="75000"/>
                  </a:schemeClr>
                </a:solidFill>
                <a:cs typeface="Arial"/>
              </a:rPr>
              <a:t>for Cluster Leads</a:t>
            </a:r>
            <a:r>
              <a:rPr lang="en-US" sz="1200" dirty="0">
                <a:cs typeface="Arial"/>
              </a:rPr>
              <a:t>)</a:t>
            </a:r>
          </a:p>
          <a:p>
            <a:pPr marL="694055" lvl="1" indent="-171450">
              <a:spcBef>
                <a:spcPts val="0"/>
              </a:spcBef>
              <a:spcAft>
                <a:spcPts val="600"/>
              </a:spcAft>
              <a:buClr>
                <a:srgbClr val="000000"/>
              </a:buClr>
              <a:buFont typeface="Wingdings" panose="05000000000000000000" pitchFamily="2" charset="2"/>
              <a:buChar char="§"/>
            </a:pPr>
            <a:r>
              <a:rPr lang="en-US" sz="1200" dirty="0">
                <a:cs typeface="Arial"/>
              </a:rPr>
              <a:t>Adding clusters Caseloads (and disaggregation), </a:t>
            </a:r>
          </a:p>
          <a:p>
            <a:pPr marL="694055" lvl="1" indent="-171450">
              <a:spcBef>
                <a:spcPts val="0"/>
              </a:spcBef>
              <a:spcAft>
                <a:spcPts val="600"/>
              </a:spcAft>
              <a:buClr>
                <a:srgbClr val="000000"/>
              </a:buClr>
              <a:buFont typeface="Wingdings" panose="05000000000000000000" pitchFamily="2" charset="2"/>
              <a:buChar char="§"/>
            </a:pPr>
            <a:r>
              <a:rPr lang="en-US" sz="1200" dirty="0">
                <a:cs typeface="Arial"/>
              </a:rPr>
              <a:t>Adding clusters framework including Objectives, Activities and their indicators (including </a:t>
            </a:r>
            <a:r>
              <a:rPr lang="en-US" sz="1200" dirty="0" err="1">
                <a:cs typeface="Arial"/>
              </a:rPr>
              <a:t>disaggregations</a:t>
            </a:r>
            <a:r>
              <a:rPr lang="en-US" sz="1200" dirty="0">
                <a:cs typeface="Arial"/>
              </a:rPr>
              <a:t>)</a:t>
            </a:r>
          </a:p>
          <a:p>
            <a:pPr>
              <a:lnSpc>
                <a:spcPct val="100000"/>
              </a:lnSpc>
              <a:spcBef>
                <a:spcPts val="0"/>
              </a:spcBef>
              <a:spcAft>
                <a:spcPts val="600"/>
              </a:spcAft>
              <a:buClr>
                <a:srgbClr val="000000"/>
              </a:buClr>
              <a:buFont typeface="+mj-lt"/>
              <a:buAutoNum type="arabicPeriod"/>
            </a:pPr>
            <a:endParaRPr lang="en-US" sz="400" dirty="0">
              <a:cs typeface="Arial"/>
            </a:endParaRPr>
          </a:p>
          <a:p>
            <a:pPr marL="342900" indent="-342900">
              <a:lnSpc>
                <a:spcPct val="100000"/>
              </a:lnSpc>
              <a:spcBef>
                <a:spcPts val="0"/>
              </a:spcBef>
              <a:spcAft>
                <a:spcPts val="600"/>
              </a:spcAft>
              <a:buClr>
                <a:srgbClr val="000000"/>
              </a:buClr>
              <a:buAutoNum type="arabicPeriod"/>
            </a:pPr>
            <a:r>
              <a:rPr lang="en-US" sz="1200" dirty="0">
                <a:cs typeface="Arial"/>
              </a:rPr>
              <a:t>Manage</a:t>
            </a:r>
            <a:r>
              <a:rPr lang="en-US" sz="1200" dirty="0"/>
              <a:t> monitoring data: </a:t>
            </a:r>
          </a:p>
          <a:p>
            <a:pPr marL="698500" lvl="1" indent="-342900">
              <a:spcBef>
                <a:spcPts val="0"/>
              </a:spcBef>
              <a:spcAft>
                <a:spcPts val="600"/>
              </a:spcAft>
              <a:buClr>
                <a:srgbClr val="000000"/>
              </a:buClr>
              <a:buFont typeface="Wingdings" panose="05000000000000000000" pitchFamily="2" charset="2"/>
              <a:buChar char="§"/>
            </a:pPr>
            <a:r>
              <a:rPr lang="en-US" sz="1200" dirty="0">
                <a:cs typeface="Arial"/>
              </a:rPr>
              <a:t>Adding Inter-cluster caseloads (</a:t>
            </a:r>
            <a:r>
              <a:rPr lang="en-US" sz="1200" b="1" dirty="0">
                <a:solidFill>
                  <a:schemeClr val="accent4">
                    <a:lumMod val="75000"/>
                  </a:schemeClr>
                </a:solidFill>
                <a:cs typeface="Arial"/>
              </a:rPr>
              <a:t>for Plan Leads</a:t>
            </a:r>
            <a:r>
              <a:rPr lang="en-US" sz="1200" dirty="0">
                <a:cs typeface="Arial"/>
              </a:rPr>
              <a:t>)</a:t>
            </a:r>
          </a:p>
          <a:p>
            <a:pPr marL="698500" lvl="1" indent="-342900">
              <a:spcBef>
                <a:spcPts val="0"/>
              </a:spcBef>
              <a:spcAft>
                <a:spcPts val="600"/>
              </a:spcAft>
              <a:buClr>
                <a:srgbClr val="000000"/>
              </a:buClr>
              <a:buFont typeface="Wingdings" panose="05000000000000000000" pitchFamily="2" charset="2"/>
              <a:buChar char="§"/>
            </a:pPr>
            <a:r>
              <a:rPr lang="en-US" sz="1200" dirty="0">
                <a:cs typeface="Arial"/>
              </a:rPr>
              <a:t>Adding </a:t>
            </a:r>
            <a:r>
              <a:rPr lang="en-US" sz="1200" dirty="0"/>
              <a:t>cluster caseloads, clusters objectives/activities indicators </a:t>
            </a:r>
            <a:r>
              <a:rPr lang="en-US" sz="1200" dirty="0">
                <a:cs typeface="Arial"/>
              </a:rPr>
              <a:t>(</a:t>
            </a:r>
            <a:r>
              <a:rPr lang="en-US" sz="1200" b="1" dirty="0">
                <a:solidFill>
                  <a:schemeClr val="accent1">
                    <a:lumMod val="75000"/>
                  </a:schemeClr>
                </a:solidFill>
                <a:cs typeface="Arial"/>
              </a:rPr>
              <a:t>for Cluster Leads</a:t>
            </a:r>
            <a:r>
              <a:rPr lang="en-US" sz="1200" dirty="0">
                <a:cs typeface="Arial"/>
              </a:rPr>
              <a:t>)</a:t>
            </a:r>
          </a:p>
          <a:p>
            <a:pPr marL="342900" indent="-342900">
              <a:lnSpc>
                <a:spcPct val="150000"/>
              </a:lnSpc>
              <a:spcBef>
                <a:spcPts val="0"/>
              </a:spcBef>
              <a:spcAft>
                <a:spcPts val="600"/>
              </a:spcAft>
              <a:buClr>
                <a:srgbClr val="000000"/>
              </a:buClr>
              <a:buAutoNum type="arabicPeriod"/>
            </a:pPr>
            <a:r>
              <a:rPr lang="en-US" sz="1200" dirty="0">
                <a:cs typeface="Arial"/>
              </a:rPr>
              <a:t>Additional resources</a:t>
            </a: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a:t>
            </a:fld>
            <a:endParaRPr lang="en-GB" b="1">
              <a:solidFill>
                <a:srgbClr val="000000">
                  <a:lumMod val="65000"/>
                  <a:lumOff val="35000"/>
                </a:srgbClr>
              </a:solidFill>
            </a:endParaRPr>
          </a:p>
        </p:txBody>
      </p:sp>
    </p:spTree>
    <p:extLst>
      <p:ext uri="{BB962C8B-B14F-4D97-AF65-F5344CB8AC3E}">
        <p14:creationId xmlns:p14="http://schemas.microsoft.com/office/powerpoint/2010/main" val="2287850501"/>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769441"/>
          </a:xfrm>
        </p:spPr>
        <p:txBody>
          <a:bodyPr/>
          <a:lstStyle/>
          <a:p>
            <a:r>
              <a:rPr lang="en-US" sz="2400" dirty="0">
                <a:solidFill>
                  <a:schemeClr val="accent4">
                    <a:lumMod val="75000"/>
                  </a:schemeClr>
                </a:solidFill>
              </a:rPr>
              <a:t>Adding disaggregated targets to: </a:t>
            </a:r>
            <a:br>
              <a:rPr lang="en-US" sz="2400" dirty="0">
                <a:solidFill>
                  <a:schemeClr val="accent4">
                    <a:lumMod val="75000"/>
                  </a:schemeClr>
                </a:solidFill>
              </a:rPr>
            </a:br>
            <a:r>
              <a:rPr lang="en-US" sz="2000" dirty="0" err="1">
                <a:solidFill>
                  <a:schemeClr val="accent4">
                    <a:lumMod val="75000"/>
                  </a:schemeClr>
                </a:solidFill>
              </a:rPr>
              <a:t>intercluster</a:t>
            </a:r>
            <a:r>
              <a:rPr lang="en-US" sz="2000" dirty="0">
                <a:solidFill>
                  <a:schemeClr val="accent4">
                    <a:lumMod val="75000"/>
                  </a:schemeClr>
                </a:solidFill>
              </a:rPr>
              <a:t> caseloads</a:t>
            </a:r>
            <a:endParaRPr lang="en-US" sz="2000" b="0" dirty="0">
              <a:solidFill>
                <a:schemeClr val="accent4">
                  <a:lumMod val="75000"/>
                </a:schemeClr>
              </a:solidFill>
              <a:cs typeface="Arial"/>
            </a:endParaRPr>
          </a:p>
        </p:txBody>
      </p:sp>
      <p:sp>
        <p:nvSpPr>
          <p:cNvPr id="3" name="Text Placeholder 2"/>
          <p:cNvSpPr>
            <a:spLocks noGrp="1"/>
          </p:cNvSpPr>
          <p:nvPr>
            <p:ph type="body" sz="quarter" idx="13"/>
          </p:nvPr>
        </p:nvSpPr>
        <p:spPr>
          <a:xfrm>
            <a:off x="89192" y="1716970"/>
            <a:ext cx="8645233" cy="973074"/>
          </a:xfrm>
        </p:spPr>
        <p:txBody>
          <a:bodyPr>
            <a:normAutofit fontScale="85000" lnSpcReduction="10000"/>
          </a:bodyPr>
          <a:lstStyle/>
          <a:p>
            <a:pPr lvl="1" indent="-175895">
              <a:lnSpc>
                <a:spcPct val="150000"/>
              </a:lnSpc>
              <a:buFont typeface="Arial" panose="020B0604020202020204" pitchFamily="34" charset="0"/>
              <a:buChar char="•"/>
            </a:pPr>
            <a:r>
              <a:rPr lang="en-US" sz="1300" dirty="0"/>
              <a:t>A table is displayed when you click on </a:t>
            </a:r>
            <a:r>
              <a:rPr lang="en-US" sz="1300" i="1" dirty="0"/>
              <a:t>Add Disaggregation</a:t>
            </a:r>
            <a:r>
              <a:rPr lang="en-US" sz="1300" dirty="0"/>
              <a:t>. You can enter the disaggregated values directly on this page. Note than you can paste multiple rows and columns of data at once. Click </a:t>
            </a:r>
            <a:r>
              <a:rPr lang="en-US" sz="1300" i="1" dirty="0"/>
              <a:t>Zoom</a:t>
            </a:r>
            <a:r>
              <a:rPr lang="en-US" sz="1300" dirty="0"/>
              <a:t> to maximize and Save and continue when done. Repeat the procedure in previous steps for each indicator which needs disaggregation and click Save and Continue when done </a:t>
            </a:r>
            <a:endParaRPr lang="en-US" sz="1300" dirty="0">
              <a:cs typeface="Arial"/>
            </a:endParaRPr>
          </a:p>
          <a:p>
            <a:pPr marL="360045" lvl="1" indent="0">
              <a:buNone/>
            </a:pPr>
            <a:endParaRPr lang="en-US" sz="1800" dirty="0">
              <a:cs typeface="Arial"/>
            </a:endParaRP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20</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719138" y="2660964"/>
            <a:ext cx="7705725" cy="3644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146786"/>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en-US" sz="2400" dirty="0">
                <a:solidFill>
                  <a:schemeClr val="accent4">
                    <a:lumMod val="75000"/>
                  </a:schemeClr>
                </a:solidFill>
              </a:rPr>
              <a:t>Adding disaggregated data using excel</a:t>
            </a:r>
            <a:endParaRPr lang="en-US"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21</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7561" y="1364195"/>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spTree>
    <p:extLst>
      <p:ext uri="{BB962C8B-B14F-4D97-AF65-F5344CB8AC3E}">
        <p14:creationId xmlns:p14="http://schemas.microsoft.com/office/powerpoint/2010/main" val="145747403"/>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1">
                    <a:lumMod val="75000"/>
                  </a:schemeClr>
                </a:solidFill>
                <a:cs typeface="Arial"/>
              </a:rPr>
              <a:t>6. Data Management (for Cluster Leads)</a:t>
            </a:r>
          </a:p>
        </p:txBody>
      </p:sp>
      <p:sp>
        <p:nvSpPr>
          <p:cNvPr id="3" name="Text Placeholder 2"/>
          <p:cNvSpPr>
            <a:spLocks noGrp="1"/>
          </p:cNvSpPr>
          <p:nvPr>
            <p:ph type="body" sz="quarter" idx="13"/>
          </p:nvPr>
        </p:nvSpPr>
        <p:spPr>
          <a:xfrm>
            <a:off x="417513" y="1542248"/>
            <a:ext cx="8254209" cy="612155"/>
          </a:xfrm>
        </p:spPr>
        <p:txBody>
          <a:bodyPr/>
          <a:lstStyle/>
          <a:p>
            <a:pPr>
              <a:lnSpc>
                <a:spcPct val="150000"/>
              </a:lnSpc>
            </a:pPr>
            <a:r>
              <a:rPr lang="en-US" sz="1200" dirty="0"/>
              <a:t>Navigate between the clusters by clicking their icons. For each cluster, add the coordinator, co-lead and/or cluster IMO by clicking [+ Contact].</a:t>
            </a:r>
            <a:endParaRPr lang="en-US"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22</a:t>
            </a:fld>
            <a:endParaRPr lang="en-GB" b="1">
              <a:solidFill>
                <a:srgbClr val="000000">
                  <a:lumMod val="65000"/>
                  <a:lumOff val="35000"/>
                </a:srgbClr>
              </a:solidFill>
            </a:endParaRPr>
          </a:p>
        </p:txBody>
      </p:sp>
      <p:pic>
        <p:nvPicPr>
          <p:cNvPr id="7" name="Picture 7" descr="Graphical user interface, text, application, email&#10;&#10;Description automatically generated">
            <a:extLst>
              <a:ext uri="{FF2B5EF4-FFF2-40B4-BE49-F238E27FC236}">
                <a16:creationId xmlns:a16="http://schemas.microsoft.com/office/drawing/2014/main" id="{F50211F8-BEF9-500F-D619-8A0F37F086BF}"/>
              </a:ext>
            </a:extLst>
          </p:cNvPr>
          <p:cNvPicPr>
            <a:picLocks noChangeAspect="1"/>
          </p:cNvPicPr>
          <p:nvPr/>
        </p:nvPicPr>
        <p:blipFill rotWithShape="1">
          <a:blip r:embed="rId2"/>
          <a:srcRect t="-109" r="10345" b="335"/>
          <a:stretch/>
        </p:blipFill>
        <p:spPr>
          <a:xfrm>
            <a:off x="352118" y="2325511"/>
            <a:ext cx="4318863" cy="4069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Graphical user interface&#10;&#10;Description automatically generated">
            <a:extLst>
              <a:ext uri="{FF2B5EF4-FFF2-40B4-BE49-F238E27FC236}">
                <a16:creationId xmlns:a16="http://schemas.microsoft.com/office/drawing/2014/main" id="{742203AB-92FE-AE3E-678C-E8B264A2024D}"/>
              </a:ext>
            </a:extLst>
          </p:cNvPr>
          <p:cNvPicPr>
            <a:picLocks noChangeAspect="1"/>
          </p:cNvPicPr>
          <p:nvPr/>
        </p:nvPicPr>
        <p:blipFill rotWithShape="1">
          <a:blip r:embed="rId3"/>
          <a:srcRect r="9050" b="12200"/>
          <a:stretch/>
        </p:blipFill>
        <p:spPr>
          <a:xfrm>
            <a:off x="4997860" y="2325511"/>
            <a:ext cx="3738218" cy="4068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7847494"/>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A8EA-82A5-F94E-565D-A16163D46764}"/>
              </a:ext>
            </a:extLst>
          </p:cNvPr>
          <p:cNvSpPr>
            <a:spLocks noGrp="1"/>
          </p:cNvSpPr>
          <p:nvPr>
            <p:ph type="title"/>
          </p:nvPr>
        </p:nvSpPr>
        <p:spPr>
          <a:xfrm>
            <a:off x="417513" y="963613"/>
            <a:ext cx="8231187" cy="461665"/>
          </a:xfrm>
        </p:spPr>
        <p:txBody>
          <a:bodyPr/>
          <a:lstStyle/>
          <a:p>
            <a:r>
              <a:rPr lang="en-US" sz="2400" dirty="0">
                <a:solidFill>
                  <a:schemeClr val="accent1">
                    <a:lumMod val="75000"/>
                  </a:schemeClr>
                </a:solidFill>
              </a:rPr>
              <a:t>Adding Cluster Caseloads</a:t>
            </a:r>
            <a:endParaRPr lang="en-US" sz="2400" dirty="0">
              <a:solidFill>
                <a:schemeClr val="accent1">
                  <a:lumMod val="75000"/>
                </a:schemeClr>
              </a:solidFill>
              <a:cs typeface="Arial"/>
            </a:endParaRPr>
          </a:p>
        </p:txBody>
      </p:sp>
      <p:sp>
        <p:nvSpPr>
          <p:cNvPr id="3" name="Text Placeholder 2">
            <a:extLst>
              <a:ext uri="{FF2B5EF4-FFF2-40B4-BE49-F238E27FC236}">
                <a16:creationId xmlns:a16="http://schemas.microsoft.com/office/drawing/2014/main" id="{3E762CF6-5621-339E-3B6C-BFF8B347F33A}"/>
              </a:ext>
            </a:extLst>
          </p:cNvPr>
          <p:cNvSpPr>
            <a:spLocks noGrp="1"/>
          </p:cNvSpPr>
          <p:nvPr>
            <p:ph type="body" sz="quarter" idx="13"/>
          </p:nvPr>
        </p:nvSpPr>
        <p:spPr>
          <a:xfrm>
            <a:off x="333531" y="1449888"/>
            <a:ext cx="8810469" cy="1146324"/>
          </a:xfrm>
        </p:spPr>
        <p:txBody>
          <a:bodyPr>
            <a:normAutofit/>
          </a:bodyPr>
          <a:lstStyle/>
          <a:p>
            <a:pPr>
              <a:lnSpc>
                <a:spcPct val="150000"/>
              </a:lnSpc>
            </a:pPr>
            <a:r>
              <a:rPr lang="en-US" sz="1200" dirty="0">
                <a:cs typeface="Arial"/>
              </a:rPr>
              <a:t>For each cluster, add a caseload using the [+ Caseload] button. </a:t>
            </a:r>
          </a:p>
          <a:p>
            <a:pPr>
              <a:lnSpc>
                <a:spcPct val="150000"/>
              </a:lnSpc>
              <a:buClr>
                <a:srgbClr val="000000"/>
              </a:buClr>
            </a:pPr>
            <a:r>
              <a:rPr lang="en-US" sz="1200" dirty="0"/>
              <a:t>You can use the default ID or overwrite it. Complete the form fields displayed. Adding disaggregation is covered in the next slide. Click the blue [Save] button after each caseload is complete and [Save and Continue] after the last one. </a:t>
            </a:r>
            <a:endParaRPr lang="en-US" sz="1200" i="1" dirty="0">
              <a:cs typeface="Arial"/>
            </a:endParaRPr>
          </a:p>
        </p:txBody>
      </p:sp>
      <p:sp>
        <p:nvSpPr>
          <p:cNvPr id="4" name="Date Placeholder 3">
            <a:extLst>
              <a:ext uri="{FF2B5EF4-FFF2-40B4-BE49-F238E27FC236}">
                <a16:creationId xmlns:a16="http://schemas.microsoft.com/office/drawing/2014/main" id="{E722880B-E8EF-B5D9-73B9-E245C9CB2F75}"/>
              </a:ext>
            </a:extLst>
          </p:cNvPr>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a:extLst>
              <a:ext uri="{FF2B5EF4-FFF2-40B4-BE49-F238E27FC236}">
                <a16:creationId xmlns:a16="http://schemas.microsoft.com/office/drawing/2014/main" id="{3BEA2CA1-6C18-CEF5-F9D9-8E0C2563AFBC}"/>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23</a:t>
            </a:fld>
            <a:endParaRPr lang="en-GB" b="1">
              <a:solidFill>
                <a:srgbClr val="000000">
                  <a:lumMod val="65000"/>
                  <a:lumOff val="35000"/>
                </a:srgbClr>
              </a:solidFill>
            </a:endParaRPr>
          </a:p>
        </p:txBody>
      </p:sp>
      <p:pic>
        <p:nvPicPr>
          <p:cNvPr id="8" name="Picture 8" descr="Graphical user interface, application&#10;&#10;Description automatically generated">
            <a:extLst>
              <a:ext uri="{FF2B5EF4-FFF2-40B4-BE49-F238E27FC236}">
                <a16:creationId xmlns:a16="http://schemas.microsoft.com/office/drawing/2014/main" id="{2EBA0AA3-314D-E157-6202-EDBE5D69F82B}"/>
              </a:ext>
            </a:extLst>
          </p:cNvPr>
          <p:cNvPicPr>
            <a:picLocks noChangeAspect="1"/>
          </p:cNvPicPr>
          <p:nvPr/>
        </p:nvPicPr>
        <p:blipFill rotWithShape="1">
          <a:blip r:embed="rId2"/>
          <a:srcRect l="-6020" t="8282" r="-669" b="2303"/>
          <a:stretch/>
        </p:blipFill>
        <p:spPr>
          <a:xfrm>
            <a:off x="-4301" y="2625725"/>
            <a:ext cx="4211227" cy="3680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descr="Graphical user interface, application&#10;&#10;Description automatically generated">
            <a:extLst>
              <a:ext uri="{FF2B5EF4-FFF2-40B4-BE49-F238E27FC236}">
                <a16:creationId xmlns:a16="http://schemas.microsoft.com/office/drawing/2014/main" id="{11BF058C-77B3-8542-AA55-FFD7A83718D9}"/>
              </a:ext>
            </a:extLst>
          </p:cNvPr>
          <p:cNvPicPr>
            <a:picLocks noChangeAspect="1"/>
          </p:cNvPicPr>
          <p:nvPr/>
        </p:nvPicPr>
        <p:blipFill>
          <a:blip r:embed="rId3"/>
          <a:stretch>
            <a:fillRect/>
          </a:stretch>
        </p:blipFill>
        <p:spPr>
          <a:xfrm>
            <a:off x="4392562" y="2630628"/>
            <a:ext cx="4562167" cy="3673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4487984"/>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5"/>
                </a:solidFill>
              </a:rPr>
              <a:t>Adding Disaggregation Model to Cluster Caseloads</a:t>
            </a:r>
            <a:endParaRPr lang="en-US" sz="1600" dirty="0">
              <a:solidFill>
                <a:schemeClr val="accent5"/>
              </a:solidFill>
              <a:cs typeface="Arial"/>
            </a:endParaRPr>
          </a:p>
        </p:txBody>
      </p:sp>
      <p:sp>
        <p:nvSpPr>
          <p:cNvPr id="3" name="Text Placeholder 2"/>
          <p:cNvSpPr>
            <a:spLocks noGrp="1"/>
          </p:cNvSpPr>
          <p:nvPr>
            <p:ph type="body" sz="quarter" idx="13"/>
          </p:nvPr>
        </p:nvSpPr>
        <p:spPr>
          <a:xfrm>
            <a:off x="89192" y="1494806"/>
            <a:ext cx="8559508" cy="1142108"/>
          </a:xfrm>
        </p:spPr>
        <p:txBody>
          <a:bodyPr/>
          <a:lstStyle/>
          <a:p>
            <a:pPr lvl="1" indent="-175895">
              <a:lnSpc>
                <a:spcPct val="150000"/>
              </a:lnSpc>
              <a:buFont typeface="Arial" panose="020B0604020202020204" pitchFamily="34" charset="0"/>
              <a:buChar char="•"/>
            </a:pPr>
            <a:r>
              <a:rPr lang="en-US" sz="1200" dirty="0"/>
              <a:t>Select a disaggregation model from the list and click </a:t>
            </a:r>
            <a:r>
              <a:rPr lang="en-US" sz="1200" i="1" dirty="0"/>
              <a:t>Select existing model</a:t>
            </a:r>
            <a:r>
              <a:rPr lang="en-US" sz="1200" dirty="0"/>
              <a:t>. </a:t>
            </a:r>
            <a:endParaRPr lang="en-US" sz="1200" dirty="0">
              <a:cs typeface="Arial"/>
            </a:endParaRPr>
          </a:p>
          <a:p>
            <a:pPr marL="360045" lvl="1" indent="0">
              <a:buNone/>
            </a:pPr>
            <a:endParaRPr lang="en-US" sz="1800" dirty="0">
              <a:cs typeface="Arial"/>
            </a:endParaRP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24</a:t>
            </a:fld>
            <a:endParaRPr lang="en-GB" b="1">
              <a:solidFill>
                <a:srgbClr val="000000">
                  <a:lumMod val="65000"/>
                  <a:lumOff val="35000"/>
                </a:srgbClr>
              </a:solidFill>
            </a:endParaRPr>
          </a:p>
        </p:txBody>
      </p:sp>
      <p:pic>
        <p:nvPicPr>
          <p:cNvPr id="6" name="Picture 7" descr="Graphical user interface, application&#10;&#10;Description automatically generated">
            <a:extLst>
              <a:ext uri="{FF2B5EF4-FFF2-40B4-BE49-F238E27FC236}">
                <a16:creationId xmlns:a16="http://schemas.microsoft.com/office/drawing/2014/main" id="{8190C4E7-9EE0-53BF-51D4-91D9AFB02908}"/>
              </a:ext>
            </a:extLst>
          </p:cNvPr>
          <p:cNvPicPr>
            <a:picLocks noChangeAspect="1"/>
          </p:cNvPicPr>
          <p:nvPr/>
        </p:nvPicPr>
        <p:blipFill>
          <a:blip r:embed="rId2"/>
          <a:stretch>
            <a:fillRect/>
          </a:stretch>
        </p:blipFill>
        <p:spPr>
          <a:xfrm>
            <a:off x="1719109" y="2134340"/>
            <a:ext cx="5702094" cy="429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1504819"/>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en-US" sz="2400" dirty="0">
                <a:solidFill>
                  <a:schemeClr val="accent5"/>
                </a:solidFill>
              </a:rPr>
              <a:t>Adding disaggregated data using excel</a:t>
            </a:r>
            <a:endParaRPr lang="en-US"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25</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7561" y="1364195"/>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spTree>
    <p:extLst>
      <p:ext uri="{BB962C8B-B14F-4D97-AF65-F5344CB8AC3E}">
        <p14:creationId xmlns:p14="http://schemas.microsoft.com/office/powerpoint/2010/main" val="3224334679"/>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1">
                    <a:lumMod val="75000"/>
                  </a:schemeClr>
                </a:solidFill>
              </a:rPr>
              <a:t>Adding Cluster Objectives and Cluster Activities</a:t>
            </a:r>
            <a:endParaRPr lang="en-US" sz="2400" dirty="0">
              <a:solidFill>
                <a:schemeClr val="accent1">
                  <a:lumMod val="75000"/>
                </a:schemeClr>
              </a:solidFill>
              <a:cs typeface="Arial"/>
            </a:endParaRPr>
          </a:p>
        </p:txBody>
      </p:sp>
      <p:sp>
        <p:nvSpPr>
          <p:cNvPr id="3" name="Text Placeholder 2"/>
          <p:cNvSpPr>
            <a:spLocks noGrp="1"/>
          </p:cNvSpPr>
          <p:nvPr>
            <p:ph type="body" sz="quarter" idx="13"/>
          </p:nvPr>
        </p:nvSpPr>
        <p:spPr>
          <a:xfrm>
            <a:off x="417513" y="1499905"/>
            <a:ext cx="8254209" cy="1663789"/>
          </a:xfrm>
        </p:spPr>
        <p:txBody>
          <a:bodyPr/>
          <a:lstStyle/>
          <a:p>
            <a:pPr>
              <a:lnSpc>
                <a:spcPct val="150000"/>
              </a:lnSpc>
            </a:pPr>
            <a:r>
              <a:rPr lang="en-US" sz="1200" dirty="0"/>
              <a:t>To add </a:t>
            </a:r>
            <a:r>
              <a:rPr lang="en-US" sz="1200" i="1" dirty="0"/>
              <a:t>Cluster Objectives, Cluster Activities</a:t>
            </a:r>
            <a:r>
              <a:rPr lang="en-US" sz="1200" dirty="0"/>
              <a:t>, </a:t>
            </a:r>
            <a:r>
              <a:rPr lang="en-US" sz="1200" dirty="0">
                <a:ea typeface="+mn-lt"/>
                <a:cs typeface="+mn-lt"/>
              </a:rPr>
              <a:t>and their </a:t>
            </a:r>
            <a:r>
              <a:rPr lang="en-US" sz="1200" i="1" dirty="0">
                <a:ea typeface="+mn-lt"/>
                <a:cs typeface="+mn-lt"/>
              </a:rPr>
              <a:t>Indicators </a:t>
            </a:r>
            <a:r>
              <a:rPr lang="en-US" sz="1200" dirty="0">
                <a:ea typeface="+mn-lt"/>
                <a:cs typeface="+mn-lt"/>
              </a:rPr>
              <a:t>follow the same steps developed in </a:t>
            </a:r>
            <a:r>
              <a:rPr lang="en-US" sz="1200" i="1" dirty="0">
                <a:ea typeface="+mn-lt"/>
                <a:cs typeface="+mn-lt"/>
              </a:rPr>
              <a:t>“Adding specific objectives”. </a:t>
            </a:r>
            <a:endParaRPr lang="en-US" sz="1200" dirty="0">
              <a:ea typeface="+mn-lt"/>
              <a:cs typeface="+mn-lt"/>
            </a:endParaRPr>
          </a:p>
          <a:p>
            <a:pPr>
              <a:lnSpc>
                <a:spcPct val="150000"/>
              </a:lnSpc>
              <a:buClr>
                <a:srgbClr val="000000"/>
              </a:buClr>
            </a:pPr>
            <a:r>
              <a:rPr lang="en-US" sz="1200" dirty="0">
                <a:ea typeface="+mn-lt"/>
                <a:cs typeface="+mn-lt"/>
              </a:rPr>
              <a:t>When adding </a:t>
            </a:r>
            <a:r>
              <a:rPr lang="en-US" sz="1200" i="1" dirty="0">
                <a:ea typeface="+mn-lt"/>
                <a:cs typeface="+mn-lt"/>
              </a:rPr>
              <a:t>Cluster Objectives</a:t>
            </a:r>
            <a:r>
              <a:rPr lang="en-US" sz="1200" dirty="0">
                <a:ea typeface="+mn-lt"/>
                <a:cs typeface="+mn-lt"/>
              </a:rPr>
              <a:t> and </a:t>
            </a:r>
            <a:r>
              <a:rPr lang="en-US" sz="1200" i="1" dirty="0">
                <a:ea typeface="+mn-lt"/>
                <a:cs typeface="+mn-lt"/>
              </a:rPr>
              <a:t>Cluster Activities </a:t>
            </a:r>
            <a:r>
              <a:rPr lang="en-US" sz="1200" dirty="0">
                <a:ea typeface="+mn-lt"/>
                <a:cs typeface="+mn-lt"/>
              </a:rPr>
              <a:t>to the </a:t>
            </a:r>
            <a:r>
              <a:rPr lang="en-US" sz="1200" i="1" dirty="0">
                <a:ea typeface="+mn-lt"/>
                <a:cs typeface="+mn-lt"/>
              </a:rPr>
              <a:t>Protection </a:t>
            </a:r>
            <a:r>
              <a:rPr lang="en-US" sz="1200" dirty="0">
                <a:ea typeface="+mn-lt"/>
                <a:cs typeface="+mn-lt"/>
              </a:rPr>
              <a:t>cluster, make sure to prefix each activity with the relevant </a:t>
            </a:r>
            <a:r>
              <a:rPr lang="en-US" sz="1200" dirty="0" err="1">
                <a:ea typeface="+mn-lt"/>
                <a:cs typeface="+mn-lt"/>
              </a:rPr>
              <a:t>AoR.</a:t>
            </a:r>
            <a:r>
              <a:rPr lang="en-US" sz="1200" dirty="0">
                <a:ea typeface="+mn-lt"/>
                <a:cs typeface="+mn-lt"/>
              </a:rPr>
              <a:t> This is important to apply the protection </a:t>
            </a:r>
            <a:r>
              <a:rPr lang="en-US" sz="1200" dirty="0" err="1">
                <a:ea typeface="+mn-lt"/>
                <a:cs typeface="+mn-lt"/>
              </a:rPr>
              <a:t>AoR</a:t>
            </a:r>
            <a:r>
              <a:rPr lang="en-US" sz="1200" dirty="0">
                <a:ea typeface="+mn-lt"/>
                <a:cs typeface="+mn-lt"/>
              </a:rPr>
              <a:t> categorization in the system.</a:t>
            </a:r>
            <a:endParaRPr lang="en-US" sz="1200" dirty="0">
              <a:cs typeface="Arial"/>
            </a:endParaRPr>
          </a:p>
          <a:p>
            <a:pPr marL="0" indent="0">
              <a:buNone/>
            </a:pP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26</a:t>
            </a:fld>
            <a:endParaRPr lang="en-GB" b="1" dirty="0">
              <a:solidFill>
                <a:srgbClr val="000000">
                  <a:lumMod val="65000"/>
                  <a:lumOff val="35000"/>
                </a:srgbClr>
              </a:solidFill>
            </a:endParaRPr>
          </a:p>
        </p:txBody>
      </p:sp>
      <p:pic>
        <p:nvPicPr>
          <p:cNvPr id="8" name="Picture 7" descr="Graphical user interface, application, website&#10;&#10;Description automatically generated">
            <a:extLst>
              <a:ext uri="{FF2B5EF4-FFF2-40B4-BE49-F238E27FC236}">
                <a16:creationId xmlns:a16="http://schemas.microsoft.com/office/drawing/2014/main" id="{6DDCFCC9-49B7-B069-DF20-4FACF307A5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889" y="3026962"/>
            <a:ext cx="7768433" cy="3327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9992955"/>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1">
                    <a:lumMod val="75000"/>
                  </a:schemeClr>
                </a:solidFill>
              </a:rPr>
              <a:t>Adding Indicators for Cluster Objectives and Activities </a:t>
            </a:r>
            <a:endParaRPr lang="en-US" sz="2400" b="0" dirty="0">
              <a:solidFill>
                <a:schemeClr val="accent1">
                  <a:lumMod val="75000"/>
                </a:schemeClr>
              </a:solidFill>
            </a:endParaRPr>
          </a:p>
        </p:txBody>
      </p:sp>
      <p:sp>
        <p:nvSpPr>
          <p:cNvPr id="3" name="Text Placeholder 2"/>
          <p:cNvSpPr>
            <a:spLocks noGrp="1"/>
          </p:cNvSpPr>
          <p:nvPr>
            <p:ph type="body" sz="quarter" idx="13"/>
          </p:nvPr>
        </p:nvSpPr>
        <p:spPr>
          <a:xfrm>
            <a:off x="368990" y="1425278"/>
            <a:ext cx="8775010" cy="1370787"/>
          </a:xfrm>
        </p:spPr>
        <p:txBody>
          <a:bodyPr>
            <a:normAutofit fontScale="92500" lnSpcReduction="10000"/>
          </a:bodyPr>
          <a:lstStyle/>
          <a:p>
            <a:pPr>
              <a:lnSpc>
                <a:spcPct val="150000"/>
              </a:lnSpc>
              <a:buClr>
                <a:prstClr val="black"/>
              </a:buClr>
            </a:pPr>
            <a:r>
              <a:rPr lang="en-US" sz="1200" dirty="0"/>
              <a:t>Follow the same procedure with adding indicators for </a:t>
            </a:r>
            <a:r>
              <a:rPr lang="en-US" sz="1200" i="1" dirty="0"/>
              <a:t>Specific Objectives. </a:t>
            </a:r>
            <a:r>
              <a:rPr lang="en-US" sz="1200" dirty="0"/>
              <a:t>Again, there are three ways to add an indicator: (1) by selecting from the Indicator Registry (IR) and using it as-is, (2) by using an indicator from the IR as a template to make revisions on, (3) by typing one from scratch. </a:t>
            </a:r>
            <a:endParaRPr lang="en-US" sz="1200" i="1" dirty="0">
              <a:cs typeface="Arial"/>
            </a:endParaRPr>
          </a:p>
          <a:p>
            <a:pPr>
              <a:lnSpc>
                <a:spcPct val="150000"/>
              </a:lnSpc>
              <a:buClr>
                <a:srgbClr val="000000"/>
              </a:buClr>
            </a:pPr>
            <a:r>
              <a:rPr lang="en-US" sz="1200" dirty="0">
                <a:cs typeface="Arial"/>
              </a:rPr>
              <a:t>Populate the indicator by filling the required fields and entering </a:t>
            </a:r>
            <a:r>
              <a:rPr lang="en-US" sz="1200" i="1" dirty="0">
                <a:cs typeface="Arial"/>
              </a:rPr>
              <a:t>Target</a:t>
            </a:r>
            <a:r>
              <a:rPr lang="en-US" sz="1200" dirty="0">
                <a:cs typeface="Arial"/>
              </a:rPr>
              <a:t> figures. You can add a comment for reference. Comments are displayed within the app and are not included in the viewer or API feed.</a:t>
            </a:r>
          </a:p>
          <a:p>
            <a:pPr lvl="1" indent="-175895">
              <a:buClr>
                <a:prstClr val="black"/>
              </a:buClr>
            </a:pPr>
            <a:endParaRPr lang="en-US" sz="1400" dirty="0">
              <a:cs typeface="Arial"/>
            </a:endParaRPr>
          </a:p>
          <a:p>
            <a:pPr lvl="1" indent="-175895"/>
            <a:endParaRPr lang="en-US" sz="1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27</a:t>
            </a:fld>
            <a:endParaRPr lang="en-GB" b="1">
              <a:solidFill>
                <a:srgbClr val="000000">
                  <a:lumMod val="65000"/>
                  <a:lumOff val="35000"/>
                </a:srgbClr>
              </a:solidFill>
            </a:endParaRPr>
          </a:p>
        </p:txBody>
      </p:sp>
      <p:pic>
        <p:nvPicPr>
          <p:cNvPr id="6" name="Picture 6" descr="Graphical user interface, text, application, email&#10;&#10;Description automatically generated">
            <a:extLst>
              <a:ext uri="{FF2B5EF4-FFF2-40B4-BE49-F238E27FC236}">
                <a16:creationId xmlns:a16="http://schemas.microsoft.com/office/drawing/2014/main" id="{2CB92E3C-3ED0-00D2-4EFB-BA836CE67541}"/>
              </a:ext>
            </a:extLst>
          </p:cNvPr>
          <p:cNvPicPr>
            <a:picLocks noChangeAspect="1"/>
          </p:cNvPicPr>
          <p:nvPr/>
        </p:nvPicPr>
        <p:blipFill>
          <a:blip r:embed="rId2"/>
          <a:stretch>
            <a:fillRect/>
          </a:stretch>
        </p:blipFill>
        <p:spPr>
          <a:xfrm>
            <a:off x="2488229" y="2872652"/>
            <a:ext cx="4089754" cy="3578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4391218"/>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5"/>
                </a:solidFill>
              </a:rPr>
              <a:t>Selecting the Calculation Method for Indicators</a:t>
            </a:r>
            <a:endParaRPr lang="en-US" sz="2000">
              <a:solidFill>
                <a:schemeClr val="accent5"/>
              </a:solidFill>
              <a:cs typeface="Arial"/>
            </a:endParaRPr>
          </a:p>
        </p:txBody>
      </p:sp>
      <p:sp>
        <p:nvSpPr>
          <p:cNvPr id="3" name="Text Placeholder 2"/>
          <p:cNvSpPr>
            <a:spLocks noGrp="1"/>
          </p:cNvSpPr>
          <p:nvPr>
            <p:ph type="body" sz="quarter" idx="13"/>
          </p:nvPr>
        </p:nvSpPr>
        <p:spPr>
          <a:xfrm>
            <a:off x="306629" y="1428945"/>
            <a:ext cx="8254209" cy="5395323"/>
          </a:xfrm>
        </p:spPr>
        <p:txBody>
          <a:bodyPr/>
          <a:lstStyle/>
          <a:p>
            <a:r>
              <a:rPr lang="en-US" sz="1300" dirty="0"/>
              <a:t>Before entering results for the indicator in the field called measure, please select a </a:t>
            </a:r>
            <a:r>
              <a:rPr lang="en-US" sz="1300" i="1" dirty="0"/>
              <a:t>calculation method</a:t>
            </a:r>
            <a:r>
              <a:rPr lang="en-US" sz="1300" dirty="0"/>
              <a:t> for the Measure.</a:t>
            </a:r>
            <a:r>
              <a:rPr lang="en-US" sz="1300" dirty="0">
                <a:cs typeface="Arial"/>
              </a:rPr>
              <a:t> The </a:t>
            </a:r>
            <a:r>
              <a:rPr lang="en-US" sz="1300" i="1" dirty="0">
                <a:cs typeface="Arial"/>
              </a:rPr>
              <a:t>calculation method</a:t>
            </a:r>
            <a:r>
              <a:rPr lang="en-US" sz="1300" dirty="0">
                <a:cs typeface="Arial"/>
              </a:rPr>
              <a:t> determines how the display value should be calculated out of the periodic measures of the indicator.</a:t>
            </a: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200" dirty="0">
              <a:cs typeface="Arial"/>
            </a:endParaRPr>
          </a:p>
          <a:p>
            <a:pPr>
              <a:buClr>
                <a:srgbClr val="000000"/>
              </a:buClr>
            </a:pPr>
            <a:endParaRPr lang="en-US" sz="1200" dirty="0">
              <a:cs typeface="Arial"/>
            </a:endParaRPr>
          </a:p>
          <a:p>
            <a:pPr lvl="7">
              <a:spcBef>
                <a:spcPct val="35000"/>
              </a:spcBef>
            </a:pPr>
            <a:r>
              <a:rPr lang="en-US" sz="1200" b="1" i="1" dirty="0">
                <a:solidFill>
                  <a:schemeClr val="accent2">
                    <a:lumMod val="75000"/>
                  </a:schemeClr>
                </a:solidFill>
                <a:latin typeface="Arial"/>
                <a:cs typeface="Arial"/>
              </a:rPr>
              <a:t>Sum</a:t>
            </a:r>
            <a:r>
              <a:rPr lang="en-US" sz="1200" i="1" dirty="0">
                <a:solidFill>
                  <a:srgbClr val="000000"/>
                </a:solidFill>
                <a:latin typeface="Arial"/>
                <a:cs typeface="Arial"/>
              </a:rPr>
              <a:t>:</a:t>
            </a:r>
            <a:r>
              <a:rPr lang="en-US" sz="1200" dirty="0">
                <a:solidFill>
                  <a:srgbClr val="000000"/>
                </a:solidFill>
                <a:latin typeface="Arial"/>
                <a:cs typeface="Arial"/>
              </a:rPr>
              <a:t> The displayed value is calculated as the sum of all the periodic values.</a:t>
            </a:r>
            <a:endParaRPr lang="en-US" sz="1200" dirty="0">
              <a:solidFill>
                <a:srgbClr val="FFFFFF"/>
              </a:solidFill>
              <a:ea typeface="Verdana" pitchFamily="34" charset="0"/>
              <a:cs typeface="Arial"/>
            </a:endParaRPr>
          </a:p>
          <a:p>
            <a:pPr lvl="7">
              <a:buFont typeface="Arial" charset="0"/>
              <a:buChar char="»"/>
            </a:pPr>
            <a:r>
              <a:rPr lang="en-US" sz="1200" b="1" i="1" dirty="0">
                <a:solidFill>
                  <a:schemeClr val="accent2">
                    <a:lumMod val="75000"/>
                  </a:schemeClr>
                </a:solidFill>
                <a:latin typeface="Arial"/>
                <a:ea typeface="Verdana"/>
                <a:cs typeface="Arial"/>
              </a:rPr>
              <a:t>Average</a:t>
            </a:r>
            <a:r>
              <a:rPr lang="en-US" sz="1200" i="1" dirty="0">
                <a:solidFill>
                  <a:srgbClr val="000000"/>
                </a:solidFill>
                <a:latin typeface="Arial"/>
                <a:ea typeface="Verdana"/>
                <a:cs typeface="Arial"/>
              </a:rPr>
              <a:t>:</a:t>
            </a:r>
            <a:r>
              <a:rPr lang="en-US" sz="1200" dirty="0">
                <a:solidFill>
                  <a:srgbClr val="000000"/>
                </a:solidFill>
                <a:latin typeface="Arial"/>
                <a:ea typeface="Verdana"/>
                <a:cs typeface="Arial"/>
              </a:rPr>
              <a:t> The displayed value is calculated as the average of all the periodic values.</a:t>
            </a:r>
          </a:p>
          <a:p>
            <a:pPr lvl="7">
              <a:buFont typeface="Arial" charset="0"/>
              <a:buChar char="»"/>
            </a:pPr>
            <a:r>
              <a:rPr lang="en-US" sz="1200" b="1" i="1" dirty="0">
                <a:solidFill>
                  <a:schemeClr val="accent2">
                    <a:lumMod val="75000"/>
                  </a:schemeClr>
                </a:solidFill>
                <a:latin typeface="Arial"/>
                <a:ea typeface="Verdana"/>
                <a:cs typeface="Arial"/>
              </a:rPr>
              <a:t>Maximum</a:t>
            </a:r>
            <a:r>
              <a:rPr lang="en-US" sz="1200" i="1" dirty="0">
                <a:solidFill>
                  <a:srgbClr val="000000"/>
                </a:solidFill>
                <a:latin typeface="Arial"/>
                <a:ea typeface="Verdana"/>
                <a:cs typeface="Arial"/>
              </a:rPr>
              <a:t>:</a:t>
            </a:r>
            <a:r>
              <a:rPr lang="en-US" sz="1200" dirty="0">
                <a:solidFill>
                  <a:srgbClr val="000000"/>
                </a:solidFill>
                <a:latin typeface="Arial"/>
                <a:ea typeface="Verdana"/>
                <a:cs typeface="Arial"/>
              </a:rPr>
              <a:t> The displayed value is the maximal value found across all periodic values</a:t>
            </a:r>
          </a:p>
          <a:p>
            <a:pPr lvl="7">
              <a:buFont typeface="Arial" charset="0"/>
              <a:buChar char="»"/>
            </a:pPr>
            <a:r>
              <a:rPr lang="en-US" sz="1200" b="1" i="1" dirty="0">
                <a:solidFill>
                  <a:schemeClr val="accent2">
                    <a:lumMod val="75000"/>
                  </a:schemeClr>
                </a:solidFill>
                <a:latin typeface="Arial"/>
                <a:ea typeface="Verdana"/>
                <a:cs typeface="Arial"/>
              </a:rPr>
              <a:t>Latest</a:t>
            </a:r>
            <a:r>
              <a:rPr lang="en-US" sz="1200" i="1" dirty="0">
                <a:solidFill>
                  <a:srgbClr val="000000"/>
                </a:solidFill>
                <a:latin typeface="Arial"/>
                <a:ea typeface="Verdana"/>
                <a:cs typeface="Arial"/>
              </a:rPr>
              <a:t>:</a:t>
            </a:r>
            <a:r>
              <a:rPr lang="en-US" sz="1200" dirty="0">
                <a:solidFill>
                  <a:srgbClr val="000000"/>
                </a:solidFill>
                <a:latin typeface="Arial"/>
                <a:ea typeface="Verdana"/>
                <a:cs typeface="Arial"/>
              </a:rPr>
              <a:t> The displayed value is the last periodic value. </a:t>
            </a:r>
          </a:p>
          <a:p>
            <a:pPr marL="360680" lvl="1" indent="0">
              <a:buNone/>
            </a:pPr>
            <a:endParaRPr lang="en-US" sz="800" dirty="0">
              <a:cs typeface="Arial"/>
            </a:endParaRPr>
          </a:p>
          <a:p>
            <a:pPr marL="360680" lvl="1" indent="0">
              <a:buNone/>
            </a:pPr>
            <a:r>
              <a:rPr lang="en-US" sz="1300" dirty="0">
                <a:cs typeface="Arial"/>
              </a:rPr>
              <a:t>*For a more detailed guide on the calculation method, see more details </a:t>
            </a:r>
            <a:r>
              <a:rPr lang="en-US" sz="1300" b="1" dirty="0">
                <a:cs typeface="Arial"/>
                <a:hlinkClick r:id="rId2"/>
              </a:rPr>
              <a:t>here</a:t>
            </a:r>
            <a:r>
              <a:rPr lang="en-US" sz="1300" dirty="0">
                <a:cs typeface="Arial"/>
              </a:rPr>
              <a:t>.</a:t>
            </a:r>
          </a:p>
          <a:p>
            <a:pPr lvl="1" indent="-175895">
              <a:buClr>
                <a:srgbClr val="000000"/>
              </a:buClr>
            </a:pPr>
            <a:endParaRPr lang="en-US" sz="1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28</a:t>
            </a:fld>
            <a:endParaRPr lang="en-GB" b="1">
              <a:solidFill>
                <a:srgbClr val="000000">
                  <a:lumMod val="65000"/>
                  <a:lumOff val="35000"/>
                </a:srgbClr>
              </a:solidFill>
            </a:endParaRPr>
          </a:p>
        </p:txBody>
      </p:sp>
      <p:pic>
        <p:nvPicPr>
          <p:cNvPr id="6" name="Picture 6" descr="Diagram&#10;&#10;Description automatically generated">
            <a:extLst>
              <a:ext uri="{FF2B5EF4-FFF2-40B4-BE49-F238E27FC236}">
                <a16:creationId xmlns:a16="http://schemas.microsoft.com/office/drawing/2014/main" id="{810F44F9-D05A-47B1-309A-D985FE97E099}"/>
              </a:ext>
            </a:extLst>
          </p:cNvPr>
          <p:cNvPicPr>
            <a:picLocks noChangeAspect="1"/>
          </p:cNvPicPr>
          <p:nvPr/>
        </p:nvPicPr>
        <p:blipFill>
          <a:blip r:embed="rId3"/>
          <a:stretch>
            <a:fillRect/>
          </a:stretch>
        </p:blipFill>
        <p:spPr>
          <a:xfrm>
            <a:off x="3900948" y="2034491"/>
            <a:ext cx="4577530" cy="2162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 descr="Graphical user interface, text, application&#10;&#10;Description automatically generated">
            <a:extLst>
              <a:ext uri="{FF2B5EF4-FFF2-40B4-BE49-F238E27FC236}">
                <a16:creationId xmlns:a16="http://schemas.microsoft.com/office/drawing/2014/main" id="{588020E3-2087-399B-8A24-D4572F677331}"/>
              </a:ext>
            </a:extLst>
          </p:cNvPr>
          <p:cNvPicPr>
            <a:picLocks noChangeAspect="1"/>
          </p:cNvPicPr>
          <p:nvPr/>
        </p:nvPicPr>
        <p:blipFill rotWithShape="1">
          <a:blip r:embed="rId4"/>
          <a:srcRect l="7414" t="3333" r="41552" b="27167"/>
          <a:stretch/>
        </p:blipFill>
        <p:spPr>
          <a:xfrm>
            <a:off x="665521" y="2406403"/>
            <a:ext cx="2380690" cy="334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8530870"/>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solidFill>
                  <a:schemeClr val="accent1">
                    <a:lumMod val="75000"/>
                  </a:schemeClr>
                </a:solidFill>
              </a:rPr>
              <a:t>Adding Indicators for Cluster Objectives and Activities </a:t>
            </a:r>
            <a:endParaRPr lang="en-US" sz="2400" b="0" dirty="0">
              <a:solidFill>
                <a:schemeClr val="accent1">
                  <a:lumMod val="75000"/>
                </a:schemeClr>
              </a:solidFill>
            </a:endParaRPr>
          </a:p>
        </p:txBody>
      </p:sp>
      <p:sp>
        <p:nvSpPr>
          <p:cNvPr id="3" name="Text Placeholder 2"/>
          <p:cNvSpPr>
            <a:spLocks noGrp="1"/>
          </p:cNvSpPr>
          <p:nvPr>
            <p:ph type="body" sz="quarter" idx="13"/>
          </p:nvPr>
        </p:nvSpPr>
        <p:spPr>
          <a:xfrm>
            <a:off x="480216" y="1514891"/>
            <a:ext cx="8254209" cy="1045158"/>
          </a:xfrm>
        </p:spPr>
        <p:txBody>
          <a:bodyPr/>
          <a:lstStyle/>
          <a:p>
            <a:pPr>
              <a:lnSpc>
                <a:spcPct val="150000"/>
              </a:lnSpc>
            </a:pPr>
            <a:r>
              <a:rPr lang="en-US" sz="1200" dirty="0"/>
              <a:t>Repeat the previous steps for each indicator under this objective/activity as well as all other objectives/activities, adding indicators as you go. Use the chevrons to the left of the descriptions to expand or minimize indicator panels. </a:t>
            </a:r>
            <a:endParaRPr lang="en-US" sz="1200" dirty="0">
              <a:cs typeface="Arial"/>
            </a:endParaRPr>
          </a:p>
          <a:p>
            <a:pPr marL="0" indent="0">
              <a:buNone/>
            </a:pP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29</a:t>
            </a:fld>
            <a:endParaRPr lang="en-GB" b="1">
              <a:solidFill>
                <a:srgbClr val="000000">
                  <a:lumMod val="65000"/>
                  <a:lumOff val="35000"/>
                </a:srgbClr>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087" b="1"/>
          <a:stretch/>
        </p:blipFill>
        <p:spPr>
          <a:xfrm>
            <a:off x="1326273" y="2560049"/>
            <a:ext cx="6491453" cy="3747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3944187"/>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1. Log in to Humanitarian ID</a:t>
            </a:r>
            <a:endParaRPr lang="en-US" sz="2400" dirty="0">
              <a:cs typeface="Arial"/>
            </a:endParaRPr>
          </a:p>
        </p:txBody>
      </p:sp>
      <p:sp>
        <p:nvSpPr>
          <p:cNvPr id="3" name="Text Placeholder 2"/>
          <p:cNvSpPr>
            <a:spLocks noGrp="1"/>
          </p:cNvSpPr>
          <p:nvPr>
            <p:ph type="body" sz="quarter" idx="13"/>
          </p:nvPr>
        </p:nvSpPr>
        <p:spPr>
          <a:xfrm>
            <a:off x="417513" y="1502809"/>
            <a:ext cx="8254209" cy="4100353"/>
          </a:xfrm>
        </p:spPr>
        <p:txBody>
          <a:bodyPr/>
          <a:lstStyle/>
          <a:p>
            <a:pPr marL="400050" indent="-171450">
              <a:buClr>
                <a:srgbClr val="000000"/>
              </a:buClr>
            </a:pPr>
            <a:r>
              <a:rPr lang="en-US" sz="1400" dirty="0"/>
              <a:t>Navigate to </a:t>
            </a:r>
            <a:r>
              <a:rPr lang="en-US" sz="1400" dirty="0">
                <a:hlinkClick r:id="rId2"/>
              </a:rPr>
              <a:t>http://plan.hpc.tools</a:t>
            </a:r>
            <a:r>
              <a:rPr lang="en-US" sz="1400" dirty="0"/>
              <a:t> and click </a:t>
            </a:r>
            <a:r>
              <a:rPr lang="en-US" sz="1400" i="1" dirty="0"/>
              <a:t>Login </a:t>
            </a:r>
            <a:r>
              <a:rPr lang="en-US" sz="1400" dirty="0"/>
              <a:t>in the top-right corner. </a:t>
            </a:r>
            <a:endParaRPr lang="en-US" dirty="0"/>
          </a:p>
          <a:p>
            <a:pPr marL="400050" indent="-171450">
              <a:buClr>
                <a:srgbClr val="000000"/>
              </a:buClr>
            </a:pPr>
            <a:r>
              <a:rPr lang="en-US" sz="1400" dirty="0">
                <a:cs typeface="Arial"/>
              </a:rPr>
              <a:t>We recommend using the latest version of Chrome or Firefox.</a:t>
            </a:r>
            <a:endParaRPr lang="en-US" dirty="0"/>
          </a:p>
          <a:p>
            <a:pPr>
              <a:buClr>
                <a:srgbClr val="000000"/>
              </a:buClr>
            </a:pPr>
            <a:endParaRPr lang="en-US" sz="1400" dirty="0">
              <a:cs typeface="Arial"/>
            </a:endParaRPr>
          </a:p>
          <a:p>
            <a:pPr marL="0" indent="0">
              <a:buNone/>
            </a:pPr>
            <a:endParaRPr lang="en-US" dirty="0"/>
          </a:p>
          <a:p>
            <a:pPr marL="0" indent="0">
              <a:buNone/>
            </a:pPr>
            <a:endParaRPr lang="en-US" dirty="0"/>
          </a:p>
          <a:p>
            <a:pPr marL="0" indent="0">
              <a:buNone/>
            </a:pPr>
            <a:endParaRPr lang="en-US" dirty="0">
              <a:cs typeface="Arial"/>
            </a:endParaRPr>
          </a:p>
          <a:p>
            <a:pPr lvl="1" indent="-175895"/>
            <a:endParaRPr lang="en-US" dirty="0">
              <a:cs typeface="Arial"/>
            </a:endParaRPr>
          </a:p>
          <a:p>
            <a:pPr marL="360045" lvl="1" indent="0">
              <a:buFont typeface="Arial" charset="0"/>
              <a:buNone/>
            </a:pPr>
            <a:endParaRPr lang="en-US" dirty="0">
              <a:cs typeface="Arial"/>
            </a:endParaRPr>
          </a:p>
          <a:p>
            <a:pPr marL="4445" indent="0">
              <a:buNone/>
            </a:pPr>
            <a:endParaRPr lang="en-US" dirty="0">
              <a:cs typeface="Arial"/>
            </a:endParaRPr>
          </a:p>
          <a:p>
            <a:pPr marL="4445" indent="0">
              <a:buNone/>
            </a:pPr>
            <a:endParaRPr lang="en-US" dirty="0">
              <a:cs typeface="Arial"/>
            </a:endParaRPr>
          </a:p>
          <a:p>
            <a:pPr lvl="1" indent="-175895"/>
            <a:endParaRPr lang="en-US"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a:t>
            </a:fld>
            <a:endParaRPr lang="en-GB" b="1">
              <a:solidFill>
                <a:srgbClr val="000000">
                  <a:lumMod val="65000"/>
                  <a:lumOff val="35000"/>
                </a:srgbClr>
              </a:solidFill>
            </a:endParaRPr>
          </a:p>
        </p:txBody>
      </p:sp>
      <p:pic>
        <p:nvPicPr>
          <p:cNvPr id="7" name="Picture 6"/>
          <p:cNvPicPr>
            <a:picLocks noChangeAspect="1"/>
          </p:cNvPicPr>
          <p:nvPr/>
        </p:nvPicPr>
        <p:blipFill rotWithShape="1">
          <a:blip r:embed="rId3"/>
          <a:srcRect r="1538" b="-80"/>
          <a:stretch/>
        </p:blipFill>
        <p:spPr>
          <a:xfrm>
            <a:off x="1067554" y="2239761"/>
            <a:ext cx="6839832" cy="4180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498874"/>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11359"/>
            <a:ext cx="8636767" cy="769441"/>
          </a:xfrm>
        </p:spPr>
        <p:txBody>
          <a:bodyPr/>
          <a:lstStyle/>
          <a:p>
            <a:r>
              <a:rPr lang="en-US" sz="2400" dirty="0">
                <a:solidFill>
                  <a:schemeClr val="accent1">
                    <a:lumMod val="75000"/>
                  </a:schemeClr>
                </a:solidFill>
              </a:rPr>
              <a:t>Using Disaggregation Models</a:t>
            </a:r>
            <a:r>
              <a:rPr lang="en-US" sz="2400" dirty="0">
                <a:solidFill>
                  <a:schemeClr val="accent1">
                    <a:lumMod val="75000"/>
                  </a:schemeClr>
                </a:solidFill>
                <a:cs typeface="Arial"/>
              </a:rPr>
              <a:t>: </a:t>
            </a:r>
            <a:br>
              <a:rPr lang="en-US" sz="2000" dirty="0">
                <a:solidFill>
                  <a:schemeClr val="accent1">
                    <a:lumMod val="75000"/>
                  </a:schemeClr>
                </a:solidFill>
                <a:cs typeface="Arial"/>
              </a:rPr>
            </a:br>
            <a:r>
              <a:rPr lang="en-US" sz="2000" dirty="0">
                <a:solidFill>
                  <a:schemeClr val="accent1">
                    <a:lumMod val="75000"/>
                  </a:schemeClr>
                </a:solidFill>
                <a:cs typeface="Arial"/>
              </a:rPr>
              <a:t>cluster framework indicators</a:t>
            </a:r>
          </a:p>
        </p:txBody>
      </p:sp>
      <p:sp>
        <p:nvSpPr>
          <p:cNvPr id="3" name="Text Placeholder 2"/>
          <p:cNvSpPr>
            <a:spLocks noGrp="1"/>
          </p:cNvSpPr>
          <p:nvPr>
            <p:ph type="body" sz="quarter" idx="13"/>
          </p:nvPr>
        </p:nvSpPr>
        <p:spPr>
          <a:xfrm>
            <a:off x="89192" y="1682966"/>
            <a:ext cx="8645233" cy="1419106"/>
          </a:xfrm>
        </p:spPr>
        <p:txBody>
          <a:bodyPr/>
          <a:lstStyle/>
          <a:p>
            <a:pPr lvl="1" indent="-175895">
              <a:lnSpc>
                <a:spcPct val="150000"/>
              </a:lnSpc>
              <a:buFont typeface="Arial" panose="020B0604020202020204" pitchFamily="34" charset="0"/>
              <a:buChar char="•"/>
            </a:pPr>
            <a:r>
              <a:rPr lang="en-US" sz="1200" dirty="0"/>
              <a:t>Since you already have disaggregation models created, you can apply them to the indicators in your plan. Navigate to an indicator which needs disaggregation, then click [</a:t>
            </a:r>
            <a:r>
              <a:rPr lang="en-US" sz="1200" i="1" dirty="0"/>
              <a:t>Add disaggregation</a:t>
            </a:r>
            <a:r>
              <a:rPr lang="en-US" sz="1200" dirty="0"/>
              <a:t>].</a:t>
            </a:r>
            <a:endParaRPr lang="en-US" sz="1200" dirty="0">
              <a:cs typeface="Arial"/>
            </a:endParaRPr>
          </a:p>
          <a:p>
            <a:pPr marL="360045" lvl="1" indent="0">
              <a:buNone/>
            </a:pPr>
            <a:endParaRPr lang="en-US" sz="1800" dirty="0">
              <a:cs typeface="Arial"/>
            </a:endParaRP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30</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084563" y="2426763"/>
            <a:ext cx="6974874"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214917"/>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02650"/>
            <a:ext cx="8231187" cy="1138773"/>
          </a:xfrm>
        </p:spPr>
        <p:txBody>
          <a:bodyPr/>
          <a:lstStyle/>
          <a:p>
            <a:r>
              <a:rPr lang="en-US" sz="2400" dirty="0">
                <a:solidFill>
                  <a:schemeClr val="accent1">
                    <a:lumMod val="75000"/>
                  </a:schemeClr>
                </a:solidFill>
              </a:rPr>
              <a:t>Using Disaggregation Models: </a:t>
            </a:r>
            <a:br>
              <a:rPr lang="en-US" sz="2400" dirty="0">
                <a:solidFill>
                  <a:schemeClr val="accent1">
                    <a:lumMod val="75000"/>
                  </a:schemeClr>
                </a:solidFill>
              </a:rPr>
            </a:br>
            <a:r>
              <a:rPr lang="en-US" sz="2000" dirty="0">
                <a:solidFill>
                  <a:schemeClr val="accent1">
                    <a:lumMod val="75000"/>
                  </a:schemeClr>
                </a:solidFill>
              </a:rPr>
              <a:t>cluster indicators</a:t>
            </a:r>
            <a:endParaRPr lang="en-US" sz="2000" b="0" dirty="0">
              <a:solidFill>
                <a:schemeClr val="accent1">
                  <a:lumMod val="75000"/>
                </a:schemeClr>
              </a:solidFill>
              <a:cs typeface="Arial"/>
            </a:endParaRPr>
          </a:p>
          <a:p>
            <a:endParaRPr lang="en-US" sz="2400" dirty="0">
              <a:cs typeface="Arial"/>
            </a:endParaRPr>
          </a:p>
        </p:txBody>
      </p:sp>
      <p:sp>
        <p:nvSpPr>
          <p:cNvPr id="3" name="Text Placeholder 2"/>
          <p:cNvSpPr>
            <a:spLocks noGrp="1"/>
          </p:cNvSpPr>
          <p:nvPr>
            <p:ph type="body" sz="quarter" idx="13"/>
          </p:nvPr>
        </p:nvSpPr>
        <p:spPr>
          <a:xfrm>
            <a:off x="89192" y="1728280"/>
            <a:ext cx="8559508" cy="1142108"/>
          </a:xfrm>
        </p:spPr>
        <p:txBody>
          <a:bodyPr/>
          <a:lstStyle/>
          <a:p>
            <a:pPr lvl="1" indent="-175895">
              <a:lnSpc>
                <a:spcPct val="150000"/>
              </a:lnSpc>
              <a:buFont typeface="Arial" panose="020B0604020202020204" pitchFamily="34" charset="0"/>
              <a:buChar char="•"/>
            </a:pPr>
            <a:r>
              <a:rPr lang="en-US" sz="1200" dirty="0"/>
              <a:t>Select a disaggregation model from the list and click </a:t>
            </a:r>
            <a:r>
              <a:rPr lang="en-US" sz="1200" i="1" dirty="0"/>
              <a:t>Select model</a:t>
            </a:r>
            <a:r>
              <a:rPr lang="en-US" sz="1200" dirty="0"/>
              <a:t>. </a:t>
            </a:r>
            <a:endParaRPr lang="en-US" sz="1200" dirty="0">
              <a:cs typeface="Arial"/>
            </a:endParaRPr>
          </a:p>
          <a:p>
            <a:pPr marL="360045" lvl="1" indent="0">
              <a:buNone/>
            </a:pPr>
            <a:endParaRPr lang="en-US" sz="1800" dirty="0">
              <a:cs typeface="Arial"/>
            </a:endParaRP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31</a:t>
            </a:fld>
            <a:endParaRPr lang="en-GB" b="1">
              <a:solidFill>
                <a:srgbClr val="000000">
                  <a:lumMod val="65000"/>
                  <a:lumOff val="3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15443" y="2408380"/>
            <a:ext cx="7706804" cy="3768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155120"/>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en-US" sz="2400" dirty="0">
                <a:solidFill>
                  <a:schemeClr val="accent1">
                    <a:lumMod val="75000"/>
                  </a:schemeClr>
                </a:solidFill>
              </a:rPr>
              <a:t>Adding Indicators disaggregation using excel</a:t>
            </a:r>
            <a:endParaRPr lang="en-US"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32</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0168" y="1651578"/>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spTree>
    <p:extLst>
      <p:ext uri="{BB962C8B-B14F-4D97-AF65-F5344CB8AC3E}">
        <p14:creationId xmlns:p14="http://schemas.microsoft.com/office/powerpoint/2010/main" val="3539396720"/>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Making Alignments</a:t>
            </a:r>
            <a:endParaRPr lang="en-US" sz="2400" dirty="0">
              <a:cs typeface="Arial"/>
            </a:endParaRPr>
          </a:p>
        </p:txBody>
      </p:sp>
      <p:sp>
        <p:nvSpPr>
          <p:cNvPr id="3" name="Text Placeholder 2"/>
          <p:cNvSpPr>
            <a:spLocks noGrp="1"/>
          </p:cNvSpPr>
          <p:nvPr>
            <p:ph type="body" sz="quarter" idx="13"/>
          </p:nvPr>
        </p:nvSpPr>
        <p:spPr>
          <a:xfrm>
            <a:off x="495300" y="1445713"/>
            <a:ext cx="8417494" cy="1200329"/>
          </a:xfrm>
        </p:spPr>
        <p:txBody>
          <a:bodyPr/>
          <a:lstStyle/>
          <a:p>
            <a:pPr>
              <a:lnSpc>
                <a:spcPct val="100000"/>
              </a:lnSpc>
              <a:spcBef>
                <a:spcPts val="800"/>
              </a:spcBef>
              <a:spcAft>
                <a:spcPts val="0"/>
              </a:spcAft>
            </a:pPr>
            <a:r>
              <a:rPr lang="en-US" sz="1300" dirty="0"/>
              <a:t>Each </a:t>
            </a:r>
            <a:r>
              <a:rPr lang="en-US" sz="1300" i="1" dirty="0"/>
              <a:t>Specific Objective</a:t>
            </a:r>
            <a:r>
              <a:rPr lang="en-US" sz="1300" dirty="0"/>
              <a:t> needs to be aligned with </a:t>
            </a:r>
            <a:r>
              <a:rPr lang="en-US" sz="1300" b="1" dirty="0"/>
              <a:t>ONE</a:t>
            </a:r>
            <a:r>
              <a:rPr lang="en-US" sz="1300" dirty="0"/>
              <a:t> </a:t>
            </a:r>
            <a:r>
              <a:rPr lang="en-US" sz="1300" i="1" dirty="0"/>
              <a:t>Strategic Objective</a:t>
            </a:r>
            <a:r>
              <a:rPr lang="en-US" sz="1300" dirty="0"/>
              <a:t>.</a:t>
            </a:r>
            <a:endParaRPr lang="en-US" sz="1300" dirty="0">
              <a:cs typeface="Arial"/>
            </a:endParaRPr>
          </a:p>
          <a:p>
            <a:pPr>
              <a:lnSpc>
                <a:spcPct val="100000"/>
              </a:lnSpc>
              <a:spcBef>
                <a:spcPts val="800"/>
              </a:spcBef>
              <a:spcAft>
                <a:spcPts val="0"/>
              </a:spcAft>
              <a:buClr>
                <a:srgbClr val="000000"/>
              </a:buClr>
            </a:pPr>
            <a:r>
              <a:rPr lang="en-US" sz="1300" dirty="0"/>
              <a:t>Each </a:t>
            </a:r>
            <a:r>
              <a:rPr lang="en-US" sz="1300" i="1" dirty="0"/>
              <a:t>Cluster Objective</a:t>
            </a:r>
            <a:r>
              <a:rPr lang="en-US" sz="1300" dirty="0"/>
              <a:t> needs to be aligned with one or more </a:t>
            </a:r>
            <a:r>
              <a:rPr lang="en-US" sz="1300" i="1" dirty="0"/>
              <a:t>Specific Objective.</a:t>
            </a:r>
            <a:r>
              <a:rPr lang="en-US" sz="1300" dirty="0"/>
              <a:t> </a:t>
            </a:r>
            <a:endParaRPr lang="en-US" sz="1300" dirty="0">
              <a:cs typeface="Arial"/>
            </a:endParaRPr>
          </a:p>
          <a:p>
            <a:pPr>
              <a:lnSpc>
                <a:spcPct val="100000"/>
              </a:lnSpc>
              <a:spcBef>
                <a:spcPts val="800"/>
              </a:spcBef>
              <a:spcAft>
                <a:spcPts val="0"/>
              </a:spcAft>
              <a:buClr>
                <a:srgbClr val="000000"/>
              </a:buClr>
            </a:pPr>
            <a:r>
              <a:rPr lang="en-US" sz="1300" dirty="0">
                <a:cs typeface="Arial"/>
              </a:rPr>
              <a:t>Each </a:t>
            </a:r>
            <a:r>
              <a:rPr lang="en-US" sz="1300" i="1" dirty="0">
                <a:cs typeface="Arial"/>
              </a:rPr>
              <a:t>Cluster Activity</a:t>
            </a:r>
            <a:r>
              <a:rPr lang="en-US" sz="1300" dirty="0">
                <a:cs typeface="Arial"/>
              </a:rPr>
              <a:t> needs to be aligned with one or more </a:t>
            </a:r>
            <a:r>
              <a:rPr lang="en-US" sz="1300" i="1" dirty="0">
                <a:cs typeface="Arial"/>
              </a:rPr>
              <a:t>Cluster Objective</a:t>
            </a:r>
            <a:r>
              <a:rPr lang="en-US" sz="1300" dirty="0">
                <a:cs typeface="Arial"/>
              </a:rPr>
              <a:t>. </a:t>
            </a:r>
          </a:p>
          <a:p>
            <a:pPr>
              <a:lnSpc>
                <a:spcPct val="100000"/>
              </a:lnSpc>
              <a:spcBef>
                <a:spcPts val="800"/>
              </a:spcBef>
              <a:buClr>
                <a:srgbClr val="000000"/>
              </a:buClr>
            </a:pPr>
            <a:r>
              <a:rPr lang="en-US" sz="1300" dirty="0">
                <a:cs typeface="Arial"/>
              </a:rPr>
              <a:t>To make these alignments, click on the </a:t>
            </a:r>
            <a:r>
              <a:rPr lang="en-US" sz="1300" i="1" dirty="0">
                <a:cs typeface="Arial"/>
              </a:rPr>
              <a:t>Alignment </a:t>
            </a:r>
            <a:r>
              <a:rPr lang="en-US" sz="1300" dirty="0">
                <a:cs typeface="Arial"/>
              </a:rPr>
              <a:t>and choose the appropriate alignment.</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33</a:t>
            </a:fld>
            <a:endParaRPr lang="en-GB" b="1" dirty="0">
              <a:solidFill>
                <a:srgbClr val="000000">
                  <a:lumMod val="65000"/>
                  <a:lumOff val="35000"/>
                </a:srgbClr>
              </a:solidFill>
            </a:endParaRPr>
          </a:p>
        </p:txBody>
      </p:sp>
      <p:pic>
        <p:nvPicPr>
          <p:cNvPr id="8" name="Picture 8" descr="Graphical user interface, text, application&#10;&#10;Description automatically generated">
            <a:extLst>
              <a:ext uri="{FF2B5EF4-FFF2-40B4-BE49-F238E27FC236}">
                <a16:creationId xmlns:a16="http://schemas.microsoft.com/office/drawing/2014/main" id="{57BFA6E8-73EB-2CAF-C0CD-86F623920094}"/>
              </a:ext>
            </a:extLst>
          </p:cNvPr>
          <p:cNvPicPr>
            <a:picLocks noChangeAspect="1"/>
          </p:cNvPicPr>
          <p:nvPr/>
        </p:nvPicPr>
        <p:blipFill>
          <a:blip r:embed="rId2"/>
          <a:stretch>
            <a:fillRect/>
          </a:stretch>
        </p:blipFill>
        <p:spPr>
          <a:xfrm>
            <a:off x="1295093" y="2730208"/>
            <a:ext cx="6552758" cy="3684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620100"/>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7. Uploading monitoring data</a:t>
            </a:r>
            <a:endParaRPr lang="en-US" sz="2400" dirty="0">
              <a:cs typeface="Arial"/>
            </a:endParaRPr>
          </a:p>
        </p:txBody>
      </p:sp>
      <p:sp>
        <p:nvSpPr>
          <p:cNvPr id="3" name="Text Placeholder 2"/>
          <p:cNvSpPr>
            <a:spLocks noGrp="1"/>
          </p:cNvSpPr>
          <p:nvPr>
            <p:ph type="body" sz="quarter" idx="13"/>
          </p:nvPr>
        </p:nvSpPr>
        <p:spPr>
          <a:xfrm>
            <a:off x="480216" y="1571035"/>
            <a:ext cx="8254209" cy="310341"/>
          </a:xfrm>
        </p:spPr>
        <p:txBody>
          <a:bodyPr/>
          <a:lstStyle/>
          <a:p>
            <a:r>
              <a:rPr lang="en-US" sz="1300" dirty="0">
                <a:cs typeface="Arial"/>
              </a:rPr>
              <a:t>Start your monitoring reporting by clicking on the latest open MP. </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34</a:t>
            </a:fld>
            <a:endParaRPr lang="en-GB" b="1">
              <a:solidFill>
                <a:srgbClr val="000000">
                  <a:lumMod val="65000"/>
                  <a:lumOff val="35000"/>
                </a:srgbClr>
              </a:solidFill>
            </a:endParaRPr>
          </a:p>
        </p:txBody>
      </p:sp>
      <p:pic>
        <p:nvPicPr>
          <p:cNvPr id="8" name="Image 8">
            <a:extLst>
              <a:ext uri="{FF2B5EF4-FFF2-40B4-BE49-F238E27FC236}">
                <a16:creationId xmlns:a16="http://schemas.microsoft.com/office/drawing/2014/main" id="{0493DBE7-6D9A-9770-EAD6-0344699C6193}"/>
              </a:ext>
            </a:extLst>
          </p:cNvPr>
          <p:cNvPicPr>
            <a:picLocks noChangeAspect="1"/>
          </p:cNvPicPr>
          <p:nvPr/>
        </p:nvPicPr>
        <p:blipFill>
          <a:blip r:embed="rId2"/>
          <a:stretch>
            <a:fillRect/>
          </a:stretch>
        </p:blipFill>
        <p:spPr>
          <a:xfrm>
            <a:off x="1166813" y="2093519"/>
            <a:ext cx="6681327" cy="422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3002823"/>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Navigating monitoring data</a:t>
            </a:r>
            <a:endParaRPr lang="en-US" sz="2400" dirty="0">
              <a:cs typeface="Arial"/>
            </a:endParaRPr>
          </a:p>
        </p:txBody>
      </p:sp>
      <p:sp>
        <p:nvSpPr>
          <p:cNvPr id="3" name="Text Placeholder 2"/>
          <p:cNvSpPr>
            <a:spLocks noGrp="1"/>
          </p:cNvSpPr>
          <p:nvPr>
            <p:ph type="body" sz="quarter" idx="13"/>
          </p:nvPr>
        </p:nvSpPr>
        <p:spPr>
          <a:xfrm>
            <a:off x="444895" y="1543429"/>
            <a:ext cx="8254209" cy="3442737"/>
          </a:xfrm>
        </p:spPr>
        <p:txBody>
          <a:bodyPr/>
          <a:lstStyle/>
          <a:p>
            <a:pPr>
              <a:lnSpc>
                <a:spcPct val="150000"/>
              </a:lnSpc>
            </a:pPr>
            <a:r>
              <a:rPr lang="en-US" sz="1300" dirty="0"/>
              <a:t>Under the Monitoring Section, the plan hierarchy levels are displayed. Choose the level you wish to view, e.g. </a:t>
            </a:r>
            <a:r>
              <a:rPr lang="en-US" sz="1300" i="1" dirty="0"/>
              <a:t>Cluster Objectives </a:t>
            </a:r>
            <a:r>
              <a:rPr lang="en-US" sz="1300" dirty="0"/>
              <a:t>or </a:t>
            </a:r>
            <a:r>
              <a:rPr lang="en-US" sz="1300" i="1" dirty="0"/>
              <a:t>Cluster Activities</a:t>
            </a:r>
            <a:r>
              <a:rPr lang="en-US" sz="1300" dirty="0"/>
              <a:t>. </a:t>
            </a:r>
            <a:r>
              <a:rPr lang="en-US" sz="1300" dirty="0">
                <a:cs typeface="Arial"/>
              </a:rPr>
              <a:t>To enter data for clusters, select your cluster using the icons provided.</a:t>
            </a:r>
          </a:p>
          <a:p>
            <a:pPr>
              <a:buClr>
                <a:srgbClr val="000000"/>
              </a:buClr>
            </a:pPr>
            <a:endParaRPr lang="en-US" sz="1400" dirty="0">
              <a:cs typeface="Arial"/>
            </a:endParaRPr>
          </a:p>
          <a:p>
            <a:pPr marL="0" indent="0">
              <a:buNone/>
            </a:pPr>
            <a:endParaRPr lang="en-US" dirty="0"/>
          </a:p>
          <a:p>
            <a:pPr marL="0" indent="0">
              <a:buNone/>
            </a:pPr>
            <a:endParaRPr lang="en-US" dirty="0"/>
          </a:p>
          <a:p>
            <a:pPr marL="0" indent="0">
              <a:buNone/>
            </a:pPr>
            <a:endParaRPr lang="en-US" dirty="0">
              <a:cs typeface="Arial"/>
            </a:endParaRPr>
          </a:p>
          <a:p>
            <a:endParaRPr lang="en-US" dirty="0"/>
          </a:p>
          <a:p>
            <a:endParaRPr lang="en-US"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35</a:t>
            </a:fld>
            <a:endParaRPr lang="en-GB" b="1">
              <a:solidFill>
                <a:srgbClr val="000000">
                  <a:lumMod val="65000"/>
                  <a:lumOff val="35000"/>
                </a:srgbClr>
              </a:solidFill>
            </a:endParaRPr>
          </a:p>
        </p:txBody>
      </p:sp>
      <p:pic>
        <p:nvPicPr>
          <p:cNvPr id="8" name="Picture 8" descr="Graphical user interface, application&#10;&#10;Description automatically generated">
            <a:extLst>
              <a:ext uri="{FF2B5EF4-FFF2-40B4-BE49-F238E27FC236}">
                <a16:creationId xmlns:a16="http://schemas.microsoft.com/office/drawing/2014/main" id="{A28C0926-92F2-0F72-5ACD-1B097947E4F1}"/>
              </a:ext>
            </a:extLst>
          </p:cNvPr>
          <p:cNvPicPr>
            <a:picLocks noChangeAspect="1"/>
          </p:cNvPicPr>
          <p:nvPr/>
        </p:nvPicPr>
        <p:blipFill>
          <a:blip r:embed="rId2"/>
          <a:stretch>
            <a:fillRect/>
          </a:stretch>
        </p:blipFill>
        <p:spPr>
          <a:xfrm>
            <a:off x="158940" y="2570729"/>
            <a:ext cx="4411096" cy="3708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9" descr="Graphical user interface, application&#10;&#10;Description automatically generated">
            <a:extLst>
              <a:ext uri="{FF2B5EF4-FFF2-40B4-BE49-F238E27FC236}">
                <a16:creationId xmlns:a16="http://schemas.microsoft.com/office/drawing/2014/main" id="{0F2F6BE3-8B46-6D5D-FB3E-3C65E3A52CBA}"/>
              </a:ext>
            </a:extLst>
          </p:cNvPr>
          <p:cNvPicPr>
            <a:picLocks noChangeAspect="1"/>
          </p:cNvPicPr>
          <p:nvPr/>
        </p:nvPicPr>
        <p:blipFill rotWithShape="1">
          <a:blip r:embed="rId3"/>
          <a:srcRect t="-55" r="2078" b="11298"/>
          <a:stretch/>
        </p:blipFill>
        <p:spPr>
          <a:xfrm>
            <a:off x="4740753" y="2570729"/>
            <a:ext cx="4244184" cy="3705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7280254"/>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Navigating monitoring data</a:t>
            </a:r>
            <a:endParaRPr lang="en-US" sz="2400" dirty="0">
              <a:cs typeface="Arial"/>
            </a:endParaRPr>
          </a:p>
        </p:txBody>
      </p:sp>
      <p:sp>
        <p:nvSpPr>
          <p:cNvPr id="3" name="Text Placeholder 2"/>
          <p:cNvSpPr>
            <a:spLocks noGrp="1"/>
          </p:cNvSpPr>
          <p:nvPr>
            <p:ph type="body" sz="quarter" idx="13"/>
          </p:nvPr>
        </p:nvSpPr>
        <p:spPr>
          <a:xfrm>
            <a:off x="444895" y="1413054"/>
            <a:ext cx="8355604" cy="655436"/>
          </a:xfrm>
        </p:spPr>
        <p:txBody>
          <a:bodyPr/>
          <a:lstStyle/>
          <a:p>
            <a:pPr>
              <a:lnSpc>
                <a:spcPct val="150000"/>
              </a:lnSpc>
            </a:pPr>
            <a:r>
              <a:rPr lang="en-US" sz="1300" dirty="0"/>
              <a:t>The elements for the selected hierarchy level and cluster are listed, e.g. all </a:t>
            </a:r>
            <a:r>
              <a:rPr lang="en-US" sz="1300" i="1" dirty="0"/>
              <a:t>Food Cluster Activities</a:t>
            </a:r>
            <a:r>
              <a:rPr lang="en-US" sz="1300" dirty="0"/>
              <a:t>, with indicators for each. Click </a:t>
            </a:r>
            <a:r>
              <a:rPr lang="en-US" sz="1300" i="1" dirty="0"/>
              <a:t>Open </a:t>
            </a:r>
            <a:r>
              <a:rPr lang="en-US" sz="1300" dirty="0"/>
              <a:t>on an indicator to view its data.</a:t>
            </a:r>
            <a:endParaRPr lang="en-US" sz="13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36</a:t>
            </a:fld>
            <a:endParaRPr lang="en-GB" b="1">
              <a:solidFill>
                <a:srgbClr val="000000">
                  <a:lumMod val="65000"/>
                  <a:lumOff val="35000"/>
                </a:srgbClr>
              </a:solidFill>
            </a:endParaRPr>
          </a:p>
        </p:txBody>
      </p:sp>
      <p:pic>
        <p:nvPicPr>
          <p:cNvPr id="6" name="Image 7">
            <a:extLst>
              <a:ext uri="{FF2B5EF4-FFF2-40B4-BE49-F238E27FC236}">
                <a16:creationId xmlns:a16="http://schemas.microsoft.com/office/drawing/2014/main" id="{FADBAE93-7AFA-B2F7-2155-051B549DA530}"/>
              </a:ext>
            </a:extLst>
          </p:cNvPr>
          <p:cNvPicPr>
            <a:picLocks noChangeAspect="1"/>
          </p:cNvPicPr>
          <p:nvPr/>
        </p:nvPicPr>
        <p:blipFill>
          <a:blip r:embed="rId2"/>
          <a:stretch>
            <a:fillRect/>
          </a:stretch>
        </p:blipFill>
        <p:spPr>
          <a:xfrm>
            <a:off x="1084502" y="2212138"/>
            <a:ext cx="6734738" cy="4014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4520763"/>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Adding monitoring data</a:t>
            </a:r>
            <a:endParaRPr lang="en-US" sz="2400" dirty="0">
              <a:cs typeface="Arial"/>
            </a:endParaRPr>
          </a:p>
        </p:txBody>
      </p:sp>
      <p:sp>
        <p:nvSpPr>
          <p:cNvPr id="3" name="Text Placeholder 2"/>
          <p:cNvSpPr>
            <a:spLocks noGrp="1"/>
          </p:cNvSpPr>
          <p:nvPr>
            <p:ph type="body" sz="quarter" idx="13"/>
          </p:nvPr>
        </p:nvSpPr>
        <p:spPr>
          <a:xfrm>
            <a:off x="417242" y="1476236"/>
            <a:ext cx="8254209" cy="3276282"/>
          </a:xfrm>
        </p:spPr>
        <p:txBody>
          <a:bodyPr/>
          <a:lstStyle/>
          <a:p>
            <a:pPr>
              <a:lnSpc>
                <a:spcPct val="150000"/>
              </a:lnSpc>
            </a:pPr>
            <a:r>
              <a:rPr lang="en-US" sz="1300" dirty="0"/>
              <a:t>The tool displays the target figures defined during planning. Select the indicator for which you wish to add data.</a:t>
            </a:r>
            <a:endParaRPr lang="en-US" sz="1300" i="1" dirty="0">
              <a:cs typeface="Arial"/>
            </a:endParaRPr>
          </a:p>
          <a:p>
            <a:pPr>
              <a:lnSpc>
                <a:spcPct val="150000"/>
              </a:lnSpc>
              <a:buClr>
                <a:srgbClr val="000000"/>
              </a:buClr>
            </a:pPr>
            <a:r>
              <a:rPr lang="en-US" sz="1300" dirty="0">
                <a:cs typeface="Arial"/>
              </a:rPr>
              <a:t>After selecting the calculation method, enter a single result for the indicator by simply adding it to the </a:t>
            </a:r>
            <a:r>
              <a:rPr lang="en-US" sz="1300" i="1" dirty="0">
                <a:cs typeface="Arial"/>
              </a:rPr>
              <a:t>Measure</a:t>
            </a:r>
            <a:r>
              <a:rPr lang="en-US" sz="1300" dirty="0">
                <a:cs typeface="Arial"/>
              </a:rPr>
              <a:t> field displayed alongside the planning figures.</a:t>
            </a:r>
          </a:p>
          <a:p>
            <a:pPr>
              <a:buClr>
                <a:srgbClr val="000000"/>
              </a:buClr>
            </a:pPr>
            <a:endParaRPr lang="en-US" sz="1400" dirty="0">
              <a:cs typeface="Arial"/>
            </a:endParaRPr>
          </a:p>
          <a:p>
            <a:pPr marL="0" indent="0">
              <a:buNone/>
            </a:pPr>
            <a:endParaRPr lang="en-US" dirty="0"/>
          </a:p>
          <a:p>
            <a:pPr marL="0" indent="0">
              <a:buNone/>
            </a:pPr>
            <a:endParaRPr lang="en-US" dirty="0">
              <a:cs typeface="Arial"/>
            </a:endParaRPr>
          </a:p>
          <a:p>
            <a:pPr lvl="1" indent="-175895"/>
            <a:endParaRPr lang="en-US" dirty="0">
              <a:cs typeface="Arial"/>
            </a:endParaRPr>
          </a:p>
          <a:p>
            <a:pPr lvl="1" indent="-175895"/>
            <a:endParaRPr lang="en-US"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37</a:t>
            </a:fld>
            <a:endParaRPr lang="en-GB" b="1">
              <a:solidFill>
                <a:srgbClr val="000000">
                  <a:lumMod val="65000"/>
                  <a:lumOff val="35000"/>
                </a:srgbClr>
              </a:solidFill>
            </a:endParaRPr>
          </a:p>
        </p:txBody>
      </p:sp>
      <p:pic>
        <p:nvPicPr>
          <p:cNvPr id="10" name="Image 8" descr="Une image contenant texte&#10;&#10;Description générée automatiquement">
            <a:extLst>
              <a:ext uri="{FF2B5EF4-FFF2-40B4-BE49-F238E27FC236}">
                <a16:creationId xmlns:a16="http://schemas.microsoft.com/office/drawing/2014/main" id="{C2696A71-A9DF-FE0B-2CD1-1C721E2EDEEC}"/>
              </a:ext>
            </a:extLst>
          </p:cNvPr>
          <p:cNvPicPr>
            <a:picLocks noChangeAspect="1"/>
          </p:cNvPicPr>
          <p:nvPr/>
        </p:nvPicPr>
        <p:blipFill rotWithShape="1">
          <a:blip r:embed="rId2"/>
          <a:srcRect r="5000" b="254"/>
          <a:stretch/>
        </p:blipFill>
        <p:spPr>
          <a:xfrm>
            <a:off x="207397" y="3067971"/>
            <a:ext cx="4162466" cy="309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7" descr="Graphical user interface, application&#10;&#10;Description automatically generated">
            <a:extLst>
              <a:ext uri="{FF2B5EF4-FFF2-40B4-BE49-F238E27FC236}">
                <a16:creationId xmlns:a16="http://schemas.microsoft.com/office/drawing/2014/main" id="{77D89E0B-B361-36DB-0199-53641F5B44B0}"/>
              </a:ext>
            </a:extLst>
          </p:cNvPr>
          <p:cNvPicPr>
            <a:picLocks noChangeAspect="1"/>
          </p:cNvPicPr>
          <p:nvPr/>
        </p:nvPicPr>
        <p:blipFill rotWithShape="1">
          <a:blip r:embed="rId3"/>
          <a:srcRect t="231" r="5477" b="-463"/>
          <a:stretch/>
        </p:blipFill>
        <p:spPr>
          <a:xfrm>
            <a:off x="4682228" y="3069510"/>
            <a:ext cx="4315130" cy="3085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369149"/>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738664"/>
          </a:xfrm>
        </p:spPr>
        <p:txBody>
          <a:bodyPr/>
          <a:lstStyle/>
          <a:p>
            <a:r>
              <a:rPr lang="en-US" sz="2400" dirty="0"/>
              <a:t>Adding disaggregated monitoring data</a:t>
            </a:r>
            <a:br>
              <a:rPr lang="en-US" dirty="0"/>
            </a:br>
            <a:r>
              <a:rPr lang="en-US" sz="1800" b="0" dirty="0">
                <a:cs typeface="Arial"/>
              </a:rPr>
              <a:t>(Entering disaggregated results)</a:t>
            </a:r>
            <a:endParaRPr lang="en-US" dirty="0">
              <a:cs typeface="Arial"/>
            </a:endParaRPr>
          </a:p>
        </p:txBody>
      </p:sp>
      <p:sp>
        <p:nvSpPr>
          <p:cNvPr id="3" name="Text Placeholder 2"/>
          <p:cNvSpPr>
            <a:spLocks noGrp="1"/>
          </p:cNvSpPr>
          <p:nvPr>
            <p:ph type="body" sz="quarter" idx="13"/>
          </p:nvPr>
        </p:nvSpPr>
        <p:spPr>
          <a:xfrm>
            <a:off x="417513" y="1859225"/>
            <a:ext cx="8316911" cy="4206280"/>
          </a:xfrm>
        </p:spPr>
        <p:txBody>
          <a:bodyPr/>
          <a:lstStyle/>
          <a:p>
            <a:pPr lvl="1" indent="-175895" algn="just">
              <a:lnSpc>
                <a:spcPct val="150000"/>
              </a:lnSpc>
              <a:buFont typeface="Arial" panose="020B0604020202020204" pitchFamily="34" charset="0"/>
              <a:buChar char="•"/>
            </a:pPr>
            <a:r>
              <a:rPr lang="en-US" sz="1400" dirty="0"/>
              <a:t>Make sure to enter any relevant subtotals and totals along with granular data.</a:t>
            </a:r>
            <a:endParaRPr lang="en-US" sz="1400" dirty="0">
              <a:cs typeface="Arial"/>
            </a:endParaRPr>
          </a:p>
          <a:p>
            <a:pPr lvl="1" indent="-175895">
              <a:lnSpc>
                <a:spcPct val="150000"/>
              </a:lnSpc>
              <a:buFont typeface="Arial" panose="020B0604020202020204" pitchFamily="34" charset="0"/>
              <a:buChar char="•"/>
            </a:pPr>
            <a:r>
              <a:rPr lang="en-US" sz="1400" dirty="0"/>
              <a:t>You can enter multiple values at once by selecting the range of destination cells and simply pasting the range to it. E</a:t>
            </a:r>
            <a:r>
              <a:rPr lang="en-US" sz="1400" i="1" dirty="0"/>
              <a:t>nsure that the arrangement of rows in the source matches that in the form on-screen.</a:t>
            </a:r>
          </a:p>
          <a:p>
            <a:pPr lvl="1" indent="-175895">
              <a:lnSpc>
                <a:spcPct val="150000"/>
              </a:lnSpc>
              <a:buFont typeface="Arial" panose="020B0604020202020204" pitchFamily="34" charset="0"/>
              <a:buChar char="•"/>
            </a:pPr>
            <a:r>
              <a:rPr lang="en-US" sz="1400" dirty="0"/>
              <a:t>You can also import the data using excel as follow (see screenshot in the next slide):</a:t>
            </a:r>
          </a:p>
          <a:p>
            <a:pPr lvl="2" indent="-175895">
              <a:lnSpc>
                <a:spcPct val="150000"/>
              </a:lnSpc>
              <a:buFont typeface="Arial" panose="020B0604020202020204" pitchFamily="34" charset="0"/>
              <a:buChar char="•"/>
            </a:pPr>
            <a:r>
              <a:rPr lang="en-US" sz="1400" dirty="0"/>
              <a:t>Export the disaggregation excel template from the </a:t>
            </a:r>
            <a:r>
              <a:rPr lang="en-US" sz="1400" b="1" dirty="0"/>
              <a:t>disaggregated goal </a:t>
            </a:r>
            <a:r>
              <a:rPr lang="en-US" sz="1400" dirty="0"/>
              <a:t>window.</a:t>
            </a:r>
          </a:p>
          <a:p>
            <a:pPr lvl="2" indent="-175895">
              <a:lnSpc>
                <a:spcPct val="150000"/>
              </a:lnSpc>
              <a:buFont typeface="Arial" panose="020B0604020202020204" pitchFamily="34" charset="0"/>
              <a:buChar char="•"/>
            </a:pPr>
            <a:r>
              <a:rPr lang="en-US" sz="1400" dirty="0"/>
              <a:t>Fill in the data into the exported excel</a:t>
            </a:r>
            <a:r>
              <a:rPr lang="en-US" sz="1400" i="1" dirty="0"/>
              <a:t>.</a:t>
            </a:r>
          </a:p>
          <a:p>
            <a:pPr lvl="2" indent="-175895">
              <a:lnSpc>
                <a:spcPct val="150000"/>
              </a:lnSpc>
              <a:buFont typeface="Arial" panose="020B0604020202020204" pitchFamily="34" charset="0"/>
              <a:buChar char="•"/>
            </a:pPr>
            <a:r>
              <a:rPr lang="en-US" sz="1400" dirty="0"/>
              <a:t>Paste the data again into the </a:t>
            </a:r>
            <a:r>
              <a:rPr lang="en-US" sz="1400" b="1" dirty="0"/>
              <a:t>disaggregated goal </a:t>
            </a:r>
            <a:r>
              <a:rPr lang="en-US" sz="1400" dirty="0"/>
              <a:t>window </a:t>
            </a:r>
            <a:endParaRPr lang="en-US" sz="1200" i="1" dirty="0">
              <a:cs typeface="Arial"/>
            </a:endParaRPr>
          </a:p>
          <a:p>
            <a:pPr lvl="1" indent="-175895">
              <a:lnSpc>
                <a:spcPct val="150000"/>
              </a:lnSpc>
              <a:buFont typeface="Arial" panose="020B0604020202020204" pitchFamily="34" charset="0"/>
              <a:buChar char="•"/>
            </a:pPr>
            <a:r>
              <a:rPr lang="en-US" sz="1400" dirty="0"/>
              <a:t>To maximize the form view, click Zoom.</a:t>
            </a:r>
            <a:endParaRPr lang="en-US" sz="1400" dirty="0">
              <a:cs typeface="Arial"/>
            </a:endParaRPr>
          </a:p>
          <a:p>
            <a:pPr lvl="1" indent="-175895">
              <a:lnSpc>
                <a:spcPct val="150000"/>
              </a:lnSpc>
              <a:buFont typeface="Arial" panose="020B0604020202020204" pitchFamily="34" charset="0"/>
              <a:buChar char="•"/>
            </a:pPr>
            <a:r>
              <a:rPr lang="en-US" sz="1400" dirty="0"/>
              <a:t>Save your data and close </a:t>
            </a:r>
            <a:r>
              <a:rPr lang="en-US" sz="1400" i="1" dirty="0"/>
              <a:t>Disaggregation </a:t>
            </a:r>
            <a:r>
              <a:rPr lang="en-US" sz="1400" dirty="0"/>
              <a:t>by clicking Save and continue.</a:t>
            </a:r>
            <a:endParaRPr lang="en-US" sz="1400" dirty="0">
              <a:cs typeface="Arial"/>
            </a:endParaRPr>
          </a:p>
          <a:p>
            <a:endParaRPr lang="en-US" sz="16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38</a:t>
            </a:fld>
            <a:endParaRPr lang="en-GB" b="1">
              <a:solidFill>
                <a:srgbClr val="000000">
                  <a:lumMod val="65000"/>
                  <a:lumOff val="35000"/>
                </a:srgbClr>
              </a:solidFill>
            </a:endParaRPr>
          </a:p>
        </p:txBody>
      </p:sp>
    </p:spTree>
    <p:extLst>
      <p:ext uri="{BB962C8B-B14F-4D97-AF65-F5344CB8AC3E}">
        <p14:creationId xmlns:p14="http://schemas.microsoft.com/office/powerpoint/2010/main" val="3849031734"/>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en-US" sz="2400" dirty="0"/>
              <a:t>Adding Disaggregated monitoring data</a:t>
            </a:r>
            <a:endParaRPr lang="en-US"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39</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7561" y="1364195"/>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spTree>
    <p:extLst>
      <p:ext uri="{BB962C8B-B14F-4D97-AF65-F5344CB8AC3E}">
        <p14:creationId xmlns:p14="http://schemas.microsoft.com/office/powerpoint/2010/main" val="2544124269"/>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Log in to Humanitarian ID</a:t>
            </a:r>
            <a:endParaRPr lang="en-US" sz="2400" b="0" dirty="0"/>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a:t>
            </a:fld>
            <a:endParaRPr lang="en-GB" b="1">
              <a:solidFill>
                <a:srgbClr val="000000">
                  <a:lumMod val="65000"/>
                  <a:lumOff val="35000"/>
                </a:srgbClr>
              </a:solidFill>
            </a:endParaRPr>
          </a:p>
        </p:txBody>
      </p:sp>
      <p:sp>
        <p:nvSpPr>
          <p:cNvPr id="6" name="Rectangle 5"/>
          <p:cNvSpPr/>
          <p:nvPr/>
        </p:nvSpPr>
        <p:spPr>
          <a:xfrm>
            <a:off x="653515" y="1411869"/>
            <a:ext cx="6383479" cy="889154"/>
          </a:xfrm>
          <a:prstGeom prst="rect">
            <a:avLst/>
          </a:prstGeom>
        </p:spPr>
        <p:txBody>
          <a:bodyPr wrap="none" lIns="91440" tIns="45720" rIns="91440" bIns="45720" anchor="t">
            <a:spAutoFit/>
          </a:bodyPr>
          <a:lstStyle/>
          <a:p>
            <a:pPr marL="285750" indent="-285750">
              <a:lnSpc>
                <a:spcPct val="150000"/>
              </a:lnSpc>
              <a:buFont typeface="Arial" panose="020B0604020202020204" pitchFamily="34" charset="0"/>
              <a:buChar char="•"/>
            </a:pPr>
            <a:r>
              <a:rPr lang="en-US" sz="1200" dirty="0"/>
              <a:t>Enter your H.ID credentials:</a:t>
            </a:r>
            <a:endParaRPr lang="en-US" sz="1600" dirty="0">
              <a:cs typeface="Arial"/>
            </a:endParaRPr>
          </a:p>
          <a:p>
            <a:pPr marL="285750" indent="-285750">
              <a:lnSpc>
                <a:spcPct val="150000"/>
              </a:lnSpc>
              <a:buFont typeface="Arial" panose="020B0604020202020204" pitchFamily="34" charset="0"/>
              <a:buChar char="•"/>
            </a:pPr>
            <a:r>
              <a:rPr lang="en-US" sz="1200" dirty="0">
                <a:cs typeface="Arial"/>
              </a:rPr>
              <a:t>If you do not have an H.ID, please create a profile at </a:t>
            </a:r>
            <a:r>
              <a:rPr lang="en-US" sz="1200" dirty="0">
                <a:cs typeface="Arial"/>
                <a:hlinkClick r:id="rId2"/>
              </a:rPr>
              <a:t>humanitarian.id</a:t>
            </a:r>
            <a:endParaRPr lang="en-US" sz="1600" dirty="0">
              <a:cs typeface="Arial"/>
            </a:endParaRPr>
          </a:p>
          <a:p>
            <a:pPr marL="285750" indent="-285750">
              <a:lnSpc>
                <a:spcPct val="150000"/>
              </a:lnSpc>
              <a:buFont typeface="Arial" panose="020B0604020202020204" pitchFamily="34" charset="0"/>
              <a:buChar char="•"/>
            </a:pPr>
            <a:r>
              <a:rPr lang="en-US" sz="1200" dirty="0">
                <a:cs typeface="Arial"/>
              </a:rPr>
              <a:t>If you are logging in for the first time, H.ID will ask you to authorize RPM. Please do so.</a:t>
            </a:r>
            <a:endParaRPr lang="en-US" sz="1600" dirty="0">
              <a:cs typeface="Arial"/>
            </a:endParaRPr>
          </a:p>
        </p:txBody>
      </p:sp>
      <p:pic>
        <p:nvPicPr>
          <p:cNvPr id="9" name="Picture 8">
            <a:extLst>
              <a:ext uri="{FF2B5EF4-FFF2-40B4-BE49-F238E27FC236}">
                <a16:creationId xmlns:a16="http://schemas.microsoft.com/office/drawing/2014/main" id="{56CB5E83-0691-E931-58D8-78D01130A238}"/>
              </a:ext>
            </a:extLst>
          </p:cNvPr>
          <p:cNvPicPr>
            <a:picLocks noChangeAspect="1"/>
          </p:cNvPicPr>
          <p:nvPr/>
        </p:nvPicPr>
        <p:blipFill rotWithShape="1">
          <a:blip r:embed="rId3"/>
          <a:srcRect b="5842"/>
          <a:stretch/>
        </p:blipFill>
        <p:spPr>
          <a:xfrm>
            <a:off x="1069416" y="2432033"/>
            <a:ext cx="7005091" cy="3867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988880"/>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Adding monitoring data in bulk</a:t>
            </a:r>
            <a:endParaRPr lang="en-US" sz="2400" dirty="0">
              <a:cs typeface="Arial"/>
            </a:endParaRPr>
          </a:p>
        </p:txBody>
      </p:sp>
      <p:sp>
        <p:nvSpPr>
          <p:cNvPr id="3" name="Text Placeholder 2"/>
          <p:cNvSpPr>
            <a:spLocks noGrp="1"/>
          </p:cNvSpPr>
          <p:nvPr>
            <p:ph type="body" sz="quarter" idx="13"/>
          </p:nvPr>
        </p:nvSpPr>
        <p:spPr>
          <a:xfrm>
            <a:off x="368182" y="1497874"/>
            <a:ext cx="8254209" cy="2692202"/>
          </a:xfrm>
        </p:spPr>
        <p:txBody>
          <a:bodyPr/>
          <a:lstStyle/>
          <a:p>
            <a:pPr>
              <a:lnSpc>
                <a:spcPct val="150000"/>
              </a:lnSpc>
              <a:buFont typeface="Arial" panose="020B0604020202020204" pitchFamily="34" charset="0"/>
              <a:buChar char="•"/>
            </a:pPr>
            <a:r>
              <a:rPr lang="en-US" sz="1200" dirty="0"/>
              <a:t>From the Monitoring menu, select the period you wish to add data for.</a:t>
            </a:r>
            <a:endParaRPr lang="en-US" sz="1200" dirty="0">
              <a:cs typeface="Arial"/>
            </a:endParaRPr>
          </a:p>
          <a:p>
            <a:pPr>
              <a:lnSpc>
                <a:spcPct val="150000"/>
              </a:lnSpc>
              <a:buClr>
                <a:srgbClr val="000000"/>
              </a:buClr>
              <a:buFont typeface="Arial" panose="020B0604020202020204" pitchFamily="34" charset="0"/>
              <a:buChar char="•"/>
            </a:pPr>
            <a:r>
              <a:rPr lang="en-US" sz="1200" dirty="0">
                <a:cs typeface="Arial"/>
              </a:rPr>
              <a:t>Click </a:t>
            </a:r>
            <a:r>
              <a:rPr lang="en-US" sz="1200" i="1" dirty="0">
                <a:cs typeface="Arial"/>
              </a:rPr>
              <a:t>XLS Export</a:t>
            </a:r>
            <a:r>
              <a:rPr lang="en-US" sz="1200" dirty="0">
                <a:cs typeface="Arial"/>
              </a:rPr>
              <a:t> to download the reporting template.</a:t>
            </a:r>
          </a:p>
          <a:p>
            <a:pPr>
              <a:buClr>
                <a:srgbClr val="000000"/>
              </a:buClr>
              <a:buFont typeface="Arial" panose="020B0604020202020204" pitchFamily="34" charset="0"/>
              <a:buChar char="•"/>
            </a:pPr>
            <a:endParaRPr lang="en-US" sz="1400" dirty="0">
              <a:cs typeface="Arial"/>
            </a:endParaRPr>
          </a:p>
          <a:p>
            <a:pPr marL="0" indent="0">
              <a:buNone/>
            </a:pPr>
            <a:endParaRPr lang="en-US" dirty="0"/>
          </a:p>
          <a:p>
            <a:pPr marL="0" indent="0">
              <a:buNone/>
            </a:pPr>
            <a:r>
              <a:rPr lang="en-US" dirty="0"/>
              <a:t> </a:t>
            </a:r>
          </a:p>
          <a:p>
            <a:pPr marL="0" indent="0">
              <a:buNone/>
            </a:pPr>
            <a:endParaRPr lang="en-US" dirty="0"/>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40</a:t>
            </a:fld>
            <a:endParaRPr lang="en-GB" b="1">
              <a:solidFill>
                <a:srgbClr val="000000">
                  <a:lumMod val="65000"/>
                  <a:lumOff val="35000"/>
                </a:srgbClr>
              </a:solidFill>
            </a:endParaRPr>
          </a:p>
        </p:txBody>
      </p:sp>
      <p:pic>
        <p:nvPicPr>
          <p:cNvPr id="14" name="Picture 14" descr="A picture containing graphical user interface&#10;&#10;Description automatically generated">
            <a:extLst>
              <a:ext uri="{FF2B5EF4-FFF2-40B4-BE49-F238E27FC236}">
                <a16:creationId xmlns:a16="http://schemas.microsoft.com/office/drawing/2014/main" id="{9DA7B947-7A1B-4D22-4B01-279F598F7AFA}"/>
              </a:ext>
            </a:extLst>
          </p:cNvPr>
          <p:cNvPicPr>
            <a:picLocks noChangeAspect="1"/>
          </p:cNvPicPr>
          <p:nvPr/>
        </p:nvPicPr>
        <p:blipFill rotWithShape="1">
          <a:blip r:embed="rId2"/>
          <a:srcRect t="-219" r="5985" b="9868"/>
          <a:stretch/>
        </p:blipFill>
        <p:spPr>
          <a:xfrm>
            <a:off x="688110" y="2210120"/>
            <a:ext cx="3705592" cy="4040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5" descr="Graphical user interface, application&#10;&#10;Description automatically generated">
            <a:extLst>
              <a:ext uri="{FF2B5EF4-FFF2-40B4-BE49-F238E27FC236}">
                <a16:creationId xmlns:a16="http://schemas.microsoft.com/office/drawing/2014/main" id="{DEDAD40B-B43C-CE05-6FA1-9962CB78A33E}"/>
              </a:ext>
            </a:extLst>
          </p:cNvPr>
          <p:cNvPicPr>
            <a:picLocks noChangeAspect="1"/>
          </p:cNvPicPr>
          <p:nvPr/>
        </p:nvPicPr>
        <p:blipFill rotWithShape="1">
          <a:blip r:embed="rId3"/>
          <a:srcRect b="9649"/>
          <a:stretch/>
        </p:blipFill>
        <p:spPr>
          <a:xfrm>
            <a:off x="4762986" y="2210120"/>
            <a:ext cx="3747933" cy="4044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7684198"/>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42" y="853000"/>
            <a:ext cx="8231187" cy="461665"/>
          </a:xfrm>
        </p:spPr>
        <p:txBody>
          <a:bodyPr/>
          <a:lstStyle/>
          <a:p>
            <a:r>
              <a:rPr lang="en-US" sz="2400" dirty="0"/>
              <a:t>Adding monitoring data in bulk</a:t>
            </a:r>
            <a:endParaRPr lang="en-US" sz="2400" dirty="0">
              <a:cs typeface="Arial"/>
            </a:endParaRPr>
          </a:p>
        </p:txBody>
      </p:sp>
      <p:sp>
        <p:nvSpPr>
          <p:cNvPr id="3" name="Text Placeholder 2"/>
          <p:cNvSpPr>
            <a:spLocks noGrp="1"/>
          </p:cNvSpPr>
          <p:nvPr>
            <p:ph type="body" sz="quarter" idx="13"/>
          </p:nvPr>
        </p:nvSpPr>
        <p:spPr>
          <a:xfrm>
            <a:off x="166328" y="1285979"/>
            <a:ext cx="8977391" cy="2041265"/>
          </a:xfrm>
        </p:spPr>
        <p:txBody>
          <a:bodyPr>
            <a:normAutofit/>
          </a:bodyPr>
          <a:lstStyle/>
          <a:p>
            <a:r>
              <a:rPr lang="en-US" sz="1400" dirty="0"/>
              <a:t>For your indicators, complete the measurements column in the (Excel) .</a:t>
            </a:r>
            <a:r>
              <a:rPr lang="en-US" sz="1400" dirty="0" err="1"/>
              <a:t>xls</a:t>
            </a:r>
            <a:r>
              <a:rPr lang="en-US" sz="1400" dirty="0"/>
              <a:t> file.</a:t>
            </a:r>
            <a:r>
              <a:rPr lang="en-US" sz="1400" dirty="0">
                <a:cs typeface="Arial"/>
              </a:rPr>
              <a:t> Results per indicator can be added in the single column in the tab labelled </a:t>
            </a:r>
            <a:r>
              <a:rPr lang="en-US" sz="1400" i="1" dirty="0">
                <a:cs typeface="Arial"/>
              </a:rPr>
              <a:t>indicator</a:t>
            </a:r>
            <a:r>
              <a:rPr lang="en-US" sz="1400" dirty="0">
                <a:cs typeface="Arial"/>
              </a:rPr>
              <a:t>. </a:t>
            </a:r>
          </a:p>
          <a:p>
            <a:pPr>
              <a:buClr>
                <a:srgbClr val="000000"/>
              </a:buClr>
            </a:pPr>
            <a:r>
              <a:rPr lang="en-US" sz="1400" dirty="0">
                <a:cs typeface="Arial"/>
              </a:rPr>
              <a:t>For disaggregated data, the file has one tab for each indicator. To find your indicator, scroll right through the tabs and find the Custom IDs for your indicator. The tabs have rows per location and columns per category. </a:t>
            </a:r>
          </a:p>
          <a:p>
            <a:pPr>
              <a:buClr>
                <a:srgbClr val="000000"/>
              </a:buClr>
            </a:pPr>
            <a:r>
              <a:rPr lang="en-US" sz="1400" dirty="0">
                <a:cs typeface="Arial"/>
              </a:rPr>
              <a:t>Add your data and save. </a:t>
            </a:r>
            <a:endParaRPr lang="en-US" dirty="0">
              <a:cs typeface="Arial"/>
            </a:endParaRPr>
          </a:p>
          <a:p>
            <a:pPr>
              <a:buClr>
                <a:srgbClr val="000000"/>
              </a:buClr>
            </a:pPr>
            <a:endParaRPr lang="en-US" sz="1400" dirty="0">
              <a:cs typeface="Arial"/>
            </a:endParaRPr>
          </a:p>
          <a:p>
            <a:pPr>
              <a:buClr>
                <a:srgbClr val="000000"/>
              </a:buClr>
            </a:pPr>
            <a:endParaRPr lang="en-US" sz="1400" dirty="0">
              <a:cs typeface="Arial"/>
            </a:endParaRPr>
          </a:p>
          <a:p>
            <a:pPr marL="360045" lvl="1" indent="0">
              <a:buNone/>
            </a:pPr>
            <a:endParaRPr lang="en-US"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41</a:t>
            </a:fld>
            <a:endParaRPr lang="en-GB" b="1">
              <a:solidFill>
                <a:srgbClr val="000000">
                  <a:lumMod val="65000"/>
                  <a:lumOff val="35000"/>
                </a:srgbClr>
              </a:solidFill>
            </a:endParaRPr>
          </a:p>
        </p:txBody>
      </p:sp>
      <p:pic>
        <p:nvPicPr>
          <p:cNvPr id="7" name="Picture 8" descr="Table">
            <a:extLst>
              <a:ext uri="{FF2B5EF4-FFF2-40B4-BE49-F238E27FC236}">
                <a16:creationId xmlns:a16="http://schemas.microsoft.com/office/drawing/2014/main" id="{4E8F2703-055E-41E2-760E-98138D9AD4D4}"/>
              </a:ext>
            </a:extLst>
          </p:cNvPr>
          <p:cNvPicPr>
            <a:picLocks noChangeAspect="1"/>
          </p:cNvPicPr>
          <p:nvPr/>
        </p:nvPicPr>
        <p:blipFill>
          <a:blip r:embed="rId2"/>
          <a:stretch>
            <a:fillRect/>
          </a:stretch>
        </p:blipFill>
        <p:spPr>
          <a:xfrm>
            <a:off x="566890" y="2859684"/>
            <a:ext cx="8098709" cy="3581336"/>
          </a:xfrm>
          <a:prstGeom prst="rect">
            <a:avLst/>
          </a:prstGeom>
        </p:spPr>
      </p:pic>
    </p:spTree>
    <p:extLst>
      <p:ext uri="{BB962C8B-B14F-4D97-AF65-F5344CB8AC3E}">
        <p14:creationId xmlns:p14="http://schemas.microsoft.com/office/powerpoint/2010/main" val="1136324398"/>
      </p:ext>
    </p:extLst>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Adding monitoring data in bulk</a:t>
            </a:r>
            <a:endParaRPr lang="en-US" sz="18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42</a:t>
            </a:fld>
            <a:endParaRPr lang="en-GB" b="1">
              <a:solidFill>
                <a:srgbClr val="000000">
                  <a:lumMod val="65000"/>
                  <a:lumOff val="35000"/>
                </a:srgbClr>
              </a:solidFill>
            </a:endParaRPr>
          </a:p>
        </p:txBody>
      </p:sp>
      <p:sp>
        <p:nvSpPr>
          <p:cNvPr id="6" name="Rectangle 5"/>
          <p:cNvSpPr/>
          <p:nvPr/>
        </p:nvSpPr>
        <p:spPr>
          <a:xfrm>
            <a:off x="113327" y="1332818"/>
            <a:ext cx="8913299" cy="5367303"/>
          </a:xfrm>
          <a:prstGeom prst="rect">
            <a:avLst/>
          </a:prstGeom>
        </p:spPr>
        <p:txBody>
          <a:bodyPr wrap="square" lIns="91440" tIns="45720" rIns="91440" bIns="45720" anchor="t">
            <a:spAutoFit/>
          </a:bodyPr>
          <a:lstStyle/>
          <a:p>
            <a:pPr marL="645795" lvl="1" indent="-285750">
              <a:lnSpc>
                <a:spcPct val="150000"/>
              </a:lnSpc>
              <a:buFont typeface="Arial"/>
              <a:buChar char="•"/>
            </a:pPr>
            <a:r>
              <a:rPr lang="en-US" sz="1200" dirty="0">
                <a:cs typeface="Arial"/>
              </a:rPr>
              <a:t>You have written access to your cluster and read access to all others. Any data added against indicators outside the cluster(s) for which you have write-access will be rejected.</a:t>
            </a:r>
          </a:p>
          <a:p>
            <a:pPr marL="645795" lvl="1" indent="-285750">
              <a:lnSpc>
                <a:spcPct val="150000"/>
              </a:lnSpc>
              <a:buFont typeface="Arial"/>
              <a:buChar char="•"/>
            </a:pPr>
            <a:r>
              <a:rPr lang="en-US" sz="1200" dirty="0">
                <a:cs typeface="Arial"/>
              </a:rPr>
              <a:t>Return back to RPM and click </a:t>
            </a:r>
            <a:r>
              <a:rPr lang="en-US" sz="1200" i="1" dirty="0">
                <a:cs typeface="Arial"/>
              </a:rPr>
              <a:t>Upload measurements.</a:t>
            </a:r>
            <a:endParaRPr lang="en-US" sz="1200" dirty="0">
              <a:cs typeface="Arial"/>
            </a:endParaRPr>
          </a:p>
          <a:p>
            <a:pPr marL="645795" lvl="1" indent="-285750">
              <a:lnSpc>
                <a:spcPct val="150000"/>
              </a:lnSpc>
              <a:buFont typeface="Arial"/>
              <a:buChar char="•"/>
            </a:pPr>
            <a:endParaRPr lang="en-US" sz="1400" dirty="0">
              <a:cs typeface="Arial"/>
            </a:endParaRPr>
          </a:p>
          <a:p>
            <a:pPr marL="360045" lvl="1">
              <a:lnSpc>
                <a:spcPct val="150000"/>
              </a:lnSpc>
            </a:pPr>
            <a:endParaRPr lang="en-US" sz="1400" dirty="0">
              <a:cs typeface="Arial"/>
            </a:endParaRPr>
          </a:p>
          <a:p>
            <a:pPr marL="360045" lvl="1">
              <a:lnSpc>
                <a:spcPct val="150000"/>
              </a:lnSpc>
            </a:pPr>
            <a:endParaRPr lang="en-US" sz="1400" dirty="0"/>
          </a:p>
          <a:p>
            <a:pPr marL="360045" lvl="1">
              <a:lnSpc>
                <a:spcPct val="150000"/>
              </a:lnSpc>
            </a:pPr>
            <a:endParaRPr lang="en-US" sz="1400" i="1" dirty="0">
              <a:cs typeface="Arial"/>
            </a:endParaRPr>
          </a:p>
          <a:p>
            <a:pPr marL="360045" lvl="1">
              <a:lnSpc>
                <a:spcPct val="150000"/>
              </a:lnSpc>
            </a:pPr>
            <a:endParaRPr lang="en-US" sz="1400" i="1" dirty="0"/>
          </a:p>
          <a:p>
            <a:pPr marL="360045" lvl="1">
              <a:lnSpc>
                <a:spcPct val="150000"/>
              </a:lnSpc>
            </a:pPr>
            <a:endParaRPr lang="en-US" sz="1400" i="1" dirty="0"/>
          </a:p>
          <a:p>
            <a:pPr marL="360045" lvl="1">
              <a:lnSpc>
                <a:spcPct val="150000"/>
              </a:lnSpc>
            </a:pPr>
            <a:endParaRPr lang="en-US" sz="1400" i="1" dirty="0"/>
          </a:p>
          <a:p>
            <a:pPr marL="360045" lvl="1">
              <a:lnSpc>
                <a:spcPct val="150000"/>
              </a:lnSpc>
            </a:pPr>
            <a:endParaRPr lang="en-US" sz="1400" i="1" dirty="0"/>
          </a:p>
          <a:p>
            <a:pPr marL="360045" lvl="1">
              <a:lnSpc>
                <a:spcPct val="150000"/>
              </a:lnSpc>
            </a:pPr>
            <a:endParaRPr lang="en-US" sz="1400" i="1" dirty="0"/>
          </a:p>
          <a:p>
            <a:pPr marL="360045" lvl="1">
              <a:lnSpc>
                <a:spcPct val="150000"/>
              </a:lnSpc>
            </a:pPr>
            <a:endParaRPr lang="en-US" sz="1400" i="1" dirty="0"/>
          </a:p>
          <a:p>
            <a:pPr marL="360045" lvl="1">
              <a:lnSpc>
                <a:spcPct val="150000"/>
              </a:lnSpc>
            </a:pPr>
            <a:endParaRPr lang="en-US" sz="1400" i="1" dirty="0"/>
          </a:p>
          <a:p>
            <a:pPr marL="360045" lvl="1">
              <a:lnSpc>
                <a:spcPct val="150000"/>
              </a:lnSpc>
            </a:pPr>
            <a:endParaRPr lang="en-US" sz="1200" i="1" dirty="0"/>
          </a:p>
          <a:p>
            <a:pPr marL="360045" lvl="1">
              <a:lnSpc>
                <a:spcPct val="150000"/>
              </a:lnSpc>
            </a:pPr>
            <a:r>
              <a:rPr lang="en-US" sz="1200" i="1" dirty="0"/>
              <a:t>*Visit the RPM User guide or the relevant videos available in the additional resources for more details on uploading Monitoring data in bulk.</a:t>
            </a:r>
            <a:endParaRPr lang="en-US" sz="1200" dirty="0">
              <a:cs typeface="Arial"/>
            </a:endParaRPr>
          </a:p>
        </p:txBody>
      </p:sp>
      <p:pic>
        <p:nvPicPr>
          <p:cNvPr id="7" name="Image 7" descr="Graphical user interface, timeline&#10;&#10;Description automatically generated">
            <a:extLst>
              <a:ext uri="{FF2B5EF4-FFF2-40B4-BE49-F238E27FC236}">
                <a16:creationId xmlns:a16="http://schemas.microsoft.com/office/drawing/2014/main" id="{7EBEEE4D-E69C-4EA5-3EAC-1D7C775D2B79}"/>
              </a:ext>
            </a:extLst>
          </p:cNvPr>
          <p:cNvPicPr>
            <a:picLocks noChangeAspect="1"/>
          </p:cNvPicPr>
          <p:nvPr/>
        </p:nvPicPr>
        <p:blipFill rotWithShape="1">
          <a:blip r:embed="rId2"/>
          <a:srcRect r="4657" b="240"/>
          <a:stretch/>
        </p:blipFill>
        <p:spPr>
          <a:xfrm>
            <a:off x="1369921" y="2349357"/>
            <a:ext cx="6421233" cy="3623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0301951"/>
      </p:ext>
    </p:extLst>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845791"/>
            <a:ext cx="8231187" cy="461665"/>
          </a:xfrm>
        </p:spPr>
        <p:txBody>
          <a:bodyPr/>
          <a:lstStyle/>
          <a:p>
            <a:r>
              <a:rPr lang="en-US" sz="2400" dirty="0"/>
              <a:t>Download your data in Excel format</a:t>
            </a:r>
            <a:endParaRPr lang="en-US" sz="2400" dirty="0">
              <a:cs typeface="Arial"/>
            </a:endParaRPr>
          </a:p>
        </p:txBody>
      </p:sp>
      <p:sp>
        <p:nvSpPr>
          <p:cNvPr id="3" name="Text Placeholder 2"/>
          <p:cNvSpPr>
            <a:spLocks noGrp="1"/>
          </p:cNvSpPr>
          <p:nvPr>
            <p:ph type="body" sz="quarter" idx="13"/>
          </p:nvPr>
        </p:nvSpPr>
        <p:spPr>
          <a:xfrm>
            <a:off x="266700" y="1307456"/>
            <a:ext cx="7896769" cy="333375"/>
          </a:xfrm>
        </p:spPr>
        <p:txBody>
          <a:bodyPr/>
          <a:lstStyle/>
          <a:p>
            <a:r>
              <a:rPr lang="en-US" sz="1300" dirty="0"/>
              <a:t>In the Outputs menu, select </a:t>
            </a:r>
            <a:r>
              <a:rPr lang="en-US" sz="1300" i="1" dirty="0"/>
              <a:t>XLS Export </a:t>
            </a:r>
            <a:r>
              <a:rPr lang="en-US" sz="1300" dirty="0"/>
              <a:t>and browse the file.</a:t>
            </a:r>
            <a:endParaRPr lang="en-US" sz="1300" dirty="0">
              <a:cs typeface="Arial"/>
            </a:endParaRPr>
          </a:p>
          <a:p>
            <a:pPr>
              <a:buClr>
                <a:srgbClr val="000000"/>
              </a:buClr>
            </a:pPr>
            <a:endParaRPr lang="en-US" sz="1400" dirty="0">
              <a:cs typeface="Arial"/>
            </a:endParaRPr>
          </a:p>
          <a:p>
            <a:pPr lvl="1" indent="-175895"/>
            <a:endParaRPr lang="en-US"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43</a:t>
            </a:fld>
            <a:endParaRPr lang="en-GB" b="1">
              <a:solidFill>
                <a:srgbClr val="000000">
                  <a:lumMod val="65000"/>
                  <a:lumOff val="35000"/>
                </a:srgbClr>
              </a:solidFill>
            </a:endParaRPr>
          </a:p>
        </p:txBody>
      </p:sp>
      <p:pic>
        <p:nvPicPr>
          <p:cNvPr id="7" name="Picture 6">
            <a:extLst>
              <a:ext uri="{FF2B5EF4-FFF2-40B4-BE49-F238E27FC236}">
                <a16:creationId xmlns:a16="http://schemas.microsoft.com/office/drawing/2014/main" id="{FEE1F3F9-FCA8-658A-6A2D-A8B8845A8054}"/>
              </a:ext>
            </a:extLst>
          </p:cNvPr>
          <p:cNvPicPr>
            <a:picLocks noChangeAspect="1"/>
          </p:cNvPicPr>
          <p:nvPr/>
        </p:nvPicPr>
        <p:blipFill>
          <a:blip r:embed="rId2"/>
          <a:stretch>
            <a:fillRect/>
          </a:stretch>
        </p:blipFill>
        <p:spPr>
          <a:xfrm>
            <a:off x="583723" y="1660657"/>
            <a:ext cx="7597140" cy="30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2">
            <a:extLst>
              <a:ext uri="{FF2B5EF4-FFF2-40B4-BE49-F238E27FC236}">
                <a16:creationId xmlns:a16="http://schemas.microsoft.com/office/drawing/2014/main" id="{D62D3FF3-A968-865E-74E3-B6642817868E}"/>
              </a:ext>
            </a:extLst>
          </p:cNvPr>
          <p:cNvSpPr txBox="1">
            <a:spLocks/>
          </p:cNvSpPr>
          <p:nvPr/>
        </p:nvSpPr>
        <p:spPr bwMode="auto">
          <a:xfrm>
            <a:off x="180976" y="4752951"/>
            <a:ext cx="8316911" cy="15735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lvl="0" indent="0" algn="just" rtl="0">
              <a:lnSpc>
                <a:spcPct val="100000"/>
              </a:lnSpc>
              <a:buNone/>
            </a:pPr>
            <a:r>
              <a:rPr lang="en-US" sz="1100" dirty="0">
                <a:effectLst/>
                <a:latin typeface="Arial (Body)"/>
                <a:ea typeface="DengXian" panose="02010600030101010101" pitchFamily="2" charset="-122"/>
                <a:cs typeface="Times New Roman" panose="02020603050405020304" pitchFamily="18" charset="0"/>
              </a:rPr>
              <a:t>The downloaded </a:t>
            </a:r>
            <a:r>
              <a:rPr lang="en-US" sz="1100">
                <a:effectLst/>
                <a:latin typeface="Arial (Body)"/>
                <a:ea typeface="DengXian" panose="02010600030101010101" pitchFamily="2" charset="-122"/>
                <a:cs typeface="Times New Roman" panose="02020603050405020304" pitchFamily="18" charset="0"/>
              </a:rPr>
              <a:t>excel has </a:t>
            </a:r>
            <a:r>
              <a:rPr lang="en-US" sz="1100" dirty="0">
                <a:effectLst/>
                <a:latin typeface="Arial (Body)"/>
                <a:ea typeface="DengXian" panose="02010600030101010101" pitchFamily="2" charset="-122"/>
                <a:cs typeface="Times New Roman" panose="02020603050405020304" pitchFamily="18" charset="0"/>
              </a:rPr>
              <a:t>five sheets:</a:t>
            </a:r>
          </a:p>
          <a:p>
            <a:pPr marL="742950" lvl="1" indent="-285750" algn="just">
              <a:buFont typeface="+mj-lt"/>
              <a:buAutoNum type="alphaLcPeriod"/>
            </a:pPr>
            <a:r>
              <a:rPr lang="en-US" sz="1100" b="1" dirty="0">
                <a:effectLst/>
                <a:latin typeface="Arial (Body)"/>
                <a:ea typeface="DengXian" panose="02010600030101010101" pitchFamily="2" charset="-122"/>
                <a:cs typeface="Times New Roman" panose="02020603050405020304" pitchFamily="18" charset="0"/>
              </a:rPr>
              <a:t>Plan Framework:</a:t>
            </a:r>
            <a:r>
              <a:rPr lang="en-US" sz="1100" dirty="0">
                <a:effectLst/>
                <a:latin typeface="Arial (Body)"/>
                <a:ea typeface="DengXian" panose="02010600030101010101" pitchFamily="2" charset="-122"/>
                <a:cs typeface="Times New Roman" panose="02020603050405020304" pitchFamily="18" charset="0"/>
              </a:rPr>
              <a:t> consolidated strategic framework (</a:t>
            </a:r>
            <a:r>
              <a:rPr lang="en-US" sz="1100" b="1" dirty="0">
                <a:effectLst/>
                <a:latin typeface="Arial (Body)"/>
                <a:ea typeface="DengXian" panose="02010600030101010101" pitchFamily="2" charset="-122"/>
                <a:cs typeface="Times New Roman" panose="02020603050405020304" pitchFamily="18" charset="0"/>
              </a:rPr>
              <a:t>Strategic Objectives</a:t>
            </a:r>
            <a:r>
              <a:rPr lang="en-US" sz="1100" dirty="0">
                <a:effectLst/>
                <a:latin typeface="Arial (Body)"/>
                <a:ea typeface="DengXian" panose="02010600030101010101" pitchFamily="2" charset="-122"/>
                <a:cs typeface="Times New Roman" panose="02020603050405020304" pitchFamily="18" charset="0"/>
              </a:rPr>
              <a:t>, </a:t>
            </a:r>
            <a:r>
              <a:rPr lang="en-US" sz="1100" b="1" dirty="0">
                <a:effectLst/>
                <a:latin typeface="Arial (Body)"/>
                <a:ea typeface="DengXian" panose="02010600030101010101" pitchFamily="2" charset="-122"/>
                <a:cs typeface="Times New Roman" panose="02020603050405020304" pitchFamily="18" charset="0"/>
              </a:rPr>
              <a:t>Specific Objectives</a:t>
            </a:r>
            <a:r>
              <a:rPr lang="en-US" sz="1100" dirty="0">
                <a:effectLst/>
                <a:latin typeface="Arial (Body)"/>
                <a:ea typeface="DengXian" panose="02010600030101010101" pitchFamily="2" charset="-122"/>
                <a:cs typeface="Times New Roman" panose="02020603050405020304" pitchFamily="18" charset="0"/>
              </a:rPr>
              <a:t>) and the cluster framework (Cluster Objectives and Cluster Activities).</a:t>
            </a:r>
          </a:p>
          <a:p>
            <a:pPr marL="742950" lvl="1" indent="-285750" algn="just">
              <a:buFont typeface="+mj-lt"/>
              <a:buAutoNum type="alphaLcPeriod"/>
            </a:pPr>
            <a:r>
              <a:rPr lang="en-US" sz="1100" b="1" dirty="0">
                <a:effectLst/>
                <a:latin typeface="Arial (Body)"/>
                <a:ea typeface="DengXian" panose="02010600030101010101" pitchFamily="2" charset="-122"/>
                <a:cs typeface="Times New Roman" panose="02020603050405020304" pitchFamily="18" charset="0"/>
              </a:rPr>
              <a:t>Summary Caseloads:</a:t>
            </a:r>
            <a:r>
              <a:rPr lang="en-US" sz="1100" dirty="0">
                <a:effectLst/>
                <a:latin typeface="Arial (Body)"/>
                <a:ea typeface="DengXian" panose="02010600030101010101" pitchFamily="2" charset="-122"/>
                <a:cs typeface="Times New Roman" panose="02020603050405020304" pitchFamily="18" charset="0"/>
              </a:rPr>
              <a:t> overall caseloads figures at </a:t>
            </a:r>
            <a:r>
              <a:rPr lang="en-US" sz="1100" b="1" dirty="0">
                <a:effectLst/>
                <a:latin typeface="Arial (Body)"/>
                <a:ea typeface="DengXian" panose="02010600030101010101" pitchFamily="2" charset="-122"/>
                <a:cs typeface="Times New Roman" panose="02020603050405020304" pitchFamily="18" charset="0"/>
              </a:rPr>
              <a:t>plan </a:t>
            </a:r>
            <a:r>
              <a:rPr lang="en-US" sz="1100" dirty="0">
                <a:effectLst/>
                <a:latin typeface="Arial (Body)"/>
                <a:ea typeface="DengXian" panose="02010600030101010101" pitchFamily="2" charset="-122"/>
                <a:cs typeface="Times New Roman" panose="02020603050405020304" pitchFamily="18" charset="0"/>
              </a:rPr>
              <a:t>and </a:t>
            </a:r>
            <a:r>
              <a:rPr lang="en-US" sz="1100" b="1" dirty="0">
                <a:effectLst/>
                <a:latin typeface="Arial (Body)"/>
                <a:ea typeface="DengXian" panose="02010600030101010101" pitchFamily="2" charset="-122"/>
                <a:cs typeface="Times New Roman" panose="02020603050405020304" pitchFamily="18" charset="0"/>
              </a:rPr>
              <a:t>cluster </a:t>
            </a:r>
            <a:r>
              <a:rPr lang="en-US" sz="1100" dirty="0">
                <a:effectLst/>
                <a:latin typeface="Arial (Body)"/>
                <a:ea typeface="DengXian" panose="02010600030101010101" pitchFamily="2" charset="-122"/>
                <a:cs typeface="Times New Roman" panose="02020603050405020304" pitchFamily="18" charset="0"/>
              </a:rPr>
              <a:t>level, with figures for In Need and Targeted.</a:t>
            </a:r>
          </a:p>
          <a:p>
            <a:pPr marL="742950" lvl="1" indent="-285750" algn="just">
              <a:buFont typeface="+mj-lt"/>
              <a:buAutoNum type="alphaLcPeriod"/>
            </a:pPr>
            <a:r>
              <a:rPr lang="en-US" sz="1100" b="1" dirty="0">
                <a:effectLst/>
                <a:latin typeface="Arial (Body)"/>
                <a:ea typeface="DengXian" panose="02010600030101010101" pitchFamily="2" charset="-122"/>
                <a:cs typeface="Times New Roman" panose="02020603050405020304" pitchFamily="18" charset="0"/>
              </a:rPr>
              <a:t>Disaggregated Caseloads:</a:t>
            </a:r>
            <a:r>
              <a:rPr lang="en-US" sz="1100" dirty="0">
                <a:effectLst/>
                <a:latin typeface="Arial (Body)"/>
                <a:ea typeface="DengXian" panose="02010600030101010101" pitchFamily="2" charset="-122"/>
                <a:cs typeface="Times New Roman" panose="02020603050405020304" pitchFamily="18" charset="0"/>
              </a:rPr>
              <a:t> disaggregated caseload with figures for In Need and Targeted. </a:t>
            </a:r>
          </a:p>
          <a:p>
            <a:pPr marL="742950" lvl="1" indent="-285750" algn="just">
              <a:buFont typeface="+mj-lt"/>
              <a:buAutoNum type="alphaLcPeriod"/>
            </a:pPr>
            <a:r>
              <a:rPr lang="en-US" sz="1100" b="1" dirty="0">
                <a:effectLst/>
                <a:latin typeface="Arial (Body)"/>
                <a:ea typeface="DengXian" panose="02010600030101010101" pitchFamily="2" charset="-122"/>
                <a:cs typeface="Times New Roman" panose="02020603050405020304" pitchFamily="18" charset="0"/>
              </a:rPr>
              <a:t>Summary Indicators:</a:t>
            </a:r>
            <a:r>
              <a:rPr lang="en-US" sz="1100" dirty="0">
                <a:effectLst/>
                <a:latin typeface="Arial (Body)"/>
                <a:ea typeface="DengXian" panose="02010600030101010101" pitchFamily="2" charset="-122"/>
                <a:cs typeface="Times New Roman" panose="02020603050405020304" pitchFamily="18" charset="0"/>
              </a:rPr>
              <a:t> Indicators details and overall target data.</a:t>
            </a:r>
          </a:p>
          <a:p>
            <a:pPr marL="742950" lvl="1" indent="-285750" algn="just">
              <a:spcAft>
                <a:spcPts val="800"/>
              </a:spcAft>
              <a:buFont typeface="+mj-lt"/>
              <a:buAutoNum type="alphaLcPeriod"/>
            </a:pPr>
            <a:r>
              <a:rPr lang="en-US" sz="1100" b="1" dirty="0">
                <a:effectLst/>
                <a:latin typeface="Arial (Body)"/>
                <a:ea typeface="DengXian" panose="02010600030101010101" pitchFamily="2" charset="-122"/>
                <a:cs typeface="Times New Roman" panose="02020603050405020304" pitchFamily="18" charset="0"/>
              </a:rPr>
              <a:t>Disaggregated Indicators:</a:t>
            </a:r>
            <a:r>
              <a:rPr lang="en-US" sz="1100" dirty="0">
                <a:effectLst/>
                <a:latin typeface="Arial (Body)"/>
                <a:ea typeface="DengXian" panose="02010600030101010101" pitchFamily="2" charset="-122"/>
                <a:cs typeface="Times New Roman" panose="02020603050405020304" pitchFamily="18" charset="0"/>
              </a:rPr>
              <a:t> disaggregated indicators with figures for Targets.</a:t>
            </a:r>
            <a:endParaRPr lang="en-US" sz="1600" kern="0" dirty="0">
              <a:latin typeface="Arial (Body)"/>
              <a:cs typeface="Arial"/>
            </a:endParaRPr>
          </a:p>
        </p:txBody>
      </p:sp>
    </p:spTree>
    <p:extLst>
      <p:ext uri="{BB962C8B-B14F-4D97-AF65-F5344CB8AC3E}">
        <p14:creationId xmlns:p14="http://schemas.microsoft.com/office/powerpoint/2010/main" val="2612651847"/>
      </p:ext>
    </p:extLst>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2C95-1E06-AD4A-D51B-61388798B416}"/>
              </a:ext>
            </a:extLst>
          </p:cNvPr>
          <p:cNvSpPr>
            <a:spLocks noGrp="1"/>
          </p:cNvSpPr>
          <p:nvPr>
            <p:ph type="title"/>
          </p:nvPr>
        </p:nvSpPr>
        <p:spPr>
          <a:xfrm>
            <a:off x="417513" y="963613"/>
            <a:ext cx="8231187" cy="461665"/>
          </a:xfrm>
        </p:spPr>
        <p:txBody>
          <a:bodyPr/>
          <a:lstStyle/>
          <a:p>
            <a:r>
              <a:rPr lang="en-US" sz="2400" dirty="0"/>
              <a:t>8. Additional Resources</a:t>
            </a:r>
            <a:endParaRPr lang="en-US" sz="2400" dirty="0">
              <a:cs typeface="Arial"/>
            </a:endParaRPr>
          </a:p>
        </p:txBody>
      </p:sp>
      <p:sp>
        <p:nvSpPr>
          <p:cNvPr id="3" name="Text Placeholder 2">
            <a:extLst>
              <a:ext uri="{FF2B5EF4-FFF2-40B4-BE49-F238E27FC236}">
                <a16:creationId xmlns:a16="http://schemas.microsoft.com/office/drawing/2014/main" id="{317AD66D-56CB-A468-2533-DB075FFB5B52}"/>
              </a:ext>
            </a:extLst>
          </p:cNvPr>
          <p:cNvSpPr>
            <a:spLocks noGrp="1"/>
          </p:cNvSpPr>
          <p:nvPr>
            <p:ph type="body" sz="quarter" idx="13"/>
          </p:nvPr>
        </p:nvSpPr>
        <p:spPr>
          <a:xfrm>
            <a:off x="413847" y="1786147"/>
            <a:ext cx="8254209" cy="3869264"/>
          </a:xfrm>
        </p:spPr>
        <p:txBody>
          <a:bodyPr/>
          <a:lstStyle/>
          <a:p>
            <a:pPr marL="461963" indent="-461963">
              <a:lnSpc>
                <a:spcPct val="250000"/>
              </a:lnSpc>
              <a:buClr>
                <a:srgbClr val="000000"/>
              </a:buClr>
              <a:buFont typeface="Wingdings" panose="05000000000000000000" pitchFamily="2" charset="2"/>
              <a:buChar char="v"/>
            </a:pPr>
            <a:r>
              <a:rPr lang="en-US" sz="1600">
                <a:cs typeface="Arial"/>
                <a:hlinkClick r:id="rId2"/>
              </a:rPr>
              <a:t>Response </a:t>
            </a:r>
            <a:r>
              <a:rPr lang="en-US" sz="1600" dirty="0">
                <a:cs typeface="Arial"/>
                <a:hlinkClick r:id="rId2"/>
              </a:rPr>
              <a:t>Planning and Monitoring (RPM) User Guides</a:t>
            </a:r>
            <a:endParaRPr lang="en-US" sz="1600" dirty="0">
              <a:cs typeface="Arial"/>
            </a:endParaRPr>
          </a:p>
          <a:p>
            <a:pPr marL="461963" indent="-461963">
              <a:lnSpc>
                <a:spcPct val="250000"/>
              </a:lnSpc>
              <a:buClr>
                <a:srgbClr val="000000"/>
              </a:buClr>
              <a:buFont typeface="Wingdings" panose="05000000000000000000" pitchFamily="2" charset="2"/>
              <a:buChar char="v"/>
            </a:pPr>
            <a:r>
              <a:rPr lang="en-US" sz="1600" kern="0" dirty="0">
                <a:cs typeface="Arial"/>
                <a:hlinkClick r:id="rId3"/>
              </a:rPr>
              <a:t>Response Planning and Monitoring (RPM) Brochure </a:t>
            </a:r>
            <a:endParaRPr lang="en-US" sz="1600" kern="0" dirty="0">
              <a:cs typeface="Arial"/>
            </a:endParaRPr>
          </a:p>
          <a:p>
            <a:pPr marL="461963" indent="-461963">
              <a:lnSpc>
                <a:spcPct val="250000"/>
              </a:lnSpc>
              <a:buClr>
                <a:srgbClr val="000000"/>
              </a:buClr>
              <a:buFont typeface="Wingdings" panose="05000000000000000000" pitchFamily="2" charset="2"/>
              <a:buChar char="v"/>
            </a:pPr>
            <a:r>
              <a:rPr lang="en-US" sz="1600" dirty="0">
                <a:cs typeface="Arial"/>
                <a:hlinkClick r:id="rId4"/>
              </a:rPr>
              <a:t>Guide for Indicators calculation methodology</a:t>
            </a:r>
            <a:endParaRPr lang="en-US" sz="1600" dirty="0">
              <a:cs typeface="Arial"/>
            </a:endParaRPr>
          </a:p>
          <a:p>
            <a:pPr marL="461963" indent="-461963">
              <a:lnSpc>
                <a:spcPct val="250000"/>
              </a:lnSpc>
              <a:buClr>
                <a:srgbClr val="000000"/>
              </a:buClr>
              <a:buFont typeface="Wingdings" panose="05000000000000000000" pitchFamily="2" charset="2"/>
              <a:buChar char="v"/>
            </a:pPr>
            <a:r>
              <a:rPr lang="en-US" sz="1600" dirty="0">
                <a:cs typeface="Arial"/>
              </a:rPr>
              <a:t>Explanatory videos : thematic </a:t>
            </a:r>
            <a:r>
              <a:rPr lang="en-US" sz="1600" dirty="0">
                <a:cs typeface="Arial"/>
                <a:hlinkClick r:id="rId5"/>
              </a:rPr>
              <a:t>here</a:t>
            </a:r>
            <a:r>
              <a:rPr lang="en-US" sz="1600" dirty="0">
                <a:cs typeface="Arial"/>
              </a:rPr>
              <a:t> ; tutorial </a:t>
            </a:r>
            <a:r>
              <a:rPr lang="en-US" sz="1600" dirty="0">
                <a:cs typeface="Arial"/>
                <a:hlinkClick r:id="rId6"/>
              </a:rPr>
              <a:t>here</a:t>
            </a:r>
            <a:r>
              <a:rPr lang="en-US" sz="1600" dirty="0">
                <a:cs typeface="Arial"/>
              </a:rPr>
              <a:t> </a:t>
            </a:r>
            <a:endParaRPr lang="en-US" sz="1600" kern="0" dirty="0">
              <a:cs typeface="Arial"/>
            </a:endParaRPr>
          </a:p>
          <a:p>
            <a:pPr marL="461963" indent="-461963">
              <a:lnSpc>
                <a:spcPct val="250000"/>
              </a:lnSpc>
              <a:buClr>
                <a:srgbClr val="000000"/>
              </a:buClr>
              <a:buFont typeface="Wingdings" panose="05000000000000000000" pitchFamily="2" charset="2"/>
              <a:buChar char="v"/>
            </a:pPr>
            <a:endParaRPr lang="en-US" sz="1600" kern="0" dirty="0">
              <a:cs typeface="Arial"/>
            </a:endParaRPr>
          </a:p>
          <a:p>
            <a:pPr>
              <a:buClr>
                <a:srgbClr val="000000"/>
              </a:buClr>
            </a:pPr>
            <a:endParaRPr lang="en-US" sz="1600" kern="0" dirty="0">
              <a:cs typeface="Arial"/>
            </a:endParaRPr>
          </a:p>
        </p:txBody>
      </p:sp>
      <p:sp>
        <p:nvSpPr>
          <p:cNvPr id="4" name="Date Placeholder 3">
            <a:extLst>
              <a:ext uri="{FF2B5EF4-FFF2-40B4-BE49-F238E27FC236}">
                <a16:creationId xmlns:a16="http://schemas.microsoft.com/office/drawing/2014/main" id="{2DF3C680-D6B6-14E8-A305-E24CCB4D804B}"/>
              </a:ext>
            </a:extLst>
          </p:cNvPr>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a:extLst>
              <a:ext uri="{FF2B5EF4-FFF2-40B4-BE49-F238E27FC236}">
                <a16:creationId xmlns:a16="http://schemas.microsoft.com/office/drawing/2014/main" id="{11D3C1FD-CBC8-6970-7AE5-296F7E292F7D}"/>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44</a:t>
            </a:fld>
            <a:endParaRPr lang="en-GB" b="1">
              <a:solidFill>
                <a:srgbClr val="000000">
                  <a:lumMod val="65000"/>
                  <a:lumOff val="35000"/>
                </a:srgbClr>
              </a:solidFill>
            </a:endParaRPr>
          </a:p>
        </p:txBody>
      </p:sp>
    </p:spTree>
    <p:extLst>
      <p:ext uri="{BB962C8B-B14F-4D97-AF65-F5344CB8AC3E}">
        <p14:creationId xmlns:p14="http://schemas.microsoft.com/office/powerpoint/2010/main" val="490669900"/>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C864-DB8A-781B-0CC3-AEC8D2C80E79}"/>
              </a:ext>
            </a:extLst>
          </p:cNvPr>
          <p:cNvSpPr>
            <a:spLocks noGrp="1"/>
          </p:cNvSpPr>
          <p:nvPr>
            <p:ph type="title"/>
          </p:nvPr>
        </p:nvSpPr>
        <p:spPr>
          <a:xfrm>
            <a:off x="417513" y="824274"/>
            <a:ext cx="8231187" cy="461665"/>
          </a:xfrm>
        </p:spPr>
        <p:txBody>
          <a:bodyPr/>
          <a:lstStyle/>
          <a:p>
            <a:r>
              <a:rPr lang="en-US" sz="2400" dirty="0"/>
              <a:t>2. Navigating RPM</a:t>
            </a:r>
            <a:endParaRPr lang="fr-CH" sz="2400" dirty="0">
              <a:cs typeface="Arial"/>
            </a:endParaRPr>
          </a:p>
        </p:txBody>
      </p:sp>
      <p:sp>
        <p:nvSpPr>
          <p:cNvPr id="3" name="Text Placeholder 2">
            <a:extLst>
              <a:ext uri="{FF2B5EF4-FFF2-40B4-BE49-F238E27FC236}">
                <a16:creationId xmlns:a16="http://schemas.microsoft.com/office/drawing/2014/main" id="{78364C72-BFDF-E67A-9112-1F9B3EEB6E4D}"/>
              </a:ext>
            </a:extLst>
          </p:cNvPr>
          <p:cNvSpPr>
            <a:spLocks noGrp="1"/>
          </p:cNvSpPr>
          <p:nvPr>
            <p:ph type="body" sz="quarter" idx="13"/>
          </p:nvPr>
        </p:nvSpPr>
        <p:spPr>
          <a:xfrm>
            <a:off x="394491" y="1303549"/>
            <a:ext cx="8254209" cy="1507785"/>
          </a:xfrm>
        </p:spPr>
        <p:txBody>
          <a:bodyPr/>
          <a:lstStyle/>
          <a:p>
            <a:pPr>
              <a:lnSpc>
                <a:spcPct val="150000"/>
              </a:lnSpc>
            </a:pPr>
            <a:r>
              <a:rPr lang="en-US" sz="1200" dirty="0">
                <a:cs typeface="Arial"/>
              </a:rPr>
              <a:t>Plan, clusters, and some other objects used in RPM are shared by other applications such as Project Module (PM) and services such as FTS. For this reason, you will not be required to create a plan from scratch. Upon logging in, your plan(s) will be displayed.</a:t>
            </a:r>
            <a:endParaRPr lang="fr-CH" sz="1200" dirty="0">
              <a:cs typeface="Arial"/>
            </a:endParaRPr>
          </a:p>
          <a:p>
            <a:pPr>
              <a:lnSpc>
                <a:spcPct val="150000"/>
              </a:lnSpc>
              <a:buClr>
                <a:srgbClr val="000000"/>
              </a:buClr>
            </a:pPr>
            <a:r>
              <a:rPr lang="en-US" sz="1200" dirty="0"/>
              <a:t>Identify the relevant plan. Cluster leads can click on Clusters in the Planning pull-down for your plan, or from within the wizard by clicking the Cluster workflow tab. </a:t>
            </a:r>
            <a:endParaRPr lang="fr-CH" sz="1200" dirty="0">
              <a:cs typeface="Arial"/>
            </a:endParaRPr>
          </a:p>
        </p:txBody>
      </p:sp>
      <p:sp>
        <p:nvSpPr>
          <p:cNvPr id="5" name="Slide Number Placeholder 4">
            <a:extLst>
              <a:ext uri="{FF2B5EF4-FFF2-40B4-BE49-F238E27FC236}">
                <a16:creationId xmlns:a16="http://schemas.microsoft.com/office/drawing/2014/main" id="{51291880-0906-7123-079F-DF0272A58407}"/>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5</a:t>
            </a:fld>
            <a:endParaRPr lang="en-GB" b="1">
              <a:solidFill>
                <a:srgbClr val="000000">
                  <a:lumMod val="65000"/>
                  <a:lumOff val="35000"/>
                </a:srgbClr>
              </a:solidFill>
            </a:endParaRPr>
          </a:p>
        </p:txBody>
      </p:sp>
      <p:pic>
        <p:nvPicPr>
          <p:cNvPr id="8" name="Picture 7">
            <a:extLst>
              <a:ext uri="{FF2B5EF4-FFF2-40B4-BE49-F238E27FC236}">
                <a16:creationId xmlns:a16="http://schemas.microsoft.com/office/drawing/2014/main" id="{C773A88A-BEB9-5126-B50B-4C6492193E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3760" y="2917604"/>
            <a:ext cx="7454873" cy="3422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Rounded Corners 5">
            <a:extLst>
              <a:ext uri="{FF2B5EF4-FFF2-40B4-BE49-F238E27FC236}">
                <a16:creationId xmlns:a16="http://schemas.microsoft.com/office/drawing/2014/main" id="{5B6455EC-C37C-7190-EA44-D996479A4330}"/>
              </a:ext>
            </a:extLst>
          </p:cNvPr>
          <p:cNvSpPr/>
          <p:nvPr/>
        </p:nvSpPr>
        <p:spPr bwMode="auto">
          <a:xfrm>
            <a:off x="801190" y="5695407"/>
            <a:ext cx="557348" cy="148046"/>
          </a:xfrm>
          <a:prstGeom prst="roundRect">
            <a:avLst/>
          </a:prstGeom>
          <a:noFill/>
          <a:ln>
            <a:solidFill>
              <a:schemeClr val="accent4">
                <a:lumMod val="60000"/>
                <a:lumOff val="4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highlight>
                <a:srgbClr val="FFFF00"/>
              </a:highlight>
              <a:latin typeface="Arial" charset="0"/>
            </a:endParaRPr>
          </a:p>
        </p:txBody>
      </p:sp>
    </p:spTree>
    <p:extLst>
      <p:ext uri="{BB962C8B-B14F-4D97-AF65-F5344CB8AC3E}">
        <p14:creationId xmlns:p14="http://schemas.microsoft.com/office/powerpoint/2010/main" val="254124692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3. Confirming the Plan Details</a:t>
            </a:r>
            <a:endParaRPr lang="en-US" sz="2400" dirty="0">
              <a:cs typeface="Arial"/>
            </a:endParaRPr>
          </a:p>
        </p:txBody>
      </p:sp>
      <p:sp>
        <p:nvSpPr>
          <p:cNvPr id="3" name="Text Placeholder 2"/>
          <p:cNvSpPr>
            <a:spLocks noGrp="1"/>
          </p:cNvSpPr>
          <p:nvPr>
            <p:ph type="body" sz="quarter" idx="13"/>
          </p:nvPr>
        </p:nvSpPr>
        <p:spPr>
          <a:xfrm>
            <a:off x="8998" y="1425278"/>
            <a:ext cx="8725427" cy="1466517"/>
          </a:xfrm>
        </p:spPr>
        <p:txBody>
          <a:bodyPr>
            <a:normAutofit/>
          </a:bodyPr>
          <a:lstStyle/>
          <a:p>
            <a:pPr marL="646430" lvl="1" indent="-285750">
              <a:lnSpc>
                <a:spcPct val="150000"/>
              </a:lnSpc>
              <a:buClr>
                <a:prstClr val="black"/>
              </a:buClr>
              <a:buChar char="•"/>
            </a:pPr>
            <a:r>
              <a:rPr lang="en-US" sz="1200" dirty="0">
                <a:ea typeface="+mn-lt"/>
                <a:cs typeface="+mn-lt"/>
              </a:rPr>
              <a:t>Identify the relevant plan, hover over the planning drop-down menu, and choose </a:t>
            </a:r>
            <a:r>
              <a:rPr lang="en-US" sz="1200" i="1" dirty="0">
                <a:ea typeface="+mn-lt"/>
                <a:cs typeface="+mn-lt"/>
              </a:rPr>
              <a:t>Plan Details</a:t>
            </a:r>
            <a:r>
              <a:rPr lang="en-US" sz="1200" dirty="0">
                <a:ea typeface="+mn-lt"/>
                <a:cs typeface="+mn-lt"/>
              </a:rPr>
              <a:t> or simply click on </a:t>
            </a:r>
            <a:r>
              <a:rPr lang="en-US" sz="1200" i="1" dirty="0">
                <a:ea typeface="+mn-lt"/>
                <a:cs typeface="+mn-lt"/>
              </a:rPr>
              <a:t>Plan workflow </a:t>
            </a:r>
            <a:r>
              <a:rPr lang="en-US" sz="1200" dirty="0">
                <a:ea typeface="+mn-lt"/>
                <a:cs typeface="+mn-lt"/>
              </a:rPr>
              <a:t>tab within the wizard.</a:t>
            </a:r>
          </a:p>
          <a:p>
            <a:pPr marL="646430" lvl="1" indent="-285750">
              <a:lnSpc>
                <a:spcPct val="150000"/>
              </a:lnSpc>
              <a:buClr>
                <a:srgbClr val="000000"/>
              </a:buClr>
              <a:buChar char="•"/>
            </a:pPr>
            <a:r>
              <a:rPr lang="en-US" sz="1200" dirty="0">
                <a:ea typeface="+mn-lt"/>
                <a:cs typeface="+mn-lt"/>
              </a:rPr>
              <a:t>The Plan Details show the initial information collected from the field to set up the plan. Confirm that this information is correct.</a:t>
            </a:r>
            <a:endParaRPr lang="en-US" sz="1200" dirty="0">
              <a:cs typeface="Arial"/>
            </a:endParaRPr>
          </a:p>
          <a:p>
            <a:pPr marL="360045" lvl="1" indent="0">
              <a:buClr>
                <a:prstClr val="black"/>
              </a:buClr>
              <a:buNone/>
            </a:pPr>
            <a:endParaRPr lang="en-US" sz="1400" dirty="0">
              <a:cs typeface="Arial"/>
            </a:endParaRPr>
          </a:p>
          <a:p>
            <a:endParaRPr lang="en-US" sz="1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6</a:t>
            </a:fld>
            <a:endParaRPr lang="en-GB" b="1">
              <a:solidFill>
                <a:srgbClr val="000000">
                  <a:lumMod val="65000"/>
                  <a:lumOff val="35000"/>
                </a:srgbClr>
              </a:solidFill>
            </a:endParaRPr>
          </a:p>
        </p:txBody>
      </p:sp>
      <p:pic>
        <p:nvPicPr>
          <p:cNvPr id="7" name="Picture 8" descr="Graphical user interface, application&#10;&#10;Description automatically generated">
            <a:extLst>
              <a:ext uri="{FF2B5EF4-FFF2-40B4-BE49-F238E27FC236}">
                <a16:creationId xmlns:a16="http://schemas.microsoft.com/office/drawing/2014/main" id="{AFE94458-6C2A-5641-535D-98F877D6A786}"/>
              </a:ext>
            </a:extLst>
          </p:cNvPr>
          <p:cNvPicPr>
            <a:picLocks noChangeAspect="1"/>
          </p:cNvPicPr>
          <p:nvPr/>
        </p:nvPicPr>
        <p:blipFill>
          <a:blip r:embed="rId2"/>
          <a:stretch>
            <a:fillRect/>
          </a:stretch>
        </p:blipFill>
        <p:spPr>
          <a:xfrm>
            <a:off x="1903465" y="2491100"/>
            <a:ext cx="5143546" cy="3883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6005119"/>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Confirming Monitoring Periods</a:t>
            </a:r>
          </a:p>
        </p:txBody>
      </p:sp>
      <p:sp>
        <p:nvSpPr>
          <p:cNvPr id="3" name="Text Placeholder 2"/>
          <p:cNvSpPr>
            <a:spLocks noGrp="1"/>
          </p:cNvSpPr>
          <p:nvPr>
            <p:ph type="body" sz="quarter" idx="13"/>
          </p:nvPr>
        </p:nvSpPr>
        <p:spPr>
          <a:xfrm>
            <a:off x="314325" y="1484402"/>
            <a:ext cx="8420100" cy="1599156"/>
          </a:xfrm>
        </p:spPr>
        <p:txBody>
          <a:bodyPr/>
          <a:lstStyle/>
          <a:p>
            <a:pPr lvl="1" indent="-175895">
              <a:lnSpc>
                <a:spcPct val="150000"/>
              </a:lnSpc>
              <a:buClr>
                <a:srgbClr val="000000"/>
              </a:buClr>
              <a:buFont typeface="Arial,Sans-Serif" panose="020B0604020202020204" pitchFamily="34" charset="0"/>
              <a:buChar char="•"/>
            </a:pPr>
            <a:r>
              <a:rPr lang="en-US" sz="1200" dirty="0">
                <a:cs typeface="Arial"/>
              </a:rPr>
              <a:t>The default monitoring periodicity for HRPs is quarterly. Choose a periodicity from the list, then click [</a:t>
            </a:r>
            <a:r>
              <a:rPr lang="en-US" sz="1200" i="1" dirty="0">
                <a:cs typeface="Arial"/>
              </a:rPr>
              <a:t>Populate periods</a:t>
            </a:r>
            <a:r>
              <a:rPr lang="en-US" sz="1200" dirty="0">
                <a:cs typeface="Arial"/>
              </a:rPr>
              <a:t>]. </a:t>
            </a:r>
            <a:r>
              <a:rPr lang="en-US" sz="1200" dirty="0"/>
              <a:t>Make any changes to the start and end dates, as necessary. For cumulative results, start each period on the same day. Custom periods and expiry dates for monitoring data entry can be added; these are no covered in this guide.</a:t>
            </a:r>
            <a:endParaRPr lang="en-US" sz="1200" dirty="0">
              <a:cs typeface="Arial"/>
            </a:endParaRPr>
          </a:p>
          <a:p>
            <a:endParaRPr lang="en-US" dirty="0"/>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7</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946014" y="2490681"/>
            <a:ext cx="5412729" cy="3901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1435961"/>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Confirming Clusters Structure</a:t>
            </a:r>
            <a:endParaRPr lang="en-US" sz="2400" b="0" dirty="0"/>
          </a:p>
        </p:txBody>
      </p:sp>
      <p:sp>
        <p:nvSpPr>
          <p:cNvPr id="3" name="Text Placeholder 2"/>
          <p:cNvSpPr>
            <a:spLocks noGrp="1"/>
          </p:cNvSpPr>
          <p:nvPr>
            <p:ph type="body" sz="quarter" idx="13"/>
          </p:nvPr>
        </p:nvSpPr>
        <p:spPr>
          <a:xfrm>
            <a:off x="444895" y="1482725"/>
            <a:ext cx="8254209" cy="612155"/>
          </a:xfrm>
        </p:spPr>
        <p:txBody>
          <a:bodyPr/>
          <a:lstStyle/>
          <a:p>
            <a:pPr>
              <a:lnSpc>
                <a:spcPct val="150000"/>
              </a:lnSpc>
            </a:pPr>
            <a:r>
              <a:rPr lang="en-US" sz="1200" dirty="0"/>
              <a:t>The </a:t>
            </a:r>
            <a:r>
              <a:rPr lang="en-US" sz="1200" i="1" dirty="0"/>
              <a:t>Cluster Details </a:t>
            </a:r>
            <a:r>
              <a:rPr lang="en-US" sz="1200" dirty="0"/>
              <a:t>page is displayed. It can be modified by adding clusters, removing clusters or changing its name. And it is done only centrally by the administrators. </a:t>
            </a:r>
            <a:endParaRPr lang="en-US" sz="12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8</a:t>
            </a:fld>
            <a:endParaRPr lang="en-GB" b="1">
              <a:solidFill>
                <a:srgbClr val="000000">
                  <a:lumMod val="65000"/>
                  <a:lumOff val="35000"/>
                </a:srgbClr>
              </a:solidFill>
            </a:endParaRPr>
          </a:p>
        </p:txBody>
      </p:sp>
      <p:pic>
        <p:nvPicPr>
          <p:cNvPr id="6" name="Picture 5" descr="A screenshot of a computer&#10;&#10;Description automatically generated with medium confidence">
            <a:extLst>
              <a:ext uri="{FF2B5EF4-FFF2-40B4-BE49-F238E27FC236}">
                <a16:creationId xmlns:a16="http://schemas.microsoft.com/office/drawing/2014/main" id="{5B286568-4FFD-40CF-868B-92120907A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00" y="2411320"/>
            <a:ext cx="6757211" cy="3800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6202354"/>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4. Creating disaggregation model(s)</a:t>
            </a:r>
            <a:endParaRPr lang="en-US" sz="2400" dirty="0">
              <a:cs typeface="Arial"/>
            </a:endParaRPr>
          </a:p>
        </p:txBody>
      </p:sp>
      <p:sp>
        <p:nvSpPr>
          <p:cNvPr id="3" name="Text Placeholder 2"/>
          <p:cNvSpPr>
            <a:spLocks noGrp="1"/>
          </p:cNvSpPr>
          <p:nvPr>
            <p:ph type="body" sz="quarter" idx="13"/>
          </p:nvPr>
        </p:nvSpPr>
        <p:spPr>
          <a:xfrm>
            <a:off x="581025" y="1482725"/>
            <a:ext cx="8254209" cy="953787"/>
          </a:xfrm>
        </p:spPr>
        <p:txBody>
          <a:bodyPr/>
          <a:lstStyle/>
          <a:p>
            <a:pPr>
              <a:lnSpc>
                <a:spcPct val="150000"/>
              </a:lnSpc>
            </a:pPr>
            <a:r>
              <a:rPr lang="en-US" sz="1200" dirty="0"/>
              <a:t>Navigate to the </a:t>
            </a:r>
            <a:r>
              <a:rPr lang="en-US" sz="1200" i="1" dirty="0"/>
              <a:t>Disaggregation Model </a:t>
            </a:r>
            <a:r>
              <a:rPr lang="en-US" sz="1200" dirty="0"/>
              <a:t>page from the Dashboard by clicking </a:t>
            </a:r>
            <a:r>
              <a:rPr lang="en-US" sz="1200" i="1" dirty="0" err="1"/>
              <a:t>Disagg</a:t>
            </a:r>
            <a:r>
              <a:rPr lang="en-US" sz="1200" i="1" dirty="0"/>
              <a:t>. Model </a:t>
            </a:r>
            <a:r>
              <a:rPr lang="en-US" sz="1200" dirty="0"/>
              <a:t>in the Planning pull-down for your plan, or from within the wizard by clicking the </a:t>
            </a:r>
            <a:r>
              <a:rPr lang="en-US" sz="1200" i="1" dirty="0"/>
              <a:t>Disaggregation </a:t>
            </a:r>
            <a:r>
              <a:rPr lang="en-US" sz="1200" dirty="0"/>
              <a:t>workflow tab.</a:t>
            </a:r>
            <a:endParaRPr lang="en-US" sz="1200" dirty="0">
              <a:cs typeface="Arial"/>
            </a:endParaRPr>
          </a:p>
          <a:p>
            <a:pPr>
              <a:lnSpc>
                <a:spcPct val="150000"/>
              </a:lnSpc>
              <a:buFont typeface="Arial"/>
              <a:buChar char="•"/>
            </a:pPr>
            <a:r>
              <a:rPr lang="en-US" sz="1200" dirty="0"/>
              <a:t>RPM allows multiple disaggregation models to be managed. To start, click </a:t>
            </a:r>
            <a:r>
              <a:rPr lang="en-US" sz="1200" i="1" dirty="0"/>
              <a:t>[Add new disaggregation model].</a:t>
            </a:r>
            <a:endParaRPr lang="en-US" sz="1200" i="1"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9</a:t>
            </a:fld>
            <a:endParaRPr lang="en-GB" b="1">
              <a:solidFill>
                <a:srgbClr val="000000">
                  <a:lumMod val="65000"/>
                  <a:lumOff val="35000"/>
                </a:srgbClr>
              </a:solidFill>
            </a:endParaRPr>
          </a:p>
        </p:txBody>
      </p:sp>
      <p:pic>
        <p:nvPicPr>
          <p:cNvPr id="6" name="Picture 6">
            <a:extLst>
              <a:ext uri="{FF2B5EF4-FFF2-40B4-BE49-F238E27FC236}">
                <a16:creationId xmlns:a16="http://schemas.microsoft.com/office/drawing/2014/main" id="{D70E78CF-9F02-7691-CBF7-47C72F141665}"/>
              </a:ext>
            </a:extLst>
          </p:cNvPr>
          <p:cNvPicPr>
            <a:picLocks noChangeAspect="1"/>
          </p:cNvPicPr>
          <p:nvPr/>
        </p:nvPicPr>
        <p:blipFill>
          <a:blip r:embed="rId2"/>
          <a:stretch>
            <a:fillRect/>
          </a:stretch>
        </p:blipFill>
        <p:spPr>
          <a:xfrm>
            <a:off x="1654195" y="3010364"/>
            <a:ext cx="5835610" cy="2884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5915532"/>
      </p:ext>
    </p:extLst>
  </p:cSld>
  <p:clrMapOvr>
    <a:masterClrMapping/>
  </p:clrMapOvr>
  <p:transition>
    <p:randomBar/>
  </p:transition>
</p:sld>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71c120-b919-4552-8179-5cc8209ae34e">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6" ma:contentTypeDescription="Create a new document." ma:contentTypeScope="" ma:versionID="5b790d766cf24b03cd3b572c1781654a">
  <xsd:schema xmlns:xsd="http://www.w3.org/2001/XMLSchema" xmlns:xs="http://www.w3.org/2001/XMLSchema" xmlns:p="http://schemas.microsoft.com/office/2006/metadata/properties" xmlns:ns2="2c71c120-b919-4552-8179-5cc8209ae34e" xmlns:ns3="baf121fa-59df-4465-972a-a50e3f5ceefd" xmlns:ns4="985ec44e-1bab-4c0b-9df0-6ba128686fc9" targetNamespace="http://schemas.microsoft.com/office/2006/metadata/properties" ma:root="true" ma:fieldsID="2d5d04614688e49f1fc291eb63cebd0c" ns2:_="" ns3:_="" ns4:_="">
    <xsd:import namespace="2c71c120-b919-4552-8179-5cc8209ae34e"/>
    <xsd:import namespace="baf121fa-59df-4465-972a-a50e3f5ceef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f080c8c-5946-4434-bd4e-0ca17528b6b3}" ma:internalName="TaxCatchAll" ma:showField="CatchAllData" ma:web="baf121fa-59df-4465-972a-a50e3f5cee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985F51-55ED-496E-AC74-96419A9F753C}">
  <ds:schemaRefs>
    <ds:schemaRef ds:uri="http://schemas.microsoft.com/sharepoint/v3/contenttype/forms"/>
  </ds:schemaRefs>
</ds:datastoreItem>
</file>

<file path=customXml/itemProps2.xml><?xml version="1.0" encoding="utf-8"?>
<ds:datastoreItem xmlns:ds="http://schemas.openxmlformats.org/officeDocument/2006/customXml" ds:itemID="{C85167BD-3E53-4B2B-83A0-B719D6B7D0F6}">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c71c120-b919-4552-8179-5cc8209ae34e"/>
    <ds:schemaRef ds:uri="http://purl.org/dc/terms/"/>
    <ds:schemaRef ds:uri="baf121fa-59df-4465-972a-a50e3f5ceefd"/>
    <ds:schemaRef ds:uri="http://www.w3.org/XML/1998/namespace"/>
    <ds:schemaRef ds:uri="985ec44e-1bab-4c0b-9df0-6ba128686fc9"/>
  </ds:schemaRefs>
</ds:datastoreItem>
</file>

<file path=customXml/itemProps3.xml><?xml version="1.0" encoding="utf-8"?>
<ds:datastoreItem xmlns:ds="http://schemas.openxmlformats.org/officeDocument/2006/customXml" ds:itemID="{A2F7E614-5F5F-48C6-AAE6-9538125B1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2448</Words>
  <Application>Microsoft Office PowerPoint</Application>
  <PresentationFormat>On-screen Show (4:3)</PresentationFormat>
  <Paragraphs>264</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(Body)</vt:lpstr>
      <vt:lpstr>Arial,Sans-Serif</vt:lpstr>
      <vt:lpstr>Avenir LT 55 Roman</vt:lpstr>
      <vt:lpstr>Calibri</vt:lpstr>
      <vt:lpstr>Verdana</vt:lpstr>
      <vt:lpstr>Wingdings</vt:lpstr>
      <vt:lpstr>ocha_1</vt:lpstr>
      <vt:lpstr>Response Planning &amp; Monitoring (RPM)  A step-by-step guide   Version 1.0 Last Updated: September 2023</vt:lpstr>
      <vt:lpstr>This step-by-step guide covers:</vt:lpstr>
      <vt:lpstr>1. Log in to Humanitarian ID</vt:lpstr>
      <vt:lpstr>Log in to Humanitarian ID</vt:lpstr>
      <vt:lpstr>2. Navigating RPM</vt:lpstr>
      <vt:lpstr>3. Confirming the Plan Details</vt:lpstr>
      <vt:lpstr>Confirming Monitoring Periods</vt:lpstr>
      <vt:lpstr>Confirming Clusters Structure</vt:lpstr>
      <vt:lpstr>4. Creating disaggregation model(s)</vt:lpstr>
      <vt:lpstr>Creating disaggregation model(s)</vt:lpstr>
      <vt:lpstr>Creating disaggregation model(s)</vt:lpstr>
      <vt:lpstr>Creating disaggregation model(s)</vt:lpstr>
      <vt:lpstr>Creating disaggregation model(s)</vt:lpstr>
      <vt:lpstr>5– Data Management (for Plan Leads) </vt:lpstr>
      <vt:lpstr>Adding Strategic Objectives</vt:lpstr>
      <vt:lpstr>Adding Strategic Objectives</vt:lpstr>
      <vt:lpstr>Adding Specific Objectives</vt:lpstr>
      <vt:lpstr>Adding Indicators for Specific Objectives</vt:lpstr>
      <vt:lpstr>Adding Indicators for Specific Objectives</vt:lpstr>
      <vt:lpstr>Adding disaggregated targets to:  intercluster caseloads</vt:lpstr>
      <vt:lpstr>Adding disaggregated data using excel</vt:lpstr>
      <vt:lpstr>6. Data Management (for Cluster Leads)</vt:lpstr>
      <vt:lpstr>Adding Cluster Caseloads</vt:lpstr>
      <vt:lpstr>Adding Disaggregation Model to Cluster Caseloads</vt:lpstr>
      <vt:lpstr>Adding disaggregated data using excel</vt:lpstr>
      <vt:lpstr>Adding Cluster Objectives and Cluster Activities</vt:lpstr>
      <vt:lpstr>Adding Indicators for Cluster Objectives and Activities </vt:lpstr>
      <vt:lpstr>Selecting the Calculation Method for Indicators</vt:lpstr>
      <vt:lpstr>Adding Indicators for Cluster Objectives and Activities </vt:lpstr>
      <vt:lpstr>Using Disaggregation Models:  cluster framework indicators</vt:lpstr>
      <vt:lpstr>Using Disaggregation Models:  cluster indicators </vt:lpstr>
      <vt:lpstr>Adding Indicators disaggregation using excel</vt:lpstr>
      <vt:lpstr>Making Alignments</vt:lpstr>
      <vt:lpstr>7. Uploading monitoring data</vt:lpstr>
      <vt:lpstr>Navigating monitoring data</vt:lpstr>
      <vt:lpstr>Navigating monitoring data</vt:lpstr>
      <vt:lpstr>Adding monitoring data</vt:lpstr>
      <vt:lpstr>Adding disaggregated monitoring data (Entering disaggregated results)</vt:lpstr>
      <vt:lpstr>Adding Disaggregated monitoring data</vt:lpstr>
      <vt:lpstr>Adding monitoring data in bulk</vt:lpstr>
      <vt:lpstr>Adding monitoring data in bulk</vt:lpstr>
      <vt:lpstr>Adding monitoring data in bulk</vt:lpstr>
      <vt:lpstr>Download your data in Excel format</vt:lpstr>
      <vt:lpstr>8.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2532</cp:revision>
  <dcterms:created xsi:type="dcterms:W3CDTF">2011-09-19T10:20:34Z</dcterms:created>
  <dcterms:modified xsi:type="dcterms:W3CDTF">2023-10-16T12:24:58Z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0x010100A06A22DF2BF4E741B20FC849E833E823</vt:lpwstr>
  </property>
  <property fmtid="{D5CDD505-2E9C-101B-9397-08002B2CF9AE}" pid="3" name="MediaServiceImageTags">
    <vt:lpwstr/>
  </property>
</Properties>
</file>