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49"/>
  </p:notesMasterIdLst>
  <p:handoutMasterIdLst>
    <p:handoutMasterId r:id="rId50"/>
  </p:handoutMasterIdLst>
  <p:sldIdLst>
    <p:sldId id="444" r:id="rId5"/>
    <p:sldId id="517" r:id="rId6"/>
    <p:sldId id="446" r:id="rId7"/>
    <p:sldId id="471" r:id="rId8"/>
    <p:sldId id="519" r:id="rId9"/>
    <p:sldId id="499" r:id="rId10"/>
    <p:sldId id="500" r:id="rId11"/>
    <p:sldId id="485" r:id="rId12"/>
    <p:sldId id="489" r:id="rId13"/>
    <p:sldId id="491" r:id="rId14"/>
    <p:sldId id="492" r:id="rId15"/>
    <p:sldId id="494" r:id="rId16"/>
    <p:sldId id="495" r:id="rId17"/>
    <p:sldId id="473" r:id="rId18"/>
    <p:sldId id="457" r:id="rId19"/>
    <p:sldId id="474" r:id="rId20"/>
    <p:sldId id="481" r:id="rId21"/>
    <p:sldId id="478" r:id="rId22"/>
    <p:sldId id="477" r:id="rId23"/>
    <p:sldId id="498" r:id="rId24"/>
    <p:sldId id="534" r:id="rId25"/>
    <p:sldId id="486" r:id="rId26"/>
    <p:sldId id="532" r:id="rId27"/>
    <p:sldId id="531" r:id="rId28"/>
    <p:sldId id="535" r:id="rId29"/>
    <p:sldId id="527" r:id="rId30"/>
    <p:sldId id="448" r:id="rId31"/>
    <p:sldId id="514" r:id="rId32"/>
    <p:sldId id="480" r:id="rId33"/>
    <p:sldId id="461" r:id="rId34"/>
    <p:sldId id="497" r:id="rId35"/>
    <p:sldId id="533" r:id="rId36"/>
    <p:sldId id="521" r:id="rId37"/>
    <p:sldId id="508" r:id="rId38"/>
    <p:sldId id="509" r:id="rId39"/>
    <p:sldId id="511" r:id="rId40"/>
    <p:sldId id="513" r:id="rId41"/>
    <p:sldId id="516" r:id="rId42"/>
    <p:sldId id="515" r:id="rId43"/>
    <p:sldId id="449" r:id="rId44"/>
    <p:sldId id="466" r:id="rId45"/>
    <p:sldId id="472" r:id="rId46"/>
    <p:sldId id="451" r:id="rId47"/>
    <p:sldId id="520"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orient="horz" pos="4115">
          <p15:clr>
            <a:srgbClr val="A4A3A4"/>
          </p15:clr>
        </p15:guide>
        <p15:guide id="3" orient="horz" pos="2183" userDrawn="1">
          <p15:clr>
            <a:srgbClr val="A4A3A4"/>
          </p15:clr>
        </p15:guide>
        <p15:guide id="4" orient="horz" pos="4319">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16" userDrawn="1">
          <p15:clr>
            <a:srgbClr val="A4A3A4"/>
          </p15:clr>
        </p15:guide>
        <p15:guide id="9" orient="horz" pos="856">
          <p15:clr>
            <a:srgbClr val="A4A3A4"/>
          </p15:clr>
        </p15:guide>
        <p15:guide id="10" orient="horz" pos="2685">
          <p15:clr>
            <a:srgbClr val="A4A3A4"/>
          </p15:clr>
        </p15:guide>
        <p15:guide id="11" pos="317" userDrawn="1">
          <p15:clr>
            <a:srgbClr val="A4A3A4"/>
          </p15:clr>
        </p15:guide>
        <p15:guide id="12" pos="5448">
          <p15:clr>
            <a:srgbClr val="A4A3A4"/>
          </p15:clr>
        </p15:guide>
        <p15:guide id="13" pos="2794">
          <p15:clr>
            <a:srgbClr val="A4A3A4"/>
          </p15:clr>
        </p15:guide>
        <p15:guide id="14" pos="278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1E8"/>
    <a:srgbClr val="026CB6"/>
    <a:srgbClr val="FFE1E1"/>
    <a:srgbClr val="FFCCCC"/>
    <a:srgbClr val="FFAFAF"/>
    <a:srgbClr val="FF9900"/>
    <a:srgbClr val="F0F5FA"/>
    <a:srgbClr val="E3EBF5"/>
    <a:srgbClr val="9EBCDE"/>
    <a:srgbClr val="80A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7" autoAdjust="0"/>
    <p:restoredTop sz="94899" autoAdjust="0"/>
  </p:normalViewPr>
  <p:slideViewPr>
    <p:cSldViewPr snapToGrid="0" showGuides="1">
      <p:cViewPr varScale="1">
        <p:scale>
          <a:sx n="108" d="100"/>
          <a:sy n="108" d="100"/>
        </p:scale>
        <p:origin x="1272" y="108"/>
      </p:cViewPr>
      <p:guideLst>
        <p:guide orient="horz" pos="2364"/>
        <p:guide orient="horz" pos="4115"/>
        <p:guide orient="horz" pos="2183"/>
        <p:guide orient="horz" pos="4319"/>
        <p:guide orient="horz" pos="3929"/>
        <p:guide orient="horz" pos="1389"/>
        <p:guide orient="horz" pos="368"/>
        <p:guide orient="horz" pos="1616"/>
        <p:guide orient="horz" pos="856"/>
        <p:guide orient="horz" pos="2685"/>
        <p:guide pos="317"/>
        <p:guide pos="5448"/>
        <p:guide pos="2794"/>
        <p:guide pos="2789"/>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r>
              <a:rPr lang="en-AU"/>
              <a:t>Notes</a:t>
            </a:r>
          </a:p>
        </p:txBody>
      </p:sp>
      <p:sp>
        <p:nvSpPr>
          <p:cNvPr id="3" name="Date Placeholder 2"/>
          <p:cNvSpPr>
            <a:spLocks noGrp="1"/>
          </p:cNvSpPr>
          <p:nvPr>
            <p:ph type="dt" sz="quarter" idx="1"/>
          </p:nvPr>
        </p:nvSpPr>
        <p:spPr>
          <a:xfrm>
            <a:off x="3850446" y="0"/>
            <a:ext cx="2945659" cy="496332"/>
          </a:xfrm>
          <a:prstGeom prst="rect">
            <a:avLst/>
          </a:prstGeom>
        </p:spPr>
        <p:txBody>
          <a:bodyPr vert="horz" lIns="91440" tIns="45720" rIns="91440" bIns="45720" rtlCol="0"/>
          <a:lstStyle>
            <a:lvl1pPr algn="r">
              <a:defRPr sz="1200"/>
            </a:lvl1pPr>
          </a:lstStyle>
          <a:p>
            <a:fld id="{DDA76F0A-980D-4F30-A34C-6192C86BCEB5}" type="datetimeFigureOut">
              <a:rPr lang="en-AU" smtClean="0"/>
              <a:pPr/>
              <a:t>16/10/2023</a:t>
            </a:fld>
            <a:endParaRPr lang="en-AU"/>
          </a:p>
        </p:txBody>
      </p:sp>
      <p:sp>
        <p:nvSpPr>
          <p:cNvPr id="4" name="Footer Placeholder 3"/>
          <p:cNvSpPr>
            <a:spLocks noGrp="1"/>
          </p:cNvSpPr>
          <p:nvPr>
            <p:ph type="ftr" sz="quarter" idx="2"/>
          </p:nvPr>
        </p:nvSpPr>
        <p:spPr>
          <a:xfrm>
            <a:off x="3" y="9428585"/>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6" y="9428585"/>
            <a:ext cx="2945659" cy="496332"/>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atin typeface="Arial" pitchFamily="34" charset="0"/>
                <a:cs typeface="Arial" pitchFamily="34" charset="0"/>
              </a:defRPr>
            </a:lvl1pPr>
          </a:lstStyle>
          <a:p>
            <a:r>
              <a:rPr lang="en-AU"/>
              <a:t>Notes</a:t>
            </a:r>
          </a:p>
        </p:txBody>
      </p:sp>
      <p:sp>
        <p:nvSpPr>
          <p:cNvPr id="3" name="Date Placeholder 2"/>
          <p:cNvSpPr>
            <a:spLocks noGrp="1"/>
          </p:cNvSpPr>
          <p:nvPr>
            <p:ph type="dt" idx="1"/>
          </p:nvPr>
        </p:nvSpPr>
        <p:spPr>
          <a:xfrm>
            <a:off x="3850446" y="0"/>
            <a:ext cx="2945659" cy="496332"/>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16A5F483-3392-4357-8BB8-81BAE864DE40}" type="datetimeFigureOut">
              <a:rPr lang="en-AU" smtClean="0"/>
              <a:pPr/>
              <a:t>16/10/2023</a:t>
            </a:fld>
            <a:endParaRPr lang="en-AU"/>
          </a:p>
        </p:txBody>
      </p:sp>
      <p:sp>
        <p:nvSpPr>
          <p:cNvPr id="4" name="Slide Image Placeholder 3"/>
          <p:cNvSpPr>
            <a:spLocks noGrp="1" noRot="1" noChangeAspect="1"/>
          </p:cNvSpPr>
          <p:nvPr>
            <p:ph type="sldImg" idx="2"/>
          </p:nvPr>
        </p:nvSpPr>
        <p:spPr>
          <a:xfrm>
            <a:off x="917575" y="508000"/>
            <a:ext cx="4962525" cy="37226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494291"/>
            <a:ext cx="5438140" cy="46878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28585"/>
            <a:ext cx="2945659" cy="496332"/>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Header Placeholder 3"/>
          <p:cNvSpPr>
            <a:spLocks noGrp="1"/>
          </p:cNvSpPr>
          <p:nvPr>
            <p:ph type="hdr" sz="quarter"/>
          </p:nvPr>
        </p:nvSpPr>
        <p:spPr/>
        <p:txBody>
          <a:bodyPr/>
          <a:lstStyle/>
          <a:p>
            <a:r>
              <a:rPr lang="en-AU"/>
              <a:t>Notes</a:t>
            </a:r>
          </a:p>
        </p:txBody>
      </p:sp>
      <p:sp>
        <p:nvSpPr>
          <p:cNvPr id="5" name="Slide Number Placeholder 4"/>
          <p:cNvSpPr>
            <a:spLocks noGrp="1"/>
          </p:cNvSpPr>
          <p:nvPr>
            <p:ph type="sldNum" sz="quarter" idx="5"/>
          </p:nvPr>
        </p:nvSpPr>
        <p:spPr/>
        <p:txBody>
          <a:bodyPr/>
          <a:lstStyle/>
          <a:p>
            <a:fld id="{B4ED1CF7-524F-44E0-A189-DE865D5A874F}" type="slidenum">
              <a:rPr lang="en-AU" smtClean="0"/>
              <a:pPr/>
              <a:t>5</a:t>
            </a:fld>
            <a:endParaRPr lang="en-AU"/>
          </a:p>
        </p:txBody>
      </p:sp>
    </p:spTree>
    <p:extLst>
      <p:ext uri="{BB962C8B-B14F-4D97-AF65-F5344CB8AC3E}">
        <p14:creationId xmlns:p14="http://schemas.microsoft.com/office/powerpoint/2010/main" val="73231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p>
            <a:pPr fontAlgn="base">
              <a:spcBef>
                <a:spcPct val="0"/>
              </a:spcBef>
              <a:spcAft>
                <a:spcPct val="0"/>
              </a:spcAft>
              <a:defRPr/>
            </a:pPr>
            <a:fld id="{ADE204DF-6F0B-413A-9498-4C487D251E48}"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5896366A-1973-4934-895F-C7FD6023C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E3ACF005-7C72-4E2F-BF33-6F1DAD65D0F0}" type="datetime1">
              <a:rPr lang="en-US" smtClean="0"/>
              <a:t>10/16/2023</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505D4669-2440-4F6F-9C22-5C3FAE10D11A}"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349014" y="239874"/>
            <a:ext cx="4578882" cy="338554"/>
          </a:xfrm>
          <a:prstGeom prst="rect">
            <a:avLst/>
          </a:prstGeom>
          <a:noFill/>
        </p:spPr>
        <p:txBody>
          <a:bodyPr wrap="none" rtlCol="0">
            <a:spAutoFit/>
          </a:bodyPr>
          <a:lstStyle/>
          <a:p>
            <a:r>
              <a:rPr lang="en-US" sz="1600" b="0" cap="small" baseline="0" dirty="0">
                <a:solidFill>
                  <a:schemeClr val="bg1">
                    <a:lumMod val="85000"/>
                  </a:schemeClr>
                </a:solidFill>
              </a:rPr>
              <a:t>Assessment Planning and Monitoring Branch</a:t>
            </a:r>
            <a:endParaRPr lang="en-GB" sz="1600"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pmb-hpc.live.strattic.io/2023/05/03/displaying-values-in-humanitarian-action/"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lan.hpc.tool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uth.humanitarian.id/use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apmb-hpc.site.strattic.io/wp-content/uploads/2023/04/20230406_HPC.Tools-RPM-Brochure-1.pdf" TargetMode="External"/><Relationship Id="rId2" Type="http://schemas.openxmlformats.org/officeDocument/2006/relationships/hyperlink" Target="https://kmp.hpc.tools/2023/04/13/response-planning-and-monitoring-module-rpm-a-users-guide/" TargetMode="External"/><Relationship Id="rId1" Type="http://schemas.openxmlformats.org/officeDocument/2006/relationships/slideLayout" Target="../slideLayouts/slideLayout2.xml"/><Relationship Id="rId6" Type="http://schemas.openxmlformats.org/officeDocument/2006/relationships/hyperlink" Target="https://www.youtube.com/watch?v=k6ieIkjv5YE" TargetMode="External"/><Relationship Id="rId5" Type="http://schemas.openxmlformats.org/officeDocument/2006/relationships/hyperlink" Target="https://web.microsoftstream.com/embed/channel/5e148a59-5e2a-4c90-a41b-767ddbb05c79?sort=trending%22%20allowfullscreen%20style%3D%27border:none;%27%3E%3C%2Fiframe%3E" TargetMode="External"/><Relationship Id="rId4" Type="http://schemas.openxmlformats.org/officeDocument/2006/relationships/hyperlink" Target="https://apmb-hpc.preview.strattic.io/wp-content/uploads/2023/05/20230503_Displaying-one-value-out-a-series-of-measures-of-one-indicator-F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4428" y="1433879"/>
            <a:ext cx="6652536" cy="3293209"/>
          </a:xfrm>
        </p:spPr>
        <p:txBody>
          <a:bodyPr/>
          <a:lstStyle/>
          <a:p>
            <a:pPr algn="l"/>
            <a:r>
              <a:rPr lang="en-GB" sz="2800" dirty="0"/>
              <a:t>Response Planning &amp; Monitoring</a:t>
            </a:r>
            <a:br>
              <a:rPr lang="en-GB" sz="2800" dirty="0"/>
            </a:br>
            <a:r>
              <a:rPr lang="en-GB" sz="2800" dirty="0"/>
              <a:t>(RPM)</a:t>
            </a:r>
            <a:br>
              <a:rPr lang="en-GB" sz="2800" dirty="0"/>
            </a:br>
            <a:br>
              <a:rPr lang="fr-FR" sz="2800" dirty="0"/>
            </a:br>
            <a:r>
              <a:rPr lang="fr-FR" sz="2800" dirty="0"/>
              <a:t>Un guide pas à pas</a:t>
            </a:r>
            <a:br>
              <a:rPr lang="fr-FR" sz="2800" dirty="0"/>
            </a:br>
            <a:br>
              <a:rPr lang="fr-FR" sz="2400" dirty="0"/>
            </a:br>
            <a:br>
              <a:rPr lang="fr-FR" sz="2400" dirty="0">
                <a:solidFill>
                  <a:srgbClr val="026CB6"/>
                </a:solidFill>
              </a:rPr>
            </a:br>
            <a:r>
              <a:rPr lang="fr-FR" sz="2400" b="0" dirty="0">
                <a:solidFill>
                  <a:schemeClr val="bg1"/>
                </a:solidFill>
              </a:rPr>
              <a:t>Version 1.0</a:t>
            </a:r>
            <a:br>
              <a:rPr lang="fr-FR" sz="2400" b="0" dirty="0">
                <a:solidFill>
                  <a:schemeClr val="bg1"/>
                </a:solidFill>
              </a:rPr>
            </a:br>
            <a:r>
              <a:rPr lang="fr-FR" sz="2400" b="0" dirty="0">
                <a:solidFill>
                  <a:schemeClr val="bg1"/>
                </a:solidFill>
              </a:rPr>
              <a:t>Dernière mise à jour: Septembre 2023</a:t>
            </a:r>
            <a:endParaRPr lang="fr-FR" sz="2400" b="0" dirty="0">
              <a:solidFill>
                <a:srgbClr val="026CB6"/>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dirty="0">
              <a:solidFill>
                <a:srgbClr val="000000">
                  <a:lumMod val="65000"/>
                  <a:lumOff val="35000"/>
                </a:srgbClr>
              </a:solidFill>
            </a:endParaRPr>
          </a:p>
        </p:txBody>
      </p:sp>
    </p:spTree>
    <p:extLst>
      <p:ext uri="{BB962C8B-B14F-4D97-AF65-F5344CB8AC3E}">
        <p14:creationId xmlns:p14="http://schemas.microsoft.com/office/powerpoint/2010/main" val="2647710467"/>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Créer des modèles de désagrégation</a:t>
            </a:r>
            <a:endParaRPr lang="fr-FR"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pic>
        <p:nvPicPr>
          <p:cNvPr id="10" name="Picture 10" descr="Graphical user interface, text, application&#10;&#10;Description automatically generated">
            <a:extLst>
              <a:ext uri="{FF2B5EF4-FFF2-40B4-BE49-F238E27FC236}">
                <a16:creationId xmlns:a16="http://schemas.microsoft.com/office/drawing/2014/main" id="{E257E9ED-54EC-86AB-39E9-0B2D289CB418}"/>
              </a:ext>
            </a:extLst>
          </p:cNvPr>
          <p:cNvPicPr>
            <a:picLocks noChangeAspect="1"/>
          </p:cNvPicPr>
          <p:nvPr/>
        </p:nvPicPr>
        <p:blipFill rotWithShape="1">
          <a:blip r:embed="rId2"/>
          <a:srcRect l="259" t="623" r="27804" b="623"/>
          <a:stretch/>
        </p:blipFill>
        <p:spPr>
          <a:xfrm>
            <a:off x="4533106" y="3307624"/>
            <a:ext cx="4447429" cy="313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9" descr="Graphical user interface, text, application, email&#10;&#10;Description automatically generated">
            <a:extLst>
              <a:ext uri="{FF2B5EF4-FFF2-40B4-BE49-F238E27FC236}">
                <a16:creationId xmlns:a16="http://schemas.microsoft.com/office/drawing/2014/main" id="{E34A70B7-8682-B136-B2E1-21A736F0FB2F}"/>
              </a:ext>
            </a:extLst>
          </p:cNvPr>
          <p:cNvPicPr>
            <a:picLocks noChangeAspect="1"/>
          </p:cNvPicPr>
          <p:nvPr/>
        </p:nvPicPr>
        <p:blipFill rotWithShape="1">
          <a:blip r:embed="rId3"/>
          <a:srcRect l="682" t="2000" r="35495" b="667"/>
          <a:stretch/>
        </p:blipFill>
        <p:spPr>
          <a:xfrm>
            <a:off x="350387" y="3277024"/>
            <a:ext cx="4073193" cy="3187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420025" y="1478661"/>
            <a:ext cx="8380430" cy="1784784"/>
          </a:xfrm>
        </p:spPr>
        <p:txBody>
          <a:bodyPr/>
          <a:lstStyle/>
          <a:p>
            <a:pPr>
              <a:lnSpc>
                <a:spcPct val="150000"/>
              </a:lnSpc>
            </a:pPr>
            <a:r>
              <a:rPr lang="fr-FR" sz="1200" dirty="0">
                <a:cs typeface="Arial"/>
              </a:rPr>
              <a:t>Vous pouvez créer un modèle à partir de zéro ou prendre un modèle déjà existant comme matrice. Pour cet exemple, nous allons créer un modèle qui désagrège les bénéficiaires par admin 1, sexe et âge. Dans un premier temps vous devez cliquer sur le bouton "</a:t>
            </a:r>
            <a:r>
              <a:rPr lang="fr-FR" sz="1200" i="1" dirty="0" err="1">
                <a:cs typeface="Arial"/>
              </a:rPr>
              <a:t>Create</a:t>
            </a:r>
            <a:r>
              <a:rPr lang="fr-FR" sz="1200" i="1" dirty="0">
                <a:cs typeface="Arial"/>
              </a:rPr>
              <a:t> </a:t>
            </a:r>
            <a:r>
              <a:rPr lang="fr-FR" sz="1200" i="1" dirty="0" err="1">
                <a:cs typeface="Arial"/>
              </a:rPr>
              <a:t>your</a:t>
            </a:r>
            <a:r>
              <a:rPr lang="fr-FR" sz="1200" i="1" dirty="0">
                <a:cs typeface="Arial"/>
              </a:rPr>
              <a:t> </a:t>
            </a:r>
            <a:r>
              <a:rPr lang="fr-FR" sz="1200" i="1" dirty="0" err="1">
                <a:cs typeface="Arial"/>
              </a:rPr>
              <a:t>own</a:t>
            </a:r>
            <a:r>
              <a:rPr lang="fr-FR" sz="1200" i="1" dirty="0">
                <a:cs typeface="Arial"/>
              </a:rPr>
              <a:t> model"</a:t>
            </a:r>
            <a:r>
              <a:rPr lang="fr-FR" sz="1200" dirty="0">
                <a:cs typeface="Arial"/>
              </a:rPr>
              <a:t> puis sur "</a:t>
            </a:r>
            <a:r>
              <a:rPr lang="fr-FR" sz="1200" i="1" dirty="0">
                <a:cs typeface="Arial"/>
              </a:rPr>
              <a:t>Next".</a:t>
            </a:r>
            <a:endParaRPr lang="fr-FR" sz="1200" dirty="0">
              <a:cs typeface="Arial"/>
            </a:endParaRPr>
          </a:p>
          <a:p>
            <a:pPr>
              <a:lnSpc>
                <a:spcPct val="150000"/>
              </a:lnSpc>
              <a:buClr>
                <a:srgbClr val="000000"/>
              </a:buClr>
            </a:pPr>
            <a:r>
              <a:rPr lang="fr-FR" sz="1200" dirty="0"/>
              <a:t>Les localisations et les catégories sont gérées séparément. Ajouter une localisation en cliquant sur le bouton </a:t>
            </a:r>
            <a:r>
              <a:rPr lang="fr-FR" sz="1200" i="1" dirty="0"/>
              <a:t>[+ </a:t>
            </a:r>
            <a:r>
              <a:rPr lang="fr-FR" sz="1200" i="1" dirty="0" err="1"/>
              <a:t>Add</a:t>
            </a:r>
            <a:r>
              <a:rPr lang="fr-FR" sz="1200" i="1" dirty="0"/>
              <a:t> all Admin 1 locations] </a:t>
            </a:r>
            <a:r>
              <a:rPr lang="fr-FR" sz="1200" dirty="0"/>
              <a:t>puis sur "</a:t>
            </a:r>
            <a:r>
              <a:rPr lang="fr-FR" sz="1200" i="1" dirty="0"/>
              <a:t>Next"</a:t>
            </a:r>
            <a:r>
              <a:rPr lang="fr-FR" sz="1200" dirty="0"/>
              <a:t>. Vous pouvez également ajouter des localisations personnalisées; cela n'est pas couvert par ce guide.</a:t>
            </a:r>
            <a:endParaRPr lang="fr-FR" sz="1200" dirty="0">
              <a:cs typeface="Arial"/>
            </a:endParaRPr>
          </a:p>
        </p:txBody>
      </p:sp>
    </p:spTree>
    <p:extLst>
      <p:ext uri="{BB962C8B-B14F-4D97-AF65-F5344CB8AC3E}">
        <p14:creationId xmlns:p14="http://schemas.microsoft.com/office/powerpoint/2010/main" val="3765129935"/>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fr-FR" sz="2400" dirty="0"/>
              <a:t>Créer des modèles de désagrégation</a:t>
            </a:r>
            <a:endParaRPr lang="fr-FR" sz="2400" b="0" dirty="0">
              <a:cs typeface="Arial"/>
            </a:endParaRPr>
          </a:p>
          <a:p>
            <a:endParaRPr lang="en-US" sz="2400" dirty="0">
              <a:cs typeface="Arial"/>
            </a:endParaRPr>
          </a:p>
        </p:txBody>
      </p:sp>
      <p:sp>
        <p:nvSpPr>
          <p:cNvPr id="3" name="Text Placeholder 2"/>
          <p:cNvSpPr>
            <a:spLocks noGrp="1"/>
          </p:cNvSpPr>
          <p:nvPr>
            <p:ph type="body" sz="quarter" idx="13"/>
          </p:nvPr>
        </p:nvSpPr>
        <p:spPr>
          <a:xfrm>
            <a:off x="428625" y="1574239"/>
            <a:ext cx="8254209" cy="1298112"/>
          </a:xfrm>
        </p:spPr>
        <p:txBody>
          <a:bodyPr/>
          <a:lstStyle/>
          <a:p>
            <a:pPr>
              <a:lnSpc>
                <a:spcPct val="150000"/>
              </a:lnSpc>
            </a:pPr>
            <a:r>
              <a:rPr lang="fr-FR" sz="1200" dirty="0"/>
              <a:t>Choisissez les catégories dans la liste à gauche de votre écran. Elles sont ajoutées à une liste intermédiaire au milieu. </a:t>
            </a:r>
            <a:endParaRPr lang="fr-FR" sz="1200" dirty="0">
              <a:cs typeface="Arial"/>
            </a:endParaRPr>
          </a:p>
          <a:p>
            <a:pPr>
              <a:lnSpc>
                <a:spcPct val="150000"/>
              </a:lnSpc>
              <a:buClr>
                <a:srgbClr val="000000"/>
              </a:buClr>
            </a:pPr>
            <a:r>
              <a:rPr lang="fr-FR" sz="1200" dirty="0">
                <a:cs typeface="Arial"/>
              </a:rPr>
              <a:t>Pour utiliser les catégories sélectionnées telles quelles, cliquez sur [</a:t>
            </a:r>
            <a:r>
              <a:rPr lang="fr-FR" sz="1200" i="1" dirty="0" err="1">
                <a:cs typeface="Arial"/>
              </a:rPr>
              <a:t>Add</a:t>
            </a:r>
            <a:r>
              <a:rPr lang="fr-FR" sz="1200" i="1" dirty="0">
                <a:cs typeface="Arial"/>
              </a:rPr>
              <a:t> </a:t>
            </a:r>
            <a:r>
              <a:rPr lang="fr-FR" sz="1200" i="1" dirty="0" err="1">
                <a:cs typeface="Arial"/>
              </a:rPr>
              <a:t>categories</a:t>
            </a:r>
            <a:r>
              <a:rPr lang="fr-FR" sz="1200" dirty="0">
                <a:cs typeface="Arial"/>
              </a:rPr>
              <a:t>], puis sur </a:t>
            </a:r>
            <a:r>
              <a:rPr lang="fr-FR" sz="1200" i="1" dirty="0">
                <a:cs typeface="Arial"/>
              </a:rPr>
              <a:t>Next</a:t>
            </a:r>
            <a:r>
              <a:rPr lang="fr-FR" sz="1200" dirty="0">
                <a:cs typeface="Arial"/>
              </a:rPr>
              <a:t>.</a:t>
            </a:r>
          </a:p>
          <a:p>
            <a:pPr>
              <a:buClr>
                <a:srgbClr val="000000"/>
              </a:buClr>
            </a:pPr>
            <a:endParaRPr lang="fr-FR"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pic>
        <p:nvPicPr>
          <p:cNvPr id="6" name="Picture 5"/>
          <p:cNvPicPr>
            <a:picLocks noChangeAspect="1"/>
          </p:cNvPicPr>
          <p:nvPr/>
        </p:nvPicPr>
        <p:blipFill rotWithShape="1">
          <a:blip r:embed="rId2"/>
          <a:srcRect r="32777" b="541"/>
          <a:stretch/>
        </p:blipFill>
        <p:spPr>
          <a:xfrm>
            <a:off x="210812" y="2650483"/>
            <a:ext cx="4249610" cy="3532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Graphical user interface, application&#10;&#10;Description automatically generated">
            <a:extLst>
              <a:ext uri="{FF2B5EF4-FFF2-40B4-BE49-F238E27FC236}">
                <a16:creationId xmlns:a16="http://schemas.microsoft.com/office/drawing/2014/main" id="{3732A439-EBA0-3B9C-9B63-6B375654F287}"/>
              </a:ext>
            </a:extLst>
          </p:cNvPr>
          <p:cNvPicPr>
            <a:picLocks noChangeAspect="1"/>
          </p:cNvPicPr>
          <p:nvPr/>
        </p:nvPicPr>
        <p:blipFill>
          <a:blip r:embed="rId3"/>
          <a:stretch>
            <a:fillRect/>
          </a:stretch>
        </p:blipFill>
        <p:spPr>
          <a:xfrm>
            <a:off x="4568502" y="2551600"/>
            <a:ext cx="4507627" cy="3805163"/>
          </a:xfrm>
          <a:prstGeom prst="rect">
            <a:avLst/>
          </a:prstGeom>
        </p:spPr>
      </p:pic>
    </p:spTree>
    <p:extLst>
      <p:ext uri="{BB962C8B-B14F-4D97-AF65-F5344CB8AC3E}">
        <p14:creationId xmlns:p14="http://schemas.microsoft.com/office/powerpoint/2010/main" val="42786236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fr-FR" sz="2400" dirty="0"/>
              <a:t>Créer des modèles de désagrégation</a:t>
            </a:r>
            <a:endParaRPr lang="fr-FR" sz="2400" b="0" dirty="0"/>
          </a:p>
          <a:p>
            <a:endParaRPr lang="en-US" sz="2400" dirty="0">
              <a:cs typeface="Arial"/>
            </a:endParaRPr>
          </a:p>
        </p:txBody>
      </p:sp>
      <p:sp>
        <p:nvSpPr>
          <p:cNvPr id="3" name="Text Placeholder 2"/>
          <p:cNvSpPr>
            <a:spLocks noGrp="1"/>
          </p:cNvSpPr>
          <p:nvPr>
            <p:ph type="body" sz="quarter" idx="13"/>
          </p:nvPr>
        </p:nvSpPr>
        <p:spPr>
          <a:xfrm>
            <a:off x="480216" y="1450757"/>
            <a:ext cx="8254209" cy="698717"/>
          </a:xfrm>
        </p:spPr>
        <p:txBody>
          <a:bodyPr/>
          <a:lstStyle/>
          <a:p>
            <a:pPr>
              <a:lnSpc>
                <a:spcPct val="150000"/>
              </a:lnSpc>
            </a:pPr>
            <a:r>
              <a:rPr lang="fr-FR" sz="1400" dirty="0"/>
              <a:t>Pour créer des catégories combinées (</a:t>
            </a:r>
            <a:r>
              <a:rPr lang="fr-FR" sz="1400" dirty="0" err="1"/>
              <a:t>i.e</a:t>
            </a:r>
            <a:r>
              <a:rPr lang="fr-FR" sz="1400" dirty="0"/>
              <a:t> </a:t>
            </a:r>
            <a:r>
              <a:rPr lang="fr-FR" sz="1400" dirty="0" err="1"/>
              <a:t>female-adults</a:t>
            </a:r>
            <a:r>
              <a:rPr lang="fr-FR" sz="1400" dirty="0"/>
              <a:t>, </a:t>
            </a:r>
            <a:r>
              <a:rPr lang="fr-FR" sz="1400" dirty="0" err="1"/>
              <a:t>female-children</a:t>
            </a:r>
            <a:r>
              <a:rPr lang="fr-FR" sz="1400" dirty="0"/>
              <a:t>, male-</a:t>
            </a:r>
            <a:r>
              <a:rPr lang="fr-FR" sz="1400" dirty="0" err="1"/>
              <a:t>adults</a:t>
            </a:r>
            <a:r>
              <a:rPr lang="fr-FR" sz="1400" dirty="0"/>
              <a:t> etc.) cliquez sur [</a:t>
            </a:r>
            <a:r>
              <a:rPr lang="fr-FR" sz="1400" i="1" dirty="0" err="1"/>
              <a:t>Add</a:t>
            </a:r>
            <a:r>
              <a:rPr lang="fr-FR" sz="1400" i="1" dirty="0"/>
              <a:t> combinations</a:t>
            </a:r>
            <a:r>
              <a:rPr lang="fr-FR" sz="1400" dirty="0"/>
              <a:t>] puis sur </a:t>
            </a:r>
            <a:r>
              <a:rPr lang="fr-FR" sz="1400" i="1" dirty="0"/>
              <a:t>Next</a:t>
            </a:r>
            <a:r>
              <a:rPr lang="fr-FR" sz="1400" dirty="0"/>
              <a:t>. </a:t>
            </a:r>
            <a:endParaRPr lang="fr-FR" sz="1400" i="1"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a:solidFill>
                <a:srgbClr val="000000">
                  <a:lumMod val="65000"/>
                  <a:lumOff val="35000"/>
                </a:srgbClr>
              </a:solidFill>
            </a:endParaRPr>
          </a:p>
        </p:txBody>
      </p:sp>
      <p:pic>
        <p:nvPicPr>
          <p:cNvPr id="7" name="Picture 7" descr="Graphical user interface, text, application&#10;&#10;Description automatically generated">
            <a:extLst>
              <a:ext uri="{FF2B5EF4-FFF2-40B4-BE49-F238E27FC236}">
                <a16:creationId xmlns:a16="http://schemas.microsoft.com/office/drawing/2014/main" id="{47496106-FB6C-804D-B2F0-33303FDE57AA}"/>
              </a:ext>
            </a:extLst>
          </p:cNvPr>
          <p:cNvPicPr>
            <a:picLocks noChangeAspect="1"/>
          </p:cNvPicPr>
          <p:nvPr/>
        </p:nvPicPr>
        <p:blipFill rotWithShape="1">
          <a:blip r:embed="rId2"/>
          <a:srcRect r="14007" b="338"/>
          <a:stretch/>
        </p:blipFill>
        <p:spPr>
          <a:xfrm>
            <a:off x="690341" y="2194901"/>
            <a:ext cx="7669150" cy="4287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0460059"/>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Créer des modèles de désagrégation</a:t>
            </a:r>
            <a:endParaRPr lang="fr-FR" dirty="0"/>
          </a:p>
        </p:txBody>
      </p:sp>
      <p:sp>
        <p:nvSpPr>
          <p:cNvPr id="3" name="Text Placeholder 2"/>
          <p:cNvSpPr>
            <a:spLocks noGrp="1"/>
          </p:cNvSpPr>
          <p:nvPr>
            <p:ph type="body" sz="quarter" idx="13"/>
          </p:nvPr>
        </p:nvSpPr>
        <p:spPr>
          <a:xfrm>
            <a:off x="428624" y="1575179"/>
            <a:ext cx="8254209" cy="1230786"/>
          </a:xfrm>
        </p:spPr>
        <p:txBody>
          <a:bodyPr/>
          <a:lstStyle/>
          <a:p>
            <a:pPr>
              <a:lnSpc>
                <a:spcPct val="150000"/>
              </a:lnSpc>
            </a:pPr>
            <a:r>
              <a:rPr lang="fr-FR" sz="1200" dirty="0"/>
              <a:t>Donnez un nom au modèle. Nous vous recommandons fortement de spécifier les catégories dans le nom du modèle pour faciliter son usage futur. Puis cliquez sur ”</a:t>
            </a:r>
            <a:r>
              <a:rPr lang="fr-FR" sz="1200" i="1" dirty="0"/>
              <a:t>Save”</a:t>
            </a:r>
            <a:r>
              <a:rPr lang="fr-FR" sz="1200" dirty="0"/>
              <a:t>. </a:t>
            </a:r>
          </a:p>
          <a:p>
            <a:pPr>
              <a:lnSpc>
                <a:spcPct val="150000"/>
              </a:lnSpc>
              <a:buClr>
                <a:srgbClr val="000000"/>
              </a:buClr>
            </a:pPr>
            <a:r>
              <a:rPr lang="fr-FR" sz="1200" dirty="0">
                <a:cs typeface="Arial"/>
              </a:rPr>
              <a:t>Vous pouvez créer autant de modèles de désagrégation que nécessaire. Cliquez sur "</a:t>
            </a:r>
            <a:r>
              <a:rPr lang="fr-FR" sz="1200" i="1" dirty="0">
                <a:cs typeface="Arial"/>
              </a:rPr>
              <a:t>Continue" </a:t>
            </a:r>
            <a:r>
              <a:rPr lang="fr-FR" sz="1200" dirty="0">
                <a:cs typeface="Arial"/>
              </a:rPr>
              <a:t>lorsque vous avez terminé. </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a:solidFill>
                <a:srgbClr val="000000">
                  <a:lumMod val="65000"/>
                  <a:lumOff val="35000"/>
                </a:srgbClr>
              </a:solidFill>
            </a:endParaRPr>
          </a:p>
        </p:txBody>
      </p:sp>
      <p:pic>
        <p:nvPicPr>
          <p:cNvPr id="6" name="Picture 7" descr="Table&#10;&#10;Description automatically generated">
            <a:extLst>
              <a:ext uri="{FF2B5EF4-FFF2-40B4-BE49-F238E27FC236}">
                <a16:creationId xmlns:a16="http://schemas.microsoft.com/office/drawing/2014/main" id="{AA9D1A26-6B3B-D456-26C2-CF4A6E91F436}"/>
              </a:ext>
            </a:extLst>
          </p:cNvPr>
          <p:cNvPicPr>
            <a:picLocks noChangeAspect="1"/>
          </p:cNvPicPr>
          <p:nvPr/>
        </p:nvPicPr>
        <p:blipFill rotWithShape="1">
          <a:blip r:embed="rId2"/>
          <a:srcRect l="352" t="-259" r="3742" b="34755"/>
          <a:stretch/>
        </p:blipFill>
        <p:spPr>
          <a:xfrm>
            <a:off x="121965" y="2864611"/>
            <a:ext cx="4450035" cy="259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screenshot of a computer&#10;&#10;Description automatically generated with medium confidence">
            <a:extLst>
              <a:ext uri="{FF2B5EF4-FFF2-40B4-BE49-F238E27FC236}">
                <a16:creationId xmlns:a16="http://schemas.microsoft.com/office/drawing/2014/main" id="{EFC391A2-4162-DD8A-024B-7E7EB2A5B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613" y="2864611"/>
            <a:ext cx="4372422" cy="25936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7F8C1122-C42D-7137-7C33-67C82FA4759B}"/>
              </a:ext>
            </a:extLst>
          </p:cNvPr>
          <p:cNvSpPr/>
          <p:nvPr/>
        </p:nvSpPr>
        <p:spPr bwMode="auto">
          <a:xfrm>
            <a:off x="4720068" y="4400099"/>
            <a:ext cx="1316666" cy="40896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2007626"/>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fr-FR" sz="2400" dirty="0">
                <a:solidFill>
                  <a:schemeClr val="accent4">
                    <a:lumMod val="75000"/>
                  </a:schemeClr>
                </a:solidFill>
              </a:rPr>
              <a:t>5– Gestion </a:t>
            </a:r>
            <a:r>
              <a:rPr lang="fr-FR" sz="2400" dirty="0">
                <a:solidFill>
                  <a:schemeClr val="accent4">
                    <a:lumMod val="75000"/>
                  </a:schemeClr>
                </a:solidFill>
                <a:cs typeface="Arial"/>
              </a:rPr>
              <a:t>des données </a:t>
            </a:r>
            <a:r>
              <a:rPr lang="fr-FR" sz="2400" dirty="0">
                <a:cs typeface="Arial"/>
              </a:rPr>
              <a:t>(</a:t>
            </a:r>
            <a:r>
              <a:rPr lang="fr-FR" sz="2400" dirty="0">
                <a:solidFill>
                  <a:schemeClr val="accent4">
                    <a:lumMod val="75000"/>
                  </a:schemeClr>
                </a:solidFill>
                <a:cs typeface="Arial"/>
              </a:rPr>
              <a:t>pour les</a:t>
            </a:r>
            <a:r>
              <a:rPr lang="fr-FR" sz="2400" b="1" dirty="0">
                <a:solidFill>
                  <a:schemeClr val="accent4">
                    <a:lumMod val="75000"/>
                  </a:schemeClr>
                </a:solidFill>
                <a:cs typeface="Arial"/>
              </a:rPr>
              <a:t> Plan Leads</a:t>
            </a:r>
            <a:r>
              <a:rPr lang="fr-FR" sz="2400" dirty="0">
                <a:cs typeface="Arial"/>
              </a:rPr>
              <a:t>)</a:t>
            </a:r>
            <a:br>
              <a:rPr lang="fr-FR" sz="2400" dirty="0">
                <a:cs typeface="Arial"/>
              </a:rPr>
            </a:br>
            <a:endParaRPr lang="fr-FR" sz="2400" dirty="0">
              <a:solidFill>
                <a:schemeClr val="accent4">
                  <a:lumMod val="75000"/>
                </a:schemeClr>
              </a:solidFill>
              <a:cs typeface="Arial"/>
            </a:endParaRPr>
          </a:p>
        </p:txBody>
      </p:sp>
      <p:sp>
        <p:nvSpPr>
          <p:cNvPr id="3" name="Text Placeholder 2"/>
          <p:cNvSpPr>
            <a:spLocks noGrp="1"/>
          </p:cNvSpPr>
          <p:nvPr>
            <p:ph type="body" sz="quarter" idx="13"/>
          </p:nvPr>
        </p:nvSpPr>
        <p:spPr>
          <a:xfrm>
            <a:off x="428625" y="1486626"/>
            <a:ext cx="8254209" cy="335156"/>
          </a:xfrm>
        </p:spPr>
        <p:txBody>
          <a:bodyPr/>
          <a:lstStyle/>
          <a:p>
            <a:pPr>
              <a:lnSpc>
                <a:spcPct val="150000"/>
              </a:lnSpc>
            </a:pPr>
            <a:r>
              <a:rPr lang="fr-BE" sz="1200" dirty="0"/>
              <a:t>Identifiez le plan pertinent, dans le menu déroulant "</a:t>
            </a:r>
            <a:r>
              <a:rPr lang="fr-BE" sz="1200" i="1" dirty="0"/>
              <a:t>Planning"</a:t>
            </a:r>
            <a:r>
              <a:rPr lang="fr-BE" sz="1200" dirty="0"/>
              <a:t> choisissez "</a:t>
            </a:r>
            <a:r>
              <a:rPr lang="fr-BE" sz="1200" i="1" dirty="0"/>
              <a:t>Strategic Objective".</a:t>
            </a:r>
            <a:endParaRPr lang="fr-BE" sz="1200" i="1"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14</a:t>
            </a:fld>
            <a:endParaRPr lang="en-GB" b="1">
              <a:solidFill>
                <a:srgbClr val="000000">
                  <a:lumMod val="65000"/>
                  <a:lumOff val="3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1078476" y="2048772"/>
            <a:ext cx="6984326" cy="4247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3413282"/>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4">
                    <a:lumMod val="75000"/>
                  </a:schemeClr>
                </a:solidFill>
                <a:cs typeface="Arial"/>
              </a:rPr>
              <a:t>Ajouter des objectifs stratégiques </a:t>
            </a:r>
          </a:p>
        </p:txBody>
      </p:sp>
      <p:sp>
        <p:nvSpPr>
          <p:cNvPr id="3" name="Text Placeholder 2"/>
          <p:cNvSpPr>
            <a:spLocks noGrp="1"/>
          </p:cNvSpPr>
          <p:nvPr>
            <p:ph type="body" sz="quarter" idx="13"/>
          </p:nvPr>
        </p:nvSpPr>
        <p:spPr>
          <a:xfrm>
            <a:off x="394491" y="1490305"/>
            <a:ext cx="8254209" cy="889154"/>
          </a:xfrm>
        </p:spPr>
        <p:txBody>
          <a:bodyPr/>
          <a:lstStyle/>
          <a:p>
            <a:pPr>
              <a:lnSpc>
                <a:spcPct val="150000"/>
              </a:lnSpc>
            </a:pPr>
            <a:r>
              <a:rPr lang="fr-FR" sz="1200" dirty="0"/>
              <a:t>Pour ajouter votre premier objectif stratégique, cliquez sur le bouton [+ </a:t>
            </a:r>
            <a:r>
              <a:rPr lang="fr-FR" sz="1200" i="1" dirty="0" err="1"/>
              <a:t>Add</a:t>
            </a:r>
            <a:r>
              <a:rPr lang="fr-FR" sz="1200" i="1" dirty="0"/>
              <a:t> Strategic Objective</a:t>
            </a:r>
            <a:r>
              <a:rPr lang="fr-FR" sz="1200" dirty="0"/>
              <a:t>]. Les données relatives aux objectifs stratégiques peuvent être visualisées et modifiées par le Plan lead et visualisées par les Cluster Leads.</a:t>
            </a:r>
            <a:endParaRPr lang="fr-FR"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15</a:t>
            </a:fld>
            <a:endParaRPr lang="en-GB" b="1">
              <a:solidFill>
                <a:srgbClr val="000000">
                  <a:lumMod val="65000"/>
                  <a:lumOff val="35000"/>
                </a:srgbClr>
              </a:solidFill>
            </a:endParaRPr>
          </a:p>
        </p:txBody>
      </p:sp>
      <p:pic>
        <p:nvPicPr>
          <p:cNvPr id="7" name="Picture 8" descr="Timeline&#10;&#10;Description automatically generated">
            <a:extLst>
              <a:ext uri="{FF2B5EF4-FFF2-40B4-BE49-F238E27FC236}">
                <a16:creationId xmlns:a16="http://schemas.microsoft.com/office/drawing/2014/main" id="{5EB6F4C8-1BE2-DE49-58AF-A096775960F9}"/>
              </a:ext>
            </a:extLst>
          </p:cNvPr>
          <p:cNvPicPr>
            <a:picLocks noChangeAspect="1"/>
          </p:cNvPicPr>
          <p:nvPr/>
        </p:nvPicPr>
        <p:blipFill>
          <a:blip r:embed="rId2"/>
          <a:stretch>
            <a:fillRect/>
          </a:stretch>
        </p:blipFill>
        <p:spPr>
          <a:xfrm>
            <a:off x="851235" y="2428001"/>
            <a:ext cx="7187654" cy="3623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03154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4">
                    <a:lumMod val="75000"/>
                  </a:schemeClr>
                </a:solidFill>
              </a:rPr>
              <a:t>Ajouter des objectifs stratégiques</a:t>
            </a:r>
            <a:endParaRPr lang="fr-FR" sz="2400" b="0" dirty="0">
              <a:solidFill>
                <a:schemeClr val="accent4">
                  <a:lumMod val="75000"/>
                </a:schemeClr>
              </a:solidFill>
            </a:endParaRPr>
          </a:p>
        </p:txBody>
      </p:sp>
      <p:sp>
        <p:nvSpPr>
          <p:cNvPr id="3" name="Text Placeholder 2"/>
          <p:cNvSpPr>
            <a:spLocks noGrp="1"/>
          </p:cNvSpPr>
          <p:nvPr>
            <p:ph type="body" sz="quarter" idx="13"/>
          </p:nvPr>
        </p:nvSpPr>
        <p:spPr>
          <a:xfrm>
            <a:off x="428625" y="1432672"/>
            <a:ext cx="8254209" cy="612155"/>
          </a:xfrm>
        </p:spPr>
        <p:txBody>
          <a:bodyPr/>
          <a:lstStyle/>
          <a:p>
            <a:pPr>
              <a:lnSpc>
                <a:spcPct val="150000"/>
              </a:lnSpc>
              <a:spcBef>
                <a:spcPts val="35"/>
              </a:spcBef>
            </a:pPr>
            <a:r>
              <a:rPr lang="fr-FR" sz="1200" dirty="0"/>
              <a:t>Veuillez saisir la description de l'objectif dans le champ "</a:t>
            </a:r>
            <a:r>
              <a:rPr lang="fr-FR" sz="1200" i="1" dirty="0"/>
              <a:t>Descripti</a:t>
            </a:r>
            <a:r>
              <a:rPr lang="fr-FR" sz="1200" dirty="0"/>
              <a:t>on". Veuillez saisir un nouveau "Custom ID" si votre IMWG a convenu d'une dénomination particulière, sinon laissez la valeur par défaut.</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pic>
        <p:nvPicPr>
          <p:cNvPr id="6" name="Picture 7">
            <a:extLst>
              <a:ext uri="{FF2B5EF4-FFF2-40B4-BE49-F238E27FC236}">
                <a16:creationId xmlns:a16="http://schemas.microsoft.com/office/drawing/2014/main" id="{D53D0357-6A68-19DF-8BEA-748E7A6CA439}"/>
              </a:ext>
            </a:extLst>
          </p:cNvPr>
          <p:cNvPicPr>
            <a:picLocks noChangeAspect="1"/>
          </p:cNvPicPr>
          <p:nvPr/>
        </p:nvPicPr>
        <p:blipFill>
          <a:blip r:embed="rId2"/>
          <a:stretch>
            <a:fillRect/>
          </a:stretch>
        </p:blipFill>
        <p:spPr>
          <a:xfrm>
            <a:off x="1648275" y="2154006"/>
            <a:ext cx="5843525" cy="428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0129018"/>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4">
                    <a:lumMod val="75000"/>
                  </a:schemeClr>
                </a:solidFill>
              </a:rPr>
              <a:t>Ajouter des objectifs spécifiques</a:t>
            </a:r>
            <a:endParaRPr lang="fr-FR"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a:solidFill>
                <a:srgbClr val="000000">
                  <a:lumMod val="65000"/>
                  <a:lumOff val="35000"/>
                </a:srgbClr>
              </a:solidFill>
            </a:endParaRPr>
          </a:p>
        </p:txBody>
      </p:sp>
      <p:pic>
        <p:nvPicPr>
          <p:cNvPr id="8" name="Picture 8" descr="Graphical user interface, text, application&#10;&#10;Description automatically generated">
            <a:extLst>
              <a:ext uri="{FF2B5EF4-FFF2-40B4-BE49-F238E27FC236}">
                <a16:creationId xmlns:a16="http://schemas.microsoft.com/office/drawing/2014/main" id="{E0E147ED-CEF7-9F39-3A1F-6B75184FF2F5}"/>
              </a:ext>
            </a:extLst>
          </p:cNvPr>
          <p:cNvPicPr>
            <a:picLocks noChangeAspect="1"/>
          </p:cNvPicPr>
          <p:nvPr/>
        </p:nvPicPr>
        <p:blipFill>
          <a:blip r:embed="rId2"/>
          <a:stretch>
            <a:fillRect/>
          </a:stretch>
        </p:blipFill>
        <p:spPr>
          <a:xfrm>
            <a:off x="1585524" y="2693105"/>
            <a:ext cx="6175264" cy="372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409003" y="1422356"/>
            <a:ext cx="8254209" cy="1230786"/>
          </a:xfrm>
        </p:spPr>
        <p:txBody>
          <a:bodyPr/>
          <a:lstStyle/>
          <a:p>
            <a:pPr>
              <a:lnSpc>
                <a:spcPct val="150000"/>
              </a:lnSpc>
              <a:buClr>
                <a:srgbClr val="000000"/>
              </a:buClr>
            </a:pPr>
            <a:r>
              <a:rPr lang="fr-FR" sz="1200" dirty="0">
                <a:ea typeface="+mn-lt"/>
                <a:cs typeface="+mn-lt"/>
              </a:rPr>
              <a:t>Ajoutez tous les objectifs spécifiques en utilisant la même procédure décrite pour les objectifs stratégiques, et ajoutez des indicateurs pour chacun d'eux, comme expliqué dans les diapositives suivantes.</a:t>
            </a:r>
            <a:endParaRPr lang="fr-FR" sz="1200" i="1" dirty="0">
              <a:cs typeface="Arial"/>
            </a:endParaRPr>
          </a:p>
          <a:p>
            <a:pPr>
              <a:lnSpc>
                <a:spcPct val="150000"/>
              </a:lnSpc>
              <a:buClr>
                <a:srgbClr val="000000"/>
              </a:buClr>
            </a:pPr>
            <a:r>
              <a:rPr lang="fr-FR" sz="1200" dirty="0"/>
              <a:t>Faites attention à aligner les objectifs spécifiques aux objectifs stratégiques que vous avez ajoutés à l'étape précédente</a:t>
            </a:r>
            <a:r>
              <a:rPr lang="fr-FR" sz="1200" dirty="0">
                <a:ea typeface="+mn-lt"/>
                <a:cs typeface="+mn-lt"/>
              </a:rPr>
              <a:t>. Ces alignements forment le cadre stratégique pyramidal en connectant toutes les entités ensemble.</a:t>
            </a:r>
          </a:p>
        </p:txBody>
      </p:sp>
    </p:spTree>
    <p:extLst>
      <p:ext uri="{BB962C8B-B14F-4D97-AF65-F5344CB8AC3E}">
        <p14:creationId xmlns:p14="http://schemas.microsoft.com/office/powerpoint/2010/main" val="901706695"/>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4">
                    <a:lumMod val="75000"/>
                  </a:schemeClr>
                </a:solidFill>
              </a:rPr>
              <a:t>Ajouter des indicateurs aux objectifs spécifiques</a:t>
            </a:r>
            <a:endParaRPr lang="fr-FR" dirty="0">
              <a:solidFill>
                <a:schemeClr val="accent4">
                  <a:lumMod val="75000"/>
                </a:schemeClr>
              </a:solidFil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18</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575157" y="2534080"/>
            <a:ext cx="5993685" cy="3903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276757" y="1483024"/>
            <a:ext cx="8254209" cy="889154"/>
          </a:xfrm>
        </p:spPr>
        <p:txBody>
          <a:bodyPr/>
          <a:lstStyle/>
          <a:p>
            <a:pPr>
              <a:lnSpc>
                <a:spcPct val="150000"/>
              </a:lnSpc>
            </a:pPr>
            <a:r>
              <a:rPr lang="fr-FR" sz="1200" dirty="0"/>
              <a:t>Il y a 3 manières d'ajouter un indicateur: (1) En le choisissant au sein de </a:t>
            </a:r>
            <a:r>
              <a:rPr lang="fr-FR" sz="1200" i="1" dirty="0"/>
              <a:t>l'Indicator </a:t>
            </a:r>
            <a:r>
              <a:rPr lang="fr-FR" sz="1200" i="1" dirty="0" err="1"/>
              <a:t>Registory</a:t>
            </a:r>
            <a:r>
              <a:rPr lang="fr-FR" sz="1200" i="1" dirty="0"/>
              <a:t> </a:t>
            </a:r>
            <a:r>
              <a:rPr lang="fr-FR" sz="1200" dirty="0"/>
              <a:t>(IR) et en l'utilisant tel quel, (2) en prenant un indicateur de l'IR comme modèle que vous allez réviser, (3) en en créant un en partant de zéro </a:t>
            </a:r>
          </a:p>
        </p:txBody>
      </p:sp>
    </p:spTree>
    <p:extLst>
      <p:ext uri="{BB962C8B-B14F-4D97-AF65-F5344CB8AC3E}">
        <p14:creationId xmlns:p14="http://schemas.microsoft.com/office/powerpoint/2010/main" val="866994723"/>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4">
                    <a:lumMod val="75000"/>
                  </a:schemeClr>
                </a:solidFill>
              </a:rPr>
              <a:t>Ajouter des Indicateurs pour les Objectifs spécifiques </a:t>
            </a:r>
            <a:endParaRPr lang="fr-FR" sz="2400" dirty="0">
              <a:solidFill>
                <a:schemeClr val="accent4">
                  <a:lumMod val="75000"/>
                </a:schemeClr>
              </a:solidFill>
              <a:cs typeface="Arial"/>
            </a:endParaRPr>
          </a:p>
        </p:txBody>
      </p:sp>
      <p:sp>
        <p:nvSpPr>
          <p:cNvPr id="3" name="Text Placeholder 2"/>
          <p:cNvSpPr>
            <a:spLocks noGrp="1"/>
          </p:cNvSpPr>
          <p:nvPr>
            <p:ph type="body" sz="quarter" idx="13"/>
          </p:nvPr>
        </p:nvSpPr>
        <p:spPr>
          <a:xfrm>
            <a:off x="394491" y="1482725"/>
            <a:ext cx="8254209" cy="335156"/>
          </a:xfrm>
        </p:spPr>
        <p:txBody>
          <a:bodyPr/>
          <a:lstStyle/>
          <a:p>
            <a:pPr>
              <a:lnSpc>
                <a:spcPct val="150000"/>
              </a:lnSpc>
            </a:pPr>
            <a:r>
              <a:rPr lang="fr-FR" sz="1200" dirty="0"/>
              <a:t>Remplissez les détails de l’indicateur tel que la description, la cible et l’unité.</a:t>
            </a:r>
            <a:endParaRPr lang="fr-FR"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19</a:t>
            </a:fld>
            <a:endParaRPr lang="en-GB" b="1">
              <a:solidFill>
                <a:srgbClr val="000000">
                  <a:lumMod val="65000"/>
                  <a:lumOff val="3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1213245" y="2132733"/>
            <a:ext cx="6833390" cy="4215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9536934"/>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54" y="751219"/>
            <a:ext cx="8231187" cy="461665"/>
          </a:xfrm>
        </p:spPr>
        <p:txBody>
          <a:bodyPr/>
          <a:lstStyle/>
          <a:p>
            <a:r>
              <a:rPr lang="fr-FR" sz="2400" dirty="0"/>
              <a:t>Ce guide couvrira les éléments suivants :</a:t>
            </a:r>
            <a:endParaRPr lang="fr-FR" sz="2400" dirty="0">
              <a:cs typeface="Arial"/>
            </a:endParaRPr>
          </a:p>
        </p:txBody>
      </p:sp>
      <p:sp>
        <p:nvSpPr>
          <p:cNvPr id="3" name="Text Placeholder 2"/>
          <p:cNvSpPr>
            <a:spLocks noGrp="1"/>
          </p:cNvSpPr>
          <p:nvPr>
            <p:ph type="body" sz="quarter" idx="13"/>
          </p:nvPr>
        </p:nvSpPr>
        <p:spPr>
          <a:xfrm>
            <a:off x="399927" y="1171810"/>
            <a:ext cx="8618567" cy="4565597"/>
          </a:xfrm>
        </p:spPr>
        <p:txBody>
          <a:bodyPr vert="horz" wrap="square" lIns="91440" tIns="45720" rIns="91440" bIns="45720" numCol="1" anchor="t" anchorCtr="0" compatLnSpc="1">
            <a:prstTxWarp prst="textNoShape">
              <a:avLst/>
            </a:prstTxWarp>
            <a:noAutofit/>
          </a:bodyPr>
          <a:lstStyle/>
          <a:p>
            <a:pPr>
              <a:lnSpc>
                <a:spcPct val="100000"/>
              </a:lnSpc>
              <a:spcBef>
                <a:spcPts val="0"/>
              </a:spcBef>
              <a:spcAft>
                <a:spcPts val="600"/>
              </a:spcAft>
              <a:buClr>
                <a:srgbClr val="000000"/>
              </a:buClr>
              <a:buFont typeface="+mj-lt"/>
              <a:buAutoNum type="arabicPeriod"/>
            </a:pPr>
            <a:r>
              <a:rPr lang="fr-FR" sz="1200" dirty="0"/>
              <a:t>Se connecter à </a:t>
            </a:r>
            <a:r>
              <a:rPr lang="fr-FR" sz="1200" dirty="0" err="1"/>
              <a:t>Humanitarian</a:t>
            </a:r>
            <a:r>
              <a:rPr lang="fr-FR" sz="1200" dirty="0"/>
              <a:t> ID</a:t>
            </a:r>
            <a:endParaRPr lang="fr-FR" sz="1200" dirty="0">
              <a:cs typeface="Arial"/>
            </a:endParaRPr>
          </a:p>
          <a:p>
            <a:pPr>
              <a:lnSpc>
                <a:spcPct val="100000"/>
              </a:lnSpc>
              <a:spcBef>
                <a:spcPts val="0"/>
              </a:spcBef>
              <a:spcAft>
                <a:spcPts val="600"/>
              </a:spcAft>
              <a:buClr>
                <a:srgbClr val="000000"/>
              </a:buClr>
              <a:buFont typeface="+mj-lt"/>
              <a:buAutoNum type="arabicPeriod"/>
            </a:pPr>
            <a:endParaRPr lang="fr-FR" sz="300" dirty="0">
              <a:cs typeface="Arial"/>
            </a:endParaRPr>
          </a:p>
          <a:p>
            <a:pPr>
              <a:lnSpc>
                <a:spcPct val="100000"/>
              </a:lnSpc>
              <a:spcBef>
                <a:spcPts val="0"/>
              </a:spcBef>
              <a:spcAft>
                <a:spcPts val="600"/>
              </a:spcAft>
              <a:buClr>
                <a:srgbClr val="000000"/>
              </a:buClr>
              <a:buFont typeface="+mj-lt"/>
              <a:buAutoNum type="arabicPeriod"/>
            </a:pPr>
            <a:r>
              <a:rPr lang="fr-FR" sz="1200" dirty="0"/>
              <a:t>La navigation sur RPM</a:t>
            </a:r>
            <a:endParaRPr lang="fr-FR" sz="1200" dirty="0">
              <a:cs typeface="Arial"/>
            </a:endParaRPr>
          </a:p>
          <a:p>
            <a:pPr>
              <a:lnSpc>
                <a:spcPct val="100000"/>
              </a:lnSpc>
              <a:spcBef>
                <a:spcPts val="0"/>
              </a:spcBef>
              <a:spcAft>
                <a:spcPts val="600"/>
              </a:spcAft>
              <a:buClr>
                <a:srgbClr val="000000"/>
              </a:buClr>
              <a:buFont typeface="+mj-lt"/>
              <a:buAutoNum type="arabicPeriod"/>
            </a:pPr>
            <a:endParaRPr lang="fr-FR" sz="300" dirty="0">
              <a:cs typeface="Arial"/>
            </a:endParaRPr>
          </a:p>
          <a:p>
            <a:pPr>
              <a:lnSpc>
                <a:spcPct val="100000"/>
              </a:lnSpc>
              <a:spcBef>
                <a:spcPts val="0"/>
              </a:spcBef>
              <a:spcAft>
                <a:spcPts val="600"/>
              </a:spcAft>
              <a:buClr>
                <a:srgbClr val="000000"/>
              </a:buClr>
              <a:buFont typeface="+mj-lt"/>
              <a:buAutoNum type="arabicPeriod"/>
            </a:pPr>
            <a:r>
              <a:rPr lang="fr-FR" sz="1200" dirty="0"/>
              <a:t>La configuration : Confirmation des détails du plan</a:t>
            </a:r>
            <a:endParaRPr lang="fr-FR" sz="1200" dirty="0">
              <a:cs typeface="Arial"/>
            </a:endParaRPr>
          </a:p>
          <a:p>
            <a:pPr marL="687070" lvl="1" indent="-172720">
              <a:spcBef>
                <a:spcPts val="0"/>
              </a:spcBef>
              <a:spcAft>
                <a:spcPts val="600"/>
              </a:spcAft>
              <a:buClr>
                <a:srgbClr val="000000"/>
              </a:buClr>
              <a:buFont typeface="Wingdings" panose="05000000000000000000" pitchFamily="2" charset="2"/>
              <a:buChar char="§"/>
            </a:pPr>
            <a:r>
              <a:rPr lang="fr-FR" sz="1200" dirty="0">
                <a:cs typeface="Arial"/>
              </a:rPr>
              <a:t>"</a:t>
            </a:r>
            <a:r>
              <a:rPr lang="fr-FR" sz="1200" i="1" dirty="0">
                <a:cs typeface="Arial"/>
              </a:rPr>
              <a:t>Plan Details</a:t>
            </a:r>
            <a:r>
              <a:rPr lang="fr-FR" sz="1200" dirty="0">
                <a:cs typeface="Arial"/>
              </a:rPr>
              <a:t>", périodes de monitoring</a:t>
            </a:r>
          </a:p>
          <a:p>
            <a:pPr marL="687070" lvl="1" indent="-163195">
              <a:spcBef>
                <a:spcPts val="0"/>
              </a:spcBef>
              <a:spcAft>
                <a:spcPts val="600"/>
              </a:spcAft>
              <a:buClr>
                <a:srgbClr val="000000"/>
              </a:buClr>
              <a:buFont typeface="Wingdings" panose="05000000000000000000" pitchFamily="2" charset="2"/>
              <a:buChar char="§"/>
            </a:pPr>
            <a:r>
              <a:rPr lang="fr-FR" sz="1200" dirty="0">
                <a:cs typeface="Arial"/>
              </a:rPr>
              <a:t>La structure des Clusters</a:t>
            </a:r>
          </a:p>
          <a:p>
            <a:pPr>
              <a:lnSpc>
                <a:spcPct val="100000"/>
              </a:lnSpc>
              <a:spcBef>
                <a:spcPts val="0"/>
              </a:spcBef>
              <a:spcAft>
                <a:spcPts val="600"/>
              </a:spcAft>
              <a:buClr>
                <a:srgbClr val="000000"/>
              </a:buClr>
              <a:buFont typeface="+mj-lt"/>
              <a:buAutoNum type="arabicPeriod"/>
            </a:pPr>
            <a:endParaRPr lang="fr-FR" sz="400" dirty="0">
              <a:cs typeface="Arial"/>
            </a:endParaRPr>
          </a:p>
          <a:p>
            <a:pPr marL="342900" indent="-342900">
              <a:lnSpc>
                <a:spcPct val="100000"/>
              </a:lnSpc>
              <a:spcBef>
                <a:spcPts val="0"/>
              </a:spcBef>
              <a:spcAft>
                <a:spcPts val="600"/>
              </a:spcAft>
              <a:buClr>
                <a:srgbClr val="000000"/>
              </a:buClr>
              <a:buFontTx/>
              <a:buAutoNum type="arabicPeriod"/>
            </a:pPr>
            <a:r>
              <a:rPr lang="fr-FR" sz="1200" dirty="0"/>
              <a:t>Créer des modèles de désagrégation</a:t>
            </a:r>
            <a:endParaRPr lang="fr-FR" sz="1200" dirty="0">
              <a:cs typeface="Arial"/>
            </a:endParaRPr>
          </a:p>
          <a:p>
            <a:pPr>
              <a:lnSpc>
                <a:spcPct val="100000"/>
              </a:lnSpc>
              <a:spcBef>
                <a:spcPts val="0"/>
              </a:spcBef>
              <a:spcAft>
                <a:spcPts val="600"/>
              </a:spcAft>
              <a:buClr>
                <a:srgbClr val="000000"/>
              </a:buClr>
              <a:buFont typeface="+mj-lt"/>
              <a:buAutoNum type="arabicPeriod"/>
            </a:pPr>
            <a:endParaRPr lang="fr-FR" sz="400" dirty="0">
              <a:cs typeface="Arial"/>
            </a:endParaRPr>
          </a:p>
          <a:p>
            <a:pPr marL="342900" indent="-342900">
              <a:lnSpc>
                <a:spcPct val="100000"/>
              </a:lnSpc>
              <a:spcBef>
                <a:spcPts val="0"/>
              </a:spcBef>
              <a:spcAft>
                <a:spcPts val="600"/>
              </a:spcAft>
              <a:buClr>
                <a:srgbClr val="000000"/>
              </a:buClr>
              <a:buAutoNum type="arabicPeriod"/>
            </a:pPr>
            <a:r>
              <a:rPr lang="fr-FR" sz="1200" dirty="0">
                <a:cs typeface="Arial"/>
              </a:rPr>
              <a:t>Gestion des données (</a:t>
            </a:r>
            <a:r>
              <a:rPr lang="fr-FR" sz="1200" b="1" dirty="0">
                <a:solidFill>
                  <a:schemeClr val="accent4">
                    <a:lumMod val="75000"/>
                  </a:schemeClr>
                </a:solidFill>
                <a:cs typeface="Arial"/>
              </a:rPr>
              <a:t>pour les Plan Leads</a:t>
            </a:r>
            <a:r>
              <a:rPr lang="fr-FR" sz="1200" dirty="0">
                <a:cs typeface="Arial"/>
              </a:rPr>
              <a:t>)</a:t>
            </a:r>
          </a:p>
          <a:p>
            <a:pPr marL="694055" lvl="1" indent="-171450">
              <a:spcBef>
                <a:spcPts val="0"/>
              </a:spcBef>
              <a:spcAft>
                <a:spcPts val="600"/>
              </a:spcAft>
              <a:buClr>
                <a:srgbClr val="000000"/>
              </a:buClr>
              <a:buFont typeface="Wingdings" panose="05000000000000000000" pitchFamily="2" charset="2"/>
              <a:buChar char="§"/>
            </a:pPr>
            <a:r>
              <a:rPr lang="fr-FR" sz="1200" dirty="0">
                <a:cs typeface="Arial"/>
              </a:rPr>
              <a:t>Ajouter un </a:t>
            </a:r>
            <a:r>
              <a:rPr lang="fr-FR" sz="1200" dirty="0" err="1">
                <a:cs typeface="Arial"/>
              </a:rPr>
              <a:t>caseload</a:t>
            </a:r>
            <a:r>
              <a:rPr lang="fr-FR" sz="1200" dirty="0">
                <a:cs typeface="Arial"/>
              </a:rPr>
              <a:t> inter-cluster (et sa désagrégation) </a:t>
            </a:r>
          </a:p>
          <a:p>
            <a:pPr marL="694055" lvl="1" indent="-171450">
              <a:spcBef>
                <a:spcPts val="0"/>
              </a:spcBef>
              <a:spcAft>
                <a:spcPts val="600"/>
              </a:spcAft>
              <a:buClr>
                <a:srgbClr val="000000"/>
              </a:buClr>
              <a:buFont typeface="Wingdings" panose="05000000000000000000" pitchFamily="2" charset="2"/>
              <a:buChar char="§"/>
            </a:pPr>
            <a:r>
              <a:rPr lang="fr-FR" sz="1200" dirty="0">
                <a:cs typeface="Arial"/>
              </a:rPr>
              <a:t>Ajouter le cadre stratégique comprenant des objectifs stratégiques et spécifiques (ainsi que des indicateurs si applicable).</a:t>
            </a:r>
          </a:p>
          <a:p>
            <a:pPr>
              <a:lnSpc>
                <a:spcPct val="100000"/>
              </a:lnSpc>
              <a:spcBef>
                <a:spcPts val="0"/>
              </a:spcBef>
              <a:spcAft>
                <a:spcPts val="600"/>
              </a:spcAft>
              <a:buClr>
                <a:srgbClr val="000000"/>
              </a:buClr>
              <a:buFont typeface="+mj-lt"/>
              <a:buAutoNum type="arabicPeriod"/>
            </a:pPr>
            <a:endParaRPr lang="fr-FR" sz="400" dirty="0">
              <a:cs typeface="Arial"/>
            </a:endParaRPr>
          </a:p>
          <a:p>
            <a:pPr marL="342900" indent="-342900">
              <a:lnSpc>
                <a:spcPct val="100000"/>
              </a:lnSpc>
              <a:spcBef>
                <a:spcPts val="0"/>
              </a:spcBef>
              <a:spcAft>
                <a:spcPts val="600"/>
              </a:spcAft>
              <a:buClr>
                <a:srgbClr val="000000"/>
              </a:buClr>
              <a:buFontTx/>
              <a:buAutoNum type="arabicPeriod"/>
            </a:pPr>
            <a:r>
              <a:rPr lang="fr-FR" sz="1200" dirty="0">
                <a:cs typeface="Arial"/>
              </a:rPr>
              <a:t>Gestion des données (</a:t>
            </a:r>
            <a:r>
              <a:rPr lang="fr-FR" sz="1200" b="1" dirty="0">
                <a:solidFill>
                  <a:schemeClr val="accent1">
                    <a:lumMod val="75000"/>
                  </a:schemeClr>
                </a:solidFill>
                <a:cs typeface="Arial"/>
              </a:rPr>
              <a:t>pour les Cluster Leads</a:t>
            </a:r>
            <a:r>
              <a:rPr lang="fr-FR" sz="1200" dirty="0">
                <a:cs typeface="Arial"/>
              </a:rPr>
              <a:t>)</a:t>
            </a:r>
          </a:p>
          <a:p>
            <a:pPr marL="694055" lvl="1" indent="-171450">
              <a:spcBef>
                <a:spcPts val="0"/>
              </a:spcBef>
              <a:spcAft>
                <a:spcPts val="600"/>
              </a:spcAft>
              <a:buClr>
                <a:srgbClr val="000000"/>
              </a:buClr>
              <a:buFont typeface="Wingdings" panose="05000000000000000000" pitchFamily="2" charset="2"/>
              <a:buChar char="§"/>
            </a:pPr>
            <a:r>
              <a:rPr lang="fr-FR" sz="1200" dirty="0">
                <a:cs typeface="Arial"/>
              </a:rPr>
              <a:t>Ajouter des </a:t>
            </a:r>
            <a:r>
              <a:rPr lang="fr-FR" sz="1200" dirty="0" err="1">
                <a:cs typeface="Arial"/>
              </a:rPr>
              <a:t>caseloads</a:t>
            </a:r>
            <a:r>
              <a:rPr lang="fr-FR" sz="1200" dirty="0">
                <a:cs typeface="Arial"/>
              </a:rPr>
              <a:t> pour les Clusters (et les désagrégations)  </a:t>
            </a:r>
          </a:p>
          <a:p>
            <a:pPr marL="694055" lvl="1" indent="-171450">
              <a:spcBef>
                <a:spcPts val="0"/>
              </a:spcBef>
              <a:spcAft>
                <a:spcPts val="600"/>
              </a:spcAft>
              <a:buClr>
                <a:srgbClr val="000000"/>
              </a:buClr>
              <a:buFont typeface="Wingdings" panose="05000000000000000000" pitchFamily="2" charset="2"/>
              <a:buChar char="§"/>
            </a:pPr>
            <a:r>
              <a:rPr lang="fr-FR" sz="1200" dirty="0">
                <a:cs typeface="Arial"/>
              </a:rPr>
              <a:t>Ajouter les cadres sectoriels avec les objectifs, les activités ainsi que leurs indicateurs (avec les désagrégations) </a:t>
            </a:r>
          </a:p>
          <a:p>
            <a:pPr>
              <a:lnSpc>
                <a:spcPct val="100000"/>
              </a:lnSpc>
              <a:spcBef>
                <a:spcPts val="0"/>
              </a:spcBef>
              <a:spcAft>
                <a:spcPts val="600"/>
              </a:spcAft>
              <a:buClr>
                <a:srgbClr val="000000"/>
              </a:buClr>
              <a:buAutoNum type="arabicPeriod"/>
            </a:pPr>
            <a:endParaRPr lang="fr-FR" sz="400" dirty="0">
              <a:cs typeface="Arial"/>
            </a:endParaRPr>
          </a:p>
          <a:p>
            <a:pPr marL="342900" indent="-342900">
              <a:lnSpc>
                <a:spcPct val="100000"/>
              </a:lnSpc>
              <a:spcBef>
                <a:spcPts val="0"/>
              </a:spcBef>
              <a:spcAft>
                <a:spcPts val="600"/>
              </a:spcAft>
              <a:buClr>
                <a:srgbClr val="000000"/>
              </a:buClr>
              <a:buAutoNum type="arabicPeriod"/>
            </a:pPr>
            <a:r>
              <a:rPr lang="fr-FR" sz="1200" dirty="0">
                <a:cs typeface="Arial"/>
              </a:rPr>
              <a:t>Gestion des données de monitoring</a:t>
            </a:r>
            <a:r>
              <a:rPr lang="fr-FR" sz="1200" dirty="0"/>
              <a:t> : </a:t>
            </a:r>
            <a:endParaRPr lang="fr-FR" sz="1200" dirty="0">
              <a:cs typeface="Arial"/>
            </a:endParaRPr>
          </a:p>
          <a:p>
            <a:pPr marL="698500" lvl="1" indent="-342900">
              <a:spcBef>
                <a:spcPts val="0"/>
              </a:spcBef>
              <a:spcAft>
                <a:spcPts val="600"/>
              </a:spcAft>
              <a:buClr>
                <a:srgbClr val="000000"/>
              </a:buClr>
              <a:buFont typeface="Wingdings" panose="05000000000000000000" pitchFamily="2" charset="2"/>
              <a:buChar char="§"/>
            </a:pPr>
            <a:r>
              <a:rPr lang="fr-FR" sz="1200" dirty="0">
                <a:cs typeface="Arial"/>
              </a:rPr>
              <a:t>Ajouter les </a:t>
            </a:r>
            <a:r>
              <a:rPr lang="fr-FR" sz="1200" dirty="0" err="1">
                <a:cs typeface="Arial"/>
              </a:rPr>
              <a:t>caseloads</a:t>
            </a:r>
            <a:r>
              <a:rPr lang="fr-FR" sz="1200" dirty="0">
                <a:cs typeface="Arial"/>
              </a:rPr>
              <a:t> Inter-cluster (</a:t>
            </a:r>
            <a:r>
              <a:rPr lang="fr-FR" sz="1200" b="1" dirty="0">
                <a:solidFill>
                  <a:schemeClr val="accent4">
                    <a:lumMod val="75000"/>
                  </a:schemeClr>
                </a:solidFill>
                <a:cs typeface="Arial"/>
              </a:rPr>
              <a:t>pour les Plan Leads</a:t>
            </a:r>
            <a:r>
              <a:rPr lang="fr-FR" sz="1200" dirty="0">
                <a:cs typeface="Arial"/>
              </a:rPr>
              <a:t>)</a:t>
            </a:r>
          </a:p>
          <a:p>
            <a:pPr marL="698500" lvl="1" indent="-342900">
              <a:spcBef>
                <a:spcPts val="0"/>
              </a:spcBef>
              <a:spcAft>
                <a:spcPts val="600"/>
              </a:spcAft>
              <a:buClr>
                <a:srgbClr val="000000"/>
              </a:buClr>
              <a:buFont typeface="Wingdings" panose="05000000000000000000" pitchFamily="2" charset="2"/>
              <a:buChar char="§"/>
            </a:pPr>
            <a:r>
              <a:rPr lang="fr-FR" sz="1200" dirty="0">
                <a:cs typeface="Arial"/>
              </a:rPr>
              <a:t>Ajouter les </a:t>
            </a:r>
            <a:r>
              <a:rPr lang="fr-FR" sz="1200" dirty="0" err="1">
                <a:cs typeface="Arial"/>
              </a:rPr>
              <a:t>caseloads</a:t>
            </a:r>
            <a:r>
              <a:rPr lang="fr-FR" sz="1200" dirty="0">
                <a:cs typeface="Arial"/>
              </a:rPr>
              <a:t> pour les clusters et les indicateurs des objectifs et activités sectoriels (</a:t>
            </a:r>
            <a:r>
              <a:rPr lang="fr-FR" sz="1200" b="1" dirty="0">
                <a:solidFill>
                  <a:schemeClr val="accent1">
                    <a:lumMod val="75000"/>
                  </a:schemeClr>
                </a:solidFill>
                <a:cs typeface="Arial"/>
              </a:rPr>
              <a:t>pour les Cluster Leads</a:t>
            </a:r>
            <a:r>
              <a:rPr lang="fr-FR" sz="1200" dirty="0">
                <a:cs typeface="Arial"/>
              </a:rPr>
              <a:t>)</a:t>
            </a:r>
          </a:p>
          <a:p>
            <a:pPr marL="342900" indent="-342900">
              <a:lnSpc>
                <a:spcPct val="150000"/>
              </a:lnSpc>
              <a:spcBef>
                <a:spcPts val="0"/>
              </a:spcBef>
              <a:spcAft>
                <a:spcPts val="600"/>
              </a:spcAft>
              <a:buClr>
                <a:srgbClr val="000000"/>
              </a:buClr>
              <a:buAutoNum type="arabicPeriod"/>
            </a:pPr>
            <a:r>
              <a:rPr lang="fr-FR" sz="1200" dirty="0">
                <a:cs typeface="Arial"/>
              </a:rPr>
              <a:t>Ressources complémentaires</a:t>
            </a: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spTree>
    <p:extLst>
      <p:ext uri="{BB962C8B-B14F-4D97-AF65-F5344CB8AC3E}">
        <p14:creationId xmlns:p14="http://schemas.microsoft.com/office/powerpoint/2010/main" val="2287850501"/>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769441"/>
          </a:xfrm>
        </p:spPr>
        <p:txBody>
          <a:bodyPr/>
          <a:lstStyle/>
          <a:p>
            <a:r>
              <a:rPr lang="fr-FR" sz="2400" dirty="0">
                <a:solidFill>
                  <a:schemeClr val="accent4">
                    <a:lumMod val="75000"/>
                  </a:schemeClr>
                </a:solidFill>
              </a:rPr>
              <a:t>Ajouter des cibles désagrégées à : </a:t>
            </a:r>
            <a:br>
              <a:rPr lang="fr-FR" sz="2400" dirty="0">
                <a:solidFill>
                  <a:schemeClr val="accent4">
                    <a:lumMod val="75000"/>
                  </a:schemeClr>
                </a:solidFill>
              </a:rPr>
            </a:br>
            <a:r>
              <a:rPr lang="fr-FR" sz="2000" dirty="0">
                <a:solidFill>
                  <a:schemeClr val="accent4">
                    <a:lumMod val="75000"/>
                  </a:schemeClr>
                </a:solidFill>
              </a:rPr>
              <a:t>des </a:t>
            </a:r>
            <a:r>
              <a:rPr lang="fr-FR" sz="2000" dirty="0" err="1">
                <a:solidFill>
                  <a:schemeClr val="accent4">
                    <a:lumMod val="75000"/>
                  </a:schemeClr>
                </a:solidFill>
              </a:rPr>
              <a:t>caseloads</a:t>
            </a:r>
            <a:r>
              <a:rPr lang="fr-FR" sz="2000" dirty="0">
                <a:solidFill>
                  <a:schemeClr val="accent4">
                    <a:lumMod val="75000"/>
                  </a:schemeClr>
                </a:solidFill>
              </a:rPr>
              <a:t> </a:t>
            </a:r>
            <a:r>
              <a:rPr lang="fr-FR" sz="2000" dirty="0" err="1">
                <a:solidFill>
                  <a:schemeClr val="accent4">
                    <a:lumMod val="75000"/>
                  </a:schemeClr>
                </a:solidFill>
              </a:rPr>
              <a:t>intercluster</a:t>
            </a:r>
            <a:endParaRPr lang="fr-FR" sz="2000" dirty="0">
              <a:solidFill>
                <a:schemeClr val="accent4">
                  <a:lumMod val="75000"/>
                </a:schemeClr>
              </a:solidFill>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20</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719138" y="2687859"/>
            <a:ext cx="7705725" cy="3644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89192" y="1716970"/>
            <a:ext cx="8645233" cy="973074"/>
          </a:xfrm>
        </p:spPr>
        <p:txBody>
          <a:bodyPr>
            <a:normAutofit fontScale="85000" lnSpcReduction="20000"/>
          </a:bodyPr>
          <a:lstStyle/>
          <a:p>
            <a:pPr lvl="1" indent="-175895">
              <a:lnSpc>
                <a:spcPct val="150000"/>
              </a:lnSpc>
              <a:buFont typeface="Arial" panose="020B0604020202020204" pitchFamily="34" charset="0"/>
              <a:buChar char="•"/>
            </a:pPr>
            <a:r>
              <a:rPr lang="fr-FR" sz="1300" dirty="0"/>
              <a:t>Un tableau s'affiche lorsque vous cliquez sur </a:t>
            </a:r>
            <a:r>
              <a:rPr lang="fr-FR" sz="1300" i="1" dirty="0" err="1"/>
              <a:t>Add</a:t>
            </a:r>
            <a:r>
              <a:rPr lang="fr-FR" sz="1300" i="1" dirty="0"/>
              <a:t> </a:t>
            </a:r>
            <a:r>
              <a:rPr lang="fr-FR" sz="1300" i="1" dirty="0" err="1"/>
              <a:t>Disaggregation</a:t>
            </a:r>
            <a:r>
              <a:rPr lang="fr-FR" sz="1300" dirty="0"/>
              <a:t>. Vous pouvez renseigner les valeurs désagrégées directement sur cette page. A noter que vous pouvez coller plusieurs lignes et colonnes de données à la fois. Cliquez sur "</a:t>
            </a:r>
            <a:r>
              <a:rPr lang="fr-FR" sz="1300" i="1" dirty="0"/>
              <a:t>Zoom"</a:t>
            </a:r>
            <a:r>
              <a:rPr lang="fr-FR" sz="1300" dirty="0"/>
              <a:t> pour agrandir et "</a:t>
            </a:r>
            <a:r>
              <a:rPr lang="fr-FR" sz="1300" i="1" dirty="0"/>
              <a:t>Save and continue"</a:t>
            </a:r>
            <a:r>
              <a:rPr lang="fr-FR" sz="1300" dirty="0"/>
              <a:t> lorsque vous avez terminé. Répéter la procédure des étapes précédentes pour chaque indicateur qui nécessite l'ajout d'une désagrégation et cliquez sur "</a:t>
            </a:r>
            <a:r>
              <a:rPr lang="fr-FR" sz="1300" i="1" dirty="0"/>
              <a:t>Save and Continue</a:t>
            </a:r>
            <a:r>
              <a:rPr lang="fr-FR" sz="1300" dirty="0"/>
              <a:t>" lorsque vous avez terminé. </a:t>
            </a:r>
            <a:endParaRPr lang="fr-FR" sz="1300" dirty="0">
              <a:cs typeface="Arial"/>
            </a:endParaRPr>
          </a:p>
          <a:p>
            <a:pPr marL="360045" lvl="1" indent="0">
              <a:buNone/>
            </a:pPr>
            <a:endParaRPr lang="fr-FR" sz="1800" dirty="0">
              <a:cs typeface="Arial"/>
            </a:endParaRPr>
          </a:p>
          <a:p>
            <a:endParaRPr lang="fr-FR" dirty="0">
              <a:cs typeface="Arial"/>
            </a:endParaRPr>
          </a:p>
        </p:txBody>
      </p:sp>
    </p:spTree>
    <p:extLst>
      <p:ext uri="{BB962C8B-B14F-4D97-AF65-F5344CB8AC3E}">
        <p14:creationId xmlns:p14="http://schemas.microsoft.com/office/powerpoint/2010/main" val="1709146786"/>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fr-FR" sz="2400" dirty="0">
                <a:solidFill>
                  <a:schemeClr val="accent4">
                    <a:lumMod val="75000"/>
                  </a:schemeClr>
                </a:solidFill>
              </a:rPr>
              <a:t>Ajouter des données désagrégées via Excel </a:t>
            </a:r>
            <a:endParaRPr lang="fr-FR" sz="2400" dirty="0">
              <a:solidFill>
                <a:schemeClr val="accent4">
                  <a:lumMod val="75000"/>
                </a:schemeClr>
              </a:solidFill>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21</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cxnSp>
        <p:nvCxnSpPr>
          <p:cNvPr id="3" name="Straight Arrow Connector 2">
            <a:extLst>
              <a:ext uri="{FF2B5EF4-FFF2-40B4-BE49-F238E27FC236}">
                <a16:creationId xmlns:a16="http://schemas.microsoft.com/office/drawing/2014/main" id="{29268CFD-D31A-AA8B-EB35-D8FAE64DCD6B}"/>
              </a:ext>
            </a:extLst>
          </p:cNvPr>
          <p:cNvCxnSpPr/>
          <p:nvPr/>
        </p:nvCxnSpPr>
        <p:spPr bwMode="auto">
          <a:xfrm flipV="1">
            <a:off x="493414" y="2814873"/>
            <a:ext cx="1509" cy="227694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1A376EF2-748F-775D-E5C6-256A94E984FB}"/>
              </a:ext>
            </a:extLst>
          </p:cNvPr>
          <p:cNvCxnSpPr>
            <a:cxnSpLocks/>
          </p:cNvCxnSpPr>
          <p:nvPr/>
        </p:nvCxnSpPr>
        <p:spPr bwMode="auto">
          <a:xfrm flipV="1">
            <a:off x="2749235" y="4459586"/>
            <a:ext cx="1509" cy="63223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51662B93-8449-73C1-B765-D1D9B21437C3}"/>
              </a:ext>
            </a:extLst>
          </p:cNvPr>
          <p:cNvCxnSpPr>
            <a:cxnSpLocks/>
          </p:cNvCxnSpPr>
          <p:nvPr/>
        </p:nvCxnSpPr>
        <p:spPr bwMode="auto">
          <a:xfrm>
            <a:off x="6400799"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11DBBB7E-A3CD-E882-2AEF-86C715DF5CA8}"/>
              </a:ext>
            </a:extLst>
          </p:cNvPr>
          <p:cNvCxnSpPr>
            <a:cxnSpLocks/>
          </p:cNvCxnSpPr>
          <p:nvPr/>
        </p:nvCxnSpPr>
        <p:spPr bwMode="auto">
          <a:xfrm>
            <a:off x="8400106"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 Placeholder 2">
            <a:extLst>
              <a:ext uri="{FF2B5EF4-FFF2-40B4-BE49-F238E27FC236}">
                <a16:creationId xmlns:a16="http://schemas.microsoft.com/office/drawing/2014/main" id="{5312FFAE-BB36-BCCA-BCD8-A497D971E241}"/>
              </a:ext>
            </a:extLst>
          </p:cNvPr>
          <p:cNvSpPr>
            <a:spLocks noGrp="1"/>
          </p:cNvSpPr>
          <p:nvPr>
            <p:ph type="body" sz="quarter" idx="13"/>
          </p:nvPr>
        </p:nvSpPr>
        <p:spPr>
          <a:xfrm>
            <a:off x="32741" y="5095733"/>
            <a:ext cx="1184963" cy="889154"/>
          </a:xfrm>
        </p:spPr>
        <p:txBody>
          <a:bodyPr/>
          <a:lstStyle/>
          <a:p>
            <a:pPr marL="0" indent="0">
              <a:lnSpc>
                <a:spcPct val="150000"/>
              </a:lnSpc>
              <a:buNone/>
            </a:pPr>
            <a:r>
              <a:rPr lang="fr-FR" sz="1200" dirty="0">
                <a:cs typeface="Arial"/>
              </a:rPr>
              <a:t>Exportez le modèle sur </a:t>
            </a:r>
            <a:r>
              <a:rPr lang="fr-FR" sz="1200" dirty="0" err="1">
                <a:cs typeface="Arial"/>
              </a:rPr>
              <a:t>excel</a:t>
            </a:r>
            <a:endParaRPr lang="fr-FR" sz="1200" dirty="0">
              <a:cs typeface="Arial"/>
            </a:endParaRPr>
          </a:p>
        </p:txBody>
      </p:sp>
      <p:sp>
        <p:nvSpPr>
          <p:cNvPr id="13" name="Text Placeholder 2">
            <a:extLst>
              <a:ext uri="{FF2B5EF4-FFF2-40B4-BE49-F238E27FC236}">
                <a16:creationId xmlns:a16="http://schemas.microsoft.com/office/drawing/2014/main" id="{38C76034-2DC8-C258-30F8-6A6EB5D5AE86}"/>
              </a:ext>
            </a:extLst>
          </p:cNvPr>
          <p:cNvSpPr txBox="1">
            <a:spLocks/>
          </p:cNvSpPr>
          <p:nvPr/>
        </p:nvSpPr>
        <p:spPr bwMode="auto">
          <a:xfrm>
            <a:off x="2259894" y="5097242"/>
            <a:ext cx="1320764" cy="1166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fr-FR" sz="1200" kern="0" dirty="0">
                <a:cs typeface="Arial"/>
              </a:rPr>
              <a:t>Ajoutez les chiffres dans les cellules correspondantes</a:t>
            </a:r>
            <a:endParaRPr lang="fr-FR" dirty="0"/>
          </a:p>
        </p:txBody>
      </p:sp>
      <p:sp>
        <p:nvSpPr>
          <p:cNvPr id="16" name="Text Placeholder 2">
            <a:extLst>
              <a:ext uri="{FF2B5EF4-FFF2-40B4-BE49-F238E27FC236}">
                <a16:creationId xmlns:a16="http://schemas.microsoft.com/office/drawing/2014/main" id="{E30AF22F-D3B0-B091-A1A3-726F2B0359C0}"/>
              </a:ext>
            </a:extLst>
          </p:cNvPr>
          <p:cNvSpPr txBox="1">
            <a:spLocks/>
          </p:cNvSpPr>
          <p:nvPr/>
        </p:nvSpPr>
        <p:spPr bwMode="auto">
          <a:xfrm>
            <a:off x="6447121" y="2003974"/>
            <a:ext cx="2022408" cy="889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fr-FR" sz="1200" kern="0" dirty="0">
                <a:cs typeface="Arial"/>
              </a:rPr>
              <a:t>Collez les données depuis </a:t>
            </a:r>
            <a:r>
              <a:rPr lang="fr-FR" sz="1200" kern="0" dirty="0" err="1">
                <a:cs typeface="Arial"/>
              </a:rPr>
              <a:t>l'excel</a:t>
            </a:r>
            <a:r>
              <a:rPr lang="fr-FR" sz="1200" kern="0" dirty="0">
                <a:cs typeface="Arial"/>
              </a:rPr>
              <a:t> dans le modèle de désagrégation sur RPM</a:t>
            </a:r>
            <a:endParaRPr lang="fr-FR" dirty="0"/>
          </a:p>
        </p:txBody>
      </p:sp>
    </p:spTree>
    <p:extLst>
      <p:ext uri="{BB962C8B-B14F-4D97-AF65-F5344CB8AC3E}">
        <p14:creationId xmlns:p14="http://schemas.microsoft.com/office/powerpoint/2010/main" val="145747403"/>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solidFill>
                  <a:schemeClr val="accent1">
                    <a:lumMod val="75000"/>
                  </a:schemeClr>
                </a:solidFill>
                <a:cs typeface="Arial"/>
              </a:rPr>
              <a:t>6. Gestion de données (pour les Cluster Leads)</a:t>
            </a:r>
          </a:p>
        </p:txBody>
      </p:sp>
      <p:sp>
        <p:nvSpPr>
          <p:cNvPr id="3" name="Text Placeholder 2"/>
          <p:cNvSpPr>
            <a:spLocks noGrp="1"/>
          </p:cNvSpPr>
          <p:nvPr>
            <p:ph type="body" sz="quarter" idx="13"/>
          </p:nvPr>
        </p:nvSpPr>
        <p:spPr>
          <a:xfrm>
            <a:off x="417513" y="1542248"/>
            <a:ext cx="8254209" cy="612155"/>
          </a:xfrm>
        </p:spPr>
        <p:txBody>
          <a:bodyPr/>
          <a:lstStyle/>
          <a:p>
            <a:pPr>
              <a:lnSpc>
                <a:spcPct val="150000"/>
              </a:lnSpc>
            </a:pPr>
            <a:r>
              <a:rPr lang="fr-FR" sz="1200" dirty="0"/>
              <a:t>Naviguez entre les clusters en cliquant sur leurs icones. Pour chaque cluster ajouter le coordinateur, le </a:t>
            </a:r>
            <a:r>
              <a:rPr lang="fr-FR" sz="1200" dirty="0" err="1"/>
              <a:t>co</a:t>
            </a:r>
            <a:r>
              <a:rPr lang="fr-FR" sz="1200" dirty="0"/>
              <a:t>-lead et/ou l'IMO du cluster en cliquant sur [+ Contact].</a:t>
            </a:r>
            <a:endParaRPr lang="fr-FR" sz="12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a:solidFill>
                <a:srgbClr val="000000">
                  <a:lumMod val="65000"/>
                  <a:lumOff val="35000"/>
                </a:srgbClr>
              </a:solidFill>
            </a:endParaRPr>
          </a:p>
        </p:txBody>
      </p:sp>
      <p:pic>
        <p:nvPicPr>
          <p:cNvPr id="7" name="Picture 7" descr="Graphical user interface, text, application, email&#10;&#10;Description automatically generated">
            <a:extLst>
              <a:ext uri="{FF2B5EF4-FFF2-40B4-BE49-F238E27FC236}">
                <a16:creationId xmlns:a16="http://schemas.microsoft.com/office/drawing/2014/main" id="{F50211F8-BEF9-500F-D619-8A0F37F086BF}"/>
              </a:ext>
            </a:extLst>
          </p:cNvPr>
          <p:cNvPicPr>
            <a:picLocks noChangeAspect="1"/>
          </p:cNvPicPr>
          <p:nvPr/>
        </p:nvPicPr>
        <p:blipFill rotWithShape="1">
          <a:blip r:embed="rId2"/>
          <a:srcRect t="-109" r="10345" b="335"/>
          <a:stretch/>
        </p:blipFill>
        <p:spPr>
          <a:xfrm>
            <a:off x="352118" y="2325511"/>
            <a:ext cx="4318863" cy="4069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Graphical user interface&#10;&#10;Description automatically generated">
            <a:extLst>
              <a:ext uri="{FF2B5EF4-FFF2-40B4-BE49-F238E27FC236}">
                <a16:creationId xmlns:a16="http://schemas.microsoft.com/office/drawing/2014/main" id="{742203AB-92FE-AE3E-678C-E8B264A2024D}"/>
              </a:ext>
            </a:extLst>
          </p:cNvPr>
          <p:cNvPicPr>
            <a:picLocks noChangeAspect="1"/>
          </p:cNvPicPr>
          <p:nvPr/>
        </p:nvPicPr>
        <p:blipFill rotWithShape="1">
          <a:blip r:embed="rId3"/>
          <a:srcRect r="9050" b="12200"/>
          <a:stretch/>
        </p:blipFill>
        <p:spPr>
          <a:xfrm>
            <a:off x="4997860" y="2325511"/>
            <a:ext cx="3738218" cy="4068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7847494"/>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A8EA-82A5-F94E-565D-A16163D46764}"/>
              </a:ext>
            </a:extLst>
          </p:cNvPr>
          <p:cNvSpPr>
            <a:spLocks noGrp="1"/>
          </p:cNvSpPr>
          <p:nvPr>
            <p:ph type="title"/>
          </p:nvPr>
        </p:nvSpPr>
        <p:spPr>
          <a:xfrm>
            <a:off x="417513" y="963613"/>
            <a:ext cx="8231187" cy="461665"/>
          </a:xfrm>
        </p:spPr>
        <p:txBody>
          <a:bodyPr/>
          <a:lstStyle/>
          <a:p>
            <a:r>
              <a:rPr lang="fr-FR" sz="2400" dirty="0">
                <a:solidFill>
                  <a:schemeClr val="accent1">
                    <a:lumMod val="75000"/>
                  </a:schemeClr>
                </a:solidFill>
              </a:rPr>
              <a:t>Ajouter des </a:t>
            </a:r>
            <a:r>
              <a:rPr lang="fr-FR" sz="2400" dirty="0" err="1">
                <a:solidFill>
                  <a:schemeClr val="accent1">
                    <a:lumMod val="75000"/>
                  </a:schemeClr>
                </a:solidFill>
              </a:rPr>
              <a:t>caseloads</a:t>
            </a:r>
            <a:r>
              <a:rPr lang="fr-FR" sz="2400" dirty="0">
                <a:solidFill>
                  <a:schemeClr val="accent1">
                    <a:lumMod val="75000"/>
                  </a:schemeClr>
                </a:solidFill>
              </a:rPr>
              <a:t> aux Clusters</a:t>
            </a:r>
            <a:endParaRPr lang="fr-FR" sz="2400" dirty="0">
              <a:solidFill>
                <a:schemeClr val="accent1">
                  <a:lumMod val="75000"/>
                </a:schemeClr>
              </a:solidFill>
              <a:cs typeface="Arial"/>
            </a:endParaRPr>
          </a:p>
        </p:txBody>
      </p:sp>
      <p:sp>
        <p:nvSpPr>
          <p:cNvPr id="3" name="Text Placeholder 2">
            <a:extLst>
              <a:ext uri="{FF2B5EF4-FFF2-40B4-BE49-F238E27FC236}">
                <a16:creationId xmlns:a16="http://schemas.microsoft.com/office/drawing/2014/main" id="{3E762CF6-5621-339E-3B6C-BFF8B347F33A}"/>
              </a:ext>
            </a:extLst>
          </p:cNvPr>
          <p:cNvSpPr>
            <a:spLocks noGrp="1"/>
          </p:cNvSpPr>
          <p:nvPr>
            <p:ph type="body" sz="quarter" idx="13"/>
          </p:nvPr>
        </p:nvSpPr>
        <p:spPr>
          <a:xfrm>
            <a:off x="333531" y="1449888"/>
            <a:ext cx="8254209" cy="1146324"/>
          </a:xfrm>
        </p:spPr>
        <p:txBody>
          <a:bodyPr>
            <a:normAutofit fontScale="92500"/>
          </a:bodyPr>
          <a:lstStyle/>
          <a:p>
            <a:pPr>
              <a:lnSpc>
                <a:spcPct val="150000"/>
              </a:lnSpc>
            </a:pPr>
            <a:r>
              <a:rPr lang="fr-FR" sz="1200" dirty="0">
                <a:cs typeface="Arial"/>
              </a:rPr>
              <a:t>Pour chaque cluster, ajouter un </a:t>
            </a:r>
            <a:r>
              <a:rPr lang="fr-FR" sz="1200" dirty="0" err="1">
                <a:cs typeface="Arial"/>
              </a:rPr>
              <a:t>caseload</a:t>
            </a:r>
            <a:r>
              <a:rPr lang="fr-FR" sz="1200" dirty="0">
                <a:cs typeface="Arial"/>
              </a:rPr>
              <a:t> en utilisant le bouton [+ </a:t>
            </a:r>
            <a:r>
              <a:rPr lang="fr-FR" sz="1200" dirty="0" err="1">
                <a:cs typeface="Arial"/>
              </a:rPr>
              <a:t>Caseload</a:t>
            </a:r>
            <a:r>
              <a:rPr lang="fr-FR" sz="1200" dirty="0">
                <a:cs typeface="Arial"/>
              </a:rPr>
              <a:t>]  </a:t>
            </a:r>
          </a:p>
          <a:p>
            <a:pPr>
              <a:lnSpc>
                <a:spcPct val="150000"/>
              </a:lnSpc>
              <a:buClr>
                <a:srgbClr val="000000"/>
              </a:buClr>
            </a:pPr>
            <a:r>
              <a:rPr lang="fr-FR" sz="1200" dirty="0"/>
              <a:t>Vous pouvez utiliser l'ID par défaut ou le personnaliser. Complétez les champs affichés. Ajouter une désagrégation sera couvert dans la diapositive suivante. Cliquez le bouton bleu [Save] après avoir complété chaque </a:t>
            </a:r>
            <a:r>
              <a:rPr lang="fr-FR" sz="1200" dirty="0" err="1"/>
              <a:t>caseload</a:t>
            </a:r>
            <a:r>
              <a:rPr lang="fr-FR" sz="1200" dirty="0"/>
              <a:t> et le bouton orange  [Save and Continue] lorsque vous avez complété le dernier </a:t>
            </a:r>
            <a:r>
              <a:rPr lang="fr-FR" sz="1200" dirty="0" err="1"/>
              <a:t>caseload</a:t>
            </a:r>
            <a:r>
              <a:rPr lang="fr-FR" sz="1200" dirty="0"/>
              <a:t>.</a:t>
            </a:r>
            <a:endParaRPr lang="fr-FR" sz="1200" i="1" dirty="0">
              <a:cs typeface="Arial"/>
            </a:endParaRPr>
          </a:p>
        </p:txBody>
      </p:sp>
      <p:sp>
        <p:nvSpPr>
          <p:cNvPr id="4" name="Date Placeholder 3">
            <a:extLst>
              <a:ext uri="{FF2B5EF4-FFF2-40B4-BE49-F238E27FC236}">
                <a16:creationId xmlns:a16="http://schemas.microsoft.com/office/drawing/2014/main" id="{E722880B-E8EF-B5D9-73B9-E245C9CB2F75}"/>
              </a:ext>
            </a:extLst>
          </p:cNvPr>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a:extLst>
              <a:ext uri="{FF2B5EF4-FFF2-40B4-BE49-F238E27FC236}">
                <a16:creationId xmlns:a16="http://schemas.microsoft.com/office/drawing/2014/main" id="{3BEA2CA1-6C18-CEF5-F9D9-8E0C2563AFBC}"/>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23</a:t>
            </a:fld>
            <a:endParaRPr lang="en-GB" b="1">
              <a:solidFill>
                <a:srgbClr val="000000">
                  <a:lumMod val="65000"/>
                  <a:lumOff val="35000"/>
                </a:srgbClr>
              </a:solidFill>
            </a:endParaRPr>
          </a:p>
        </p:txBody>
      </p:sp>
      <p:pic>
        <p:nvPicPr>
          <p:cNvPr id="8" name="Picture 8" descr="Graphical user interface, application&#10;&#10;Description automatically generated">
            <a:extLst>
              <a:ext uri="{FF2B5EF4-FFF2-40B4-BE49-F238E27FC236}">
                <a16:creationId xmlns:a16="http://schemas.microsoft.com/office/drawing/2014/main" id="{2EBA0AA3-314D-E157-6202-EDBE5D69F82B}"/>
              </a:ext>
            </a:extLst>
          </p:cNvPr>
          <p:cNvPicPr>
            <a:picLocks noChangeAspect="1"/>
          </p:cNvPicPr>
          <p:nvPr/>
        </p:nvPicPr>
        <p:blipFill rotWithShape="1">
          <a:blip r:embed="rId2"/>
          <a:srcRect l="-6020" t="8282" r="-669" b="2303"/>
          <a:stretch/>
        </p:blipFill>
        <p:spPr>
          <a:xfrm>
            <a:off x="-4301" y="2625725"/>
            <a:ext cx="4211227" cy="3680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8" descr="Graphical user interface, application&#10;&#10;Description automatically generated">
            <a:extLst>
              <a:ext uri="{FF2B5EF4-FFF2-40B4-BE49-F238E27FC236}">
                <a16:creationId xmlns:a16="http://schemas.microsoft.com/office/drawing/2014/main" id="{11BF058C-77B3-8542-AA55-FFD7A83718D9}"/>
              </a:ext>
            </a:extLst>
          </p:cNvPr>
          <p:cNvPicPr>
            <a:picLocks noChangeAspect="1"/>
          </p:cNvPicPr>
          <p:nvPr/>
        </p:nvPicPr>
        <p:blipFill>
          <a:blip r:embed="rId3"/>
          <a:stretch>
            <a:fillRect/>
          </a:stretch>
        </p:blipFill>
        <p:spPr>
          <a:xfrm>
            <a:off x="4392562" y="2630628"/>
            <a:ext cx="4562167" cy="3673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4487984"/>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45683"/>
            <a:ext cx="8231187" cy="830997"/>
          </a:xfrm>
        </p:spPr>
        <p:txBody>
          <a:bodyPr/>
          <a:lstStyle/>
          <a:p>
            <a:r>
              <a:rPr lang="fr-FR" sz="2400" dirty="0">
                <a:solidFill>
                  <a:schemeClr val="accent5"/>
                </a:solidFill>
              </a:rPr>
              <a:t>Ajouter un modèle de désagrégation à un </a:t>
            </a:r>
            <a:r>
              <a:rPr lang="fr-FR" sz="2400" dirty="0" err="1">
                <a:solidFill>
                  <a:schemeClr val="accent5"/>
                </a:solidFill>
              </a:rPr>
              <a:t>Caseload</a:t>
            </a:r>
            <a:r>
              <a:rPr lang="fr-FR" sz="2400" dirty="0">
                <a:solidFill>
                  <a:schemeClr val="accent5"/>
                </a:solidFill>
              </a:rPr>
              <a:t> de Cluster</a:t>
            </a:r>
            <a:endParaRPr lang="fr-FR" sz="2400" dirty="0">
              <a:solidFill>
                <a:schemeClr val="accent5"/>
              </a:solidFill>
              <a:cs typeface="Arial"/>
            </a:endParaRPr>
          </a:p>
        </p:txBody>
      </p:sp>
      <p:sp>
        <p:nvSpPr>
          <p:cNvPr id="3" name="Text Placeholder 2"/>
          <p:cNvSpPr>
            <a:spLocks noGrp="1"/>
          </p:cNvSpPr>
          <p:nvPr>
            <p:ph type="body" sz="quarter" idx="13"/>
          </p:nvPr>
        </p:nvSpPr>
        <p:spPr>
          <a:xfrm>
            <a:off x="89192" y="1683071"/>
            <a:ext cx="8559508" cy="1142108"/>
          </a:xfrm>
        </p:spPr>
        <p:txBody>
          <a:bodyPr/>
          <a:lstStyle/>
          <a:p>
            <a:pPr lvl="1" indent="-175895">
              <a:lnSpc>
                <a:spcPct val="150000"/>
              </a:lnSpc>
              <a:buFont typeface="Arial" panose="020B0604020202020204" pitchFamily="34" charset="0"/>
              <a:buChar char="•"/>
            </a:pPr>
            <a:r>
              <a:rPr lang="fr-FR" sz="1200" dirty="0"/>
              <a:t>Sélectionner un modèle de désagrégation à partir de la liste et cliquez sur "</a:t>
            </a:r>
            <a:r>
              <a:rPr lang="fr-FR" sz="1200" i="1" dirty="0"/>
              <a:t>Select </a:t>
            </a:r>
            <a:r>
              <a:rPr lang="fr-FR" sz="1200" i="1" dirty="0" err="1"/>
              <a:t>existing</a:t>
            </a:r>
            <a:r>
              <a:rPr lang="fr-FR" sz="1200" i="1" dirty="0"/>
              <a:t> model"</a:t>
            </a:r>
            <a:r>
              <a:rPr lang="fr-FR" sz="1200" dirty="0"/>
              <a:t>. </a:t>
            </a:r>
            <a:endParaRPr lang="fr-FR" sz="12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24</a:t>
            </a:fld>
            <a:endParaRPr lang="en-GB" b="1">
              <a:solidFill>
                <a:srgbClr val="000000">
                  <a:lumMod val="65000"/>
                  <a:lumOff val="35000"/>
                </a:srgbClr>
              </a:solidFill>
            </a:endParaRPr>
          </a:p>
        </p:txBody>
      </p:sp>
      <p:pic>
        <p:nvPicPr>
          <p:cNvPr id="6" name="Picture 7" descr="Graphical user interface, application&#10;&#10;Description automatically generated">
            <a:extLst>
              <a:ext uri="{FF2B5EF4-FFF2-40B4-BE49-F238E27FC236}">
                <a16:creationId xmlns:a16="http://schemas.microsoft.com/office/drawing/2014/main" id="{8190C4E7-9EE0-53BF-51D4-91D9AFB02908}"/>
              </a:ext>
            </a:extLst>
          </p:cNvPr>
          <p:cNvPicPr>
            <a:picLocks noChangeAspect="1"/>
          </p:cNvPicPr>
          <p:nvPr/>
        </p:nvPicPr>
        <p:blipFill>
          <a:blip r:embed="rId2"/>
          <a:stretch>
            <a:fillRect/>
          </a:stretch>
        </p:blipFill>
        <p:spPr>
          <a:xfrm>
            <a:off x="1719109" y="2134340"/>
            <a:ext cx="5702094" cy="429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150481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fr-FR" sz="2400" dirty="0">
                <a:solidFill>
                  <a:schemeClr val="accent5"/>
                </a:solidFill>
              </a:rPr>
              <a:t>Ajouter des données désagrégées en utilisant </a:t>
            </a:r>
            <a:r>
              <a:rPr lang="fr-FR" sz="2400" dirty="0" err="1">
                <a:solidFill>
                  <a:schemeClr val="accent5"/>
                </a:solidFill>
              </a:rPr>
              <a:t>excel</a:t>
            </a:r>
            <a:endParaRPr lang="fr-FR" sz="2400" dirty="0">
              <a:solidFill>
                <a:schemeClr val="accent5"/>
              </a:solidFill>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25</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pic>
        <p:nvPicPr>
          <p:cNvPr id="3" name="Picture 2">
            <a:extLst>
              <a:ext uri="{FF2B5EF4-FFF2-40B4-BE49-F238E27FC236}">
                <a16:creationId xmlns:a16="http://schemas.microsoft.com/office/drawing/2014/main" id="{F1EA7086-9277-F750-8ECC-41F22072D29D}"/>
              </a:ext>
            </a:extLst>
          </p:cNvPr>
          <p:cNvPicPr>
            <a:picLocks noChangeAspect="1"/>
          </p:cNvPicPr>
          <p:nvPr/>
        </p:nvPicPr>
        <p:blipFill>
          <a:blip r:embed="rId3"/>
          <a:stretch>
            <a:fillRect/>
          </a:stretch>
        </p:blipFill>
        <p:spPr>
          <a:xfrm>
            <a:off x="4164434" y="3518816"/>
            <a:ext cx="4979566" cy="2914975"/>
          </a:xfrm>
          <a:prstGeom prst="rect">
            <a:avLst/>
          </a:prstGeom>
        </p:spPr>
      </p:pic>
      <p:cxnSp>
        <p:nvCxnSpPr>
          <p:cNvPr id="6" name="Straight Arrow Connector 5">
            <a:extLst>
              <a:ext uri="{FF2B5EF4-FFF2-40B4-BE49-F238E27FC236}">
                <a16:creationId xmlns:a16="http://schemas.microsoft.com/office/drawing/2014/main" id="{2790F261-1708-19FB-9A44-EDCECB76323D}"/>
              </a:ext>
            </a:extLst>
          </p:cNvPr>
          <p:cNvCxnSpPr/>
          <p:nvPr/>
        </p:nvCxnSpPr>
        <p:spPr bwMode="auto">
          <a:xfrm flipV="1">
            <a:off x="493414" y="2814873"/>
            <a:ext cx="1509" cy="227694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D420C038-86F0-5DB5-E4E1-BC68C4F65967}"/>
              </a:ext>
            </a:extLst>
          </p:cNvPr>
          <p:cNvCxnSpPr>
            <a:cxnSpLocks/>
          </p:cNvCxnSpPr>
          <p:nvPr/>
        </p:nvCxnSpPr>
        <p:spPr bwMode="auto">
          <a:xfrm flipV="1">
            <a:off x="2749235" y="4459586"/>
            <a:ext cx="1509" cy="63223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D20964F9-303B-0813-D2B5-E960EFE2E31D}"/>
              </a:ext>
            </a:extLst>
          </p:cNvPr>
          <p:cNvCxnSpPr>
            <a:cxnSpLocks/>
          </p:cNvCxnSpPr>
          <p:nvPr/>
        </p:nvCxnSpPr>
        <p:spPr bwMode="auto">
          <a:xfrm>
            <a:off x="6400799"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E2DFCCA-C64C-C350-FE36-BF0349CDCD03}"/>
              </a:ext>
            </a:extLst>
          </p:cNvPr>
          <p:cNvCxnSpPr>
            <a:cxnSpLocks/>
          </p:cNvCxnSpPr>
          <p:nvPr/>
        </p:nvCxnSpPr>
        <p:spPr bwMode="auto">
          <a:xfrm>
            <a:off x="8400106"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 Placeholder 2">
            <a:extLst>
              <a:ext uri="{FF2B5EF4-FFF2-40B4-BE49-F238E27FC236}">
                <a16:creationId xmlns:a16="http://schemas.microsoft.com/office/drawing/2014/main" id="{35DF7D3E-02D6-A931-B133-EF92E770F679}"/>
              </a:ext>
            </a:extLst>
          </p:cNvPr>
          <p:cNvSpPr>
            <a:spLocks noGrp="1"/>
          </p:cNvSpPr>
          <p:nvPr>
            <p:ph type="body" sz="quarter" idx="13"/>
          </p:nvPr>
        </p:nvSpPr>
        <p:spPr>
          <a:xfrm>
            <a:off x="32741" y="5095733"/>
            <a:ext cx="1184963" cy="335156"/>
          </a:xfrm>
        </p:spPr>
        <p:txBody>
          <a:bodyPr/>
          <a:lstStyle/>
          <a:p>
            <a:pPr marL="0" indent="0">
              <a:lnSpc>
                <a:spcPct val="150000"/>
              </a:lnSpc>
              <a:buNone/>
            </a:pPr>
            <a:r>
              <a:rPr lang="en-US" sz="1200" dirty="0" err="1">
                <a:cs typeface="Arial"/>
              </a:rPr>
              <a:t>Exportez</a:t>
            </a:r>
            <a:r>
              <a:rPr lang="en-US" sz="1200" dirty="0">
                <a:cs typeface="Arial"/>
              </a:rPr>
              <a:t> le </a:t>
            </a:r>
            <a:r>
              <a:rPr lang="en-US" sz="1200" dirty="0" err="1">
                <a:cs typeface="Arial"/>
              </a:rPr>
              <a:t>modèle</a:t>
            </a:r>
            <a:r>
              <a:rPr lang="en-US" sz="1200" dirty="0">
                <a:cs typeface="Arial"/>
              </a:rPr>
              <a:t> sur excel</a:t>
            </a:r>
          </a:p>
        </p:txBody>
      </p:sp>
      <p:sp>
        <p:nvSpPr>
          <p:cNvPr id="11" name="Text Placeholder 2">
            <a:extLst>
              <a:ext uri="{FF2B5EF4-FFF2-40B4-BE49-F238E27FC236}">
                <a16:creationId xmlns:a16="http://schemas.microsoft.com/office/drawing/2014/main" id="{B5687D77-15A5-923A-A964-CC882DC25D1C}"/>
              </a:ext>
            </a:extLst>
          </p:cNvPr>
          <p:cNvSpPr txBox="1">
            <a:spLocks/>
          </p:cNvSpPr>
          <p:nvPr/>
        </p:nvSpPr>
        <p:spPr bwMode="auto">
          <a:xfrm>
            <a:off x="2259894" y="5097242"/>
            <a:ext cx="1320764" cy="1166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en-US" sz="1200" kern="0" dirty="0" err="1">
                <a:cs typeface="Arial"/>
              </a:rPr>
              <a:t>Ajoutez</a:t>
            </a:r>
            <a:r>
              <a:rPr lang="en-US" sz="1200" kern="0" dirty="0">
                <a:cs typeface="Arial"/>
              </a:rPr>
              <a:t> les chiffres dans les cellules </a:t>
            </a:r>
            <a:r>
              <a:rPr lang="en-US" sz="1200" kern="0" dirty="0" err="1">
                <a:cs typeface="Arial"/>
              </a:rPr>
              <a:t>correspondantes</a:t>
            </a:r>
            <a:endParaRPr lang="en-US" dirty="0" err="1"/>
          </a:p>
        </p:txBody>
      </p:sp>
      <p:sp>
        <p:nvSpPr>
          <p:cNvPr id="13" name="Text Placeholder 2">
            <a:extLst>
              <a:ext uri="{FF2B5EF4-FFF2-40B4-BE49-F238E27FC236}">
                <a16:creationId xmlns:a16="http://schemas.microsoft.com/office/drawing/2014/main" id="{55BE1C13-0B76-1CBF-EB29-11D330A2D595}"/>
              </a:ext>
            </a:extLst>
          </p:cNvPr>
          <p:cNvSpPr txBox="1">
            <a:spLocks/>
          </p:cNvSpPr>
          <p:nvPr/>
        </p:nvSpPr>
        <p:spPr bwMode="auto">
          <a:xfrm>
            <a:off x="6447121" y="2003974"/>
            <a:ext cx="2022408" cy="889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en-US" sz="1200" kern="0" dirty="0" err="1">
                <a:cs typeface="Arial"/>
              </a:rPr>
              <a:t>Collez</a:t>
            </a:r>
            <a:r>
              <a:rPr lang="en-US" sz="1200" kern="0" dirty="0">
                <a:cs typeface="Arial"/>
              </a:rPr>
              <a:t> les </a:t>
            </a:r>
            <a:r>
              <a:rPr lang="en-US" sz="1200" kern="0" dirty="0" err="1">
                <a:cs typeface="Arial"/>
              </a:rPr>
              <a:t>données</a:t>
            </a:r>
            <a:r>
              <a:rPr lang="en-US" sz="1200" kern="0" dirty="0">
                <a:cs typeface="Arial"/>
              </a:rPr>
              <a:t> </a:t>
            </a:r>
            <a:r>
              <a:rPr lang="en-US" sz="1200" kern="0" dirty="0" err="1">
                <a:cs typeface="Arial"/>
              </a:rPr>
              <a:t>depuis</a:t>
            </a:r>
            <a:r>
              <a:rPr lang="en-US" sz="1200" kern="0" dirty="0">
                <a:cs typeface="Arial"/>
              </a:rPr>
              <a:t> </a:t>
            </a:r>
            <a:r>
              <a:rPr lang="en-US" sz="1200" kern="0" dirty="0" err="1">
                <a:cs typeface="Arial"/>
              </a:rPr>
              <a:t>l'excel</a:t>
            </a:r>
            <a:r>
              <a:rPr lang="en-US" sz="1200" kern="0" dirty="0">
                <a:cs typeface="Arial"/>
              </a:rPr>
              <a:t> dans le </a:t>
            </a:r>
            <a:r>
              <a:rPr lang="en-US" sz="1200" kern="0" dirty="0" err="1">
                <a:cs typeface="Arial"/>
              </a:rPr>
              <a:t>modèle</a:t>
            </a:r>
            <a:r>
              <a:rPr lang="en-US" sz="1200" kern="0" dirty="0">
                <a:cs typeface="Arial"/>
              </a:rPr>
              <a:t> de </a:t>
            </a:r>
            <a:r>
              <a:rPr lang="en-US" sz="1200" kern="0" dirty="0" err="1">
                <a:cs typeface="Arial"/>
              </a:rPr>
              <a:t>désagrégation</a:t>
            </a:r>
            <a:r>
              <a:rPr lang="en-US" sz="1200" kern="0" dirty="0">
                <a:cs typeface="Arial"/>
              </a:rPr>
              <a:t> sur RPM</a:t>
            </a:r>
            <a:endParaRPr lang="en-US" dirty="0"/>
          </a:p>
        </p:txBody>
      </p:sp>
    </p:spTree>
    <p:extLst>
      <p:ext uri="{BB962C8B-B14F-4D97-AF65-F5344CB8AC3E}">
        <p14:creationId xmlns:p14="http://schemas.microsoft.com/office/powerpoint/2010/main" val="3224334679"/>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828141"/>
            <a:ext cx="8231187" cy="830997"/>
          </a:xfrm>
        </p:spPr>
        <p:txBody>
          <a:bodyPr/>
          <a:lstStyle/>
          <a:p>
            <a:r>
              <a:rPr lang="fr-FR" sz="2400" dirty="0">
                <a:solidFill>
                  <a:schemeClr val="accent1">
                    <a:lumMod val="75000"/>
                  </a:schemeClr>
                </a:solidFill>
              </a:rPr>
              <a:t>Ajouter des objectifs sectoriels/de clusters et des activités sectorielles/de clusters</a:t>
            </a:r>
            <a:endParaRPr lang="fr-FR" sz="2400" dirty="0">
              <a:solidFill>
                <a:schemeClr val="accent1">
                  <a:lumMod val="75000"/>
                </a:schemeClr>
              </a:solidFill>
              <a:cs typeface="Arial"/>
            </a:endParaRPr>
          </a:p>
        </p:txBody>
      </p:sp>
      <p:sp>
        <p:nvSpPr>
          <p:cNvPr id="3" name="Text Placeholder 2"/>
          <p:cNvSpPr>
            <a:spLocks noGrp="1"/>
          </p:cNvSpPr>
          <p:nvPr>
            <p:ph type="body" sz="quarter" idx="13"/>
          </p:nvPr>
        </p:nvSpPr>
        <p:spPr>
          <a:xfrm>
            <a:off x="417513" y="1499905"/>
            <a:ext cx="8254209" cy="1940788"/>
          </a:xfrm>
        </p:spPr>
        <p:txBody>
          <a:bodyPr/>
          <a:lstStyle/>
          <a:p>
            <a:pPr>
              <a:lnSpc>
                <a:spcPct val="150000"/>
              </a:lnSpc>
            </a:pPr>
            <a:r>
              <a:rPr lang="fr-FR" sz="1200" dirty="0"/>
              <a:t>Pour ajouter des Objectifs ou des activités Sectoriels ainsi que leurs indicateurs, suivez les mêmes étapes développées dans </a:t>
            </a:r>
            <a:r>
              <a:rPr lang="fr-FR" sz="1200" i="1" dirty="0">
                <a:ea typeface="+mn-lt"/>
                <a:cs typeface="+mn-lt"/>
              </a:rPr>
              <a:t>Ajouter des objectifs spécifiques</a:t>
            </a:r>
            <a:r>
              <a:rPr lang="fr-FR" sz="1200" dirty="0">
                <a:ea typeface="+mn-lt"/>
                <a:cs typeface="+mn-lt"/>
              </a:rPr>
              <a:t>. </a:t>
            </a:r>
          </a:p>
          <a:p>
            <a:pPr>
              <a:lnSpc>
                <a:spcPct val="150000"/>
              </a:lnSpc>
              <a:buClr>
                <a:srgbClr val="000000"/>
              </a:buClr>
            </a:pPr>
            <a:r>
              <a:rPr lang="fr-FR" sz="1200" dirty="0">
                <a:ea typeface="+mn-lt"/>
                <a:cs typeface="+mn-lt"/>
              </a:rPr>
              <a:t>Lorsque vous ajoutez des Objectifs et activités sectoriels au cluster Protection, faites attention à identifier à l'aide d’un préfixe l'</a:t>
            </a:r>
            <a:r>
              <a:rPr lang="fr-FR" sz="1200" dirty="0" err="1">
                <a:ea typeface="+mn-lt"/>
                <a:cs typeface="+mn-lt"/>
              </a:rPr>
              <a:t>AoR</a:t>
            </a:r>
            <a:r>
              <a:rPr lang="fr-FR" sz="1200" dirty="0">
                <a:ea typeface="+mn-lt"/>
                <a:cs typeface="+mn-lt"/>
              </a:rPr>
              <a:t> dont il dépend. Il est important d'appliquer la bonne catégorisation des </a:t>
            </a:r>
            <a:r>
              <a:rPr lang="fr-FR" sz="1200" dirty="0" err="1">
                <a:ea typeface="+mn-lt"/>
                <a:cs typeface="+mn-lt"/>
              </a:rPr>
              <a:t>AoR</a:t>
            </a:r>
            <a:r>
              <a:rPr lang="fr-FR" sz="1200" dirty="0">
                <a:ea typeface="+mn-lt"/>
                <a:cs typeface="+mn-lt"/>
              </a:rPr>
              <a:t> du cluster protection dans le système.</a:t>
            </a:r>
            <a:endParaRPr lang="fr-FR" sz="1200" dirty="0">
              <a:cs typeface="Arial"/>
            </a:endParaRPr>
          </a:p>
          <a:p>
            <a:pPr marL="0" indent="0">
              <a:buNone/>
            </a:pPr>
            <a:endParaRPr lang="fr-FR"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26</a:t>
            </a:fld>
            <a:endParaRPr lang="en-GB" b="1" dirty="0">
              <a:solidFill>
                <a:srgbClr val="000000">
                  <a:lumMod val="65000"/>
                  <a:lumOff val="35000"/>
                </a:srgbClr>
              </a:solidFill>
            </a:endParaRPr>
          </a:p>
        </p:txBody>
      </p:sp>
      <p:pic>
        <p:nvPicPr>
          <p:cNvPr id="8" name="Picture 7" descr="Graphical user interface, application, website&#10;&#10;Description automatically generated">
            <a:extLst>
              <a:ext uri="{FF2B5EF4-FFF2-40B4-BE49-F238E27FC236}">
                <a16:creationId xmlns:a16="http://schemas.microsoft.com/office/drawing/2014/main" id="{6DDCFCC9-49B7-B069-DF20-4FACF307A5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889" y="3026962"/>
            <a:ext cx="7768433" cy="3327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9992955"/>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785806"/>
            <a:ext cx="8231187" cy="830997"/>
          </a:xfrm>
        </p:spPr>
        <p:txBody>
          <a:bodyPr/>
          <a:lstStyle/>
          <a:p>
            <a:r>
              <a:rPr lang="fr-FR" sz="2400" dirty="0">
                <a:solidFill>
                  <a:schemeClr val="accent1">
                    <a:lumMod val="75000"/>
                  </a:schemeClr>
                </a:solidFill>
              </a:rPr>
              <a:t>Ajouter des Indicateurs pour les Objectifs et Activités sectoriels </a:t>
            </a:r>
            <a:endParaRPr lang="fr-FR" sz="2400" b="0" dirty="0">
              <a:solidFill>
                <a:schemeClr val="accent1">
                  <a:lumMod val="75000"/>
                </a:schemeClr>
              </a:solidFill>
            </a:endParaRPr>
          </a:p>
        </p:txBody>
      </p:sp>
      <p:sp>
        <p:nvSpPr>
          <p:cNvPr id="3" name="Text Placeholder 2"/>
          <p:cNvSpPr>
            <a:spLocks noGrp="1"/>
          </p:cNvSpPr>
          <p:nvPr>
            <p:ph type="body" sz="quarter" idx="13"/>
          </p:nvPr>
        </p:nvSpPr>
        <p:spPr>
          <a:xfrm>
            <a:off x="417513" y="1560367"/>
            <a:ext cx="8698810" cy="1368722"/>
          </a:xfrm>
        </p:spPr>
        <p:txBody>
          <a:bodyPr>
            <a:normAutofit fontScale="85000" lnSpcReduction="10000"/>
          </a:bodyPr>
          <a:lstStyle/>
          <a:p>
            <a:pPr>
              <a:lnSpc>
                <a:spcPct val="150000"/>
              </a:lnSpc>
              <a:buClr>
                <a:prstClr val="black"/>
              </a:buClr>
            </a:pPr>
            <a:r>
              <a:rPr lang="fr-FR" sz="1200" dirty="0"/>
              <a:t>Suivez la même procédure que pour l'ajout d'Indicateurs aux Objectifs Spécifiques. Il y a 3 manières d'ajouter un indicateur: (1) En le choisissant au sein de l'Indicator </a:t>
            </a:r>
            <a:r>
              <a:rPr lang="fr-FR" sz="1200" dirty="0" err="1"/>
              <a:t>Registory</a:t>
            </a:r>
            <a:r>
              <a:rPr lang="fr-FR" sz="1200" dirty="0"/>
              <a:t> (IR) et en l'utilisant tel quel, (2) en prenant un indicateur de l'IR comme modèle que vous allez réviser, (3) en en créant un en partant de zéro </a:t>
            </a:r>
            <a:endParaRPr lang="fr-FR" sz="1200" dirty="0">
              <a:cs typeface="Arial"/>
            </a:endParaRPr>
          </a:p>
          <a:p>
            <a:pPr>
              <a:lnSpc>
                <a:spcPct val="150000"/>
              </a:lnSpc>
              <a:buClr>
                <a:srgbClr val="000000"/>
              </a:buClr>
            </a:pPr>
            <a:r>
              <a:rPr lang="fr-FR" sz="1200" dirty="0">
                <a:cs typeface="Arial"/>
              </a:rPr>
              <a:t>Peupler les différents paramètres de l'indicateur en remplissant les champs requis tels que l’unité, la cible. Les commentaires ne sont affichées que dans l'application et ne sont pas inclus dans l’outil de visualisation ou le flux de l'API</a:t>
            </a:r>
          </a:p>
          <a:p>
            <a:pPr marL="0" indent="0">
              <a:lnSpc>
                <a:spcPct val="150000"/>
              </a:lnSpc>
              <a:buClr>
                <a:srgbClr val="000000"/>
              </a:buClr>
              <a:buNone/>
            </a:pPr>
            <a:endParaRPr lang="fr-FR" sz="1200" dirty="0">
              <a:cs typeface="Arial"/>
            </a:endParaRPr>
          </a:p>
          <a:p>
            <a:pPr lvl="1" indent="-175895">
              <a:buClr>
                <a:prstClr val="black"/>
              </a:buClr>
            </a:pPr>
            <a:endParaRPr lang="fr-FR" sz="1400" dirty="0">
              <a:cs typeface="Arial"/>
            </a:endParaRPr>
          </a:p>
          <a:p>
            <a:pPr lvl="1" indent="-175895"/>
            <a:endParaRPr lang="fr-FR" sz="1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27</a:t>
            </a:fld>
            <a:endParaRPr lang="en-GB" b="1">
              <a:solidFill>
                <a:srgbClr val="000000">
                  <a:lumMod val="65000"/>
                  <a:lumOff val="35000"/>
                </a:srgbClr>
              </a:solidFill>
            </a:endParaRPr>
          </a:p>
        </p:txBody>
      </p:sp>
      <p:pic>
        <p:nvPicPr>
          <p:cNvPr id="6" name="Picture 6" descr="Graphical user interface, text, application, email&#10;&#10;Description automatically generated">
            <a:extLst>
              <a:ext uri="{FF2B5EF4-FFF2-40B4-BE49-F238E27FC236}">
                <a16:creationId xmlns:a16="http://schemas.microsoft.com/office/drawing/2014/main" id="{2CB92E3C-3ED0-00D2-4EFB-BA836CE67541}"/>
              </a:ext>
            </a:extLst>
          </p:cNvPr>
          <p:cNvPicPr>
            <a:picLocks noChangeAspect="1"/>
          </p:cNvPicPr>
          <p:nvPr/>
        </p:nvPicPr>
        <p:blipFill>
          <a:blip r:embed="rId2"/>
          <a:stretch>
            <a:fillRect/>
          </a:stretch>
        </p:blipFill>
        <p:spPr>
          <a:xfrm>
            <a:off x="2488229" y="2872652"/>
            <a:ext cx="4089754" cy="3578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4391218"/>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6629" y="1428945"/>
            <a:ext cx="8254209" cy="5434565"/>
          </a:xfrm>
        </p:spPr>
        <p:txBody>
          <a:bodyPr/>
          <a:lstStyle/>
          <a:p>
            <a:r>
              <a:rPr lang="en-US" sz="1300" dirty="0"/>
              <a:t>Avant de </a:t>
            </a:r>
            <a:r>
              <a:rPr lang="en-US" sz="1300" dirty="0" err="1"/>
              <a:t>renseigner</a:t>
            </a:r>
            <a:r>
              <a:rPr lang="en-US" sz="1300" dirty="0"/>
              <a:t> des </a:t>
            </a:r>
            <a:r>
              <a:rPr lang="en-US" sz="1300" dirty="0" err="1"/>
              <a:t>mesures</a:t>
            </a:r>
            <a:r>
              <a:rPr lang="en-US" sz="1300" dirty="0"/>
              <a:t> pour </a:t>
            </a:r>
            <a:r>
              <a:rPr lang="en-US" sz="1300" dirty="0" err="1"/>
              <a:t>l’indicateur</a:t>
            </a:r>
            <a:r>
              <a:rPr lang="en-US" sz="1300" dirty="0"/>
              <a:t>, merci de </a:t>
            </a:r>
            <a:r>
              <a:rPr lang="en-US" sz="1300" dirty="0" err="1"/>
              <a:t>sélectionner</a:t>
            </a:r>
            <a:r>
              <a:rPr lang="en-US" sz="1300" dirty="0"/>
              <a:t> </a:t>
            </a:r>
            <a:r>
              <a:rPr lang="en-US" sz="1300" dirty="0" err="1"/>
              <a:t>une</a:t>
            </a:r>
            <a:r>
              <a:rPr lang="en-US" sz="1300" dirty="0"/>
              <a:t> </a:t>
            </a:r>
            <a:r>
              <a:rPr lang="en-US" sz="1300" dirty="0" err="1"/>
              <a:t>méthode</a:t>
            </a:r>
            <a:r>
              <a:rPr lang="en-US" sz="1300" dirty="0"/>
              <a:t> de </a:t>
            </a:r>
            <a:r>
              <a:rPr lang="en-US" sz="1300" dirty="0" err="1"/>
              <a:t>calcul</a:t>
            </a:r>
            <a:r>
              <a:rPr lang="en-US" sz="1300" dirty="0"/>
              <a:t> (“c</a:t>
            </a:r>
            <a:r>
              <a:rPr lang="en-US" sz="1300" i="1" dirty="0"/>
              <a:t>alculation method”) </a:t>
            </a:r>
            <a:r>
              <a:rPr lang="en-US" sz="1300" dirty="0"/>
              <a:t>pour le </a:t>
            </a:r>
            <a:r>
              <a:rPr lang="en-US" sz="1300" dirty="0" err="1"/>
              <a:t>résultat</a:t>
            </a:r>
            <a:r>
              <a:rPr lang="en-US" sz="1300" dirty="0"/>
              <a:t>. La </a:t>
            </a:r>
            <a:r>
              <a:rPr lang="en-US" sz="1300" dirty="0" err="1"/>
              <a:t>méthode</a:t>
            </a:r>
            <a:r>
              <a:rPr lang="en-US" sz="1300" dirty="0"/>
              <a:t> de </a:t>
            </a:r>
            <a:r>
              <a:rPr lang="en-US" sz="1300" dirty="0" err="1"/>
              <a:t>calcul</a:t>
            </a:r>
            <a:r>
              <a:rPr lang="en-US" sz="1300" dirty="0"/>
              <a:t> determine comment la </a:t>
            </a:r>
            <a:r>
              <a:rPr lang="en-US" sz="1300" dirty="0" err="1"/>
              <a:t>valeur</a:t>
            </a:r>
            <a:r>
              <a:rPr lang="en-US" sz="1300" dirty="0"/>
              <a:t> </a:t>
            </a:r>
            <a:r>
              <a:rPr lang="en-US" sz="1300" dirty="0" err="1"/>
              <a:t>affichée</a:t>
            </a:r>
            <a:r>
              <a:rPr lang="en-US" sz="1300" dirty="0"/>
              <a:t> doit </a:t>
            </a:r>
            <a:r>
              <a:rPr lang="en-US" sz="1300" dirty="0" err="1"/>
              <a:t>être</a:t>
            </a:r>
            <a:r>
              <a:rPr lang="en-US" sz="1300" dirty="0"/>
              <a:t> </a:t>
            </a:r>
            <a:r>
              <a:rPr lang="en-US" sz="1300" dirty="0" err="1"/>
              <a:t>calculée</a:t>
            </a:r>
            <a:r>
              <a:rPr lang="en-US" sz="1300" dirty="0"/>
              <a:t> à </a:t>
            </a:r>
            <a:r>
              <a:rPr lang="en-US" sz="1300" dirty="0" err="1"/>
              <a:t>partir</a:t>
            </a:r>
            <a:r>
              <a:rPr lang="en-US" sz="1300" dirty="0"/>
              <a:t> des </a:t>
            </a:r>
            <a:r>
              <a:rPr lang="en-US" sz="1300" dirty="0" err="1"/>
              <a:t>mesure</a:t>
            </a:r>
            <a:r>
              <a:rPr lang="en-US" sz="1300" dirty="0" err="1">
                <a:cs typeface="Arial"/>
              </a:rPr>
              <a:t>s</a:t>
            </a:r>
            <a:r>
              <a:rPr lang="en-US" sz="1300" dirty="0">
                <a:cs typeface="Arial"/>
              </a:rPr>
              <a:t> </a:t>
            </a:r>
            <a:r>
              <a:rPr lang="en-US" sz="1300" dirty="0" err="1">
                <a:cs typeface="Arial"/>
              </a:rPr>
              <a:t>périodiques</a:t>
            </a:r>
            <a:r>
              <a:rPr lang="en-US" sz="1300" dirty="0">
                <a:cs typeface="Arial"/>
              </a:rPr>
              <a:t> de </a:t>
            </a:r>
            <a:r>
              <a:rPr lang="en-US" sz="1300" dirty="0" err="1">
                <a:cs typeface="Arial"/>
              </a:rPr>
              <a:t>l’indicateur</a:t>
            </a:r>
            <a:r>
              <a:rPr lang="en-US" sz="1300" dirty="0">
                <a:cs typeface="Arial"/>
              </a:rPr>
              <a:t>.</a:t>
            </a: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400" dirty="0">
              <a:cs typeface="Arial"/>
            </a:endParaRPr>
          </a:p>
          <a:p>
            <a:pPr>
              <a:buClr>
                <a:srgbClr val="000000"/>
              </a:buClr>
            </a:pPr>
            <a:endParaRPr lang="en-US" sz="1200" dirty="0">
              <a:cs typeface="Arial"/>
            </a:endParaRPr>
          </a:p>
          <a:p>
            <a:pPr>
              <a:buClr>
                <a:srgbClr val="000000"/>
              </a:buClr>
            </a:pPr>
            <a:endParaRPr lang="en-US" sz="1200" dirty="0">
              <a:cs typeface="Arial"/>
            </a:endParaRPr>
          </a:p>
          <a:p>
            <a:pPr lvl="7">
              <a:spcBef>
                <a:spcPct val="35000"/>
              </a:spcBef>
            </a:pPr>
            <a:r>
              <a:rPr lang="en-US" sz="1200" b="1" i="1" dirty="0">
                <a:solidFill>
                  <a:schemeClr val="accent2">
                    <a:lumMod val="75000"/>
                  </a:schemeClr>
                </a:solidFill>
                <a:latin typeface="Arial"/>
                <a:cs typeface="Arial"/>
              </a:rPr>
              <a:t>Sum</a:t>
            </a:r>
            <a:r>
              <a:rPr lang="en-US" sz="1200" i="1" dirty="0">
                <a:solidFill>
                  <a:srgbClr val="000000"/>
                </a:solidFill>
                <a:latin typeface="Arial"/>
                <a:cs typeface="Arial"/>
              </a:rPr>
              <a:t>:</a:t>
            </a:r>
            <a:r>
              <a:rPr lang="en-US" sz="1200" dirty="0">
                <a:solidFill>
                  <a:srgbClr val="000000"/>
                </a:solidFill>
                <a:latin typeface="Arial"/>
                <a:cs typeface="Arial"/>
              </a:rPr>
              <a:t> La </a:t>
            </a:r>
            <a:r>
              <a:rPr lang="en-US" sz="1200" dirty="0" err="1">
                <a:solidFill>
                  <a:srgbClr val="000000"/>
                </a:solidFill>
                <a:latin typeface="Arial"/>
                <a:cs typeface="Arial"/>
              </a:rPr>
              <a:t>valeur</a:t>
            </a:r>
            <a:r>
              <a:rPr lang="en-US" sz="1200" dirty="0">
                <a:solidFill>
                  <a:srgbClr val="000000"/>
                </a:solidFill>
                <a:latin typeface="Arial"/>
                <a:cs typeface="Arial"/>
              </a:rPr>
              <a:t> </a:t>
            </a:r>
            <a:r>
              <a:rPr lang="en-US" sz="1200" dirty="0" err="1">
                <a:solidFill>
                  <a:srgbClr val="000000"/>
                </a:solidFill>
                <a:latin typeface="Arial"/>
                <a:cs typeface="Arial"/>
              </a:rPr>
              <a:t>affichée</a:t>
            </a:r>
            <a:r>
              <a:rPr lang="en-US" sz="1200" dirty="0">
                <a:solidFill>
                  <a:srgbClr val="000000"/>
                </a:solidFill>
                <a:latin typeface="Arial"/>
                <a:cs typeface="Arial"/>
              </a:rPr>
              <a:t> </a:t>
            </a:r>
            <a:r>
              <a:rPr lang="en-US" sz="1200" dirty="0" err="1">
                <a:solidFill>
                  <a:srgbClr val="000000"/>
                </a:solidFill>
                <a:latin typeface="Arial"/>
                <a:cs typeface="Arial"/>
              </a:rPr>
              <a:t>est</a:t>
            </a:r>
            <a:r>
              <a:rPr lang="en-US" sz="1200" dirty="0">
                <a:solidFill>
                  <a:srgbClr val="000000"/>
                </a:solidFill>
                <a:latin typeface="Arial"/>
                <a:cs typeface="Arial"/>
              </a:rPr>
              <a:t> </a:t>
            </a:r>
            <a:r>
              <a:rPr lang="en-US" sz="1200" dirty="0" err="1">
                <a:solidFill>
                  <a:srgbClr val="000000"/>
                </a:solidFill>
                <a:latin typeface="Arial"/>
                <a:cs typeface="Arial"/>
              </a:rPr>
              <a:t>calculée</a:t>
            </a:r>
            <a:r>
              <a:rPr lang="en-US" sz="1200" dirty="0">
                <a:solidFill>
                  <a:srgbClr val="000000"/>
                </a:solidFill>
                <a:latin typeface="Arial"/>
                <a:cs typeface="Arial"/>
              </a:rPr>
              <a:t> </a:t>
            </a:r>
            <a:r>
              <a:rPr lang="en-US" sz="1200" dirty="0" err="1">
                <a:solidFill>
                  <a:srgbClr val="000000"/>
                </a:solidFill>
                <a:latin typeface="Arial"/>
                <a:cs typeface="Arial"/>
              </a:rPr>
              <a:t>comme</a:t>
            </a:r>
            <a:r>
              <a:rPr lang="en-US" sz="1200" dirty="0">
                <a:solidFill>
                  <a:srgbClr val="000000"/>
                </a:solidFill>
                <a:latin typeface="Arial"/>
                <a:cs typeface="Arial"/>
              </a:rPr>
              <a:t> </a:t>
            </a:r>
            <a:r>
              <a:rPr lang="en-US" sz="1200" dirty="0" err="1">
                <a:solidFill>
                  <a:srgbClr val="000000"/>
                </a:solidFill>
                <a:latin typeface="Arial"/>
                <a:cs typeface="Arial"/>
              </a:rPr>
              <a:t>étant</a:t>
            </a:r>
            <a:r>
              <a:rPr lang="en-US" sz="1200" dirty="0">
                <a:solidFill>
                  <a:srgbClr val="000000"/>
                </a:solidFill>
                <a:latin typeface="Arial"/>
                <a:cs typeface="Arial"/>
              </a:rPr>
              <a:t> la </a:t>
            </a:r>
            <a:r>
              <a:rPr lang="en-US" sz="1200" dirty="0" err="1">
                <a:solidFill>
                  <a:srgbClr val="000000"/>
                </a:solidFill>
                <a:latin typeface="Arial"/>
                <a:cs typeface="Arial"/>
              </a:rPr>
              <a:t>somme</a:t>
            </a:r>
            <a:r>
              <a:rPr lang="en-US" sz="1200" dirty="0">
                <a:solidFill>
                  <a:srgbClr val="000000"/>
                </a:solidFill>
                <a:latin typeface="Arial"/>
                <a:cs typeface="Arial"/>
              </a:rPr>
              <a:t> de </a:t>
            </a:r>
            <a:r>
              <a:rPr lang="en-US" sz="1200" dirty="0" err="1">
                <a:solidFill>
                  <a:srgbClr val="000000"/>
                </a:solidFill>
                <a:latin typeface="Arial"/>
                <a:cs typeface="Arial"/>
              </a:rPr>
              <a:t>toutes</a:t>
            </a:r>
            <a:r>
              <a:rPr lang="en-US" sz="1200" dirty="0">
                <a:solidFill>
                  <a:srgbClr val="000000"/>
                </a:solidFill>
                <a:latin typeface="Arial"/>
                <a:cs typeface="Arial"/>
              </a:rPr>
              <a:t> les </a:t>
            </a:r>
            <a:r>
              <a:rPr lang="en-US" sz="1200" dirty="0" err="1">
                <a:solidFill>
                  <a:srgbClr val="000000"/>
                </a:solidFill>
                <a:latin typeface="Arial"/>
                <a:cs typeface="Arial"/>
              </a:rPr>
              <a:t>valeurs</a:t>
            </a:r>
            <a:r>
              <a:rPr lang="en-US" sz="1200" dirty="0">
                <a:solidFill>
                  <a:srgbClr val="000000"/>
                </a:solidFill>
                <a:latin typeface="Arial"/>
                <a:cs typeface="Arial"/>
              </a:rPr>
              <a:t> </a:t>
            </a:r>
            <a:r>
              <a:rPr lang="en-US" sz="1200" dirty="0" err="1">
                <a:solidFill>
                  <a:srgbClr val="000000"/>
                </a:solidFill>
                <a:latin typeface="Arial"/>
                <a:cs typeface="Arial"/>
              </a:rPr>
              <a:t>périodiques</a:t>
            </a:r>
            <a:r>
              <a:rPr lang="en-US" sz="1200" dirty="0">
                <a:solidFill>
                  <a:srgbClr val="000000"/>
                </a:solidFill>
                <a:latin typeface="Arial"/>
                <a:cs typeface="Arial"/>
              </a:rPr>
              <a:t>.</a:t>
            </a:r>
            <a:endParaRPr lang="en-US" sz="1200" dirty="0">
              <a:solidFill>
                <a:srgbClr val="FFFFFF"/>
              </a:solidFill>
              <a:ea typeface="Verdana" pitchFamily="34" charset="0"/>
              <a:cs typeface="Arial"/>
            </a:endParaRPr>
          </a:p>
          <a:p>
            <a:pPr lvl="7">
              <a:buFont typeface="Arial" charset="0"/>
              <a:buChar char="»"/>
            </a:pPr>
            <a:r>
              <a:rPr lang="en-US" sz="1200" b="1" i="1" dirty="0">
                <a:solidFill>
                  <a:schemeClr val="accent2">
                    <a:lumMod val="75000"/>
                  </a:schemeClr>
                </a:solidFill>
                <a:latin typeface="Arial"/>
                <a:ea typeface="Verdana"/>
                <a:cs typeface="Arial"/>
              </a:rPr>
              <a:t>Average</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valeur</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affichée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est</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calculée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comme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étant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moyenne</a:t>
            </a:r>
            <a:r>
              <a:rPr lang="en-US" sz="1200" dirty="0">
                <a:solidFill>
                  <a:srgbClr val="000000"/>
                </a:solidFill>
                <a:latin typeface="Arial"/>
                <a:ea typeface="Verdana"/>
                <a:cs typeface="Arial"/>
              </a:rPr>
              <a:t> de </a:t>
            </a:r>
            <a:r>
              <a:rPr lang="fr-FR" sz="1200" dirty="0">
                <a:solidFill>
                  <a:srgbClr val="000000"/>
                </a:solidFill>
                <a:latin typeface="Arial"/>
                <a:ea typeface="Verdana"/>
                <a:cs typeface="Arial"/>
              </a:rPr>
              <a:t>toutes</a:t>
            </a:r>
            <a:r>
              <a:rPr lang="en-US" sz="1200" dirty="0">
                <a:solidFill>
                  <a:srgbClr val="000000"/>
                </a:solidFill>
                <a:latin typeface="Arial"/>
                <a:ea typeface="Verdana"/>
                <a:cs typeface="Arial"/>
              </a:rPr>
              <a:t> les </a:t>
            </a:r>
            <a:r>
              <a:rPr lang="en-US" sz="1200" dirty="0" err="1">
                <a:solidFill>
                  <a:srgbClr val="000000"/>
                </a:solidFill>
                <a:latin typeface="Arial"/>
                <a:ea typeface="Verdana"/>
                <a:cs typeface="Arial"/>
              </a:rPr>
              <a:t>valeurs</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périodiques</a:t>
            </a:r>
            <a:r>
              <a:rPr lang="en-US" sz="1200" dirty="0">
                <a:solidFill>
                  <a:srgbClr val="000000"/>
                </a:solidFill>
                <a:latin typeface="Arial"/>
                <a:ea typeface="Verdana"/>
                <a:cs typeface="Arial"/>
              </a:rPr>
              <a:t>.</a:t>
            </a:r>
          </a:p>
          <a:p>
            <a:pPr lvl="7">
              <a:buFont typeface="Arial" charset="0"/>
              <a:buChar char="»"/>
            </a:pPr>
            <a:r>
              <a:rPr lang="en-US" sz="1200" b="1" i="1" dirty="0">
                <a:solidFill>
                  <a:schemeClr val="accent2">
                    <a:lumMod val="75000"/>
                  </a:schemeClr>
                </a:solidFill>
                <a:latin typeface="Arial"/>
                <a:ea typeface="Verdana"/>
                <a:cs typeface="Arial"/>
              </a:rPr>
              <a:t>Maximum</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valeur</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affichée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est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valeur</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maximale</a:t>
            </a:r>
            <a:r>
              <a:rPr lang="en-US" sz="1200" dirty="0">
                <a:solidFill>
                  <a:srgbClr val="000000"/>
                </a:solidFill>
                <a:latin typeface="Arial"/>
                <a:ea typeface="Verdana"/>
                <a:cs typeface="Arial"/>
              </a:rPr>
              <a:t> que </a:t>
            </a:r>
            <a:r>
              <a:rPr lang="en-US" sz="1200" dirty="0" err="1">
                <a:solidFill>
                  <a:srgbClr val="000000"/>
                </a:solidFill>
                <a:latin typeface="Arial"/>
                <a:ea typeface="Verdana"/>
                <a:cs typeface="Arial"/>
              </a:rPr>
              <a:t>l’on</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retrouve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parmi</a:t>
            </a:r>
            <a:r>
              <a:rPr lang="en-US" sz="1200" dirty="0">
                <a:solidFill>
                  <a:srgbClr val="000000"/>
                </a:solidFill>
                <a:latin typeface="Arial"/>
                <a:ea typeface="Verdana"/>
                <a:cs typeface="Arial"/>
              </a:rPr>
              <a:t> les </a:t>
            </a:r>
            <a:r>
              <a:rPr lang="en-US" sz="1200" dirty="0" err="1">
                <a:solidFill>
                  <a:srgbClr val="000000"/>
                </a:solidFill>
                <a:latin typeface="Arial"/>
                <a:ea typeface="Verdana"/>
                <a:cs typeface="Arial"/>
              </a:rPr>
              <a:t>valeurs</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périodiques</a:t>
            </a:r>
            <a:r>
              <a:rPr lang="en-US" sz="1200" dirty="0">
                <a:solidFill>
                  <a:srgbClr val="000000"/>
                </a:solidFill>
                <a:latin typeface="Arial"/>
                <a:ea typeface="Verdana"/>
                <a:cs typeface="Arial"/>
              </a:rPr>
              <a:t>.</a:t>
            </a:r>
          </a:p>
          <a:p>
            <a:pPr lvl="7">
              <a:buFont typeface="Arial" charset="0"/>
              <a:buChar char="»"/>
            </a:pPr>
            <a:r>
              <a:rPr lang="en-US" sz="1200" b="1" i="1" dirty="0">
                <a:solidFill>
                  <a:schemeClr val="accent2">
                    <a:lumMod val="75000"/>
                  </a:schemeClr>
                </a:solidFill>
                <a:latin typeface="Arial"/>
                <a:ea typeface="Verdana"/>
                <a:cs typeface="Arial"/>
              </a:rPr>
              <a:t>Latest</a:t>
            </a:r>
            <a:r>
              <a:rPr lang="en-US" sz="1200" i="1" dirty="0">
                <a:solidFill>
                  <a:srgbClr val="000000"/>
                </a:solidFill>
                <a:latin typeface="Arial"/>
                <a:ea typeface="Verdana"/>
                <a:cs typeface="Arial"/>
              </a:rPr>
              <a: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valeur</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affichée</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est</a:t>
            </a:r>
            <a:r>
              <a:rPr lang="en-US" sz="1200" dirty="0">
                <a:solidFill>
                  <a:srgbClr val="000000"/>
                </a:solidFill>
                <a:latin typeface="Arial"/>
                <a:ea typeface="Verdana"/>
                <a:cs typeface="Arial"/>
              </a:rPr>
              <a:t> la </a:t>
            </a:r>
            <a:r>
              <a:rPr lang="en-US" sz="1200" dirty="0" err="1">
                <a:solidFill>
                  <a:srgbClr val="000000"/>
                </a:solidFill>
                <a:latin typeface="Arial"/>
                <a:ea typeface="Verdana"/>
                <a:cs typeface="Arial"/>
              </a:rPr>
              <a:t>dernière</a:t>
            </a:r>
            <a:r>
              <a:rPr lang="en-US" sz="1200" dirty="0">
                <a:solidFill>
                  <a:srgbClr val="000000"/>
                </a:solidFill>
                <a:latin typeface="Arial"/>
                <a:ea typeface="Verdana"/>
                <a:cs typeface="Arial"/>
              </a:rPr>
              <a:t> </a:t>
            </a:r>
            <a:r>
              <a:rPr lang="fr-FR" sz="1200" dirty="0">
                <a:solidFill>
                  <a:srgbClr val="000000"/>
                </a:solidFill>
                <a:latin typeface="Arial"/>
                <a:ea typeface="Verdana"/>
                <a:cs typeface="Arial"/>
              </a:rPr>
              <a:t>valeur</a:t>
            </a:r>
            <a:r>
              <a:rPr lang="en-US" sz="1200" dirty="0">
                <a:solidFill>
                  <a:srgbClr val="000000"/>
                </a:solidFill>
                <a:latin typeface="Arial"/>
                <a:ea typeface="Verdana"/>
                <a:cs typeface="Arial"/>
              </a:rPr>
              <a:t> </a:t>
            </a:r>
            <a:r>
              <a:rPr lang="en-US" sz="1200" dirty="0" err="1">
                <a:solidFill>
                  <a:srgbClr val="000000"/>
                </a:solidFill>
                <a:latin typeface="Arial"/>
                <a:ea typeface="Verdana"/>
                <a:cs typeface="Arial"/>
              </a:rPr>
              <a:t>périodique</a:t>
            </a:r>
            <a:r>
              <a:rPr lang="en-US" sz="1200" dirty="0">
                <a:solidFill>
                  <a:srgbClr val="000000"/>
                </a:solidFill>
                <a:latin typeface="Arial"/>
                <a:ea typeface="Verdana"/>
                <a:cs typeface="Arial"/>
              </a:rPr>
              <a:t>. </a:t>
            </a:r>
          </a:p>
          <a:p>
            <a:pPr marL="360680" lvl="1" indent="0">
              <a:buNone/>
            </a:pPr>
            <a:endParaRPr lang="en-US" sz="800" dirty="0">
              <a:cs typeface="Arial"/>
            </a:endParaRPr>
          </a:p>
          <a:p>
            <a:pPr marL="360680" lvl="1" indent="0">
              <a:buNone/>
            </a:pPr>
            <a:r>
              <a:rPr lang="en-US" sz="1300" dirty="0">
                <a:cs typeface="Arial"/>
              </a:rPr>
              <a:t>*</a:t>
            </a:r>
            <a:r>
              <a:rPr lang="en-US" sz="1300" dirty="0" err="1">
                <a:cs typeface="Arial"/>
              </a:rPr>
              <a:t>Vous</a:t>
            </a:r>
            <a:r>
              <a:rPr lang="en-US" sz="1300" dirty="0">
                <a:cs typeface="Arial"/>
              </a:rPr>
              <a:t> </a:t>
            </a:r>
            <a:r>
              <a:rPr lang="en-US" sz="1300" dirty="0" err="1">
                <a:cs typeface="Arial"/>
              </a:rPr>
              <a:t>trouverez</a:t>
            </a:r>
            <a:r>
              <a:rPr lang="en-US" sz="1300" dirty="0">
                <a:cs typeface="Arial"/>
              </a:rPr>
              <a:t> un guide plus </a:t>
            </a:r>
            <a:r>
              <a:rPr lang="en-US" sz="1300" dirty="0" err="1">
                <a:cs typeface="Arial"/>
              </a:rPr>
              <a:t>détaillé</a:t>
            </a:r>
            <a:r>
              <a:rPr lang="en-US" sz="1300" dirty="0">
                <a:cs typeface="Arial"/>
              </a:rPr>
              <a:t> sur les </a:t>
            </a:r>
            <a:r>
              <a:rPr lang="en-US" sz="1300" dirty="0" err="1">
                <a:cs typeface="Arial"/>
              </a:rPr>
              <a:t>méthodes</a:t>
            </a:r>
            <a:r>
              <a:rPr lang="en-US" sz="1300" dirty="0">
                <a:cs typeface="Arial"/>
              </a:rPr>
              <a:t> de </a:t>
            </a:r>
            <a:r>
              <a:rPr lang="en-US" sz="1300" dirty="0" err="1">
                <a:cs typeface="Arial"/>
              </a:rPr>
              <a:t>calcul</a:t>
            </a:r>
            <a:r>
              <a:rPr lang="en-US" sz="1300" dirty="0">
                <a:cs typeface="Arial"/>
              </a:rPr>
              <a:t> </a:t>
            </a:r>
            <a:r>
              <a:rPr lang="en-US" sz="1400" b="1" dirty="0" err="1">
                <a:cs typeface="Arial"/>
                <a:hlinkClick r:id="rId2"/>
              </a:rPr>
              <a:t>ici</a:t>
            </a:r>
            <a:r>
              <a:rPr lang="en-US" sz="1400" b="1" dirty="0">
                <a:cs typeface="Arial"/>
              </a:rPr>
              <a:t> </a:t>
            </a:r>
            <a:endParaRPr lang="en-US" sz="1300" b="1" dirty="0">
              <a:cs typeface="Arial"/>
            </a:endParaRPr>
          </a:p>
          <a:p>
            <a:pPr lvl="1" indent="-175895">
              <a:buClr>
                <a:srgbClr val="000000"/>
              </a:buClr>
            </a:pPr>
            <a:endParaRPr lang="en-US" sz="1400" dirty="0">
              <a:cs typeface="Arial"/>
            </a:endParaRPr>
          </a:p>
        </p:txBody>
      </p:sp>
      <p:sp>
        <p:nvSpPr>
          <p:cNvPr id="2" name="Title 1"/>
          <p:cNvSpPr>
            <a:spLocks noGrp="1"/>
          </p:cNvSpPr>
          <p:nvPr>
            <p:ph type="title"/>
          </p:nvPr>
        </p:nvSpPr>
        <p:spPr>
          <a:xfrm>
            <a:off x="417513" y="963613"/>
            <a:ext cx="8525151" cy="461665"/>
          </a:xfrm>
        </p:spPr>
        <p:txBody>
          <a:bodyPr/>
          <a:lstStyle/>
          <a:p>
            <a:r>
              <a:rPr lang="fr-FR" sz="2400" dirty="0">
                <a:solidFill>
                  <a:schemeClr val="accent5"/>
                </a:solidFill>
              </a:rPr>
              <a:t>Sélectionner une méthode de calcul pour les Indicateurs </a:t>
            </a:r>
            <a:endParaRPr lang="fr-FR" sz="2000" dirty="0">
              <a:solidFill>
                <a:schemeClr val="accent5"/>
              </a:solidFill>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28</a:t>
            </a:fld>
            <a:endParaRPr lang="en-GB" b="1">
              <a:solidFill>
                <a:srgbClr val="000000">
                  <a:lumMod val="65000"/>
                  <a:lumOff val="35000"/>
                </a:srgbClr>
              </a:solidFill>
            </a:endParaRPr>
          </a:p>
        </p:txBody>
      </p:sp>
      <p:pic>
        <p:nvPicPr>
          <p:cNvPr id="6" name="Picture 6" descr="Diagram&#10;&#10;Description automatically generated">
            <a:extLst>
              <a:ext uri="{FF2B5EF4-FFF2-40B4-BE49-F238E27FC236}">
                <a16:creationId xmlns:a16="http://schemas.microsoft.com/office/drawing/2014/main" id="{810F44F9-D05A-47B1-309A-D985FE97E099}"/>
              </a:ext>
            </a:extLst>
          </p:cNvPr>
          <p:cNvPicPr>
            <a:picLocks noChangeAspect="1"/>
          </p:cNvPicPr>
          <p:nvPr/>
        </p:nvPicPr>
        <p:blipFill>
          <a:blip r:embed="rId3"/>
          <a:stretch>
            <a:fillRect/>
          </a:stretch>
        </p:blipFill>
        <p:spPr>
          <a:xfrm>
            <a:off x="3900948" y="2240686"/>
            <a:ext cx="4577530" cy="2162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7" descr="Graphical user interface, text, application&#10;&#10;Description automatically generated">
            <a:extLst>
              <a:ext uri="{FF2B5EF4-FFF2-40B4-BE49-F238E27FC236}">
                <a16:creationId xmlns:a16="http://schemas.microsoft.com/office/drawing/2014/main" id="{588020E3-2087-399B-8A24-D4572F677331}"/>
              </a:ext>
            </a:extLst>
          </p:cNvPr>
          <p:cNvPicPr>
            <a:picLocks noChangeAspect="1"/>
          </p:cNvPicPr>
          <p:nvPr/>
        </p:nvPicPr>
        <p:blipFill rotWithShape="1">
          <a:blip r:embed="rId4"/>
          <a:srcRect l="7414" t="3333" r="41552" b="27167"/>
          <a:stretch/>
        </p:blipFill>
        <p:spPr>
          <a:xfrm>
            <a:off x="665521" y="2406403"/>
            <a:ext cx="2380690" cy="3348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8530870"/>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fr-FR" sz="2400" dirty="0">
                <a:solidFill>
                  <a:schemeClr val="accent1">
                    <a:lumMod val="75000"/>
                  </a:schemeClr>
                </a:solidFill>
              </a:rPr>
              <a:t>Ajouter des Indicateurs pour les Objectifs et activités sectoriels  </a:t>
            </a:r>
            <a:endParaRPr lang="fr-FR" sz="2400" b="0" dirty="0">
              <a:solidFill>
                <a:schemeClr val="accent1">
                  <a:lumMod val="75000"/>
                </a:schemeClr>
              </a:solidFill>
            </a:endParaRPr>
          </a:p>
        </p:txBody>
      </p:sp>
      <p:sp>
        <p:nvSpPr>
          <p:cNvPr id="3" name="Text Placeholder 2"/>
          <p:cNvSpPr>
            <a:spLocks noGrp="1"/>
          </p:cNvSpPr>
          <p:nvPr>
            <p:ph type="body" sz="quarter" idx="13"/>
          </p:nvPr>
        </p:nvSpPr>
        <p:spPr>
          <a:xfrm>
            <a:off x="406001" y="1654751"/>
            <a:ext cx="8254209" cy="889154"/>
          </a:xfrm>
        </p:spPr>
        <p:txBody>
          <a:bodyPr/>
          <a:lstStyle/>
          <a:p>
            <a:pPr>
              <a:lnSpc>
                <a:spcPct val="150000"/>
              </a:lnSpc>
            </a:pPr>
            <a:r>
              <a:rPr lang="fr-CH" sz="1200" dirty="0"/>
              <a:t>Répétez les étapes précédentes pour chaque indicateur sous cet objectif/activité, ainsi que pour tous les autres objectifs/activités, en ajoutant des indicateurs au fur et à mesure. Utilisez les chevrons situés à gauche des descriptions pour développer ou réduire les panneaux d'indicateur.</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29</a:t>
            </a:fld>
            <a:endParaRPr lang="en-GB" b="1">
              <a:solidFill>
                <a:srgbClr val="000000">
                  <a:lumMod val="65000"/>
                  <a:lumOff val="35000"/>
                </a:srgbClr>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087" b="1"/>
          <a:stretch/>
        </p:blipFill>
        <p:spPr>
          <a:xfrm>
            <a:off x="1326273" y="2560049"/>
            <a:ext cx="6491453" cy="3747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3944187"/>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en-US" sz="2400" dirty="0"/>
              <a:t>1. Se connecter à son Humanitarian ID</a:t>
            </a:r>
            <a:endParaRPr lang="en-US" sz="2400" dirty="0">
              <a:cs typeface="Arial"/>
            </a:endParaRPr>
          </a:p>
        </p:txBody>
      </p:sp>
      <p:sp>
        <p:nvSpPr>
          <p:cNvPr id="3" name="Text Placeholder 2"/>
          <p:cNvSpPr>
            <a:spLocks noGrp="1"/>
          </p:cNvSpPr>
          <p:nvPr>
            <p:ph type="body" sz="quarter" idx="13"/>
          </p:nvPr>
        </p:nvSpPr>
        <p:spPr>
          <a:xfrm>
            <a:off x="417513" y="1502809"/>
            <a:ext cx="8254209" cy="4100353"/>
          </a:xfrm>
        </p:spPr>
        <p:txBody>
          <a:bodyPr/>
          <a:lstStyle/>
          <a:p>
            <a:pPr marL="400050" indent="-171450">
              <a:buClr>
                <a:srgbClr val="000000"/>
              </a:buClr>
            </a:pPr>
            <a:r>
              <a:rPr lang="fr-BE" sz="1400" dirty="0"/>
              <a:t>Aller sur le site </a:t>
            </a:r>
            <a:r>
              <a:rPr lang="fr-BE" sz="1400" dirty="0">
                <a:hlinkClick r:id="rId2"/>
              </a:rPr>
              <a:t>http://plan.hpc.tools</a:t>
            </a:r>
            <a:r>
              <a:rPr lang="fr-BE" sz="1400" dirty="0"/>
              <a:t> et cliquer  </a:t>
            </a:r>
            <a:r>
              <a:rPr lang="fr-BE" sz="1400" i="1" dirty="0"/>
              <a:t>Login </a:t>
            </a:r>
            <a:r>
              <a:rPr lang="fr-BE" sz="1400" dirty="0"/>
              <a:t>en haut à droite de l'écran. </a:t>
            </a:r>
            <a:endParaRPr lang="fr-BE" dirty="0">
              <a:cs typeface="Arial"/>
            </a:endParaRPr>
          </a:p>
          <a:p>
            <a:pPr marL="400050" indent="-171450">
              <a:buClr>
                <a:srgbClr val="000000"/>
              </a:buClr>
            </a:pPr>
            <a:r>
              <a:rPr lang="fr-BE" sz="1400" dirty="0">
                <a:cs typeface="Arial"/>
              </a:rPr>
              <a:t>Nous recommandons l'utilisation de la dernière version de Chrome ou de Firefox.</a:t>
            </a:r>
            <a:endParaRPr lang="fr-BE" dirty="0">
              <a:cs typeface="Arial"/>
            </a:endParaRPr>
          </a:p>
          <a:p>
            <a:pPr>
              <a:buClr>
                <a:srgbClr val="000000"/>
              </a:buClr>
            </a:pPr>
            <a:endParaRPr lang="fr-BE" sz="1400" dirty="0">
              <a:cs typeface="Arial"/>
            </a:endParaRPr>
          </a:p>
          <a:p>
            <a:pPr marL="0" indent="0">
              <a:buNone/>
            </a:pPr>
            <a:endParaRPr lang="fr-BE" dirty="0">
              <a:cs typeface="Arial"/>
            </a:endParaRPr>
          </a:p>
          <a:p>
            <a:pPr marL="0" indent="0">
              <a:buNone/>
            </a:pPr>
            <a:endParaRPr lang="fr-BE" dirty="0">
              <a:cs typeface="Arial"/>
            </a:endParaRPr>
          </a:p>
          <a:p>
            <a:pPr marL="0" indent="0">
              <a:buNone/>
            </a:pPr>
            <a:endParaRPr lang="fr-BE" dirty="0">
              <a:cs typeface="Arial"/>
            </a:endParaRPr>
          </a:p>
          <a:p>
            <a:pPr lvl="1" indent="-175895"/>
            <a:endParaRPr lang="fr-BE" dirty="0">
              <a:cs typeface="Arial"/>
            </a:endParaRPr>
          </a:p>
          <a:p>
            <a:pPr marL="360045" lvl="1" indent="0">
              <a:buFont typeface="Arial" charset="0"/>
              <a:buNone/>
            </a:pPr>
            <a:endParaRPr lang="fr-BE" dirty="0">
              <a:cs typeface="Arial"/>
            </a:endParaRPr>
          </a:p>
          <a:p>
            <a:pPr marL="4445" indent="0">
              <a:buNone/>
            </a:pPr>
            <a:endParaRPr lang="fr-BE" dirty="0">
              <a:cs typeface="Arial"/>
            </a:endParaRPr>
          </a:p>
          <a:p>
            <a:pPr marL="4445" indent="0">
              <a:buNone/>
            </a:pPr>
            <a:endParaRPr lang="fr-BE" dirty="0">
              <a:cs typeface="Arial"/>
            </a:endParaRPr>
          </a:p>
          <a:p>
            <a:pPr lvl="1" indent="-175895"/>
            <a:endParaRPr lang="fr-BE"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a:solidFill>
                <a:srgbClr val="000000">
                  <a:lumMod val="65000"/>
                  <a:lumOff val="35000"/>
                </a:srgbClr>
              </a:solidFill>
            </a:endParaRPr>
          </a:p>
        </p:txBody>
      </p:sp>
      <p:pic>
        <p:nvPicPr>
          <p:cNvPr id="7" name="Picture 6"/>
          <p:cNvPicPr>
            <a:picLocks noChangeAspect="1"/>
          </p:cNvPicPr>
          <p:nvPr/>
        </p:nvPicPr>
        <p:blipFill rotWithShape="1">
          <a:blip r:embed="rId3"/>
          <a:srcRect r="1538" b="-80"/>
          <a:stretch/>
        </p:blipFill>
        <p:spPr>
          <a:xfrm>
            <a:off x="1067554" y="2239761"/>
            <a:ext cx="6839832" cy="418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498874"/>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11359"/>
            <a:ext cx="8636767" cy="769441"/>
          </a:xfrm>
        </p:spPr>
        <p:txBody>
          <a:bodyPr/>
          <a:lstStyle/>
          <a:p>
            <a:r>
              <a:rPr lang="fr-FR" sz="2400" dirty="0">
                <a:solidFill>
                  <a:schemeClr val="accent1">
                    <a:lumMod val="75000"/>
                  </a:schemeClr>
                </a:solidFill>
              </a:rPr>
              <a:t>Utiliser des modèles de désagrégation :</a:t>
            </a:r>
            <a:r>
              <a:rPr lang="fr-FR" sz="2400" dirty="0">
                <a:solidFill>
                  <a:schemeClr val="accent1">
                    <a:lumMod val="75000"/>
                  </a:schemeClr>
                </a:solidFill>
                <a:cs typeface="Arial"/>
              </a:rPr>
              <a:t> </a:t>
            </a:r>
            <a:br>
              <a:rPr lang="fr-FR" sz="2000" dirty="0">
                <a:solidFill>
                  <a:schemeClr val="accent1">
                    <a:lumMod val="75000"/>
                  </a:schemeClr>
                </a:solidFill>
                <a:cs typeface="Arial"/>
              </a:rPr>
            </a:br>
            <a:r>
              <a:rPr lang="fr-FR" sz="2000" dirty="0">
                <a:solidFill>
                  <a:schemeClr val="accent1">
                    <a:lumMod val="75000"/>
                  </a:schemeClr>
                </a:solidFill>
                <a:cs typeface="Arial"/>
              </a:rPr>
              <a:t>Indicateurs du cadre sectoriel</a:t>
            </a:r>
          </a:p>
        </p:txBody>
      </p:sp>
      <p:sp>
        <p:nvSpPr>
          <p:cNvPr id="3" name="Text Placeholder 2"/>
          <p:cNvSpPr>
            <a:spLocks noGrp="1"/>
          </p:cNvSpPr>
          <p:nvPr>
            <p:ph type="body" sz="quarter" idx="13"/>
          </p:nvPr>
        </p:nvSpPr>
        <p:spPr>
          <a:xfrm>
            <a:off x="89192" y="1682966"/>
            <a:ext cx="8645233" cy="1419106"/>
          </a:xfrm>
        </p:spPr>
        <p:txBody>
          <a:bodyPr/>
          <a:lstStyle/>
          <a:p>
            <a:pPr lvl="1" indent="-175895">
              <a:lnSpc>
                <a:spcPct val="150000"/>
              </a:lnSpc>
              <a:buFont typeface="Arial" panose="020B0604020202020204" pitchFamily="34" charset="0"/>
              <a:buChar char="•"/>
            </a:pPr>
            <a:r>
              <a:rPr lang="fr-FR" sz="1200" dirty="0"/>
              <a:t>Comme vous avez déjà créer des modèles de désagrégation, vous pouvez les appliquer aux indicateurs de votre plan. Naviguez jusqu’à un indicateur qui nécessite l’ajout d’une désagrégation, puis cliquez sur [</a:t>
            </a:r>
            <a:r>
              <a:rPr lang="fr-FR" sz="1200" i="1" dirty="0" err="1"/>
              <a:t>Add</a:t>
            </a:r>
            <a:r>
              <a:rPr lang="fr-FR" sz="1200" i="1" dirty="0"/>
              <a:t> </a:t>
            </a:r>
            <a:r>
              <a:rPr lang="fr-FR" sz="1200" i="1" dirty="0" err="1"/>
              <a:t>disaggregation</a:t>
            </a:r>
            <a:r>
              <a:rPr lang="fr-FR" sz="1200" dirty="0"/>
              <a:t>].</a:t>
            </a:r>
            <a:endParaRPr lang="fr-FR" sz="1200" dirty="0">
              <a:cs typeface="Arial"/>
            </a:endParaRPr>
          </a:p>
          <a:p>
            <a:pPr marL="360045" lvl="1" indent="0">
              <a:buNone/>
            </a:pPr>
            <a:endParaRPr lang="en-US" sz="1800" dirty="0">
              <a:cs typeface="Arial"/>
            </a:endParaRPr>
          </a:p>
          <a:p>
            <a:endParaRPr lang="en-US"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30</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084563" y="2426763"/>
            <a:ext cx="6974874"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214917"/>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02650"/>
            <a:ext cx="8231187" cy="892552"/>
          </a:xfrm>
        </p:spPr>
        <p:txBody>
          <a:bodyPr/>
          <a:lstStyle/>
          <a:p>
            <a:r>
              <a:rPr lang="fr-FR" sz="2800" dirty="0">
                <a:solidFill>
                  <a:schemeClr val="accent1">
                    <a:lumMod val="75000"/>
                  </a:schemeClr>
                </a:solidFill>
              </a:rPr>
              <a:t>Utiliser des modèles de désagrégation :</a:t>
            </a:r>
            <a:r>
              <a:rPr lang="fr-FR" sz="2800" dirty="0">
                <a:solidFill>
                  <a:schemeClr val="accent1">
                    <a:lumMod val="75000"/>
                  </a:schemeClr>
                </a:solidFill>
                <a:cs typeface="Arial"/>
              </a:rPr>
              <a:t> </a:t>
            </a:r>
            <a:br>
              <a:rPr lang="fr-FR" sz="2400" dirty="0">
                <a:solidFill>
                  <a:schemeClr val="accent1">
                    <a:lumMod val="75000"/>
                  </a:schemeClr>
                </a:solidFill>
                <a:cs typeface="Arial"/>
              </a:rPr>
            </a:br>
            <a:r>
              <a:rPr lang="fr-FR" sz="2400" dirty="0">
                <a:solidFill>
                  <a:schemeClr val="accent1">
                    <a:lumMod val="75000"/>
                  </a:schemeClr>
                </a:solidFill>
                <a:cs typeface="Arial"/>
              </a:rPr>
              <a:t>Indicateurs d’objectifs et activités sectoriels</a:t>
            </a:r>
            <a:endParaRPr lang="fr-FR" sz="2400" dirty="0">
              <a:cs typeface="Arial"/>
            </a:endParaRPr>
          </a:p>
        </p:txBody>
      </p:sp>
      <p:sp>
        <p:nvSpPr>
          <p:cNvPr id="3" name="Text Placeholder 2"/>
          <p:cNvSpPr>
            <a:spLocks noGrp="1"/>
          </p:cNvSpPr>
          <p:nvPr>
            <p:ph type="body" sz="quarter" idx="13"/>
          </p:nvPr>
        </p:nvSpPr>
        <p:spPr>
          <a:xfrm>
            <a:off x="89192" y="1728280"/>
            <a:ext cx="8559508" cy="1142108"/>
          </a:xfrm>
        </p:spPr>
        <p:txBody>
          <a:bodyPr/>
          <a:lstStyle/>
          <a:p>
            <a:pPr lvl="1" indent="-175895">
              <a:lnSpc>
                <a:spcPct val="150000"/>
              </a:lnSpc>
              <a:buFont typeface="Arial" panose="020B0604020202020204" pitchFamily="34" charset="0"/>
              <a:buChar char="•"/>
            </a:pPr>
            <a:r>
              <a:rPr lang="fr-FR" sz="1200" dirty="0"/>
              <a:t>Sélectionnez un modèle de désagrégation dans la liste puis cliquez sur “</a:t>
            </a:r>
            <a:r>
              <a:rPr lang="fr-FR" sz="1200" i="1" dirty="0"/>
              <a:t>Select model”</a:t>
            </a:r>
            <a:r>
              <a:rPr lang="fr-FR" sz="1200" dirty="0"/>
              <a:t>. </a:t>
            </a:r>
            <a:endParaRPr lang="fr-FR" sz="1200" dirty="0">
              <a:cs typeface="Arial"/>
            </a:endParaRPr>
          </a:p>
          <a:p>
            <a:pPr marL="360045" lvl="1" indent="0">
              <a:buNone/>
            </a:pPr>
            <a:endParaRPr lang="fr-FR" sz="1800" dirty="0">
              <a:cs typeface="Arial"/>
            </a:endParaRPr>
          </a:p>
          <a:p>
            <a:endParaRPr lang="fr-FR"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31</a:t>
            </a:fld>
            <a:endParaRPr lang="en-GB" b="1">
              <a:solidFill>
                <a:srgbClr val="000000">
                  <a:lumMod val="65000"/>
                  <a:lumOff val="3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715443" y="2408380"/>
            <a:ext cx="7706804" cy="3768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155120"/>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en-US" sz="2400" dirty="0" err="1">
                <a:solidFill>
                  <a:schemeClr val="accent5"/>
                </a:solidFill>
              </a:rPr>
              <a:t>Ajouter</a:t>
            </a:r>
            <a:r>
              <a:rPr lang="en-US" sz="2400" dirty="0">
                <a:solidFill>
                  <a:schemeClr val="accent5"/>
                </a:solidFill>
              </a:rPr>
              <a:t> des </a:t>
            </a:r>
            <a:r>
              <a:rPr lang="en-US" sz="2400" dirty="0" err="1">
                <a:solidFill>
                  <a:schemeClr val="accent5"/>
                </a:solidFill>
              </a:rPr>
              <a:t>données</a:t>
            </a:r>
            <a:r>
              <a:rPr lang="en-US" sz="2400" dirty="0">
                <a:solidFill>
                  <a:schemeClr val="accent5"/>
                </a:solidFill>
              </a:rPr>
              <a:t> </a:t>
            </a:r>
            <a:r>
              <a:rPr lang="en-US" sz="2400" dirty="0" err="1">
                <a:solidFill>
                  <a:schemeClr val="accent5"/>
                </a:solidFill>
              </a:rPr>
              <a:t>désagrégées</a:t>
            </a:r>
            <a:r>
              <a:rPr lang="en-US" sz="2400" dirty="0">
                <a:solidFill>
                  <a:schemeClr val="accent5"/>
                </a:solidFill>
              </a:rPr>
              <a:t> </a:t>
            </a:r>
            <a:r>
              <a:rPr lang="en-US" sz="2400" dirty="0" err="1">
                <a:solidFill>
                  <a:schemeClr val="accent5"/>
                </a:solidFill>
              </a:rPr>
              <a:t>en</a:t>
            </a:r>
            <a:r>
              <a:rPr lang="en-US" sz="2400" dirty="0">
                <a:solidFill>
                  <a:schemeClr val="accent5"/>
                </a:solidFill>
              </a:rPr>
              <a:t> </a:t>
            </a:r>
            <a:r>
              <a:rPr lang="en-US" sz="2400" dirty="0" err="1">
                <a:solidFill>
                  <a:schemeClr val="accent5"/>
                </a:solidFill>
              </a:rPr>
              <a:t>utilisant</a:t>
            </a:r>
            <a:r>
              <a:rPr lang="en-US" sz="2400" dirty="0">
                <a:solidFill>
                  <a:schemeClr val="accent5"/>
                </a:solidFill>
              </a:rPr>
              <a:t> excel</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32</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0168" y="1651578"/>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pic>
        <p:nvPicPr>
          <p:cNvPr id="3" name="Picture 2">
            <a:extLst>
              <a:ext uri="{FF2B5EF4-FFF2-40B4-BE49-F238E27FC236}">
                <a16:creationId xmlns:a16="http://schemas.microsoft.com/office/drawing/2014/main" id="{079771AE-B92D-2AD6-2EF0-39F04083CF05}"/>
              </a:ext>
            </a:extLst>
          </p:cNvPr>
          <p:cNvPicPr>
            <a:picLocks noChangeAspect="1"/>
          </p:cNvPicPr>
          <p:nvPr/>
        </p:nvPicPr>
        <p:blipFill>
          <a:blip r:embed="rId3"/>
          <a:stretch>
            <a:fillRect/>
          </a:stretch>
        </p:blipFill>
        <p:spPr>
          <a:xfrm>
            <a:off x="4164434" y="3518816"/>
            <a:ext cx="4979566" cy="2914975"/>
          </a:xfrm>
          <a:prstGeom prst="rect">
            <a:avLst/>
          </a:prstGeom>
        </p:spPr>
      </p:pic>
      <p:cxnSp>
        <p:nvCxnSpPr>
          <p:cNvPr id="6" name="Straight Arrow Connector 5">
            <a:extLst>
              <a:ext uri="{FF2B5EF4-FFF2-40B4-BE49-F238E27FC236}">
                <a16:creationId xmlns:a16="http://schemas.microsoft.com/office/drawing/2014/main" id="{A7A2D55C-9E7A-A251-9FD2-AC754F6E7524}"/>
              </a:ext>
            </a:extLst>
          </p:cNvPr>
          <p:cNvCxnSpPr/>
          <p:nvPr/>
        </p:nvCxnSpPr>
        <p:spPr bwMode="auto">
          <a:xfrm flipV="1">
            <a:off x="493414" y="2814873"/>
            <a:ext cx="1509" cy="227694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9DC7B642-AD9C-802A-EF69-40AC424307B5}"/>
              </a:ext>
            </a:extLst>
          </p:cNvPr>
          <p:cNvCxnSpPr>
            <a:cxnSpLocks/>
          </p:cNvCxnSpPr>
          <p:nvPr/>
        </p:nvCxnSpPr>
        <p:spPr bwMode="auto">
          <a:xfrm flipV="1">
            <a:off x="2749235" y="4459586"/>
            <a:ext cx="1509" cy="63223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D59CA684-AA52-DBC8-8C5A-80E88863D117}"/>
              </a:ext>
            </a:extLst>
          </p:cNvPr>
          <p:cNvCxnSpPr>
            <a:cxnSpLocks/>
          </p:cNvCxnSpPr>
          <p:nvPr/>
        </p:nvCxnSpPr>
        <p:spPr bwMode="auto">
          <a:xfrm>
            <a:off x="6400799"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BE8BF293-903C-2B17-AEA0-AEC8D36164F5}"/>
              </a:ext>
            </a:extLst>
          </p:cNvPr>
          <p:cNvCxnSpPr>
            <a:cxnSpLocks/>
          </p:cNvCxnSpPr>
          <p:nvPr/>
        </p:nvCxnSpPr>
        <p:spPr bwMode="auto">
          <a:xfrm>
            <a:off x="8400106"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 Placeholder 2">
            <a:extLst>
              <a:ext uri="{FF2B5EF4-FFF2-40B4-BE49-F238E27FC236}">
                <a16:creationId xmlns:a16="http://schemas.microsoft.com/office/drawing/2014/main" id="{FD599674-032C-6376-6E93-F645FA72401A}"/>
              </a:ext>
            </a:extLst>
          </p:cNvPr>
          <p:cNvSpPr>
            <a:spLocks noGrp="1"/>
          </p:cNvSpPr>
          <p:nvPr>
            <p:ph type="body" sz="quarter" idx="13"/>
          </p:nvPr>
        </p:nvSpPr>
        <p:spPr>
          <a:xfrm>
            <a:off x="32741" y="5095733"/>
            <a:ext cx="1184963" cy="889154"/>
          </a:xfrm>
        </p:spPr>
        <p:txBody>
          <a:bodyPr/>
          <a:lstStyle/>
          <a:p>
            <a:pPr marL="0" indent="0">
              <a:lnSpc>
                <a:spcPct val="150000"/>
              </a:lnSpc>
              <a:buNone/>
            </a:pPr>
            <a:r>
              <a:rPr lang="fr-FR" sz="1200" dirty="0">
                <a:cs typeface="Arial"/>
              </a:rPr>
              <a:t>Exportez le modèle sur </a:t>
            </a:r>
            <a:r>
              <a:rPr lang="fr-FR" sz="1200" dirty="0" err="1">
                <a:cs typeface="Arial"/>
              </a:rPr>
              <a:t>excel</a:t>
            </a:r>
            <a:endParaRPr lang="fr-FR" sz="1200" dirty="0">
              <a:cs typeface="Arial"/>
            </a:endParaRPr>
          </a:p>
        </p:txBody>
      </p:sp>
      <p:sp>
        <p:nvSpPr>
          <p:cNvPr id="11" name="Text Placeholder 2">
            <a:extLst>
              <a:ext uri="{FF2B5EF4-FFF2-40B4-BE49-F238E27FC236}">
                <a16:creationId xmlns:a16="http://schemas.microsoft.com/office/drawing/2014/main" id="{36132704-B4F8-A000-1DFD-58E609E13C2D}"/>
              </a:ext>
            </a:extLst>
          </p:cNvPr>
          <p:cNvSpPr txBox="1">
            <a:spLocks/>
          </p:cNvSpPr>
          <p:nvPr/>
        </p:nvSpPr>
        <p:spPr bwMode="auto">
          <a:xfrm>
            <a:off x="2259894" y="5097242"/>
            <a:ext cx="1320764" cy="1166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fr-FR" sz="1200" kern="0" dirty="0">
                <a:cs typeface="Arial"/>
              </a:rPr>
              <a:t>Ajoutez les chiffres dans les cellules correspondantes</a:t>
            </a:r>
            <a:endParaRPr lang="fr-FR" dirty="0"/>
          </a:p>
        </p:txBody>
      </p:sp>
      <p:sp>
        <p:nvSpPr>
          <p:cNvPr id="13" name="Text Placeholder 2">
            <a:extLst>
              <a:ext uri="{FF2B5EF4-FFF2-40B4-BE49-F238E27FC236}">
                <a16:creationId xmlns:a16="http://schemas.microsoft.com/office/drawing/2014/main" id="{6510AC51-EBA4-C832-92DE-8B900FA14B1F}"/>
              </a:ext>
            </a:extLst>
          </p:cNvPr>
          <p:cNvSpPr txBox="1">
            <a:spLocks/>
          </p:cNvSpPr>
          <p:nvPr/>
        </p:nvSpPr>
        <p:spPr bwMode="auto">
          <a:xfrm>
            <a:off x="6447121" y="2003974"/>
            <a:ext cx="2022408" cy="889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fr-FR" sz="1200" kern="0" dirty="0">
                <a:cs typeface="Arial"/>
              </a:rPr>
              <a:t>Collez les données depuis </a:t>
            </a:r>
            <a:r>
              <a:rPr lang="fr-FR" sz="1200" kern="0" dirty="0" err="1">
                <a:cs typeface="Arial"/>
              </a:rPr>
              <a:t>l'excel</a:t>
            </a:r>
            <a:r>
              <a:rPr lang="fr-FR" sz="1200" kern="0" dirty="0">
                <a:cs typeface="Arial"/>
              </a:rPr>
              <a:t> dans le modèle de désagrégation sur RPM</a:t>
            </a:r>
            <a:endParaRPr lang="fr-FR" dirty="0"/>
          </a:p>
        </p:txBody>
      </p:sp>
    </p:spTree>
    <p:extLst>
      <p:ext uri="{BB962C8B-B14F-4D97-AF65-F5344CB8AC3E}">
        <p14:creationId xmlns:p14="http://schemas.microsoft.com/office/powerpoint/2010/main" val="3539396720"/>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Former les alignements</a:t>
            </a:r>
            <a:endParaRPr lang="fr-FR" sz="2400" dirty="0">
              <a:cs typeface="Arial"/>
            </a:endParaRPr>
          </a:p>
        </p:txBody>
      </p:sp>
      <p:sp>
        <p:nvSpPr>
          <p:cNvPr id="3" name="Text Placeholder 2"/>
          <p:cNvSpPr>
            <a:spLocks noGrp="1"/>
          </p:cNvSpPr>
          <p:nvPr>
            <p:ph type="body" sz="quarter" idx="13"/>
          </p:nvPr>
        </p:nvSpPr>
        <p:spPr>
          <a:xfrm>
            <a:off x="495300" y="1445713"/>
            <a:ext cx="8417494" cy="1200329"/>
          </a:xfrm>
        </p:spPr>
        <p:txBody>
          <a:bodyPr/>
          <a:lstStyle/>
          <a:p>
            <a:pPr>
              <a:lnSpc>
                <a:spcPct val="100000"/>
              </a:lnSpc>
              <a:spcBef>
                <a:spcPts val="800"/>
              </a:spcBef>
              <a:spcAft>
                <a:spcPts val="0"/>
              </a:spcAft>
            </a:pPr>
            <a:r>
              <a:rPr lang="fr-FR" sz="1300" dirty="0"/>
              <a:t>Chaque </a:t>
            </a:r>
            <a:r>
              <a:rPr lang="fr-FR" sz="1300" i="1" dirty="0"/>
              <a:t>Objectif Spécifique </a:t>
            </a:r>
            <a:r>
              <a:rPr lang="fr-FR" sz="1300" dirty="0"/>
              <a:t>doit être aligné à </a:t>
            </a:r>
            <a:r>
              <a:rPr lang="fr-FR" sz="1300" b="1" dirty="0"/>
              <a:t>UN</a:t>
            </a:r>
            <a:r>
              <a:rPr lang="fr-FR" sz="1300" dirty="0"/>
              <a:t> </a:t>
            </a:r>
            <a:r>
              <a:rPr lang="fr-FR" sz="1300" i="1" dirty="0"/>
              <a:t>Objectif Stratégique</a:t>
            </a:r>
            <a:r>
              <a:rPr lang="fr-FR" sz="1300" dirty="0"/>
              <a:t>.</a:t>
            </a:r>
            <a:endParaRPr lang="fr-FR" sz="1300" dirty="0">
              <a:cs typeface="Arial"/>
            </a:endParaRPr>
          </a:p>
          <a:p>
            <a:pPr>
              <a:lnSpc>
                <a:spcPct val="100000"/>
              </a:lnSpc>
              <a:spcBef>
                <a:spcPts val="800"/>
              </a:spcBef>
              <a:spcAft>
                <a:spcPts val="0"/>
              </a:spcAft>
              <a:buClr>
                <a:srgbClr val="000000"/>
              </a:buClr>
            </a:pPr>
            <a:r>
              <a:rPr lang="fr-FR" sz="1300" dirty="0"/>
              <a:t>Chaque </a:t>
            </a:r>
            <a:r>
              <a:rPr lang="fr-FR" sz="1300" i="1" dirty="0"/>
              <a:t>Objectif Sectoriel </a:t>
            </a:r>
            <a:r>
              <a:rPr lang="fr-FR" sz="1300" dirty="0"/>
              <a:t>doit être aligné à un ou plusieurs </a:t>
            </a:r>
            <a:r>
              <a:rPr lang="fr-FR" sz="1300" i="1" dirty="0"/>
              <a:t>Objectif Spécifique(s).</a:t>
            </a:r>
            <a:r>
              <a:rPr lang="fr-FR" sz="1300" dirty="0"/>
              <a:t> </a:t>
            </a:r>
            <a:endParaRPr lang="fr-FR" sz="1300" dirty="0">
              <a:cs typeface="Arial"/>
            </a:endParaRPr>
          </a:p>
          <a:p>
            <a:pPr>
              <a:lnSpc>
                <a:spcPct val="100000"/>
              </a:lnSpc>
              <a:spcBef>
                <a:spcPts val="800"/>
              </a:spcBef>
              <a:spcAft>
                <a:spcPts val="0"/>
              </a:spcAft>
              <a:buClr>
                <a:srgbClr val="000000"/>
              </a:buClr>
            </a:pPr>
            <a:r>
              <a:rPr lang="fr-FR" sz="1300" dirty="0">
                <a:cs typeface="Arial"/>
              </a:rPr>
              <a:t>Chaque </a:t>
            </a:r>
            <a:r>
              <a:rPr lang="fr-FR" sz="1300" i="1" dirty="0">
                <a:cs typeface="Arial"/>
              </a:rPr>
              <a:t>Activité Sectorielle </a:t>
            </a:r>
            <a:r>
              <a:rPr lang="fr-FR" sz="1300" dirty="0">
                <a:cs typeface="Arial"/>
              </a:rPr>
              <a:t>doit être alignée à un ou plusieurs </a:t>
            </a:r>
            <a:r>
              <a:rPr lang="fr-FR" sz="1300" i="1" dirty="0">
                <a:cs typeface="Arial"/>
              </a:rPr>
              <a:t>Objectif Sectoriel(s)</a:t>
            </a:r>
            <a:r>
              <a:rPr lang="fr-FR" sz="1300" dirty="0">
                <a:cs typeface="Arial"/>
              </a:rPr>
              <a:t>. </a:t>
            </a:r>
          </a:p>
          <a:p>
            <a:pPr>
              <a:lnSpc>
                <a:spcPct val="100000"/>
              </a:lnSpc>
              <a:spcBef>
                <a:spcPts val="800"/>
              </a:spcBef>
              <a:buClr>
                <a:srgbClr val="000000"/>
              </a:buClr>
            </a:pPr>
            <a:r>
              <a:rPr lang="fr-FR" sz="1300" dirty="0">
                <a:cs typeface="Arial"/>
              </a:rPr>
              <a:t>Pour former les alignements, cliquez sur “</a:t>
            </a:r>
            <a:r>
              <a:rPr lang="fr-FR" sz="1300" i="1" dirty="0" err="1">
                <a:cs typeface="Arial"/>
              </a:rPr>
              <a:t>Alignment</a:t>
            </a:r>
            <a:r>
              <a:rPr lang="fr-FR" sz="1300" i="1" dirty="0">
                <a:cs typeface="Arial"/>
              </a:rPr>
              <a:t>” </a:t>
            </a:r>
            <a:r>
              <a:rPr lang="fr-FR" sz="1300" dirty="0">
                <a:cs typeface="Arial"/>
              </a:rPr>
              <a:t>et choisissez l’alignement pertinent.</a:t>
            </a: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33</a:t>
            </a:fld>
            <a:endParaRPr lang="en-GB" b="1" dirty="0">
              <a:solidFill>
                <a:srgbClr val="000000">
                  <a:lumMod val="65000"/>
                  <a:lumOff val="35000"/>
                </a:srgbClr>
              </a:solidFill>
            </a:endParaRPr>
          </a:p>
        </p:txBody>
      </p:sp>
      <p:pic>
        <p:nvPicPr>
          <p:cNvPr id="8" name="Picture 8" descr="Graphical user interface, text, application&#10;&#10;Description automatically generated">
            <a:extLst>
              <a:ext uri="{FF2B5EF4-FFF2-40B4-BE49-F238E27FC236}">
                <a16:creationId xmlns:a16="http://schemas.microsoft.com/office/drawing/2014/main" id="{57BFA6E8-73EB-2CAF-C0CD-86F623920094}"/>
              </a:ext>
            </a:extLst>
          </p:cNvPr>
          <p:cNvPicPr>
            <a:picLocks noChangeAspect="1"/>
          </p:cNvPicPr>
          <p:nvPr/>
        </p:nvPicPr>
        <p:blipFill>
          <a:blip r:embed="rId2"/>
          <a:stretch>
            <a:fillRect/>
          </a:stretch>
        </p:blipFill>
        <p:spPr>
          <a:xfrm>
            <a:off x="1295093" y="2730208"/>
            <a:ext cx="6552758" cy="3684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620100"/>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7. Télécharger des données de Monitoring </a:t>
            </a:r>
            <a:endParaRPr lang="fr-FR" sz="2400" dirty="0">
              <a:cs typeface="Arial"/>
            </a:endParaRPr>
          </a:p>
        </p:txBody>
      </p:sp>
      <p:sp>
        <p:nvSpPr>
          <p:cNvPr id="3" name="Text Placeholder 2"/>
          <p:cNvSpPr>
            <a:spLocks noGrp="1"/>
          </p:cNvSpPr>
          <p:nvPr>
            <p:ph type="body" sz="quarter" idx="13"/>
          </p:nvPr>
        </p:nvSpPr>
        <p:spPr>
          <a:xfrm>
            <a:off x="480216" y="1571035"/>
            <a:ext cx="8254209" cy="310341"/>
          </a:xfrm>
        </p:spPr>
        <p:txBody>
          <a:bodyPr/>
          <a:lstStyle/>
          <a:p>
            <a:r>
              <a:rPr lang="fr-FR" sz="1300" dirty="0"/>
              <a:t>Commencez votre </a:t>
            </a:r>
            <a:r>
              <a:rPr lang="fr-FR" sz="1300" dirty="0" err="1"/>
              <a:t>reporting</a:t>
            </a:r>
            <a:r>
              <a:rPr lang="fr-FR" sz="1300" dirty="0"/>
              <a:t> de Monitoring en cliquant sur la dernière période ouverte.</a:t>
            </a:r>
            <a:endParaRPr lang="fr-FR" sz="13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34</a:t>
            </a:fld>
            <a:endParaRPr lang="en-GB" b="1">
              <a:solidFill>
                <a:srgbClr val="000000">
                  <a:lumMod val="65000"/>
                  <a:lumOff val="35000"/>
                </a:srgbClr>
              </a:solidFill>
            </a:endParaRPr>
          </a:p>
        </p:txBody>
      </p:sp>
      <p:pic>
        <p:nvPicPr>
          <p:cNvPr id="8" name="Image 8">
            <a:extLst>
              <a:ext uri="{FF2B5EF4-FFF2-40B4-BE49-F238E27FC236}">
                <a16:creationId xmlns:a16="http://schemas.microsoft.com/office/drawing/2014/main" id="{0493DBE7-6D9A-9770-EAD6-0344699C6193}"/>
              </a:ext>
            </a:extLst>
          </p:cNvPr>
          <p:cNvPicPr>
            <a:picLocks noChangeAspect="1"/>
          </p:cNvPicPr>
          <p:nvPr/>
        </p:nvPicPr>
        <p:blipFill>
          <a:blip r:embed="rId2"/>
          <a:stretch>
            <a:fillRect/>
          </a:stretch>
        </p:blipFill>
        <p:spPr>
          <a:xfrm>
            <a:off x="1166813" y="2093519"/>
            <a:ext cx="6681327" cy="422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3002823"/>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Naviguer au sein des données de monitoring</a:t>
            </a:r>
            <a:endParaRPr lang="fr-FR" sz="2400" dirty="0">
              <a:cs typeface="Arial"/>
            </a:endParaRPr>
          </a:p>
        </p:txBody>
      </p:sp>
      <p:sp>
        <p:nvSpPr>
          <p:cNvPr id="3" name="Text Placeholder 2"/>
          <p:cNvSpPr>
            <a:spLocks noGrp="1"/>
          </p:cNvSpPr>
          <p:nvPr>
            <p:ph type="body" sz="quarter" idx="13"/>
          </p:nvPr>
        </p:nvSpPr>
        <p:spPr>
          <a:xfrm>
            <a:off x="444895" y="1543429"/>
            <a:ext cx="8254209" cy="3442737"/>
          </a:xfrm>
        </p:spPr>
        <p:txBody>
          <a:bodyPr/>
          <a:lstStyle/>
          <a:p>
            <a:pPr>
              <a:lnSpc>
                <a:spcPct val="150000"/>
              </a:lnSpc>
            </a:pPr>
            <a:r>
              <a:rPr lang="fr-FR" sz="1300" dirty="0"/>
              <a:t>Sous la section Monitoring, les différents niveaux hiérarchiques du plan sont affichés. Choisissez le niveau que vous désirez visualiser, e.g. Objectifs Sectoriels ou Activités Sectorielles. Pour entrer des données pour les clusters sélectionnez votre cluster à l’aide des icônes fournies</a:t>
            </a:r>
            <a:r>
              <a:rPr lang="fr-FR" sz="1300" dirty="0">
                <a:cs typeface="Arial"/>
              </a:rPr>
              <a:t>.</a:t>
            </a:r>
          </a:p>
          <a:p>
            <a:pPr>
              <a:buClr>
                <a:srgbClr val="000000"/>
              </a:buClr>
            </a:pPr>
            <a:endParaRPr lang="fr-FR" sz="1400" dirty="0">
              <a:cs typeface="Arial"/>
            </a:endParaRPr>
          </a:p>
          <a:p>
            <a:pPr marL="0" indent="0">
              <a:buNone/>
            </a:pPr>
            <a:endParaRPr lang="fr-FR" dirty="0"/>
          </a:p>
          <a:p>
            <a:pPr marL="0" indent="0">
              <a:buNone/>
            </a:pPr>
            <a:endParaRPr lang="fr-FR" dirty="0"/>
          </a:p>
          <a:p>
            <a:pPr marL="0" indent="0">
              <a:buNone/>
            </a:pPr>
            <a:endParaRPr lang="fr-FR" dirty="0">
              <a:cs typeface="Arial"/>
            </a:endParaRPr>
          </a:p>
          <a:p>
            <a:endParaRPr lang="fr-FR" dirty="0"/>
          </a:p>
          <a:p>
            <a:endParaRPr lang="fr-FR"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35</a:t>
            </a:fld>
            <a:endParaRPr lang="en-GB" b="1">
              <a:solidFill>
                <a:srgbClr val="000000">
                  <a:lumMod val="65000"/>
                  <a:lumOff val="35000"/>
                </a:srgbClr>
              </a:solidFill>
            </a:endParaRPr>
          </a:p>
        </p:txBody>
      </p:sp>
      <p:pic>
        <p:nvPicPr>
          <p:cNvPr id="8" name="Picture 8" descr="Graphical user interface, application&#10;&#10;Description automatically generated">
            <a:extLst>
              <a:ext uri="{FF2B5EF4-FFF2-40B4-BE49-F238E27FC236}">
                <a16:creationId xmlns:a16="http://schemas.microsoft.com/office/drawing/2014/main" id="{A28C0926-92F2-0F72-5ACD-1B097947E4F1}"/>
              </a:ext>
            </a:extLst>
          </p:cNvPr>
          <p:cNvPicPr>
            <a:picLocks noChangeAspect="1"/>
          </p:cNvPicPr>
          <p:nvPr/>
        </p:nvPicPr>
        <p:blipFill>
          <a:blip r:embed="rId2"/>
          <a:stretch>
            <a:fillRect/>
          </a:stretch>
        </p:blipFill>
        <p:spPr>
          <a:xfrm>
            <a:off x="158940" y="2570729"/>
            <a:ext cx="4411096" cy="3708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9" descr="Graphical user interface, application&#10;&#10;Description automatically generated">
            <a:extLst>
              <a:ext uri="{FF2B5EF4-FFF2-40B4-BE49-F238E27FC236}">
                <a16:creationId xmlns:a16="http://schemas.microsoft.com/office/drawing/2014/main" id="{0F2F6BE3-8B46-6D5D-FB3E-3C65E3A52CBA}"/>
              </a:ext>
            </a:extLst>
          </p:cNvPr>
          <p:cNvPicPr>
            <a:picLocks noChangeAspect="1"/>
          </p:cNvPicPr>
          <p:nvPr/>
        </p:nvPicPr>
        <p:blipFill rotWithShape="1">
          <a:blip r:embed="rId3"/>
          <a:srcRect t="-55" r="2078" b="11298"/>
          <a:stretch/>
        </p:blipFill>
        <p:spPr>
          <a:xfrm>
            <a:off x="4740753" y="2570729"/>
            <a:ext cx="4244184" cy="3705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7280254"/>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Naviguer au sein des données de monitoring</a:t>
            </a:r>
            <a:endParaRPr lang="fr-FR" sz="2400" dirty="0">
              <a:cs typeface="Arial"/>
            </a:endParaRPr>
          </a:p>
        </p:txBody>
      </p:sp>
      <p:sp>
        <p:nvSpPr>
          <p:cNvPr id="3" name="Text Placeholder 2"/>
          <p:cNvSpPr>
            <a:spLocks noGrp="1"/>
          </p:cNvSpPr>
          <p:nvPr>
            <p:ph type="body" sz="quarter" idx="13"/>
          </p:nvPr>
        </p:nvSpPr>
        <p:spPr>
          <a:xfrm>
            <a:off x="444895" y="1413054"/>
            <a:ext cx="8355604" cy="655436"/>
          </a:xfrm>
        </p:spPr>
        <p:txBody>
          <a:bodyPr/>
          <a:lstStyle/>
          <a:p>
            <a:pPr>
              <a:lnSpc>
                <a:spcPct val="150000"/>
              </a:lnSpc>
            </a:pPr>
            <a:r>
              <a:rPr lang="fr-FR" sz="1300" dirty="0"/>
              <a:t>Les éléments du niveau hiérarchique sélectionné sont listés, e.g. toutes les activités sur Cluster Food avec leurs indicateurs. Cliquez sur “</a:t>
            </a:r>
            <a:r>
              <a:rPr lang="fr-FR" sz="1300" i="1" dirty="0"/>
              <a:t>Open” sur un des indicateurs pour visualiser ses données</a:t>
            </a:r>
            <a:r>
              <a:rPr lang="fr-FR" sz="1300" dirty="0"/>
              <a:t>.</a:t>
            </a:r>
            <a:endParaRPr lang="fr-FR" sz="13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36</a:t>
            </a:fld>
            <a:endParaRPr lang="en-GB" b="1">
              <a:solidFill>
                <a:srgbClr val="000000">
                  <a:lumMod val="65000"/>
                  <a:lumOff val="35000"/>
                </a:srgbClr>
              </a:solidFill>
            </a:endParaRPr>
          </a:p>
        </p:txBody>
      </p:sp>
      <p:pic>
        <p:nvPicPr>
          <p:cNvPr id="6" name="Image 7">
            <a:extLst>
              <a:ext uri="{FF2B5EF4-FFF2-40B4-BE49-F238E27FC236}">
                <a16:creationId xmlns:a16="http://schemas.microsoft.com/office/drawing/2014/main" id="{FADBAE93-7AFA-B2F7-2155-051B549DA530}"/>
              </a:ext>
            </a:extLst>
          </p:cNvPr>
          <p:cNvPicPr>
            <a:picLocks noChangeAspect="1"/>
          </p:cNvPicPr>
          <p:nvPr/>
        </p:nvPicPr>
        <p:blipFill>
          <a:blip r:embed="rId2"/>
          <a:stretch>
            <a:fillRect/>
          </a:stretch>
        </p:blipFill>
        <p:spPr>
          <a:xfrm>
            <a:off x="1084502" y="2212138"/>
            <a:ext cx="6734738" cy="4014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4520763"/>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Ajouter des données de Monitoring</a:t>
            </a:r>
            <a:endParaRPr lang="fr-FR" sz="2400" dirty="0">
              <a:cs typeface="Arial"/>
            </a:endParaRPr>
          </a:p>
        </p:txBody>
      </p:sp>
      <p:sp>
        <p:nvSpPr>
          <p:cNvPr id="3" name="Text Placeholder 2"/>
          <p:cNvSpPr>
            <a:spLocks noGrp="1"/>
          </p:cNvSpPr>
          <p:nvPr>
            <p:ph type="body" sz="quarter" idx="13"/>
          </p:nvPr>
        </p:nvSpPr>
        <p:spPr>
          <a:xfrm>
            <a:off x="417242" y="1476236"/>
            <a:ext cx="8254209" cy="3178562"/>
          </a:xfrm>
        </p:spPr>
        <p:txBody>
          <a:bodyPr/>
          <a:lstStyle/>
          <a:p>
            <a:pPr>
              <a:lnSpc>
                <a:spcPct val="150000"/>
              </a:lnSpc>
            </a:pPr>
            <a:r>
              <a:rPr lang="fr-FR" sz="1300" dirty="0"/>
              <a:t>L’outil affiche la cible définie lors de la phase de planning. Sélectionnez l’indicateur pour lequel vous souhaitez ajouter des données. </a:t>
            </a:r>
            <a:endParaRPr lang="fr-FR" sz="1300" i="1" dirty="0">
              <a:cs typeface="Arial"/>
            </a:endParaRPr>
          </a:p>
          <a:p>
            <a:pPr>
              <a:lnSpc>
                <a:spcPct val="150000"/>
              </a:lnSpc>
              <a:buClr>
                <a:srgbClr val="000000"/>
              </a:buClr>
            </a:pPr>
            <a:r>
              <a:rPr lang="fr-FR" sz="1300" dirty="0">
                <a:cs typeface="Arial"/>
              </a:rPr>
              <a:t>Après avoir choisi la méthode de calcul, entrer une seule mesure pour l’indicateur dans le champ “</a:t>
            </a:r>
            <a:r>
              <a:rPr lang="fr-FR" sz="1300" i="1" dirty="0" err="1">
                <a:cs typeface="Arial"/>
              </a:rPr>
              <a:t>Measure</a:t>
            </a:r>
            <a:r>
              <a:rPr lang="fr-FR" sz="1300" i="1" dirty="0">
                <a:cs typeface="Arial"/>
              </a:rPr>
              <a:t>” </a:t>
            </a:r>
            <a:r>
              <a:rPr lang="fr-FR" sz="1300" dirty="0">
                <a:cs typeface="Arial"/>
              </a:rPr>
              <a:t>affiché à côté des chiffres du planning.</a:t>
            </a:r>
          </a:p>
          <a:p>
            <a:pPr>
              <a:buClr>
                <a:srgbClr val="000000"/>
              </a:buClr>
            </a:pPr>
            <a:endParaRPr lang="fr-FR" sz="1400" dirty="0">
              <a:cs typeface="Arial"/>
            </a:endParaRPr>
          </a:p>
          <a:p>
            <a:pPr marL="0" indent="0">
              <a:buNone/>
            </a:pPr>
            <a:endParaRPr lang="fr-FR" dirty="0"/>
          </a:p>
          <a:p>
            <a:pPr marL="0" indent="0">
              <a:buNone/>
            </a:pPr>
            <a:endParaRPr lang="fr-FR" dirty="0">
              <a:cs typeface="Arial"/>
            </a:endParaRPr>
          </a:p>
          <a:p>
            <a:pPr lvl="1" indent="-175895"/>
            <a:endParaRPr lang="fr-FR" dirty="0">
              <a:cs typeface="Arial"/>
            </a:endParaRPr>
          </a:p>
          <a:p>
            <a:pPr lvl="1" indent="-175895"/>
            <a:endParaRPr lang="fr-FR"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37</a:t>
            </a:fld>
            <a:endParaRPr lang="en-GB" b="1">
              <a:solidFill>
                <a:srgbClr val="000000">
                  <a:lumMod val="65000"/>
                  <a:lumOff val="35000"/>
                </a:srgbClr>
              </a:solidFill>
            </a:endParaRPr>
          </a:p>
        </p:txBody>
      </p:sp>
      <p:pic>
        <p:nvPicPr>
          <p:cNvPr id="10" name="Image 8" descr="Une image contenant texte&#10;&#10;Description générée automatiquement">
            <a:extLst>
              <a:ext uri="{FF2B5EF4-FFF2-40B4-BE49-F238E27FC236}">
                <a16:creationId xmlns:a16="http://schemas.microsoft.com/office/drawing/2014/main" id="{C2696A71-A9DF-FE0B-2CD1-1C721E2EDEEC}"/>
              </a:ext>
            </a:extLst>
          </p:cNvPr>
          <p:cNvPicPr>
            <a:picLocks noChangeAspect="1"/>
          </p:cNvPicPr>
          <p:nvPr/>
        </p:nvPicPr>
        <p:blipFill rotWithShape="1">
          <a:blip r:embed="rId2"/>
          <a:srcRect r="5000" b="254"/>
          <a:stretch/>
        </p:blipFill>
        <p:spPr>
          <a:xfrm>
            <a:off x="207397" y="3067971"/>
            <a:ext cx="4162466" cy="3092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7" descr="Graphical user interface, application&#10;&#10;Description automatically generated">
            <a:extLst>
              <a:ext uri="{FF2B5EF4-FFF2-40B4-BE49-F238E27FC236}">
                <a16:creationId xmlns:a16="http://schemas.microsoft.com/office/drawing/2014/main" id="{77D89E0B-B361-36DB-0199-53641F5B44B0}"/>
              </a:ext>
            </a:extLst>
          </p:cNvPr>
          <p:cNvPicPr>
            <a:picLocks noChangeAspect="1"/>
          </p:cNvPicPr>
          <p:nvPr/>
        </p:nvPicPr>
        <p:blipFill rotWithShape="1">
          <a:blip r:embed="rId3"/>
          <a:srcRect t="231" r="5477" b="-463"/>
          <a:stretch/>
        </p:blipFill>
        <p:spPr>
          <a:xfrm>
            <a:off x="4682228" y="3069510"/>
            <a:ext cx="4315130" cy="3085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369149"/>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738664"/>
          </a:xfrm>
        </p:spPr>
        <p:txBody>
          <a:bodyPr/>
          <a:lstStyle/>
          <a:p>
            <a:r>
              <a:rPr lang="fr-FR" sz="2400" dirty="0"/>
              <a:t>Ajouter des données de Monitoring</a:t>
            </a:r>
            <a:br>
              <a:rPr lang="fr-FR" dirty="0"/>
            </a:br>
            <a:r>
              <a:rPr lang="fr-FR" sz="1800" b="0" dirty="0">
                <a:cs typeface="Arial"/>
              </a:rPr>
              <a:t>(Entrer des résultats désagrégés)</a:t>
            </a:r>
            <a:endParaRPr lang="fr-FR" dirty="0">
              <a:cs typeface="Arial"/>
            </a:endParaRPr>
          </a:p>
        </p:txBody>
      </p:sp>
      <p:sp>
        <p:nvSpPr>
          <p:cNvPr id="3" name="Text Placeholder 2"/>
          <p:cNvSpPr>
            <a:spLocks noGrp="1"/>
          </p:cNvSpPr>
          <p:nvPr>
            <p:ph type="body" sz="quarter" idx="13"/>
          </p:nvPr>
        </p:nvSpPr>
        <p:spPr>
          <a:xfrm>
            <a:off x="417513" y="1859225"/>
            <a:ext cx="8316911" cy="5175776"/>
          </a:xfrm>
        </p:spPr>
        <p:txBody>
          <a:bodyPr/>
          <a:lstStyle/>
          <a:p>
            <a:pPr lvl="1" indent="-175895" algn="just">
              <a:lnSpc>
                <a:spcPct val="150000"/>
              </a:lnSpc>
              <a:buFont typeface="Arial" panose="020B0604020202020204" pitchFamily="34" charset="0"/>
              <a:buChar char="•"/>
            </a:pPr>
            <a:r>
              <a:rPr lang="fr-CH" sz="1400" dirty="0"/>
              <a:t>Assurez-vous d'entrer tous les sous-totaux et totaux pertinents ainsi que les données granulaires.</a:t>
            </a:r>
            <a:endParaRPr lang="en-US" sz="1400" dirty="0">
              <a:cs typeface="Arial"/>
            </a:endParaRPr>
          </a:p>
          <a:p>
            <a:pPr lvl="1" indent="-175895">
              <a:lnSpc>
                <a:spcPct val="150000"/>
              </a:lnSpc>
              <a:buFont typeface="Arial" panose="020B0604020202020204" pitchFamily="34" charset="0"/>
              <a:buChar char="•"/>
            </a:pPr>
            <a:r>
              <a:rPr lang="fr-CH" sz="1400" dirty="0"/>
              <a:t>Vous pouvez entrer plusieurs valeurs à la fois en sélectionnant la plage de cellules de destination et en collant simplement la plage correspondante</a:t>
            </a:r>
            <a:r>
              <a:rPr lang="fr-CH" sz="1400" i="1" dirty="0"/>
              <a:t>. Assurez-vous que l'ordre des lignes dans la source correspond à celui du formulaire à l'écran.</a:t>
            </a:r>
            <a:endParaRPr lang="en-US" sz="1400" i="1" dirty="0"/>
          </a:p>
          <a:p>
            <a:pPr lvl="1" indent="-175895">
              <a:lnSpc>
                <a:spcPct val="150000"/>
              </a:lnSpc>
              <a:buFont typeface="Arial" panose="020B0604020202020204" pitchFamily="34" charset="0"/>
              <a:buChar char="•"/>
            </a:pPr>
            <a:r>
              <a:rPr lang="fr-CH" sz="1400" dirty="0"/>
              <a:t>Vous pouvez également importer les données en utilisant Excel de la manière suivante (voir capture d'écran dans la diapositive suivante) :</a:t>
            </a:r>
            <a:endParaRPr lang="en-US" sz="1400" dirty="0"/>
          </a:p>
          <a:p>
            <a:pPr lvl="2" indent="-175895">
              <a:lnSpc>
                <a:spcPct val="150000"/>
              </a:lnSpc>
              <a:buFont typeface="Arial" panose="020B0604020202020204" pitchFamily="34" charset="0"/>
              <a:buChar char="•"/>
            </a:pPr>
            <a:r>
              <a:rPr lang="fr-CH" sz="1400" dirty="0"/>
              <a:t>Exportez le modèle Excel de désagrégation à partir de la fenêtre </a:t>
            </a:r>
            <a:r>
              <a:rPr lang="en-US" sz="1400" b="1" dirty="0"/>
              <a:t>disaggregated goal </a:t>
            </a:r>
          </a:p>
          <a:p>
            <a:pPr lvl="2" indent="-175895">
              <a:lnSpc>
                <a:spcPct val="150000"/>
              </a:lnSpc>
              <a:buFont typeface="Arial" panose="020B0604020202020204" pitchFamily="34" charset="0"/>
              <a:buChar char="•"/>
            </a:pPr>
            <a:r>
              <a:rPr lang="fr-CH" sz="1400" dirty="0"/>
              <a:t>Remplissez les données dans le fichier Excel exporté.</a:t>
            </a:r>
            <a:endParaRPr lang="en-US" sz="1400" dirty="0"/>
          </a:p>
          <a:p>
            <a:pPr lvl="2" indent="-175895">
              <a:lnSpc>
                <a:spcPct val="150000"/>
              </a:lnSpc>
              <a:buFont typeface="Arial" panose="020B0604020202020204" pitchFamily="34" charset="0"/>
              <a:buChar char="•"/>
            </a:pPr>
            <a:r>
              <a:rPr lang="fr-CH" sz="1400" dirty="0"/>
              <a:t>Collez à nouveau les données dans la fenêtre </a:t>
            </a:r>
            <a:r>
              <a:rPr lang="en-US" sz="1400" b="1" dirty="0"/>
              <a:t>disaggregated goal</a:t>
            </a:r>
            <a:r>
              <a:rPr lang="fr-CH" sz="1400" dirty="0"/>
              <a:t>.</a:t>
            </a:r>
          </a:p>
          <a:p>
            <a:pPr lvl="1" indent="-175895">
              <a:lnSpc>
                <a:spcPct val="150000"/>
              </a:lnSpc>
              <a:buFont typeface="Arial" panose="020B0604020202020204" pitchFamily="34" charset="0"/>
              <a:buChar char="•"/>
            </a:pPr>
            <a:r>
              <a:rPr lang="fr-CH" sz="1400" dirty="0"/>
              <a:t>Pour maximiser la vue du formulaire, cliquez sur Zoom</a:t>
            </a:r>
            <a:r>
              <a:rPr lang="en-US" sz="1400" dirty="0"/>
              <a:t>.</a:t>
            </a:r>
            <a:endParaRPr lang="en-US" sz="1400" dirty="0">
              <a:cs typeface="Arial"/>
            </a:endParaRPr>
          </a:p>
          <a:p>
            <a:pPr lvl="1" indent="-175895">
              <a:lnSpc>
                <a:spcPct val="150000"/>
              </a:lnSpc>
              <a:buFont typeface="Arial" panose="020B0604020202020204" pitchFamily="34" charset="0"/>
              <a:buChar char="•"/>
            </a:pPr>
            <a:r>
              <a:rPr lang="fr-FR" sz="1400" dirty="0"/>
              <a:t>Enregistrez vos données et fermez “</a:t>
            </a:r>
            <a:r>
              <a:rPr lang="fr-FR" sz="1400" i="1" dirty="0" err="1"/>
              <a:t>Disaggregation</a:t>
            </a:r>
            <a:r>
              <a:rPr lang="fr-FR" sz="1400" i="1" dirty="0"/>
              <a:t>” </a:t>
            </a:r>
            <a:r>
              <a:rPr lang="fr-FR" sz="1400" dirty="0"/>
              <a:t>en cliquant sur le bouton “</a:t>
            </a:r>
            <a:r>
              <a:rPr lang="fr-FR" sz="1400" i="1" dirty="0"/>
              <a:t>Save and continue”</a:t>
            </a:r>
            <a:r>
              <a:rPr lang="fr-FR" sz="1400" dirty="0"/>
              <a:t>.</a:t>
            </a:r>
            <a:endParaRPr lang="fr-FR" sz="1400" dirty="0">
              <a:cs typeface="Arial"/>
            </a:endParaRPr>
          </a:p>
          <a:p>
            <a:endParaRPr lang="en-US" sz="16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38</a:t>
            </a:fld>
            <a:endParaRPr lang="en-GB" b="1">
              <a:solidFill>
                <a:srgbClr val="000000">
                  <a:lumMod val="65000"/>
                  <a:lumOff val="35000"/>
                </a:srgbClr>
              </a:solidFill>
            </a:endParaRPr>
          </a:p>
        </p:txBody>
      </p:sp>
    </p:spTree>
    <p:extLst>
      <p:ext uri="{BB962C8B-B14F-4D97-AF65-F5344CB8AC3E}">
        <p14:creationId xmlns:p14="http://schemas.microsoft.com/office/powerpoint/2010/main" val="3849031734"/>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8" y="808521"/>
            <a:ext cx="8231187" cy="461665"/>
          </a:xfrm>
        </p:spPr>
        <p:txBody>
          <a:bodyPr/>
          <a:lstStyle/>
          <a:p>
            <a:r>
              <a:rPr lang="fr-FR" sz="2400" dirty="0"/>
              <a:t>Ajouter des données de Monitoring désagrégées</a:t>
            </a:r>
            <a:endParaRPr lang="fr-FR"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39</a:t>
            </a:fld>
            <a:endParaRPr lang="en-GB" b="1">
              <a:solidFill>
                <a:srgbClr val="000000">
                  <a:lumMod val="65000"/>
                  <a:lumOff val="35000"/>
                </a:srgbClr>
              </a:solidFill>
            </a:endParaRPr>
          </a:p>
        </p:txBody>
      </p:sp>
      <p:pic>
        <p:nvPicPr>
          <p:cNvPr id="12" name="Picture 11">
            <a:extLst>
              <a:ext uri="{FF2B5EF4-FFF2-40B4-BE49-F238E27FC236}">
                <a16:creationId xmlns:a16="http://schemas.microsoft.com/office/drawing/2014/main" id="{E97BBC98-335F-3BB8-BBBB-A0D39B33316C}"/>
              </a:ext>
            </a:extLst>
          </p:cNvPr>
          <p:cNvPicPr>
            <a:picLocks noChangeAspect="1"/>
          </p:cNvPicPr>
          <p:nvPr/>
        </p:nvPicPr>
        <p:blipFill>
          <a:blip r:embed="rId2"/>
          <a:stretch>
            <a:fillRect/>
          </a:stretch>
        </p:blipFill>
        <p:spPr>
          <a:xfrm>
            <a:off x="117561" y="1364195"/>
            <a:ext cx="6335490" cy="3091720"/>
          </a:xfrm>
          <a:prstGeom prst="rect">
            <a:avLst/>
          </a:prstGeom>
        </p:spPr>
      </p:pic>
      <p:pic>
        <p:nvPicPr>
          <p:cNvPr id="14" name="Picture 13">
            <a:extLst>
              <a:ext uri="{FF2B5EF4-FFF2-40B4-BE49-F238E27FC236}">
                <a16:creationId xmlns:a16="http://schemas.microsoft.com/office/drawing/2014/main" id="{92E8B5A5-9A77-D150-C455-135295A8EEB6}"/>
              </a:ext>
            </a:extLst>
          </p:cNvPr>
          <p:cNvPicPr>
            <a:picLocks noChangeAspect="1"/>
          </p:cNvPicPr>
          <p:nvPr/>
        </p:nvPicPr>
        <p:blipFill>
          <a:blip r:embed="rId3"/>
          <a:stretch>
            <a:fillRect/>
          </a:stretch>
        </p:blipFill>
        <p:spPr>
          <a:xfrm>
            <a:off x="4164434" y="3518816"/>
            <a:ext cx="4979566" cy="2914975"/>
          </a:xfrm>
          <a:prstGeom prst="rect">
            <a:avLst/>
          </a:prstGeom>
        </p:spPr>
      </p:pic>
      <p:pic>
        <p:nvPicPr>
          <p:cNvPr id="3" name="Picture 2">
            <a:extLst>
              <a:ext uri="{FF2B5EF4-FFF2-40B4-BE49-F238E27FC236}">
                <a16:creationId xmlns:a16="http://schemas.microsoft.com/office/drawing/2014/main" id="{3215C384-B441-BEBB-D26F-A83785CB7838}"/>
              </a:ext>
            </a:extLst>
          </p:cNvPr>
          <p:cNvPicPr>
            <a:picLocks noChangeAspect="1"/>
          </p:cNvPicPr>
          <p:nvPr/>
        </p:nvPicPr>
        <p:blipFill>
          <a:blip r:embed="rId3"/>
          <a:stretch>
            <a:fillRect/>
          </a:stretch>
        </p:blipFill>
        <p:spPr>
          <a:xfrm>
            <a:off x="4164434" y="3518816"/>
            <a:ext cx="4979566" cy="2914975"/>
          </a:xfrm>
          <a:prstGeom prst="rect">
            <a:avLst/>
          </a:prstGeom>
        </p:spPr>
      </p:pic>
      <p:cxnSp>
        <p:nvCxnSpPr>
          <p:cNvPr id="6" name="Straight Arrow Connector 5">
            <a:extLst>
              <a:ext uri="{FF2B5EF4-FFF2-40B4-BE49-F238E27FC236}">
                <a16:creationId xmlns:a16="http://schemas.microsoft.com/office/drawing/2014/main" id="{2A3DCD07-976B-89E0-9A4A-C4838AA061C8}"/>
              </a:ext>
            </a:extLst>
          </p:cNvPr>
          <p:cNvCxnSpPr/>
          <p:nvPr/>
        </p:nvCxnSpPr>
        <p:spPr bwMode="auto">
          <a:xfrm flipV="1">
            <a:off x="493414" y="2814873"/>
            <a:ext cx="1509" cy="227694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6498F99D-AE0C-E5CD-49B1-141571621B62}"/>
              </a:ext>
            </a:extLst>
          </p:cNvPr>
          <p:cNvCxnSpPr>
            <a:cxnSpLocks/>
          </p:cNvCxnSpPr>
          <p:nvPr/>
        </p:nvCxnSpPr>
        <p:spPr bwMode="auto">
          <a:xfrm flipV="1">
            <a:off x="2749235" y="4459586"/>
            <a:ext cx="1509" cy="632233"/>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DF39FBE3-B7A6-49AC-E0FF-96FFB7FA6DF3}"/>
              </a:ext>
            </a:extLst>
          </p:cNvPr>
          <p:cNvCxnSpPr>
            <a:cxnSpLocks/>
          </p:cNvCxnSpPr>
          <p:nvPr/>
        </p:nvCxnSpPr>
        <p:spPr bwMode="auto">
          <a:xfrm>
            <a:off x="6400799"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A784AE42-633F-FDD0-1BDC-35E3B55BBA75}"/>
              </a:ext>
            </a:extLst>
          </p:cNvPr>
          <p:cNvCxnSpPr>
            <a:cxnSpLocks/>
          </p:cNvCxnSpPr>
          <p:nvPr/>
        </p:nvCxnSpPr>
        <p:spPr bwMode="auto">
          <a:xfrm>
            <a:off x="8400106" y="2888809"/>
            <a:ext cx="1509" cy="218188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 Placeholder 2">
            <a:extLst>
              <a:ext uri="{FF2B5EF4-FFF2-40B4-BE49-F238E27FC236}">
                <a16:creationId xmlns:a16="http://schemas.microsoft.com/office/drawing/2014/main" id="{3EF96C32-69F8-B3C9-962E-E07491BCE8D5}"/>
              </a:ext>
            </a:extLst>
          </p:cNvPr>
          <p:cNvSpPr>
            <a:spLocks noGrp="1"/>
          </p:cNvSpPr>
          <p:nvPr>
            <p:ph type="body" sz="quarter" idx="13"/>
          </p:nvPr>
        </p:nvSpPr>
        <p:spPr>
          <a:xfrm>
            <a:off x="32741" y="5095733"/>
            <a:ext cx="1184963" cy="335156"/>
          </a:xfrm>
        </p:spPr>
        <p:txBody>
          <a:bodyPr/>
          <a:lstStyle/>
          <a:p>
            <a:pPr marL="0" indent="0">
              <a:lnSpc>
                <a:spcPct val="150000"/>
              </a:lnSpc>
              <a:buNone/>
            </a:pPr>
            <a:r>
              <a:rPr lang="en-US" sz="1200" dirty="0" err="1">
                <a:cs typeface="Arial"/>
              </a:rPr>
              <a:t>Exportez</a:t>
            </a:r>
            <a:r>
              <a:rPr lang="en-US" sz="1200" dirty="0">
                <a:cs typeface="Arial"/>
              </a:rPr>
              <a:t> le </a:t>
            </a:r>
            <a:r>
              <a:rPr lang="en-US" sz="1200" dirty="0" err="1">
                <a:cs typeface="Arial"/>
              </a:rPr>
              <a:t>modèle</a:t>
            </a:r>
            <a:r>
              <a:rPr lang="en-US" sz="1200" dirty="0">
                <a:cs typeface="Arial"/>
              </a:rPr>
              <a:t> sur excel</a:t>
            </a:r>
          </a:p>
        </p:txBody>
      </p:sp>
      <p:sp>
        <p:nvSpPr>
          <p:cNvPr id="11" name="Text Placeholder 2">
            <a:extLst>
              <a:ext uri="{FF2B5EF4-FFF2-40B4-BE49-F238E27FC236}">
                <a16:creationId xmlns:a16="http://schemas.microsoft.com/office/drawing/2014/main" id="{86322894-BF36-8E1F-9D3F-ED877966C66D}"/>
              </a:ext>
            </a:extLst>
          </p:cNvPr>
          <p:cNvSpPr txBox="1">
            <a:spLocks/>
          </p:cNvSpPr>
          <p:nvPr/>
        </p:nvSpPr>
        <p:spPr bwMode="auto">
          <a:xfrm>
            <a:off x="2259894" y="5097242"/>
            <a:ext cx="1320764" cy="11661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en-US" sz="1200" kern="0" dirty="0" err="1">
                <a:cs typeface="Arial"/>
              </a:rPr>
              <a:t>Ajoutez</a:t>
            </a:r>
            <a:r>
              <a:rPr lang="en-US" sz="1200" kern="0" dirty="0">
                <a:cs typeface="Arial"/>
              </a:rPr>
              <a:t> les chiffres dans les cellules </a:t>
            </a:r>
            <a:r>
              <a:rPr lang="en-US" sz="1200" kern="0" dirty="0" err="1">
                <a:cs typeface="Arial"/>
              </a:rPr>
              <a:t>correspondantes</a:t>
            </a:r>
            <a:endParaRPr lang="en-US" dirty="0" err="1"/>
          </a:p>
        </p:txBody>
      </p:sp>
      <p:sp>
        <p:nvSpPr>
          <p:cNvPr id="13" name="Text Placeholder 2">
            <a:extLst>
              <a:ext uri="{FF2B5EF4-FFF2-40B4-BE49-F238E27FC236}">
                <a16:creationId xmlns:a16="http://schemas.microsoft.com/office/drawing/2014/main" id="{532C8086-2373-3CC3-9AFC-D9F29DF75983}"/>
              </a:ext>
            </a:extLst>
          </p:cNvPr>
          <p:cNvSpPr txBox="1">
            <a:spLocks/>
          </p:cNvSpPr>
          <p:nvPr/>
        </p:nvSpPr>
        <p:spPr bwMode="auto">
          <a:xfrm>
            <a:off x="6447121" y="2003974"/>
            <a:ext cx="2022408" cy="8891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lnSpc>
                <a:spcPct val="150000"/>
              </a:lnSpc>
              <a:buNone/>
            </a:pPr>
            <a:r>
              <a:rPr lang="en-US" sz="1200" kern="0" dirty="0" err="1">
                <a:cs typeface="Arial"/>
              </a:rPr>
              <a:t>Collez</a:t>
            </a:r>
            <a:r>
              <a:rPr lang="en-US" sz="1200" kern="0" dirty="0">
                <a:cs typeface="Arial"/>
              </a:rPr>
              <a:t> les </a:t>
            </a:r>
            <a:r>
              <a:rPr lang="en-US" sz="1200" kern="0" dirty="0" err="1">
                <a:cs typeface="Arial"/>
              </a:rPr>
              <a:t>données</a:t>
            </a:r>
            <a:r>
              <a:rPr lang="en-US" sz="1200" kern="0" dirty="0">
                <a:cs typeface="Arial"/>
              </a:rPr>
              <a:t> </a:t>
            </a:r>
            <a:r>
              <a:rPr lang="en-US" sz="1200" kern="0" dirty="0" err="1">
                <a:cs typeface="Arial"/>
              </a:rPr>
              <a:t>depuis</a:t>
            </a:r>
            <a:r>
              <a:rPr lang="en-US" sz="1200" kern="0" dirty="0">
                <a:cs typeface="Arial"/>
              </a:rPr>
              <a:t> </a:t>
            </a:r>
            <a:r>
              <a:rPr lang="en-US" sz="1200" kern="0" dirty="0" err="1">
                <a:cs typeface="Arial"/>
              </a:rPr>
              <a:t>l'excel</a:t>
            </a:r>
            <a:r>
              <a:rPr lang="en-US" sz="1200" kern="0" dirty="0">
                <a:cs typeface="Arial"/>
              </a:rPr>
              <a:t> dans le </a:t>
            </a:r>
            <a:r>
              <a:rPr lang="en-US" sz="1200" kern="0" dirty="0" err="1">
                <a:cs typeface="Arial"/>
              </a:rPr>
              <a:t>modèle</a:t>
            </a:r>
            <a:r>
              <a:rPr lang="en-US" sz="1200" kern="0" dirty="0">
                <a:cs typeface="Arial"/>
              </a:rPr>
              <a:t> de </a:t>
            </a:r>
            <a:r>
              <a:rPr lang="en-US" sz="1200" kern="0" dirty="0" err="1">
                <a:cs typeface="Arial"/>
              </a:rPr>
              <a:t>désagrégation</a:t>
            </a:r>
            <a:r>
              <a:rPr lang="en-US" sz="1200" kern="0" dirty="0">
                <a:cs typeface="Arial"/>
              </a:rPr>
              <a:t> sur RPM</a:t>
            </a:r>
            <a:endParaRPr lang="en-US" dirty="0"/>
          </a:p>
        </p:txBody>
      </p:sp>
    </p:spTree>
    <p:extLst>
      <p:ext uri="{BB962C8B-B14F-4D97-AF65-F5344CB8AC3E}">
        <p14:creationId xmlns:p14="http://schemas.microsoft.com/office/powerpoint/2010/main" val="2544124269"/>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830997"/>
          </a:xfrm>
        </p:spPr>
        <p:txBody>
          <a:bodyPr/>
          <a:lstStyle/>
          <a:p>
            <a:r>
              <a:rPr lang="en-US" sz="2400" dirty="0"/>
              <a:t>Se connecter à son Humanitarian ID</a:t>
            </a:r>
            <a:endParaRPr lang="en-US" sz="2400" b="0" dirty="0"/>
          </a:p>
          <a:p>
            <a:endParaRPr lang="en-US"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sp>
        <p:nvSpPr>
          <p:cNvPr id="6" name="Rectangle 5"/>
          <p:cNvSpPr/>
          <p:nvPr/>
        </p:nvSpPr>
        <p:spPr>
          <a:xfrm>
            <a:off x="653515" y="1411869"/>
            <a:ext cx="7601312" cy="889154"/>
          </a:xfrm>
          <a:prstGeom prst="rect">
            <a:avLst/>
          </a:prstGeom>
        </p:spPr>
        <p:txBody>
          <a:bodyPr wrap="none" lIns="91440" tIns="45720" rIns="91440" bIns="45720" anchor="t">
            <a:spAutoFit/>
          </a:bodyPr>
          <a:lstStyle/>
          <a:p>
            <a:pPr marL="285750" indent="-285750">
              <a:lnSpc>
                <a:spcPct val="150000"/>
              </a:lnSpc>
              <a:buFont typeface="Arial" panose="020B0604020202020204" pitchFamily="34" charset="0"/>
              <a:buChar char="•"/>
            </a:pPr>
            <a:r>
              <a:rPr lang="fr-FR" sz="1200" dirty="0"/>
              <a:t>Renseigner vos H.ID identifiants:</a:t>
            </a:r>
            <a:endParaRPr lang="fr-FR" sz="1600" dirty="0">
              <a:cs typeface="Arial"/>
            </a:endParaRPr>
          </a:p>
          <a:p>
            <a:pPr marL="285750" indent="-285750">
              <a:lnSpc>
                <a:spcPct val="150000"/>
              </a:lnSpc>
              <a:buFont typeface="Arial" panose="020B0604020202020204" pitchFamily="34" charset="0"/>
              <a:buChar char="•"/>
            </a:pPr>
            <a:r>
              <a:rPr lang="fr-FR" sz="1200" dirty="0">
                <a:cs typeface="Arial"/>
              </a:rPr>
              <a:t>Si vous ne possédez pas de H.ID, merci de créer un profil sur </a:t>
            </a:r>
            <a:r>
              <a:rPr lang="fr-FR" sz="1200" dirty="0">
                <a:cs typeface="Arial"/>
                <a:hlinkClick r:id="rId2"/>
              </a:rPr>
              <a:t>humanitarian.id</a:t>
            </a:r>
            <a:endParaRPr lang="fr-FR" sz="1600" dirty="0">
              <a:cs typeface="Arial"/>
            </a:endParaRPr>
          </a:p>
          <a:p>
            <a:pPr marL="285750" indent="-285750">
              <a:lnSpc>
                <a:spcPct val="150000"/>
              </a:lnSpc>
              <a:buFont typeface="Arial" panose="020B0604020202020204" pitchFamily="34" charset="0"/>
              <a:buChar char="•"/>
            </a:pPr>
            <a:r>
              <a:rPr lang="fr-FR" sz="1200" dirty="0">
                <a:cs typeface="Arial"/>
              </a:rPr>
              <a:t>Si vous vous connectez pour la première fois, H.ID vous demandera d'autoriser RPM, merci de procéder.</a:t>
            </a:r>
            <a:endParaRPr lang="fr-FR" sz="1600" dirty="0">
              <a:cs typeface="Arial"/>
            </a:endParaRPr>
          </a:p>
        </p:txBody>
      </p:sp>
      <p:pic>
        <p:nvPicPr>
          <p:cNvPr id="9" name="Picture 8">
            <a:extLst>
              <a:ext uri="{FF2B5EF4-FFF2-40B4-BE49-F238E27FC236}">
                <a16:creationId xmlns:a16="http://schemas.microsoft.com/office/drawing/2014/main" id="{56CB5E83-0691-E931-58D8-78D01130A238}"/>
              </a:ext>
            </a:extLst>
          </p:cNvPr>
          <p:cNvPicPr>
            <a:picLocks noChangeAspect="1"/>
          </p:cNvPicPr>
          <p:nvPr/>
        </p:nvPicPr>
        <p:blipFill rotWithShape="1">
          <a:blip r:embed="rId3"/>
          <a:srcRect b="5842"/>
          <a:stretch/>
        </p:blipFill>
        <p:spPr>
          <a:xfrm>
            <a:off x="1069416" y="2432033"/>
            <a:ext cx="7005091" cy="386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988880"/>
      </p:ext>
    </p:extLst>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Ajout de données de Monitoring en masse (in bulk)</a:t>
            </a:r>
            <a:endParaRPr lang="fr-FR" sz="2400" dirty="0">
              <a:cs typeface="Arial"/>
            </a:endParaRPr>
          </a:p>
        </p:txBody>
      </p:sp>
      <p:sp>
        <p:nvSpPr>
          <p:cNvPr id="3" name="Text Placeholder 2"/>
          <p:cNvSpPr>
            <a:spLocks noGrp="1"/>
          </p:cNvSpPr>
          <p:nvPr>
            <p:ph type="body" sz="quarter" idx="13"/>
          </p:nvPr>
        </p:nvSpPr>
        <p:spPr>
          <a:xfrm>
            <a:off x="368182" y="1497874"/>
            <a:ext cx="8254209" cy="2731773"/>
          </a:xfrm>
        </p:spPr>
        <p:txBody>
          <a:bodyPr/>
          <a:lstStyle/>
          <a:p>
            <a:pPr>
              <a:lnSpc>
                <a:spcPct val="150000"/>
              </a:lnSpc>
              <a:buFont typeface="Arial" panose="020B0604020202020204" pitchFamily="34" charset="0"/>
              <a:buChar char="•"/>
            </a:pPr>
            <a:r>
              <a:rPr lang="fr-FR" sz="1200" dirty="0"/>
              <a:t>Depuis le menu du Monitoring, sélectionnez la période pour laquelle vous souhaitez ajouter des données.</a:t>
            </a:r>
            <a:endParaRPr lang="fr-FR" sz="1200" dirty="0">
              <a:cs typeface="Arial"/>
            </a:endParaRPr>
          </a:p>
          <a:p>
            <a:pPr>
              <a:lnSpc>
                <a:spcPct val="150000"/>
              </a:lnSpc>
              <a:buClr>
                <a:srgbClr val="000000"/>
              </a:buClr>
              <a:buFont typeface="Arial" panose="020B0604020202020204" pitchFamily="34" charset="0"/>
              <a:buChar char="•"/>
            </a:pPr>
            <a:r>
              <a:rPr lang="fr-FR" sz="1200" dirty="0">
                <a:cs typeface="Arial"/>
              </a:rPr>
              <a:t>Cliquez sur “</a:t>
            </a:r>
            <a:r>
              <a:rPr lang="fr-FR" sz="1200" i="1" dirty="0">
                <a:cs typeface="Arial"/>
              </a:rPr>
              <a:t>XLS Export”</a:t>
            </a:r>
            <a:r>
              <a:rPr lang="fr-FR" sz="1200" dirty="0">
                <a:cs typeface="Arial"/>
              </a:rPr>
              <a:t> pour télécharger la matrice de </a:t>
            </a:r>
            <a:r>
              <a:rPr lang="fr-FR" sz="1200" dirty="0" err="1">
                <a:cs typeface="Arial"/>
              </a:rPr>
              <a:t>reporting</a:t>
            </a:r>
            <a:r>
              <a:rPr lang="fr-FR" sz="1200" dirty="0">
                <a:cs typeface="Arial"/>
              </a:rPr>
              <a:t>.</a:t>
            </a:r>
          </a:p>
          <a:p>
            <a:pPr>
              <a:buClr>
                <a:srgbClr val="000000"/>
              </a:buClr>
              <a:buFont typeface="Arial" panose="020B0604020202020204" pitchFamily="34" charset="0"/>
              <a:buChar char="•"/>
            </a:pPr>
            <a:endParaRPr lang="fr-FR" sz="1400" dirty="0">
              <a:cs typeface="Arial"/>
            </a:endParaRPr>
          </a:p>
          <a:p>
            <a:pPr marL="0" indent="0">
              <a:buNone/>
            </a:pPr>
            <a:endParaRPr lang="fr-FR" dirty="0"/>
          </a:p>
          <a:p>
            <a:pPr marL="0" indent="0">
              <a:buNone/>
            </a:pPr>
            <a:r>
              <a:rPr lang="fr-FR" dirty="0"/>
              <a:t> </a:t>
            </a:r>
          </a:p>
          <a:p>
            <a:pPr marL="0" indent="0">
              <a:buNone/>
            </a:pPr>
            <a:endParaRPr lang="fr-FR" dirty="0"/>
          </a:p>
          <a:p>
            <a:endParaRPr lang="fr-FR" dirty="0"/>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40</a:t>
            </a:fld>
            <a:endParaRPr lang="en-GB" b="1">
              <a:solidFill>
                <a:srgbClr val="000000">
                  <a:lumMod val="65000"/>
                  <a:lumOff val="35000"/>
                </a:srgbClr>
              </a:solidFill>
            </a:endParaRPr>
          </a:p>
        </p:txBody>
      </p:sp>
      <p:pic>
        <p:nvPicPr>
          <p:cNvPr id="14" name="Picture 14" descr="A picture containing graphical user interface&#10;&#10;Description automatically generated">
            <a:extLst>
              <a:ext uri="{FF2B5EF4-FFF2-40B4-BE49-F238E27FC236}">
                <a16:creationId xmlns:a16="http://schemas.microsoft.com/office/drawing/2014/main" id="{9DA7B947-7A1B-4D22-4B01-279F598F7AFA}"/>
              </a:ext>
            </a:extLst>
          </p:cNvPr>
          <p:cNvPicPr>
            <a:picLocks noChangeAspect="1"/>
          </p:cNvPicPr>
          <p:nvPr/>
        </p:nvPicPr>
        <p:blipFill rotWithShape="1">
          <a:blip r:embed="rId2"/>
          <a:srcRect t="-219" r="5985" b="9868"/>
          <a:stretch/>
        </p:blipFill>
        <p:spPr>
          <a:xfrm>
            <a:off x="688110" y="2210120"/>
            <a:ext cx="3705592" cy="4040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5" descr="Graphical user interface, application&#10;&#10;Description automatically generated">
            <a:extLst>
              <a:ext uri="{FF2B5EF4-FFF2-40B4-BE49-F238E27FC236}">
                <a16:creationId xmlns:a16="http://schemas.microsoft.com/office/drawing/2014/main" id="{DEDAD40B-B43C-CE05-6FA1-9962CB78A33E}"/>
              </a:ext>
            </a:extLst>
          </p:cNvPr>
          <p:cNvPicPr>
            <a:picLocks noChangeAspect="1"/>
          </p:cNvPicPr>
          <p:nvPr/>
        </p:nvPicPr>
        <p:blipFill rotWithShape="1">
          <a:blip r:embed="rId3"/>
          <a:srcRect b="9649"/>
          <a:stretch/>
        </p:blipFill>
        <p:spPr>
          <a:xfrm>
            <a:off x="4762986" y="2210120"/>
            <a:ext cx="3747933" cy="404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7684198"/>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42" y="799210"/>
            <a:ext cx="8353783" cy="461665"/>
          </a:xfrm>
        </p:spPr>
        <p:txBody>
          <a:bodyPr/>
          <a:lstStyle/>
          <a:p>
            <a:r>
              <a:rPr lang="en-US" sz="2400" dirty="0" err="1"/>
              <a:t>Ajout</a:t>
            </a:r>
            <a:r>
              <a:rPr lang="en-US" sz="2400" dirty="0"/>
              <a:t> de </a:t>
            </a:r>
            <a:r>
              <a:rPr lang="en-US" sz="2400" dirty="0" err="1"/>
              <a:t>données</a:t>
            </a:r>
            <a:r>
              <a:rPr lang="en-US" sz="2400" dirty="0"/>
              <a:t> de Monitoring </a:t>
            </a:r>
            <a:r>
              <a:rPr lang="en-US" sz="2400" dirty="0" err="1"/>
              <a:t>en</a:t>
            </a:r>
            <a:r>
              <a:rPr lang="en-US" sz="2400" dirty="0"/>
              <a:t> masse (in bulk)</a:t>
            </a:r>
            <a:endParaRPr lang="en-US" sz="24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41</a:t>
            </a:fld>
            <a:endParaRPr lang="en-GB" b="1">
              <a:solidFill>
                <a:srgbClr val="000000">
                  <a:lumMod val="65000"/>
                  <a:lumOff val="35000"/>
                </a:srgbClr>
              </a:solidFill>
            </a:endParaRPr>
          </a:p>
        </p:txBody>
      </p:sp>
      <p:pic>
        <p:nvPicPr>
          <p:cNvPr id="7" name="Picture 8" descr="Table">
            <a:extLst>
              <a:ext uri="{FF2B5EF4-FFF2-40B4-BE49-F238E27FC236}">
                <a16:creationId xmlns:a16="http://schemas.microsoft.com/office/drawing/2014/main" id="{4E8F2703-055E-41E2-760E-98138D9AD4D4}"/>
              </a:ext>
            </a:extLst>
          </p:cNvPr>
          <p:cNvPicPr>
            <a:picLocks noChangeAspect="1"/>
          </p:cNvPicPr>
          <p:nvPr/>
        </p:nvPicPr>
        <p:blipFill>
          <a:blip r:embed="rId2"/>
          <a:stretch>
            <a:fillRect/>
          </a:stretch>
        </p:blipFill>
        <p:spPr>
          <a:xfrm>
            <a:off x="566890" y="2949334"/>
            <a:ext cx="8098709" cy="3581336"/>
          </a:xfrm>
          <a:prstGeom prst="rect">
            <a:avLst/>
          </a:prstGeom>
        </p:spPr>
      </p:pic>
      <p:sp>
        <p:nvSpPr>
          <p:cNvPr id="3" name="Text Placeholder 2"/>
          <p:cNvSpPr>
            <a:spLocks noGrp="1"/>
          </p:cNvSpPr>
          <p:nvPr>
            <p:ph type="body" sz="quarter" idx="13"/>
          </p:nvPr>
        </p:nvSpPr>
        <p:spPr>
          <a:xfrm>
            <a:off x="166328" y="1250119"/>
            <a:ext cx="8977391" cy="2041265"/>
          </a:xfrm>
        </p:spPr>
        <p:txBody>
          <a:bodyPr>
            <a:normAutofit/>
          </a:bodyPr>
          <a:lstStyle/>
          <a:p>
            <a:r>
              <a:rPr lang="fr-CH" sz="1400" dirty="0">
                <a:cs typeface="Arial"/>
              </a:rPr>
              <a:t>Pour vos indicateurs, veuillez compléter la colonne des mesures dans le fichier .</a:t>
            </a:r>
            <a:r>
              <a:rPr lang="fr-CH" sz="1400" dirty="0" err="1">
                <a:cs typeface="Arial"/>
              </a:rPr>
              <a:t>xls</a:t>
            </a:r>
            <a:r>
              <a:rPr lang="fr-CH" sz="1400" dirty="0">
                <a:cs typeface="Arial"/>
              </a:rPr>
              <a:t> (Excel). Les résultats pour chaque indicateur peuvent être ajoutés dans une seule colonne dans l'onglet intitulé "</a:t>
            </a:r>
            <a:r>
              <a:rPr lang="fr-CH" sz="1400" i="1" dirty="0" err="1">
                <a:cs typeface="Arial"/>
              </a:rPr>
              <a:t>indicator</a:t>
            </a:r>
            <a:r>
              <a:rPr lang="fr-CH" sz="1400" dirty="0">
                <a:cs typeface="Arial"/>
              </a:rPr>
              <a:t>".</a:t>
            </a:r>
            <a:endParaRPr lang="en-US" sz="1400" dirty="0">
              <a:cs typeface="Arial"/>
            </a:endParaRPr>
          </a:p>
          <a:p>
            <a:pPr>
              <a:buClr>
                <a:srgbClr val="000000"/>
              </a:buClr>
            </a:pPr>
            <a:r>
              <a:rPr lang="fr-CH" sz="1400" dirty="0">
                <a:cs typeface="Arial"/>
              </a:rPr>
              <a:t>Pour les données désagrégées, le fichier a un onglet distinct pour chaque indicateur</a:t>
            </a:r>
            <a:r>
              <a:rPr lang="en-US" sz="1400" dirty="0">
                <a:cs typeface="Arial"/>
              </a:rPr>
              <a:t>. </a:t>
            </a:r>
            <a:r>
              <a:rPr lang="fr-CH" sz="1400" dirty="0">
                <a:cs typeface="Arial"/>
              </a:rPr>
              <a:t>Pour trouver votre indicateur, faites défiler vers la droite à travers les feuilles et recherchez l’identifiant personnalisé de votre indicateur. Les feuilles contiennent des lignes pour chaque localisation et des colonnes pour les catégories. </a:t>
            </a:r>
            <a:r>
              <a:rPr lang="en-US" sz="1400" dirty="0">
                <a:cs typeface="Arial"/>
              </a:rPr>
              <a:t>. </a:t>
            </a:r>
          </a:p>
          <a:p>
            <a:pPr>
              <a:buClr>
                <a:srgbClr val="000000"/>
              </a:buClr>
            </a:pPr>
            <a:r>
              <a:rPr lang="en-US" sz="1400" dirty="0" err="1">
                <a:cs typeface="Arial"/>
              </a:rPr>
              <a:t>Ajoutez</a:t>
            </a:r>
            <a:r>
              <a:rPr lang="en-US" sz="1400" dirty="0">
                <a:cs typeface="Arial"/>
              </a:rPr>
              <a:t> </a:t>
            </a:r>
            <a:r>
              <a:rPr lang="en-US" sz="1400" dirty="0" err="1">
                <a:cs typeface="Arial"/>
              </a:rPr>
              <a:t>vos</a:t>
            </a:r>
            <a:r>
              <a:rPr lang="en-US" sz="1400" dirty="0">
                <a:cs typeface="Arial"/>
              </a:rPr>
              <a:t> </a:t>
            </a:r>
            <a:r>
              <a:rPr lang="en-US" sz="1400" dirty="0" err="1">
                <a:cs typeface="Arial"/>
              </a:rPr>
              <a:t>données</a:t>
            </a:r>
            <a:r>
              <a:rPr lang="en-US" sz="1400" dirty="0">
                <a:cs typeface="Arial"/>
              </a:rPr>
              <a:t> et </a:t>
            </a:r>
            <a:r>
              <a:rPr lang="en-US" sz="1400" dirty="0" err="1">
                <a:cs typeface="Arial"/>
              </a:rPr>
              <a:t>sauvegardez</a:t>
            </a:r>
            <a:r>
              <a:rPr lang="en-US" sz="1400" dirty="0">
                <a:cs typeface="Arial"/>
              </a:rPr>
              <a:t>.</a:t>
            </a:r>
            <a:endParaRPr lang="en-US" dirty="0">
              <a:cs typeface="Arial"/>
            </a:endParaRPr>
          </a:p>
          <a:p>
            <a:pPr>
              <a:buClr>
                <a:srgbClr val="000000"/>
              </a:buClr>
            </a:pPr>
            <a:endParaRPr lang="en-US" sz="1400" dirty="0">
              <a:cs typeface="Arial"/>
            </a:endParaRPr>
          </a:p>
          <a:p>
            <a:pPr>
              <a:buClr>
                <a:srgbClr val="000000"/>
              </a:buClr>
            </a:pPr>
            <a:endParaRPr lang="en-US" sz="1400" dirty="0">
              <a:cs typeface="Arial"/>
            </a:endParaRPr>
          </a:p>
          <a:p>
            <a:pPr marL="360045" lvl="1" indent="0">
              <a:buNone/>
            </a:pPr>
            <a:endParaRPr lang="en-US" dirty="0">
              <a:cs typeface="Arial"/>
            </a:endParaRPr>
          </a:p>
        </p:txBody>
      </p:sp>
    </p:spTree>
    <p:extLst>
      <p:ext uri="{BB962C8B-B14F-4D97-AF65-F5344CB8AC3E}">
        <p14:creationId xmlns:p14="http://schemas.microsoft.com/office/powerpoint/2010/main" val="1136324398"/>
      </p:ext>
    </p:extLst>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Ajout de données de Monitoring en masse (in bulk)</a:t>
            </a:r>
            <a:endParaRPr lang="fr-FR" sz="1800"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42</a:t>
            </a:fld>
            <a:endParaRPr lang="en-GB" b="1">
              <a:solidFill>
                <a:srgbClr val="000000">
                  <a:lumMod val="65000"/>
                  <a:lumOff val="35000"/>
                </a:srgbClr>
              </a:solidFill>
            </a:endParaRPr>
          </a:p>
        </p:txBody>
      </p:sp>
      <p:sp>
        <p:nvSpPr>
          <p:cNvPr id="6" name="Rectangle 5"/>
          <p:cNvSpPr/>
          <p:nvPr/>
        </p:nvSpPr>
        <p:spPr>
          <a:xfrm>
            <a:off x="113327" y="1332818"/>
            <a:ext cx="9030673" cy="5367303"/>
          </a:xfrm>
          <a:prstGeom prst="rect">
            <a:avLst/>
          </a:prstGeom>
        </p:spPr>
        <p:txBody>
          <a:bodyPr wrap="square" lIns="91440" tIns="45720" rIns="91440" bIns="45720" anchor="t">
            <a:spAutoFit/>
          </a:bodyPr>
          <a:lstStyle/>
          <a:p>
            <a:pPr marL="645795" lvl="1" indent="-285750">
              <a:lnSpc>
                <a:spcPct val="150000"/>
              </a:lnSpc>
              <a:buFont typeface="Arial"/>
              <a:buChar char="•"/>
            </a:pPr>
            <a:r>
              <a:rPr lang="fr-FR" sz="1200" dirty="0">
                <a:cs typeface="Arial"/>
              </a:rPr>
              <a:t>Vous avez le droit de modification pour votre cluster et un accès en lecture seule pour tous les autres. Toute donnée ajoutée contre des indicateurs en dehors du cluster pour lequel vous avez le droit de modification sera rejetée.</a:t>
            </a:r>
          </a:p>
          <a:p>
            <a:pPr marL="645795" lvl="1" indent="-285750">
              <a:lnSpc>
                <a:spcPct val="150000"/>
              </a:lnSpc>
              <a:buFont typeface="Arial"/>
              <a:buChar char="•"/>
            </a:pPr>
            <a:r>
              <a:rPr lang="fr-FR" sz="1200" dirty="0">
                <a:cs typeface="Arial"/>
              </a:rPr>
              <a:t>Retournez sur RPM et cliquez sur “</a:t>
            </a:r>
            <a:r>
              <a:rPr lang="fr-FR" sz="1200" i="1" dirty="0" err="1">
                <a:cs typeface="Arial"/>
              </a:rPr>
              <a:t>Upload</a:t>
            </a:r>
            <a:r>
              <a:rPr lang="fr-FR" sz="1200" i="1" dirty="0">
                <a:cs typeface="Arial"/>
              </a:rPr>
              <a:t> </a:t>
            </a:r>
            <a:r>
              <a:rPr lang="fr-FR" sz="1200" i="1" dirty="0" err="1">
                <a:cs typeface="Arial"/>
              </a:rPr>
              <a:t>measurements</a:t>
            </a:r>
            <a:r>
              <a:rPr lang="fr-FR" sz="1200" i="1" dirty="0">
                <a:cs typeface="Arial"/>
              </a:rPr>
              <a:t>”.</a:t>
            </a:r>
            <a:endParaRPr lang="fr-FR" sz="1200" dirty="0">
              <a:cs typeface="Arial"/>
            </a:endParaRPr>
          </a:p>
          <a:p>
            <a:pPr marL="645795" lvl="1" indent="-285750">
              <a:lnSpc>
                <a:spcPct val="150000"/>
              </a:lnSpc>
              <a:buFont typeface="Arial"/>
              <a:buChar char="•"/>
            </a:pPr>
            <a:endParaRPr lang="fr-FR" sz="1400" dirty="0">
              <a:cs typeface="Arial"/>
            </a:endParaRPr>
          </a:p>
          <a:p>
            <a:pPr marL="360045" lvl="1">
              <a:lnSpc>
                <a:spcPct val="150000"/>
              </a:lnSpc>
            </a:pPr>
            <a:endParaRPr lang="fr-FR" sz="1400" dirty="0">
              <a:cs typeface="Arial"/>
            </a:endParaRPr>
          </a:p>
          <a:p>
            <a:pPr marL="360045" lvl="1">
              <a:lnSpc>
                <a:spcPct val="150000"/>
              </a:lnSpc>
            </a:pPr>
            <a:endParaRPr lang="fr-FR" sz="1400" dirty="0"/>
          </a:p>
          <a:p>
            <a:pPr marL="360045" lvl="1">
              <a:lnSpc>
                <a:spcPct val="150000"/>
              </a:lnSpc>
            </a:pPr>
            <a:endParaRPr lang="fr-FR" sz="1400" i="1" dirty="0">
              <a:cs typeface="Arial"/>
            </a:endParaRPr>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400" i="1" dirty="0"/>
          </a:p>
          <a:p>
            <a:pPr marL="360045" lvl="1">
              <a:lnSpc>
                <a:spcPct val="150000"/>
              </a:lnSpc>
            </a:pPr>
            <a:endParaRPr lang="fr-FR" sz="1200" i="1" dirty="0"/>
          </a:p>
          <a:p>
            <a:pPr marL="360045" lvl="1">
              <a:lnSpc>
                <a:spcPct val="150000"/>
              </a:lnSpc>
            </a:pPr>
            <a:r>
              <a:rPr lang="fr-FR" sz="1200" i="1" dirty="0"/>
              <a:t>*Visitez le guide utilisateur de RPM ou les vidéos listées dans les ressources additionnelles pour obtenir des explications plus détaillées sur le Bulk </a:t>
            </a:r>
            <a:r>
              <a:rPr lang="fr-FR" sz="1200" i="1" dirty="0" err="1"/>
              <a:t>Upload</a:t>
            </a:r>
            <a:r>
              <a:rPr lang="fr-FR" sz="1200" i="1" dirty="0"/>
              <a:t>.</a:t>
            </a:r>
            <a:endParaRPr lang="fr-FR" sz="1200" dirty="0">
              <a:cs typeface="Arial"/>
            </a:endParaRPr>
          </a:p>
        </p:txBody>
      </p:sp>
      <p:pic>
        <p:nvPicPr>
          <p:cNvPr id="7" name="Image 7" descr="Graphical user interface, timeline&#10;&#10;Description automatically generated">
            <a:extLst>
              <a:ext uri="{FF2B5EF4-FFF2-40B4-BE49-F238E27FC236}">
                <a16:creationId xmlns:a16="http://schemas.microsoft.com/office/drawing/2014/main" id="{7EBEEE4D-E69C-4EA5-3EAC-1D7C775D2B79}"/>
              </a:ext>
            </a:extLst>
          </p:cNvPr>
          <p:cNvPicPr>
            <a:picLocks noChangeAspect="1"/>
          </p:cNvPicPr>
          <p:nvPr/>
        </p:nvPicPr>
        <p:blipFill rotWithShape="1">
          <a:blip r:embed="rId2"/>
          <a:srcRect r="4657" b="240"/>
          <a:stretch/>
        </p:blipFill>
        <p:spPr>
          <a:xfrm>
            <a:off x="1361383" y="2316080"/>
            <a:ext cx="6421233" cy="3623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40301951"/>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45791"/>
            <a:ext cx="8231187" cy="461665"/>
          </a:xfrm>
        </p:spPr>
        <p:txBody>
          <a:bodyPr/>
          <a:lstStyle/>
          <a:p>
            <a:r>
              <a:rPr lang="fr-FR" sz="2400" dirty="0"/>
              <a:t>Téléchargez vos données au format Excel</a:t>
            </a:r>
            <a:endParaRPr lang="fr-FR" sz="2400" dirty="0">
              <a:cs typeface="Arial"/>
            </a:endParaRPr>
          </a:p>
        </p:txBody>
      </p:sp>
      <p:sp>
        <p:nvSpPr>
          <p:cNvPr id="3" name="Text Placeholder 2"/>
          <p:cNvSpPr>
            <a:spLocks noGrp="1"/>
          </p:cNvSpPr>
          <p:nvPr>
            <p:ph type="body" sz="quarter" idx="13"/>
          </p:nvPr>
        </p:nvSpPr>
        <p:spPr>
          <a:xfrm>
            <a:off x="266700" y="1307456"/>
            <a:ext cx="7896769" cy="977960"/>
          </a:xfrm>
        </p:spPr>
        <p:txBody>
          <a:bodyPr/>
          <a:lstStyle/>
          <a:p>
            <a:r>
              <a:rPr lang="fr-FR" sz="1300" dirty="0"/>
              <a:t>Dans le menu “Outputs”, sélectionnez “</a:t>
            </a:r>
            <a:r>
              <a:rPr lang="fr-FR" sz="1300" i="1" dirty="0"/>
              <a:t>XLS Export” et </a:t>
            </a:r>
            <a:r>
              <a:rPr lang="fr-FR" sz="1300" dirty="0"/>
              <a:t>naviguez le fichier.</a:t>
            </a:r>
            <a:endParaRPr lang="fr-FR" sz="1300" dirty="0">
              <a:cs typeface="Arial"/>
            </a:endParaRPr>
          </a:p>
          <a:p>
            <a:pPr>
              <a:buClr>
                <a:srgbClr val="000000"/>
              </a:buClr>
            </a:pPr>
            <a:endParaRPr lang="fr-FR" sz="1400" dirty="0">
              <a:cs typeface="Arial"/>
            </a:endParaRPr>
          </a:p>
          <a:p>
            <a:pPr lvl="1" indent="-175895"/>
            <a:endParaRPr lang="fr-FR"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43</a:t>
            </a:fld>
            <a:endParaRPr lang="en-GB" b="1">
              <a:solidFill>
                <a:srgbClr val="000000">
                  <a:lumMod val="65000"/>
                  <a:lumOff val="35000"/>
                </a:srgbClr>
              </a:solidFill>
            </a:endParaRPr>
          </a:p>
        </p:txBody>
      </p:sp>
      <p:pic>
        <p:nvPicPr>
          <p:cNvPr id="7" name="Picture 6">
            <a:extLst>
              <a:ext uri="{FF2B5EF4-FFF2-40B4-BE49-F238E27FC236}">
                <a16:creationId xmlns:a16="http://schemas.microsoft.com/office/drawing/2014/main" id="{FEE1F3F9-FCA8-658A-6A2D-A8B8845A8054}"/>
              </a:ext>
            </a:extLst>
          </p:cNvPr>
          <p:cNvPicPr>
            <a:picLocks noChangeAspect="1"/>
          </p:cNvPicPr>
          <p:nvPr/>
        </p:nvPicPr>
        <p:blipFill>
          <a:blip r:embed="rId2"/>
          <a:stretch>
            <a:fillRect/>
          </a:stretch>
        </p:blipFill>
        <p:spPr>
          <a:xfrm>
            <a:off x="583723" y="1660657"/>
            <a:ext cx="7597140" cy="3000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Placeholder 2">
            <a:extLst>
              <a:ext uri="{FF2B5EF4-FFF2-40B4-BE49-F238E27FC236}">
                <a16:creationId xmlns:a16="http://schemas.microsoft.com/office/drawing/2014/main" id="{D62D3FF3-A968-865E-74E3-B6642817868E}"/>
              </a:ext>
            </a:extLst>
          </p:cNvPr>
          <p:cNvSpPr txBox="1">
            <a:spLocks/>
          </p:cNvSpPr>
          <p:nvPr/>
        </p:nvSpPr>
        <p:spPr bwMode="auto">
          <a:xfrm>
            <a:off x="180976" y="4752951"/>
            <a:ext cx="8316911" cy="1742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lvl="0" indent="0" algn="just" rtl="0">
              <a:lnSpc>
                <a:spcPct val="100000"/>
              </a:lnSpc>
              <a:buNone/>
            </a:pPr>
            <a:r>
              <a:rPr lang="fr-FR" sz="1100" dirty="0">
                <a:effectLst/>
                <a:latin typeface="Arial (Body)"/>
                <a:ea typeface="DengXian" panose="02010600030101010101" pitchFamily="2" charset="-122"/>
                <a:cs typeface="Times New Roman" panose="02020603050405020304" pitchFamily="18" charset="0"/>
              </a:rPr>
              <a:t>Le fichier </a:t>
            </a:r>
            <a:r>
              <a:rPr lang="fr-FR" sz="1100" dirty="0" err="1">
                <a:effectLst/>
                <a:latin typeface="Arial (Body)"/>
                <a:ea typeface="DengXian" panose="02010600030101010101" pitchFamily="2" charset="-122"/>
                <a:cs typeface="Times New Roman" panose="02020603050405020304" pitchFamily="18" charset="0"/>
              </a:rPr>
              <a:t>excel</a:t>
            </a:r>
            <a:r>
              <a:rPr lang="fr-FR" sz="1100" dirty="0">
                <a:effectLst/>
                <a:latin typeface="Arial (Body)"/>
                <a:ea typeface="DengXian" panose="02010600030101010101" pitchFamily="2" charset="-122"/>
                <a:cs typeface="Times New Roman" panose="02020603050405020304" pitchFamily="18" charset="0"/>
              </a:rPr>
              <a:t> ainsi téléchargé a 5 feuilles:</a:t>
            </a:r>
          </a:p>
          <a:p>
            <a:pPr marL="742950" lvl="1" indent="-285750" algn="just">
              <a:buFont typeface="+mj-lt"/>
              <a:buAutoNum type="alphaLcPeriod"/>
            </a:pPr>
            <a:r>
              <a:rPr lang="fr-FR" sz="1100" b="1" dirty="0">
                <a:effectLst/>
                <a:latin typeface="Arial (Body)"/>
                <a:ea typeface="DengXian" panose="02010600030101010101" pitchFamily="2" charset="-122"/>
                <a:cs typeface="Times New Roman" panose="02020603050405020304" pitchFamily="18" charset="0"/>
              </a:rPr>
              <a:t>Plan Framework:</a:t>
            </a:r>
            <a:r>
              <a:rPr lang="fr-FR" sz="1100" dirty="0">
                <a:effectLst/>
                <a:latin typeface="Arial (Body)"/>
                <a:ea typeface="DengXian" panose="02010600030101010101" pitchFamily="2" charset="-122"/>
                <a:cs typeface="Times New Roman" panose="02020603050405020304" pitchFamily="18" charset="0"/>
              </a:rPr>
              <a:t> cadre stratégique consolidé (</a:t>
            </a:r>
            <a:r>
              <a:rPr lang="fr-FR" sz="1100" b="1" dirty="0">
                <a:effectLst/>
                <a:latin typeface="Arial (Body)"/>
                <a:ea typeface="DengXian" panose="02010600030101010101" pitchFamily="2" charset="-122"/>
                <a:cs typeface="Times New Roman" panose="02020603050405020304" pitchFamily="18" charset="0"/>
              </a:rPr>
              <a:t>Objectifs Stratégiques, Objectifs Spécifiques</a:t>
            </a:r>
            <a:r>
              <a:rPr lang="fr-FR" sz="1100" dirty="0">
                <a:effectLst/>
                <a:latin typeface="Arial (Body)"/>
                <a:ea typeface="DengXian" panose="02010600030101010101" pitchFamily="2" charset="-122"/>
                <a:cs typeface="Times New Roman" panose="02020603050405020304" pitchFamily="18" charset="0"/>
              </a:rPr>
              <a:t>) et le cadre sectoriel (Objectifs Sectoriels, </a:t>
            </a:r>
            <a:r>
              <a:rPr lang="fr-FR" sz="1100" dirty="0">
                <a:latin typeface="Arial (Body)"/>
                <a:ea typeface="DengXian" panose="02010600030101010101" pitchFamily="2" charset="-122"/>
                <a:cs typeface="Times New Roman" panose="02020603050405020304" pitchFamily="18" charset="0"/>
              </a:rPr>
              <a:t>Activités Sectorielles)</a:t>
            </a:r>
            <a:r>
              <a:rPr lang="fr-FR" sz="1100" dirty="0">
                <a:effectLst/>
                <a:latin typeface="Arial (Body)"/>
                <a:ea typeface="DengXian" panose="02010600030101010101" pitchFamily="2" charset="-122"/>
                <a:cs typeface="Times New Roman" panose="02020603050405020304" pitchFamily="18" charset="0"/>
              </a:rPr>
              <a:t>.</a:t>
            </a:r>
          </a:p>
          <a:p>
            <a:pPr marL="742950" lvl="1" indent="-285750" algn="just">
              <a:buFont typeface="+mj-lt"/>
              <a:buAutoNum type="alphaLcPeriod"/>
            </a:pPr>
            <a:r>
              <a:rPr lang="fr-FR" sz="1100" b="1" dirty="0" err="1">
                <a:effectLst/>
                <a:latin typeface="Arial (Body)"/>
                <a:ea typeface="DengXian" panose="02010600030101010101" pitchFamily="2" charset="-122"/>
                <a:cs typeface="Times New Roman" panose="02020603050405020304" pitchFamily="18" charset="0"/>
              </a:rPr>
              <a:t>Summary</a:t>
            </a:r>
            <a:r>
              <a:rPr lang="fr-FR" sz="1100" b="1" dirty="0">
                <a:effectLst/>
                <a:latin typeface="Arial (Body)"/>
                <a:ea typeface="DengXian" panose="02010600030101010101" pitchFamily="2" charset="-122"/>
                <a:cs typeface="Times New Roman" panose="02020603050405020304" pitchFamily="18" charset="0"/>
              </a:rPr>
              <a:t> </a:t>
            </a:r>
            <a:r>
              <a:rPr lang="fr-FR" sz="1100" b="1" dirty="0" err="1">
                <a:effectLst/>
                <a:latin typeface="Arial (Body)"/>
                <a:ea typeface="DengXian" panose="02010600030101010101" pitchFamily="2" charset="-122"/>
                <a:cs typeface="Times New Roman" panose="02020603050405020304" pitchFamily="18" charset="0"/>
              </a:rPr>
              <a:t>Caseloads</a:t>
            </a:r>
            <a:r>
              <a:rPr lang="fr-FR" sz="1100" b="1" dirty="0">
                <a:effectLst/>
                <a:latin typeface="Arial (Body)"/>
                <a:ea typeface="DengXian" panose="02010600030101010101" pitchFamily="2" charset="-122"/>
                <a:cs typeface="Times New Roman" panose="02020603050405020304" pitchFamily="18" charset="0"/>
              </a:rPr>
              <a:t>:</a:t>
            </a:r>
            <a:r>
              <a:rPr lang="fr-FR" sz="1100" dirty="0">
                <a:effectLst/>
                <a:latin typeface="Arial (Body)"/>
                <a:ea typeface="DengXian" panose="02010600030101010101" pitchFamily="2" charset="-122"/>
                <a:cs typeface="Times New Roman" panose="02020603050405020304" pitchFamily="18" charset="0"/>
              </a:rPr>
              <a:t> totaux des </a:t>
            </a:r>
            <a:r>
              <a:rPr lang="fr-FR" sz="1100" dirty="0" err="1">
                <a:effectLst/>
                <a:latin typeface="Arial (Body)"/>
                <a:ea typeface="DengXian" panose="02010600030101010101" pitchFamily="2" charset="-122"/>
                <a:cs typeface="Times New Roman" panose="02020603050405020304" pitchFamily="18" charset="0"/>
              </a:rPr>
              <a:t>caseloads</a:t>
            </a:r>
            <a:r>
              <a:rPr lang="fr-FR" sz="1100" dirty="0">
                <a:effectLst/>
                <a:latin typeface="Arial (Body)"/>
                <a:ea typeface="DengXian" panose="02010600030101010101" pitchFamily="2" charset="-122"/>
                <a:cs typeface="Times New Roman" panose="02020603050405020304" pitchFamily="18" charset="0"/>
              </a:rPr>
              <a:t> au niveau du </a:t>
            </a:r>
            <a:r>
              <a:rPr lang="fr-FR" sz="1100" b="1" dirty="0">
                <a:effectLst/>
                <a:latin typeface="Arial (Body)"/>
                <a:ea typeface="DengXian" panose="02010600030101010101" pitchFamily="2" charset="-122"/>
                <a:cs typeface="Times New Roman" panose="02020603050405020304" pitchFamily="18" charset="0"/>
              </a:rPr>
              <a:t>plan </a:t>
            </a:r>
            <a:r>
              <a:rPr lang="fr-FR" sz="1100" dirty="0">
                <a:effectLst/>
                <a:latin typeface="Arial (Body)"/>
                <a:ea typeface="DengXian" panose="02010600030101010101" pitchFamily="2" charset="-122"/>
                <a:cs typeface="Times New Roman" panose="02020603050405020304" pitchFamily="18" charset="0"/>
              </a:rPr>
              <a:t>et des </a:t>
            </a:r>
            <a:r>
              <a:rPr lang="fr-FR" sz="1100" b="1" dirty="0">
                <a:effectLst/>
                <a:latin typeface="Arial (Body)"/>
                <a:ea typeface="DengXian" panose="02010600030101010101" pitchFamily="2" charset="-122"/>
                <a:cs typeface="Times New Roman" panose="02020603050405020304" pitchFamily="18" charset="0"/>
              </a:rPr>
              <a:t>clusters</a:t>
            </a:r>
            <a:r>
              <a:rPr lang="fr-FR" sz="1100" dirty="0">
                <a:effectLst/>
                <a:latin typeface="Arial (Body)"/>
                <a:ea typeface="DengXian" panose="02010600030101010101" pitchFamily="2" charset="-122"/>
                <a:cs typeface="Times New Roman" panose="02020603050405020304" pitchFamily="18" charset="0"/>
              </a:rPr>
              <a:t>, </a:t>
            </a:r>
            <a:r>
              <a:rPr lang="fr-FR" sz="1100" dirty="0">
                <a:latin typeface="Arial (Body)"/>
                <a:ea typeface="DengXian" panose="02010600030101010101" pitchFamily="2" charset="-122"/>
                <a:cs typeface="Times New Roman" panose="02020603050405020304" pitchFamily="18" charset="0"/>
              </a:rPr>
              <a:t>avec des chiffres pour dans le besoin et cible.</a:t>
            </a:r>
            <a:endParaRPr lang="fr-FR" sz="1100" dirty="0">
              <a:effectLst/>
              <a:latin typeface="Arial (Body)"/>
              <a:ea typeface="DengXian" panose="02010600030101010101" pitchFamily="2" charset="-122"/>
              <a:cs typeface="Times New Roman" panose="02020603050405020304" pitchFamily="18" charset="0"/>
            </a:endParaRPr>
          </a:p>
          <a:p>
            <a:pPr marL="742950" lvl="1" indent="-285750" algn="just">
              <a:buFont typeface="+mj-lt"/>
              <a:buAutoNum type="alphaLcPeriod"/>
            </a:pPr>
            <a:r>
              <a:rPr lang="fr-FR" sz="1100" b="1" dirty="0" err="1">
                <a:effectLst/>
                <a:latin typeface="Arial (Body)"/>
                <a:ea typeface="DengXian" panose="02010600030101010101" pitchFamily="2" charset="-122"/>
                <a:cs typeface="Times New Roman" panose="02020603050405020304" pitchFamily="18" charset="0"/>
              </a:rPr>
              <a:t>Disaggregated</a:t>
            </a:r>
            <a:r>
              <a:rPr lang="fr-FR" sz="1100" b="1" dirty="0">
                <a:effectLst/>
                <a:latin typeface="Arial (Body)"/>
                <a:ea typeface="DengXian" panose="02010600030101010101" pitchFamily="2" charset="-122"/>
                <a:cs typeface="Times New Roman" panose="02020603050405020304" pitchFamily="18" charset="0"/>
              </a:rPr>
              <a:t> </a:t>
            </a:r>
            <a:r>
              <a:rPr lang="fr-FR" sz="1100" b="1" dirty="0" err="1">
                <a:effectLst/>
                <a:latin typeface="Arial (Body)"/>
                <a:ea typeface="DengXian" panose="02010600030101010101" pitchFamily="2" charset="-122"/>
                <a:cs typeface="Times New Roman" panose="02020603050405020304" pitchFamily="18" charset="0"/>
              </a:rPr>
              <a:t>Caseloads</a:t>
            </a:r>
            <a:r>
              <a:rPr lang="fr-FR" sz="1100" b="1" dirty="0">
                <a:effectLst/>
                <a:latin typeface="Arial (Body)"/>
                <a:ea typeface="DengXian" panose="02010600030101010101" pitchFamily="2" charset="-122"/>
                <a:cs typeface="Times New Roman" panose="02020603050405020304" pitchFamily="18" charset="0"/>
              </a:rPr>
              <a:t>:</a:t>
            </a:r>
            <a:r>
              <a:rPr lang="fr-FR" sz="1100" dirty="0">
                <a:effectLst/>
                <a:latin typeface="Arial (Body)"/>
                <a:ea typeface="DengXian" panose="02010600030101010101" pitchFamily="2" charset="-122"/>
                <a:cs typeface="Times New Roman" panose="02020603050405020304" pitchFamily="18" charset="0"/>
              </a:rPr>
              <a:t> les </a:t>
            </a:r>
            <a:r>
              <a:rPr lang="fr-FR" sz="1100" dirty="0" err="1">
                <a:effectLst/>
                <a:latin typeface="Arial (Body)"/>
                <a:ea typeface="DengXian" panose="02010600030101010101" pitchFamily="2" charset="-122"/>
                <a:cs typeface="Times New Roman" panose="02020603050405020304" pitchFamily="18" charset="0"/>
              </a:rPr>
              <a:t>caseloads</a:t>
            </a:r>
            <a:r>
              <a:rPr lang="fr-FR" sz="1100" dirty="0">
                <a:effectLst/>
                <a:latin typeface="Arial (Body)"/>
                <a:ea typeface="DengXian" panose="02010600030101010101" pitchFamily="2" charset="-122"/>
                <a:cs typeface="Times New Roman" panose="02020603050405020304" pitchFamily="18" charset="0"/>
              </a:rPr>
              <a:t> désagrégés avec des chiffres pour dans le besoin et cible. </a:t>
            </a:r>
          </a:p>
          <a:p>
            <a:pPr marL="742950" lvl="1" indent="-285750" algn="just">
              <a:buFont typeface="+mj-lt"/>
              <a:buAutoNum type="alphaLcPeriod"/>
            </a:pPr>
            <a:r>
              <a:rPr lang="fr-FR" sz="1100" b="1" dirty="0" err="1">
                <a:effectLst/>
                <a:latin typeface="Arial (Body)"/>
                <a:ea typeface="DengXian" panose="02010600030101010101" pitchFamily="2" charset="-122"/>
                <a:cs typeface="Times New Roman" panose="02020603050405020304" pitchFamily="18" charset="0"/>
              </a:rPr>
              <a:t>Summary</a:t>
            </a:r>
            <a:r>
              <a:rPr lang="fr-FR" sz="1100" b="1" dirty="0">
                <a:effectLst/>
                <a:latin typeface="Arial (Body)"/>
                <a:ea typeface="DengXian" panose="02010600030101010101" pitchFamily="2" charset="-122"/>
                <a:cs typeface="Times New Roman" panose="02020603050405020304" pitchFamily="18" charset="0"/>
              </a:rPr>
              <a:t> </a:t>
            </a:r>
            <a:r>
              <a:rPr lang="fr-FR" sz="1100" b="1" dirty="0" err="1">
                <a:effectLst/>
                <a:latin typeface="Arial (Body)"/>
                <a:ea typeface="DengXian" panose="02010600030101010101" pitchFamily="2" charset="-122"/>
                <a:cs typeface="Times New Roman" panose="02020603050405020304" pitchFamily="18" charset="0"/>
              </a:rPr>
              <a:t>Indicators</a:t>
            </a:r>
            <a:r>
              <a:rPr lang="fr-FR" sz="1100" b="1" dirty="0">
                <a:effectLst/>
                <a:latin typeface="Arial (Body)"/>
                <a:ea typeface="DengXian" panose="02010600030101010101" pitchFamily="2" charset="-122"/>
                <a:cs typeface="Times New Roman" panose="02020603050405020304" pitchFamily="18" charset="0"/>
              </a:rPr>
              <a:t>:</a:t>
            </a:r>
            <a:r>
              <a:rPr lang="fr-FR" sz="1100" dirty="0">
                <a:effectLst/>
                <a:latin typeface="Arial (Body)"/>
                <a:ea typeface="DengXian" panose="02010600030101010101" pitchFamily="2" charset="-122"/>
                <a:cs typeface="Times New Roman" panose="02020603050405020304" pitchFamily="18" charset="0"/>
              </a:rPr>
              <a:t> </a:t>
            </a:r>
            <a:r>
              <a:rPr lang="fr-FR" sz="1100" dirty="0">
                <a:latin typeface="Arial (Body)"/>
                <a:ea typeface="DengXian" panose="02010600030101010101" pitchFamily="2" charset="-122"/>
                <a:cs typeface="Times New Roman" panose="02020603050405020304" pitchFamily="18" charset="0"/>
              </a:rPr>
              <a:t>Détail des indicateurs et cibles totales</a:t>
            </a:r>
            <a:r>
              <a:rPr lang="fr-FR" sz="1100" dirty="0">
                <a:effectLst/>
                <a:latin typeface="Arial (Body)"/>
                <a:ea typeface="DengXian" panose="02010600030101010101" pitchFamily="2" charset="-122"/>
                <a:cs typeface="Times New Roman" panose="02020603050405020304" pitchFamily="18" charset="0"/>
              </a:rPr>
              <a:t>.</a:t>
            </a:r>
          </a:p>
          <a:p>
            <a:pPr marL="742950" lvl="1" indent="-285750" algn="just">
              <a:spcAft>
                <a:spcPts val="800"/>
              </a:spcAft>
              <a:buFont typeface="+mj-lt"/>
              <a:buAutoNum type="alphaLcPeriod"/>
            </a:pPr>
            <a:r>
              <a:rPr lang="fr-FR" sz="1100" b="1" dirty="0" err="1">
                <a:effectLst/>
                <a:latin typeface="Arial (Body)"/>
                <a:ea typeface="DengXian" panose="02010600030101010101" pitchFamily="2" charset="-122"/>
                <a:cs typeface="Times New Roman" panose="02020603050405020304" pitchFamily="18" charset="0"/>
              </a:rPr>
              <a:t>Disaggregated</a:t>
            </a:r>
            <a:r>
              <a:rPr lang="fr-FR" sz="1100" b="1" dirty="0">
                <a:effectLst/>
                <a:latin typeface="Arial (Body)"/>
                <a:ea typeface="DengXian" panose="02010600030101010101" pitchFamily="2" charset="-122"/>
                <a:cs typeface="Times New Roman" panose="02020603050405020304" pitchFamily="18" charset="0"/>
              </a:rPr>
              <a:t> </a:t>
            </a:r>
            <a:r>
              <a:rPr lang="fr-FR" sz="1100" b="1" dirty="0" err="1">
                <a:effectLst/>
                <a:latin typeface="Arial (Body)"/>
                <a:ea typeface="DengXian" panose="02010600030101010101" pitchFamily="2" charset="-122"/>
                <a:cs typeface="Times New Roman" panose="02020603050405020304" pitchFamily="18" charset="0"/>
              </a:rPr>
              <a:t>Indicators</a:t>
            </a:r>
            <a:r>
              <a:rPr lang="fr-FR" sz="1100" b="1" dirty="0">
                <a:effectLst/>
                <a:latin typeface="Arial (Body)"/>
                <a:ea typeface="DengXian" panose="02010600030101010101" pitchFamily="2" charset="-122"/>
                <a:cs typeface="Times New Roman" panose="02020603050405020304" pitchFamily="18" charset="0"/>
              </a:rPr>
              <a:t>:</a:t>
            </a:r>
            <a:r>
              <a:rPr lang="fr-FR" sz="1100" dirty="0">
                <a:effectLst/>
                <a:latin typeface="Arial (Body)"/>
                <a:ea typeface="DengXian" panose="02010600030101010101" pitchFamily="2" charset="-122"/>
                <a:cs typeface="Times New Roman" panose="02020603050405020304" pitchFamily="18" charset="0"/>
              </a:rPr>
              <a:t> indicateurs désagrégés avec les chiffres pour dans le besoin</a:t>
            </a:r>
            <a:r>
              <a:rPr lang="fr-FR" sz="1100" dirty="0">
                <a:latin typeface="Arial (Body)"/>
                <a:ea typeface="DengXian" panose="02010600030101010101" pitchFamily="2" charset="-122"/>
                <a:cs typeface="Times New Roman" panose="02020603050405020304" pitchFamily="18" charset="0"/>
              </a:rPr>
              <a:t>.</a:t>
            </a:r>
            <a:endParaRPr lang="fr-FR" sz="1600" kern="0" dirty="0">
              <a:latin typeface="Arial (Body)"/>
              <a:cs typeface="Arial"/>
            </a:endParaRPr>
          </a:p>
        </p:txBody>
      </p:sp>
    </p:spTree>
    <p:extLst>
      <p:ext uri="{BB962C8B-B14F-4D97-AF65-F5344CB8AC3E}">
        <p14:creationId xmlns:p14="http://schemas.microsoft.com/office/powerpoint/2010/main" val="2612651847"/>
      </p:ext>
    </p:extLst>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2C95-1E06-AD4A-D51B-61388798B416}"/>
              </a:ext>
            </a:extLst>
          </p:cNvPr>
          <p:cNvSpPr>
            <a:spLocks noGrp="1"/>
          </p:cNvSpPr>
          <p:nvPr>
            <p:ph type="title"/>
          </p:nvPr>
        </p:nvSpPr>
        <p:spPr>
          <a:xfrm>
            <a:off x="417513" y="963613"/>
            <a:ext cx="8231187" cy="461665"/>
          </a:xfrm>
        </p:spPr>
        <p:txBody>
          <a:bodyPr/>
          <a:lstStyle/>
          <a:p>
            <a:r>
              <a:rPr lang="fr-FR" sz="2400" dirty="0"/>
              <a:t>8. Ressources Additionnelles</a:t>
            </a:r>
            <a:endParaRPr lang="fr-FR" sz="2400" dirty="0">
              <a:cs typeface="Arial"/>
            </a:endParaRPr>
          </a:p>
        </p:txBody>
      </p:sp>
      <p:sp>
        <p:nvSpPr>
          <p:cNvPr id="3" name="Text Placeholder 2">
            <a:extLst>
              <a:ext uri="{FF2B5EF4-FFF2-40B4-BE49-F238E27FC236}">
                <a16:creationId xmlns:a16="http://schemas.microsoft.com/office/drawing/2014/main" id="{317AD66D-56CB-A468-2533-DB075FFB5B52}"/>
              </a:ext>
            </a:extLst>
          </p:cNvPr>
          <p:cNvSpPr>
            <a:spLocks noGrp="1"/>
          </p:cNvSpPr>
          <p:nvPr>
            <p:ph type="body" sz="quarter" idx="13"/>
          </p:nvPr>
        </p:nvSpPr>
        <p:spPr>
          <a:xfrm>
            <a:off x="413847" y="1786147"/>
            <a:ext cx="8254209" cy="3167534"/>
          </a:xfrm>
        </p:spPr>
        <p:txBody>
          <a:bodyPr/>
          <a:lstStyle/>
          <a:p>
            <a:pPr marL="461963" indent="-461963">
              <a:lnSpc>
                <a:spcPct val="250000"/>
              </a:lnSpc>
              <a:buClr>
                <a:srgbClr val="000000"/>
              </a:buClr>
              <a:buFont typeface="Wingdings" panose="05000000000000000000" pitchFamily="2" charset="2"/>
              <a:buChar char="v"/>
            </a:pPr>
            <a:r>
              <a:rPr lang="en-US" sz="1600" kern="0">
                <a:cs typeface="Arial"/>
                <a:hlinkClick r:id="rId2"/>
              </a:rPr>
              <a:t>Response </a:t>
            </a:r>
            <a:r>
              <a:rPr lang="en-US" sz="1600" kern="0" dirty="0">
                <a:cs typeface="Arial"/>
                <a:hlinkClick r:id="rId2"/>
              </a:rPr>
              <a:t>Planning and </a:t>
            </a:r>
            <a:r>
              <a:rPr lang="en-US" sz="1600" kern="0" dirty="0" err="1">
                <a:cs typeface="Arial"/>
                <a:hlinkClick r:id="rId2"/>
              </a:rPr>
              <a:t>Monitroing</a:t>
            </a:r>
            <a:r>
              <a:rPr lang="en-US" sz="1600" kern="0" dirty="0">
                <a:cs typeface="Arial"/>
                <a:hlinkClick r:id="rId2"/>
              </a:rPr>
              <a:t> (RPM) User Guides</a:t>
            </a:r>
            <a:endParaRPr lang="en-US" sz="1600" kern="0" dirty="0">
              <a:cs typeface="Arial"/>
            </a:endParaRPr>
          </a:p>
          <a:p>
            <a:pPr marL="461963" indent="-461963">
              <a:lnSpc>
                <a:spcPct val="250000"/>
              </a:lnSpc>
              <a:buClr>
                <a:srgbClr val="000000"/>
              </a:buClr>
              <a:buFont typeface="Wingdings" panose="05000000000000000000" pitchFamily="2" charset="2"/>
              <a:buChar char="v"/>
            </a:pPr>
            <a:r>
              <a:rPr lang="en-US" sz="1600" kern="0" dirty="0">
                <a:cs typeface="Arial"/>
                <a:hlinkClick r:id="rId3"/>
              </a:rPr>
              <a:t>Response Planning and </a:t>
            </a:r>
            <a:r>
              <a:rPr lang="en-US" sz="1600" kern="0" dirty="0" err="1">
                <a:cs typeface="Arial"/>
                <a:hlinkClick r:id="rId3"/>
              </a:rPr>
              <a:t>Monitroing</a:t>
            </a:r>
            <a:r>
              <a:rPr lang="en-US" sz="1600" kern="0" dirty="0">
                <a:cs typeface="Arial"/>
                <a:hlinkClick r:id="rId3"/>
              </a:rPr>
              <a:t> (RPM) Brochure</a:t>
            </a:r>
            <a:r>
              <a:rPr lang="en-US" sz="1600" kern="0" dirty="0">
                <a:cs typeface="Arial"/>
              </a:rPr>
              <a:t> </a:t>
            </a:r>
          </a:p>
          <a:p>
            <a:pPr marL="461963" indent="-461963">
              <a:lnSpc>
                <a:spcPct val="250000"/>
              </a:lnSpc>
              <a:buClr>
                <a:srgbClr val="000000"/>
              </a:buClr>
              <a:buFont typeface="Wingdings" panose="05000000000000000000" pitchFamily="2" charset="2"/>
              <a:buChar char="v"/>
            </a:pPr>
            <a:r>
              <a:rPr lang="fr-FR" sz="1600" dirty="0">
                <a:cs typeface="Arial"/>
                <a:hlinkClick r:id="rId4"/>
              </a:rPr>
              <a:t>Afficher une valeur à partir d’une série de mesures pour un indicateur</a:t>
            </a:r>
            <a:endParaRPr lang="en-US" sz="1600" dirty="0">
              <a:cs typeface="Arial"/>
            </a:endParaRPr>
          </a:p>
          <a:p>
            <a:pPr marL="461963" indent="-461963">
              <a:lnSpc>
                <a:spcPct val="250000"/>
              </a:lnSpc>
              <a:buClr>
                <a:srgbClr val="000000"/>
              </a:buClr>
              <a:buFont typeface="Wingdings" panose="05000000000000000000" pitchFamily="2" charset="2"/>
              <a:buChar char="v"/>
            </a:pPr>
            <a:r>
              <a:rPr lang="fr-FR" sz="1600" dirty="0">
                <a:cs typeface="Arial"/>
              </a:rPr>
              <a:t>Vidéos explicatives : thématiques </a:t>
            </a:r>
            <a:r>
              <a:rPr lang="fr-FR" sz="1600" dirty="0">
                <a:cs typeface="Arial"/>
                <a:hlinkClick r:id="rId5"/>
              </a:rPr>
              <a:t>ici</a:t>
            </a:r>
            <a:r>
              <a:rPr lang="fr-FR" sz="1600" dirty="0">
                <a:cs typeface="Arial"/>
              </a:rPr>
              <a:t> ; tutoriel </a:t>
            </a:r>
            <a:r>
              <a:rPr lang="fr-FR" sz="1600" dirty="0">
                <a:cs typeface="Arial"/>
                <a:hlinkClick r:id="rId6"/>
              </a:rPr>
              <a:t>ici</a:t>
            </a:r>
            <a:r>
              <a:rPr lang="fr-FR" sz="1600" dirty="0">
                <a:cs typeface="Arial"/>
              </a:rPr>
              <a:t> </a:t>
            </a:r>
            <a:endParaRPr lang="fr-FR" sz="1600" kern="0" dirty="0">
              <a:cs typeface="Arial"/>
            </a:endParaRPr>
          </a:p>
          <a:p>
            <a:pPr>
              <a:buClr>
                <a:srgbClr val="000000"/>
              </a:buClr>
            </a:pPr>
            <a:endParaRPr lang="en-US" sz="1600" kern="0" dirty="0">
              <a:cs typeface="Arial"/>
            </a:endParaRPr>
          </a:p>
        </p:txBody>
      </p:sp>
      <p:sp>
        <p:nvSpPr>
          <p:cNvPr id="4" name="Date Placeholder 3">
            <a:extLst>
              <a:ext uri="{FF2B5EF4-FFF2-40B4-BE49-F238E27FC236}">
                <a16:creationId xmlns:a16="http://schemas.microsoft.com/office/drawing/2014/main" id="{2DF3C680-D6B6-14E8-A305-E24CCB4D804B}"/>
              </a:ext>
            </a:extLst>
          </p:cNvPr>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a:extLst>
              <a:ext uri="{FF2B5EF4-FFF2-40B4-BE49-F238E27FC236}">
                <a16:creationId xmlns:a16="http://schemas.microsoft.com/office/drawing/2014/main" id="{11D3C1FD-CBC8-6970-7AE5-296F7E292F7D}"/>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44</a:t>
            </a:fld>
            <a:endParaRPr lang="en-GB" b="1">
              <a:solidFill>
                <a:srgbClr val="000000">
                  <a:lumMod val="65000"/>
                  <a:lumOff val="35000"/>
                </a:srgbClr>
              </a:solidFill>
            </a:endParaRPr>
          </a:p>
        </p:txBody>
      </p:sp>
    </p:spTree>
    <p:extLst>
      <p:ext uri="{BB962C8B-B14F-4D97-AF65-F5344CB8AC3E}">
        <p14:creationId xmlns:p14="http://schemas.microsoft.com/office/powerpoint/2010/main" val="490669900"/>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C864-DB8A-781B-0CC3-AEC8D2C80E79}"/>
              </a:ext>
            </a:extLst>
          </p:cNvPr>
          <p:cNvSpPr>
            <a:spLocks noGrp="1"/>
          </p:cNvSpPr>
          <p:nvPr>
            <p:ph type="title"/>
          </p:nvPr>
        </p:nvSpPr>
        <p:spPr>
          <a:xfrm>
            <a:off x="417513" y="824274"/>
            <a:ext cx="8231187" cy="461665"/>
          </a:xfrm>
        </p:spPr>
        <p:txBody>
          <a:bodyPr/>
          <a:lstStyle/>
          <a:p>
            <a:r>
              <a:rPr lang="fr-FR" sz="2400" dirty="0"/>
              <a:t>2. Naviguer sur RPM</a:t>
            </a:r>
            <a:endParaRPr lang="fr-FR" sz="2400" dirty="0">
              <a:cs typeface="Arial"/>
            </a:endParaRPr>
          </a:p>
        </p:txBody>
      </p:sp>
      <p:sp>
        <p:nvSpPr>
          <p:cNvPr id="3" name="Text Placeholder 2">
            <a:extLst>
              <a:ext uri="{FF2B5EF4-FFF2-40B4-BE49-F238E27FC236}">
                <a16:creationId xmlns:a16="http://schemas.microsoft.com/office/drawing/2014/main" id="{78364C72-BFDF-E67A-9112-1F9B3EEB6E4D}"/>
              </a:ext>
            </a:extLst>
          </p:cNvPr>
          <p:cNvSpPr>
            <a:spLocks noGrp="1"/>
          </p:cNvSpPr>
          <p:nvPr>
            <p:ph type="body" sz="quarter" idx="13"/>
          </p:nvPr>
        </p:nvSpPr>
        <p:spPr>
          <a:xfrm>
            <a:off x="394491" y="1303549"/>
            <a:ext cx="8254209" cy="1507785"/>
          </a:xfrm>
        </p:spPr>
        <p:txBody>
          <a:bodyPr/>
          <a:lstStyle/>
          <a:p>
            <a:pPr>
              <a:lnSpc>
                <a:spcPct val="150000"/>
              </a:lnSpc>
            </a:pPr>
            <a:r>
              <a:rPr lang="fr-MA" sz="1200" dirty="0">
                <a:solidFill>
                  <a:srgbClr val="000000"/>
                </a:solidFill>
                <a:ea typeface="+mn-lt"/>
                <a:cs typeface="+mn-lt"/>
              </a:rPr>
              <a:t>Plan, clusters, et d'autres objets utilisés dans RPM sont partagés par d'autres applications telles que Project Module  (PM) et des services tels que FTS. Pour cette raison, vous ne serez pas obligé de créer un plan à partir de zéro. Dès que vous vous connecterez, votre ou vos plans seront déjà affichés.</a:t>
            </a:r>
            <a:endParaRPr lang="fr-MA" sz="1200" dirty="0">
              <a:cs typeface="Arial"/>
            </a:endParaRPr>
          </a:p>
          <a:p>
            <a:pPr>
              <a:lnSpc>
                <a:spcPct val="150000"/>
              </a:lnSpc>
              <a:buClr>
                <a:srgbClr val="000000"/>
              </a:buClr>
            </a:pPr>
            <a:r>
              <a:rPr lang="fr-MA" sz="1200" dirty="0"/>
              <a:t>Identifiez le plan pertinent. Les Clusters Leads peuvent cliquer sur "</a:t>
            </a:r>
            <a:r>
              <a:rPr lang="fr-MA" sz="1200" i="1" dirty="0"/>
              <a:t>Cluster</a:t>
            </a:r>
            <a:r>
              <a:rPr lang="fr-MA" sz="1200" dirty="0"/>
              <a:t>" dans le menu déroulant du planning à partir de la page principale ou depuis le tableau de bord en cliquant sur l’onglet "</a:t>
            </a:r>
            <a:r>
              <a:rPr lang="fr-MA" sz="1200" i="1" dirty="0"/>
              <a:t>Cluster</a:t>
            </a:r>
            <a:r>
              <a:rPr lang="fr-MA" sz="1200" dirty="0"/>
              <a:t>" .  </a:t>
            </a:r>
            <a:endParaRPr lang="fr-MA" sz="1200" dirty="0">
              <a:cs typeface="Arial"/>
            </a:endParaRPr>
          </a:p>
        </p:txBody>
      </p:sp>
      <p:sp>
        <p:nvSpPr>
          <p:cNvPr id="5" name="Slide Number Placeholder 4">
            <a:extLst>
              <a:ext uri="{FF2B5EF4-FFF2-40B4-BE49-F238E27FC236}">
                <a16:creationId xmlns:a16="http://schemas.microsoft.com/office/drawing/2014/main" id="{51291880-0906-7123-079F-DF0272A58407}"/>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pic>
        <p:nvPicPr>
          <p:cNvPr id="8" name="Picture 7">
            <a:extLst>
              <a:ext uri="{FF2B5EF4-FFF2-40B4-BE49-F238E27FC236}">
                <a16:creationId xmlns:a16="http://schemas.microsoft.com/office/drawing/2014/main" id="{C773A88A-BEB9-5126-B50B-4C6492193E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760" y="2917604"/>
            <a:ext cx="7454873" cy="3422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5">
            <a:extLst>
              <a:ext uri="{FF2B5EF4-FFF2-40B4-BE49-F238E27FC236}">
                <a16:creationId xmlns:a16="http://schemas.microsoft.com/office/drawing/2014/main" id="{5B6455EC-C37C-7190-EA44-D996479A4330}"/>
              </a:ext>
            </a:extLst>
          </p:cNvPr>
          <p:cNvSpPr/>
          <p:nvPr/>
        </p:nvSpPr>
        <p:spPr bwMode="auto">
          <a:xfrm>
            <a:off x="801190" y="5695407"/>
            <a:ext cx="557348" cy="148046"/>
          </a:xfrm>
          <a:prstGeom prst="roundRect">
            <a:avLst/>
          </a:prstGeom>
          <a:noFill/>
          <a:ln>
            <a:solidFill>
              <a:schemeClr val="accent4">
                <a:lumMod val="60000"/>
                <a:lumOff val="4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highlight>
                <a:srgbClr val="FFFF00"/>
              </a:highlight>
              <a:latin typeface="Arial" charset="0"/>
            </a:endParaRPr>
          </a:p>
        </p:txBody>
      </p:sp>
    </p:spTree>
    <p:extLst>
      <p:ext uri="{BB962C8B-B14F-4D97-AF65-F5344CB8AC3E}">
        <p14:creationId xmlns:p14="http://schemas.microsoft.com/office/powerpoint/2010/main" val="2541246925"/>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18788"/>
            <a:ext cx="8231187" cy="461665"/>
          </a:xfrm>
        </p:spPr>
        <p:txBody>
          <a:bodyPr/>
          <a:lstStyle/>
          <a:p>
            <a:r>
              <a:rPr lang="fr-FR" sz="2400" dirty="0"/>
              <a:t>3. Confirmer les détails du plan</a:t>
            </a:r>
            <a:endParaRPr lang="fr-FR"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pic>
        <p:nvPicPr>
          <p:cNvPr id="7" name="Picture 8" descr="Graphical user interface, application&#10;&#10;Description automatically generated">
            <a:extLst>
              <a:ext uri="{FF2B5EF4-FFF2-40B4-BE49-F238E27FC236}">
                <a16:creationId xmlns:a16="http://schemas.microsoft.com/office/drawing/2014/main" id="{AFE94458-6C2A-5641-535D-98F877D6A786}"/>
              </a:ext>
            </a:extLst>
          </p:cNvPr>
          <p:cNvPicPr>
            <a:picLocks noChangeAspect="1"/>
          </p:cNvPicPr>
          <p:nvPr/>
        </p:nvPicPr>
        <p:blipFill>
          <a:blip r:embed="rId2"/>
          <a:stretch>
            <a:fillRect/>
          </a:stretch>
        </p:blipFill>
        <p:spPr>
          <a:xfrm>
            <a:off x="1903465" y="2598680"/>
            <a:ext cx="5143546" cy="3883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8998" y="1362523"/>
            <a:ext cx="8830202" cy="1466517"/>
          </a:xfrm>
        </p:spPr>
        <p:txBody>
          <a:bodyPr>
            <a:normAutofit/>
          </a:bodyPr>
          <a:lstStyle/>
          <a:p>
            <a:pPr marL="646430" lvl="1" indent="-285750">
              <a:lnSpc>
                <a:spcPct val="150000"/>
              </a:lnSpc>
              <a:buClr>
                <a:prstClr val="black"/>
              </a:buClr>
              <a:buChar char="•"/>
            </a:pPr>
            <a:r>
              <a:rPr lang="fr-FR" sz="1200" dirty="0">
                <a:ea typeface="+mn-lt"/>
                <a:cs typeface="+mn-lt"/>
              </a:rPr>
              <a:t>Identifiez le plan sur lequel vous voulez travailler, survolez le menu déroulant et cliquez sur </a:t>
            </a:r>
            <a:r>
              <a:rPr lang="fr-FR" sz="1200" i="1" dirty="0">
                <a:ea typeface="+mn-lt"/>
                <a:cs typeface="+mn-lt"/>
              </a:rPr>
              <a:t>Plan Details</a:t>
            </a:r>
            <a:r>
              <a:rPr lang="fr-FR" sz="1200" dirty="0">
                <a:ea typeface="+mn-lt"/>
                <a:cs typeface="+mn-lt"/>
              </a:rPr>
              <a:t> dans le menu déroulant ou plus simplement cliquez directement sur l’onglet plan dans le tableau de bord. </a:t>
            </a:r>
          </a:p>
          <a:p>
            <a:pPr marL="646430" lvl="1" indent="-285750">
              <a:lnSpc>
                <a:spcPct val="150000"/>
              </a:lnSpc>
              <a:buClr>
                <a:srgbClr val="000000"/>
              </a:buClr>
              <a:buChar char="•"/>
            </a:pPr>
            <a:r>
              <a:rPr lang="fr-FR" sz="1200" dirty="0">
                <a:ea typeface="+mn-lt"/>
                <a:cs typeface="+mn-lt"/>
              </a:rPr>
              <a:t>Le "Plan Details" affiche les informations initialement collectées sur le terrain pour paramétrer le plan. Confirmer que ces informations sont correctes. </a:t>
            </a:r>
            <a:endParaRPr lang="fr-FR" sz="1400" dirty="0">
              <a:cs typeface="Arial"/>
            </a:endParaRPr>
          </a:p>
          <a:p>
            <a:endParaRPr lang="fr-FR" sz="1400" dirty="0">
              <a:cs typeface="Arial"/>
            </a:endParaRPr>
          </a:p>
        </p:txBody>
      </p:sp>
    </p:spTree>
    <p:extLst>
      <p:ext uri="{BB962C8B-B14F-4D97-AF65-F5344CB8AC3E}">
        <p14:creationId xmlns:p14="http://schemas.microsoft.com/office/powerpoint/2010/main" val="4126005119"/>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MA" sz="2400" dirty="0"/>
              <a:t>Confirmer la périodisation du Monitoring</a:t>
            </a:r>
            <a:endParaRPr lang="fr-MA"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2047022" y="2770095"/>
            <a:ext cx="5049955" cy="3639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sz="quarter" idx="13"/>
          </p:nvPr>
        </p:nvSpPr>
        <p:spPr>
          <a:xfrm>
            <a:off x="0" y="1484402"/>
            <a:ext cx="9009529" cy="1599156"/>
          </a:xfrm>
        </p:spPr>
        <p:txBody>
          <a:bodyPr/>
          <a:lstStyle/>
          <a:p>
            <a:pPr lvl="1" indent="-175895">
              <a:lnSpc>
                <a:spcPct val="150000"/>
              </a:lnSpc>
              <a:buClr>
                <a:srgbClr val="000000"/>
              </a:buClr>
              <a:buFont typeface="Arial,Sans-Serif" panose="020B0604020202020204" pitchFamily="34" charset="0"/>
              <a:buChar char="•"/>
            </a:pPr>
            <a:r>
              <a:rPr lang="fr-LU" sz="1200" dirty="0">
                <a:cs typeface="Arial"/>
              </a:rPr>
              <a:t>Par défaut la configuration des périodes de monitoring sera trimestrielle. Choisissez une périodisation à partir de la liste, puis cliquez sur [</a:t>
            </a:r>
            <a:r>
              <a:rPr lang="fr-LU" sz="1200" i="1" dirty="0" err="1">
                <a:cs typeface="Arial"/>
              </a:rPr>
              <a:t>Populate</a:t>
            </a:r>
            <a:r>
              <a:rPr lang="fr-LU" sz="1200" i="1" dirty="0">
                <a:cs typeface="Arial"/>
              </a:rPr>
              <a:t> </a:t>
            </a:r>
            <a:r>
              <a:rPr lang="fr-LU" sz="1200" i="1" dirty="0" err="1">
                <a:cs typeface="Arial"/>
              </a:rPr>
              <a:t>periods</a:t>
            </a:r>
            <a:r>
              <a:rPr lang="fr-LU" sz="1200" dirty="0">
                <a:cs typeface="Arial"/>
              </a:rPr>
              <a:t>]. Vous pouvez effectuer des changements au niveau des dates de début et de fin selon vos besoins. Pour obtenir des résultats cumulatifs, commencez toutes les périodes le même jour. </a:t>
            </a:r>
            <a:r>
              <a:rPr lang="fr-LU" sz="1200" dirty="0"/>
              <a:t>Des périodisations ou des dates d'expiration customisées peuvent également être ajoutées; cela n'est cependant pas couvert par ce guide.</a:t>
            </a:r>
            <a:endParaRPr lang="fr-LU" sz="1200" dirty="0">
              <a:cs typeface="Arial"/>
            </a:endParaRPr>
          </a:p>
          <a:p>
            <a:endParaRPr lang="fr-LU" dirty="0">
              <a:cs typeface="Arial"/>
            </a:endParaRPr>
          </a:p>
        </p:txBody>
      </p:sp>
    </p:spTree>
    <p:extLst>
      <p:ext uri="{BB962C8B-B14F-4D97-AF65-F5344CB8AC3E}">
        <p14:creationId xmlns:p14="http://schemas.microsoft.com/office/powerpoint/2010/main" val="303143596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Configurer la structure des Clusters </a:t>
            </a:r>
            <a:endParaRPr lang="fr-FR" sz="2400" b="0" dirty="0"/>
          </a:p>
        </p:txBody>
      </p:sp>
      <p:sp>
        <p:nvSpPr>
          <p:cNvPr id="3" name="Text Placeholder 2"/>
          <p:cNvSpPr>
            <a:spLocks noGrp="1"/>
          </p:cNvSpPr>
          <p:nvPr>
            <p:ph type="body" sz="quarter" idx="13"/>
          </p:nvPr>
        </p:nvSpPr>
        <p:spPr>
          <a:xfrm>
            <a:off x="444895" y="1482725"/>
            <a:ext cx="8254209" cy="953787"/>
          </a:xfrm>
        </p:spPr>
        <p:txBody>
          <a:bodyPr/>
          <a:lstStyle/>
          <a:p>
            <a:pPr>
              <a:lnSpc>
                <a:spcPct val="150000"/>
              </a:lnSpc>
            </a:pPr>
            <a:r>
              <a:rPr lang="fr-CH" sz="1200" dirty="0"/>
              <a:t>La page "</a:t>
            </a:r>
            <a:r>
              <a:rPr lang="fr-CH" sz="1200" i="1" dirty="0"/>
              <a:t>Cluster Details" </a:t>
            </a:r>
            <a:r>
              <a:rPr lang="fr-CH" sz="1200" dirty="0"/>
              <a:t>est affichée. Elle peut être modifiée en ajoutant ou enlevant des clusters ou en modifiant leurs noms. Cela ne peut être fait qu’au niveau des administrateurs.</a:t>
            </a:r>
            <a:r>
              <a:rPr lang="en-US" sz="1200" dirty="0"/>
              <a:t> </a:t>
            </a:r>
            <a:endParaRPr lang="en-US" sz="1200" dirty="0">
              <a:cs typeface="Arial"/>
            </a:endParaRPr>
          </a:p>
          <a:p>
            <a:pPr>
              <a:lnSpc>
                <a:spcPct val="150000"/>
              </a:lnSpc>
            </a:pPr>
            <a:endParaRPr lang="fr-CH" sz="12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pic>
        <p:nvPicPr>
          <p:cNvPr id="4" name="Picture 3" descr="A screenshot of a computer&#10;&#10;Description automatically generated with medium confidence">
            <a:extLst>
              <a:ext uri="{FF2B5EF4-FFF2-40B4-BE49-F238E27FC236}">
                <a16:creationId xmlns:a16="http://schemas.microsoft.com/office/drawing/2014/main" id="{49B5ED53-4FA8-A1BB-8AF5-37DAA0055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00" y="2445188"/>
            <a:ext cx="6757211" cy="3800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6202354"/>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963613"/>
            <a:ext cx="8231187" cy="461665"/>
          </a:xfrm>
        </p:spPr>
        <p:txBody>
          <a:bodyPr/>
          <a:lstStyle/>
          <a:p>
            <a:r>
              <a:rPr lang="fr-FR" sz="2400" dirty="0"/>
              <a:t>4. Créer des modèles de désagrégation </a:t>
            </a:r>
            <a:endParaRPr lang="fr-FR" sz="2400" dirty="0">
              <a:cs typeface="Arial"/>
            </a:endParaRPr>
          </a:p>
        </p:txBody>
      </p:sp>
      <p:sp>
        <p:nvSpPr>
          <p:cNvPr id="3" name="Text Placeholder 2"/>
          <p:cNvSpPr>
            <a:spLocks noGrp="1"/>
          </p:cNvSpPr>
          <p:nvPr>
            <p:ph type="body" sz="quarter" idx="13"/>
          </p:nvPr>
        </p:nvSpPr>
        <p:spPr>
          <a:xfrm>
            <a:off x="581025" y="1482725"/>
            <a:ext cx="8254209" cy="1230786"/>
          </a:xfrm>
        </p:spPr>
        <p:txBody>
          <a:bodyPr/>
          <a:lstStyle/>
          <a:p>
            <a:pPr>
              <a:lnSpc>
                <a:spcPct val="150000"/>
              </a:lnSpc>
            </a:pPr>
            <a:r>
              <a:rPr lang="fr-FR" sz="1200" dirty="0"/>
              <a:t>Naviguez jusqu'à la page "</a:t>
            </a:r>
            <a:r>
              <a:rPr lang="fr-FR" sz="1200" i="1" dirty="0" err="1"/>
              <a:t>Disaggregation</a:t>
            </a:r>
            <a:r>
              <a:rPr lang="fr-FR" sz="1200" i="1" dirty="0"/>
              <a:t> Model" depuis le menu déroulant de la page principale en cliquant sur </a:t>
            </a:r>
            <a:r>
              <a:rPr lang="fr-FR" sz="1200" dirty="0"/>
              <a:t>"</a:t>
            </a:r>
            <a:r>
              <a:rPr lang="fr-FR" sz="1200" i="1" dirty="0" err="1"/>
              <a:t>Disagg</a:t>
            </a:r>
            <a:r>
              <a:rPr lang="fr-FR" sz="1200" i="1" dirty="0"/>
              <a:t>. Model</a:t>
            </a:r>
            <a:r>
              <a:rPr lang="fr-FR" sz="1200" dirty="0"/>
              <a:t>", ou depuis le tableau de bord en cliquant sur l’onglet "</a:t>
            </a:r>
            <a:r>
              <a:rPr lang="fr-FR" sz="1200" i="1" dirty="0" err="1"/>
              <a:t>Disaggregation</a:t>
            </a:r>
            <a:r>
              <a:rPr lang="fr-FR" sz="1200" dirty="0"/>
              <a:t>". </a:t>
            </a:r>
            <a:endParaRPr lang="fr-FR" sz="1200" dirty="0">
              <a:cs typeface="Arial"/>
            </a:endParaRPr>
          </a:p>
          <a:p>
            <a:pPr>
              <a:lnSpc>
                <a:spcPct val="150000"/>
              </a:lnSpc>
              <a:buFont typeface="Arial"/>
              <a:buChar char="•"/>
            </a:pPr>
            <a:r>
              <a:rPr lang="fr-FR" sz="1200" dirty="0"/>
              <a:t>RPM permet de manipuler différents modèles de désagrégation. Pour commencer, cliquer sur </a:t>
            </a:r>
            <a:r>
              <a:rPr lang="fr-FR" sz="1200" i="1" dirty="0"/>
              <a:t>[</a:t>
            </a:r>
            <a:r>
              <a:rPr lang="fr-FR" sz="1200" i="1" dirty="0" err="1"/>
              <a:t>Add</a:t>
            </a:r>
            <a:r>
              <a:rPr lang="fr-FR" sz="1200" i="1" dirty="0"/>
              <a:t> new </a:t>
            </a:r>
            <a:r>
              <a:rPr lang="fr-FR" sz="1200" i="1" dirty="0" err="1"/>
              <a:t>disaggregation</a:t>
            </a:r>
            <a:r>
              <a:rPr lang="fr-FR" sz="1200" i="1" dirty="0"/>
              <a:t> model].</a:t>
            </a:r>
            <a:endParaRPr lang="fr-FR" sz="1200" i="1" dirty="0">
              <a:cs typeface="Arial"/>
            </a:endParaRPr>
          </a:p>
        </p:txBody>
      </p:sp>
      <p:sp>
        <p:nvSpPr>
          <p:cNvPr id="4" name="Date Placeholder 3"/>
          <p:cNvSpPr>
            <a:spLocks noGrp="1"/>
          </p:cNvSpPr>
          <p:nvPr>
            <p:ph type="dt" sz="half" idx="14"/>
          </p:nvPr>
        </p:nvSpPr>
        <p:spPr/>
        <p:txBody>
          <a:bodyPr/>
          <a:lstStyle/>
          <a:p>
            <a:pPr fontAlgn="base">
              <a:spcBef>
                <a:spcPct val="0"/>
              </a:spcBef>
              <a:spcAft>
                <a:spcPct val="0"/>
              </a:spcAft>
              <a:defRPr/>
            </a:pPr>
            <a:fld id="{E2596973-32EB-49FE-B3F5-80824014DDB5}" type="datetime1">
              <a:rPr lang="en-US" smtClean="0">
                <a:solidFill>
                  <a:srgbClr val="000000">
                    <a:lumMod val="65000"/>
                    <a:lumOff val="35000"/>
                  </a:srgbClr>
                </a:solidFill>
              </a:rPr>
              <a:t>10/16/2023</a:t>
            </a:fld>
            <a:endParaRPr lang="en-GB" dirty="0">
              <a:solidFill>
                <a:srgbClr val="000000">
                  <a:lumMod val="65000"/>
                  <a:lumOff val="35000"/>
                </a:srgb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pic>
        <p:nvPicPr>
          <p:cNvPr id="6" name="Picture 6">
            <a:extLst>
              <a:ext uri="{FF2B5EF4-FFF2-40B4-BE49-F238E27FC236}">
                <a16:creationId xmlns:a16="http://schemas.microsoft.com/office/drawing/2014/main" id="{D70E78CF-9F02-7691-CBF7-47C72F141665}"/>
              </a:ext>
            </a:extLst>
          </p:cNvPr>
          <p:cNvPicPr>
            <a:picLocks noChangeAspect="1"/>
          </p:cNvPicPr>
          <p:nvPr/>
        </p:nvPicPr>
        <p:blipFill>
          <a:blip r:embed="rId2"/>
          <a:stretch>
            <a:fillRect/>
          </a:stretch>
        </p:blipFill>
        <p:spPr>
          <a:xfrm>
            <a:off x="1654195" y="3010364"/>
            <a:ext cx="5835610" cy="2884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5915532"/>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6" ma:contentTypeDescription="Create a new document." ma:contentTypeScope="" ma:versionID="5b790d766cf24b03cd3b572c1781654a">
  <xsd:schema xmlns:xsd="http://www.w3.org/2001/XMLSchema" xmlns:xs="http://www.w3.org/2001/XMLSchema" xmlns:p="http://schemas.microsoft.com/office/2006/metadata/properties" xmlns:ns2="2c71c120-b919-4552-8179-5cc8209ae34e" xmlns:ns3="baf121fa-59df-4465-972a-a50e3f5ceefd" xmlns:ns4="985ec44e-1bab-4c0b-9df0-6ba128686fc9" targetNamespace="http://schemas.microsoft.com/office/2006/metadata/properties" ma:root="true" ma:fieldsID="2d5d04614688e49f1fc291eb63cebd0c" ns2:_="" ns3:_="" ns4:_="">
    <xsd:import namespace="2c71c120-b919-4552-8179-5cc8209ae34e"/>
    <xsd:import namespace="baf121fa-59df-4465-972a-a50e3f5ceef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f080c8c-5946-4434-bd4e-0ca17528b6b3}" ma:internalName="TaxCatchAll" ma:showField="CatchAllData" ma:web="baf121fa-59df-4465-972a-a50e3f5ce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71c120-b919-4552-8179-5cc8209ae34e">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CA985F51-55ED-496E-AC74-96419A9F753C}">
  <ds:schemaRefs>
    <ds:schemaRef ds:uri="http://schemas.microsoft.com/sharepoint/v3/contenttype/forms"/>
  </ds:schemaRefs>
</ds:datastoreItem>
</file>

<file path=customXml/itemProps2.xml><?xml version="1.0" encoding="utf-8"?>
<ds:datastoreItem xmlns:ds="http://schemas.openxmlformats.org/officeDocument/2006/customXml" ds:itemID="{DD486A7C-E7CB-461C-B6C3-B78F43DDC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5167BD-3E53-4B2B-83A0-B719D6B7D0F6}">
  <ds:schemaRefs>
    <ds:schemaRef ds:uri="http://purl.org/dc/elements/1.1/"/>
    <ds:schemaRef ds:uri="http://schemas.openxmlformats.org/package/2006/metadata/core-properties"/>
    <ds:schemaRef ds:uri="http://purl.org/dc/dcmitype/"/>
    <ds:schemaRef ds:uri="http://schemas.microsoft.com/office/infopath/2007/PartnerControls"/>
    <ds:schemaRef ds:uri="baf121fa-59df-4465-972a-a50e3f5ceefd"/>
    <ds:schemaRef ds:uri="http://purl.org/dc/terms/"/>
    <ds:schemaRef ds:uri="http://schemas.microsoft.com/office/2006/metadata/properties"/>
    <ds:schemaRef ds:uri="http://schemas.microsoft.com/office/2006/documentManagement/types"/>
    <ds:schemaRef ds:uri="2c71c120-b919-4552-8179-5cc8209ae34e"/>
    <ds:schemaRef ds:uri="http://www.w3.org/XML/1998/namespace"/>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otalTime>0</TotalTime>
  <Words>2904</Words>
  <Application>Microsoft Office PowerPoint</Application>
  <PresentationFormat>On-screen Show (4:3)</PresentationFormat>
  <Paragraphs>279</Paragraphs>
  <Slides>44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(Body)</vt:lpstr>
      <vt:lpstr>Arial,Sans-Serif</vt:lpstr>
      <vt:lpstr>Avenir LT 55 Roman</vt:lpstr>
      <vt:lpstr>Calibri</vt:lpstr>
      <vt:lpstr>Verdana</vt:lpstr>
      <vt:lpstr>Wingdings</vt:lpstr>
      <vt:lpstr>ocha_1</vt:lpstr>
      <vt:lpstr>Response Planning &amp; Monitoring (RPM)  Un guide pas à pas   Version 1.0 Dernière mise à jour: Septembre 2023</vt:lpstr>
      <vt:lpstr>Ce guide couvrira les éléments suivants :</vt:lpstr>
      <vt:lpstr>1. Se connecter à son Humanitarian ID</vt:lpstr>
      <vt:lpstr>Se connecter à son Humanitarian ID </vt:lpstr>
      <vt:lpstr>2. Naviguer sur RPM</vt:lpstr>
      <vt:lpstr>3. Confirmer les détails du plan</vt:lpstr>
      <vt:lpstr>Confirmer la périodisation du Monitoring</vt:lpstr>
      <vt:lpstr>Configurer la structure des Clusters </vt:lpstr>
      <vt:lpstr>4. Créer des modèles de désagrégation </vt:lpstr>
      <vt:lpstr>Créer des modèles de désagrégation</vt:lpstr>
      <vt:lpstr>Créer des modèles de désagrégation </vt:lpstr>
      <vt:lpstr>Créer des modèles de désagrégation </vt:lpstr>
      <vt:lpstr>Créer des modèles de désagrégation</vt:lpstr>
      <vt:lpstr>5– Gestion des données (pour les Plan Leads) </vt:lpstr>
      <vt:lpstr>Ajouter des objectifs stratégiques </vt:lpstr>
      <vt:lpstr>Ajouter des objectifs stratégiques</vt:lpstr>
      <vt:lpstr>Ajouter des objectifs spécifiques</vt:lpstr>
      <vt:lpstr>Ajouter des indicateurs aux objectifs spécifiques</vt:lpstr>
      <vt:lpstr>Ajouter des Indicateurs pour les Objectifs spécifiques </vt:lpstr>
      <vt:lpstr>Ajouter des cibles désagrégées à :  des caseloads intercluster</vt:lpstr>
      <vt:lpstr>Ajouter des données désagrégées via Excel </vt:lpstr>
      <vt:lpstr>6. Gestion de données (pour les Cluster Leads)</vt:lpstr>
      <vt:lpstr>Ajouter des caseloads aux Clusters</vt:lpstr>
      <vt:lpstr>Ajouter un modèle de désagrégation à un Caseload de Cluster</vt:lpstr>
      <vt:lpstr>Ajouter des données désagrégées en utilisant excel</vt:lpstr>
      <vt:lpstr>Ajouter des objectifs sectoriels/de clusters et des activités sectorielles/de clusters</vt:lpstr>
      <vt:lpstr>Ajouter des Indicateurs pour les Objectifs et Activités sectoriels </vt:lpstr>
      <vt:lpstr>Sélectionner une méthode de calcul pour les Indicateurs </vt:lpstr>
      <vt:lpstr>Ajouter des Indicateurs pour les Objectifs et activités sectoriels  </vt:lpstr>
      <vt:lpstr>Utiliser des modèles de désagrégation :  Indicateurs du cadre sectoriel</vt:lpstr>
      <vt:lpstr>Utiliser des modèles de désagrégation :  Indicateurs d’objectifs et activités sectoriels</vt:lpstr>
      <vt:lpstr>Ajouter des données désagrégées en utilisant excel</vt:lpstr>
      <vt:lpstr>Former les alignements</vt:lpstr>
      <vt:lpstr>7. Télécharger des données de Monitoring </vt:lpstr>
      <vt:lpstr>Naviguer au sein des données de monitoring</vt:lpstr>
      <vt:lpstr>Naviguer au sein des données de monitoring</vt:lpstr>
      <vt:lpstr>Ajouter des données de Monitoring</vt:lpstr>
      <vt:lpstr>Ajouter des données de Monitoring (Entrer des résultats désagrégés)</vt:lpstr>
      <vt:lpstr>Ajouter des données de Monitoring désagrégées</vt:lpstr>
      <vt:lpstr>Ajout de données de Monitoring en masse (in bulk)</vt:lpstr>
      <vt:lpstr>Ajout de données de Monitoring en masse (in bulk)</vt:lpstr>
      <vt:lpstr>Ajout de données de Monitoring en masse (in bulk)</vt:lpstr>
      <vt:lpstr>Téléchargez vos données au format Excel</vt:lpstr>
      <vt:lpstr>8. Ressources Additionnelles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3328</cp:revision>
  <dcterms:created xsi:type="dcterms:W3CDTF">2011-09-19T10:20:34Z</dcterms:created>
  <dcterms:modified xsi:type="dcterms:W3CDTF">2023-10-16T12:24:42Z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0x010100A06A22DF2BF4E741B20FC849E833E823</vt:lpwstr>
  </property>
  <property fmtid="{D5CDD505-2E9C-101B-9397-08002B2CF9AE}" pid="3" name="MediaServiceImageTags">
    <vt:lpwstr/>
  </property>
</Properties>
</file>