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4"/>
  </p:sldMasterIdLst>
  <p:notesMasterIdLst>
    <p:notesMasterId r:id="rId42"/>
  </p:notesMasterIdLst>
  <p:handoutMasterIdLst>
    <p:handoutMasterId r:id="rId43"/>
  </p:handoutMasterIdLst>
  <p:sldIdLst>
    <p:sldId id="561" r:id="rId5"/>
    <p:sldId id="655" r:id="rId6"/>
    <p:sldId id="471" r:id="rId7"/>
    <p:sldId id="656" r:id="rId8"/>
    <p:sldId id="691" r:id="rId9"/>
    <p:sldId id="692" r:id="rId10"/>
    <p:sldId id="699" r:id="rId11"/>
    <p:sldId id="693" r:id="rId12"/>
    <p:sldId id="698" r:id="rId13"/>
    <p:sldId id="657" r:id="rId14"/>
    <p:sldId id="658" r:id="rId15"/>
    <p:sldId id="637" r:id="rId16"/>
    <p:sldId id="638" r:id="rId17"/>
    <p:sldId id="659" r:id="rId18"/>
    <p:sldId id="639" r:id="rId19"/>
    <p:sldId id="661" r:id="rId20"/>
    <p:sldId id="643" r:id="rId21"/>
    <p:sldId id="640" r:id="rId22"/>
    <p:sldId id="642" r:id="rId23"/>
    <p:sldId id="667" r:id="rId24"/>
    <p:sldId id="645" r:id="rId25"/>
    <p:sldId id="701" r:id="rId26"/>
    <p:sldId id="702" r:id="rId27"/>
    <p:sldId id="673" r:id="rId28"/>
    <p:sldId id="689" r:id="rId29"/>
    <p:sldId id="687" r:id="rId30"/>
    <p:sldId id="676" r:id="rId31"/>
    <p:sldId id="700" r:id="rId32"/>
    <p:sldId id="671" r:id="rId33"/>
    <p:sldId id="672" r:id="rId34"/>
    <p:sldId id="654" r:id="rId35"/>
    <p:sldId id="705" r:id="rId36"/>
    <p:sldId id="706" r:id="rId37"/>
    <p:sldId id="690" r:id="rId38"/>
    <p:sldId id="677" r:id="rId39"/>
    <p:sldId id="678" r:id="rId40"/>
    <p:sldId id="584"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81945DC-5C44-4A80-B9AE-1B1B47BA39A4}">
          <p14:sldIdLst>
            <p14:sldId id="561"/>
            <p14:sldId id="655"/>
          </p14:sldIdLst>
        </p14:section>
        <p14:section name="Login" id="{1DFCAB8C-D298-41F8-BD4E-94D41EAA5A91}">
          <p14:sldIdLst>
            <p14:sldId id="471"/>
            <p14:sldId id="656"/>
          </p14:sldIdLst>
        </p14:section>
        <p14:section name="Organization Regist." id="{8EA144D4-3DD6-436A-BBD6-724E0F78113E}">
          <p14:sldIdLst>
            <p14:sldId id="691"/>
            <p14:sldId id="692"/>
            <p14:sldId id="699"/>
            <p14:sldId id="693"/>
            <p14:sldId id="698"/>
          </p14:sldIdLst>
        </p14:section>
        <p14:section name="Create/Edit Project" id="{C04F2285-F0E5-4713-A047-B9AFA781D150}">
          <p14:sldIdLst>
            <p14:sldId id="657"/>
            <p14:sldId id="658"/>
            <p14:sldId id="637"/>
            <p14:sldId id="638"/>
            <p14:sldId id="659"/>
            <p14:sldId id="639"/>
            <p14:sldId id="661"/>
            <p14:sldId id="643"/>
            <p14:sldId id="640"/>
            <p14:sldId id="642"/>
            <p14:sldId id="667"/>
            <p14:sldId id="645"/>
          </p14:sldIdLst>
        </p14:section>
        <p14:section name="Cloning" id="{4E9AAB9C-BCD9-4F80-BF85-3EA9363301A3}">
          <p14:sldIdLst>
            <p14:sldId id="701"/>
            <p14:sldId id="702"/>
            <p14:sldId id="673"/>
            <p14:sldId id="689"/>
          </p14:sldIdLst>
        </p14:section>
        <p14:section name="Delete / Review / Approval" id="{BDEB2D86-6514-42C2-921E-1AD91320E2A4}">
          <p14:sldIdLst>
            <p14:sldId id="687"/>
            <p14:sldId id="676"/>
            <p14:sldId id="700"/>
            <p14:sldId id="671"/>
            <p14:sldId id="672"/>
            <p14:sldId id="654"/>
            <p14:sldId id="705"/>
            <p14:sldId id="706"/>
          </p14:sldIdLst>
        </p14:section>
        <p14:section name="Revision" id="{B37C5E43-ADB6-4768-82AD-7EABACCFFA32}">
          <p14:sldIdLst>
            <p14:sldId id="690"/>
          </p14:sldIdLst>
        </p14:section>
        <p14:section name="Download Data" id="{A917DC21-7863-46CD-8182-05381AADE730}">
          <p14:sldIdLst>
            <p14:sldId id="677"/>
            <p14:sldId id="678"/>
          </p14:sldIdLst>
        </p14:section>
        <p14:section name="Additional Sources" id="{1EA03992-667D-4181-9EBD-5F37240686FE}">
          <p14:sldIdLst>
            <p14:sldId id="584"/>
          </p14:sldIdLst>
        </p14:section>
      </p14:sectionLst>
    </p:ext>
    <p:ext uri="{EFAFB233-063F-42B5-8137-9DF3F51BA10A}">
      <p15:sldGuideLst xmlns:p15="http://schemas.microsoft.com/office/powerpoint/2012/main">
        <p15:guide id="1" orient="horz" pos="2364" userDrawn="1">
          <p15:clr>
            <a:srgbClr val="A4A3A4"/>
          </p15:clr>
        </p15:guide>
        <p15:guide id="2" orient="horz" pos="4110" userDrawn="1">
          <p15:clr>
            <a:srgbClr val="A4A3A4"/>
          </p15:clr>
        </p15:guide>
        <p15:guide id="3" orient="horz" pos="2228" userDrawn="1">
          <p15:clr>
            <a:srgbClr val="A4A3A4"/>
          </p15:clr>
        </p15:guide>
        <p15:guide id="5" orient="horz" pos="3929" userDrawn="1">
          <p15:clr>
            <a:srgbClr val="A4A3A4"/>
          </p15:clr>
        </p15:guide>
        <p15:guide id="6" orient="horz" pos="1389">
          <p15:clr>
            <a:srgbClr val="A4A3A4"/>
          </p15:clr>
        </p15:guide>
        <p15:guide id="7" orient="horz" pos="368" userDrawn="1">
          <p15:clr>
            <a:srgbClr val="A4A3A4"/>
          </p15:clr>
        </p15:guide>
        <p15:guide id="8" orient="horz" pos="1638" userDrawn="1">
          <p15:clr>
            <a:srgbClr val="A4A3A4"/>
          </p15:clr>
        </p15:guide>
        <p15:guide id="9" orient="horz" pos="856">
          <p15:clr>
            <a:srgbClr val="A4A3A4"/>
          </p15:clr>
        </p15:guide>
        <p15:guide id="10" orient="horz" pos="2659" userDrawn="1">
          <p15:clr>
            <a:srgbClr val="A4A3A4"/>
          </p15:clr>
        </p15:guide>
        <p15:guide id="11" pos="317" userDrawn="1">
          <p15:clr>
            <a:srgbClr val="A4A3A4"/>
          </p15:clr>
        </p15:guide>
        <p15:guide id="12" pos="5448">
          <p15:clr>
            <a:srgbClr val="A4A3A4"/>
          </p15:clr>
        </p15:guide>
        <p15:guide id="13" pos="2880" userDrawn="1">
          <p15:clr>
            <a:srgbClr val="A4A3A4"/>
          </p15:clr>
        </p15:guide>
        <p15:guide id="14" pos="2154" userDrawn="1">
          <p15:clr>
            <a:srgbClr val="A4A3A4"/>
          </p15:clr>
        </p15:guide>
        <p15:guide id="15" orient="horz" pos="1253"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CD"/>
    <a:srgbClr val="F9A356"/>
    <a:srgbClr val="EBF1E9"/>
    <a:srgbClr val="FFF4E7"/>
    <a:srgbClr val="F0F0F0"/>
    <a:srgbClr val="FCECE8"/>
    <a:srgbClr val="D2DEEF"/>
    <a:srgbClr val="EAEFF7"/>
    <a:srgbClr val="8869AE"/>
    <a:srgbClr val="60B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291" autoAdjust="0"/>
  </p:normalViewPr>
  <p:slideViewPr>
    <p:cSldViewPr snapToGrid="0" showGuides="1">
      <p:cViewPr varScale="1">
        <p:scale>
          <a:sx n="107" d="100"/>
          <a:sy n="107" d="100"/>
        </p:scale>
        <p:origin x="1332" y="114"/>
      </p:cViewPr>
      <p:guideLst>
        <p:guide orient="horz" pos="2364"/>
        <p:guide orient="horz" pos="4110"/>
        <p:guide orient="horz" pos="2228"/>
        <p:guide orient="horz" pos="3929"/>
        <p:guide orient="horz" pos="1389"/>
        <p:guide orient="horz" pos="368"/>
        <p:guide orient="horz" pos="1638"/>
        <p:guide orient="horz" pos="856"/>
        <p:guide orient="horz" pos="2659"/>
        <p:guide pos="317"/>
        <p:guide pos="5448"/>
        <p:guide pos="2880"/>
        <p:guide pos="2154"/>
        <p:guide orient="horz" pos="1253"/>
      </p:guideLst>
    </p:cSldViewPr>
  </p:slideViewPr>
  <p:notesTextViewPr>
    <p:cViewPr>
      <p:scale>
        <a:sx n="1" d="1"/>
        <a:sy n="1" d="1"/>
      </p:scale>
      <p:origin x="0" y="0"/>
    </p:cViewPr>
  </p:notesTextViewPr>
  <p:sorterViewPr>
    <p:cViewPr>
      <p:scale>
        <a:sx n="75" d="100"/>
        <a:sy n="75" d="100"/>
      </p:scale>
      <p:origin x="0" y="0"/>
    </p:cViewPr>
  </p:sorterViewPr>
  <p:notesViewPr>
    <p:cSldViewPr snapToGrid="0" showGuides="1">
      <p:cViewPr>
        <p:scale>
          <a:sx n="125" d="100"/>
          <a:sy n="125" d="100"/>
        </p:scale>
        <p:origin x="-1980" y="4212"/>
      </p:cViewPr>
      <p:guideLst>
        <p:guide orient="horz" pos="3025"/>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143590" y="0"/>
            <a:ext cx="3169920" cy="480060"/>
          </a:xfrm>
          <a:prstGeom prst="rect">
            <a:avLst/>
          </a:prstGeom>
        </p:spPr>
        <p:txBody>
          <a:bodyPr vert="horz" lIns="91440" tIns="45720" rIns="91440" bIns="45720" rtlCol="0"/>
          <a:lstStyle>
            <a:lvl1pPr algn="r">
              <a:defRPr sz="1200"/>
            </a:lvl1pPr>
          </a:lstStyle>
          <a:p>
            <a:fld id="{05C9D1B6-424E-4336-A41D-29F474263B6D}" type="datetime1">
              <a:rPr lang="en-AU" smtClean="0"/>
              <a:t>16/11/2023</a:t>
            </a:fld>
            <a:endParaRPr lang="en-AU"/>
          </a:p>
        </p:txBody>
      </p:sp>
      <p:sp>
        <p:nvSpPr>
          <p:cNvPr id="4" name="Footer Placeholder 3"/>
          <p:cNvSpPr>
            <a:spLocks noGrp="1"/>
          </p:cNvSpPr>
          <p:nvPr>
            <p:ph type="ftr" sz="quarter" idx="2"/>
          </p:nvPr>
        </p:nvSpPr>
        <p:spPr>
          <a:xfrm>
            <a:off x="3" y="9119475"/>
            <a:ext cx="3169920" cy="48006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143590" y="9119475"/>
            <a:ext cx="3169920" cy="480060"/>
          </a:xfrm>
          <a:prstGeom prst="rect">
            <a:avLst/>
          </a:prstGeom>
        </p:spPr>
        <p:txBody>
          <a:bodyPr vert="horz" lIns="91440" tIns="45720" rIns="91440" bIns="45720" rtlCol="0" anchor="b"/>
          <a:lstStyle>
            <a:lvl1pPr algn="r">
              <a:defRPr sz="1200"/>
            </a:lvl1pPr>
          </a:lstStyle>
          <a:p>
            <a:fld id="{F949D1AD-A2E5-4307-8578-41102CA0F1E9}" type="slidenum">
              <a:rPr lang="en-AU" smtClean="0"/>
              <a:pPr/>
              <a:t>‹#›</a:t>
            </a:fld>
            <a:endParaRPr lang="en-AU"/>
          </a:p>
        </p:txBody>
      </p:sp>
    </p:spTree>
    <p:extLst>
      <p:ext uri="{BB962C8B-B14F-4D97-AF65-F5344CB8AC3E}">
        <p14:creationId xmlns:p14="http://schemas.microsoft.com/office/powerpoint/2010/main" val="26482818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AU"/>
          </a:p>
        </p:txBody>
      </p:sp>
      <p:sp>
        <p:nvSpPr>
          <p:cNvPr id="3" name="Date Placeholder 2"/>
          <p:cNvSpPr>
            <a:spLocks noGrp="1"/>
          </p:cNvSpPr>
          <p:nvPr>
            <p:ph type="dt" idx="1"/>
          </p:nvPr>
        </p:nvSpPr>
        <p:spPr>
          <a:xfrm>
            <a:off x="4143590" y="0"/>
            <a:ext cx="3169920" cy="48006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5A70949-8FC9-428E-B25A-694403224E56}" type="datetime1">
              <a:rPr lang="en-AU" smtClean="0"/>
              <a:t>16/11/2023</a:t>
            </a:fld>
            <a:endParaRPr lang="en-AU"/>
          </a:p>
        </p:txBody>
      </p:sp>
      <p:sp>
        <p:nvSpPr>
          <p:cNvPr id="4" name="Slide Image Placeholder 3"/>
          <p:cNvSpPr>
            <a:spLocks noGrp="1" noRot="1" noChangeAspect="1"/>
          </p:cNvSpPr>
          <p:nvPr>
            <p:ph type="sldImg" idx="2"/>
          </p:nvPr>
        </p:nvSpPr>
        <p:spPr>
          <a:xfrm>
            <a:off x="1257300" y="490538"/>
            <a:ext cx="4800600" cy="3600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346949"/>
            <a:ext cx="5852160" cy="45341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3" y="9119475"/>
            <a:ext cx="3169920" cy="48006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AU"/>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4ED1CF7-524F-44E0-A189-DE865D5A874F}" type="slidenum">
              <a:rPr lang="en-AU" smtClean="0"/>
              <a:pPr/>
              <a:t>‹#›</a:t>
            </a:fld>
            <a:endParaRPr lang="en-AU"/>
          </a:p>
        </p:txBody>
      </p:sp>
    </p:spTree>
    <p:extLst>
      <p:ext uri="{BB962C8B-B14F-4D97-AF65-F5344CB8AC3E}">
        <p14:creationId xmlns:p14="http://schemas.microsoft.com/office/powerpoint/2010/main" val="1030119450"/>
      </p:ext>
    </p:extLst>
  </p:cSld>
  <p:clrMap bg1="lt1" tx1="dk1" bg2="lt2" tx2="dk2" accent1="accent1" accent2="accent2" accent3="accent3" accent4="accent4" accent5="accent5" accent6="accent6" hlink="hlink" folHlink="folHlink"/>
  <p:hf ftr="0" dt="0"/>
  <p:notesStyle>
    <a:lvl1pPr marL="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1pPr>
    <a:lvl2pPr marL="4572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2pPr>
    <a:lvl3pPr marL="9144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3pPr>
    <a:lvl4pPr marL="13716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4pPr>
    <a:lvl5pPr marL="1828800" algn="l" defTabSz="914400" rtl="0" eaLnBrk="1" latinLnBrk="0" hangingPunct="1">
      <a:lnSpc>
        <a:spcPct val="114000"/>
      </a:lnSpc>
      <a:spcBef>
        <a:spcPts val="1200"/>
      </a:spcBef>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a:t>
            </a:fld>
            <a:endParaRPr lang="en-AU" dirty="0"/>
          </a:p>
        </p:txBody>
      </p:sp>
    </p:spTree>
    <p:extLst>
      <p:ext uri="{BB962C8B-B14F-4D97-AF65-F5344CB8AC3E}">
        <p14:creationId xmlns:p14="http://schemas.microsoft.com/office/powerpoint/2010/main" val="3768432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19</a:t>
            </a:fld>
            <a:endParaRPr lang="en-AU" dirty="0"/>
          </a:p>
        </p:txBody>
      </p:sp>
    </p:spTree>
    <p:extLst>
      <p:ext uri="{BB962C8B-B14F-4D97-AF65-F5344CB8AC3E}">
        <p14:creationId xmlns:p14="http://schemas.microsoft.com/office/powerpoint/2010/main" val="5046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20</a:t>
            </a:fld>
            <a:endParaRPr lang="en-AU" dirty="0"/>
          </a:p>
        </p:txBody>
      </p:sp>
    </p:spTree>
    <p:extLst>
      <p:ext uri="{BB962C8B-B14F-4D97-AF65-F5344CB8AC3E}">
        <p14:creationId xmlns:p14="http://schemas.microsoft.com/office/powerpoint/2010/main" val="1221838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21</a:t>
            </a:fld>
            <a:endParaRPr lang="en-AU" dirty="0"/>
          </a:p>
        </p:txBody>
      </p:sp>
    </p:spTree>
    <p:extLst>
      <p:ext uri="{BB962C8B-B14F-4D97-AF65-F5344CB8AC3E}">
        <p14:creationId xmlns:p14="http://schemas.microsoft.com/office/powerpoint/2010/main" val="123993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22</a:t>
            </a:fld>
            <a:endParaRPr lang="en-AU" dirty="0"/>
          </a:p>
        </p:txBody>
      </p:sp>
    </p:spTree>
    <p:extLst>
      <p:ext uri="{BB962C8B-B14F-4D97-AF65-F5344CB8AC3E}">
        <p14:creationId xmlns:p14="http://schemas.microsoft.com/office/powerpoint/2010/main" val="3858867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31</a:t>
            </a:fld>
            <a:endParaRPr lang="en-AU" dirty="0"/>
          </a:p>
        </p:txBody>
      </p:sp>
    </p:spTree>
    <p:extLst>
      <p:ext uri="{BB962C8B-B14F-4D97-AF65-F5344CB8AC3E}">
        <p14:creationId xmlns:p14="http://schemas.microsoft.com/office/powerpoint/2010/main" val="1790625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AU"/>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37</a:t>
            </a:fld>
            <a:endParaRPr lang="en-AU"/>
          </a:p>
        </p:txBody>
      </p:sp>
    </p:spTree>
    <p:extLst>
      <p:ext uri="{BB962C8B-B14F-4D97-AF65-F5344CB8AC3E}">
        <p14:creationId xmlns:p14="http://schemas.microsoft.com/office/powerpoint/2010/main" val="281072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3</a:t>
            </a:fld>
            <a:endParaRPr lang="en-AU"/>
          </a:p>
        </p:txBody>
      </p:sp>
    </p:spTree>
    <p:extLst>
      <p:ext uri="{BB962C8B-B14F-4D97-AF65-F5344CB8AC3E}">
        <p14:creationId xmlns:p14="http://schemas.microsoft.com/office/powerpoint/2010/main" val="125891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7</a:t>
            </a:fld>
            <a:endParaRPr lang="en-AU"/>
          </a:p>
        </p:txBody>
      </p:sp>
    </p:spTree>
    <p:extLst>
      <p:ext uri="{BB962C8B-B14F-4D97-AF65-F5344CB8AC3E}">
        <p14:creationId xmlns:p14="http://schemas.microsoft.com/office/powerpoint/2010/main" val="6392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12</a:t>
            </a:fld>
            <a:endParaRPr lang="en-AU" dirty="0"/>
          </a:p>
        </p:txBody>
      </p:sp>
    </p:spTree>
    <p:extLst>
      <p:ext uri="{BB962C8B-B14F-4D97-AF65-F5344CB8AC3E}">
        <p14:creationId xmlns:p14="http://schemas.microsoft.com/office/powerpoint/2010/main" val="360255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13</a:t>
            </a:fld>
            <a:endParaRPr lang="en-AU" dirty="0"/>
          </a:p>
        </p:txBody>
      </p:sp>
    </p:spTree>
    <p:extLst>
      <p:ext uri="{BB962C8B-B14F-4D97-AF65-F5344CB8AC3E}">
        <p14:creationId xmlns:p14="http://schemas.microsoft.com/office/powerpoint/2010/main" val="210193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AU"/>
          </a:p>
        </p:txBody>
      </p:sp>
      <p:sp>
        <p:nvSpPr>
          <p:cNvPr id="5" name="Slide Number Placeholder 4"/>
          <p:cNvSpPr>
            <a:spLocks noGrp="1"/>
          </p:cNvSpPr>
          <p:nvPr>
            <p:ph type="sldNum" sz="quarter" idx="5"/>
          </p:nvPr>
        </p:nvSpPr>
        <p:spPr/>
        <p:txBody>
          <a:bodyPr/>
          <a:lstStyle/>
          <a:p>
            <a:fld id="{B4ED1CF7-524F-44E0-A189-DE865D5A874F}" type="slidenum">
              <a:rPr lang="en-AU" smtClean="0"/>
              <a:pPr/>
              <a:t>14</a:t>
            </a:fld>
            <a:endParaRPr lang="en-AU"/>
          </a:p>
        </p:txBody>
      </p:sp>
    </p:spTree>
    <p:extLst>
      <p:ext uri="{BB962C8B-B14F-4D97-AF65-F5344CB8AC3E}">
        <p14:creationId xmlns:p14="http://schemas.microsoft.com/office/powerpoint/2010/main" val="2236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15</a:t>
            </a:fld>
            <a:endParaRPr lang="en-AU" dirty="0"/>
          </a:p>
        </p:txBody>
      </p:sp>
    </p:spTree>
    <p:extLst>
      <p:ext uri="{BB962C8B-B14F-4D97-AF65-F5344CB8AC3E}">
        <p14:creationId xmlns:p14="http://schemas.microsoft.com/office/powerpoint/2010/main" val="98786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17</a:t>
            </a:fld>
            <a:endParaRPr lang="en-AU" dirty="0"/>
          </a:p>
        </p:txBody>
      </p:sp>
    </p:spTree>
    <p:extLst>
      <p:ext uri="{BB962C8B-B14F-4D97-AF65-F5344CB8AC3E}">
        <p14:creationId xmlns:p14="http://schemas.microsoft.com/office/powerpoint/2010/main" val="278461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r>
              <a:rPr lang="en-AU" dirty="0"/>
              <a:t>Notes</a:t>
            </a:r>
          </a:p>
        </p:txBody>
      </p:sp>
      <p:sp>
        <p:nvSpPr>
          <p:cNvPr id="5" name="Slide Number Placeholder 4"/>
          <p:cNvSpPr>
            <a:spLocks noGrp="1"/>
          </p:cNvSpPr>
          <p:nvPr>
            <p:ph type="sldNum" sz="quarter" idx="11"/>
          </p:nvPr>
        </p:nvSpPr>
        <p:spPr/>
        <p:txBody>
          <a:bodyPr/>
          <a:lstStyle/>
          <a:p>
            <a:fld id="{B4ED1CF7-524F-44E0-A189-DE865D5A874F}" type="slidenum">
              <a:rPr lang="en-AU" smtClean="0"/>
              <a:pPr/>
              <a:t>18</a:t>
            </a:fld>
            <a:endParaRPr lang="en-AU" dirty="0"/>
          </a:p>
        </p:txBody>
      </p:sp>
    </p:spTree>
    <p:extLst>
      <p:ext uri="{BB962C8B-B14F-4D97-AF65-F5344CB8AC3E}">
        <p14:creationId xmlns:p14="http://schemas.microsoft.com/office/powerpoint/2010/main" val="222475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99746" name="Rectangle 2"/>
          <p:cNvSpPr>
            <a:spLocks noChangeArrowheads="1"/>
          </p:cNvSpPr>
          <p:nvPr userDrawn="1"/>
        </p:nvSpPr>
        <p:spPr bwMode="auto">
          <a:xfrm>
            <a:off x="0" y="0"/>
            <a:ext cx="9144000" cy="781050"/>
          </a:xfrm>
          <a:prstGeom prst="rect">
            <a:avLst/>
          </a:prstGeom>
          <a:no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799748" name="Rectangle 4"/>
          <p:cNvSpPr>
            <a:spLocks noGrp="1" noChangeArrowheads="1"/>
          </p:cNvSpPr>
          <p:nvPr>
            <p:ph type="subTitle" sz="quarter" idx="1"/>
          </p:nvPr>
        </p:nvSpPr>
        <p:spPr>
          <a:xfrm>
            <a:off x="1371600" y="3429000"/>
            <a:ext cx="6400800" cy="387798"/>
          </a:xfrm>
        </p:spPr>
        <p:txBody>
          <a:bodyPr/>
          <a:lstStyle>
            <a:lvl1pPr marL="0" indent="0" algn="ctr">
              <a:spcBef>
                <a:spcPct val="0"/>
              </a:spcBef>
              <a:buFontTx/>
              <a:buNone/>
              <a:defRPr sz="1600" b="1">
                <a:solidFill>
                  <a:schemeClr val="hlink"/>
                </a:solidFill>
              </a:defRPr>
            </a:lvl1pPr>
          </a:lstStyle>
          <a:p>
            <a:r>
              <a:rPr lang="en-US" dirty="0"/>
              <a:t>Click to edit Master subtitle style</a:t>
            </a:r>
            <a:endParaRPr lang="en-GB" dirty="0"/>
          </a:p>
        </p:txBody>
      </p:sp>
      <p:sp>
        <p:nvSpPr>
          <p:cNvPr id="799749" name="Line 5"/>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Line 9"/>
          <p:cNvSpPr>
            <a:spLocks noChangeShapeType="1"/>
          </p:cNvSpPr>
          <p:nvPr userDrawn="1"/>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2" name="Title 1"/>
          <p:cNvSpPr>
            <a:spLocks noGrp="1"/>
          </p:cNvSpPr>
          <p:nvPr>
            <p:ph type="title"/>
          </p:nvPr>
        </p:nvSpPr>
        <p:spPr>
          <a:xfrm>
            <a:off x="1375045" y="2801040"/>
            <a:ext cx="6388563" cy="584775"/>
          </a:xfrm>
        </p:spPr>
        <p:txBody>
          <a:bodyPr/>
          <a:lstStyle>
            <a:lvl1pPr algn="ctr">
              <a:defRPr sz="3200"/>
            </a:lvl1pPr>
          </a:lstStyle>
          <a:p>
            <a:r>
              <a:rPr lang="en-US" dirty="0"/>
              <a:t>Click to edit Master title style</a:t>
            </a:r>
            <a:endParaRPr lang="en-GB" dirty="0"/>
          </a:p>
        </p:txBody>
      </p:sp>
      <p:sp>
        <p:nvSpPr>
          <p:cNvPr id="6" name="Date Placeholder 5"/>
          <p:cNvSpPr>
            <a:spLocks noGrp="1"/>
          </p:cNvSpPr>
          <p:nvPr>
            <p:ph type="dt" sz="half" idx="10"/>
          </p:nvPr>
        </p:nvSpPr>
        <p:spPr/>
        <p:txBody>
          <a:bodyPr/>
          <a:lstStyle>
            <a:lvl1pPr>
              <a:defRPr/>
            </a:lvl1pPr>
          </a:lstStyle>
          <a:p>
            <a:pPr fontAlgn="base">
              <a:spcBef>
                <a:spcPct val="0"/>
              </a:spcBef>
              <a:spcAft>
                <a:spcPct val="0"/>
              </a:spcAft>
              <a:defRPr/>
            </a:pPr>
            <a:fld id="{DB259E4E-EE90-4FC6-8370-E9DD51242316}"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8" name="Slide Number Placeholder 7"/>
          <p:cNvSpPr>
            <a:spLocks noGrp="1"/>
          </p:cNvSpPr>
          <p:nvPr>
            <p:ph type="sldNum" sz="quarter" idx="12"/>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332082106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6077869D-64FC-42E8-9049-69509E98BA51}"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Tree>
    <p:extLst>
      <p:ext uri="{BB962C8B-B14F-4D97-AF65-F5344CB8AC3E}">
        <p14:creationId xmlns:p14="http://schemas.microsoft.com/office/powerpoint/2010/main" val="25887028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28625" y="1828800"/>
            <a:ext cx="8220075" cy="365125"/>
          </a:xfrm>
        </p:spPr>
        <p:txBody>
          <a:bodyPr/>
          <a:lstStyle>
            <a:lvl1pPr marL="0" indent="0">
              <a:buNone/>
              <a:defRPr b="1"/>
            </a:lvl1pPr>
          </a:lstStyle>
          <a:p>
            <a:pPr lvl="0"/>
            <a:r>
              <a:rPr lang="en-US" dirty="0"/>
              <a:t>Click to edit Master text styles</a:t>
            </a:r>
            <a:endParaRPr lang="en-GB" dirty="0"/>
          </a:p>
        </p:txBody>
      </p:sp>
      <p:sp>
        <p:nvSpPr>
          <p:cNvPr id="2" name="Title 1"/>
          <p:cNvSpPr>
            <a:spLocks noGrp="1"/>
          </p:cNvSpPr>
          <p:nvPr>
            <p:ph type="title"/>
          </p:nvPr>
        </p:nvSpPr>
        <p:spPr/>
        <p:txBody>
          <a:bodyPr/>
          <a:lstStyle/>
          <a:p>
            <a:r>
              <a:rPr lang="en-US" dirty="0"/>
              <a:t>Click to edit Master title style</a:t>
            </a:r>
            <a:endParaRPr lang="en-GB" dirty="0"/>
          </a:p>
        </p:txBody>
      </p:sp>
      <p:sp>
        <p:nvSpPr>
          <p:cNvPr id="13" name="Text Placeholder 12"/>
          <p:cNvSpPr>
            <a:spLocks noGrp="1"/>
          </p:cNvSpPr>
          <p:nvPr>
            <p:ph type="body" sz="quarter" idx="13"/>
          </p:nvPr>
        </p:nvSpPr>
        <p:spPr>
          <a:xfrm>
            <a:off x="423065" y="2320776"/>
            <a:ext cx="8254209" cy="100642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l" rtl="0" fontAlgn="base">
              <a:spcBef>
                <a:spcPct val="35000"/>
              </a:spcBef>
              <a:spcAft>
                <a:spcPct val="0"/>
              </a:spcAft>
              <a:buClr>
                <a:schemeClr val="tx1"/>
              </a:buClr>
              <a:defRPr lang="en-US" smtClean="0">
                <a:solidFill>
                  <a:schemeClr val="tx1"/>
                </a:solidFill>
                <a:latin typeface="+mn-lt"/>
                <a:ea typeface="+mn-ea"/>
                <a:cs typeface="+mn-cs"/>
              </a:defRPr>
            </a:lvl1pPr>
            <a:lvl2pPr algn="l" rtl="0" fontAlgn="base">
              <a:spcBef>
                <a:spcPct val="35000"/>
              </a:spcBef>
              <a:spcAft>
                <a:spcPct val="0"/>
              </a:spcAft>
              <a:buClr>
                <a:schemeClr val="tx1"/>
              </a:buClr>
              <a:defRPr lang="en-US" smtClean="0">
                <a:solidFill>
                  <a:schemeClr val="tx1"/>
                </a:solidFill>
                <a:latin typeface="+mn-lt"/>
                <a:ea typeface="+mn-ea"/>
                <a:cs typeface="+mn-cs"/>
              </a:defRPr>
            </a:lvl2pPr>
            <a:lvl3pPr algn="l" rtl="0" fontAlgn="base">
              <a:spcBef>
                <a:spcPct val="35000"/>
              </a:spcBef>
              <a:spcAft>
                <a:spcPct val="0"/>
              </a:spcAft>
              <a:buClr>
                <a:schemeClr val="tx1"/>
              </a:buClr>
              <a:defRPr lang="en-US" smtClean="0">
                <a:solidFill>
                  <a:schemeClr val="tx1"/>
                </a:solidFill>
                <a:latin typeface="+mn-lt"/>
                <a:ea typeface="+mn-ea"/>
                <a:cs typeface="+mn-cs"/>
              </a:defRPr>
            </a:lvl3pPr>
            <a:lvl4pPr algn="l" rtl="0" fontAlgn="base">
              <a:spcBef>
                <a:spcPct val="35000"/>
              </a:spcBef>
              <a:spcAft>
                <a:spcPct val="0"/>
              </a:spcAft>
              <a:buClr>
                <a:schemeClr val="tx1"/>
              </a:buClr>
              <a:defRPr lang="en-US" smtClean="0">
                <a:solidFill>
                  <a:schemeClr val="tx1"/>
                </a:solidFill>
                <a:latin typeface="+mn-lt"/>
                <a:ea typeface="+mn-ea"/>
                <a:cs typeface="+mn-cs"/>
              </a:defRPr>
            </a:lvl4pPr>
            <a:lvl5pPr algn="l" rtl="0" fontAlgn="base">
              <a:spcBef>
                <a:spcPct val="35000"/>
              </a:spcBef>
              <a:spcAft>
                <a:spcPct val="0"/>
              </a:spcAft>
              <a:buClr>
                <a:schemeClr val="tx1"/>
              </a:buClr>
              <a:defRPr lang="en-GB" dirty="0" smtClean="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4"/>
          </p:nvPr>
        </p:nvSpPr>
        <p:spPr/>
        <p:txBody>
          <a:bodyPr/>
          <a:lstStyle/>
          <a:p>
            <a:pPr fontAlgn="base">
              <a:spcBef>
                <a:spcPct val="0"/>
              </a:spcBef>
              <a:spcAft>
                <a:spcPct val="0"/>
              </a:spcAft>
              <a:defRPr/>
            </a:pPr>
            <a:fld id="{08679423-DB13-42F4-9237-5CEC5D7FEF7A}"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sp>
        <p:nvSpPr>
          <p:cNvPr id="7" name="Slide Number Placeholder 6"/>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6" name="Line 5"/>
          <p:cNvSpPr>
            <a:spLocks noChangeShapeType="1"/>
          </p:cNvSpPr>
          <p:nvPr userDrawn="1"/>
        </p:nvSpPr>
        <p:spPr bwMode="auto">
          <a:xfrm>
            <a:off x="520700" y="2204435"/>
            <a:ext cx="8129588" cy="0"/>
          </a:xfrm>
          <a:prstGeom prst="line">
            <a:avLst/>
          </a:prstGeom>
          <a:noFill/>
          <a:ln w="28575">
            <a:solidFill>
              <a:srgbClr val="3668A0"/>
            </a:solidFill>
            <a:round/>
            <a:headEnd/>
            <a:tailEnd type="none" w="lg" len="med"/>
          </a:ln>
          <a:effectLst/>
        </p:spPr>
        <p:txBody>
          <a:bodyPr/>
          <a:lstStyle/>
          <a:p>
            <a:endParaRPr lang="en-GB"/>
          </a:p>
        </p:txBody>
      </p:sp>
    </p:spTree>
    <p:extLst>
      <p:ext uri="{BB962C8B-B14F-4D97-AF65-F5344CB8AC3E}">
        <p14:creationId xmlns:p14="http://schemas.microsoft.com/office/powerpoint/2010/main" val="91453103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4403"/>
          </a:xfrm>
          <a:solidFill>
            <a:schemeClr val="bg1">
              <a:alpha val="70000"/>
            </a:schemeClr>
          </a:solidFill>
        </p:spPr>
        <p:txBody>
          <a:bodyPr lIns="504000" tIns="216000" bIns="144000"/>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fontAlgn="base">
              <a:spcBef>
                <a:spcPct val="0"/>
              </a:spcBef>
              <a:spcAft>
                <a:spcPct val="0"/>
              </a:spcAft>
              <a:defRPr/>
            </a:pPr>
            <a:r>
              <a:rPr lang="en-GB" b="1"/>
              <a:t> Slide </a:t>
            </a:r>
            <a:fld id="{DD40D7FE-4A1C-4A14-8D76-23A33224EFB9}" type="slidenum">
              <a:rPr lang="en-GB" b="1" smtClean="0"/>
              <a:pPr fontAlgn="base">
                <a:spcBef>
                  <a:spcPct val="0"/>
                </a:spcBef>
                <a:spcAft>
                  <a:spcPct val="0"/>
                </a:spcAft>
                <a:defRPr/>
              </a:pPr>
              <a:t>‹#›</a:t>
            </a:fld>
            <a:endParaRPr lang="en-GB" b="1"/>
          </a:p>
        </p:txBody>
      </p:sp>
      <p:sp>
        <p:nvSpPr>
          <p:cNvPr id="4" name="Date Placeholder 3"/>
          <p:cNvSpPr>
            <a:spLocks noGrp="1"/>
          </p:cNvSpPr>
          <p:nvPr>
            <p:ph type="dt" sz="half" idx="11"/>
          </p:nvPr>
        </p:nvSpPr>
        <p:spPr/>
        <p:txBody>
          <a:bodyPr/>
          <a:lstStyle>
            <a:lvl1pPr>
              <a:defRPr>
                <a:solidFill>
                  <a:schemeClr val="tx1"/>
                </a:solidFill>
              </a:defRPr>
            </a:lvl1pPr>
          </a:lstStyle>
          <a:p>
            <a:pPr fontAlgn="base">
              <a:spcBef>
                <a:spcPct val="0"/>
              </a:spcBef>
              <a:spcAft>
                <a:spcPct val="0"/>
              </a:spcAft>
              <a:defRPr/>
            </a:pPr>
            <a:fld id="{8AA6FE4B-F232-46AC-B80F-D1E609994549}" type="datetime1">
              <a:rPr lang="en-US" smtClean="0"/>
              <a:t>11/16/2023</a:t>
            </a:fld>
            <a:endParaRPr lang="en-GB"/>
          </a:p>
        </p:txBody>
      </p:sp>
    </p:spTree>
    <p:extLst>
      <p:ext uri="{BB962C8B-B14F-4D97-AF65-F5344CB8AC3E}">
        <p14:creationId xmlns:p14="http://schemas.microsoft.com/office/powerpoint/2010/main" val="56652019"/>
      </p:ext>
    </p:extLst>
  </p:cSld>
  <p:clrMapOvr>
    <a:overrideClrMapping bg1="dk1" tx1="lt1" bg2="dk2" tx2="lt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userDrawn="1"/>
        </p:nvSpPr>
        <p:spPr>
          <a:xfrm>
            <a:off x="7628469"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798727" name="Line 7"/>
          <p:cNvSpPr>
            <a:spLocks noChangeShapeType="1"/>
          </p:cNvSpPr>
          <p:nvPr/>
        </p:nvSpPr>
        <p:spPr bwMode="auto">
          <a:xfrm>
            <a:off x="0" y="7874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798732" name="Rectangle 12"/>
          <p:cNvSpPr>
            <a:spLocks noGrp="1" noChangeArrowheads="1"/>
          </p:cNvSpPr>
          <p:nvPr>
            <p:ph type="title"/>
          </p:nvPr>
        </p:nvSpPr>
        <p:spPr bwMode="auto">
          <a:xfrm>
            <a:off x="417513" y="963613"/>
            <a:ext cx="8231187" cy="5191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798733" name="Rectangle 13"/>
          <p:cNvSpPr>
            <a:spLocks noGrp="1" noChangeArrowheads="1"/>
          </p:cNvSpPr>
          <p:nvPr>
            <p:ph type="body" idx="1"/>
          </p:nvPr>
        </p:nvSpPr>
        <p:spPr bwMode="auto">
          <a:xfrm>
            <a:off x="422275" y="2320925"/>
            <a:ext cx="8226425" cy="998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Click to edit Master text styles</a:t>
            </a:r>
          </a:p>
          <a:p>
            <a:pPr lvl="1"/>
            <a:r>
              <a:rPr lang="en-GB" dirty="0"/>
              <a:t>Second level</a:t>
            </a:r>
          </a:p>
          <a:p>
            <a:pPr lvl="2"/>
            <a:r>
              <a:rPr lang="en-GB" dirty="0"/>
              <a:t>Third Level</a:t>
            </a:r>
          </a:p>
        </p:txBody>
      </p:sp>
      <p:sp>
        <p:nvSpPr>
          <p:cNvPr id="13" name="Line 9"/>
          <p:cNvSpPr>
            <a:spLocks noChangeShapeType="1"/>
          </p:cNvSpPr>
          <p:nvPr/>
        </p:nvSpPr>
        <p:spPr bwMode="auto">
          <a:xfrm>
            <a:off x="0" y="6527800"/>
            <a:ext cx="9144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sp>
        <p:nvSpPr>
          <p:cNvPr id="14" name="Rectangle 4"/>
          <p:cNvSpPr>
            <a:spLocks noGrp="1" noChangeArrowheads="1"/>
          </p:cNvSpPr>
          <p:nvPr>
            <p:ph type="sldNum" sz="quarter" idx="4"/>
          </p:nvPr>
        </p:nvSpPr>
        <p:spPr bwMode="auto">
          <a:xfrm>
            <a:off x="7569200" y="6527800"/>
            <a:ext cx="1165225" cy="333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100">
                <a:solidFill>
                  <a:schemeClr val="tx1">
                    <a:lumMod val="65000"/>
                    <a:lumOff val="35000"/>
                  </a:schemeClr>
                </a:solidFill>
              </a:defRPr>
            </a:lvl1p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a:t>
            </a:fld>
            <a:endParaRPr lang="en-GB" b="1">
              <a:solidFill>
                <a:srgbClr val="000000">
                  <a:lumMod val="65000"/>
                  <a:lumOff val="35000"/>
                </a:srgbClr>
              </a:solidFill>
            </a:endParaRPr>
          </a:p>
        </p:txBody>
      </p:sp>
      <p:sp>
        <p:nvSpPr>
          <p:cNvPr id="16" name="Date Placeholder 8"/>
          <p:cNvSpPr>
            <a:spLocks noGrp="1" noChangeArrowheads="1"/>
          </p:cNvSpPr>
          <p:nvPr>
            <p:ph type="dt" sz="half" idx="2"/>
          </p:nvPr>
        </p:nvSpPr>
        <p:spPr bwMode="auto">
          <a:xfrm>
            <a:off x="428625" y="6565900"/>
            <a:ext cx="1296988"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spAutoFit/>
          </a:bodyPr>
          <a:lstStyle>
            <a:lvl1pPr>
              <a:defRPr sz="1100" b="0">
                <a:solidFill>
                  <a:schemeClr val="tx1">
                    <a:lumMod val="65000"/>
                    <a:lumOff val="35000"/>
                  </a:schemeClr>
                </a:solidFill>
              </a:defRPr>
            </a:lvl1pPr>
          </a:lstStyle>
          <a:p>
            <a:pPr fontAlgn="base">
              <a:spcBef>
                <a:spcPct val="0"/>
              </a:spcBef>
              <a:spcAft>
                <a:spcPct val="0"/>
              </a:spcAft>
              <a:defRPr/>
            </a:pPr>
            <a:fld id="{A9DD7EF9-315C-4CD9-933D-B5CE624D8AE6}" type="datetime1">
              <a:rPr lang="en-US" smtClean="0">
                <a:solidFill>
                  <a:srgbClr val="000000">
                    <a:lumMod val="65000"/>
                    <a:lumOff val="35000"/>
                  </a:srgbClr>
                </a:solidFill>
              </a:rPr>
              <a:t>11/16/2023</a:t>
            </a:fld>
            <a:endParaRPr lang="en-GB" dirty="0">
              <a:solidFill>
                <a:srgbClr val="000000">
                  <a:lumMod val="65000"/>
                  <a:lumOff val="35000"/>
                </a:srgbClr>
              </a:solidFill>
            </a:endParaRPr>
          </a:p>
        </p:txBody>
      </p:sp>
      <p:grpSp>
        <p:nvGrpSpPr>
          <p:cNvPr id="3" name="Group 4"/>
          <p:cNvGrpSpPr>
            <a:grpSpLocks noChangeAspect="1"/>
          </p:cNvGrpSpPr>
          <p:nvPr userDrawn="1"/>
        </p:nvGrpSpPr>
        <p:grpSpPr bwMode="auto">
          <a:xfrm>
            <a:off x="7132637" y="273050"/>
            <a:ext cx="481013" cy="403225"/>
            <a:chOff x="4403" y="172"/>
            <a:chExt cx="303" cy="254"/>
          </a:xfrm>
          <a:solidFill>
            <a:srgbClr val="026CB6"/>
          </a:solidFill>
        </p:grpSpPr>
        <p:sp>
          <p:nvSpPr>
            <p:cNvPr id="5" name="Freeform 5"/>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0"/>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extBox 26"/>
          <p:cNvSpPr txBox="1"/>
          <p:nvPr userDrawn="1"/>
        </p:nvSpPr>
        <p:spPr>
          <a:xfrm>
            <a:off x="431800" y="366904"/>
            <a:ext cx="4798621" cy="307777"/>
          </a:xfrm>
          <a:prstGeom prst="rect">
            <a:avLst/>
          </a:prstGeom>
          <a:noFill/>
        </p:spPr>
        <p:txBody>
          <a:bodyPr wrap="none" rtlCol="0">
            <a:spAutoFit/>
          </a:bodyPr>
          <a:lstStyle/>
          <a:p>
            <a:r>
              <a:rPr lang="en-US" sz="1400" b="0" cap="small" baseline="0" dirty="0">
                <a:solidFill>
                  <a:schemeClr val="bg1">
                    <a:lumMod val="85000"/>
                  </a:schemeClr>
                </a:solidFill>
              </a:rPr>
              <a:t>Assessment, Planning and Monitoring Branch (APMB)</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2200009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0" r:id="rId3"/>
    <p:sldLayoutId id="2147483669" r:id="rId4"/>
  </p:sldLayoutIdLst>
  <p:transition>
    <p:randomBar/>
  </p:transition>
  <p:hf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marL="180975" indent="-180975" algn="l" rtl="0" eaLnBrk="1" fontAlgn="base" hangingPunct="1">
        <a:lnSpc>
          <a:spcPct val="120000"/>
        </a:lnSpc>
        <a:spcBef>
          <a:spcPct val="35000"/>
        </a:spcBef>
        <a:spcAft>
          <a:spcPct val="0"/>
        </a:spcAft>
        <a:buClr>
          <a:schemeClr val="tx1"/>
        </a:buClr>
        <a:buChar char="•"/>
        <a:defRPr>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e.humanitarianresponse.info/x/2UPucHLH"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ts.unocha.org/content/report-contributi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package" Target="../embeddings/Microsoft_Excel_Worksheet2.xlsx"/></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kmp.hpc.tools/2023/04/13/projects-module-pm-a-users-guid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github.com/UN-OCHA/hpc-api/wiki" TargetMode="External"/><Relationship Id="rId5" Type="http://schemas.openxmlformats.org/officeDocument/2006/relationships/hyperlink" Target="https://kmp.hpc.tools/2023/04/13/hpc-bridge-tools/" TargetMode="External"/><Relationship Id="rId4" Type="http://schemas.openxmlformats.org/officeDocument/2006/relationships/hyperlink" Target="https://kmp.hpc.tools/attachments/8a9ee369-44a0-4ff3-bbe1-1265b872bb41/PM%20User%20Guide%20V1.2_EN.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projects.hpc.tool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e.humanitarianresponse.info/x/2UPucHL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nitednations.sharepoint.com/:x:/r/sites/OCHAAPMBMonitoringandTools/Shared%20Documents/HPC%20Tools%20and%20Field%20support/Data/Organizations%20DM/Shared/Master%20organizations.xlsx?d=wc118b6846ec345c0b28929c860ea6f00&amp;csf=1&amp;web=1&amp;e=ATVVPa" TargetMode="External"/><Relationship Id="rId2" Type="http://schemas.openxmlformats.org/officeDocument/2006/relationships/hyperlink" Target="https://unitednations.sharepoint.com/:x:/r/sites/OCHAAPMBMonitoringandTools/Shared%20Documents/HPC%20Tools%20and%20Field%20support/Data/Organizations%20DM/Shared/Organization%20Registration%20Kobo%20Data.xlsx?d=w2b9f8cb2350848f08e25256551bcb3d3&amp;csf=1&amp;web=1&amp;e=hMtX3C"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kmp.hpc.tools/wp-content/uploads/2023/04/20230406_PM-User-Guide-V1.2_EN.pdf"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38208" y="1222809"/>
            <a:ext cx="7134191" cy="3539430"/>
          </a:xfrm>
        </p:spPr>
        <p:txBody>
          <a:bodyPr/>
          <a:lstStyle/>
          <a:p>
            <a:pPr algn="l"/>
            <a:br>
              <a:rPr lang="en-GB" sz="3600" dirty="0">
                <a:solidFill>
                  <a:schemeClr val="bg1"/>
                </a:solidFill>
              </a:rPr>
            </a:br>
            <a:r>
              <a:rPr lang="en-GB" sz="3600" dirty="0">
                <a:solidFill>
                  <a:schemeClr val="bg1"/>
                </a:solidFill>
              </a:rPr>
              <a:t>Projects Module (PM)</a:t>
            </a:r>
            <a:br>
              <a:rPr lang="en-GB" sz="2800" dirty="0">
                <a:solidFill>
                  <a:schemeClr val="bg1"/>
                </a:solidFill>
              </a:rPr>
            </a:br>
            <a:br>
              <a:rPr lang="en-GB" sz="2800" dirty="0">
                <a:solidFill>
                  <a:schemeClr val="bg1"/>
                </a:solidFill>
              </a:rPr>
            </a:br>
            <a:r>
              <a:rPr lang="en-GB" sz="2800" dirty="0">
                <a:solidFill>
                  <a:schemeClr val="bg1"/>
                </a:solidFill>
              </a:rPr>
              <a:t>A step-by-step guide</a:t>
            </a:r>
            <a:br>
              <a:rPr lang="en-GB" sz="2800" dirty="0">
                <a:solidFill>
                  <a:schemeClr val="bg1"/>
                </a:solidFill>
              </a:rPr>
            </a:br>
            <a:br>
              <a:rPr lang="en-GB" sz="2800" dirty="0">
                <a:solidFill>
                  <a:schemeClr val="bg1"/>
                </a:solidFill>
              </a:rPr>
            </a:br>
            <a:br>
              <a:rPr lang="en-GB" sz="2800" dirty="0">
                <a:solidFill>
                  <a:schemeClr val="bg1"/>
                </a:solidFill>
              </a:rPr>
            </a:br>
            <a:r>
              <a:rPr lang="en-GB" sz="2000" dirty="0">
                <a:solidFill>
                  <a:schemeClr val="bg1"/>
                </a:solidFill>
              </a:rPr>
              <a:t>Version 1.1</a:t>
            </a:r>
            <a:br>
              <a:rPr lang="en-GB" sz="2000" dirty="0">
                <a:solidFill>
                  <a:schemeClr val="bg1"/>
                </a:solidFill>
              </a:rPr>
            </a:br>
            <a:r>
              <a:rPr lang="en-GB" sz="2000" dirty="0">
                <a:solidFill>
                  <a:schemeClr val="bg1"/>
                </a:solidFill>
              </a:rPr>
              <a:t>Last Updated: September 2023</a:t>
            </a:r>
            <a:endParaRPr lang="en-US" sz="2800" dirty="0">
              <a:solidFill>
                <a:schemeClr val="bg1"/>
              </a:solidFill>
            </a:endParaRPr>
          </a:p>
        </p:txBody>
      </p:sp>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a:t>
            </a:fld>
            <a:endParaRPr lang="en-GB" b="1" dirty="0">
              <a:solidFill>
                <a:srgbClr val="000000">
                  <a:lumMod val="65000"/>
                  <a:lumOff val="35000"/>
                </a:srgbClr>
              </a:solidFill>
            </a:endParaRPr>
          </a:p>
        </p:txBody>
      </p:sp>
      <p:sp>
        <p:nvSpPr>
          <p:cNvPr id="3" name="Date Placeholder 2">
            <a:extLst>
              <a:ext uri="{FF2B5EF4-FFF2-40B4-BE49-F238E27FC236}">
                <a16:creationId xmlns:a16="http://schemas.microsoft.com/office/drawing/2014/main" id="{4B508474-EC2E-D99E-279B-D3EAA600B9E0}"/>
              </a:ext>
            </a:extLst>
          </p:cNvPr>
          <p:cNvSpPr>
            <a:spLocks noGrp="1"/>
          </p:cNvSpPr>
          <p:nvPr>
            <p:ph type="dt" sz="half" idx="10"/>
          </p:nvPr>
        </p:nvSpPr>
        <p:spPr>
          <a:xfrm>
            <a:off x="393127" y="6555987"/>
            <a:ext cx="1296988" cy="276999"/>
          </a:xfrm>
        </p:spPr>
        <p:txBody>
          <a:bodyPr/>
          <a:lstStyle/>
          <a:p>
            <a:pPr fontAlgn="base">
              <a:spcBef>
                <a:spcPct val="0"/>
              </a:spcBef>
              <a:spcAft>
                <a:spcPct val="0"/>
              </a:spcAft>
              <a:defRPr/>
            </a:pPr>
            <a:fld id="{654E2916-D243-4F6E-9CFD-B64197EED018}" type="datetime1">
              <a:rPr lang="en-US" sz="1200" smtClean="0">
                <a:solidFill>
                  <a:srgbClr val="000000">
                    <a:lumMod val="65000"/>
                    <a:lumOff val="35000"/>
                  </a:srgbClr>
                </a:solidFill>
              </a:rPr>
              <a:t>11/16/2023</a:t>
            </a:fld>
            <a:endParaRPr lang="en-GB" sz="1200" dirty="0">
              <a:solidFill>
                <a:srgbClr val="000000">
                  <a:lumMod val="65000"/>
                  <a:lumOff val="35000"/>
                </a:srgbClr>
              </a:solidFill>
            </a:endParaRPr>
          </a:p>
        </p:txBody>
      </p:sp>
    </p:spTree>
    <p:extLst>
      <p:ext uri="{BB962C8B-B14F-4D97-AF65-F5344CB8AC3E}">
        <p14:creationId xmlns:p14="http://schemas.microsoft.com/office/powerpoint/2010/main" val="4245419938"/>
      </p:ext>
    </p:extLst>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153C-3745-103F-77A7-A3A31733422C}"/>
              </a:ext>
            </a:extLst>
          </p:cNvPr>
          <p:cNvSpPr>
            <a:spLocks noGrp="1"/>
          </p:cNvSpPr>
          <p:nvPr>
            <p:ph type="title"/>
          </p:nvPr>
        </p:nvSpPr>
        <p:spPr>
          <a:xfrm>
            <a:off x="0" y="797694"/>
            <a:ext cx="8231187" cy="400110"/>
          </a:xfrm>
        </p:spPr>
        <p:txBody>
          <a:bodyPr/>
          <a:lstStyle/>
          <a:p>
            <a:r>
              <a:rPr lang="en-US" sz="2000" dirty="0"/>
              <a:t>Create a new project</a:t>
            </a:r>
            <a:endParaRPr lang="en-US" sz="2000" dirty="0">
              <a:cs typeface="Arial"/>
            </a:endParaRPr>
          </a:p>
        </p:txBody>
      </p:sp>
      <p:sp>
        <p:nvSpPr>
          <p:cNvPr id="3" name="Text Placeholder 2">
            <a:extLst>
              <a:ext uri="{FF2B5EF4-FFF2-40B4-BE49-F238E27FC236}">
                <a16:creationId xmlns:a16="http://schemas.microsoft.com/office/drawing/2014/main" id="{9430458A-0A1D-ABA8-1E39-24E9D370818D}"/>
              </a:ext>
            </a:extLst>
          </p:cNvPr>
          <p:cNvSpPr>
            <a:spLocks noGrp="1"/>
          </p:cNvSpPr>
          <p:nvPr>
            <p:ph type="body" sz="quarter" idx="13"/>
          </p:nvPr>
        </p:nvSpPr>
        <p:spPr>
          <a:xfrm>
            <a:off x="-8930" y="1552683"/>
            <a:ext cx="8254209" cy="327077"/>
          </a:xfrm>
        </p:spPr>
        <p:txBody>
          <a:bodyPr/>
          <a:lstStyle/>
          <a:p>
            <a:r>
              <a:rPr lang="en-US" sz="1400" dirty="0"/>
              <a:t>On the landing page for the HPC project module, click on ‘New Project’ to start.</a:t>
            </a:r>
            <a:endParaRPr lang="en-US" sz="1400" dirty="0">
              <a:cs typeface="Arial"/>
            </a:endParaRPr>
          </a:p>
        </p:txBody>
      </p:sp>
      <p:sp>
        <p:nvSpPr>
          <p:cNvPr id="5" name="Slide Number Placeholder 4">
            <a:extLst>
              <a:ext uri="{FF2B5EF4-FFF2-40B4-BE49-F238E27FC236}">
                <a16:creationId xmlns:a16="http://schemas.microsoft.com/office/drawing/2014/main" id="{1F977185-1099-8B35-0314-7455AFF3C825}"/>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10</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A333A9AC-ECB9-B69D-4AD2-01E584405720}"/>
              </a:ext>
            </a:extLst>
          </p:cNvPr>
          <p:cNvCxnSpPr>
            <a:cxnSpLocks/>
          </p:cNvCxnSpPr>
          <p:nvPr/>
        </p:nvCxnSpPr>
        <p:spPr bwMode="auto">
          <a:xfrm>
            <a:off x="3460" y="1238463"/>
            <a:ext cx="2542516"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74885630-3DD9-EABA-1209-ED158A5F957B}"/>
              </a:ext>
            </a:extLst>
          </p:cNvPr>
          <p:cNvGrpSpPr/>
          <p:nvPr/>
        </p:nvGrpSpPr>
        <p:grpSpPr>
          <a:xfrm>
            <a:off x="515471" y="2119818"/>
            <a:ext cx="8177610" cy="3940488"/>
            <a:chOff x="883898" y="2119818"/>
            <a:chExt cx="8177610" cy="3940488"/>
          </a:xfrm>
        </p:grpSpPr>
        <p:pic>
          <p:nvPicPr>
            <p:cNvPr id="13" name="Picture 12">
              <a:extLst>
                <a:ext uri="{FF2B5EF4-FFF2-40B4-BE49-F238E27FC236}">
                  <a16:creationId xmlns:a16="http://schemas.microsoft.com/office/drawing/2014/main" id="{A57B107B-26D7-931F-F7F4-721E422FA7FD}"/>
                </a:ext>
              </a:extLst>
            </p:cNvPr>
            <p:cNvPicPr>
              <a:picLocks noChangeAspect="1"/>
            </p:cNvPicPr>
            <p:nvPr/>
          </p:nvPicPr>
          <p:blipFill>
            <a:blip r:embed="rId2"/>
            <a:stretch>
              <a:fillRect/>
            </a:stretch>
          </p:blipFill>
          <p:spPr>
            <a:xfrm>
              <a:off x="883898" y="2119818"/>
              <a:ext cx="8113059" cy="3940488"/>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574E86D6-AF1D-732D-4973-D599F02C1941}"/>
                </a:ext>
              </a:extLst>
            </p:cNvPr>
            <p:cNvSpPr/>
            <p:nvPr/>
          </p:nvSpPr>
          <p:spPr bwMode="auto">
            <a:xfrm>
              <a:off x="4804657" y="2711687"/>
              <a:ext cx="1075821" cy="326277"/>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0" name="Oval 9">
              <a:extLst>
                <a:ext uri="{FF2B5EF4-FFF2-40B4-BE49-F238E27FC236}">
                  <a16:creationId xmlns:a16="http://schemas.microsoft.com/office/drawing/2014/main" id="{F18D44E8-ED61-0010-42BB-C246F93366C0}"/>
                </a:ext>
              </a:extLst>
            </p:cNvPr>
            <p:cNvSpPr/>
            <p:nvPr/>
          </p:nvSpPr>
          <p:spPr bwMode="auto">
            <a:xfrm>
              <a:off x="8137719" y="2237076"/>
              <a:ext cx="923789" cy="22035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142646403"/>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501FE-BB4D-ED25-088D-8311F9A04C78}"/>
              </a:ext>
            </a:extLst>
          </p:cNvPr>
          <p:cNvSpPr>
            <a:spLocks noGrp="1"/>
          </p:cNvSpPr>
          <p:nvPr>
            <p:ph type="title"/>
          </p:nvPr>
        </p:nvSpPr>
        <p:spPr>
          <a:xfrm>
            <a:off x="0" y="788908"/>
            <a:ext cx="8231187" cy="400110"/>
          </a:xfrm>
        </p:spPr>
        <p:txBody>
          <a:bodyPr/>
          <a:lstStyle/>
          <a:p>
            <a:r>
              <a:rPr lang="en-US" sz="2000" dirty="0"/>
              <a:t>Basic Info Tab</a:t>
            </a:r>
            <a:endParaRPr lang="en-US" sz="2000" b="0" dirty="0">
              <a:cs typeface="Arial"/>
            </a:endParaRPr>
          </a:p>
        </p:txBody>
      </p:sp>
      <p:sp>
        <p:nvSpPr>
          <p:cNvPr id="3" name="Text Placeholder 2">
            <a:extLst>
              <a:ext uri="{FF2B5EF4-FFF2-40B4-BE49-F238E27FC236}">
                <a16:creationId xmlns:a16="http://schemas.microsoft.com/office/drawing/2014/main" id="{A422D3E8-899D-86C8-1585-333F06793A99}"/>
              </a:ext>
            </a:extLst>
          </p:cNvPr>
          <p:cNvSpPr>
            <a:spLocks noGrp="1"/>
          </p:cNvSpPr>
          <p:nvPr>
            <p:ph type="body" sz="quarter" idx="13"/>
          </p:nvPr>
        </p:nvSpPr>
        <p:spPr>
          <a:xfrm>
            <a:off x="-391" y="1384972"/>
            <a:ext cx="9079736" cy="1417568"/>
          </a:xfrm>
        </p:spPr>
        <p:txBody>
          <a:bodyPr/>
          <a:lstStyle/>
          <a:p>
            <a:r>
              <a:rPr lang="en-US" sz="1400" dirty="0"/>
              <a:t>Once on the project creation page, type (or copy &amp; paste) the information into the corresponding fields. </a:t>
            </a:r>
            <a:endParaRPr lang="en-US" sz="1400" dirty="0">
              <a:cs typeface="Arial"/>
            </a:endParaRPr>
          </a:p>
          <a:p>
            <a:r>
              <a:rPr lang="en-US" sz="1400" dirty="0"/>
              <a:t>All mandatory fields on the online platform are marked with an orange asterisk (*)  and highlighted with </a:t>
            </a:r>
            <a:r>
              <a:rPr lang="en-US" sz="1400" dirty="0">
                <a:solidFill>
                  <a:srgbClr val="FF0000"/>
                </a:solidFill>
              </a:rPr>
              <a:t>red</a:t>
            </a:r>
            <a:r>
              <a:rPr lang="en-US" sz="1400" dirty="0"/>
              <a:t> bar</a:t>
            </a:r>
            <a:endParaRPr lang="en-US" sz="1400" dirty="0">
              <a:cs typeface="Arial"/>
            </a:endParaRPr>
          </a:p>
          <a:p>
            <a:r>
              <a:rPr lang="en-US" sz="1400" dirty="0"/>
              <a:t>On the left of the screen, you will see a navigation pane which indicates the tabs and track progress.</a:t>
            </a:r>
            <a:endParaRPr lang="en-US" sz="1400" dirty="0">
              <a:cs typeface="Arial"/>
            </a:endParaRPr>
          </a:p>
          <a:p>
            <a:endParaRPr lang="en-US" dirty="0"/>
          </a:p>
        </p:txBody>
      </p:sp>
      <p:sp>
        <p:nvSpPr>
          <p:cNvPr id="5" name="Slide Number Placeholder 4">
            <a:extLst>
              <a:ext uri="{FF2B5EF4-FFF2-40B4-BE49-F238E27FC236}">
                <a16:creationId xmlns:a16="http://schemas.microsoft.com/office/drawing/2014/main" id="{C63EC857-32CC-0AFA-1C6E-C7183AAF31F1}"/>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11</a:t>
            </a:fld>
            <a:endParaRPr lang="en-GB" b="1">
              <a:solidFill>
                <a:srgbClr val="000000">
                  <a:lumMod val="65000"/>
                  <a:lumOff val="35000"/>
                </a:srgbClr>
              </a:solidFill>
            </a:endParaRPr>
          </a:p>
        </p:txBody>
      </p:sp>
      <p:grpSp>
        <p:nvGrpSpPr>
          <p:cNvPr id="8" name="Group 7">
            <a:extLst>
              <a:ext uri="{FF2B5EF4-FFF2-40B4-BE49-F238E27FC236}">
                <a16:creationId xmlns:a16="http://schemas.microsoft.com/office/drawing/2014/main" id="{E170EED6-FDD1-319E-0C20-D6AB663770FF}"/>
              </a:ext>
            </a:extLst>
          </p:cNvPr>
          <p:cNvGrpSpPr/>
          <p:nvPr/>
        </p:nvGrpSpPr>
        <p:grpSpPr>
          <a:xfrm>
            <a:off x="197647" y="2450183"/>
            <a:ext cx="8513741" cy="3285599"/>
            <a:chOff x="1440551" y="3107146"/>
            <a:chExt cx="6208306" cy="2395892"/>
          </a:xfrm>
        </p:grpSpPr>
        <p:pic>
          <p:nvPicPr>
            <p:cNvPr id="6" name="Picture 5">
              <a:extLst>
                <a:ext uri="{FF2B5EF4-FFF2-40B4-BE49-F238E27FC236}">
                  <a16:creationId xmlns:a16="http://schemas.microsoft.com/office/drawing/2014/main" id="{AE6571B9-F7C0-F69F-9D0F-35A916718802}"/>
                </a:ext>
              </a:extLst>
            </p:cNvPr>
            <p:cNvPicPr>
              <a:picLocks noChangeAspect="1"/>
            </p:cNvPicPr>
            <p:nvPr/>
          </p:nvPicPr>
          <p:blipFill>
            <a:blip r:embed="rId2"/>
            <a:stretch>
              <a:fillRect/>
            </a:stretch>
          </p:blipFill>
          <p:spPr>
            <a:xfrm>
              <a:off x="1488665" y="3107146"/>
              <a:ext cx="6160192" cy="2395892"/>
            </a:xfrm>
            <a:prstGeom prst="rect">
              <a:avLst/>
            </a:prstGeom>
            <a:ln>
              <a:noFill/>
            </a:ln>
            <a:effectLst>
              <a:outerShdw blurRad="63500" sx="102000" sy="102000" algn="ctr" rotWithShape="0">
                <a:prstClr val="black">
                  <a:alpha val="40000"/>
                </a:prstClr>
              </a:outerShdw>
            </a:effectLst>
          </p:spPr>
        </p:pic>
        <p:sp>
          <p:nvSpPr>
            <p:cNvPr id="9" name="Oval 8">
              <a:extLst>
                <a:ext uri="{FF2B5EF4-FFF2-40B4-BE49-F238E27FC236}">
                  <a16:creationId xmlns:a16="http://schemas.microsoft.com/office/drawing/2014/main" id="{0E02E59C-A1B5-826C-B81D-4245A58EE01B}"/>
                </a:ext>
              </a:extLst>
            </p:cNvPr>
            <p:cNvSpPr/>
            <p:nvPr/>
          </p:nvSpPr>
          <p:spPr bwMode="auto">
            <a:xfrm>
              <a:off x="1440551" y="3434832"/>
              <a:ext cx="888715" cy="33974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bg1"/>
                </a:solidFill>
                <a:effectLst/>
                <a:latin typeface="Arial" charset="0"/>
              </a:endParaRPr>
            </a:p>
          </p:txBody>
        </p:sp>
      </p:grpSp>
      <p:cxnSp>
        <p:nvCxnSpPr>
          <p:cNvPr id="10" name="Straight Connector 9">
            <a:extLst>
              <a:ext uri="{FF2B5EF4-FFF2-40B4-BE49-F238E27FC236}">
                <a16:creationId xmlns:a16="http://schemas.microsoft.com/office/drawing/2014/main" id="{8B5C993B-196F-4193-C34E-D835ACD619D9}"/>
              </a:ext>
            </a:extLst>
          </p:cNvPr>
          <p:cNvCxnSpPr>
            <a:cxnSpLocks/>
          </p:cNvCxnSpPr>
          <p:nvPr/>
        </p:nvCxnSpPr>
        <p:spPr bwMode="auto">
          <a:xfrm>
            <a:off x="3460" y="1238463"/>
            <a:ext cx="189705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33894163"/>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12</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92995"/>
            <a:ext cx="7305964" cy="397738"/>
          </a:xfrm>
          <a:prstGeom prst="rect">
            <a:avLst/>
          </a:prstGeom>
        </p:spPr>
        <p:txBody>
          <a:bodyPr wrap="square" lIns="91440" tIns="45720" rIns="91440" bIns="45720" anchor="t">
            <a:spAutoFit/>
          </a:bodyPr>
          <a:lstStyle/>
          <a:p>
            <a:pPr>
              <a:lnSpc>
                <a:spcPct val="107000"/>
              </a:lnSpc>
            </a:pPr>
            <a:r>
              <a:rPr lang="en-US" sz="2000" b="1" dirty="0"/>
              <a:t>Basic Info Tab</a:t>
            </a:r>
            <a:r>
              <a:rPr lang="en-US" sz="2000" dirty="0"/>
              <a:t>: Add projects details</a:t>
            </a:r>
            <a:endParaRPr lang="en-US" sz="2000" b="1" dirty="0">
              <a:cs typeface="Arial"/>
            </a:endParaRPr>
          </a:p>
        </p:txBody>
      </p:sp>
      <p:sp>
        <p:nvSpPr>
          <p:cNvPr id="9" name="Arrow: Right 8">
            <a:extLst>
              <a:ext uri="{FF2B5EF4-FFF2-40B4-BE49-F238E27FC236}">
                <a16:creationId xmlns:a16="http://schemas.microsoft.com/office/drawing/2014/main" id="{A8492AB6-2009-441F-91C2-B340B33FA6F7}"/>
              </a:ext>
            </a:extLst>
          </p:cNvPr>
          <p:cNvSpPr/>
          <p:nvPr/>
        </p:nvSpPr>
        <p:spPr bwMode="auto">
          <a:xfrm>
            <a:off x="3149648" y="3814832"/>
            <a:ext cx="585650" cy="415925"/>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id="{806EDDAD-7863-4668-89FE-8C678DB8A80B}"/>
              </a:ext>
            </a:extLst>
          </p:cNvPr>
          <p:cNvCxnSpPr>
            <a:cxnSpLocks/>
          </p:cNvCxnSpPr>
          <p:nvPr/>
        </p:nvCxnSpPr>
        <p:spPr bwMode="auto">
          <a:xfrm>
            <a:off x="0" y="1229899"/>
            <a:ext cx="41148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F62F9C91-BE68-231C-72DB-F5B90880AA34}"/>
              </a:ext>
            </a:extLst>
          </p:cNvPr>
          <p:cNvPicPr>
            <a:picLocks noChangeAspect="1"/>
          </p:cNvPicPr>
          <p:nvPr/>
        </p:nvPicPr>
        <p:blipFill>
          <a:blip r:embed="rId3"/>
          <a:stretch>
            <a:fillRect/>
          </a:stretch>
        </p:blipFill>
        <p:spPr>
          <a:xfrm>
            <a:off x="3885720" y="2794557"/>
            <a:ext cx="5002513" cy="3647834"/>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1DB34D9A-57C3-64A7-2CA0-F1ED2857BC07}"/>
              </a:ext>
            </a:extLst>
          </p:cNvPr>
          <p:cNvSpPr txBox="1"/>
          <p:nvPr/>
        </p:nvSpPr>
        <p:spPr>
          <a:xfrm>
            <a:off x="23231" y="1336727"/>
            <a:ext cx="8768305"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1400" dirty="0">
              <a:latin typeface="Arial"/>
              <a:cs typeface="Arial"/>
            </a:endParaRPr>
          </a:p>
          <a:p>
            <a:pPr marL="285750" indent="-285750">
              <a:buFont typeface="Arial" panose="020B0604020202020204" pitchFamily="34" charset="0"/>
              <a:buChar char="•"/>
            </a:pPr>
            <a:r>
              <a:rPr lang="en-US" sz="1400" dirty="0">
                <a:latin typeface="Arial"/>
                <a:cs typeface="Arial"/>
              </a:rPr>
              <a:t>Add the Project Name and Project Summary. </a:t>
            </a:r>
            <a:endParaRPr lang="en-US" dirty="0"/>
          </a:p>
          <a:p>
            <a:pPr marL="285750" indent="-285750">
              <a:buFont typeface="Arial" panose="020B0604020202020204" pitchFamily="34" charset="0"/>
              <a:buChar char="•"/>
            </a:pPr>
            <a:endParaRPr lang="en-US" sz="1400" dirty="0">
              <a:latin typeface="Arial"/>
              <a:cs typeface="Arial"/>
            </a:endParaRPr>
          </a:p>
          <a:p>
            <a:pPr marL="285750" indent="-285750">
              <a:buFont typeface="Arial" panose="020B0604020202020204" pitchFamily="34" charset="0"/>
              <a:buChar char="•"/>
            </a:pPr>
            <a:r>
              <a:rPr lang="en-US" sz="1400" dirty="0">
                <a:latin typeface="Arial"/>
                <a:cs typeface="Arial"/>
              </a:rPr>
              <a:t>Add Start Date and  End Date: you can click on USE 2024. This field has financial implications. Start and End dates should reflect ONLY the part that is covered under specific year. E.g. if the project is a multi-year project starting at some time in 2023 and ending in 2025, include for 2024 plans, a start date of 01/01/2024 and end date as of 31/12/2024.</a:t>
            </a:r>
          </a:p>
          <a:p>
            <a:endParaRPr lang="en-US" sz="1400" dirty="0">
              <a:latin typeface="Arial" panose="020B0604020202020204" pitchFamily="34" charset="0"/>
              <a:cs typeface="Arial" panose="020B0604020202020204" pitchFamily="34" charset="0"/>
            </a:endParaRPr>
          </a:p>
          <a:p>
            <a:r>
              <a:rPr lang="en-US" sz="1400" i="1" dirty="0">
                <a:latin typeface="Arial" panose="020B0604020202020204" pitchFamily="34" charset="0"/>
                <a:cs typeface="Arial" panose="020B0604020202020204" pitchFamily="34" charset="0"/>
              </a:rPr>
              <a:t>Skip the Project Tags option. </a:t>
            </a:r>
          </a:p>
        </p:txBody>
      </p:sp>
      <p:sp>
        <p:nvSpPr>
          <p:cNvPr id="4" name="TextBox 3">
            <a:extLst>
              <a:ext uri="{FF2B5EF4-FFF2-40B4-BE49-F238E27FC236}">
                <a16:creationId xmlns:a16="http://schemas.microsoft.com/office/drawing/2014/main" id="{2B590D3E-19F6-2E23-87D4-DC6F76BB001F}"/>
              </a:ext>
            </a:extLst>
          </p:cNvPr>
          <p:cNvSpPr txBox="1"/>
          <p:nvPr/>
        </p:nvSpPr>
        <p:spPr>
          <a:xfrm>
            <a:off x="960524" y="3778774"/>
            <a:ext cx="2092427" cy="477054"/>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1.</a:t>
            </a:r>
            <a:r>
              <a:rPr lang="en-US" sz="1400" dirty="0">
                <a:cs typeface="Arial"/>
              </a:rPr>
              <a:t> General Description </a:t>
            </a:r>
            <a:r>
              <a:rPr lang="en-US" sz="1100" dirty="0">
                <a:cs typeface="Arial"/>
              </a:rPr>
              <a:t>(Name, Summary, Contacts)</a:t>
            </a:r>
          </a:p>
        </p:txBody>
      </p:sp>
    </p:spTree>
    <p:extLst>
      <p:ext uri="{BB962C8B-B14F-4D97-AF65-F5344CB8AC3E}">
        <p14:creationId xmlns:p14="http://schemas.microsoft.com/office/powerpoint/2010/main" val="142677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13</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83286"/>
            <a:ext cx="6197600" cy="397738"/>
          </a:xfrm>
          <a:prstGeom prst="rect">
            <a:avLst/>
          </a:prstGeom>
        </p:spPr>
        <p:txBody>
          <a:bodyPr wrap="square" lIns="91440" tIns="45720" rIns="91440" bIns="45720" anchor="t">
            <a:spAutoFit/>
          </a:bodyPr>
          <a:lstStyle/>
          <a:p>
            <a:pPr>
              <a:lnSpc>
                <a:spcPct val="107000"/>
              </a:lnSpc>
            </a:pPr>
            <a:r>
              <a:rPr lang="en-US" sz="2000" b="1" dirty="0"/>
              <a:t>Basic Info Tab</a:t>
            </a:r>
            <a:r>
              <a:rPr lang="en-US" sz="2000" dirty="0"/>
              <a:t>: Add the Organization</a:t>
            </a:r>
            <a:endParaRPr lang="en-US" sz="2000" dirty="0">
              <a:cs typeface="Arial"/>
            </a:endParaRPr>
          </a:p>
        </p:txBody>
      </p:sp>
      <p:cxnSp>
        <p:nvCxnSpPr>
          <p:cNvPr id="13" name="Straight Connector 12">
            <a:extLst>
              <a:ext uri="{FF2B5EF4-FFF2-40B4-BE49-F238E27FC236}">
                <a16:creationId xmlns:a16="http://schemas.microsoft.com/office/drawing/2014/main" id="{2EEA8316-1383-4E42-9E28-A15DF499AE78}"/>
              </a:ext>
            </a:extLst>
          </p:cNvPr>
          <p:cNvCxnSpPr>
            <a:cxnSpLocks/>
          </p:cNvCxnSpPr>
          <p:nvPr/>
        </p:nvCxnSpPr>
        <p:spPr bwMode="auto">
          <a:xfrm flipV="1">
            <a:off x="0" y="1202788"/>
            <a:ext cx="4673382" cy="3435"/>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B3219F19-B8A2-F005-F466-6A027A1C2E45}"/>
              </a:ext>
            </a:extLst>
          </p:cNvPr>
          <p:cNvSpPr txBox="1"/>
          <p:nvPr/>
        </p:nvSpPr>
        <p:spPr>
          <a:xfrm>
            <a:off x="0" y="1273006"/>
            <a:ext cx="8811671" cy="1668214"/>
          </a:xfrm>
          <a:prstGeom prst="rect">
            <a:avLst/>
          </a:prstGeom>
          <a:noFill/>
        </p:spPr>
        <p:txBody>
          <a:bodyPr wrap="square" lIns="91440" tIns="45720" rIns="91440" bIns="45720" anchor="t">
            <a:spAutoFit/>
          </a:bodyPr>
          <a:lstStyle/>
          <a:p>
            <a:pPr marL="285750" indent="-285750">
              <a:lnSpc>
                <a:spcPct val="150000"/>
              </a:lnSpc>
              <a:buFont typeface="Arial" panose="020B0604020202020204" pitchFamily="34" charset="0"/>
              <a:buChar char="•"/>
            </a:pPr>
            <a:r>
              <a:rPr lang="en-US" sz="1400" dirty="0">
                <a:latin typeface="Arial" panose="020B0604020202020204" pitchFamily="34" charset="0"/>
                <a:cs typeface="Arial" panose="020B0604020202020204" pitchFamily="34" charset="0"/>
              </a:rPr>
              <a:t>Search for the Appealing Organization(s) by typing in the name of the organization and clicking on the name that appears in the pop-up box as illustrated below. </a:t>
            </a:r>
          </a:p>
          <a:p>
            <a:pPr marL="742950" lvl="1" indent="-285750">
              <a:lnSpc>
                <a:spcPct val="150000"/>
              </a:lnSpc>
              <a:buFont typeface="Arial" panose="020B0604020202020204" pitchFamily="34" charset="0"/>
              <a:buChar char="•"/>
            </a:pPr>
            <a:r>
              <a:rPr lang="en-US" sz="1400" i="1" dirty="0">
                <a:latin typeface="Arial" panose="020B0604020202020204" pitchFamily="34" charset="0"/>
                <a:cs typeface="Arial" panose="020B0604020202020204" pitchFamily="34" charset="0"/>
              </a:rPr>
              <a:t>If you are unable to find the organization in the list, please submit a request for your organization to be registered by clicking on the </a:t>
            </a:r>
            <a:r>
              <a:rPr lang="en-US" sz="1400" i="1" dirty="0">
                <a:cs typeface="Arial" panose="020B0604020202020204" pitchFamily="34" charset="0"/>
              </a:rPr>
              <a:t>link (</a:t>
            </a:r>
            <a:r>
              <a:rPr lang="en-US" sz="1400" b="0" i="0" u="none" strike="noStrike" dirty="0">
                <a:solidFill>
                  <a:schemeClr val="accent2">
                    <a:lumMod val="75000"/>
                  </a:schemeClr>
                </a:solidFill>
                <a:effectLst/>
                <a:hlinkClick r:id="rId3" tooltip="Link to form for creating organizations">
                  <a:extLst>
                    <a:ext uri="{A12FA001-AC4F-418D-AE19-62706E023703}">
                      <ahyp:hlinkClr xmlns:ahyp="http://schemas.microsoft.com/office/drawing/2018/hyperlinkcolor" val="tx"/>
                    </a:ext>
                  </a:extLst>
                </a:hlinkClick>
              </a:rPr>
              <a:t>please inform us using this link</a:t>
            </a:r>
            <a:r>
              <a:rPr lang="en-US" sz="1400" b="0" i="0" u="none" strike="noStrike" dirty="0">
                <a:effectLst/>
              </a:rPr>
              <a:t>)</a:t>
            </a:r>
            <a:endParaRPr lang="en-US" sz="1400" dirty="0">
              <a:ea typeface="SimSun" panose="02010600030101010101" pitchFamily="2" charset="-122"/>
              <a:cs typeface="Arial"/>
            </a:endParaRPr>
          </a:p>
          <a:p>
            <a:pPr marL="285750" indent="-285750">
              <a:lnSpc>
                <a:spcPct val="150000"/>
              </a:lnSpc>
              <a:buFont typeface="Arial" panose="020B0604020202020204" pitchFamily="34" charset="0"/>
              <a:buChar char="•"/>
            </a:pPr>
            <a:r>
              <a:rPr lang="en-GB" sz="1400" dirty="0">
                <a:solidFill>
                  <a:srgbClr val="404040"/>
                </a:solidFill>
                <a:latin typeface="Arial"/>
                <a:ea typeface="SimSun"/>
                <a:cs typeface="Arial"/>
              </a:rPr>
              <a:t>Add </a:t>
            </a:r>
            <a:r>
              <a:rPr lang="en-GB" sz="1400" b="1" dirty="0">
                <a:solidFill>
                  <a:srgbClr val="404040"/>
                </a:solidFill>
                <a:effectLst/>
                <a:latin typeface="Arial"/>
                <a:ea typeface="SimSun"/>
                <a:cs typeface="Arial"/>
              </a:rPr>
              <a:t>Implementing Partner(s)</a:t>
            </a:r>
            <a:r>
              <a:rPr lang="en-GB" sz="1400" b="1" dirty="0">
                <a:solidFill>
                  <a:srgbClr val="404040"/>
                </a:solidFill>
                <a:latin typeface="Arial"/>
                <a:ea typeface="SimSun"/>
                <a:cs typeface="Arial"/>
              </a:rPr>
              <a:t>.</a:t>
            </a:r>
            <a:r>
              <a:rPr lang="en-US" sz="1400" dirty="0"/>
              <a:t> For multiple partners add and separate them by a commas.</a:t>
            </a:r>
            <a:endParaRPr lang="en-GB" sz="1400" dirty="0">
              <a:solidFill>
                <a:srgbClr val="404040"/>
              </a:solidFill>
              <a:effectLst/>
              <a:latin typeface="Arial"/>
              <a:ea typeface="SimSun"/>
              <a:cs typeface="Arial"/>
            </a:endParaRPr>
          </a:p>
        </p:txBody>
      </p:sp>
      <p:sp>
        <p:nvSpPr>
          <p:cNvPr id="12" name="TextBox 11">
            <a:extLst>
              <a:ext uri="{FF2B5EF4-FFF2-40B4-BE49-F238E27FC236}">
                <a16:creationId xmlns:a16="http://schemas.microsoft.com/office/drawing/2014/main" id="{B416C6A6-5F09-10F8-D39C-F34914F1ADE1}"/>
              </a:ext>
            </a:extLst>
          </p:cNvPr>
          <p:cNvSpPr txBox="1"/>
          <p:nvPr/>
        </p:nvSpPr>
        <p:spPr>
          <a:xfrm>
            <a:off x="131444" y="4523770"/>
            <a:ext cx="3171929" cy="523220"/>
          </a:xfrm>
          <a:prstGeom prst="rect">
            <a:avLst/>
          </a:prstGeom>
          <a:noFill/>
        </p:spPr>
        <p:txBody>
          <a:bodyPr wrap="square" lIns="91440" tIns="45720" rIns="91440" bIns="45720" anchor="t">
            <a:spAutoFit/>
          </a:bodyPr>
          <a:lstStyle/>
          <a:p>
            <a:r>
              <a:rPr lang="en-US" sz="1400" b="1" dirty="0"/>
              <a:t>Note</a:t>
            </a:r>
            <a:r>
              <a:rPr lang="en-US" sz="1400" dirty="0"/>
              <a:t>: For multi-organizations projects, search and add them all</a:t>
            </a:r>
          </a:p>
        </p:txBody>
      </p:sp>
      <p:grpSp>
        <p:nvGrpSpPr>
          <p:cNvPr id="2" name="Group 1">
            <a:extLst>
              <a:ext uri="{FF2B5EF4-FFF2-40B4-BE49-F238E27FC236}">
                <a16:creationId xmlns:a16="http://schemas.microsoft.com/office/drawing/2014/main" id="{AC37C33D-7C1B-C114-BAC3-00C4CB807B7D}"/>
              </a:ext>
            </a:extLst>
          </p:cNvPr>
          <p:cNvGrpSpPr/>
          <p:nvPr/>
        </p:nvGrpSpPr>
        <p:grpSpPr>
          <a:xfrm>
            <a:off x="694741" y="2968725"/>
            <a:ext cx="8317815" cy="3544396"/>
            <a:chOff x="580713" y="2473789"/>
            <a:chExt cx="8317815" cy="3544396"/>
          </a:xfrm>
        </p:grpSpPr>
        <p:sp>
          <p:nvSpPr>
            <p:cNvPr id="9" name="Arrow: Right 8">
              <a:extLst>
                <a:ext uri="{FF2B5EF4-FFF2-40B4-BE49-F238E27FC236}">
                  <a16:creationId xmlns:a16="http://schemas.microsoft.com/office/drawing/2014/main" id="{A8492AB6-2009-441F-91C2-B340B33FA6F7}"/>
                </a:ext>
              </a:extLst>
            </p:cNvPr>
            <p:cNvSpPr/>
            <p:nvPr/>
          </p:nvSpPr>
          <p:spPr bwMode="auto">
            <a:xfrm>
              <a:off x="2200194" y="3474796"/>
              <a:ext cx="547631" cy="328000"/>
            </a:xfrm>
            <a:prstGeom prst="rightArrow">
              <a:avLst>
                <a:gd name="adj1" fmla="val 50000"/>
                <a:gd name="adj2" fmla="val 50000"/>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836C1030-9EE4-2AFA-D583-8693156AB1F4}"/>
                </a:ext>
              </a:extLst>
            </p:cNvPr>
            <p:cNvPicPr>
              <a:picLocks noChangeAspect="1"/>
            </p:cNvPicPr>
            <p:nvPr/>
          </p:nvPicPr>
          <p:blipFill>
            <a:blip r:embed="rId4"/>
            <a:stretch>
              <a:fillRect/>
            </a:stretch>
          </p:blipFill>
          <p:spPr>
            <a:xfrm>
              <a:off x="2872039" y="2473789"/>
              <a:ext cx="5321499" cy="2330979"/>
            </a:xfrm>
            <a:prstGeom prst="rect">
              <a:avLst/>
            </a:prstGeom>
            <a:effectLst>
              <a:outerShdw blurRad="63500" sx="102000" sy="102000" algn="ctr" rotWithShape="0">
                <a:prstClr val="black">
                  <a:alpha val="40000"/>
                </a:prstClr>
              </a:outerShdw>
            </a:effectLst>
          </p:spPr>
        </p:pic>
        <p:sp>
          <p:nvSpPr>
            <p:cNvPr id="19" name="Arrow: Right 18">
              <a:extLst>
                <a:ext uri="{FF2B5EF4-FFF2-40B4-BE49-F238E27FC236}">
                  <a16:creationId xmlns:a16="http://schemas.microsoft.com/office/drawing/2014/main" id="{6AF5C331-CD71-4EDF-BE4F-D82B964B1EA0}"/>
                </a:ext>
              </a:extLst>
            </p:cNvPr>
            <p:cNvSpPr/>
            <p:nvPr/>
          </p:nvSpPr>
          <p:spPr bwMode="auto">
            <a:xfrm rot="10800000">
              <a:off x="4176665" y="3524763"/>
              <a:ext cx="627141" cy="222921"/>
            </a:xfrm>
            <a:prstGeom prst="rightArrow">
              <a:avLst/>
            </a:prstGeom>
            <a:solidFill>
              <a:schemeClr val="accent2">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E68B692F-4C27-5151-87D1-E449F3448D99}"/>
                </a:ext>
              </a:extLst>
            </p:cNvPr>
            <p:cNvPicPr>
              <a:picLocks noChangeAspect="1"/>
            </p:cNvPicPr>
            <p:nvPr/>
          </p:nvPicPr>
          <p:blipFill>
            <a:blip r:embed="rId5"/>
            <a:stretch>
              <a:fillRect/>
            </a:stretch>
          </p:blipFill>
          <p:spPr>
            <a:xfrm>
              <a:off x="3320205" y="4760346"/>
              <a:ext cx="5578323" cy="1257839"/>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FC5E9194-4360-0733-3730-2410C4550029}"/>
                </a:ext>
              </a:extLst>
            </p:cNvPr>
            <p:cNvSpPr txBox="1"/>
            <p:nvPr/>
          </p:nvSpPr>
          <p:spPr>
            <a:xfrm>
              <a:off x="580713" y="3429003"/>
              <a:ext cx="150249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2.</a:t>
              </a:r>
              <a:r>
                <a:rPr lang="en-US" sz="1400" dirty="0">
                  <a:cs typeface="Arial"/>
                </a:rPr>
                <a:t> Appealing Organization(s) </a:t>
              </a:r>
              <a:endParaRPr lang="en-US" sz="1200" dirty="0">
                <a:cs typeface="Arial"/>
              </a:endParaRPr>
            </a:p>
          </p:txBody>
        </p:sp>
      </p:grpSp>
      <p:sp>
        <p:nvSpPr>
          <p:cNvPr id="15" name="Oval 14">
            <a:extLst>
              <a:ext uri="{FF2B5EF4-FFF2-40B4-BE49-F238E27FC236}">
                <a16:creationId xmlns:a16="http://schemas.microsoft.com/office/drawing/2014/main" id="{4881038A-3135-4E9E-BB11-774B8A9B94FA}"/>
              </a:ext>
            </a:extLst>
          </p:cNvPr>
          <p:cNvSpPr/>
          <p:nvPr/>
        </p:nvSpPr>
        <p:spPr bwMode="auto">
          <a:xfrm>
            <a:off x="2914113" y="3916781"/>
            <a:ext cx="2392339" cy="37967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2230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51233-47B1-9077-2895-195669308F19}"/>
              </a:ext>
            </a:extLst>
          </p:cNvPr>
          <p:cNvSpPr>
            <a:spLocks noGrp="1"/>
          </p:cNvSpPr>
          <p:nvPr>
            <p:ph type="title"/>
          </p:nvPr>
        </p:nvSpPr>
        <p:spPr>
          <a:xfrm>
            <a:off x="2715" y="797694"/>
            <a:ext cx="8231187" cy="400110"/>
          </a:xfrm>
        </p:spPr>
        <p:txBody>
          <a:bodyPr/>
          <a:lstStyle/>
          <a:p>
            <a:r>
              <a:rPr lang="en-US" sz="2000" dirty="0"/>
              <a:t>Basic Info Tab: </a:t>
            </a:r>
            <a:r>
              <a:rPr lang="en-US" sz="2000" b="0" dirty="0"/>
              <a:t>Add Contacts</a:t>
            </a:r>
            <a:endParaRPr lang="en-US" sz="2000" b="0" dirty="0">
              <a:cs typeface="Arial"/>
            </a:endParaRPr>
          </a:p>
        </p:txBody>
      </p:sp>
      <p:sp>
        <p:nvSpPr>
          <p:cNvPr id="3" name="Text Placeholder 2">
            <a:extLst>
              <a:ext uri="{FF2B5EF4-FFF2-40B4-BE49-F238E27FC236}">
                <a16:creationId xmlns:a16="http://schemas.microsoft.com/office/drawing/2014/main" id="{212DFCAF-9CC1-ABC4-CA5E-02C9C339BE14}"/>
              </a:ext>
            </a:extLst>
          </p:cNvPr>
          <p:cNvSpPr>
            <a:spLocks noGrp="1"/>
          </p:cNvSpPr>
          <p:nvPr>
            <p:ph type="body" sz="quarter" idx="13"/>
          </p:nvPr>
        </p:nvSpPr>
        <p:spPr>
          <a:xfrm>
            <a:off x="2443" y="1440148"/>
            <a:ext cx="8254209" cy="1192216"/>
          </a:xfrm>
        </p:spPr>
        <p:txBody>
          <a:bodyPr>
            <a:noAutofit/>
          </a:bodyPr>
          <a:lstStyle/>
          <a:p>
            <a:r>
              <a:rPr lang="en-GB" sz="1400" dirty="0">
                <a:solidFill>
                  <a:srgbClr val="404040"/>
                </a:solidFill>
                <a:effectLst/>
                <a:latin typeface="Arial"/>
                <a:ea typeface="SimSun"/>
                <a:cs typeface="Arial"/>
              </a:rPr>
              <a:t>Copy &amp; paste or type</a:t>
            </a:r>
            <a:r>
              <a:rPr lang="en-GB" sz="1400" b="1" dirty="0">
                <a:solidFill>
                  <a:srgbClr val="404040"/>
                </a:solidFill>
                <a:effectLst/>
                <a:latin typeface="Arial"/>
                <a:ea typeface="SimSun"/>
                <a:cs typeface="Arial"/>
              </a:rPr>
              <a:t> </a:t>
            </a:r>
            <a:r>
              <a:rPr lang="en-GB" sz="1400" dirty="0">
                <a:solidFill>
                  <a:srgbClr val="404040"/>
                </a:solidFill>
                <a:effectLst/>
                <a:latin typeface="Arial"/>
                <a:ea typeface="SimSun"/>
                <a:cs typeface="Arial"/>
              </a:rPr>
              <a:t>the </a:t>
            </a:r>
            <a:r>
              <a:rPr lang="en-GB" sz="1400" b="1" dirty="0">
                <a:solidFill>
                  <a:srgbClr val="404040"/>
                </a:solidFill>
                <a:effectLst/>
                <a:latin typeface="Arial"/>
                <a:ea typeface="SimSun"/>
                <a:cs typeface="Arial"/>
              </a:rPr>
              <a:t>Primary Contact</a:t>
            </a:r>
            <a:r>
              <a:rPr lang="en-GB" sz="1400" dirty="0">
                <a:solidFill>
                  <a:srgbClr val="404040"/>
                </a:solidFill>
                <a:effectLst/>
                <a:latin typeface="Arial"/>
                <a:ea typeface="SimSun"/>
                <a:cs typeface="Arial"/>
              </a:rPr>
              <a:t> details.</a:t>
            </a:r>
            <a:r>
              <a:rPr lang="en-GB" sz="1400" dirty="0">
                <a:effectLst/>
                <a:latin typeface="Arial"/>
                <a:ea typeface="SimSun"/>
                <a:cs typeface="Arial"/>
              </a:rPr>
              <a:t> You can add multiple contacts by clicking on</a:t>
            </a:r>
            <a:r>
              <a:rPr lang="en-GB" sz="1400" dirty="0">
                <a:latin typeface="Arial"/>
                <a:ea typeface="SimSun"/>
                <a:cs typeface="Arial"/>
              </a:rPr>
              <a:t> </a:t>
            </a:r>
            <a:endParaRPr lang="en-GB" sz="1400" dirty="0">
              <a:effectLst/>
              <a:latin typeface="Arial"/>
              <a:ea typeface="SimSun"/>
              <a:cs typeface="Arial"/>
            </a:endParaRPr>
          </a:p>
          <a:p>
            <a:pPr marL="0" indent="0">
              <a:buNone/>
            </a:pPr>
            <a:r>
              <a:rPr lang="en-GB" sz="1400" dirty="0">
                <a:latin typeface="Arial"/>
                <a:ea typeface="SimSun"/>
                <a:cs typeface="Arial"/>
              </a:rPr>
              <a:t>“</a:t>
            </a:r>
            <a:r>
              <a:rPr lang="en-GB" b="1" dirty="0">
                <a:latin typeface="Arial"/>
                <a:ea typeface="SimSun"/>
                <a:cs typeface="Arial"/>
              </a:rPr>
              <a:t>+</a:t>
            </a:r>
            <a:r>
              <a:rPr lang="en-GB" sz="2000" b="1" dirty="0">
                <a:latin typeface="Arial"/>
                <a:ea typeface="SimSun"/>
                <a:cs typeface="Arial"/>
              </a:rPr>
              <a:t> </a:t>
            </a:r>
            <a:r>
              <a:rPr lang="en-GB" sz="1400" b="1" dirty="0">
                <a:latin typeface="Arial"/>
                <a:ea typeface="SimSun"/>
                <a:cs typeface="Arial"/>
              </a:rPr>
              <a:t>ADD</a:t>
            </a:r>
            <a:r>
              <a:rPr lang="en-GB" sz="1400" b="1" dirty="0">
                <a:effectLst/>
                <a:latin typeface="Arial"/>
                <a:ea typeface="SimSun"/>
                <a:cs typeface="Arial"/>
              </a:rPr>
              <a:t> ANOTHER CONTACT</a:t>
            </a:r>
            <a:r>
              <a:rPr lang="en-GB" sz="1400" dirty="0">
                <a:latin typeface="Arial"/>
                <a:ea typeface="SimSun"/>
                <a:cs typeface="Arial"/>
              </a:rPr>
              <a:t>".</a:t>
            </a:r>
            <a:endParaRPr lang="en-GB" sz="1400" dirty="0">
              <a:effectLst/>
              <a:latin typeface="Arial"/>
              <a:ea typeface="SimSun"/>
              <a:cs typeface="Arial"/>
            </a:endParaRPr>
          </a:p>
          <a:p>
            <a:r>
              <a:rPr lang="en-GB" sz="1400" dirty="0">
                <a:effectLst/>
                <a:latin typeface="Arial"/>
                <a:ea typeface="SimSun"/>
                <a:cs typeface="Arial"/>
              </a:rPr>
              <a:t>Click</a:t>
            </a:r>
            <a:r>
              <a:rPr lang="en-GB" sz="1400" b="1" dirty="0">
                <a:solidFill>
                  <a:srgbClr val="ED7D31"/>
                </a:solidFill>
                <a:effectLst/>
                <a:latin typeface="Arial"/>
                <a:ea typeface="SimSun"/>
                <a:cs typeface="Arial"/>
              </a:rPr>
              <a:t> </a:t>
            </a:r>
            <a:r>
              <a:rPr lang="en-GB" sz="1400" b="1" dirty="0">
                <a:solidFill>
                  <a:schemeClr val="accent2"/>
                </a:solidFill>
                <a:effectLst/>
                <a:latin typeface="Arial"/>
                <a:ea typeface="SimSun"/>
                <a:cs typeface="Arial"/>
              </a:rPr>
              <a:t>SAVE &amp; NEXT →</a:t>
            </a:r>
            <a:r>
              <a:rPr lang="en-GB" sz="1400" b="1" u="sng" dirty="0">
                <a:solidFill>
                  <a:schemeClr val="accent2"/>
                </a:solidFill>
                <a:effectLst/>
                <a:latin typeface="Arial"/>
                <a:ea typeface="SimSun"/>
                <a:cs typeface="Arial"/>
              </a:rPr>
              <a:t> </a:t>
            </a:r>
            <a:r>
              <a:rPr lang="en-GB" sz="1400" dirty="0">
                <a:solidFill>
                  <a:srgbClr val="404040"/>
                </a:solidFill>
                <a:effectLst/>
                <a:latin typeface="Arial"/>
                <a:ea typeface="SimSun"/>
                <a:cs typeface="Arial"/>
              </a:rPr>
              <a:t>to move onto the next page.</a:t>
            </a:r>
            <a:endParaRPr lang="fr-CH" sz="1400" dirty="0">
              <a:effectLst/>
              <a:latin typeface="Arial"/>
              <a:ea typeface="SimSun"/>
              <a:cs typeface="Arial"/>
            </a:endParaRPr>
          </a:p>
          <a:p>
            <a:endParaRPr lang="en-US" sz="1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BFF2537-083E-9775-032A-D1E8163D4DD6}"/>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14</a:t>
            </a:fld>
            <a:endParaRPr lang="en-GB" b="1">
              <a:solidFill>
                <a:srgbClr val="000000">
                  <a:lumMod val="65000"/>
                  <a:lumOff val="35000"/>
                </a:srgbClr>
              </a:solidFill>
            </a:endParaRPr>
          </a:p>
        </p:txBody>
      </p:sp>
      <p:pic>
        <p:nvPicPr>
          <p:cNvPr id="7" name="Picture 6">
            <a:extLst>
              <a:ext uri="{FF2B5EF4-FFF2-40B4-BE49-F238E27FC236}">
                <a16:creationId xmlns:a16="http://schemas.microsoft.com/office/drawing/2014/main" id="{FAF28826-710D-2567-3F14-34CF61CFF348}"/>
              </a:ext>
            </a:extLst>
          </p:cNvPr>
          <p:cNvPicPr>
            <a:picLocks noChangeAspect="1"/>
          </p:cNvPicPr>
          <p:nvPr/>
        </p:nvPicPr>
        <p:blipFill rotWithShape="1">
          <a:blip r:embed="rId3"/>
          <a:srcRect t="1" r="680" b="1801"/>
          <a:stretch/>
        </p:blipFill>
        <p:spPr>
          <a:xfrm>
            <a:off x="789677" y="2670464"/>
            <a:ext cx="7564646" cy="3234461"/>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CC39D1CE-F492-0CAE-62E7-D9D055494FC5}"/>
              </a:ext>
            </a:extLst>
          </p:cNvPr>
          <p:cNvSpPr txBox="1"/>
          <p:nvPr/>
        </p:nvSpPr>
        <p:spPr>
          <a:xfrm>
            <a:off x="214745" y="5943025"/>
            <a:ext cx="8661400" cy="584775"/>
          </a:xfrm>
          <a:prstGeom prst="rect">
            <a:avLst/>
          </a:prstGeom>
          <a:noFill/>
        </p:spPr>
        <p:txBody>
          <a:bodyPr wrap="square">
            <a:spAutoFit/>
          </a:bodyPr>
          <a:lstStyle/>
          <a:p>
            <a:r>
              <a:rPr lang="en-GB" sz="1600" b="1" dirty="0">
                <a:solidFill>
                  <a:srgbClr val="FF0000"/>
                </a:solidFill>
                <a:effectLst/>
                <a:latin typeface="Arial"/>
                <a:ea typeface="SimSun"/>
                <a:cs typeface="Arial"/>
              </a:rPr>
              <a:t>IMPORTANT</a:t>
            </a:r>
            <a:r>
              <a:rPr lang="en-GB" sz="1600" dirty="0">
                <a:effectLst/>
                <a:latin typeface="Arial"/>
                <a:ea typeface="SimSun"/>
                <a:cs typeface="Arial"/>
              </a:rPr>
              <a:t>: A good practice to move from one part of a project to another is by clicking on </a:t>
            </a:r>
            <a:r>
              <a:rPr lang="en-GB" sz="1600" b="1" dirty="0">
                <a:solidFill>
                  <a:schemeClr val="accent2"/>
                </a:solidFill>
                <a:effectLst/>
                <a:latin typeface="Arial"/>
                <a:ea typeface="SimSun"/>
                <a:cs typeface="Arial"/>
              </a:rPr>
              <a:t>SAVE &amp; NEXT </a:t>
            </a:r>
            <a:r>
              <a:rPr lang="en-GB" sz="1600" dirty="0">
                <a:latin typeface="Arial"/>
                <a:ea typeface="SimSun"/>
                <a:cs typeface="Arial"/>
              </a:rPr>
              <a:t>to allow for implementing logic from one stage to another.</a:t>
            </a:r>
            <a:endParaRPr lang="fr-CH" sz="1600" dirty="0">
              <a:latin typeface="Arial"/>
              <a:ea typeface="SimSun"/>
              <a:cs typeface="Arial"/>
            </a:endParaRPr>
          </a:p>
        </p:txBody>
      </p:sp>
      <p:cxnSp>
        <p:nvCxnSpPr>
          <p:cNvPr id="6" name="Straight Connector 5">
            <a:extLst>
              <a:ext uri="{FF2B5EF4-FFF2-40B4-BE49-F238E27FC236}">
                <a16:creationId xmlns:a16="http://schemas.microsoft.com/office/drawing/2014/main" id="{9EFF4D87-5051-AC87-B68E-9908F19C914A}"/>
              </a:ext>
            </a:extLst>
          </p:cNvPr>
          <p:cNvCxnSpPr>
            <a:cxnSpLocks/>
          </p:cNvCxnSpPr>
          <p:nvPr/>
        </p:nvCxnSpPr>
        <p:spPr bwMode="auto">
          <a:xfrm>
            <a:off x="-956" y="1209078"/>
            <a:ext cx="390956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39733460"/>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15</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2180" y="797894"/>
            <a:ext cx="7774838" cy="397738"/>
          </a:xfrm>
          <a:prstGeom prst="rect">
            <a:avLst/>
          </a:prstGeom>
        </p:spPr>
        <p:txBody>
          <a:bodyPr wrap="square" lIns="91440" tIns="45720" rIns="91440" bIns="45720" anchor="t">
            <a:spAutoFit/>
          </a:bodyPr>
          <a:lstStyle/>
          <a:p>
            <a:pPr>
              <a:lnSpc>
                <a:spcPct val="107000"/>
              </a:lnSpc>
            </a:pPr>
            <a:r>
              <a:rPr lang="en-US" sz="2000" b="1" dirty="0"/>
              <a:t>Response Plan Tab: </a:t>
            </a:r>
            <a:r>
              <a:rPr lang="en-US" sz="2000" dirty="0"/>
              <a:t>Link to the clusters</a:t>
            </a:r>
          </a:p>
        </p:txBody>
      </p:sp>
      <p:cxnSp>
        <p:nvCxnSpPr>
          <p:cNvPr id="19" name="Straight Connector 18">
            <a:extLst>
              <a:ext uri="{FF2B5EF4-FFF2-40B4-BE49-F238E27FC236}">
                <a16:creationId xmlns:a16="http://schemas.microsoft.com/office/drawing/2014/main" id="{A556A2D2-0A7C-48A7-ACDF-733DED3123B5}"/>
              </a:ext>
            </a:extLst>
          </p:cNvPr>
          <p:cNvCxnSpPr>
            <a:cxnSpLocks/>
          </p:cNvCxnSpPr>
          <p:nvPr/>
        </p:nvCxnSpPr>
        <p:spPr bwMode="auto">
          <a:xfrm>
            <a:off x="-956" y="1218043"/>
            <a:ext cx="4886465"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4" name="Rectangle 2">
            <a:extLst>
              <a:ext uri="{FF2B5EF4-FFF2-40B4-BE49-F238E27FC236}">
                <a16:creationId xmlns:a16="http://schemas.microsoft.com/office/drawing/2014/main" id="{773259B0-7EE5-3741-4C0E-F65D1EB5DE2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16C7987B-BE16-2180-389C-368DBB46B6AF}"/>
              </a:ext>
            </a:extLst>
          </p:cNvPr>
          <p:cNvSpPr txBox="1"/>
          <p:nvPr/>
        </p:nvSpPr>
        <p:spPr>
          <a:xfrm>
            <a:off x="1301" y="1385689"/>
            <a:ext cx="8603311" cy="73866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dirty="0"/>
              <a:t>Select the response plan to connect the project to. Once selected, </a:t>
            </a:r>
            <a:r>
              <a:rPr lang="en-US" sz="1400" dirty="0">
                <a:cs typeface="Arial"/>
              </a:rPr>
              <a:t>a list of the plan Sectors/Clusters will be listed to select, in addition to multiple questions to be answered. </a:t>
            </a:r>
          </a:p>
          <a:p>
            <a:pPr marL="285750" indent="-285750">
              <a:buFont typeface="Arial" panose="020B0604020202020204" pitchFamily="34" charset="0"/>
              <a:buChar char="•"/>
            </a:pPr>
            <a:endParaRPr lang="en-US" sz="1400" dirty="0">
              <a:cs typeface="Arial"/>
            </a:endParaRPr>
          </a:p>
        </p:txBody>
      </p:sp>
      <p:sp>
        <p:nvSpPr>
          <p:cNvPr id="6" name="TextBox 5">
            <a:extLst>
              <a:ext uri="{FF2B5EF4-FFF2-40B4-BE49-F238E27FC236}">
                <a16:creationId xmlns:a16="http://schemas.microsoft.com/office/drawing/2014/main" id="{DB3ADB37-84E4-EBD4-793B-19A528FCC85E}"/>
              </a:ext>
            </a:extLst>
          </p:cNvPr>
          <p:cNvSpPr txBox="1"/>
          <p:nvPr/>
        </p:nvSpPr>
        <p:spPr>
          <a:xfrm>
            <a:off x="76494" y="5204361"/>
            <a:ext cx="4587352" cy="1169551"/>
          </a:xfrm>
          <a:prstGeom prst="rect">
            <a:avLst/>
          </a:prstGeom>
          <a:noFill/>
        </p:spPr>
        <p:txBody>
          <a:bodyPr wrap="square">
            <a:spAutoFit/>
          </a:bodyPr>
          <a:lstStyle/>
          <a:p>
            <a:r>
              <a:rPr lang="en-US" sz="1400" b="1" dirty="0">
                <a:solidFill>
                  <a:srgbClr val="FF0000"/>
                </a:solidFill>
              </a:rPr>
              <a:t>IMPORTANT</a:t>
            </a:r>
            <a:r>
              <a:rPr lang="en-US" sz="1400" dirty="0"/>
              <a:t>: Ensure to select the plan in the right year. If a plan has been selected from previous years, it means the project is linked incorrectly resulting on the need to rework the project to relink it to the correct plan + year</a:t>
            </a:r>
          </a:p>
        </p:txBody>
      </p:sp>
      <p:grpSp>
        <p:nvGrpSpPr>
          <p:cNvPr id="12" name="Group 11">
            <a:extLst>
              <a:ext uri="{FF2B5EF4-FFF2-40B4-BE49-F238E27FC236}">
                <a16:creationId xmlns:a16="http://schemas.microsoft.com/office/drawing/2014/main" id="{1932E3CB-CFA8-F41F-21FE-4BE7A235D156}"/>
              </a:ext>
            </a:extLst>
          </p:cNvPr>
          <p:cNvGrpSpPr/>
          <p:nvPr/>
        </p:nvGrpSpPr>
        <p:grpSpPr>
          <a:xfrm>
            <a:off x="76494" y="1956475"/>
            <a:ext cx="6242847" cy="3290855"/>
            <a:chOff x="-88705" y="2385988"/>
            <a:chExt cx="6242847" cy="3004992"/>
          </a:xfrm>
        </p:grpSpPr>
        <p:grpSp>
          <p:nvGrpSpPr>
            <p:cNvPr id="8" name="Group 7">
              <a:extLst>
                <a:ext uri="{FF2B5EF4-FFF2-40B4-BE49-F238E27FC236}">
                  <a16:creationId xmlns:a16="http://schemas.microsoft.com/office/drawing/2014/main" id="{185B058F-7343-652C-6D51-C7749FE9B9D7}"/>
                </a:ext>
              </a:extLst>
            </p:cNvPr>
            <p:cNvGrpSpPr/>
            <p:nvPr/>
          </p:nvGrpSpPr>
          <p:grpSpPr>
            <a:xfrm>
              <a:off x="-88705" y="2385988"/>
              <a:ext cx="6242847" cy="3004992"/>
              <a:chOff x="110608" y="2451685"/>
              <a:chExt cx="6242847" cy="3004992"/>
            </a:xfrm>
          </p:grpSpPr>
          <p:pic>
            <p:nvPicPr>
              <p:cNvPr id="2049" name="Picture 28" descr="Graphical user interface, text, application&#10;&#10;Description automatically generated">
                <a:extLst>
                  <a:ext uri="{FF2B5EF4-FFF2-40B4-BE49-F238E27FC236}">
                    <a16:creationId xmlns:a16="http://schemas.microsoft.com/office/drawing/2014/main" id="{1107FE4B-D386-1BC2-5A34-15398E107E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128" y="2451685"/>
                <a:ext cx="5461327" cy="251613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1D3E7EC9-E9DB-FB19-E662-4C6D60E238D6}"/>
                  </a:ext>
                </a:extLst>
              </p:cNvPr>
              <p:cNvSpPr/>
              <p:nvPr/>
            </p:nvSpPr>
            <p:spPr bwMode="auto">
              <a:xfrm>
                <a:off x="4110426" y="4985015"/>
                <a:ext cx="587870" cy="433078"/>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TextBox 20">
                <a:extLst>
                  <a:ext uri="{FF2B5EF4-FFF2-40B4-BE49-F238E27FC236}">
                    <a16:creationId xmlns:a16="http://schemas.microsoft.com/office/drawing/2014/main" id="{B7EC6E73-817B-E7A9-40EB-B804CCA51DE9}"/>
                  </a:ext>
                </a:extLst>
              </p:cNvPr>
              <p:cNvSpPr txBox="1"/>
              <p:nvPr/>
            </p:nvSpPr>
            <p:spPr>
              <a:xfrm>
                <a:off x="110608" y="3668664"/>
                <a:ext cx="150249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3.</a:t>
                </a:r>
                <a:r>
                  <a:rPr lang="en-US" sz="1400" dirty="0">
                    <a:cs typeface="Arial"/>
                  </a:rPr>
                  <a:t> Selecting the Response Plan</a:t>
                </a:r>
                <a:endParaRPr lang="en-US" sz="1200" dirty="0">
                  <a:cs typeface="Arial"/>
                </a:endParaRPr>
              </a:p>
            </p:txBody>
          </p:sp>
          <p:sp>
            <p:nvSpPr>
              <p:cNvPr id="2" name="TextBox 1">
                <a:extLst>
                  <a:ext uri="{FF2B5EF4-FFF2-40B4-BE49-F238E27FC236}">
                    <a16:creationId xmlns:a16="http://schemas.microsoft.com/office/drawing/2014/main" id="{8FD7EF43-EB2A-45DF-DB1C-A6C13A4DFF86}"/>
                  </a:ext>
                </a:extLst>
              </p:cNvPr>
              <p:cNvSpPr txBox="1"/>
              <p:nvPr/>
            </p:nvSpPr>
            <p:spPr>
              <a:xfrm>
                <a:off x="2495927" y="4933457"/>
                <a:ext cx="1502492"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4.</a:t>
                </a:r>
                <a:r>
                  <a:rPr lang="en-US" sz="1400" dirty="0">
                    <a:cs typeface="Arial"/>
                  </a:rPr>
                  <a:t> Selecting the Cluster(s)</a:t>
                </a:r>
                <a:endParaRPr lang="en-US" sz="1200" dirty="0">
                  <a:cs typeface="Arial"/>
                </a:endParaRPr>
              </a:p>
            </p:txBody>
          </p:sp>
        </p:grpSp>
        <p:sp>
          <p:nvSpPr>
            <p:cNvPr id="9" name="Arrow: Right 8">
              <a:extLst>
                <a:ext uri="{FF2B5EF4-FFF2-40B4-BE49-F238E27FC236}">
                  <a16:creationId xmlns:a16="http://schemas.microsoft.com/office/drawing/2014/main" id="{A8492AB6-2009-441F-91C2-B340B33FA6F7}"/>
                </a:ext>
              </a:extLst>
            </p:cNvPr>
            <p:cNvSpPr/>
            <p:nvPr/>
          </p:nvSpPr>
          <p:spPr bwMode="auto">
            <a:xfrm>
              <a:off x="1547291" y="3683892"/>
              <a:ext cx="606305" cy="442295"/>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pic>
        <p:nvPicPr>
          <p:cNvPr id="13" name="Picture 12">
            <a:extLst>
              <a:ext uri="{FF2B5EF4-FFF2-40B4-BE49-F238E27FC236}">
                <a16:creationId xmlns:a16="http://schemas.microsoft.com/office/drawing/2014/main" id="{E3F80BE3-4491-15C2-03CF-3C0F625C1528}"/>
              </a:ext>
            </a:extLst>
          </p:cNvPr>
          <p:cNvPicPr>
            <a:picLocks noChangeAspect="1"/>
          </p:cNvPicPr>
          <p:nvPr/>
        </p:nvPicPr>
        <p:blipFill rotWithShape="1">
          <a:blip r:embed="rId4"/>
          <a:srcRect r="10278"/>
          <a:stretch/>
        </p:blipFill>
        <p:spPr>
          <a:xfrm>
            <a:off x="4757893" y="3190511"/>
            <a:ext cx="4357528" cy="30791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3758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A429CC-861C-3F9C-4B8F-97E2C19A91B6}"/>
              </a:ext>
            </a:extLst>
          </p:cNvPr>
          <p:cNvSpPr>
            <a:spLocks noGrp="1"/>
          </p:cNvSpPr>
          <p:nvPr>
            <p:ph type="body" sz="quarter" idx="13"/>
          </p:nvPr>
        </p:nvSpPr>
        <p:spPr>
          <a:xfrm>
            <a:off x="0" y="1411968"/>
            <a:ext cx="8843567" cy="585610"/>
          </a:xfrm>
        </p:spPr>
        <p:txBody>
          <a:bodyPr/>
          <a:lstStyle/>
          <a:p>
            <a:pPr marL="0" indent="0">
              <a:buNone/>
            </a:pPr>
            <a:r>
              <a:rPr lang="en-GB" sz="1400" dirty="0">
                <a:solidFill>
                  <a:srgbClr val="404040"/>
                </a:solidFill>
                <a:latin typeface="Arial"/>
                <a:ea typeface="SimSun"/>
                <a:cs typeface="Calibri"/>
              </a:rPr>
              <a:t>Projects questions under the Plan Fields needs to be answered. The responses to these questions can be of free test , checkbox, a selection from drop down list, or numbers. See below screenshot of an example:</a:t>
            </a:r>
            <a:endParaRPr lang="en-US" dirty="0"/>
          </a:p>
        </p:txBody>
      </p:sp>
      <p:sp>
        <p:nvSpPr>
          <p:cNvPr id="5" name="Slide Number Placeholder 4">
            <a:extLst>
              <a:ext uri="{FF2B5EF4-FFF2-40B4-BE49-F238E27FC236}">
                <a16:creationId xmlns:a16="http://schemas.microsoft.com/office/drawing/2014/main" id="{D8BC7AF7-A684-4617-0DC5-19C66A82F0D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16</a:t>
            </a:fld>
            <a:endParaRPr lang="en-GB" b="1">
              <a:solidFill>
                <a:srgbClr val="000000">
                  <a:lumMod val="65000"/>
                  <a:lumOff val="35000"/>
                </a:srgbClr>
              </a:solidFill>
            </a:endParaRPr>
          </a:p>
        </p:txBody>
      </p:sp>
      <p:sp>
        <p:nvSpPr>
          <p:cNvPr id="13" name="Rectangle 12">
            <a:extLst>
              <a:ext uri="{FF2B5EF4-FFF2-40B4-BE49-F238E27FC236}">
                <a16:creationId xmlns:a16="http://schemas.microsoft.com/office/drawing/2014/main" id="{616225CB-0095-7921-88B9-9D23A58B6F19}"/>
              </a:ext>
            </a:extLst>
          </p:cNvPr>
          <p:cNvSpPr/>
          <p:nvPr/>
        </p:nvSpPr>
        <p:spPr>
          <a:xfrm>
            <a:off x="0" y="796821"/>
            <a:ext cx="8843566" cy="400110"/>
          </a:xfrm>
          <a:prstGeom prst="rect">
            <a:avLst/>
          </a:prstGeom>
        </p:spPr>
        <p:txBody>
          <a:bodyPr wrap="square" lIns="91440" tIns="45720" rIns="91440" bIns="45720" anchor="t">
            <a:spAutoFit/>
          </a:bodyPr>
          <a:lstStyle/>
          <a:p>
            <a:pPr algn="l"/>
            <a:r>
              <a:rPr lang="en-US" sz="2000" b="1" dirty="0"/>
              <a:t>Response Plan Tab: </a:t>
            </a:r>
            <a:r>
              <a:rPr lang="en-US" sz="2000" dirty="0"/>
              <a:t>Answer projects questions (</a:t>
            </a:r>
            <a:r>
              <a:rPr lang="en-US" sz="2000" i="0" dirty="0">
                <a:effectLst/>
              </a:rPr>
              <a:t>Plan fields)</a:t>
            </a:r>
            <a:endParaRPr lang="en-US" sz="2000" dirty="0"/>
          </a:p>
        </p:txBody>
      </p:sp>
      <p:pic>
        <p:nvPicPr>
          <p:cNvPr id="11" name="Picture 11" descr="Graphical user interface, text, application, email&#10;&#10;Description automatically generated">
            <a:extLst>
              <a:ext uri="{FF2B5EF4-FFF2-40B4-BE49-F238E27FC236}">
                <a16:creationId xmlns:a16="http://schemas.microsoft.com/office/drawing/2014/main" id="{48E61DD8-1CE5-0202-A260-FA946C71DC50}"/>
              </a:ext>
            </a:extLst>
          </p:cNvPr>
          <p:cNvPicPr>
            <a:picLocks noChangeAspect="1"/>
          </p:cNvPicPr>
          <p:nvPr/>
        </p:nvPicPr>
        <p:blipFill>
          <a:blip r:embed="rId2"/>
          <a:stretch>
            <a:fillRect/>
          </a:stretch>
        </p:blipFill>
        <p:spPr>
          <a:xfrm>
            <a:off x="115600" y="2142204"/>
            <a:ext cx="8912799" cy="3799045"/>
          </a:xfrm>
          <a:prstGeom prst="rect">
            <a:avLst/>
          </a:prstGeom>
          <a:ln>
            <a:noFill/>
          </a:ln>
          <a:effectLst>
            <a:outerShdw blurRad="190500" algn="tl" rotWithShape="0">
              <a:srgbClr val="000000">
                <a:alpha val="70000"/>
              </a:srgbClr>
            </a:outerShdw>
          </a:effectLst>
        </p:spPr>
      </p:pic>
      <p:cxnSp>
        <p:nvCxnSpPr>
          <p:cNvPr id="7" name="Straight Connector 6">
            <a:extLst>
              <a:ext uri="{FF2B5EF4-FFF2-40B4-BE49-F238E27FC236}">
                <a16:creationId xmlns:a16="http://schemas.microsoft.com/office/drawing/2014/main" id="{8D7EE854-5B18-BA46-E9AC-37584C24360F}"/>
              </a:ext>
            </a:extLst>
          </p:cNvPr>
          <p:cNvCxnSpPr>
            <a:cxnSpLocks/>
          </p:cNvCxnSpPr>
          <p:nvPr/>
        </p:nvCxnSpPr>
        <p:spPr bwMode="auto">
          <a:xfrm>
            <a:off x="0" y="1205896"/>
            <a:ext cx="7027817"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2865A65C-864D-0EB2-EA8A-7E1F5F90B331}"/>
              </a:ext>
            </a:extLst>
          </p:cNvPr>
          <p:cNvSpPr txBox="1"/>
          <p:nvPr/>
        </p:nvSpPr>
        <p:spPr>
          <a:xfrm>
            <a:off x="115599" y="6048156"/>
            <a:ext cx="6617709" cy="338554"/>
          </a:xfrm>
          <a:prstGeom prst="rect">
            <a:avLst/>
          </a:prstGeom>
          <a:noFill/>
        </p:spPr>
        <p:txBody>
          <a:bodyPr wrap="square">
            <a:spAutoFit/>
          </a:bodyPr>
          <a:lstStyle/>
          <a:p>
            <a:r>
              <a:rPr lang="en-GB" sz="1600" dirty="0">
                <a:effectLst/>
                <a:latin typeface="Arial"/>
                <a:ea typeface="SimSun"/>
                <a:cs typeface="Arial"/>
              </a:rPr>
              <a:t>Click</a:t>
            </a:r>
            <a:r>
              <a:rPr lang="en-GB" sz="1600" b="1" dirty="0">
                <a:solidFill>
                  <a:srgbClr val="ED7D31"/>
                </a:solidFill>
                <a:effectLst/>
                <a:latin typeface="Arial"/>
                <a:ea typeface="SimSun"/>
                <a:cs typeface="Arial"/>
              </a:rPr>
              <a:t> </a:t>
            </a:r>
            <a:r>
              <a:rPr lang="en-GB" sz="1600" b="1" dirty="0">
                <a:solidFill>
                  <a:schemeClr val="accent2"/>
                </a:solidFill>
                <a:effectLst/>
                <a:latin typeface="Arial"/>
                <a:ea typeface="SimSun"/>
                <a:cs typeface="Arial"/>
              </a:rPr>
              <a:t>SAVE &amp; NEXT →</a:t>
            </a:r>
            <a:r>
              <a:rPr lang="en-GB" sz="1600" b="1" u="sng" dirty="0">
                <a:solidFill>
                  <a:schemeClr val="accent2"/>
                </a:solidFill>
                <a:effectLst/>
                <a:latin typeface="Arial"/>
                <a:ea typeface="SimSun"/>
                <a:cs typeface="Arial"/>
              </a:rPr>
              <a:t> </a:t>
            </a:r>
            <a:r>
              <a:rPr lang="en-GB" sz="1600" dirty="0">
                <a:solidFill>
                  <a:srgbClr val="404040"/>
                </a:solidFill>
                <a:effectLst/>
                <a:latin typeface="Arial"/>
                <a:ea typeface="SimSun"/>
                <a:cs typeface="Arial"/>
              </a:rPr>
              <a:t>to move onto the </a:t>
            </a:r>
            <a:r>
              <a:rPr lang="en-GB" sz="1600" b="1" dirty="0">
                <a:solidFill>
                  <a:srgbClr val="404040"/>
                </a:solidFill>
                <a:effectLst/>
                <a:latin typeface="Arial"/>
                <a:ea typeface="SimSun"/>
                <a:cs typeface="Arial"/>
              </a:rPr>
              <a:t>Locations</a:t>
            </a:r>
            <a:r>
              <a:rPr lang="en-GB" sz="1600" dirty="0">
                <a:solidFill>
                  <a:srgbClr val="404040"/>
                </a:solidFill>
                <a:effectLst/>
                <a:latin typeface="Arial"/>
                <a:ea typeface="SimSun"/>
                <a:cs typeface="Arial"/>
              </a:rPr>
              <a:t> page.</a:t>
            </a:r>
            <a:endParaRPr lang="fr-CH" sz="1600" dirty="0">
              <a:effectLst/>
              <a:latin typeface="Arial"/>
              <a:ea typeface="SimSun"/>
              <a:cs typeface="Arial"/>
            </a:endParaRPr>
          </a:p>
        </p:txBody>
      </p:sp>
    </p:spTree>
    <p:extLst>
      <p:ext uri="{BB962C8B-B14F-4D97-AF65-F5344CB8AC3E}">
        <p14:creationId xmlns:p14="http://schemas.microsoft.com/office/powerpoint/2010/main" val="1539673115"/>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17</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825" y="794773"/>
            <a:ext cx="7843497" cy="397738"/>
          </a:xfrm>
          <a:prstGeom prst="rect">
            <a:avLst/>
          </a:prstGeom>
        </p:spPr>
        <p:txBody>
          <a:bodyPr wrap="square" lIns="91440" tIns="45720" rIns="91440" bIns="45720" anchor="t">
            <a:spAutoFit/>
          </a:bodyPr>
          <a:lstStyle/>
          <a:p>
            <a:pPr lvl="0">
              <a:lnSpc>
                <a:spcPct val="107000"/>
              </a:lnSpc>
            </a:pPr>
            <a:r>
              <a:rPr lang="en-US" sz="2000" b="1" dirty="0"/>
              <a:t>Locations Tab: </a:t>
            </a:r>
            <a:r>
              <a:rPr lang="en-US" sz="2000" dirty="0">
                <a:solidFill>
                  <a:schemeClr val="bg2">
                    <a:lumMod val="25000"/>
                  </a:schemeClr>
                </a:solidFill>
              </a:rPr>
              <a:t>Add the projects locations</a:t>
            </a:r>
            <a:endParaRPr lang="en-US" sz="2000" b="1" dirty="0"/>
          </a:p>
        </p:txBody>
      </p:sp>
      <p:cxnSp>
        <p:nvCxnSpPr>
          <p:cNvPr id="16" name="Straight Connector 15">
            <a:extLst>
              <a:ext uri="{FF2B5EF4-FFF2-40B4-BE49-F238E27FC236}">
                <a16:creationId xmlns:a16="http://schemas.microsoft.com/office/drawing/2014/main" id="{F4383505-A1AA-4E14-9B55-6C658014F975}"/>
              </a:ext>
            </a:extLst>
          </p:cNvPr>
          <p:cNvCxnSpPr>
            <a:cxnSpLocks/>
          </p:cNvCxnSpPr>
          <p:nvPr/>
        </p:nvCxnSpPr>
        <p:spPr bwMode="auto">
          <a:xfrm>
            <a:off x="-1824" y="1226658"/>
            <a:ext cx="494682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5B3CE438-1F2E-3458-CC20-314D402732DE}"/>
              </a:ext>
            </a:extLst>
          </p:cNvPr>
          <p:cNvSpPr txBox="1"/>
          <p:nvPr/>
        </p:nvSpPr>
        <p:spPr>
          <a:xfrm>
            <a:off x="32262" y="1416831"/>
            <a:ext cx="8377373" cy="95410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dirty="0"/>
              <a:t>Check the locations where the project will be implemented, at lower admin level available</a:t>
            </a:r>
            <a:endParaRPr lang="en-US" sz="1400" dirty="0">
              <a:cs typeface="Arial"/>
            </a:endParaRPr>
          </a:p>
          <a:p>
            <a:pPr marL="285750" indent="-285750">
              <a:buFont typeface="Arial" panose="020B0604020202020204" pitchFamily="34" charset="0"/>
              <a:buChar char="•"/>
            </a:pPr>
            <a:endParaRPr lang="en-US" sz="1400" dirty="0">
              <a:latin typeface="Arial"/>
              <a:ea typeface="SimSun"/>
              <a:cs typeface="Arial"/>
            </a:endParaRPr>
          </a:p>
          <a:p>
            <a:pPr marL="285750" indent="-285750">
              <a:buFont typeface="Arial" panose="020B0604020202020204" pitchFamily="34" charset="0"/>
              <a:buChar char="•"/>
            </a:pPr>
            <a:r>
              <a:rPr lang="en-GB" sz="1400" dirty="0">
                <a:effectLst/>
                <a:latin typeface="Arial"/>
                <a:ea typeface="SimSun"/>
                <a:cs typeface="Calibri"/>
              </a:rPr>
              <a:t>Click</a:t>
            </a:r>
            <a:r>
              <a:rPr lang="en-GB" sz="1400" b="1" dirty="0">
                <a:solidFill>
                  <a:srgbClr val="ED7D31"/>
                </a:solidFill>
                <a:effectLst/>
                <a:latin typeface="Arial"/>
                <a:ea typeface="SimSun"/>
                <a:cs typeface="Calibri"/>
              </a:rPr>
              <a:t> </a:t>
            </a:r>
            <a:r>
              <a:rPr lang="en-GB" sz="1400" b="1" dirty="0">
                <a:solidFill>
                  <a:schemeClr val="accent2"/>
                </a:solidFill>
                <a:effectLst/>
                <a:latin typeface="Arial"/>
                <a:ea typeface="SimSun"/>
                <a:cs typeface="Calibri"/>
              </a:rPr>
              <a:t>SAVE &amp; NEXT →</a:t>
            </a:r>
            <a:r>
              <a:rPr lang="en-GB" sz="1400" b="1" u="sng" dirty="0">
                <a:solidFill>
                  <a:schemeClr val="accent2"/>
                </a:solidFill>
                <a:effectLst/>
                <a:latin typeface="Arial"/>
                <a:ea typeface="SimSun"/>
                <a:cs typeface="Calibri"/>
              </a:rPr>
              <a:t> </a:t>
            </a:r>
            <a:r>
              <a:rPr lang="en-GB" sz="1400" dirty="0">
                <a:solidFill>
                  <a:srgbClr val="404040"/>
                </a:solidFill>
                <a:effectLst/>
                <a:latin typeface="Arial"/>
                <a:ea typeface="SimSun"/>
                <a:cs typeface="Calibri"/>
              </a:rPr>
              <a:t>to move onto the next page.</a:t>
            </a:r>
            <a:endParaRPr lang="fr-CH" sz="1400" dirty="0">
              <a:effectLst/>
              <a:latin typeface="Arial"/>
              <a:ea typeface="SimSun"/>
              <a:cs typeface="Calibri"/>
            </a:endParaRPr>
          </a:p>
          <a:p>
            <a:pPr marL="285750" indent="-285750">
              <a:buFont typeface="Arial" panose="020B0604020202020204" pitchFamily="34" charset="0"/>
              <a:buChar char="•"/>
            </a:pPr>
            <a:endParaRPr lang="en-US" sz="1400" dirty="0">
              <a:cs typeface="Arial"/>
            </a:endParaRPr>
          </a:p>
        </p:txBody>
      </p:sp>
      <p:grpSp>
        <p:nvGrpSpPr>
          <p:cNvPr id="4" name="Group 3">
            <a:extLst>
              <a:ext uri="{FF2B5EF4-FFF2-40B4-BE49-F238E27FC236}">
                <a16:creationId xmlns:a16="http://schemas.microsoft.com/office/drawing/2014/main" id="{AB0BC1AC-D541-B08F-CBAA-F758918B019E}"/>
              </a:ext>
            </a:extLst>
          </p:cNvPr>
          <p:cNvGrpSpPr/>
          <p:nvPr/>
        </p:nvGrpSpPr>
        <p:grpSpPr>
          <a:xfrm>
            <a:off x="1224679" y="2198472"/>
            <a:ext cx="6694642" cy="4120666"/>
            <a:chOff x="914401" y="2246097"/>
            <a:chExt cx="6694642" cy="4120666"/>
          </a:xfrm>
        </p:grpSpPr>
        <p:pic>
          <p:nvPicPr>
            <p:cNvPr id="2" name="Picture 2" descr="Table&#10;&#10;Description automatically generated">
              <a:extLst>
                <a:ext uri="{FF2B5EF4-FFF2-40B4-BE49-F238E27FC236}">
                  <a16:creationId xmlns:a16="http://schemas.microsoft.com/office/drawing/2014/main" id="{C781D671-D94F-8702-ED64-AEEC46DC7EA6}"/>
                </a:ext>
              </a:extLst>
            </p:cNvPr>
            <p:cNvPicPr>
              <a:picLocks noChangeAspect="1"/>
            </p:cNvPicPr>
            <p:nvPr/>
          </p:nvPicPr>
          <p:blipFill rotWithShape="1">
            <a:blip r:embed="rId3"/>
            <a:srcRect l="1410" t="7155" r="4977" b="-228"/>
            <a:stretch/>
          </p:blipFill>
          <p:spPr>
            <a:xfrm>
              <a:off x="914401" y="2246097"/>
              <a:ext cx="6694642" cy="4120666"/>
            </a:xfrm>
            <a:prstGeom prst="rect">
              <a:avLst/>
            </a:prstGeom>
            <a:ln>
              <a:noFill/>
            </a:ln>
            <a:effectLst>
              <a:outerShdw blurRad="190500" algn="tl" rotWithShape="0">
                <a:srgbClr val="000000">
                  <a:alpha val="70000"/>
                </a:srgbClr>
              </a:outerShdw>
            </a:effectLst>
          </p:spPr>
        </p:pic>
        <p:sp>
          <p:nvSpPr>
            <p:cNvPr id="19" name="Arrow: Right 18">
              <a:extLst>
                <a:ext uri="{FF2B5EF4-FFF2-40B4-BE49-F238E27FC236}">
                  <a16:creationId xmlns:a16="http://schemas.microsoft.com/office/drawing/2014/main" id="{82667796-8009-491F-B24E-1DD4DCE4E3D6}"/>
                </a:ext>
              </a:extLst>
            </p:cNvPr>
            <p:cNvSpPr/>
            <p:nvPr/>
          </p:nvSpPr>
          <p:spPr bwMode="auto">
            <a:xfrm rot="10800000">
              <a:off x="4634726" y="3581443"/>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7A3B985F-D64B-4495-B165-DAC010484956}"/>
                </a:ext>
              </a:extLst>
            </p:cNvPr>
            <p:cNvSpPr/>
            <p:nvPr/>
          </p:nvSpPr>
          <p:spPr bwMode="auto">
            <a:xfrm>
              <a:off x="3360444" y="2570614"/>
              <a:ext cx="3809949" cy="2253517"/>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1400" b="1" dirty="0">
                <a:solidFill>
                  <a:srgbClr val="FF0000"/>
                </a:solidFill>
                <a:latin typeface="Arial" charset="0"/>
              </a:endParaRPr>
            </a:p>
          </p:txBody>
        </p:sp>
        <p:sp>
          <p:nvSpPr>
            <p:cNvPr id="15" name="Oval 14">
              <a:extLst>
                <a:ext uri="{FF2B5EF4-FFF2-40B4-BE49-F238E27FC236}">
                  <a16:creationId xmlns:a16="http://schemas.microsoft.com/office/drawing/2014/main" id="{E2A9CEAB-DE1F-4102-84D3-8AAA5D1AA7AD}"/>
                </a:ext>
              </a:extLst>
            </p:cNvPr>
            <p:cNvSpPr/>
            <p:nvPr/>
          </p:nvSpPr>
          <p:spPr bwMode="auto">
            <a:xfrm>
              <a:off x="915913" y="3400769"/>
              <a:ext cx="849809" cy="216539"/>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07001BB8-D631-4436-A14E-451C780FB37E}"/>
                </a:ext>
              </a:extLst>
            </p:cNvPr>
            <p:cNvSpPr/>
            <p:nvPr/>
          </p:nvSpPr>
          <p:spPr>
            <a:xfrm>
              <a:off x="5128718" y="2603621"/>
              <a:ext cx="859740" cy="275653"/>
            </a:xfrm>
            <a:prstGeom prst="rect">
              <a:avLst/>
            </a:prstGeom>
          </p:spPr>
          <p:txBody>
            <a:bodyPr wrap="square">
              <a:spAutoFit/>
            </a:bodyPr>
            <a:lstStyle/>
            <a:p>
              <a:pPr lvl="0">
                <a:lnSpc>
                  <a:spcPct val="107000"/>
                </a:lnSpc>
              </a:pPr>
              <a:r>
                <a:rPr lang="en-US" sz="1200" b="1" dirty="0"/>
                <a:t>Admin 0</a:t>
              </a:r>
            </a:p>
          </p:txBody>
        </p:sp>
        <p:sp>
          <p:nvSpPr>
            <p:cNvPr id="22" name="Rectangle 21">
              <a:extLst>
                <a:ext uri="{FF2B5EF4-FFF2-40B4-BE49-F238E27FC236}">
                  <a16:creationId xmlns:a16="http://schemas.microsoft.com/office/drawing/2014/main" id="{19192D40-A98E-431B-B480-9374C2C6E968}"/>
                </a:ext>
              </a:extLst>
            </p:cNvPr>
            <p:cNvSpPr/>
            <p:nvPr/>
          </p:nvSpPr>
          <p:spPr>
            <a:xfrm>
              <a:off x="5155548" y="3542343"/>
              <a:ext cx="859740" cy="275653"/>
            </a:xfrm>
            <a:prstGeom prst="rect">
              <a:avLst/>
            </a:prstGeom>
          </p:spPr>
          <p:txBody>
            <a:bodyPr wrap="square">
              <a:spAutoFit/>
            </a:bodyPr>
            <a:lstStyle/>
            <a:p>
              <a:pPr lvl="0">
                <a:lnSpc>
                  <a:spcPct val="107000"/>
                </a:lnSpc>
              </a:pPr>
              <a:r>
                <a:rPr lang="en-US" sz="1200" b="1" dirty="0"/>
                <a:t>Admin 1</a:t>
              </a:r>
            </a:p>
          </p:txBody>
        </p:sp>
        <p:sp>
          <p:nvSpPr>
            <p:cNvPr id="23" name="Rectangle 22">
              <a:extLst>
                <a:ext uri="{FF2B5EF4-FFF2-40B4-BE49-F238E27FC236}">
                  <a16:creationId xmlns:a16="http://schemas.microsoft.com/office/drawing/2014/main" id="{7ABCF4E6-D158-4843-BB8C-E6D90D505A2C}"/>
                </a:ext>
              </a:extLst>
            </p:cNvPr>
            <p:cNvSpPr/>
            <p:nvPr/>
          </p:nvSpPr>
          <p:spPr>
            <a:xfrm>
              <a:off x="5608672" y="3965709"/>
              <a:ext cx="859740" cy="275653"/>
            </a:xfrm>
            <a:prstGeom prst="rect">
              <a:avLst/>
            </a:prstGeom>
          </p:spPr>
          <p:txBody>
            <a:bodyPr wrap="square">
              <a:spAutoFit/>
            </a:bodyPr>
            <a:lstStyle/>
            <a:p>
              <a:pPr lvl="0">
                <a:lnSpc>
                  <a:spcPct val="107000"/>
                </a:lnSpc>
              </a:pPr>
              <a:r>
                <a:rPr lang="en-US" sz="1200" b="1" dirty="0"/>
                <a:t>Admin 2</a:t>
              </a:r>
            </a:p>
          </p:txBody>
        </p:sp>
        <p:sp>
          <p:nvSpPr>
            <p:cNvPr id="3" name="Arrow: Right 2">
              <a:extLst>
                <a:ext uri="{FF2B5EF4-FFF2-40B4-BE49-F238E27FC236}">
                  <a16:creationId xmlns:a16="http://schemas.microsoft.com/office/drawing/2014/main" id="{1D58830E-EA8B-C56A-E648-2E363A858BAB}"/>
                </a:ext>
              </a:extLst>
            </p:cNvPr>
            <p:cNvSpPr/>
            <p:nvPr/>
          </p:nvSpPr>
          <p:spPr bwMode="auto">
            <a:xfrm rot="10800000">
              <a:off x="4616796" y="2648446"/>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16DE8E1C-E478-25A5-C537-43AC21B9C756}"/>
                </a:ext>
              </a:extLst>
            </p:cNvPr>
            <p:cNvSpPr/>
            <p:nvPr/>
          </p:nvSpPr>
          <p:spPr bwMode="auto">
            <a:xfrm rot="10800000">
              <a:off x="5098999" y="4010068"/>
              <a:ext cx="440335" cy="1884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
        <p:nvSpPr>
          <p:cNvPr id="6" name="TextBox 5">
            <a:extLst>
              <a:ext uri="{FF2B5EF4-FFF2-40B4-BE49-F238E27FC236}">
                <a16:creationId xmlns:a16="http://schemas.microsoft.com/office/drawing/2014/main" id="{4AC72DE9-FF06-12F0-B94E-E9BC4E9EC30C}"/>
              </a:ext>
            </a:extLst>
          </p:cNvPr>
          <p:cNvSpPr txBox="1"/>
          <p:nvPr/>
        </p:nvSpPr>
        <p:spPr>
          <a:xfrm>
            <a:off x="266551" y="4542102"/>
            <a:ext cx="2181149"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5.</a:t>
            </a:r>
            <a:r>
              <a:rPr lang="en-US" sz="1400" dirty="0">
                <a:cs typeface="Arial"/>
              </a:rPr>
              <a:t> Location</a:t>
            </a:r>
            <a:br>
              <a:rPr lang="en-US" sz="1400" dirty="0">
                <a:cs typeface="Arial"/>
              </a:rPr>
            </a:br>
            <a:r>
              <a:rPr lang="en-US" sz="1200" dirty="0">
                <a:cs typeface="Arial"/>
              </a:rPr>
              <a:t>i.e., where the projects will be implemented</a:t>
            </a:r>
            <a:endParaRPr lang="en-US" dirty="0"/>
          </a:p>
        </p:txBody>
      </p:sp>
    </p:spTree>
    <p:extLst>
      <p:ext uri="{BB962C8B-B14F-4D97-AF65-F5344CB8AC3E}">
        <p14:creationId xmlns:p14="http://schemas.microsoft.com/office/powerpoint/2010/main" val="242621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261AF76-DECA-1699-26CA-6DF070D57F96}"/>
              </a:ext>
            </a:extLst>
          </p:cNvPr>
          <p:cNvPicPr>
            <a:picLocks noChangeAspect="1"/>
          </p:cNvPicPr>
          <p:nvPr/>
        </p:nvPicPr>
        <p:blipFill>
          <a:blip r:embed="rId3"/>
          <a:stretch>
            <a:fillRect/>
          </a:stretch>
        </p:blipFill>
        <p:spPr>
          <a:xfrm>
            <a:off x="100743" y="2420617"/>
            <a:ext cx="4327839" cy="3886018"/>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92D150F9-0328-181A-7705-012917C5F0CA}"/>
              </a:ext>
            </a:extLst>
          </p:cNvPr>
          <p:cNvPicPr>
            <a:picLocks noChangeAspect="1"/>
          </p:cNvPicPr>
          <p:nvPr/>
        </p:nvPicPr>
        <p:blipFill>
          <a:blip r:embed="rId4"/>
          <a:stretch>
            <a:fillRect/>
          </a:stretch>
        </p:blipFill>
        <p:spPr>
          <a:xfrm>
            <a:off x="4572000" y="2634571"/>
            <a:ext cx="4471257" cy="3514309"/>
          </a:xfrm>
          <a:prstGeom prst="rect">
            <a:avLst/>
          </a:prstGeom>
          <a:ln>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a:xfrm>
            <a:off x="7800108" y="6570936"/>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18</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3531" y="779709"/>
            <a:ext cx="8630229" cy="397738"/>
          </a:xfrm>
          <a:prstGeom prst="rect">
            <a:avLst/>
          </a:prstGeom>
        </p:spPr>
        <p:txBody>
          <a:bodyPr wrap="square" lIns="91440" tIns="45720" rIns="91440" bIns="45720" anchor="t">
            <a:spAutoFit/>
          </a:bodyPr>
          <a:lstStyle/>
          <a:p>
            <a:pPr>
              <a:lnSpc>
                <a:spcPct val="107000"/>
              </a:lnSpc>
            </a:pPr>
            <a:r>
              <a:rPr lang="en-US" sz="2000" b="1" dirty="0"/>
              <a:t>Cluster/Sector Tab: </a:t>
            </a:r>
            <a:r>
              <a:rPr lang="en-US" sz="2000" dirty="0"/>
              <a:t>Add Projects targets against Cluster targets</a:t>
            </a:r>
          </a:p>
        </p:txBody>
      </p:sp>
      <p:sp>
        <p:nvSpPr>
          <p:cNvPr id="7" name="TextBox 6">
            <a:extLst>
              <a:ext uri="{FF2B5EF4-FFF2-40B4-BE49-F238E27FC236}">
                <a16:creationId xmlns:a16="http://schemas.microsoft.com/office/drawing/2014/main" id="{09A3C00D-6E93-BAD8-401B-E09A42A8649C}"/>
              </a:ext>
            </a:extLst>
          </p:cNvPr>
          <p:cNvSpPr txBox="1"/>
          <p:nvPr/>
        </p:nvSpPr>
        <p:spPr>
          <a:xfrm>
            <a:off x="4075" y="1315273"/>
            <a:ext cx="8580120" cy="954107"/>
          </a:xfrm>
          <a:prstGeom prst="rect">
            <a:avLst/>
          </a:prstGeom>
          <a:noFill/>
        </p:spPr>
        <p:txBody>
          <a:bodyPr wrap="square" lIns="91440" tIns="45720" rIns="91440" bIns="45720" anchor="t">
            <a:spAutoFit/>
          </a:bodyPr>
          <a:lstStyle/>
          <a:p>
            <a:pPr marL="176213" indent="-176213">
              <a:buFont typeface="Arial" panose="020B0604020202020204" pitchFamily="34" charset="0"/>
              <a:buChar char="•"/>
            </a:pPr>
            <a:r>
              <a:rPr lang="en-US" sz="1400" dirty="0"/>
              <a:t>Add project targets, including at indicators level. </a:t>
            </a:r>
            <a:endParaRPr lang="en-US" sz="1400" dirty="0">
              <a:cs typeface="Arial"/>
            </a:endParaRPr>
          </a:p>
          <a:p>
            <a:pPr marL="285750" indent="-285750">
              <a:buFont typeface="Arial" panose="020B0604020202020204" pitchFamily="34" charset="0"/>
              <a:buChar char="•"/>
            </a:pPr>
            <a:endParaRPr lang="en-US" sz="1400" dirty="0">
              <a:latin typeface="Arial"/>
              <a:ea typeface="SimSun"/>
              <a:cs typeface="Arial"/>
            </a:endParaRPr>
          </a:p>
          <a:p>
            <a:pPr marL="176213" indent="-176213">
              <a:buFont typeface="Arial" panose="020B0604020202020204" pitchFamily="34" charset="0"/>
              <a:buChar char="•"/>
            </a:pPr>
            <a:r>
              <a:rPr lang="en-GB" sz="1400" dirty="0">
                <a:effectLst/>
                <a:latin typeface="Arial"/>
                <a:ea typeface="SimSun"/>
                <a:cs typeface="Calibri"/>
              </a:rPr>
              <a:t>Add the </a:t>
            </a:r>
            <a:r>
              <a:rPr lang="en-GB" sz="1400" b="1" dirty="0">
                <a:effectLst/>
                <a:latin typeface="Arial"/>
                <a:ea typeface="SimSun"/>
                <a:cs typeface="Calibri"/>
              </a:rPr>
              <a:t>disaggregated targets to </a:t>
            </a:r>
            <a:r>
              <a:rPr lang="en-US" sz="1400" dirty="0">
                <a:effectLst/>
                <a:latin typeface="Arial"/>
                <a:ea typeface="SimSun"/>
                <a:cs typeface="Calibri"/>
              </a:rPr>
              <a:t>indicate</a:t>
            </a:r>
          </a:p>
          <a:p>
            <a:r>
              <a:rPr lang="en-US" sz="1400" dirty="0">
                <a:latin typeface="Arial"/>
                <a:ea typeface="SimSun"/>
                <a:cs typeface="Calibri"/>
              </a:rPr>
              <a:t>t</a:t>
            </a:r>
            <a:r>
              <a:rPr lang="en-US" sz="1400" dirty="0">
                <a:effectLst/>
                <a:latin typeface="Arial"/>
                <a:ea typeface="SimSun"/>
                <a:cs typeface="Calibri"/>
              </a:rPr>
              <a:t>he quantities of your project per location. </a:t>
            </a:r>
            <a:endParaRPr lang="fr-CH" sz="1400" dirty="0">
              <a:effectLst/>
              <a:latin typeface="Arial"/>
              <a:ea typeface="SimSun" panose="02010600030101010101" pitchFamily="2" charset="-122"/>
              <a:cs typeface="Vrinda" panose="020B0502040204020203" pitchFamily="34" charset="0"/>
            </a:endParaRPr>
          </a:p>
        </p:txBody>
      </p:sp>
      <p:sp>
        <p:nvSpPr>
          <p:cNvPr id="3" name="TextBox 2">
            <a:extLst>
              <a:ext uri="{FF2B5EF4-FFF2-40B4-BE49-F238E27FC236}">
                <a16:creationId xmlns:a16="http://schemas.microsoft.com/office/drawing/2014/main" id="{82AE4BE5-D624-1C45-FD25-7DE373CF78F3}"/>
              </a:ext>
            </a:extLst>
          </p:cNvPr>
          <p:cNvSpPr txBox="1"/>
          <p:nvPr/>
        </p:nvSpPr>
        <p:spPr>
          <a:xfrm>
            <a:off x="4188127" y="1352623"/>
            <a:ext cx="2171578"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6.</a:t>
            </a:r>
            <a:r>
              <a:rPr lang="en-US" sz="1400" dirty="0">
                <a:cs typeface="Arial"/>
              </a:rPr>
              <a:t> Plan framework</a:t>
            </a:r>
            <a:br>
              <a:rPr lang="en-US" sz="1400" dirty="0">
                <a:cs typeface="Arial"/>
              </a:rPr>
            </a:br>
            <a:r>
              <a:rPr lang="en-US" sz="1200" dirty="0">
                <a:cs typeface="Arial"/>
              </a:rPr>
              <a:t>e.g., Project target vs plan/cluster(s) target</a:t>
            </a:r>
          </a:p>
        </p:txBody>
      </p:sp>
      <p:grpSp>
        <p:nvGrpSpPr>
          <p:cNvPr id="11" name="Group 10">
            <a:extLst>
              <a:ext uri="{FF2B5EF4-FFF2-40B4-BE49-F238E27FC236}">
                <a16:creationId xmlns:a16="http://schemas.microsoft.com/office/drawing/2014/main" id="{F77A1411-CC8D-3493-5305-9A3DBC9F9D93}"/>
              </a:ext>
            </a:extLst>
          </p:cNvPr>
          <p:cNvGrpSpPr/>
          <p:nvPr/>
        </p:nvGrpSpPr>
        <p:grpSpPr>
          <a:xfrm>
            <a:off x="1020459" y="4171156"/>
            <a:ext cx="3319275" cy="1126564"/>
            <a:chOff x="4949122" y="3376023"/>
            <a:chExt cx="4494274" cy="1542244"/>
          </a:xfrm>
        </p:grpSpPr>
        <p:sp>
          <p:nvSpPr>
            <p:cNvPr id="6" name="Oval 5">
              <a:extLst>
                <a:ext uri="{FF2B5EF4-FFF2-40B4-BE49-F238E27FC236}">
                  <a16:creationId xmlns:a16="http://schemas.microsoft.com/office/drawing/2014/main" id="{12B73FFB-51D7-A3D9-2FA1-504F7A73185A}"/>
                </a:ext>
              </a:extLst>
            </p:cNvPr>
            <p:cNvSpPr/>
            <p:nvPr/>
          </p:nvSpPr>
          <p:spPr bwMode="auto">
            <a:xfrm>
              <a:off x="4949122" y="4488573"/>
              <a:ext cx="1684092" cy="42969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3" name="Oval 12">
              <a:extLst>
                <a:ext uri="{FF2B5EF4-FFF2-40B4-BE49-F238E27FC236}">
                  <a16:creationId xmlns:a16="http://schemas.microsoft.com/office/drawing/2014/main" id="{ADCF7C6D-A7ED-73C6-53DC-A14533305D43}"/>
                </a:ext>
              </a:extLst>
            </p:cNvPr>
            <p:cNvSpPr/>
            <p:nvPr/>
          </p:nvSpPr>
          <p:spPr bwMode="auto">
            <a:xfrm>
              <a:off x="7878501" y="4488573"/>
              <a:ext cx="1564895" cy="40918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3EED9FA6-A15C-C96C-C362-5C9DB5828FE4}"/>
                </a:ext>
              </a:extLst>
            </p:cNvPr>
            <p:cNvSpPr/>
            <p:nvPr/>
          </p:nvSpPr>
          <p:spPr bwMode="auto">
            <a:xfrm>
              <a:off x="6541274" y="4488573"/>
              <a:ext cx="1337230" cy="40918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E907F5F2-03A7-0ECA-D20E-BE9EF0681681}"/>
                </a:ext>
              </a:extLst>
            </p:cNvPr>
            <p:cNvSpPr/>
            <p:nvPr/>
          </p:nvSpPr>
          <p:spPr bwMode="auto">
            <a:xfrm>
              <a:off x="7446239" y="3376023"/>
              <a:ext cx="1915947" cy="519151"/>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cxnSp>
        <p:nvCxnSpPr>
          <p:cNvPr id="8" name="Straight Connector 7">
            <a:extLst>
              <a:ext uri="{FF2B5EF4-FFF2-40B4-BE49-F238E27FC236}">
                <a16:creationId xmlns:a16="http://schemas.microsoft.com/office/drawing/2014/main" id="{67943BEB-CA8C-36A8-87DA-63E44259F51F}"/>
              </a:ext>
            </a:extLst>
          </p:cNvPr>
          <p:cNvCxnSpPr>
            <a:cxnSpLocks/>
          </p:cNvCxnSpPr>
          <p:nvPr/>
        </p:nvCxnSpPr>
        <p:spPr bwMode="auto">
          <a:xfrm>
            <a:off x="4075" y="1204342"/>
            <a:ext cx="7537122"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12" name="Group 11">
            <a:extLst>
              <a:ext uri="{FF2B5EF4-FFF2-40B4-BE49-F238E27FC236}">
                <a16:creationId xmlns:a16="http://schemas.microsoft.com/office/drawing/2014/main" id="{213526FF-2928-91B6-A0CE-514991E94735}"/>
              </a:ext>
            </a:extLst>
          </p:cNvPr>
          <p:cNvGrpSpPr/>
          <p:nvPr/>
        </p:nvGrpSpPr>
        <p:grpSpPr>
          <a:xfrm>
            <a:off x="5718063" y="4022664"/>
            <a:ext cx="3141979" cy="1354117"/>
            <a:chOff x="3561893" y="4045441"/>
            <a:chExt cx="3086005" cy="1329993"/>
          </a:xfrm>
        </p:grpSpPr>
        <p:sp>
          <p:nvSpPr>
            <p:cNvPr id="19" name="Oval 18">
              <a:extLst>
                <a:ext uri="{FF2B5EF4-FFF2-40B4-BE49-F238E27FC236}">
                  <a16:creationId xmlns:a16="http://schemas.microsoft.com/office/drawing/2014/main" id="{63F495CC-43C6-CEC6-CAF5-B096B5BFE970}"/>
                </a:ext>
              </a:extLst>
            </p:cNvPr>
            <p:cNvSpPr/>
            <p:nvPr/>
          </p:nvSpPr>
          <p:spPr bwMode="auto">
            <a:xfrm>
              <a:off x="3561893" y="5042808"/>
              <a:ext cx="1301363" cy="33262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1" name="Oval 20">
              <a:extLst>
                <a:ext uri="{FF2B5EF4-FFF2-40B4-BE49-F238E27FC236}">
                  <a16:creationId xmlns:a16="http://schemas.microsoft.com/office/drawing/2014/main" id="{6CD198C5-D490-A4CE-F254-00C186447655}"/>
                </a:ext>
              </a:extLst>
            </p:cNvPr>
            <p:cNvSpPr/>
            <p:nvPr/>
          </p:nvSpPr>
          <p:spPr bwMode="auto">
            <a:xfrm>
              <a:off x="5038427" y="4045441"/>
              <a:ext cx="1609471" cy="25498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
        <p:nvSpPr>
          <p:cNvPr id="23" name="Rectangle 22">
            <a:extLst>
              <a:ext uri="{FF2B5EF4-FFF2-40B4-BE49-F238E27FC236}">
                <a16:creationId xmlns:a16="http://schemas.microsoft.com/office/drawing/2014/main" id="{D6916DD4-B5AB-F52E-09FC-439E664CA6A5}"/>
              </a:ext>
            </a:extLst>
          </p:cNvPr>
          <p:cNvSpPr/>
          <p:nvPr/>
        </p:nvSpPr>
        <p:spPr>
          <a:xfrm>
            <a:off x="1568727" y="2397649"/>
            <a:ext cx="2526212" cy="600101"/>
          </a:xfrm>
          <a:prstGeom prst="rect">
            <a:avLst/>
          </a:prstGeom>
        </p:spPr>
        <p:txBody>
          <a:bodyPr wrap="square" lIns="91440" tIns="45720" rIns="91440" bIns="45720" anchor="t">
            <a:spAutoFit/>
          </a:bodyPr>
          <a:lstStyle/>
          <a:p>
            <a:pPr algn="ctr">
              <a:lnSpc>
                <a:spcPct val="107000"/>
              </a:lnSpc>
            </a:pPr>
            <a:r>
              <a:rPr lang="en-US" sz="1600" b="1" dirty="0">
                <a:solidFill>
                  <a:schemeClr val="accent4">
                    <a:lumMod val="75000"/>
                  </a:schemeClr>
                </a:solidFill>
              </a:rPr>
              <a:t>Caseloads </a:t>
            </a:r>
          </a:p>
          <a:p>
            <a:pPr algn="ctr">
              <a:lnSpc>
                <a:spcPct val="107000"/>
              </a:lnSpc>
            </a:pPr>
            <a:r>
              <a:rPr lang="en-US" sz="1600" b="1" dirty="0">
                <a:solidFill>
                  <a:schemeClr val="accent4">
                    <a:lumMod val="75000"/>
                  </a:schemeClr>
                </a:solidFill>
              </a:rPr>
              <a:t>(people targeted)</a:t>
            </a:r>
            <a:endParaRPr lang="en-US" sz="1600" dirty="0">
              <a:solidFill>
                <a:schemeClr val="accent4">
                  <a:lumMod val="75000"/>
                </a:schemeClr>
              </a:solidFill>
            </a:endParaRPr>
          </a:p>
        </p:txBody>
      </p:sp>
      <p:sp>
        <p:nvSpPr>
          <p:cNvPr id="24" name="Rectangle 23">
            <a:extLst>
              <a:ext uri="{FF2B5EF4-FFF2-40B4-BE49-F238E27FC236}">
                <a16:creationId xmlns:a16="http://schemas.microsoft.com/office/drawing/2014/main" id="{10E2E83F-CD9A-9379-4B85-03637DB18387}"/>
              </a:ext>
            </a:extLst>
          </p:cNvPr>
          <p:cNvSpPr/>
          <p:nvPr/>
        </p:nvSpPr>
        <p:spPr>
          <a:xfrm>
            <a:off x="6025947" y="2588337"/>
            <a:ext cx="2526212" cy="336631"/>
          </a:xfrm>
          <a:prstGeom prst="rect">
            <a:avLst/>
          </a:prstGeom>
        </p:spPr>
        <p:txBody>
          <a:bodyPr wrap="square" lIns="91440" tIns="45720" rIns="91440" bIns="45720" anchor="t">
            <a:spAutoFit/>
          </a:bodyPr>
          <a:lstStyle/>
          <a:p>
            <a:pPr algn="ctr">
              <a:lnSpc>
                <a:spcPct val="107000"/>
              </a:lnSpc>
            </a:pPr>
            <a:r>
              <a:rPr lang="en-US" sz="1600" b="1" dirty="0">
                <a:solidFill>
                  <a:schemeClr val="accent4">
                    <a:lumMod val="75000"/>
                  </a:schemeClr>
                </a:solidFill>
              </a:rPr>
              <a:t>Activities targets</a:t>
            </a:r>
            <a:endParaRPr lang="en-US" sz="1600" dirty="0">
              <a:solidFill>
                <a:schemeClr val="accent4">
                  <a:lumMod val="75000"/>
                </a:schemeClr>
              </a:solidFill>
            </a:endParaRPr>
          </a:p>
        </p:txBody>
      </p:sp>
      <p:sp>
        <p:nvSpPr>
          <p:cNvPr id="9" name="Arrow: Right 8">
            <a:extLst>
              <a:ext uri="{FF2B5EF4-FFF2-40B4-BE49-F238E27FC236}">
                <a16:creationId xmlns:a16="http://schemas.microsoft.com/office/drawing/2014/main" id="{A8492AB6-2009-441F-91C2-B340B33FA6F7}"/>
              </a:ext>
            </a:extLst>
          </p:cNvPr>
          <p:cNvSpPr/>
          <p:nvPr/>
        </p:nvSpPr>
        <p:spPr bwMode="auto">
          <a:xfrm rot="5400000">
            <a:off x="4279080" y="2055622"/>
            <a:ext cx="365671" cy="364319"/>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2382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19</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8293" y="783417"/>
            <a:ext cx="7934980" cy="397738"/>
          </a:xfrm>
          <a:prstGeom prst="rect">
            <a:avLst/>
          </a:prstGeom>
        </p:spPr>
        <p:txBody>
          <a:bodyPr wrap="square" lIns="91440" tIns="45720" rIns="91440" bIns="45720" anchor="t">
            <a:spAutoFit/>
          </a:bodyPr>
          <a:lstStyle/>
          <a:p>
            <a:pPr lvl="0">
              <a:lnSpc>
                <a:spcPct val="107000"/>
              </a:lnSpc>
            </a:pPr>
            <a:r>
              <a:rPr lang="en-US" sz="2000" b="1" dirty="0"/>
              <a:t>Budget Tab: </a:t>
            </a:r>
            <a:r>
              <a:rPr lang="en-US" sz="2000" dirty="0"/>
              <a:t>Add the overall cost and budget line items</a:t>
            </a:r>
            <a:endParaRPr lang="en-US" sz="2000" b="1" dirty="0"/>
          </a:p>
        </p:txBody>
      </p:sp>
      <p:sp>
        <p:nvSpPr>
          <p:cNvPr id="9" name="Arrow: Right 8">
            <a:extLst>
              <a:ext uri="{FF2B5EF4-FFF2-40B4-BE49-F238E27FC236}">
                <a16:creationId xmlns:a16="http://schemas.microsoft.com/office/drawing/2014/main" id="{A8492AB6-2009-441F-91C2-B340B33FA6F7}"/>
              </a:ext>
            </a:extLst>
          </p:cNvPr>
          <p:cNvSpPr/>
          <p:nvPr/>
        </p:nvSpPr>
        <p:spPr bwMode="auto">
          <a:xfrm>
            <a:off x="3088583" y="2826831"/>
            <a:ext cx="606880" cy="397360"/>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D4CB4D7A-213B-C441-C87E-C4E45E090D44}"/>
              </a:ext>
            </a:extLst>
          </p:cNvPr>
          <p:cNvSpPr txBox="1"/>
          <p:nvPr/>
        </p:nvSpPr>
        <p:spPr>
          <a:xfrm>
            <a:off x="0" y="1383310"/>
            <a:ext cx="8247017"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dirty="0"/>
              <a:t>Add overall Project budget in the field </a:t>
            </a:r>
            <a:r>
              <a:rPr lang="en-US" sz="1400" b="1" dirty="0"/>
              <a:t>Project Cost USD</a:t>
            </a:r>
            <a:r>
              <a:rPr lang="en-US" sz="1400" dirty="0"/>
              <a:t>, and, and then list the budget line items, with the cost for each. </a:t>
            </a:r>
            <a:r>
              <a:rPr lang="en-US" sz="1400" i="1" dirty="0">
                <a:solidFill>
                  <a:schemeClr val="accent4">
                    <a:lumMod val="75000"/>
                  </a:schemeClr>
                </a:solidFill>
              </a:rPr>
              <a:t>You also can add percentages for each item instead of the full amount, and the system will calculate the cost automatically without having to add it manually</a:t>
            </a:r>
            <a:r>
              <a:rPr lang="en-US" sz="1400" i="1" dirty="0"/>
              <a:t>.</a:t>
            </a: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en-US" sz="1400" dirty="0">
                <a:cs typeface="Arial"/>
              </a:rPr>
              <a:t>Add more line items by clicking on ‘</a:t>
            </a:r>
            <a:r>
              <a:rPr lang="en-US" sz="1200" b="1" dirty="0">
                <a:cs typeface="Arial"/>
              </a:rPr>
              <a:t>ADD ANOTHER LINE ITEM</a:t>
            </a:r>
            <a:r>
              <a:rPr lang="en-US" sz="1400" dirty="0">
                <a:cs typeface="Arial"/>
              </a:rPr>
              <a:t>’. </a:t>
            </a:r>
          </a:p>
        </p:txBody>
      </p:sp>
      <p:sp>
        <p:nvSpPr>
          <p:cNvPr id="4" name="TextBox 3">
            <a:extLst>
              <a:ext uri="{FF2B5EF4-FFF2-40B4-BE49-F238E27FC236}">
                <a16:creationId xmlns:a16="http://schemas.microsoft.com/office/drawing/2014/main" id="{2B1865A8-1EFF-02FC-CBDF-8BB74549F5F5}"/>
              </a:ext>
            </a:extLst>
          </p:cNvPr>
          <p:cNvSpPr txBox="1"/>
          <p:nvPr/>
        </p:nvSpPr>
        <p:spPr>
          <a:xfrm>
            <a:off x="738341" y="2705929"/>
            <a:ext cx="2181149" cy="677108"/>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7.</a:t>
            </a:r>
            <a:r>
              <a:rPr lang="en-US" sz="1400" dirty="0">
                <a:cs typeface="Arial"/>
              </a:rPr>
              <a:t> Budget</a:t>
            </a:r>
            <a:endParaRPr lang="en-US" dirty="0"/>
          </a:p>
          <a:p>
            <a:r>
              <a:rPr lang="en-US" sz="1200" dirty="0">
                <a:cs typeface="Arial"/>
              </a:rPr>
              <a:t>e.g., broken down by clusters and appealing agencies</a:t>
            </a:r>
            <a:endParaRPr lang="en-US" dirty="0"/>
          </a:p>
        </p:txBody>
      </p:sp>
      <p:sp>
        <p:nvSpPr>
          <p:cNvPr id="2" name="TextBox 1">
            <a:extLst>
              <a:ext uri="{FF2B5EF4-FFF2-40B4-BE49-F238E27FC236}">
                <a16:creationId xmlns:a16="http://schemas.microsoft.com/office/drawing/2014/main" id="{BAE5F443-5A3E-DDD5-E16F-443775B2AFE9}"/>
              </a:ext>
            </a:extLst>
          </p:cNvPr>
          <p:cNvSpPr txBox="1"/>
          <p:nvPr/>
        </p:nvSpPr>
        <p:spPr>
          <a:xfrm>
            <a:off x="152500" y="3774550"/>
            <a:ext cx="364509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cs typeface="Arial"/>
              </a:rPr>
              <a:t>Note</a:t>
            </a:r>
            <a:r>
              <a:rPr lang="en-US" sz="1400" dirty="0">
                <a:cs typeface="Arial"/>
              </a:rPr>
              <a:t>: If the overall project cost entered at the top of the page does not match the budget line items breakdown, the </a:t>
            </a:r>
            <a:r>
              <a:rPr lang="en-US" sz="1400" dirty="0" err="1">
                <a:cs typeface="Arial"/>
              </a:rPr>
              <a:t>colour</a:t>
            </a:r>
            <a:r>
              <a:rPr lang="en-US" sz="1400" dirty="0">
                <a:cs typeface="Arial"/>
              </a:rPr>
              <a:t> of </a:t>
            </a:r>
            <a:r>
              <a:rPr lang="en-US" sz="1400" b="1" dirty="0">
                <a:cs typeface="Arial"/>
              </a:rPr>
              <a:t>Total </a:t>
            </a:r>
            <a:r>
              <a:rPr lang="en-US" sz="1400" dirty="0">
                <a:cs typeface="Arial"/>
              </a:rPr>
              <a:t>bar will be displayed in </a:t>
            </a:r>
            <a:r>
              <a:rPr lang="en-US" sz="1400" b="1" dirty="0">
                <a:solidFill>
                  <a:srgbClr val="FF0000"/>
                </a:solidFill>
                <a:cs typeface="Arial"/>
              </a:rPr>
              <a:t>RED </a:t>
            </a:r>
            <a:r>
              <a:rPr lang="en-US" sz="1400" dirty="0">
                <a:cs typeface="Arial"/>
              </a:rPr>
              <a:t>(see screenshot). Once all numbers matches again, the Total bar will turn </a:t>
            </a:r>
            <a:r>
              <a:rPr lang="en-US" sz="1400" b="1" dirty="0">
                <a:solidFill>
                  <a:schemeClr val="accent6">
                    <a:lumMod val="75000"/>
                  </a:schemeClr>
                </a:solidFill>
                <a:cs typeface="Arial"/>
              </a:rPr>
              <a:t>GREEN</a:t>
            </a:r>
            <a:r>
              <a:rPr lang="en-US" sz="1400" dirty="0">
                <a:cs typeface="Arial"/>
              </a:rPr>
              <a:t>.​</a:t>
            </a:r>
            <a:endParaRPr lang="en-US" dirty="0"/>
          </a:p>
        </p:txBody>
      </p:sp>
      <p:grpSp>
        <p:nvGrpSpPr>
          <p:cNvPr id="5" name="Group 4">
            <a:extLst>
              <a:ext uri="{FF2B5EF4-FFF2-40B4-BE49-F238E27FC236}">
                <a16:creationId xmlns:a16="http://schemas.microsoft.com/office/drawing/2014/main" id="{90B885F2-A096-B0C3-224E-3590B36C3A54}"/>
              </a:ext>
            </a:extLst>
          </p:cNvPr>
          <p:cNvGrpSpPr/>
          <p:nvPr/>
        </p:nvGrpSpPr>
        <p:grpSpPr>
          <a:xfrm>
            <a:off x="4210338" y="2602615"/>
            <a:ext cx="4636293" cy="3796908"/>
            <a:chOff x="3914774" y="2624432"/>
            <a:chExt cx="4636293" cy="3796908"/>
          </a:xfrm>
        </p:grpSpPr>
        <p:pic>
          <p:nvPicPr>
            <p:cNvPr id="3" name="Picture 4" descr="Table&#10;&#10;Description automatically generated">
              <a:extLst>
                <a:ext uri="{FF2B5EF4-FFF2-40B4-BE49-F238E27FC236}">
                  <a16:creationId xmlns:a16="http://schemas.microsoft.com/office/drawing/2014/main" id="{C2548269-5A4F-C566-A218-4E77F540FC50}"/>
                </a:ext>
              </a:extLst>
            </p:cNvPr>
            <p:cNvPicPr>
              <a:picLocks noChangeAspect="1"/>
            </p:cNvPicPr>
            <p:nvPr/>
          </p:nvPicPr>
          <p:blipFill>
            <a:blip r:embed="rId3"/>
            <a:stretch>
              <a:fillRect/>
            </a:stretch>
          </p:blipFill>
          <p:spPr>
            <a:xfrm>
              <a:off x="3914774" y="2624432"/>
              <a:ext cx="4636293" cy="3796908"/>
            </a:xfrm>
            <a:prstGeom prst="rect">
              <a:avLst/>
            </a:prstGeom>
            <a:ln>
              <a:noFill/>
            </a:ln>
            <a:effectLst>
              <a:outerShdw blurRad="190500" algn="tl" rotWithShape="0">
                <a:srgbClr val="000000">
                  <a:alpha val="70000"/>
                </a:srgbClr>
              </a:outerShdw>
            </a:effectLst>
          </p:spPr>
        </p:pic>
        <p:sp>
          <p:nvSpPr>
            <p:cNvPr id="8" name="Oval 7">
              <a:extLst>
                <a:ext uri="{FF2B5EF4-FFF2-40B4-BE49-F238E27FC236}">
                  <a16:creationId xmlns:a16="http://schemas.microsoft.com/office/drawing/2014/main" id="{0415C928-0618-53A3-3A8B-CB5233981A32}"/>
                </a:ext>
              </a:extLst>
            </p:cNvPr>
            <p:cNvSpPr/>
            <p:nvPr/>
          </p:nvSpPr>
          <p:spPr bwMode="auto">
            <a:xfrm>
              <a:off x="3925253" y="2864776"/>
              <a:ext cx="1153419" cy="35941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1F8410A4-291D-53E5-F56D-A89060A7E333}"/>
                </a:ext>
              </a:extLst>
            </p:cNvPr>
            <p:cNvSpPr/>
            <p:nvPr/>
          </p:nvSpPr>
          <p:spPr bwMode="auto">
            <a:xfrm>
              <a:off x="3969866" y="6043709"/>
              <a:ext cx="1662410" cy="28797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cxnSp>
        <p:nvCxnSpPr>
          <p:cNvPr id="7" name="Straight Connector 6">
            <a:extLst>
              <a:ext uri="{FF2B5EF4-FFF2-40B4-BE49-F238E27FC236}">
                <a16:creationId xmlns:a16="http://schemas.microsoft.com/office/drawing/2014/main" id="{7010D401-0305-0737-039B-592E8BD38AF3}"/>
              </a:ext>
            </a:extLst>
          </p:cNvPr>
          <p:cNvCxnSpPr>
            <a:cxnSpLocks/>
          </p:cNvCxnSpPr>
          <p:nvPr/>
        </p:nvCxnSpPr>
        <p:spPr bwMode="auto">
          <a:xfrm flipV="1">
            <a:off x="2966" y="1206593"/>
            <a:ext cx="6720563" cy="1611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95010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C1A7-ED7A-70BA-DF27-F8B540330A0D}"/>
              </a:ext>
            </a:extLst>
          </p:cNvPr>
          <p:cNvSpPr>
            <a:spLocks noGrp="1"/>
          </p:cNvSpPr>
          <p:nvPr>
            <p:ph type="title"/>
          </p:nvPr>
        </p:nvSpPr>
        <p:spPr>
          <a:xfrm>
            <a:off x="0" y="793803"/>
            <a:ext cx="8231187" cy="400110"/>
          </a:xfrm>
        </p:spPr>
        <p:txBody>
          <a:bodyPr/>
          <a:lstStyle/>
          <a:p>
            <a:r>
              <a:rPr lang="en-US" sz="2000" dirty="0"/>
              <a:t>This step-by-step guide covers:</a:t>
            </a:r>
            <a:endParaRPr lang="fr-CH" sz="2000" dirty="0">
              <a:cs typeface="Arial"/>
            </a:endParaRPr>
          </a:p>
        </p:txBody>
      </p:sp>
      <p:sp>
        <p:nvSpPr>
          <p:cNvPr id="3" name="Text Placeholder 2">
            <a:extLst>
              <a:ext uri="{FF2B5EF4-FFF2-40B4-BE49-F238E27FC236}">
                <a16:creationId xmlns:a16="http://schemas.microsoft.com/office/drawing/2014/main" id="{9B8CABDF-04E1-3387-2ED1-EB540A4BBFF6}"/>
              </a:ext>
            </a:extLst>
          </p:cNvPr>
          <p:cNvSpPr>
            <a:spLocks noGrp="1"/>
          </p:cNvSpPr>
          <p:nvPr>
            <p:ph type="body" sz="quarter" idx="13"/>
          </p:nvPr>
        </p:nvSpPr>
        <p:spPr>
          <a:xfrm>
            <a:off x="242597" y="1306776"/>
            <a:ext cx="8901403" cy="5169716"/>
          </a:xfrm>
        </p:spPr>
        <p:txBody>
          <a:bodyPr vert="horz" wrap="square" lIns="91440" tIns="45720" rIns="91440" bIns="45720" numCol="1" anchor="ctr" anchorCtr="0" compatLnSpc="1">
            <a:prstTxWarp prst="textNoShape">
              <a:avLst/>
            </a:prstTxWarp>
            <a:noAutofit/>
          </a:bodyPr>
          <a:lstStyle/>
          <a:p>
            <a:pPr marL="342900" lvl="0" indent="-342900" rtl="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Log in to Project Module</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Register New Organization</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Create a New Project</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Edit a Project</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Clone/Copy Existing Project</a:t>
            </a:r>
          </a:p>
          <a:p>
            <a:pPr marL="34290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Add New Project Editors/Owners</a:t>
            </a:r>
          </a:p>
          <a:p>
            <a:pPr marL="34290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View Project Activity Log</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Add or Review Comments</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Approve Projects: For Both Single &amp; Multi-Cluster </a:t>
            </a:r>
            <a:r>
              <a:rPr lang="en-US" sz="1600" dirty="0">
                <a:latin typeface="Arial"/>
                <a:ea typeface="Calibri" panose="020F0502020204030204" pitchFamily="34" charset="0"/>
                <a:cs typeface="Arial"/>
              </a:rPr>
              <a:t>P</a:t>
            </a:r>
            <a:r>
              <a:rPr lang="en-US" sz="1600" dirty="0">
                <a:effectLst/>
                <a:latin typeface="Arial"/>
                <a:ea typeface="Calibri" panose="020F0502020204030204" pitchFamily="34" charset="0"/>
                <a:cs typeface="Arial"/>
              </a:rPr>
              <a:t>rojects</a:t>
            </a:r>
          </a:p>
          <a:p>
            <a:pPr marL="342900" indent="-342900">
              <a:lnSpc>
                <a:spcPct val="107000"/>
              </a:lnSpc>
              <a:buFont typeface="Symbol" panose="05050102010706020507" pitchFamily="18" charset="2"/>
              <a:buChar char=""/>
            </a:pPr>
            <a:r>
              <a:rPr lang="en-US" sz="1600" dirty="0">
                <a:ea typeface="Calibri" panose="020F0502020204030204" pitchFamily="34" charset="0"/>
                <a:cs typeface="Arial"/>
              </a:rPr>
              <a:t>Delete Projects</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Edit and Change Project Status</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Revise Published Projects</a:t>
            </a:r>
          </a:p>
          <a:p>
            <a:pPr marL="342900" lvl="0" indent="-342900">
              <a:lnSpc>
                <a:spcPct val="107000"/>
              </a:lnSpc>
              <a:buFont typeface="Symbol" panose="05050102010706020507" pitchFamily="18" charset="2"/>
              <a:buChar char=""/>
            </a:pPr>
            <a:r>
              <a:rPr lang="en-US" sz="1600" dirty="0">
                <a:effectLst/>
                <a:latin typeface="Arial"/>
                <a:ea typeface="Calibri" panose="020F0502020204030204" pitchFamily="34" charset="0"/>
                <a:cs typeface="Arial"/>
              </a:rPr>
              <a:t>Download projects data</a:t>
            </a:r>
          </a:p>
          <a:p>
            <a:pPr marL="342900" lvl="0" indent="-342900">
              <a:lnSpc>
                <a:spcPct val="107000"/>
              </a:lnSpc>
              <a:spcAft>
                <a:spcPts val="800"/>
              </a:spcAft>
              <a:buFont typeface="Symbol" panose="05050102010706020507" pitchFamily="18" charset="2"/>
              <a:buChar char=""/>
            </a:pPr>
            <a:r>
              <a:rPr lang="en-US" sz="1600" dirty="0">
                <a:effectLst/>
                <a:latin typeface="Arial"/>
                <a:ea typeface="Calibri" panose="020F0502020204030204" pitchFamily="34" charset="0"/>
                <a:cs typeface="Arial"/>
              </a:rPr>
              <a:t>Resources</a:t>
            </a:r>
          </a:p>
        </p:txBody>
      </p:sp>
      <p:sp>
        <p:nvSpPr>
          <p:cNvPr id="5" name="Slide Number Placeholder 4">
            <a:extLst>
              <a:ext uri="{FF2B5EF4-FFF2-40B4-BE49-F238E27FC236}">
                <a16:creationId xmlns:a16="http://schemas.microsoft.com/office/drawing/2014/main" id="{374DCAE1-D949-BBF8-0656-706EC730A63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a:t>
            </a:fld>
            <a:endParaRPr lang="en-GB" b="1">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87FBB2C3-CD75-310D-BEC5-3B35D3114262}"/>
              </a:ext>
            </a:extLst>
          </p:cNvPr>
          <p:cNvCxnSpPr>
            <a:cxnSpLocks/>
          </p:cNvCxnSpPr>
          <p:nvPr/>
        </p:nvCxnSpPr>
        <p:spPr bwMode="auto">
          <a:xfrm>
            <a:off x="0" y="1227986"/>
            <a:ext cx="3876675"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50822312"/>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20</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0892" y="783417"/>
            <a:ext cx="8925339" cy="397738"/>
          </a:xfrm>
          <a:prstGeom prst="rect">
            <a:avLst/>
          </a:prstGeom>
        </p:spPr>
        <p:txBody>
          <a:bodyPr wrap="square" lIns="91440" tIns="45720" rIns="91440" bIns="45720" anchor="t">
            <a:spAutoFit/>
          </a:bodyPr>
          <a:lstStyle/>
          <a:p>
            <a:pPr>
              <a:lnSpc>
                <a:spcPct val="107000"/>
              </a:lnSpc>
            </a:pPr>
            <a:r>
              <a:rPr lang="en-US" sz="2000" b="1" dirty="0"/>
              <a:t>Budget Tab: </a:t>
            </a:r>
            <a:r>
              <a:rPr lang="en-US" sz="2000" dirty="0"/>
              <a:t>Add the budget breakdown by cluster/organization</a:t>
            </a:r>
            <a:endParaRPr lang="en-US" sz="2000" b="1" dirty="0"/>
          </a:p>
        </p:txBody>
      </p:sp>
      <p:sp>
        <p:nvSpPr>
          <p:cNvPr id="6" name="TextBox 5">
            <a:extLst>
              <a:ext uri="{FF2B5EF4-FFF2-40B4-BE49-F238E27FC236}">
                <a16:creationId xmlns:a16="http://schemas.microsoft.com/office/drawing/2014/main" id="{D4CB4D7A-213B-C441-C87E-C4E45E090D44}"/>
              </a:ext>
            </a:extLst>
          </p:cNvPr>
          <p:cNvSpPr txBox="1"/>
          <p:nvPr/>
        </p:nvSpPr>
        <p:spPr>
          <a:xfrm>
            <a:off x="90321" y="1483288"/>
            <a:ext cx="4839855" cy="2769989"/>
          </a:xfrm>
          <a:prstGeom prst="rect">
            <a:avLst/>
          </a:prstGeom>
          <a:noFill/>
        </p:spPr>
        <p:txBody>
          <a:bodyPr wrap="square" lIns="91440" tIns="45720" rIns="91440" bIns="45720" anchor="t">
            <a:spAutoFit/>
          </a:bodyPr>
          <a:lstStyle/>
          <a:p>
            <a:pPr marL="176213" indent="-176213">
              <a:buFont typeface="Arial" panose="020B0604020202020204" pitchFamily="34" charset="0"/>
              <a:buChar char="•"/>
            </a:pPr>
            <a:r>
              <a:rPr lang="en-US" sz="1600" dirty="0"/>
              <a:t>You can delete a row by clicking on the ‘x’ next to the row. </a:t>
            </a:r>
            <a:endParaRPr lang="en-US" sz="1600" dirty="0">
              <a:cs typeface="Arial"/>
            </a:endParaRPr>
          </a:p>
          <a:p>
            <a:pPr marL="176213" indent="-176213">
              <a:buFont typeface="Arial"/>
              <a:buChar char="•"/>
            </a:pPr>
            <a:endParaRPr lang="en-US" sz="1600" dirty="0"/>
          </a:p>
          <a:p>
            <a:pPr marL="176213" indent="-176213">
              <a:buFont typeface="Arial" panose="020B0604020202020204" pitchFamily="34" charset="0"/>
              <a:buChar char="•"/>
            </a:pPr>
            <a:r>
              <a:rPr lang="en-US" sz="1600" dirty="0"/>
              <a:t>Tick the disclaimer checkbox that you will inform FTS </a:t>
            </a:r>
          </a:p>
          <a:p>
            <a:pPr marL="176213" indent="-176213"/>
            <a:r>
              <a:rPr lang="en-US" sz="1600" dirty="0"/>
              <a:t>When the project received funding. </a:t>
            </a:r>
          </a:p>
          <a:p>
            <a:pPr marL="176213" indent="-176213"/>
            <a:endParaRPr lang="en-US" sz="1600" b="1" dirty="0">
              <a:solidFill>
                <a:srgbClr val="FF0000"/>
              </a:solidFill>
            </a:endParaRPr>
          </a:p>
          <a:p>
            <a:pPr marL="176213" indent="-176213">
              <a:buFont typeface="Arial" panose="020B0604020202020204" pitchFamily="34" charset="0"/>
              <a:buChar char="•"/>
            </a:pPr>
            <a:r>
              <a:rPr lang="en-US" sz="1600" b="1" dirty="0">
                <a:solidFill>
                  <a:srgbClr val="FF0000"/>
                </a:solidFill>
              </a:rPr>
              <a:t>IMPORTANT</a:t>
            </a:r>
            <a:r>
              <a:rPr lang="en-US" sz="1600" dirty="0"/>
              <a:t>: It is critical you send funds reports to FTS on </a:t>
            </a:r>
          </a:p>
          <a:p>
            <a:pPr marL="176213" indent="-176213"/>
            <a:r>
              <a:rPr lang="en-US" sz="1600" dirty="0"/>
              <a:t>regular basis using the </a:t>
            </a:r>
            <a:r>
              <a:rPr lang="en-US" sz="1600" dirty="0">
                <a:hlinkClick r:id="rId3"/>
              </a:rPr>
              <a:t>standard template</a:t>
            </a:r>
            <a:endParaRPr lang="en-US" sz="1600" dirty="0"/>
          </a:p>
          <a:p>
            <a:endParaRPr lang="en-US" sz="1400" dirty="0">
              <a:cs typeface="Arial"/>
            </a:endParaRPr>
          </a:p>
        </p:txBody>
      </p:sp>
      <p:sp>
        <p:nvSpPr>
          <p:cNvPr id="4" name="TextBox 3">
            <a:extLst>
              <a:ext uri="{FF2B5EF4-FFF2-40B4-BE49-F238E27FC236}">
                <a16:creationId xmlns:a16="http://schemas.microsoft.com/office/drawing/2014/main" id="{D3C94E26-A983-AD16-B2E5-00543090D51B}"/>
              </a:ext>
            </a:extLst>
          </p:cNvPr>
          <p:cNvSpPr txBox="1"/>
          <p:nvPr/>
        </p:nvSpPr>
        <p:spPr>
          <a:xfrm>
            <a:off x="201663" y="5054587"/>
            <a:ext cx="4370337" cy="1292662"/>
          </a:xfrm>
          <a:prstGeom prst="rect">
            <a:avLst/>
          </a:prstGeom>
          <a:noFill/>
        </p:spPr>
        <p:txBody>
          <a:bodyPr wrap="square" lIns="91440" tIns="45720" rIns="91440" bIns="45720" anchor="t">
            <a:spAutoFit/>
          </a:bodyPr>
          <a:lstStyle/>
          <a:p>
            <a:r>
              <a:rPr lang="en-US" sz="1600" b="1" dirty="0">
                <a:cs typeface="Arial"/>
              </a:rPr>
              <a:t>Note</a:t>
            </a:r>
            <a:r>
              <a:rPr lang="en-US" sz="1600" dirty="0">
                <a:cs typeface="Arial"/>
              </a:rPr>
              <a:t>: If the project has two or more cluster or appealing organizations, budget split will be required for each cluster/organization, as illustrated here.</a:t>
            </a:r>
          </a:p>
          <a:p>
            <a:endParaRPr lang="en-US" sz="1400" dirty="0">
              <a:cs typeface="Arial"/>
            </a:endParaRPr>
          </a:p>
        </p:txBody>
      </p:sp>
      <p:pic>
        <p:nvPicPr>
          <p:cNvPr id="7" name="Picture 7" descr="Graphical user interface, table&#10;&#10;Description automatically generated">
            <a:extLst>
              <a:ext uri="{FF2B5EF4-FFF2-40B4-BE49-F238E27FC236}">
                <a16:creationId xmlns:a16="http://schemas.microsoft.com/office/drawing/2014/main" id="{A7909F73-63E7-7B1F-B39A-BD27270D0C2C}"/>
              </a:ext>
            </a:extLst>
          </p:cNvPr>
          <p:cNvPicPr>
            <a:picLocks noChangeAspect="1"/>
          </p:cNvPicPr>
          <p:nvPr/>
        </p:nvPicPr>
        <p:blipFill>
          <a:blip r:embed="rId4"/>
          <a:stretch>
            <a:fillRect/>
          </a:stretch>
        </p:blipFill>
        <p:spPr>
          <a:xfrm>
            <a:off x="5021086" y="1418330"/>
            <a:ext cx="4046935" cy="4898141"/>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87541ADE-0606-AC76-69F6-A8AB9BFFABDD}"/>
              </a:ext>
            </a:extLst>
          </p:cNvPr>
          <p:cNvSpPr/>
          <p:nvPr/>
        </p:nvSpPr>
        <p:spPr bwMode="auto">
          <a:xfrm>
            <a:off x="8589162" y="2725656"/>
            <a:ext cx="421185" cy="120773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2" name="Oval 11">
            <a:extLst>
              <a:ext uri="{FF2B5EF4-FFF2-40B4-BE49-F238E27FC236}">
                <a16:creationId xmlns:a16="http://schemas.microsoft.com/office/drawing/2014/main" id="{3FBE7C30-8035-70BF-F92A-547233409302}"/>
              </a:ext>
            </a:extLst>
          </p:cNvPr>
          <p:cNvSpPr/>
          <p:nvPr/>
        </p:nvSpPr>
        <p:spPr bwMode="auto">
          <a:xfrm>
            <a:off x="4987850" y="1712881"/>
            <a:ext cx="456904" cy="377274"/>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B6A2B8B6-01BC-AB7E-8170-AE30C4548329}"/>
              </a:ext>
            </a:extLst>
          </p:cNvPr>
          <p:cNvSpPr/>
          <p:nvPr/>
        </p:nvSpPr>
        <p:spPr bwMode="auto">
          <a:xfrm>
            <a:off x="4572000" y="5293878"/>
            <a:ext cx="606880" cy="397360"/>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cxnSp>
        <p:nvCxnSpPr>
          <p:cNvPr id="3" name="Straight Connector 2">
            <a:extLst>
              <a:ext uri="{FF2B5EF4-FFF2-40B4-BE49-F238E27FC236}">
                <a16:creationId xmlns:a16="http://schemas.microsoft.com/office/drawing/2014/main" id="{113E9C3B-F812-7E37-F399-361B7E7DA0B2}"/>
              </a:ext>
            </a:extLst>
          </p:cNvPr>
          <p:cNvCxnSpPr>
            <a:cxnSpLocks/>
          </p:cNvCxnSpPr>
          <p:nvPr/>
        </p:nvCxnSpPr>
        <p:spPr bwMode="auto">
          <a:xfrm>
            <a:off x="2966" y="1222447"/>
            <a:ext cx="8731459"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F5050110-20C4-39EB-415D-AB1068A15D4F}"/>
              </a:ext>
            </a:extLst>
          </p:cNvPr>
          <p:cNvSpPr txBox="1"/>
          <p:nvPr/>
        </p:nvSpPr>
        <p:spPr>
          <a:xfrm>
            <a:off x="75979" y="6094096"/>
            <a:ext cx="4673600" cy="307777"/>
          </a:xfrm>
          <a:prstGeom prst="rect">
            <a:avLst/>
          </a:prstGeom>
          <a:noFill/>
        </p:spPr>
        <p:txBody>
          <a:bodyPr wrap="square">
            <a:spAutoFit/>
          </a:bodyPr>
          <a:lstStyle/>
          <a:p>
            <a:r>
              <a:rPr lang="en-US" sz="1400" dirty="0">
                <a:cs typeface="Arial"/>
              </a:rPr>
              <a:t>Click </a:t>
            </a:r>
            <a:r>
              <a:rPr lang="en-US" sz="1400" b="1" dirty="0">
                <a:solidFill>
                  <a:schemeClr val="accent2"/>
                </a:solidFill>
                <a:cs typeface="Arial"/>
              </a:rPr>
              <a:t>SAVE &amp; NEXT → </a:t>
            </a:r>
            <a:r>
              <a:rPr lang="en-US" sz="1400" dirty="0">
                <a:cs typeface="Arial"/>
              </a:rPr>
              <a:t>to move onto the next page.</a:t>
            </a:r>
            <a:endParaRPr lang="en-US" sz="1400" dirty="0"/>
          </a:p>
        </p:txBody>
      </p:sp>
    </p:spTree>
    <p:extLst>
      <p:ext uri="{BB962C8B-B14F-4D97-AF65-F5344CB8AC3E}">
        <p14:creationId xmlns:p14="http://schemas.microsoft.com/office/powerpoint/2010/main" val="1973816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21</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1440" y="779627"/>
            <a:ext cx="5562600" cy="397738"/>
          </a:xfrm>
          <a:prstGeom prst="rect">
            <a:avLst/>
          </a:prstGeom>
        </p:spPr>
        <p:txBody>
          <a:bodyPr wrap="square">
            <a:spAutoFit/>
          </a:bodyPr>
          <a:lstStyle/>
          <a:p>
            <a:pPr lvl="0">
              <a:lnSpc>
                <a:spcPct val="107000"/>
              </a:lnSpc>
            </a:pPr>
            <a:r>
              <a:rPr lang="en-US" sz="2000" b="1" dirty="0"/>
              <a:t>Submit the Project</a:t>
            </a:r>
          </a:p>
        </p:txBody>
      </p:sp>
      <p:sp>
        <p:nvSpPr>
          <p:cNvPr id="4" name="TextBox 3">
            <a:extLst>
              <a:ext uri="{FF2B5EF4-FFF2-40B4-BE49-F238E27FC236}">
                <a16:creationId xmlns:a16="http://schemas.microsoft.com/office/drawing/2014/main" id="{E936B275-EBA6-3CA3-1AC2-779E7674E32A}"/>
              </a:ext>
            </a:extLst>
          </p:cNvPr>
          <p:cNvSpPr txBox="1"/>
          <p:nvPr/>
        </p:nvSpPr>
        <p:spPr>
          <a:xfrm>
            <a:off x="-1" y="1758369"/>
            <a:ext cx="4210076" cy="332398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400" dirty="0"/>
              <a:t>You have now all the details added for review.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you need to modify some information, you can do so by clicking on </a:t>
            </a:r>
            <a:r>
              <a:rPr lang="en-US" sz="1400" b="1" dirty="0">
                <a:solidFill>
                  <a:schemeClr val="accent2"/>
                </a:solidFill>
              </a:rPr>
              <a:t>← </a:t>
            </a:r>
            <a:r>
              <a:rPr lang="en-US" sz="1400" dirty="0">
                <a:solidFill>
                  <a:schemeClr val="accent2"/>
                </a:solidFill>
              </a:rPr>
              <a:t>PREVIOUS </a:t>
            </a:r>
            <a:r>
              <a:rPr lang="en-US" sz="1400" dirty="0"/>
              <a:t>at the bottom. When finish from making changes, ensure to move to next step by clicking on </a:t>
            </a:r>
            <a:r>
              <a:rPr lang="en-US" sz="1400" dirty="0">
                <a:cs typeface="Arial"/>
              </a:rPr>
              <a:t>Click </a:t>
            </a:r>
            <a:r>
              <a:rPr lang="en-US" sz="1400" dirty="0">
                <a:solidFill>
                  <a:schemeClr val="accent2"/>
                </a:solidFill>
                <a:cs typeface="Arial"/>
              </a:rPr>
              <a:t>SAVE &amp; NEXT </a:t>
            </a:r>
            <a:r>
              <a:rPr lang="en-US" sz="1400" b="1" dirty="0">
                <a:solidFill>
                  <a:schemeClr val="accent2"/>
                </a:solidFill>
                <a:cs typeface="Arial"/>
              </a:rPr>
              <a:t>→ </a:t>
            </a:r>
            <a:r>
              <a:rPr lang="en-US" sz="1400" dirty="0"/>
              <a:t>until last page. </a:t>
            </a:r>
          </a:p>
          <a:p>
            <a:endParaRPr lang="en-US" sz="1400" dirty="0"/>
          </a:p>
          <a:p>
            <a:pPr marL="285750" indent="-285750">
              <a:buFont typeface="Arial" panose="020B0604020202020204" pitchFamily="34" charset="0"/>
              <a:buChar char="•"/>
            </a:pPr>
            <a:r>
              <a:rPr lang="en-US" sz="1400" dirty="0"/>
              <a:t>If you are done and completed the changes, click on </a:t>
            </a:r>
            <a:r>
              <a:rPr lang="en-US" sz="1400" dirty="0">
                <a:solidFill>
                  <a:schemeClr val="accent2"/>
                </a:solidFill>
              </a:rPr>
              <a:t>SUBMIT PROJECT FOR REVIEW</a:t>
            </a:r>
            <a:r>
              <a:rPr lang="en-US" sz="1400" dirty="0"/>
              <a:t>. </a:t>
            </a:r>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endParaRPr lang="en-US" sz="1400" dirty="0">
              <a:cs typeface="Arial"/>
            </a:endParaRPr>
          </a:p>
          <a:p>
            <a:r>
              <a:rPr lang="en-US" sz="1400" b="1" dirty="0">
                <a:solidFill>
                  <a:srgbClr val="FF0000"/>
                </a:solidFill>
                <a:cs typeface="Arial"/>
              </a:rPr>
              <a:t>IMPORTANT</a:t>
            </a:r>
            <a:r>
              <a:rPr lang="en-US" sz="1400" dirty="0">
                <a:cs typeface="Arial"/>
              </a:rPr>
              <a:t>: Once the project is submitted it will have restricted access to edit it. Therefore, make sure you revise it thoroughly before submitting it.</a:t>
            </a:r>
          </a:p>
        </p:txBody>
      </p:sp>
      <p:pic>
        <p:nvPicPr>
          <p:cNvPr id="6" name="Picture 5">
            <a:extLst>
              <a:ext uri="{FF2B5EF4-FFF2-40B4-BE49-F238E27FC236}">
                <a16:creationId xmlns:a16="http://schemas.microsoft.com/office/drawing/2014/main" id="{A1011DB5-1F99-A69C-84A4-E2D3A1DE7779}"/>
              </a:ext>
            </a:extLst>
          </p:cNvPr>
          <p:cNvPicPr>
            <a:picLocks noChangeAspect="1"/>
          </p:cNvPicPr>
          <p:nvPr/>
        </p:nvPicPr>
        <p:blipFill>
          <a:blip r:embed="rId3"/>
          <a:stretch>
            <a:fillRect/>
          </a:stretch>
        </p:blipFill>
        <p:spPr>
          <a:xfrm>
            <a:off x="4387590" y="1470212"/>
            <a:ext cx="4210076" cy="4855266"/>
          </a:xfrm>
          <a:prstGeom prst="rect">
            <a:avLst/>
          </a:prstGeom>
          <a:ln>
            <a:noFill/>
          </a:ln>
          <a:effectLst>
            <a:outerShdw blurRad="190500" algn="tl" rotWithShape="0">
              <a:srgbClr val="000000">
                <a:alpha val="70000"/>
              </a:srgbClr>
            </a:outerShdw>
          </a:effectLst>
        </p:spPr>
      </p:pic>
      <p:cxnSp>
        <p:nvCxnSpPr>
          <p:cNvPr id="3" name="Straight Connector 2">
            <a:extLst>
              <a:ext uri="{FF2B5EF4-FFF2-40B4-BE49-F238E27FC236}">
                <a16:creationId xmlns:a16="http://schemas.microsoft.com/office/drawing/2014/main" id="{E9049CE8-7280-8084-A83C-7676C9262400}"/>
              </a:ext>
            </a:extLst>
          </p:cNvPr>
          <p:cNvCxnSpPr>
            <a:cxnSpLocks/>
          </p:cNvCxnSpPr>
          <p:nvPr/>
        </p:nvCxnSpPr>
        <p:spPr bwMode="auto">
          <a:xfrm>
            <a:off x="0" y="1213482"/>
            <a:ext cx="291056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82737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68C6-C7EB-B973-6789-F7085395B9AD}"/>
              </a:ext>
            </a:extLst>
          </p:cNvPr>
          <p:cNvSpPr>
            <a:spLocks noGrp="1"/>
          </p:cNvSpPr>
          <p:nvPr>
            <p:ph type="title"/>
          </p:nvPr>
        </p:nvSpPr>
        <p:spPr>
          <a:xfrm>
            <a:off x="-665" y="785703"/>
            <a:ext cx="8231187" cy="400110"/>
          </a:xfrm>
        </p:spPr>
        <p:txBody>
          <a:bodyPr/>
          <a:lstStyle/>
          <a:p>
            <a:r>
              <a:rPr lang="en-US" sz="2000" b="1" dirty="0">
                <a:effectLst/>
                <a:latin typeface="+mn-lt"/>
                <a:ea typeface="Yu Gothic Light"/>
                <a:cs typeface="Times New Roman"/>
              </a:rPr>
              <a:t>Clone/Copy Existing Project</a:t>
            </a:r>
            <a:endParaRPr lang="en-US" sz="2000" dirty="0">
              <a:latin typeface="+mn-lt"/>
              <a:ea typeface="Yu Gothic Light"/>
              <a:cs typeface="Times New Roman"/>
            </a:endParaRPr>
          </a:p>
        </p:txBody>
      </p:sp>
      <p:sp>
        <p:nvSpPr>
          <p:cNvPr id="5" name="Text Placeholder 4">
            <a:extLst>
              <a:ext uri="{FF2B5EF4-FFF2-40B4-BE49-F238E27FC236}">
                <a16:creationId xmlns:a16="http://schemas.microsoft.com/office/drawing/2014/main" id="{AB1A9D54-C7BE-10C8-7798-EB09DC8BD99C}"/>
              </a:ext>
            </a:extLst>
          </p:cNvPr>
          <p:cNvSpPr>
            <a:spLocks noGrp="1"/>
          </p:cNvSpPr>
          <p:nvPr>
            <p:ph type="body" sz="quarter" idx="13"/>
          </p:nvPr>
        </p:nvSpPr>
        <p:spPr>
          <a:xfrm>
            <a:off x="0" y="1263308"/>
            <a:ext cx="9144000" cy="2104487"/>
          </a:xfrm>
        </p:spPr>
        <p:txBody>
          <a:bodyPr/>
          <a:lstStyle/>
          <a:p>
            <a:pPr marL="0" indent="0">
              <a:buClr>
                <a:srgbClr val="000000"/>
              </a:buClr>
              <a:buNone/>
            </a:pPr>
            <a:r>
              <a:rPr lang="en-US" sz="1400" dirty="0">
                <a:latin typeface="Arial"/>
                <a:ea typeface="Yu Mincho"/>
                <a:cs typeface="Arial"/>
              </a:rPr>
              <a:t>This feature allows for creating a new copy of existing project instead of creating is from scratch. The cloned project will be similar to the source project but will have a new id. New project will be unsubmitted until it is revised and the number are updated then it can be submitted for review. Below are the steps to clone projects:</a:t>
            </a:r>
          </a:p>
          <a:p>
            <a:pPr>
              <a:buClr>
                <a:srgbClr val="000000"/>
              </a:buClr>
              <a:buFont typeface="Arial"/>
              <a:buChar char="•"/>
            </a:pPr>
            <a:r>
              <a:rPr lang="en-US" sz="1400" dirty="0">
                <a:latin typeface="Arial"/>
                <a:ea typeface="Yu Mincho"/>
                <a:cs typeface="Arial"/>
              </a:rPr>
              <a:t>From Project Module home page, c</a:t>
            </a:r>
            <a:r>
              <a:rPr lang="en-US" sz="1400" dirty="0">
                <a:effectLst/>
                <a:latin typeface="Arial"/>
                <a:ea typeface="Yu Mincho"/>
                <a:cs typeface="Arial"/>
              </a:rPr>
              <a:t>lick on the [Clone] button of the source project.</a:t>
            </a:r>
            <a:r>
              <a:rPr lang="en-US" sz="1400" dirty="0">
                <a:latin typeface="Arial"/>
                <a:ea typeface="Yu Mincho"/>
                <a:cs typeface="Arial"/>
              </a:rPr>
              <a:t> </a:t>
            </a:r>
          </a:p>
          <a:p>
            <a:pPr>
              <a:buClr>
                <a:srgbClr val="000000"/>
              </a:buClr>
              <a:buFont typeface="Arial"/>
              <a:buChar char="•"/>
            </a:pPr>
            <a:r>
              <a:rPr lang="en-US" sz="1400" dirty="0">
                <a:latin typeface="Arial"/>
                <a:ea typeface="Yu Mincho"/>
                <a:cs typeface="Arial"/>
              </a:rPr>
              <a:t>U</a:t>
            </a:r>
            <a:r>
              <a:rPr lang="en-US" sz="1400" u="none" strike="noStrike" dirty="0">
                <a:effectLst/>
                <a:latin typeface="Arial"/>
                <a:ea typeface="Yu Mincho"/>
                <a:cs typeface="Arial"/>
              </a:rPr>
              <a:t>pdate the start date and end dates to reflect the new year </a:t>
            </a:r>
          </a:p>
          <a:p>
            <a:pPr>
              <a:buClr>
                <a:srgbClr val="000000"/>
              </a:buClr>
              <a:buFont typeface="Arial"/>
              <a:buChar char="•"/>
            </a:pPr>
            <a:r>
              <a:rPr lang="en-US" sz="1400" u="none" strike="noStrike" dirty="0">
                <a:effectLst/>
                <a:latin typeface="Arial"/>
                <a:ea typeface="Yu Mincho"/>
                <a:cs typeface="Arial"/>
              </a:rPr>
              <a:t>Select the </a:t>
            </a:r>
            <a:r>
              <a:rPr lang="en-US" sz="1400" u="sng" strike="noStrike" dirty="0">
                <a:effectLst/>
                <a:latin typeface="Arial"/>
                <a:ea typeface="Yu Mincho"/>
                <a:cs typeface="Arial"/>
              </a:rPr>
              <a:t>Response Plan </a:t>
            </a:r>
            <a:r>
              <a:rPr lang="en-US" sz="1400" u="none" strike="noStrike" dirty="0">
                <a:effectLst/>
                <a:latin typeface="Arial"/>
                <a:ea typeface="Yu Mincho"/>
                <a:cs typeface="Arial"/>
              </a:rPr>
              <a:t>and enter the </a:t>
            </a:r>
            <a:r>
              <a:rPr lang="en-US" sz="1400" u="sng" strike="noStrike" dirty="0">
                <a:effectLst/>
                <a:latin typeface="Arial"/>
                <a:ea typeface="Yu Mincho"/>
                <a:cs typeface="Arial"/>
              </a:rPr>
              <a:t>Budget </a:t>
            </a:r>
            <a:r>
              <a:rPr lang="en-US" sz="1400" u="none" strike="noStrike" dirty="0">
                <a:effectLst/>
                <a:latin typeface="Arial"/>
                <a:ea typeface="Yu Mincho"/>
                <a:cs typeface="Arial"/>
              </a:rPr>
              <a:t>(either as overall project cost, or as percentage of the source project cost).</a:t>
            </a:r>
            <a:r>
              <a:rPr lang="en-US" sz="1400" dirty="0">
                <a:latin typeface="Arial"/>
                <a:ea typeface="Yu Mincho"/>
                <a:cs typeface="Arial"/>
              </a:rPr>
              <a:t> </a:t>
            </a:r>
            <a:endParaRPr lang="fr-CH" sz="1400" dirty="0">
              <a:latin typeface="Arial" panose="020B0604020202020204" pitchFamily="34" charset="0"/>
              <a:ea typeface="Yu Mincho" panose="02020400000000000000" pitchFamily="18" charset="-128"/>
              <a:cs typeface="Arial" panose="020B0604020202020204" pitchFamily="34" charset="0"/>
            </a:endParaRPr>
          </a:p>
        </p:txBody>
      </p:sp>
      <p:sp>
        <p:nvSpPr>
          <p:cNvPr id="18" name="Slide Number Placeholder 17"/>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22</a:t>
            </a:fld>
            <a:endParaRPr lang="en-GB" b="1" dirty="0">
              <a:solidFill>
                <a:srgbClr val="000000">
                  <a:lumMod val="65000"/>
                  <a:lumOff val="35000"/>
                </a:srgbClr>
              </a:solidFill>
            </a:endParaRPr>
          </a:p>
        </p:txBody>
      </p:sp>
      <p:cxnSp>
        <p:nvCxnSpPr>
          <p:cNvPr id="4" name="Straight Connector 3">
            <a:extLst>
              <a:ext uri="{FF2B5EF4-FFF2-40B4-BE49-F238E27FC236}">
                <a16:creationId xmlns:a16="http://schemas.microsoft.com/office/drawing/2014/main" id="{A6754EFC-4BCB-BF69-A0F9-8B730B28D709}"/>
              </a:ext>
            </a:extLst>
          </p:cNvPr>
          <p:cNvCxnSpPr>
            <a:cxnSpLocks/>
          </p:cNvCxnSpPr>
          <p:nvPr/>
        </p:nvCxnSpPr>
        <p:spPr bwMode="auto">
          <a:xfrm>
            <a:off x="-665" y="1210792"/>
            <a:ext cx="417821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3" name="Group 2">
            <a:extLst>
              <a:ext uri="{FF2B5EF4-FFF2-40B4-BE49-F238E27FC236}">
                <a16:creationId xmlns:a16="http://schemas.microsoft.com/office/drawing/2014/main" id="{D18469AD-9A55-2C82-BCFD-B82C3CA3F69B}"/>
              </a:ext>
            </a:extLst>
          </p:cNvPr>
          <p:cNvGrpSpPr/>
          <p:nvPr/>
        </p:nvGrpSpPr>
        <p:grpSpPr>
          <a:xfrm>
            <a:off x="661283" y="3321611"/>
            <a:ext cx="8438375" cy="3245147"/>
            <a:chOff x="174858" y="2929981"/>
            <a:chExt cx="9308475" cy="3579762"/>
          </a:xfrm>
        </p:grpSpPr>
        <p:pic>
          <p:nvPicPr>
            <p:cNvPr id="8" name="Picture 7">
              <a:extLst>
                <a:ext uri="{FF2B5EF4-FFF2-40B4-BE49-F238E27FC236}">
                  <a16:creationId xmlns:a16="http://schemas.microsoft.com/office/drawing/2014/main" id="{FE9B2011-945A-5946-CF1A-523B3B6A0250}"/>
                </a:ext>
              </a:extLst>
            </p:cNvPr>
            <p:cNvPicPr>
              <a:picLocks noChangeAspect="1"/>
            </p:cNvPicPr>
            <p:nvPr/>
          </p:nvPicPr>
          <p:blipFill rotWithShape="1">
            <a:blip r:embed="rId3"/>
            <a:srcRect t="6939"/>
            <a:stretch/>
          </p:blipFill>
          <p:spPr>
            <a:xfrm>
              <a:off x="174858" y="3039035"/>
              <a:ext cx="2746283" cy="1715802"/>
            </a:xfrm>
            <a:prstGeom prst="rect">
              <a:avLst/>
            </a:prstGeom>
            <a:ln>
              <a:noFill/>
            </a:ln>
            <a:effectLst>
              <a:outerShdw blurRad="190500" algn="tl" rotWithShape="0">
                <a:srgbClr val="000000">
                  <a:alpha val="70000"/>
                </a:srgbClr>
              </a:outerShdw>
            </a:effectLst>
          </p:spPr>
        </p:pic>
        <p:sp>
          <p:nvSpPr>
            <p:cNvPr id="9" name="Arrow: Right 8">
              <a:extLst>
                <a:ext uri="{FF2B5EF4-FFF2-40B4-BE49-F238E27FC236}">
                  <a16:creationId xmlns:a16="http://schemas.microsoft.com/office/drawing/2014/main" id="{E7767A00-592F-AC8B-E83D-9A0EBC60FC73}"/>
                </a:ext>
              </a:extLst>
            </p:cNvPr>
            <p:cNvSpPr/>
            <p:nvPr/>
          </p:nvSpPr>
          <p:spPr bwMode="auto">
            <a:xfrm rot="16200000">
              <a:off x="2232806" y="3523724"/>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92139F55-5469-6388-48B0-B6038841DE0F}"/>
                </a:ext>
              </a:extLst>
            </p:cNvPr>
            <p:cNvPicPr>
              <a:picLocks noChangeAspect="1"/>
            </p:cNvPicPr>
            <p:nvPr/>
          </p:nvPicPr>
          <p:blipFill rotWithShape="1">
            <a:blip r:embed="rId4"/>
            <a:srcRect l="2126" t="2867" r="5033"/>
            <a:stretch/>
          </p:blipFill>
          <p:spPr>
            <a:xfrm>
              <a:off x="3816360" y="2929981"/>
              <a:ext cx="5666973" cy="3579762"/>
            </a:xfrm>
            <a:prstGeom prst="rect">
              <a:avLst/>
            </a:prstGeom>
            <a:ln>
              <a:noFill/>
            </a:ln>
            <a:effectLst>
              <a:outerShdw blurRad="190500" algn="tl" rotWithShape="0">
                <a:srgbClr val="000000">
                  <a:alpha val="70000"/>
                </a:srgbClr>
              </a:outerShdw>
            </a:effectLst>
          </p:spPr>
        </p:pic>
        <p:sp>
          <p:nvSpPr>
            <p:cNvPr id="7" name="Arrow: Right 6">
              <a:extLst>
                <a:ext uri="{FF2B5EF4-FFF2-40B4-BE49-F238E27FC236}">
                  <a16:creationId xmlns:a16="http://schemas.microsoft.com/office/drawing/2014/main" id="{B4EC51AC-2CE1-3507-D1ED-A6DF0E2A055A}"/>
                </a:ext>
              </a:extLst>
            </p:cNvPr>
            <p:cNvSpPr/>
            <p:nvPr/>
          </p:nvSpPr>
          <p:spPr bwMode="auto">
            <a:xfrm rot="7348053">
              <a:off x="4758416" y="396493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DF4F6144-5524-3F3F-A0FE-C3848D77B846}"/>
                </a:ext>
              </a:extLst>
            </p:cNvPr>
            <p:cNvSpPr/>
            <p:nvPr/>
          </p:nvSpPr>
          <p:spPr bwMode="auto">
            <a:xfrm rot="7193676">
              <a:off x="6048423" y="4832955"/>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1" name="Arrow: Right 10">
              <a:extLst>
                <a:ext uri="{FF2B5EF4-FFF2-40B4-BE49-F238E27FC236}">
                  <a16:creationId xmlns:a16="http://schemas.microsoft.com/office/drawing/2014/main" id="{4D56DEF0-0B28-E602-5367-A538C729B074}"/>
                </a:ext>
              </a:extLst>
            </p:cNvPr>
            <p:cNvSpPr/>
            <p:nvPr/>
          </p:nvSpPr>
          <p:spPr bwMode="auto">
            <a:xfrm rot="3212303">
              <a:off x="6723651" y="4872855"/>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8873960A-4C70-BFB6-F345-03AA68366757}"/>
                </a:ext>
              </a:extLst>
            </p:cNvPr>
            <p:cNvSpPr/>
            <p:nvPr/>
          </p:nvSpPr>
          <p:spPr bwMode="auto">
            <a:xfrm rot="5400000">
              <a:off x="8316004" y="594729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B5138847-A2F1-4D87-3C56-DB86D7FD2ABD}"/>
                </a:ext>
              </a:extLst>
            </p:cNvPr>
            <p:cNvSpPr txBox="1"/>
            <p:nvPr/>
          </p:nvSpPr>
          <p:spPr>
            <a:xfrm>
              <a:off x="5430911" y="4119882"/>
              <a:ext cx="2169875" cy="611122"/>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Indicate total budget of the new project by numbers or percentage</a:t>
              </a:r>
              <a:endParaRPr lang="en-US" sz="1000" dirty="0"/>
            </a:p>
          </p:txBody>
        </p:sp>
        <p:sp>
          <p:nvSpPr>
            <p:cNvPr id="15" name="TextBox 14">
              <a:extLst>
                <a:ext uri="{FF2B5EF4-FFF2-40B4-BE49-F238E27FC236}">
                  <a16:creationId xmlns:a16="http://schemas.microsoft.com/office/drawing/2014/main" id="{BE492817-EDC2-E768-7772-680BF2558838}"/>
                </a:ext>
              </a:extLst>
            </p:cNvPr>
            <p:cNvSpPr txBox="1"/>
            <p:nvPr/>
          </p:nvSpPr>
          <p:spPr>
            <a:xfrm>
              <a:off x="4803551" y="3564481"/>
              <a:ext cx="2526979" cy="27740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Select target plan for the new project</a:t>
              </a:r>
              <a:endParaRPr lang="en-US" sz="1000" dirty="0"/>
            </a:p>
          </p:txBody>
        </p:sp>
      </p:grpSp>
      <p:pic>
        <p:nvPicPr>
          <p:cNvPr id="12" name="Picture 11">
            <a:extLst>
              <a:ext uri="{FF2B5EF4-FFF2-40B4-BE49-F238E27FC236}">
                <a16:creationId xmlns:a16="http://schemas.microsoft.com/office/drawing/2014/main" id="{93C169BD-B2E4-5C06-13F3-17B0EA0A4413}"/>
              </a:ext>
            </a:extLst>
          </p:cNvPr>
          <p:cNvPicPr>
            <a:picLocks noChangeAspect="1"/>
          </p:cNvPicPr>
          <p:nvPr/>
        </p:nvPicPr>
        <p:blipFill rotWithShape="1">
          <a:blip r:embed="rId5"/>
          <a:srcRect l="4082" t="18753" r="2120" b="5055"/>
          <a:stretch/>
        </p:blipFill>
        <p:spPr>
          <a:xfrm>
            <a:off x="84220" y="5474645"/>
            <a:ext cx="4176163" cy="833626"/>
          </a:xfrm>
          <a:prstGeom prst="rect">
            <a:avLst/>
          </a:prstGeom>
          <a:ln>
            <a:noFill/>
          </a:ln>
          <a:effectLst>
            <a:outerShdw blurRad="190500" algn="tl" rotWithShape="0">
              <a:srgbClr val="000000">
                <a:alpha val="70000"/>
              </a:srgbClr>
            </a:outerShdw>
          </a:effectLst>
        </p:spPr>
      </p:pic>
      <p:sp>
        <p:nvSpPr>
          <p:cNvPr id="16" name="TextBox 15">
            <a:extLst>
              <a:ext uri="{FF2B5EF4-FFF2-40B4-BE49-F238E27FC236}">
                <a16:creationId xmlns:a16="http://schemas.microsoft.com/office/drawing/2014/main" id="{B50BF992-29E6-024A-9083-8E2CB4887D65}"/>
              </a:ext>
            </a:extLst>
          </p:cNvPr>
          <p:cNvSpPr txBox="1"/>
          <p:nvPr/>
        </p:nvSpPr>
        <p:spPr>
          <a:xfrm>
            <a:off x="616941" y="3417960"/>
            <a:ext cx="257357" cy="307777"/>
          </a:xfrm>
          <a:prstGeom prst="rect">
            <a:avLst/>
          </a:prstGeom>
          <a:noFill/>
        </p:spPr>
        <p:txBody>
          <a:bodyPr wrap="square" rtlCol="0">
            <a:spAutoFit/>
          </a:bodyPr>
          <a:lstStyle/>
          <a:p>
            <a:r>
              <a:rPr lang="en-US" sz="1400" b="1" dirty="0">
                <a:solidFill>
                  <a:srgbClr val="FF0000"/>
                </a:solidFill>
              </a:rPr>
              <a:t>1</a:t>
            </a:r>
            <a:endParaRPr lang="tr-TR" sz="1400" b="1" dirty="0">
              <a:solidFill>
                <a:srgbClr val="FF0000"/>
              </a:solidFill>
            </a:endParaRPr>
          </a:p>
        </p:txBody>
      </p:sp>
      <p:sp>
        <p:nvSpPr>
          <p:cNvPr id="17" name="TextBox 16">
            <a:extLst>
              <a:ext uri="{FF2B5EF4-FFF2-40B4-BE49-F238E27FC236}">
                <a16:creationId xmlns:a16="http://schemas.microsoft.com/office/drawing/2014/main" id="{7EEDE962-330D-4086-9E5F-756CEB404800}"/>
              </a:ext>
            </a:extLst>
          </p:cNvPr>
          <p:cNvSpPr txBox="1"/>
          <p:nvPr/>
        </p:nvSpPr>
        <p:spPr>
          <a:xfrm>
            <a:off x="54065" y="5357519"/>
            <a:ext cx="257357" cy="307777"/>
          </a:xfrm>
          <a:prstGeom prst="rect">
            <a:avLst/>
          </a:prstGeom>
          <a:noFill/>
        </p:spPr>
        <p:txBody>
          <a:bodyPr wrap="square" rtlCol="0">
            <a:spAutoFit/>
          </a:bodyPr>
          <a:lstStyle/>
          <a:p>
            <a:r>
              <a:rPr lang="en-US" sz="1400" b="1" dirty="0">
                <a:solidFill>
                  <a:srgbClr val="FF0000"/>
                </a:solidFill>
              </a:rPr>
              <a:t>2</a:t>
            </a:r>
          </a:p>
        </p:txBody>
      </p:sp>
      <p:sp>
        <p:nvSpPr>
          <p:cNvPr id="19" name="TextBox 18">
            <a:extLst>
              <a:ext uri="{FF2B5EF4-FFF2-40B4-BE49-F238E27FC236}">
                <a16:creationId xmlns:a16="http://schemas.microsoft.com/office/drawing/2014/main" id="{6F16EA66-C7AC-C233-99E2-BDD6D0466796}"/>
              </a:ext>
            </a:extLst>
          </p:cNvPr>
          <p:cNvSpPr txBox="1"/>
          <p:nvPr/>
        </p:nvSpPr>
        <p:spPr>
          <a:xfrm>
            <a:off x="3705042" y="3336274"/>
            <a:ext cx="257357" cy="307777"/>
          </a:xfrm>
          <a:prstGeom prst="rect">
            <a:avLst/>
          </a:prstGeom>
          <a:noFill/>
        </p:spPr>
        <p:txBody>
          <a:bodyPr wrap="square" rtlCol="0">
            <a:spAutoFit/>
          </a:bodyPr>
          <a:lstStyle/>
          <a:p>
            <a:r>
              <a:rPr lang="en-US" sz="1400" b="1" dirty="0">
                <a:solidFill>
                  <a:srgbClr val="FF0000"/>
                </a:solidFill>
              </a:rPr>
              <a:t>3</a:t>
            </a:r>
          </a:p>
        </p:txBody>
      </p:sp>
    </p:spTree>
    <p:extLst>
      <p:ext uri="{BB962C8B-B14F-4D97-AF65-F5344CB8AC3E}">
        <p14:creationId xmlns:p14="http://schemas.microsoft.com/office/powerpoint/2010/main" val="2672867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5AD8-EE77-A4AE-A9EB-6E3A3AAE0397}"/>
              </a:ext>
            </a:extLst>
          </p:cNvPr>
          <p:cNvSpPr>
            <a:spLocks noGrp="1"/>
          </p:cNvSpPr>
          <p:nvPr>
            <p:ph type="title"/>
          </p:nvPr>
        </p:nvSpPr>
        <p:spPr>
          <a:xfrm>
            <a:off x="-2793" y="786668"/>
            <a:ext cx="8231187" cy="400110"/>
          </a:xfrm>
        </p:spPr>
        <p:txBody>
          <a:bodyPr/>
          <a:lstStyle/>
          <a:p>
            <a:r>
              <a:rPr lang="en-US" sz="2000" b="1" dirty="0">
                <a:effectLst/>
                <a:latin typeface="+mn-lt"/>
                <a:ea typeface="Yu Gothic Light"/>
                <a:cs typeface="Times New Roman"/>
              </a:rPr>
              <a:t>Clone/Copy Existing Project</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8A151E35-57F1-A47A-93BF-0E7828F4E157}"/>
              </a:ext>
            </a:extLst>
          </p:cNvPr>
          <p:cNvSpPr>
            <a:spLocks noGrp="1"/>
          </p:cNvSpPr>
          <p:nvPr>
            <p:ph type="body" sz="quarter" idx="13"/>
          </p:nvPr>
        </p:nvSpPr>
        <p:spPr>
          <a:xfrm>
            <a:off x="-38542" y="1253403"/>
            <a:ext cx="8254209" cy="1770549"/>
          </a:xfrm>
        </p:spPr>
        <p:txBody>
          <a:bodyPr/>
          <a:lstStyle/>
          <a:p>
            <a:r>
              <a:rPr lang="en-US" sz="1400" dirty="0">
                <a:latin typeface="Arial" panose="020B0604020202020204" pitchFamily="34" charset="0"/>
                <a:cs typeface="Arial" panose="020B0604020202020204" pitchFamily="34" charset="0"/>
              </a:rPr>
              <a:t>A new project will be created with indication of the source project Id, and direct you to the Basic Info page to start reviewing and updating the new project information.</a:t>
            </a:r>
          </a:p>
          <a:p>
            <a:r>
              <a:rPr lang="en-US" sz="1400" dirty="0">
                <a:cs typeface="Arial" panose="020B0604020202020204" pitchFamily="34" charset="0"/>
              </a:rPr>
              <a:t>After updating the </a:t>
            </a:r>
            <a:r>
              <a:rPr lang="en-US" sz="1400" i="1" dirty="0">
                <a:cs typeface="Arial" panose="020B0604020202020204" pitchFamily="34" charset="0"/>
              </a:rPr>
              <a:t>Basic Info</a:t>
            </a:r>
            <a:r>
              <a:rPr lang="en-US" sz="1400" dirty="0">
                <a:cs typeface="Arial" panose="020B0604020202020204" pitchFamily="34" charset="0"/>
              </a:rPr>
              <a:t>,</a:t>
            </a:r>
            <a:r>
              <a:rPr lang="en-US" sz="1400" dirty="0">
                <a:cs typeface="Arial"/>
              </a:rPr>
              <a:t> Click </a:t>
            </a:r>
            <a:r>
              <a:rPr lang="en-US" sz="1400" dirty="0">
                <a:solidFill>
                  <a:schemeClr val="accent2"/>
                </a:solidFill>
                <a:cs typeface="Arial"/>
              </a:rPr>
              <a:t>SAVE &amp; NEXT. </a:t>
            </a:r>
            <a:r>
              <a:rPr lang="en-US" sz="1400" u="none" strike="noStrike" dirty="0">
                <a:effectLst/>
                <a:ea typeface="Yu Mincho" panose="02020400000000000000" pitchFamily="18" charset="-128"/>
                <a:cs typeface="Arial" panose="020B0604020202020204" pitchFamily="34" charset="0"/>
              </a:rPr>
              <a:t>Follow this same procedure for all Tabs including entering the targets in the cluster/sector </a:t>
            </a:r>
            <a:r>
              <a:rPr lang="en-US" sz="1400" dirty="0">
                <a:ea typeface="Yu Mincho" panose="02020400000000000000" pitchFamily="18" charset="-128"/>
                <a:cs typeface="Arial" panose="020B0604020202020204" pitchFamily="34" charset="0"/>
              </a:rPr>
              <a:t>Tab. The budget breakdown in the Budget Tab will be populated automatically so no need to update it if not necessary</a:t>
            </a:r>
            <a:r>
              <a:rPr lang="en-US" sz="1400" u="none" strike="noStrike" dirty="0">
                <a:effectLst/>
                <a:ea typeface="Yu Mincho" panose="02020400000000000000" pitchFamily="18" charset="-128"/>
                <a:cs typeface="Arial" panose="020B0604020202020204" pitchFamily="34" charset="0"/>
              </a:rPr>
              <a:t>. </a:t>
            </a:r>
          </a:p>
          <a:p>
            <a:r>
              <a:rPr lang="en-US" sz="1400" dirty="0">
                <a:effectLst/>
                <a:latin typeface="Arial" panose="020B0604020202020204" pitchFamily="34" charset="0"/>
                <a:ea typeface="Yu Mincho" panose="02020400000000000000" pitchFamily="18" charset="-128"/>
                <a:cs typeface="Arial" panose="020B0604020202020204" pitchFamily="34" charset="0"/>
              </a:rPr>
              <a:t>Once done click on [Submit Project for Review].</a:t>
            </a:r>
          </a:p>
        </p:txBody>
      </p:sp>
      <p:sp>
        <p:nvSpPr>
          <p:cNvPr id="5" name="Slide Number Placeholder 4">
            <a:extLst>
              <a:ext uri="{FF2B5EF4-FFF2-40B4-BE49-F238E27FC236}">
                <a16:creationId xmlns:a16="http://schemas.microsoft.com/office/drawing/2014/main" id="{95D7CFA9-9C32-80C4-FB96-AC3D79D169BF}"/>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23</a:t>
            </a:fld>
            <a:endParaRPr lang="en-GB" b="1" dirty="0">
              <a:solidFill>
                <a:srgbClr val="000000">
                  <a:lumMod val="65000"/>
                  <a:lumOff val="35000"/>
                </a:srgbClr>
              </a:solidFill>
            </a:endParaRPr>
          </a:p>
        </p:txBody>
      </p:sp>
      <p:cxnSp>
        <p:nvCxnSpPr>
          <p:cNvPr id="6" name="Straight Connector 5">
            <a:extLst>
              <a:ext uri="{FF2B5EF4-FFF2-40B4-BE49-F238E27FC236}">
                <a16:creationId xmlns:a16="http://schemas.microsoft.com/office/drawing/2014/main" id="{E4C633A7-1F27-6560-6E1F-65A438F6C244}"/>
              </a:ext>
            </a:extLst>
          </p:cNvPr>
          <p:cNvCxnSpPr>
            <a:cxnSpLocks/>
          </p:cNvCxnSpPr>
          <p:nvPr/>
        </p:nvCxnSpPr>
        <p:spPr bwMode="auto">
          <a:xfrm>
            <a:off x="47576" y="1214906"/>
            <a:ext cx="417079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46B7304D-6198-5291-118D-C297B74AEE02}"/>
              </a:ext>
            </a:extLst>
          </p:cNvPr>
          <p:cNvSpPr txBox="1"/>
          <p:nvPr/>
        </p:nvSpPr>
        <p:spPr>
          <a:xfrm>
            <a:off x="426307" y="3772658"/>
            <a:ext cx="1979635" cy="707886"/>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Enter Cluster / Sector targets first. These are not cloned from the previous project and need to be created before saving</a:t>
            </a:r>
            <a:endParaRPr lang="en-US" sz="1000" dirty="0"/>
          </a:p>
        </p:txBody>
      </p:sp>
      <p:pic>
        <p:nvPicPr>
          <p:cNvPr id="9" name="Picture 8">
            <a:extLst>
              <a:ext uri="{FF2B5EF4-FFF2-40B4-BE49-F238E27FC236}">
                <a16:creationId xmlns:a16="http://schemas.microsoft.com/office/drawing/2014/main" id="{19B7306C-ADCB-1CBA-A057-2FE93387130B}"/>
              </a:ext>
            </a:extLst>
          </p:cNvPr>
          <p:cNvPicPr>
            <a:picLocks noChangeAspect="1"/>
          </p:cNvPicPr>
          <p:nvPr/>
        </p:nvPicPr>
        <p:blipFill>
          <a:blip r:embed="rId2"/>
          <a:stretch>
            <a:fillRect/>
          </a:stretch>
        </p:blipFill>
        <p:spPr>
          <a:xfrm>
            <a:off x="2689725" y="3070522"/>
            <a:ext cx="1528641" cy="2019080"/>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29F8FF6D-764D-B1F2-A85A-AEA26EFFE441}"/>
              </a:ext>
            </a:extLst>
          </p:cNvPr>
          <p:cNvPicPr>
            <a:picLocks noChangeAspect="1"/>
          </p:cNvPicPr>
          <p:nvPr/>
        </p:nvPicPr>
        <p:blipFill>
          <a:blip r:embed="rId3"/>
          <a:stretch>
            <a:fillRect/>
          </a:stretch>
        </p:blipFill>
        <p:spPr>
          <a:xfrm>
            <a:off x="5249807" y="2706669"/>
            <a:ext cx="3833663" cy="3748741"/>
          </a:xfrm>
          <a:prstGeom prst="rect">
            <a:avLst/>
          </a:prstGeom>
          <a:ln>
            <a:noFill/>
          </a:ln>
          <a:effectLst>
            <a:outerShdw blurRad="190500" algn="tl" rotWithShape="0">
              <a:srgbClr val="000000">
                <a:alpha val="70000"/>
              </a:srgbClr>
            </a:outerShdw>
          </a:effectLst>
        </p:spPr>
      </p:pic>
      <p:sp>
        <p:nvSpPr>
          <p:cNvPr id="13" name="Arrow: Right 12">
            <a:extLst>
              <a:ext uri="{FF2B5EF4-FFF2-40B4-BE49-F238E27FC236}">
                <a16:creationId xmlns:a16="http://schemas.microsoft.com/office/drawing/2014/main" id="{8AFE7C12-3AA4-623A-CC1E-8B0316154345}"/>
              </a:ext>
            </a:extLst>
          </p:cNvPr>
          <p:cNvSpPr/>
          <p:nvPr/>
        </p:nvSpPr>
        <p:spPr bwMode="auto">
          <a:xfrm>
            <a:off x="2494314" y="412660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356F074F-2F05-84B9-E85E-D9917F4D4007}"/>
              </a:ext>
            </a:extLst>
          </p:cNvPr>
          <p:cNvSpPr/>
          <p:nvPr/>
        </p:nvSpPr>
        <p:spPr bwMode="auto">
          <a:xfrm rot="16200000">
            <a:off x="3176734" y="4988425"/>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6" name="Arrow: Right 15">
            <a:extLst>
              <a:ext uri="{FF2B5EF4-FFF2-40B4-BE49-F238E27FC236}">
                <a16:creationId xmlns:a16="http://schemas.microsoft.com/office/drawing/2014/main" id="{E9984345-E061-89D0-4102-45482DA6241A}"/>
              </a:ext>
            </a:extLst>
          </p:cNvPr>
          <p:cNvSpPr/>
          <p:nvPr/>
        </p:nvSpPr>
        <p:spPr bwMode="auto">
          <a:xfrm rot="5400000">
            <a:off x="7706810" y="5868178"/>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69050D59-2DC5-DF69-2503-6E6225BC2F9D}"/>
              </a:ext>
            </a:extLst>
          </p:cNvPr>
          <p:cNvSpPr txBox="1"/>
          <p:nvPr/>
        </p:nvSpPr>
        <p:spPr>
          <a:xfrm>
            <a:off x="6893129" y="5393108"/>
            <a:ext cx="1979635" cy="40011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Click on Submit to add the project to the plan</a:t>
            </a:r>
            <a:endParaRPr lang="en-US" sz="1000" dirty="0"/>
          </a:p>
        </p:txBody>
      </p:sp>
      <p:pic>
        <p:nvPicPr>
          <p:cNvPr id="11" name="Picture 10">
            <a:extLst>
              <a:ext uri="{FF2B5EF4-FFF2-40B4-BE49-F238E27FC236}">
                <a16:creationId xmlns:a16="http://schemas.microsoft.com/office/drawing/2014/main" id="{D379A02C-87D4-5F02-3053-96E6BBECA61E}"/>
              </a:ext>
            </a:extLst>
          </p:cNvPr>
          <p:cNvPicPr>
            <a:picLocks noChangeAspect="1"/>
          </p:cNvPicPr>
          <p:nvPr/>
        </p:nvPicPr>
        <p:blipFill>
          <a:blip r:embed="rId4"/>
          <a:stretch>
            <a:fillRect/>
          </a:stretch>
        </p:blipFill>
        <p:spPr>
          <a:xfrm>
            <a:off x="5249807" y="3367338"/>
            <a:ext cx="3777637" cy="594027"/>
          </a:xfrm>
          <a:prstGeom prst="rect">
            <a:avLst/>
          </a:prstGeom>
        </p:spPr>
      </p:pic>
      <p:sp>
        <p:nvSpPr>
          <p:cNvPr id="19" name="Oval 18">
            <a:extLst>
              <a:ext uri="{FF2B5EF4-FFF2-40B4-BE49-F238E27FC236}">
                <a16:creationId xmlns:a16="http://schemas.microsoft.com/office/drawing/2014/main" id="{551584A1-AFC6-BC2E-7EEB-D68AE3A0D100}"/>
              </a:ext>
            </a:extLst>
          </p:cNvPr>
          <p:cNvSpPr/>
          <p:nvPr/>
        </p:nvSpPr>
        <p:spPr bwMode="auto">
          <a:xfrm>
            <a:off x="5358766" y="3682794"/>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0" name="Text Placeholder 2">
            <a:extLst>
              <a:ext uri="{FF2B5EF4-FFF2-40B4-BE49-F238E27FC236}">
                <a16:creationId xmlns:a16="http://schemas.microsoft.com/office/drawing/2014/main" id="{AFE066DC-1522-3935-002F-041CF4975743}"/>
              </a:ext>
            </a:extLst>
          </p:cNvPr>
          <p:cNvSpPr txBox="1">
            <a:spLocks/>
          </p:cNvSpPr>
          <p:nvPr/>
        </p:nvSpPr>
        <p:spPr bwMode="auto">
          <a:xfrm>
            <a:off x="47576" y="4898779"/>
            <a:ext cx="4774702" cy="15106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180975" indent="-180975" algn="l" rtl="0" eaLnBrk="1" fontAlgn="base" hangingPunct="1">
              <a:lnSpc>
                <a:spcPct val="120000"/>
              </a:lnSpc>
              <a:spcBef>
                <a:spcPct val="35000"/>
              </a:spcBef>
              <a:spcAft>
                <a:spcPct val="0"/>
              </a:spcAft>
              <a:buClr>
                <a:schemeClr val="tx1"/>
              </a:buClr>
              <a:buChar char="•"/>
              <a:defRPr lang="en-US" smtClean="0">
                <a:solidFill>
                  <a:schemeClr val="tx1"/>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lang="en-US" sz="1500" smtClean="0">
                <a:solidFill>
                  <a:schemeClr val="tx1"/>
                </a:solidFill>
                <a:latin typeface="+mn-lt"/>
                <a:ea typeface="+mn-ea"/>
                <a:cs typeface="+mn-cs"/>
              </a:defRPr>
            </a:lvl2pPr>
            <a:lvl3pPr marL="904875" indent="-188913" algn="l" rtl="0" eaLnBrk="1" fontAlgn="base" hangingPunct="1">
              <a:spcBef>
                <a:spcPct val="35000"/>
              </a:spcBef>
              <a:spcAft>
                <a:spcPct val="0"/>
              </a:spcAft>
              <a:buClr>
                <a:schemeClr val="tx1"/>
              </a:buClr>
              <a:buFont typeface="Arial" charset="0"/>
              <a:buChar char="–"/>
              <a:defRPr lang="en-US" sz="1300" smtClean="0">
                <a:solidFill>
                  <a:schemeClr val="tx1"/>
                </a:solidFill>
                <a:latin typeface="+mn-lt"/>
                <a:ea typeface="+mn-ea"/>
                <a:cs typeface="+mn-cs"/>
              </a:defRPr>
            </a:lvl3pPr>
            <a:lvl4pPr marL="1628775" indent="-228600" algn="l" rtl="0" eaLnBrk="1" fontAlgn="base" hangingPunct="1">
              <a:spcBef>
                <a:spcPct val="35000"/>
              </a:spcBef>
              <a:spcAft>
                <a:spcPct val="0"/>
              </a:spcAft>
              <a:buClr>
                <a:schemeClr val="tx1"/>
              </a:buClr>
              <a:buChar char="–"/>
              <a:defRPr lang="en-US" sz="2000" smtClean="0">
                <a:solidFill>
                  <a:schemeClr val="tx1"/>
                </a:solidFill>
                <a:latin typeface="+mn-lt"/>
                <a:ea typeface="+mn-ea"/>
                <a:cs typeface="+mn-cs"/>
              </a:defRPr>
            </a:lvl4pPr>
            <a:lvl5pPr marL="2057400" indent="-228600" algn="l" rtl="0" eaLnBrk="1" fontAlgn="base" hangingPunct="1">
              <a:spcBef>
                <a:spcPct val="35000"/>
              </a:spcBef>
              <a:spcAft>
                <a:spcPct val="0"/>
              </a:spcAft>
              <a:buClr>
                <a:schemeClr val="tx1"/>
              </a:buClr>
              <a:buChar char="»"/>
              <a:defRPr lang="en-GB" sz="2000" dirty="0" smtClean="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marL="0" indent="0">
              <a:buNone/>
            </a:pPr>
            <a:r>
              <a:rPr lang="en-US" sz="1300" b="1" kern="0" dirty="0">
                <a:solidFill>
                  <a:srgbClr val="FF0000"/>
                </a:solidFill>
                <a:latin typeface="Arial" panose="020B0604020202020204" pitchFamily="34" charset="0"/>
                <a:cs typeface="Arial" panose="020B0604020202020204" pitchFamily="34" charset="0"/>
              </a:rPr>
              <a:t>IMPORTANT</a:t>
            </a:r>
            <a:r>
              <a:rPr lang="en-US" sz="1300" kern="0" dirty="0">
                <a:latin typeface="Arial" panose="020B0604020202020204" pitchFamily="34" charset="0"/>
                <a:cs typeface="Arial" panose="020B0604020202020204" pitchFamily="34" charset="0"/>
              </a:rPr>
              <a:t>: At this stage, </a:t>
            </a:r>
            <a:br>
              <a:rPr lang="en-US" sz="1300" kern="0" dirty="0">
                <a:latin typeface="Arial" panose="020B0604020202020204" pitchFamily="34" charset="0"/>
                <a:cs typeface="Arial" panose="020B0604020202020204" pitchFamily="34" charset="0"/>
              </a:rPr>
            </a:br>
            <a:r>
              <a:rPr lang="en-US" sz="1300" kern="0" dirty="0">
                <a:latin typeface="Arial" panose="020B0604020202020204" pitchFamily="34" charset="0"/>
                <a:cs typeface="Arial" panose="020B0604020202020204" pitchFamily="34" charset="0"/>
              </a:rPr>
              <a:t>the projects will be reviewed and decided to ‘Approve’/’Reject’/’Return for Edit’ by the cluster leads. No action is needed from partners UNLESS the projects status is Returned for Edit. In this case partners need to revise the cluster comments and resubmit the project</a:t>
            </a:r>
            <a:endParaRPr lang="en-US" sz="1300" kern="0" dirty="0">
              <a:latin typeface="Arial" panose="020B060402020202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25525047"/>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A2D7-A6BE-2C75-E999-B9D0643BCD91}"/>
              </a:ext>
            </a:extLst>
          </p:cNvPr>
          <p:cNvSpPr>
            <a:spLocks noGrp="1"/>
          </p:cNvSpPr>
          <p:nvPr>
            <p:ph type="title"/>
          </p:nvPr>
        </p:nvSpPr>
        <p:spPr>
          <a:xfrm>
            <a:off x="3856" y="795564"/>
            <a:ext cx="8231187" cy="400110"/>
          </a:xfrm>
        </p:spPr>
        <p:txBody>
          <a:bodyPr/>
          <a:lstStyle/>
          <a:p>
            <a:r>
              <a:rPr lang="en-US" sz="2000" b="1" dirty="0">
                <a:effectLst/>
                <a:latin typeface="+mn-lt"/>
                <a:ea typeface="Yu Gothic Light"/>
                <a:cs typeface="Times New Roman"/>
              </a:rPr>
              <a:t>View Project Activity Log</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46CAA5CF-1F8E-6AF5-3D4F-65911AF3B777}"/>
              </a:ext>
            </a:extLst>
          </p:cNvPr>
          <p:cNvSpPr>
            <a:spLocks noGrp="1"/>
          </p:cNvSpPr>
          <p:nvPr>
            <p:ph type="body" sz="quarter" idx="13"/>
          </p:nvPr>
        </p:nvSpPr>
        <p:spPr>
          <a:xfrm>
            <a:off x="7341" y="1379854"/>
            <a:ext cx="8254209" cy="1178079"/>
          </a:xfrm>
        </p:spPr>
        <p:txBody>
          <a:bodyPr/>
          <a:lstStyle/>
          <a:p>
            <a:pPr marL="0" indent="0">
              <a:buNone/>
            </a:pPr>
            <a:r>
              <a:rPr lang="en-US" sz="1400" dirty="0">
                <a:latin typeface="Arial" panose="020B0604020202020204" pitchFamily="34" charset="0"/>
                <a:cs typeface="Arial" panose="020B0604020202020204" pitchFamily="34" charset="0"/>
              </a:rPr>
              <a:t>The log helps Plan Leads, clusters, and Partners know what processes happened on the project. This can be done from within the project of interest window by clicking on the three floating dots - </a:t>
            </a:r>
            <a:r>
              <a:rPr lang="en-US" sz="1400" dirty="0">
                <a:latin typeface="Arial" panose="020B0604020202020204" pitchFamily="34" charset="0"/>
                <a:cs typeface="Arial" panose="020B0604020202020204" pitchFamily="34" charset="0"/>
                <a:sym typeface="Wingdings" panose="05000000000000000000" pitchFamily="2" charset="2"/>
              </a:rPr>
              <a:t> </a:t>
            </a:r>
            <a:br>
              <a:rPr lang="en-US" sz="1400" dirty="0">
                <a:latin typeface="Arial" panose="020B0604020202020204" pitchFamily="34" charset="0"/>
                <a:cs typeface="Arial" panose="020B0604020202020204" pitchFamily="34" charset="0"/>
                <a:sym typeface="Wingdings" panose="05000000000000000000" pitchFamily="2" charset="2"/>
              </a:rPr>
            </a:br>
            <a:r>
              <a:rPr lang="en-US" sz="1400" dirty="0">
                <a:latin typeface="Arial" panose="020B0604020202020204" pitchFamily="34" charset="0"/>
                <a:cs typeface="Arial" panose="020B0604020202020204" pitchFamily="34" charset="0"/>
              </a:rPr>
              <a:t>[View workflow log]. </a:t>
            </a:r>
            <a:r>
              <a:rPr lang="en-US" sz="14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This will load a popup window with list a of changes to the project statuses. </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E37B29D-12EC-0F4A-9093-A78F3605AFE4}"/>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24</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5C928699-4AE3-1DC8-4DA1-57262F03CE98}"/>
              </a:ext>
            </a:extLst>
          </p:cNvPr>
          <p:cNvCxnSpPr>
            <a:cxnSpLocks/>
          </p:cNvCxnSpPr>
          <p:nvPr/>
        </p:nvCxnSpPr>
        <p:spPr bwMode="auto">
          <a:xfrm>
            <a:off x="2869" y="1229266"/>
            <a:ext cx="3769031"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6" name="Group 5">
            <a:extLst>
              <a:ext uri="{FF2B5EF4-FFF2-40B4-BE49-F238E27FC236}">
                <a16:creationId xmlns:a16="http://schemas.microsoft.com/office/drawing/2014/main" id="{D2F58423-0FB5-2AA5-A236-F06D588C71D3}"/>
              </a:ext>
            </a:extLst>
          </p:cNvPr>
          <p:cNvGrpSpPr/>
          <p:nvPr/>
        </p:nvGrpSpPr>
        <p:grpSpPr>
          <a:xfrm>
            <a:off x="169303" y="2319412"/>
            <a:ext cx="7930284" cy="3961312"/>
            <a:chOff x="1001171" y="2707342"/>
            <a:chExt cx="7141657" cy="3514164"/>
          </a:xfrm>
        </p:grpSpPr>
        <p:pic>
          <p:nvPicPr>
            <p:cNvPr id="7" name="Picture 6">
              <a:extLst>
                <a:ext uri="{FF2B5EF4-FFF2-40B4-BE49-F238E27FC236}">
                  <a16:creationId xmlns:a16="http://schemas.microsoft.com/office/drawing/2014/main" id="{ADE85D64-4C7A-BAC6-4BD1-5EA75C4BE510}"/>
                </a:ext>
              </a:extLst>
            </p:cNvPr>
            <p:cNvPicPr>
              <a:picLocks noChangeAspect="1"/>
            </p:cNvPicPr>
            <p:nvPr/>
          </p:nvPicPr>
          <p:blipFill rotWithShape="1">
            <a:blip r:embed="rId2"/>
            <a:srcRect t="7153" r="547" b="1629"/>
            <a:stretch/>
          </p:blipFill>
          <p:spPr>
            <a:xfrm>
              <a:off x="1001171" y="2707342"/>
              <a:ext cx="7141657" cy="3514164"/>
            </a:xfrm>
            <a:prstGeom prst="rect">
              <a:avLst/>
            </a:prstGeom>
            <a:ln>
              <a:noFill/>
            </a:ln>
            <a:effectLst>
              <a:outerShdw blurRad="190500" algn="tl" rotWithShape="0">
                <a:srgbClr val="000000">
                  <a:alpha val="70000"/>
                </a:srgbClr>
              </a:outerShdw>
            </a:effectLst>
          </p:spPr>
        </p:pic>
        <p:sp>
          <p:nvSpPr>
            <p:cNvPr id="9" name="Rectangle 8">
              <a:extLst>
                <a:ext uri="{FF2B5EF4-FFF2-40B4-BE49-F238E27FC236}">
                  <a16:creationId xmlns:a16="http://schemas.microsoft.com/office/drawing/2014/main" id="{548F4985-B094-A71D-C956-6C5361D653A4}"/>
                </a:ext>
              </a:extLst>
            </p:cNvPr>
            <p:cNvSpPr/>
            <p:nvPr/>
          </p:nvSpPr>
          <p:spPr bwMode="auto">
            <a:xfrm>
              <a:off x="5611906" y="3644152"/>
              <a:ext cx="1434353" cy="192741"/>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pic>
        <p:nvPicPr>
          <p:cNvPr id="10" name="Picture 9">
            <a:extLst>
              <a:ext uri="{FF2B5EF4-FFF2-40B4-BE49-F238E27FC236}">
                <a16:creationId xmlns:a16="http://schemas.microsoft.com/office/drawing/2014/main" id="{69B81A3D-52D4-162E-4D0C-90D34DC45057}"/>
              </a:ext>
            </a:extLst>
          </p:cNvPr>
          <p:cNvPicPr>
            <a:picLocks noChangeAspect="1"/>
          </p:cNvPicPr>
          <p:nvPr/>
        </p:nvPicPr>
        <p:blipFill>
          <a:blip r:embed="rId3"/>
          <a:stretch>
            <a:fillRect/>
          </a:stretch>
        </p:blipFill>
        <p:spPr>
          <a:xfrm>
            <a:off x="3916725" y="3839765"/>
            <a:ext cx="5148217" cy="19612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47793619"/>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D80BE56-4577-E717-E1A2-1EAF5E916F14}"/>
              </a:ext>
            </a:extLst>
          </p:cNvPr>
          <p:cNvPicPr>
            <a:picLocks noChangeAspect="1"/>
          </p:cNvPicPr>
          <p:nvPr/>
        </p:nvPicPr>
        <p:blipFill>
          <a:blip r:embed="rId2"/>
          <a:stretch>
            <a:fillRect/>
          </a:stretch>
        </p:blipFill>
        <p:spPr>
          <a:xfrm>
            <a:off x="524481" y="2301395"/>
            <a:ext cx="6716062" cy="2667372"/>
          </a:xfrm>
          <a:prstGeom prst="rect">
            <a:avLst/>
          </a:prstGeom>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pPr lvl="0">
              <a:lnSpc>
                <a:spcPct val="107000"/>
              </a:lnSpc>
            </a:pPr>
            <a:r>
              <a:rPr lang="en-US" sz="2000" dirty="0">
                <a:effectLst/>
                <a:latin typeface="Arial"/>
                <a:ea typeface="Calibri" panose="020F0502020204030204" pitchFamily="34" charset="0"/>
                <a:cs typeface="Arial"/>
              </a:rPr>
              <a:t>Add New Project Editors/Owners</a:t>
            </a: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5"/>
            <a:ext cx="8254209" cy="919547"/>
          </a:xfrm>
        </p:spPr>
        <p:txBody>
          <a:bodyPr/>
          <a:lstStyle/>
          <a:p>
            <a:pPr>
              <a:buClr>
                <a:srgbClr val="000000"/>
              </a:buClr>
              <a:buFont typeface="Arial"/>
              <a:buChar char="•"/>
            </a:pPr>
            <a:r>
              <a:rPr lang="en-US" sz="1400" dirty="0">
                <a:latin typeface="Arial"/>
                <a:ea typeface="Yu Mincho"/>
                <a:cs typeface="Arial"/>
              </a:rPr>
              <a:t>Add one or more Project Owner is possible to allow for multiple editors to edit the projects. Click </a:t>
            </a:r>
            <a:r>
              <a:rPr lang="en-US" sz="1400" b="1" dirty="0">
                <a:latin typeface="Arial"/>
                <a:ea typeface="Yu Mincho"/>
                <a:cs typeface="Arial"/>
              </a:rPr>
              <a:t>Add New Owner option from the menu -</a:t>
            </a:r>
            <a:r>
              <a:rPr lang="en-US" sz="1400" b="1" dirty="0">
                <a:latin typeface="Arial"/>
                <a:ea typeface="Yu Mincho"/>
                <a:cs typeface="Arial"/>
                <a:sym typeface="Wingdings" panose="05000000000000000000" pitchFamily="2" charset="2"/>
              </a:rPr>
              <a:t> </a:t>
            </a:r>
            <a:r>
              <a:rPr lang="en-US" sz="1400" dirty="0">
                <a:latin typeface="Arial"/>
                <a:ea typeface="Yu Mincho"/>
                <a:cs typeface="Arial"/>
              </a:rPr>
              <a:t>enter the Humanitarian ID email address. </a:t>
            </a:r>
          </a:p>
          <a:p>
            <a:pPr marL="0" indent="0">
              <a:buClr>
                <a:srgbClr val="000000"/>
              </a:buClr>
              <a:buNone/>
            </a:pPr>
            <a:r>
              <a:rPr lang="en-US" sz="1400" dirty="0">
                <a:latin typeface="Arial"/>
                <a:ea typeface="Yu Mincho"/>
                <a:cs typeface="Arial"/>
              </a:rPr>
              <a:t>In the same menu, all Projects Owners are listed under </a:t>
            </a:r>
            <a:r>
              <a:rPr lang="en-US" sz="1400" b="1" dirty="0">
                <a:latin typeface="Arial"/>
                <a:ea typeface="Yu Mincho"/>
                <a:cs typeface="Arial"/>
              </a:rPr>
              <a:t>Current owners</a:t>
            </a:r>
            <a:r>
              <a:rPr lang="en-US" sz="1400" dirty="0">
                <a:latin typeface="Arial"/>
                <a:ea typeface="Yu Mincho"/>
                <a:cs typeface="Arial"/>
              </a:rPr>
              <a:t>.</a:t>
            </a:r>
            <a:endParaRPr lang="en-US" dirty="0"/>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25</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17758" y="1201577"/>
            <a:ext cx="5172804" cy="374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FC14CF6F-233C-4D11-A4A3-21B1A0DC6DB8}"/>
              </a:ext>
            </a:extLst>
          </p:cNvPr>
          <p:cNvSpPr/>
          <p:nvPr/>
        </p:nvSpPr>
        <p:spPr bwMode="auto">
          <a:xfrm>
            <a:off x="5020218" y="3391123"/>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20" name="Arrow: Up 19">
            <a:extLst>
              <a:ext uri="{FF2B5EF4-FFF2-40B4-BE49-F238E27FC236}">
                <a16:creationId xmlns:a16="http://schemas.microsoft.com/office/drawing/2014/main" id="{99556580-4C7B-9CEC-1257-5398066F77DE}"/>
              </a:ext>
            </a:extLst>
          </p:cNvPr>
          <p:cNvSpPr/>
          <p:nvPr/>
        </p:nvSpPr>
        <p:spPr bwMode="auto">
          <a:xfrm rot="5400000">
            <a:off x="3432378" y="5380896"/>
            <a:ext cx="235753" cy="36082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1" name="Picture 11" descr="Graphical user interface, text, application, email&#10;&#10;Description automatically generated">
            <a:extLst>
              <a:ext uri="{FF2B5EF4-FFF2-40B4-BE49-F238E27FC236}">
                <a16:creationId xmlns:a16="http://schemas.microsoft.com/office/drawing/2014/main" id="{1D7CCD5C-BEBE-FE4A-C1D3-40D94748B636}"/>
              </a:ext>
            </a:extLst>
          </p:cNvPr>
          <p:cNvPicPr>
            <a:picLocks noChangeAspect="1"/>
          </p:cNvPicPr>
          <p:nvPr/>
        </p:nvPicPr>
        <p:blipFill rotWithShape="1">
          <a:blip r:embed="rId3"/>
          <a:srcRect l="5709" r="3589" b="425"/>
          <a:stretch/>
        </p:blipFill>
        <p:spPr>
          <a:xfrm>
            <a:off x="3882513" y="3924162"/>
            <a:ext cx="4544869" cy="2152943"/>
          </a:xfrm>
          <a:prstGeom prst="rect">
            <a:avLst/>
          </a:prstGeom>
          <a:ln>
            <a:noFill/>
          </a:ln>
          <a:effectLst>
            <a:outerShdw blurRad="190500" algn="tl" rotWithShape="0">
              <a:srgbClr val="000000">
                <a:alpha val="70000"/>
              </a:srgbClr>
            </a:outerShdw>
          </a:effectLst>
        </p:spPr>
      </p:pic>
      <p:sp>
        <p:nvSpPr>
          <p:cNvPr id="17" name="Arrow: Up 16">
            <a:extLst>
              <a:ext uri="{FF2B5EF4-FFF2-40B4-BE49-F238E27FC236}">
                <a16:creationId xmlns:a16="http://schemas.microsoft.com/office/drawing/2014/main" id="{1556BFC9-CF98-F304-00A1-7ADEBD6ADFC4}"/>
              </a:ext>
            </a:extLst>
          </p:cNvPr>
          <p:cNvSpPr/>
          <p:nvPr/>
        </p:nvSpPr>
        <p:spPr bwMode="auto">
          <a:xfrm rot="10800000">
            <a:off x="6615682" y="2187390"/>
            <a:ext cx="226536" cy="37580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AEC9BA31-9B24-7424-C974-AA0931AC412E}"/>
              </a:ext>
            </a:extLst>
          </p:cNvPr>
          <p:cNvPicPr>
            <a:picLocks noChangeAspect="1"/>
          </p:cNvPicPr>
          <p:nvPr/>
        </p:nvPicPr>
        <p:blipFill>
          <a:blip r:embed="rId4"/>
          <a:stretch>
            <a:fillRect/>
          </a:stretch>
        </p:blipFill>
        <p:spPr>
          <a:xfrm>
            <a:off x="3882514" y="5266972"/>
            <a:ext cx="2162804" cy="542158"/>
          </a:xfrm>
          <a:prstGeom prst="rect">
            <a:avLst/>
          </a:prstGeom>
        </p:spPr>
      </p:pic>
    </p:spTree>
    <p:extLst>
      <p:ext uri="{BB962C8B-B14F-4D97-AF65-F5344CB8AC3E}">
        <p14:creationId xmlns:p14="http://schemas.microsoft.com/office/powerpoint/2010/main" val="2218424894"/>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r>
              <a:rPr lang="en-US" sz="2000" b="1" dirty="0">
                <a:effectLst/>
                <a:latin typeface="+mn-lt"/>
                <a:ea typeface="Yu Gothic Light"/>
                <a:cs typeface="Times New Roman"/>
              </a:rPr>
              <a:t>Delete Projects</a:t>
            </a:r>
            <a:endParaRPr lang="en-US" sz="200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425743"/>
            <a:ext cx="8254209" cy="585610"/>
          </a:xfrm>
        </p:spPr>
        <p:txBody>
          <a:bodyPr/>
          <a:lstStyle/>
          <a:p>
            <a:r>
              <a:rPr lang="en-US" sz="1400" dirty="0">
                <a:latin typeface="Arial"/>
                <a:ea typeface="Yu Mincho"/>
                <a:cs typeface="Arial"/>
              </a:rPr>
              <a:t>Plan Leads and Project Owners also have the ability to delete a project. However, this can be done ONLY if the project status is </a:t>
            </a:r>
            <a:r>
              <a:rPr lang="en-US" sz="1400" b="1" dirty="0">
                <a:latin typeface="Arial"/>
                <a:ea typeface="Yu Mincho"/>
                <a:cs typeface="Arial"/>
              </a:rPr>
              <a:t>Unsubmitted.</a:t>
            </a: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5789"/>
            <a:ext cx="204395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12" name="Picture 12" descr="Graphical user interface, text, application, email&#10;&#10;Description automatically generated">
            <a:extLst>
              <a:ext uri="{FF2B5EF4-FFF2-40B4-BE49-F238E27FC236}">
                <a16:creationId xmlns:a16="http://schemas.microsoft.com/office/drawing/2014/main" id="{A6C14970-09B9-EC09-0972-DCCDC0103B73}"/>
              </a:ext>
            </a:extLst>
          </p:cNvPr>
          <p:cNvPicPr>
            <a:picLocks noChangeAspect="1"/>
          </p:cNvPicPr>
          <p:nvPr/>
        </p:nvPicPr>
        <p:blipFill>
          <a:blip r:embed="rId2"/>
          <a:stretch>
            <a:fillRect/>
          </a:stretch>
        </p:blipFill>
        <p:spPr>
          <a:xfrm>
            <a:off x="241102" y="2435988"/>
            <a:ext cx="8654654" cy="3164741"/>
          </a:xfrm>
          <a:prstGeom prst="rect">
            <a:avLst/>
          </a:prstGeom>
          <a:ln>
            <a:noFill/>
          </a:ln>
          <a:effectLst>
            <a:outerShdw blurRad="190500" algn="tl" rotWithShape="0">
              <a:srgbClr val="000000">
                <a:alpha val="70000"/>
              </a:srgbClr>
            </a:outerShdw>
          </a:effectLst>
        </p:spPr>
      </p:pic>
      <p:sp>
        <p:nvSpPr>
          <p:cNvPr id="11" name="Oval 10">
            <a:extLst>
              <a:ext uri="{FF2B5EF4-FFF2-40B4-BE49-F238E27FC236}">
                <a16:creationId xmlns:a16="http://schemas.microsoft.com/office/drawing/2014/main" id="{6D627363-8ED8-6819-745A-DF2700BDAE81}"/>
              </a:ext>
            </a:extLst>
          </p:cNvPr>
          <p:cNvSpPr/>
          <p:nvPr/>
        </p:nvSpPr>
        <p:spPr bwMode="auto">
          <a:xfrm>
            <a:off x="6855307" y="2524907"/>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36895235"/>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231187" cy="400110"/>
          </a:xfrm>
        </p:spPr>
        <p:txBody>
          <a:bodyPr/>
          <a:lstStyle/>
          <a:p>
            <a:r>
              <a:rPr lang="en-US" sz="2000" b="1" dirty="0">
                <a:effectLst/>
                <a:latin typeface="+mn-lt"/>
                <a:ea typeface="Yu Gothic Light"/>
                <a:cs typeface="Times New Roman"/>
              </a:rPr>
              <a:t>Review Projects: </a:t>
            </a:r>
            <a:r>
              <a:rPr lang="en-US" sz="2000" b="0" dirty="0">
                <a:latin typeface="+mn-lt"/>
                <a:ea typeface="Yu Gothic Light"/>
                <a:cs typeface="Times New Roman"/>
              </a:rPr>
              <a:t>N</a:t>
            </a:r>
            <a:r>
              <a:rPr lang="en-US" sz="2000" b="0" dirty="0">
                <a:effectLst/>
                <a:latin typeface="+mn-lt"/>
                <a:ea typeface="Yu Gothic Light"/>
                <a:cs typeface="Times New Roman"/>
              </a:rPr>
              <a:t>avigation</a:t>
            </a:r>
            <a:endParaRPr lang="en-US"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5"/>
            <a:ext cx="8899450" cy="844142"/>
          </a:xfrm>
        </p:spPr>
        <p:txBody>
          <a:bodyPr/>
          <a:lstStyle/>
          <a:p>
            <a:pPr>
              <a:buFont typeface="Arial"/>
              <a:buChar char="•"/>
            </a:pPr>
            <a:r>
              <a:rPr lang="en-US" sz="1400" dirty="0">
                <a:latin typeface="Arial"/>
                <a:ea typeface="Yu Mincho"/>
                <a:cs typeface="Arial"/>
              </a:rPr>
              <a:t>After a project is submitted by the organizations/partner(s), the clusters to be able to review the project, they need to change its status to “Under Review” by clicking the "Add to Review" button. When Under Review, clusters can use the pages on the left to navigate through the project details.</a:t>
            </a:r>
            <a:endParaRPr lang="en-US" dirty="0"/>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27</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68405" y="1210542"/>
            <a:ext cx="375952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8" name="Group 7">
            <a:extLst>
              <a:ext uri="{FF2B5EF4-FFF2-40B4-BE49-F238E27FC236}">
                <a16:creationId xmlns:a16="http://schemas.microsoft.com/office/drawing/2014/main" id="{8412DB00-308E-BFB1-BB0B-972EBED6917F}"/>
              </a:ext>
            </a:extLst>
          </p:cNvPr>
          <p:cNvGrpSpPr/>
          <p:nvPr/>
        </p:nvGrpSpPr>
        <p:grpSpPr>
          <a:xfrm>
            <a:off x="109091" y="2286451"/>
            <a:ext cx="8681268" cy="4057635"/>
            <a:chOff x="212008" y="2445043"/>
            <a:chExt cx="8681268" cy="4057635"/>
          </a:xfrm>
        </p:grpSpPr>
        <p:pic>
          <p:nvPicPr>
            <p:cNvPr id="7" name="Picture 7" descr="Graphical user interface, application&#10;&#10;Description automatically generated">
              <a:extLst>
                <a:ext uri="{FF2B5EF4-FFF2-40B4-BE49-F238E27FC236}">
                  <a16:creationId xmlns:a16="http://schemas.microsoft.com/office/drawing/2014/main" id="{D4ACF62B-77CB-8C2C-9AA3-FF81DEEC33BA}"/>
                </a:ext>
              </a:extLst>
            </p:cNvPr>
            <p:cNvPicPr>
              <a:picLocks noChangeAspect="1"/>
            </p:cNvPicPr>
            <p:nvPr/>
          </p:nvPicPr>
          <p:blipFill>
            <a:blip r:embed="rId2"/>
            <a:stretch>
              <a:fillRect/>
            </a:stretch>
          </p:blipFill>
          <p:spPr>
            <a:xfrm>
              <a:off x="3698158" y="3000812"/>
              <a:ext cx="5195118" cy="3501866"/>
            </a:xfrm>
            <a:prstGeom prst="rect">
              <a:avLst/>
            </a:prstGeom>
            <a:ln>
              <a:noFill/>
            </a:ln>
            <a:effectLst>
              <a:outerShdw blurRad="190500" algn="tl" rotWithShape="0">
                <a:srgbClr val="000000">
                  <a:alpha val="70000"/>
                </a:srgbClr>
              </a:outerShdw>
            </a:effectLst>
          </p:spPr>
        </p:pic>
        <p:pic>
          <p:nvPicPr>
            <p:cNvPr id="6" name="Picture 6" descr="A picture containing diagram&#10;&#10;Description automatically generated">
              <a:extLst>
                <a:ext uri="{FF2B5EF4-FFF2-40B4-BE49-F238E27FC236}">
                  <a16:creationId xmlns:a16="http://schemas.microsoft.com/office/drawing/2014/main" id="{CD8A1635-1502-1A0F-FF11-EA5A0DCCD40C}"/>
                </a:ext>
              </a:extLst>
            </p:cNvPr>
            <p:cNvPicPr>
              <a:picLocks noChangeAspect="1"/>
            </p:cNvPicPr>
            <p:nvPr/>
          </p:nvPicPr>
          <p:blipFill>
            <a:blip r:embed="rId3"/>
            <a:stretch>
              <a:fillRect/>
            </a:stretch>
          </p:blipFill>
          <p:spPr>
            <a:xfrm>
              <a:off x="212008" y="2445043"/>
              <a:ext cx="4798757" cy="1424066"/>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FC14CF6F-233C-4D11-A4A3-21B1A0DC6DB8}"/>
                </a:ext>
              </a:extLst>
            </p:cNvPr>
            <p:cNvSpPr/>
            <p:nvPr/>
          </p:nvSpPr>
          <p:spPr bwMode="auto">
            <a:xfrm>
              <a:off x="3214299" y="2783004"/>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6" name="Oval 15">
              <a:extLst>
                <a:ext uri="{FF2B5EF4-FFF2-40B4-BE49-F238E27FC236}">
                  <a16:creationId xmlns:a16="http://schemas.microsoft.com/office/drawing/2014/main" id="{6DB57DCC-0C01-B451-0CE2-B62E132EED1F}"/>
                </a:ext>
              </a:extLst>
            </p:cNvPr>
            <p:cNvSpPr/>
            <p:nvPr/>
          </p:nvSpPr>
          <p:spPr bwMode="auto">
            <a:xfrm>
              <a:off x="5915097" y="2939705"/>
              <a:ext cx="486285" cy="48068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Arrow: Up 16">
              <a:extLst>
                <a:ext uri="{FF2B5EF4-FFF2-40B4-BE49-F238E27FC236}">
                  <a16:creationId xmlns:a16="http://schemas.microsoft.com/office/drawing/2014/main" id="{1556BFC9-CF98-F304-00A1-7ADEBD6ADFC4}"/>
                </a:ext>
              </a:extLst>
            </p:cNvPr>
            <p:cNvSpPr/>
            <p:nvPr/>
          </p:nvSpPr>
          <p:spPr bwMode="auto">
            <a:xfrm>
              <a:off x="8247223" y="4801779"/>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8" name="Arrow: Up 17">
              <a:extLst>
                <a:ext uri="{FF2B5EF4-FFF2-40B4-BE49-F238E27FC236}">
                  <a16:creationId xmlns:a16="http://schemas.microsoft.com/office/drawing/2014/main" id="{8AFF7076-59C5-DE8C-C97D-0F6C1CF079D4}"/>
                </a:ext>
              </a:extLst>
            </p:cNvPr>
            <p:cNvSpPr/>
            <p:nvPr/>
          </p:nvSpPr>
          <p:spPr bwMode="auto">
            <a:xfrm rot="5400000">
              <a:off x="5122408" y="6193657"/>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9" name="Arrow: Up 18">
              <a:extLst>
                <a:ext uri="{FF2B5EF4-FFF2-40B4-BE49-F238E27FC236}">
                  <a16:creationId xmlns:a16="http://schemas.microsoft.com/office/drawing/2014/main" id="{30CF4997-0639-14DD-ACAC-81A14EA49A11}"/>
                </a:ext>
              </a:extLst>
            </p:cNvPr>
            <p:cNvSpPr/>
            <p:nvPr/>
          </p:nvSpPr>
          <p:spPr bwMode="auto">
            <a:xfrm rot="5400000">
              <a:off x="4993359" y="5437801"/>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20" name="Arrow: Up 19">
              <a:extLst>
                <a:ext uri="{FF2B5EF4-FFF2-40B4-BE49-F238E27FC236}">
                  <a16:creationId xmlns:a16="http://schemas.microsoft.com/office/drawing/2014/main" id="{99556580-4C7B-9CEC-1257-5398066F77DE}"/>
                </a:ext>
              </a:extLst>
            </p:cNvPr>
            <p:cNvSpPr/>
            <p:nvPr/>
          </p:nvSpPr>
          <p:spPr bwMode="auto">
            <a:xfrm rot="5400000">
              <a:off x="7648069" y="6193657"/>
              <a:ext cx="226536" cy="185683"/>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4223229588"/>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6372-3273-778D-C1D6-9ADB468E0E3A}"/>
              </a:ext>
            </a:extLst>
          </p:cNvPr>
          <p:cNvSpPr>
            <a:spLocks noGrp="1"/>
          </p:cNvSpPr>
          <p:nvPr>
            <p:ph type="title"/>
          </p:nvPr>
        </p:nvSpPr>
        <p:spPr>
          <a:xfrm>
            <a:off x="2715" y="797077"/>
            <a:ext cx="8231187" cy="400110"/>
          </a:xfrm>
        </p:spPr>
        <p:txBody>
          <a:bodyPr/>
          <a:lstStyle/>
          <a:p>
            <a:r>
              <a:rPr lang="en-US" sz="2000" b="1" dirty="0">
                <a:effectLst/>
                <a:latin typeface="+mn-lt"/>
                <a:ea typeface="Yu Gothic Light"/>
                <a:cs typeface="Times New Roman"/>
              </a:rPr>
              <a:t>Review Projects: </a:t>
            </a:r>
            <a:r>
              <a:rPr lang="en-US" sz="2000" b="0" dirty="0">
                <a:effectLst/>
                <a:latin typeface="+mn-lt"/>
                <a:ea typeface="Yu Gothic Light"/>
                <a:cs typeface="Times New Roman"/>
              </a:rPr>
              <a:t>Adding/previewing Comments</a:t>
            </a:r>
            <a:endParaRPr lang="en-US"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4A6994F0-B667-92D5-632E-CBA8280CAC09}"/>
              </a:ext>
            </a:extLst>
          </p:cNvPr>
          <p:cNvSpPr>
            <a:spLocks noGrp="1"/>
          </p:cNvSpPr>
          <p:nvPr>
            <p:ph type="body" sz="quarter" idx="13"/>
          </p:nvPr>
        </p:nvSpPr>
        <p:spPr>
          <a:xfrm>
            <a:off x="-20307" y="1311069"/>
            <a:ext cx="8254209" cy="1436612"/>
          </a:xfrm>
        </p:spPr>
        <p:txBody>
          <a:bodyPr/>
          <a:lstStyle/>
          <a:p>
            <a:r>
              <a:rPr lang="en-US" sz="1400" dirty="0">
                <a:effectLst/>
                <a:latin typeface="Arial"/>
                <a:ea typeface="Yu Mincho"/>
                <a:cs typeface="Arial"/>
              </a:rPr>
              <a:t>During the review process, cluster leads can highlight or raise certain points to the partners through the comments feature. Which can be added/viewed as explained in the below screen.</a:t>
            </a:r>
          </a:p>
          <a:p>
            <a:r>
              <a:rPr lang="en-US" sz="1400" dirty="0">
                <a:latin typeface="Arial"/>
                <a:ea typeface="Yu Mincho"/>
                <a:cs typeface="Arial"/>
              </a:rPr>
              <a:t>In the case on major changes need to be communicated to partners then, cluster leads will need to change the projects status to “Returned for Edit” for partners action to review and resubmit the project.</a:t>
            </a:r>
          </a:p>
        </p:txBody>
      </p:sp>
      <p:sp>
        <p:nvSpPr>
          <p:cNvPr id="5" name="Slide Number Placeholder 4">
            <a:extLst>
              <a:ext uri="{FF2B5EF4-FFF2-40B4-BE49-F238E27FC236}">
                <a16:creationId xmlns:a16="http://schemas.microsoft.com/office/drawing/2014/main" id="{C9915D2D-820C-07DF-53C9-004F013E46B1}"/>
              </a:ext>
            </a:extLst>
          </p:cNvPr>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28</a:t>
            </a:fld>
            <a:endParaRPr lang="en-GB" b="1" dirty="0">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BED92595-4D6D-4E8B-675E-06239139D0CD}"/>
              </a:ext>
            </a:extLst>
          </p:cNvPr>
          <p:cNvCxnSpPr>
            <a:cxnSpLocks/>
          </p:cNvCxnSpPr>
          <p:nvPr/>
        </p:nvCxnSpPr>
        <p:spPr bwMode="auto">
          <a:xfrm flipV="1">
            <a:off x="0" y="1226712"/>
            <a:ext cx="6712051" cy="4558"/>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grpSp>
        <p:nvGrpSpPr>
          <p:cNvPr id="11" name="Group 10">
            <a:extLst>
              <a:ext uri="{FF2B5EF4-FFF2-40B4-BE49-F238E27FC236}">
                <a16:creationId xmlns:a16="http://schemas.microsoft.com/office/drawing/2014/main" id="{24A7689F-7D6E-47C4-B857-D5733D51F158}"/>
              </a:ext>
            </a:extLst>
          </p:cNvPr>
          <p:cNvGrpSpPr/>
          <p:nvPr/>
        </p:nvGrpSpPr>
        <p:grpSpPr>
          <a:xfrm>
            <a:off x="983455" y="2627403"/>
            <a:ext cx="7177090" cy="3764161"/>
            <a:chOff x="906097" y="2411506"/>
            <a:chExt cx="7331807" cy="3989175"/>
          </a:xfrm>
        </p:grpSpPr>
        <p:pic>
          <p:nvPicPr>
            <p:cNvPr id="9" name="Picture 8">
              <a:extLst>
                <a:ext uri="{FF2B5EF4-FFF2-40B4-BE49-F238E27FC236}">
                  <a16:creationId xmlns:a16="http://schemas.microsoft.com/office/drawing/2014/main" id="{4B2B5D86-3206-0E83-EEA6-BC5640E1D0CB}"/>
                </a:ext>
              </a:extLst>
            </p:cNvPr>
            <p:cNvPicPr>
              <a:picLocks noChangeAspect="1"/>
            </p:cNvPicPr>
            <p:nvPr/>
          </p:nvPicPr>
          <p:blipFill>
            <a:blip r:embed="rId2"/>
            <a:stretch>
              <a:fillRect/>
            </a:stretch>
          </p:blipFill>
          <p:spPr>
            <a:xfrm>
              <a:off x="906097" y="2411506"/>
              <a:ext cx="7331807" cy="3989175"/>
            </a:xfrm>
            <a:prstGeom prst="rect">
              <a:avLst/>
            </a:prstGeom>
            <a:solidFill>
              <a:schemeClr val="bg1"/>
            </a:solidFill>
            <a:ln>
              <a:solidFill>
                <a:schemeClr val="bg1"/>
              </a:solidFill>
            </a:ln>
            <a:effectLst>
              <a:outerShdw blurRad="190500" algn="tl" rotWithShape="0">
                <a:srgbClr val="000000">
                  <a:alpha val="70000"/>
                </a:srgbClr>
              </a:outerShdw>
            </a:effectLst>
          </p:spPr>
        </p:pic>
        <p:sp>
          <p:nvSpPr>
            <p:cNvPr id="13" name="Oval 12">
              <a:extLst>
                <a:ext uri="{FF2B5EF4-FFF2-40B4-BE49-F238E27FC236}">
                  <a16:creationId xmlns:a16="http://schemas.microsoft.com/office/drawing/2014/main" id="{DC54AC1D-23D3-1BB8-9E0F-7DD2708BA1E0}"/>
                </a:ext>
              </a:extLst>
            </p:cNvPr>
            <p:cNvSpPr/>
            <p:nvPr/>
          </p:nvSpPr>
          <p:spPr bwMode="auto">
            <a:xfrm>
              <a:off x="6134252" y="2471127"/>
              <a:ext cx="450095" cy="32144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EEAAAEF6-B17D-9788-BB72-7A1899E16894}"/>
                </a:ext>
              </a:extLst>
            </p:cNvPr>
            <p:cNvSpPr/>
            <p:nvPr/>
          </p:nvSpPr>
          <p:spPr bwMode="auto">
            <a:xfrm>
              <a:off x="5313686" y="4315266"/>
              <a:ext cx="974825" cy="3147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6BDC12D0-D351-00BC-3FA4-B0C9349DAEDD}"/>
                </a:ext>
              </a:extLst>
            </p:cNvPr>
            <p:cNvSpPr/>
            <p:nvPr/>
          </p:nvSpPr>
          <p:spPr bwMode="auto">
            <a:xfrm>
              <a:off x="5145747" y="5417005"/>
              <a:ext cx="848024" cy="1256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solidFill>
                    <a:schemeClr val="bg1"/>
                  </a:solidFill>
                </a:ln>
                <a:solidFill>
                  <a:schemeClr val="bg1"/>
                </a:solidFill>
                <a:effectLst/>
                <a:latin typeface="Arial" charset="0"/>
              </a:endParaRPr>
            </a:p>
          </p:txBody>
        </p:sp>
        <p:sp>
          <p:nvSpPr>
            <p:cNvPr id="6" name="Arrow: Right 5">
              <a:extLst>
                <a:ext uri="{FF2B5EF4-FFF2-40B4-BE49-F238E27FC236}">
                  <a16:creationId xmlns:a16="http://schemas.microsoft.com/office/drawing/2014/main" id="{36CCC422-B3C3-61C3-9C3D-103940D47BA2}"/>
                </a:ext>
              </a:extLst>
            </p:cNvPr>
            <p:cNvSpPr/>
            <p:nvPr/>
          </p:nvSpPr>
          <p:spPr bwMode="auto">
            <a:xfrm rot="10800000">
              <a:off x="6711570" y="2527682"/>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Arrow: Right 7">
              <a:extLst>
                <a:ext uri="{FF2B5EF4-FFF2-40B4-BE49-F238E27FC236}">
                  <a16:creationId xmlns:a16="http://schemas.microsoft.com/office/drawing/2014/main" id="{BF66CFAD-EDCE-9474-78D5-A81638F97A4B}"/>
                </a:ext>
              </a:extLst>
            </p:cNvPr>
            <p:cNvSpPr/>
            <p:nvPr/>
          </p:nvSpPr>
          <p:spPr bwMode="auto">
            <a:xfrm rot="10800000">
              <a:off x="6359299" y="4365681"/>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5" name="Arrow: Right 14">
              <a:extLst>
                <a:ext uri="{FF2B5EF4-FFF2-40B4-BE49-F238E27FC236}">
                  <a16:creationId xmlns:a16="http://schemas.microsoft.com/office/drawing/2014/main" id="{D00BE1A9-06B3-67EE-CCC0-604BBD931589}"/>
                </a:ext>
              </a:extLst>
            </p:cNvPr>
            <p:cNvSpPr/>
            <p:nvPr/>
          </p:nvSpPr>
          <p:spPr bwMode="auto">
            <a:xfrm rot="10800000">
              <a:off x="7479266" y="5959747"/>
              <a:ext cx="352271" cy="202352"/>
            </a:xfrm>
            <a:prstGeom prst="rightArrow">
              <a:avLst/>
            </a:prstGeom>
            <a:solidFill>
              <a:schemeClr val="accent1">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grpSp>
    </p:spTree>
    <p:extLst>
      <p:ext uri="{BB962C8B-B14F-4D97-AF65-F5344CB8AC3E}">
        <p14:creationId xmlns:p14="http://schemas.microsoft.com/office/powerpoint/2010/main" val="86429382"/>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4617-CC24-B56A-699D-86E6FC02D85B}"/>
              </a:ext>
            </a:extLst>
          </p:cNvPr>
          <p:cNvSpPr>
            <a:spLocks noGrp="1"/>
          </p:cNvSpPr>
          <p:nvPr>
            <p:ph type="title"/>
          </p:nvPr>
        </p:nvSpPr>
        <p:spPr>
          <a:xfrm>
            <a:off x="2715" y="797694"/>
            <a:ext cx="8231187" cy="400110"/>
          </a:xfrm>
        </p:spPr>
        <p:txBody>
          <a:bodyPr/>
          <a:lstStyle/>
          <a:p>
            <a:r>
              <a:rPr lang="en-US" sz="2000" dirty="0">
                <a:latin typeface="+mn-lt"/>
                <a:ea typeface="Yu Mincho"/>
                <a:cs typeface="Times New Roman"/>
              </a:rPr>
              <a:t>Approve P</a:t>
            </a:r>
            <a:r>
              <a:rPr lang="en-US" sz="2000" b="1" dirty="0">
                <a:latin typeface="+mn-lt"/>
                <a:ea typeface="Yu Mincho"/>
                <a:cs typeface="Times New Roman"/>
              </a:rPr>
              <a:t>rojects: Single Cluster </a:t>
            </a:r>
            <a:r>
              <a:rPr lang="en-US" sz="2000" dirty="0">
                <a:latin typeface="+mn-lt"/>
                <a:ea typeface="Yu Mincho"/>
                <a:cs typeface="Times New Roman"/>
              </a:rPr>
              <a:t>A</a:t>
            </a:r>
            <a:r>
              <a:rPr lang="en-US" sz="2000" b="1" dirty="0">
                <a:latin typeface="+mn-lt"/>
                <a:ea typeface="Yu Mincho"/>
                <a:cs typeface="Times New Roman"/>
              </a:rPr>
              <a:t>pproval </a:t>
            </a:r>
            <a:endParaRPr lang="en-US" sz="2000" dirty="0">
              <a:latin typeface="+mn-lt"/>
              <a:ea typeface="Yu Mincho"/>
              <a:cs typeface="Times New Roman"/>
            </a:endParaRPr>
          </a:p>
        </p:txBody>
      </p:sp>
      <p:sp>
        <p:nvSpPr>
          <p:cNvPr id="3" name="Text Placeholder 2">
            <a:extLst>
              <a:ext uri="{FF2B5EF4-FFF2-40B4-BE49-F238E27FC236}">
                <a16:creationId xmlns:a16="http://schemas.microsoft.com/office/drawing/2014/main" id="{9B9C9416-2485-85DB-CDE1-ACF31662AB4B}"/>
              </a:ext>
            </a:extLst>
          </p:cNvPr>
          <p:cNvSpPr>
            <a:spLocks noGrp="1"/>
          </p:cNvSpPr>
          <p:nvPr>
            <p:ph type="body" sz="quarter" idx="13"/>
          </p:nvPr>
        </p:nvSpPr>
        <p:spPr>
          <a:xfrm>
            <a:off x="0" y="1414417"/>
            <a:ext cx="9004302" cy="1695849"/>
          </a:xfrm>
        </p:spPr>
        <p:txBody>
          <a:bodyPr/>
          <a:lstStyle/>
          <a:p>
            <a:r>
              <a:rPr lang="en-US" sz="1600" dirty="0">
                <a:latin typeface="Arial"/>
                <a:cs typeface="Arial"/>
              </a:rPr>
              <a:t>After Cluster Leads’ review process is concluded, </a:t>
            </a:r>
            <a:r>
              <a:rPr lang="en-US" sz="1600" dirty="0">
                <a:effectLst/>
                <a:latin typeface="Arial"/>
                <a:ea typeface="Yu Mincho"/>
                <a:cs typeface="Arial"/>
              </a:rPr>
              <a:t>they decide to either “</a:t>
            </a:r>
            <a:r>
              <a:rPr lang="en-US" sz="1600" kern="0" dirty="0">
                <a:latin typeface="Arial" panose="020B0604020202020204" pitchFamily="34" charset="0"/>
                <a:cs typeface="Arial" panose="020B0604020202020204" pitchFamily="34" charset="0"/>
              </a:rPr>
              <a:t>Approve”, “Reject” or “Returned for Edit” the project</a:t>
            </a:r>
            <a:r>
              <a:rPr lang="en-US" sz="1600" i="1" dirty="0">
                <a:effectLst/>
                <a:latin typeface="Arial"/>
                <a:ea typeface="Yu Mincho"/>
                <a:cs typeface="Arial"/>
              </a:rPr>
              <a:t>.</a:t>
            </a:r>
          </a:p>
          <a:p>
            <a:pPr lvl="1"/>
            <a:r>
              <a:rPr lang="en-US" sz="1400" dirty="0">
                <a:latin typeface="Arial"/>
                <a:ea typeface="Yu Mincho"/>
                <a:cs typeface="Arial"/>
              </a:rPr>
              <a:t>If the project is Approved or Rejected, then no changes can be made by the partners neither by the cluster leads.</a:t>
            </a:r>
          </a:p>
          <a:p>
            <a:pPr lvl="1"/>
            <a:r>
              <a:rPr lang="en-US" sz="1400" dirty="0">
                <a:latin typeface="Arial"/>
                <a:ea typeface="Yu Mincho"/>
                <a:cs typeface="Arial"/>
              </a:rPr>
              <a:t>If the project is Returned for Edit, then the partner require to make changes to their projects based on the clusters comments then resubmit the project for the cluster to reconsider reviewing it.</a:t>
            </a:r>
            <a:endParaRPr lang="en-US" sz="1400" dirty="0">
              <a:effectLst/>
              <a:latin typeface="Arial"/>
              <a:ea typeface="Yu Mincho"/>
              <a:cs typeface="Arial"/>
            </a:endParaRPr>
          </a:p>
        </p:txBody>
      </p:sp>
      <p:sp>
        <p:nvSpPr>
          <p:cNvPr id="5" name="Slide Number Placeholder 4">
            <a:extLst>
              <a:ext uri="{FF2B5EF4-FFF2-40B4-BE49-F238E27FC236}">
                <a16:creationId xmlns:a16="http://schemas.microsoft.com/office/drawing/2014/main" id="{6B1EB2F2-C839-623B-8316-1DF339A2C345}"/>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29</a:t>
            </a:fld>
            <a:endParaRPr lang="en-GB" b="1">
              <a:solidFill>
                <a:srgbClr val="000000">
                  <a:lumMod val="65000"/>
                  <a:lumOff val="35000"/>
                </a:srgbClr>
              </a:solidFill>
            </a:endParaRPr>
          </a:p>
        </p:txBody>
      </p:sp>
      <p:cxnSp>
        <p:nvCxnSpPr>
          <p:cNvPr id="12" name="Straight Connector 11">
            <a:extLst>
              <a:ext uri="{FF2B5EF4-FFF2-40B4-BE49-F238E27FC236}">
                <a16:creationId xmlns:a16="http://schemas.microsoft.com/office/drawing/2014/main" id="{01BD04D7-90E7-F751-A657-DF7DF5E5DCF2}"/>
              </a:ext>
            </a:extLst>
          </p:cNvPr>
          <p:cNvCxnSpPr>
            <a:cxnSpLocks/>
          </p:cNvCxnSpPr>
          <p:nvPr/>
        </p:nvCxnSpPr>
        <p:spPr bwMode="auto">
          <a:xfrm>
            <a:off x="0" y="1206696"/>
            <a:ext cx="6178325" cy="4373"/>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23CBCCD5-FA4E-0536-D97E-0479B6C12FF1}"/>
              </a:ext>
            </a:extLst>
          </p:cNvPr>
          <p:cNvPicPr>
            <a:picLocks noChangeAspect="1"/>
          </p:cNvPicPr>
          <p:nvPr/>
        </p:nvPicPr>
        <p:blipFill rotWithShape="1">
          <a:blip r:embed="rId2"/>
          <a:srcRect l="1116" t="34578" r="3176" b="5285"/>
          <a:stretch/>
        </p:blipFill>
        <p:spPr>
          <a:xfrm>
            <a:off x="435255" y="3110266"/>
            <a:ext cx="8133791" cy="3165028"/>
          </a:xfrm>
          <a:prstGeom prst="rect">
            <a:avLst/>
          </a:prstGeom>
        </p:spPr>
      </p:pic>
      <p:sp>
        <p:nvSpPr>
          <p:cNvPr id="9" name="Oval 8">
            <a:extLst>
              <a:ext uri="{FF2B5EF4-FFF2-40B4-BE49-F238E27FC236}">
                <a16:creationId xmlns:a16="http://schemas.microsoft.com/office/drawing/2014/main" id="{C73D3524-9751-F3CB-0B82-18281D372A59}"/>
              </a:ext>
            </a:extLst>
          </p:cNvPr>
          <p:cNvSpPr/>
          <p:nvPr/>
        </p:nvSpPr>
        <p:spPr bwMode="auto">
          <a:xfrm>
            <a:off x="4285129" y="3482790"/>
            <a:ext cx="2949389" cy="124161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66779603"/>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414"/>
            <a:ext cx="8231187" cy="400110"/>
          </a:xfrm>
        </p:spPr>
        <p:txBody>
          <a:bodyPr/>
          <a:lstStyle/>
          <a:p>
            <a:r>
              <a:rPr lang="en-US" sz="2000" dirty="0"/>
              <a:t>Log in to Project Module</a:t>
            </a:r>
            <a:endParaRPr lang="en-US" sz="2000" dirty="0">
              <a:cs typeface="Arial"/>
            </a:endParaRPr>
          </a:p>
        </p:txBody>
      </p:sp>
      <p:sp>
        <p:nvSpPr>
          <p:cNvPr id="3" name="Text Placeholder 2"/>
          <p:cNvSpPr>
            <a:spLocks noGrp="1"/>
          </p:cNvSpPr>
          <p:nvPr>
            <p:ph type="body" sz="quarter" idx="13"/>
          </p:nvPr>
        </p:nvSpPr>
        <p:spPr>
          <a:xfrm>
            <a:off x="394491" y="5354092"/>
            <a:ext cx="8254209" cy="1180323"/>
          </a:xfrm>
        </p:spPr>
        <p:txBody>
          <a:bodyPr/>
          <a:lstStyle/>
          <a:p>
            <a:pPr lvl="1" indent="-175895">
              <a:buChar char="•"/>
            </a:pPr>
            <a:r>
              <a:rPr lang="en-US" sz="1400" dirty="0"/>
              <a:t>If you do not have an H.ID, please create a profile at humanitarian.id.</a:t>
            </a:r>
            <a:endParaRPr lang="en-US" sz="1400" dirty="0">
              <a:cs typeface="Arial"/>
            </a:endParaRPr>
          </a:p>
          <a:p>
            <a:pPr lvl="1" indent="-175895">
              <a:buChar char="•"/>
            </a:pPr>
            <a:r>
              <a:rPr lang="en-US" sz="1400" dirty="0"/>
              <a:t>If you are logging in for the first time:</a:t>
            </a:r>
            <a:endParaRPr lang="en-US" sz="1400" dirty="0">
              <a:cs typeface="Arial"/>
            </a:endParaRPr>
          </a:p>
          <a:p>
            <a:pPr lvl="2" indent="-188595"/>
            <a:r>
              <a:rPr lang="en-US" sz="1400" dirty="0"/>
              <a:t>H.ID will ask you to authorize PM. Please do so.</a:t>
            </a:r>
            <a:endParaRPr lang="en-US" sz="1400" dirty="0">
              <a:solidFill>
                <a:srgbClr val="000000"/>
              </a:solidFill>
              <a:ea typeface="SimSun"/>
              <a:cs typeface="Arial"/>
            </a:endParaRPr>
          </a:p>
          <a:p>
            <a:pPr lvl="2" indent="-188595">
              <a:buClr>
                <a:srgbClr val="000000"/>
              </a:buClr>
            </a:pPr>
            <a:r>
              <a:rPr lang="en-US" sz="1400" b="1" dirty="0">
                <a:solidFill>
                  <a:schemeClr val="accent2">
                    <a:lumMod val="75000"/>
                  </a:schemeClr>
                </a:solidFill>
                <a:ea typeface="SimSun"/>
                <a:cs typeface="Calibri"/>
              </a:rPr>
              <a:t>PM</a:t>
            </a:r>
            <a:r>
              <a:rPr lang="en-US" sz="1400" b="1" dirty="0">
                <a:solidFill>
                  <a:schemeClr val="accent2">
                    <a:lumMod val="75000"/>
                  </a:schemeClr>
                </a:solidFill>
                <a:latin typeface="+mj-lt"/>
                <a:ea typeface="SimSun"/>
                <a:cs typeface="Calibri"/>
              </a:rPr>
              <a:t> will request to add organization and the country. Please add these details.</a:t>
            </a:r>
            <a:endParaRPr lang="en-US" dirty="0">
              <a:solidFill>
                <a:schemeClr val="accent2">
                  <a:lumMod val="75000"/>
                </a:schemeClr>
              </a:solidFil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a:t>
            </a:fld>
            <a:endParaRPr lang="en-GB" b="1" dirty="0">
              <a:solidFill>
                <a:srgbClr val="000000">
                  <a:lumMod val="65000"/>
                  <a:lumOff val="35000"/>
                </a:srgbClr>
              </a:solidFill>
            </a:endParaRPr>
          </a:p>
        </p:txBody>
      </p:sp>
      <p:sp>
        <p:nvSpPr>
          <p:cNvPr id="6" name="Rectangle 5"/>
          <p:cNvSpPr/>
          <p:nvPr/>
        </p:nvSpPr>
        <p:spPr>
          <a:xfrm>
            <a:off x="0" y="1404146"/>
            <a:ext cx="8297862" cy="307777"/>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sz="1400" dirty="0"/>
              <a:t>Enter your H.ID credentials:</a:t>
            </a:r>
            <a:endParaRPr lang="en-US" sz="1400" dirty="0">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251124" y="1787925"/>
            <a:ext cx="6540942" cy="3542977"/>
          </a:xfrm>
          <a:prstGeom prst="rect">
            <a:avLst/>
          </a:prstGeom>
          <a:ln>
            <a:noFill/>
          </a:ln>
          <a:effectLst>
            <a:outerShdw blurRad="190500" algn="tl" rotWithShape="0">
              <a:srgbClr val="000000">
                <a:alpha val="70000"/>
              </a:srgbClr>
            </a:outerShdw>
          </a:effectLst>
        </p:spPr>
      </p:pic>
      <p:cxnSp>
        <p:nvCxnSpPr>
          <p:cNvPr id="8" name="Straight Connector 7">
            <a:extLst>
              <a:ext uri="{FF2B5EF4-FFF2-40B4-BE49-F238E27FC236}">
                <a16:creationId xmlns:a16="http://schemas.microsoft.com/office/drawing/2014/main" id="{FADF4907-F905-4C05-9824-F93981909A14}"/>
              </a:ext>
            </a:extLst>
          </p:cNvPr>
          <p:cNvCxnSpPr>
            <a:cxnSpLocks/>
          </p:cNvCxnSpPr>
          <p:nvPr/>
        </p:nvCxnSpPr>
        <p:spPr bwMode="auto">
          <a:xfrm>
            <a:off x="-1303" y="1216366"/>
            <a:ext cx="3058268"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544988880"/>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8405-91AD-7B1A-DF5A-EDA51B800104}"/>
              </a:ext>
            </a:extLst>
          </p:cNvPr>
          <p:cNvSpPr>
            <a:spLocks noGrp="1"/>
          </p:cNvSpPr>
          <p:nvPr>
            <p:ph type="title"/>
          </p:nvPr>
        </p:nvSpPr>
        <p:spPr>
          <a:xfrm>
            <a:off x="-4223" y="784550"/>
            <a:ext cx="8231187" cy="400110"/>
          </a:xfrm>
        </p:spPr>
        <p:txBody>
          <a:bodyPr/>
          <a:lstStyle/>
          <a:p>
            <a:r>
              <a:rPr lang="en-US" sz="2000" dirty="0">
                <a:latin typeface="+mn-lt"/>
                <a:ea typeface="Yu Mincho"/>
                <a:cs typeface="Times New Roman"/>
              </a:rPr>
              <a:t>Approve P</a:t>
            </a:r>
            <a:r>
              <a:rPr lang="en-US" sz="2000" b="1" dirty="0">
                <a:latin typeface="+mn-lt"/>
                <a:ea typeface="Yu Mincho"/>
                <a:cs typeface="Times New Roman"/>
              </a:rPr>
              <a:t>rojects: Multi-cluster </a:t>
            </a:r>
            <a:r>
              <a:rPr lang="en-US" sz="2000" dirty="0">
                <a:latin typeface="+mn-lt"/>
                <a:ea typeface="Yu Mincho"/>
                <a:cs typeface="Times New Roman"/>
              </a:rPr>
              <a:t>A</a:t>
            </a:r>
            <a:r>
              <a:rPr lang="en-US" sz="2000" b="1" dirty="0">
                <a:latin typeface="+mn-lt"/>
                <a:ea typeface="Yu Mincho"/>
                <a:cs typeface="Times New Roman"/>
              </a:rPr>
              <a:t>pproval </a:t>
            </a:r>
            <a:endParaRPr lang="en-US" sz="2000" dirty="0">
              <a:latin typeface="+mn-lt"/>
              <a:ea typeface="Yu Mincho"/>
              <a:cs typeface="Times New Roman"/>
            </a:endParaRPr>
          </a:p>
        </p:txBody>
      </p:sp>
      <p:sp>
        <p:nvSpPr>
          <p:cNvPr id="3" name="Text Placeholder 2">
            <a:extLst>
              <a:ext uri="{FF2B5EF4-FFF2-40B4-BE49-F238E27FC236}">
                <a16:creationId xmlns:a16="http://schemas.microsoft.com/office/drawing/2014/main" id="{0476EB77-A77A-6C3D-8F7F-91F54BC25E0D}"/>
              </a:ext>
            </a:extLst>
          </p:cNvPr>
          <p:cNvSpPr>
            <a:spLocks noGrp="1"/>
          </p:cNvSpPr>
          <p:nvPr>
            <p:ph type="body" sz="quarter" idx="13"/>
          </p:nvPr>
        </p:nvSpPr>
        <p:spPr>
          <a:xfrm>
            <a:off x="-27245" y="1236518"/>
            <a:ext cx="8958809" cy="2753061"/>
          </a:xfrm>
        </p:spPr>
        <p:txBody>
          <a:bodyPr/>
          <a:lstStyle/>
          <a:p>
            <a:r>
              <a:rPr lang="en-US" sz="1400" dirty="0"/>
              <a:t>This follow same procedure for the approval like the single cluster approval process. i.e. a project needs to be added to review by ANY cluster lead, and then </a:t>
            </a:r>
            <a:r>
              <a:rPr lang="en-US" sz="1400" dirty="0">
                <a:effectLst/>
                <a:latin typeface="Arial"/>
                <a:ea typeface="Yu Mincho"/>
                <a:cs typeface="Arial"/>
              </a:rPr>
              <a:t>decide to either </a:t>
            </a:r>
            <a:r>
              <a:rPr lang="en-US" sz="1400" kern="0" dirty="0">
                <a:latin typeface="Arial" panose="020B0604020202020204" pitchFamily="34" charset="0"/>
                <a:cs typeface="Arial" panose="020B0604020202020204" pitchFamily="34" charset="0"/>
              </a:rPr>
              <a:t>Approve, Reject or Returned for Edit the project</a:t>
            </a:r>
            <a:r>
              <a:rPr lang="en-US" sz="1400" dirty="0"/>
              <a:t>.</a:t>
            </a:r>
          </a:p>
          <a:p>
            <a:pPr lvl="1"/>
            <a:r>
              <a:rPr lang="en-US" sz="1400" dirty="0"/>
              <a:t>The project will be approved, ONLY when all clusters approve it.</a:t>
            </a:r>
          </a:p>
          <a:p>
            <a:pPr lvl="1"/>
            <a:r>
              <a:rPr lang="en-US" sz="1400" dirty="0"/>
              <a:t>The project will be rejected, ONLY when all clusters reject it.</a:t>
            </a:r>
          </a:p>
          <a:p>
            <a:pPr lvl="1"/>
            <a:r>
              <a:rPr lang="en-US" sz="1400" dirty="0"/>
              <a:t>When there is disagreements amongst cluster leads, the project status will be changed automatically to “Returned for Edit” so partners need to act i.e. remove the rejected clusters(s) and resubmit again.</a:t>
            </a:r>
          </a:p>
          <a:p>
            <a:pPr lvl="1"/>
            <a:endParaRPr lang="en-US" sz="1400" dirty="0"/>
          </a:p>
          <a:p>
            <a:pPr lvl="1"/>
            <a:endParaRPr lang="en-US" sz="1400" dirty="0"/>
          </a:p>
        </p:txBody>
      </p:sp>
      <p:sp>
        <p:nvSpPr>
          <p:cNvPr id="5" name="Slide Number Placeholder 4">
            <a:extLst>
              <a:ext uri="{FF2B5EF4-FFF2-40B4-BE49-F238E27FC236}">
                <a16:creationId xmlns:a16="http://schemas.microsoft.com/office/drawing/2014/main" id="{E9A5BE36-A5C6-8CEE-3E97-0742F3B899B7}"/>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30</a:t>
            </a:fld>
            <a:endParaRPr lang="en-GB" b="1">
              <a:solidFill>
                <a:srgbClr val="000000">
                  <a:lumMod val="65000"/>
                  <a:lumOff val="35000"/>
                </a:srgbClr>
              </a:solidFill>
            </a:endParaRPr>
          </a:p>
        </p:txBody>
      </p:sp>
      <p:cxnSp>
        <p:nvCxnSpPr>
          <p:cNvPr id="7" name="Straight Connector 6">
            <a:extLst>
              <a:ext uri="{FF2B5EF4-FFF2-40B4-BE49-F238E27FC236}">
                <a16:creationId xmlns:a16="http://schemas.microsoft.com/office/drawing/2014/main" id="{23415C53-DCE1-BBAE-B08F-13BDFAA0FDA0}"/>
              </a:ext>
            </a:extLst>
          </p:cNvPr>
          <p:cNvCxnSpPr>
            <a:cxnSpLocks/>
          </p:cNvCxnSpPr>
          <p:nvPr/>
        </p:nvCxnSpPr>
        <p:spPr bwMode="auto">
          <a:xfrm>
            <a:off x="802" y="1219126"/>
            <a:ext cx="6178325" cy="4373"/>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891D88EC-444E-6746-0F3C-F96750B18DAB}"/>
              </a:ext>
            </a:extLst>
          </p:cNvPr>
          <p:cNvPicPr>
            <a:picLocks noChangeAspect="1"/>
          </p:cNvPicPr>
          <p:nvPr/>
        </p:nvPicPr>
        <p:blipFill rotWithShape="1">
          <a:blip r:embed="rId2"/>
          <a:srcRect b="12893"/>
          <a:stretch/>
        </p:blipFill>
        <p:spPr>
          <a:xfrm>
            <a:off x="477638" y="3445842"/>
            <a:ext cx="6270278" cy="2748688"/>
          </a:xfrm>
          <a:prstGeom prst="rect">
            <a:avLst/>
          </a:prstGeom>
          <a:ln>
            <a:noFill/>
          </a:ln>
          <a:effectLst>
            <a:outerShdw blurRad="190500" algn="tl" rotWithShape="0">
              <a:srgbClr val="000000">
                <a:alpha val="70000"/>
              </a:srgbClr>
            </a:outerShdw>
          </a:effectLst>
        </p:spPr>
      </p:pic>
      <p:sp>
        <p:nvSpPr>
          <p:cNvPr id="4" name="Arrow: Right 3">
            <a:extLst>
              <a:ext uri="{FF2B5EF4-FFF2-40B4-BE49-F238E27FC236}">
                <a16:creationId xmlns:a16="http://schemas.microsoft.com/office/drawing/2014/main" id="{43744DE2-3DA1-7056-784E-ADA23128D975}"/>
              </a:ext>
            </a:extLst>
          </p:cNvPr>
          <p:cNvSpPr/>
          <p:nvPr/>
        </p:nvSpPr>
        <p:spPr bwMode="auto">
          <a:xfrm>
            <a:off x="6042211" y="3580467"/>
            <a:ext cx="584764" cy="238589"/>
          </a:xfrm>
          <a:prstGeom prst="rightArrow">
            <a:avLst/>
          </a:prstGeom>
          <a:solidFill>
            <a:schemeClr val="accent2">
              <a:lumMod val="60000"/>
              <a:lumOff val="4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5E6FDFB4-D8CE-91FB-9C94-FD028FBF9198}"/>
              </a:ext>
            </a:extLst>
          </p:cNvPr>
          <p:cNvSpPr txBox="1"/>
          <p:nvPr/>
        </p:nvSpPr>
        <p:spPr>
          <a:xfrm>
            <a:off x="6754790" y="5058634"/>
            <a:ext cx="2176774" cy="40011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This field displays</a:t>
            </a:r>
            <a:br>
              <a:rPr lang="en-US" sz="1000" dirty="0">
                <a:cs typeface="Arial"/>
              </a:rPr>
            </a:br>
            <a:r>
              <a:rPr lang="en-US" sz="1000" dirty="0">
                <a:cs typeface="Arial"/>
              </a:rPr>
              <a:t> the </a:t>
            </a:r>
            <a:r>
              <a:rPr lang="en-US" sz="1000" b="1" dirty="0">
                <a:cs typeface="Arial"/>
              </a:rPr>
              <a:t>Individual Cluster Status(es)</a:t>
            </a:r>
            <a:endParaRPr lang="en-US" sz="1000" b="1" dirty="0"/>
          </a:p>
        </p:txBody>
      </p:sp>
      <p:sp>
        <p:nvSpPr>
          <p:cNvPr id="9" name="TextBox 8">
            <a:extLst>
              <a:ext uri="{FF2B5EF4-FFF2-40B4-BE49-F238E27FC236}">
                <a16:creationId xmlns:a16="http://schemas.microsoft.com/office/drawing/2014/main" id="{3EFEAA30-2FC2-5B5D-C76C-3457B66B3D35}"/>
              </a:ext>
            </a:extLst>
          </p:cNvPr>
          <p:cNvSpPr txBox="1"/>
          <p:nvPr/>
        </p:nvSpPr>
        <p:spPr>
          <a:xfrm>
            <a:off x="6754790" y="3505127"/>
            <a:ext cx="1979635" cy="400110"/>
          </a:xfrm>
          <a:prstGeom prst="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This box displays</a:t>
            </a:r>
            <a:br>
              <a:rPr lang="en-US" sz="1000" dirty="0">
                <a:cs typeface="Arial"/>
              </a:rPr>
            </a:br>
            <a:r>
              <a:rPr lang="en-US" sz="1000" dirty="0">
                <a:cs typeface="Arial"/>
              </a:rPr>
              <a:t>the </a:t>
            </a:r>
            <a:r>
              <a:rPr lang="en-US" sz="1000" b="1" dirty="0">
                <a:cs typeface="Arial"/>
              </a:rPr>
              <a:t>Overall Project Status</a:t>
            </a:r>
            <a:endParaRPr lang="en-US" sz="1000" b="1" dirty="0"/>
          </a:p>
        </p:txBody>
      </p:sp>
      <p:sp>
        <p:nvSpPr>
          <p:cNvPr id="13" name="Arrow: Right 12">
            <a:extLst>
              <a:ext uri="{FF2B5EF4-FFF2-40B4-BE49-F238E27FC236}">
                <a16:creationId xmlns:a16="http://schemas.microsoft.com/office/drawing/2014/main" id="{77AA85E0-DA0F-2362-C64B-966ABAC3F73E}"/>
              </a:ext>
            </a:extLst>
          </p:cNvPr>
          <p:cNvSpPr/>
          <p:nvPr/>
        </p:nvSpPr>
        <p:spPr bwMode="auto">
          <a:xfrm>
            <a:off x="6107164" y="5139395"/>
            <a:ext cx="584764" cy="238589"/>
          </a:xfrm>
          <a:prstGeom prst="rightArrow">
            <a:avLst/>
          </a:prstGeom>
          <a:solidFill>
            <a:schemeClr val="accent2">
              <a:lumMod val="40000"/>
              <a:lumOff val="60000"/>
            </a:schemeClr>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79DD785E-9D7B-B6BF-6198-AC6871231FA7}"/>
              </a:ext>
            </a:extLst>
          </p:cNvPr>
          <p:cNvSpPr/>
          <p:nvPr/>
        </p:nvSpPr>
        <p:spPr bwMode="auto">
          <a:xfrm>
            <a:off x="3769719" y="4538884"/>
            <a:ext cx="2272491" cy="1404716"/>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FCDAC39-907F-CAD3-638E-B2FBCA7573B2}"/>
              </a:ext>
            </a:extLst>
          </p:cNvPr>
          <p:cNvSpPr/>
          <p:nvPr/>
        </p:nvSpPr>
        <p:spPr bwMode="auto">
          <a:xfrm>
            <a:off x="4452381" y="3440642"/>
            <a:ext cx="1431910" cy="51125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32395420"/>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7569200" y="6527800"/>
            <a:ext cx="1165225" cy="333375"/>
          </a:xfrm>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31</a:t>
            </a:fld>
            <a:endParaRPr lang="en-GB" b="1" dirty="0">
              <a:solidFill>
                <a:srgbClr val="000000">
                  <a:lumMod val="65000"/>
                  <a:lumOff val="35000"/>
                </a:srgbClr>
              </a:solidFill>
            </a:endParaRPr>
          </a:p>
        </p:txBody>
      </p:sp>
      <p:sp>
        <p:nvSpPr>
          <p:cNvPr id="10" name="Rectangle 9">
            <a:extLst>
              <a:ext uri="{FF2B5EF4-FFF2-40B4-BE49-F238E27FC236}">
                <a16:creationId xmlns:a16="http://schemas.microsoft.com/office/drawing/2014/main" id="{D8FBFFD0-2A71-4C4C-85B9-B2D0827C0EB8}"/>
              </a:ext>
            </a:extLst>
          </p:cNvPr>
          <p:cNvSpPr/>
          <p:nvPr/>
        </p:nvSpPr>
        <p:spPr>
          <a:xfrm>
            <a:off x="0" y="795494"/>
            <a:ext cx="5562600" cy="397738"/>
          </a:xfrm>
          <a:prstGeom prst="rect">
            <a:avLst/>
          </a:prstGeom>
        </p:spPr>
        <p:txBody>
          <a:bodyPr wrap="square">
            <a:spAutoFit/>
          </a:bodyPr>
          <a:lstStyle/>
          <a:p>
            <a:pPr lvl="0">
              <a:lnSpc>
                <a:spcPct val="107000"/>
              </a:lnSpc>
            </a:pPr>
            <a:r>
              <a:rPr lang="en-US" sz="2000" b="1" dirty="0"/>
              <a:t>Approval Process Diagram</a:t>
            </a:r>
          </a:p>
        </p:txBody>
      </p:sp>
      <p:pic>
        <p:nvPicPr>
          <p:cNvPr id="2" name="Picture 1">
            <a:extLst>
              <a:ext uri="{FF2B5EF4-FFF2-40B4-BE49-F238E27FC236}">
                <a16:creationId xmlns:a16="http://schemas.microsoft.com/office/drawing/2014/main" id="{C90265FC-5DAE-52E0-B3BB-F7576DA44C40}"/>
              </a:ext>
            </a:extLst>
          </p:cNvPr>
          <p:cNvPicPr>
            <a:picLocks noChangeAspect="1"/>
          </p:cNvPicPr>
          <p:nvPr/>
        </p:nvPicPr>
        <p:blipFill rotWithShape="1">
          <a:blip r:embed="rId3"/>
          <a:srcRect l="2925" t="4538" r="6038" b="10049"/>
          <a:stretch/>
        </p:blipFill>
        <p:spPr>
          <a:xfrm>
            <a:off x="224395" y="1572852"/>
            <a:ext cx="8623383" cy="4711975"/>
          </a:xfrm>
          <a:prstGeom prst="rect">
            <a:avLst/>
          </a:prstGeom>
          <a:effectLst>
            <a:outerShdw blurRad="63500" sx="102000" sy="102000" algn="ctr" rotWithShape="0">
              <a:prstClr val="black">
                <a:alpha val="40000"/>
              </a:prstClr>
            </a:outerShdw>
          </a:effectLst>
        </p:spPr>
      </p:pic>
      <p:cxnSp>
        <p:nvCxnSpPr>
          <p:cNvPr id="4" name="Straight Connector 3">
            <a:extLst>
              <a:ext uri="{FF2B5EF4-FFF2-40B4-BE49-F238E27FC236}">
                <a16:creationId xmlns:a16="http://schemas.microsoft.com/office/drawing/2014/main" id="{7AA6887A-FB74-B702-F13A-A6B6DB450346}"/>
              </a:ext>
            </a:extLst>
          </p:cNvPr>
          <p:cNvCxnSpPr>
            <a:cxnSpLocks/>
          </p:cNvCxnSpPr>
          <p:nvPr/>
        </p:nvCxnSpPr>
        <p:spPr bwMode="auto">
          <a:xfrm flipV="1">
            <a:off x="0" y="1193232"/>
            <a:ext cx="3451412" cy="25182"/>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8025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93E3-538B-3DB3-A1A7-E43DEE19C279}"/>
              </a:ext>
            </a:extLst>
          </p:cNvPr>
          <p:cNvSpPr>
            <a:spLocks noGrp="1"/>
          </p:cNvSpPr>
          <p:nvPr>
            <p:ph type="title"/>
          </p:nvPr>
        </p:nvSpPr>
        <p:spPr>
          <a:xfrm>
            <a:off x="0" y="793648"/>
            <a:ext cx="8446120" cy="400110"/>
          </a:xfrm>
        </p:spPr>
        <p:txBody>
          <a:bodyPr/>
          <a:lstStyle/>
          <a:p>
            <a:r>
              <a:rPr lang="en-US" sz="2000" b="1" dirty="0">
                <a:effectLst/>
                <a:latin typeface="+mn-lt"/>
                <a:ea typeface="Yu Gothic Light"/>
                <a:cs typeface="Arial"/>
              </a:rPr>
              <a:t>Edit Projects</a:t>
            </a:r>
            <a:endParaRPr lang="en-US" sz="2000" dirty="0">
              <a:latin typeface="+mn-lt"/>
              <a:ea typeface="Yu Gothic Light"/>
              <a:cs typeface="Arial"/>
            </a:endParaRPr>
          </a:p>
        </p:txBody>
      </p:sp>
      <p:sp>
        <p:nvSpPr>
          <p:cNvPr id="5" name="Slide Number Placeholder 4">
            <a:extLst>
              <a:ext uri="{FF2B5EF4-FFF2-40B4-BE49-F238E27FC236}">
                <a16:creationId xmlns:a16="http://schemas.microsoft.com/office/drawing/2014/main" id="{0B43971E-5DFB-6F67-3E66-1E9CA2EF1756}"/>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32</a:t>
            </a:fld>
            <a:endParaRPr lang="en-GB" b="1">
              <a:solidFill>
                <a:srgbClr val="000000">
                  <a:lumMod val="65000"/>
                  <a:lumOff val="35000"/>
                </a:srgbClr>
              </a:solidFill>
            </a:endParaRPr>
          </a:p>
        </p:txBody>
      </p:sp>
      <p:cxnSp>
        <p:nvCxnSpPr>
          <p:cNvPr id="11" name="Straight Connector 10">
            <a:extLst>
              <a:ext uri="{FF2B5EF4-FFF2-40B4-BE49-F238E27FC236}">
                <a16:creationId xmlns:a16="http://schemas.microsoft.com/office/drawing/2014/main" id="{D4CCE67C-0F3E-F50B-D918-32E22E2A3BF8}"/>
              </a:ext>
            </a:extLst>
          </p:cNvPr>
          <p:cNvCxnSpPr>
            <a:cxnSpLocks/>
          </p:cNvCxnSpPr>
          <p:nvPr/>
        </p:nvCxnSpPr>
        <p:spPr bwMode="auto">
          <a:xfrm>
            <a:off x="0" y="1193758"/>
            <a:ext cx="187362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A793CE3F-89FD-5B8A-DB1D-C87027BE58F6}"/>
              </a:ext>
            </a:extLst>
          </p:cNvPr>
          <p:cNvSpPr txBox="1"/>
          <p:nvPr/>
        </p:nvSpPr>
        <p:spPr>
          <a:xfrm>
            <a:off x="185303" y="5748764"/>
            <a:ext cx="8716159" cy="492443"/>
          </a:xfrm>
          <a:prstGeom prst="rect">
            <a:avLst/>
          </a:prstGeom>
          <a:noFill/>
        </p:spPr>
        <p:txBody>
          <a:bodyPr wrap="square">
            <a:spAutoFit/>
          </a:bodyPr>
          <a:lstStyle/>
          <a:p>
            <a:r>
              <a:rPr lang="en-US" sz="1300" b="1" dirty="0">
                <a:solidFill>
                  <a:srgbClr val="FF0000"/>
                </a:solidFill>
              </a:rPr>
              <a:t>(1)* </a:t>
            </a:r>
            <a:r>
              <a:rPr lang="en-US" sz="1300" dirty="0"/>
              <a:t>This scenario occurs in multisector projects that is “</a:t>
            </a:r>
            <a:r>
              <a:rPr lang="en-US" sz="1300" b="1" dirty="0"/>
              <a:t>Returned for Edit</a:t>
            </a:r>
            <a:r>
              <a:rPr lang="en-US" sz="1300" dirty="0"/>
              <a:t>” by any of the other participating clusters. In this case, the other clusters whose individual corresponding status is “</a:t>
            </a:r>
            <a:r>
              <a:rPr lang="en-US" sz="1300" b="1" dirty="0"/>
              <a:t>Under Review</a:t>
            </a:r>
            <a:r>
              <a:rPr lang="en-US" sz="1300" dirty="0"/>
              <a:t>” CAN </a:t>
            </a:r>
            <a:r>
              <a:rPr lang="en-US" sz="1300" b="1" dirty="0"/>
              <a:t>edit </a:t>
            </a:r>
            <a:r>
              <a:rPr lang="en-US" sz="1300" dirty="0"/>
              <a:t>their part.</a:t>
            </a:r>
            <a:endParaRPr lang="tr-TR" sz="1300" b="1" dirty="0">
              <a:solidFill>
                <a:srgbClr val="FF0000"/>
              </a:solidFill>
            </a:endParaRPr>
          </a:p>
        </p:txBody>
      </p:sp>
      <p:graphicFrame>
        <p:nvGraphicFramePr>
          <p:cNvPr id="4" name="Object 3">
            <a:extLst>
              <a:ext uri="{FF2B5EF4-FFF2-40B4-BE49-F238E27FC236}">
                <a16:creationId xmlns:a16="http://schemas.microsoft.com/office/drawing/2014/main" id="{F8AE24EA-96C2-69E3-F191-6C52DEFDC78E}"/>
              </a:ext>
            </a:extLst>
          </p:cNvPr>
          <p:cNvGraphicFramePr>
            <a:graphicFrameLocks noChangeAspect="1"/>
          </p:cNvGraphicFramePr>
          <p:nvPr>
            <p:extLst>
              <p:ext uri="{D42A27DB-BD31-4B8C-83A1-F6EECF244321}">
                <p14:modId xmlns:p14="http://schemas.microsoft.com/office/powerpoint/2010/main" val="3835926575"/>
              </p:ext>
            </p:extLst>
          </p:nvPr>
        </p:nvGraphicFramePr>
        <p:xfrm>
          <a:off x="979551" y="1922870"/>
          <a:ext cx="6800850" cy="3511308"/>
        </p:xfrm>
        <a:graphic>
          <a:graphicData uri="http://schemas.openxmlformats.org/presentationml/2006/ole">
            <mc:AlternateContent xmlns:mc="http://schemas.openxmlformats.org/markup-compatibility/2006">
              <mc:Choice xmlns:v="urn:schemas-microsoft-com:vml" Requires="v">
                <p:oleObj name="Worksheet" r:id="rId2" imgW="5257956" imgH="2714521" progId="Excel.Sheet.12">
                  <p:embed/>
                </p:oleObj>
              </mc:Choice>
              <mc:Fallback>
                <p:oleObj name="Worksheet" r:id="rId2" imgW="5257956" imgH="2714521" progId="Excel.Sheet.12">
                  <p:embed/>
                  <p:pic>
                    <p:nvPicPr>
                      <p:cNvPr id="4" name="Object 3">
                        <a:extLst>
                          <a:ext uri="{FF2B5EF4-FFF2-40B4-BE49-F238E27FC236}">
                            <a16:creationId xmlns:a16="http://schemas.microsoft.com/office/drawing/2014/main" id="{F8AE24EA-96C2-69E3-F191-6C52DEFDC78E}"/>
                          </a:ext>
                        </a:extLst>
                      </p:cNvPr>
                      <p:cNvPicPr/>
                      <p:nvPr/>
                    </p:nvPicPr>
                    <p:blipFill>
                      <a:blip r:embed="rId3"/>
                      <a:stretch>
                        <a:fillRect/>
                      </a:stretch>
                    </p:blipFill>
                    <p:spPr>
                      <a:xfrm>
                        <a:off x="979551" y="1922870"/>
                        <a:ext cx="6800850" cy="351130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9EC3C3A6-D85B-9966-C22E-2EB182BCCC79}"/>
              </a:ext>
            </a:extLst>
          </p:cNvPr>
          <p:cNvSpPr txBox="1"/>
          <p:nvPr/>
        </p:nvSpPr>
        <p:spPr>
          <a:xfrm>
            <a:off x="1828" y="1428292"/>
            <a:ext cx="805586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cs typeface="Arial"/>
              </a:rPr>
              <a:t>The table below summarizes who can edit projects under which status(es):</a:t>
            </a:r>
          </a:p>
        </p:txBody>
      </p:sp>
    </p:spTree>
    <p:extLst>
      <p:ext uri="{BB962C8B-B14F-4D97-AF65-F5344CB8AC3E}">
        <p14:creationId xmlns:p14="http://schemas.microsoft.com/office/powerpoint/2010/main" val="334704789"/>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8FBE-FE51-2BF7-A71F-10826E9E8507}"/>
              </a:ext>
            </a:extLst>
          </p:cNvPr>
          <p:cNvSpPr>
            <a:spLocks noGrp="1"/>
          </p:cNvSpPr>
          <p:nvPr>
            <p:ph type="title"/>
          </p:nvPr>
        </p:nvSpPr>
        <p:spPr>
          <a:xfrm>
            <a:off x="5444" y="796823"/>
            <a:ext cx="8231187" cy="400110"/>
          </a:xfrm>
        </p:spPr>
        <p:txBody>
          <a:bodyPr/>
          <a:lstStyle/>
          <a:p>
            <a:r>
              <a:rPr lang="en-US" sz="2000" dirty="0">
                <a:effectLst/>
                <a:latin typeface="+mn-lt"/>
                <a:ea typeface="Yu Mincho"/>
                <a:cs typeface="Arial"/>
              </a:rPr>
              <a:t>Change Project’s Status</a:t>
            </a:r>
            <a:endParaRPr lang="en-US" sz="2000" dirty="0">
              <a:latin typeface="+mn-lt"/>
              <a:ea typeface="Yu Gothic Light"/>
              <a:cs typeface="Arial" panose="020B0604020202020204" pitchFamily="34" charset="0"/>
            </a:endParaRPr>
          </a:p>
        </p:txBody>
      </p:sp>
      <p:sp>
        <p:nvSpPr>
          <p:cNvPr id="5" name="Slide Number Placeholder 4">
            <a:extLst>
              <a:ext uri="{FF2B5EF4-FFF2-40B4-BE49-F238E27FC236}">
                <a16:creationId xmlns:a16="http://schemas.microsoft.com/office/drawing/2014/main" id="{80682607-853A-6246-F420-70F0D04279A1}"/>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33</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C838E976-45D7-E51E-B293-2AD6C1C0B7F4}"/>
              </a:ext>
            </a:extLst>
          </p:cNvPr>
          <p:cNvCxnSpPr>
            <a:cxnSpLocks/>
          </p:cNvCxnSpPr>
          <p:nvPr/>
        </p:nvCxnSpPr>
        <p:spPr bwMode="auto">
          <a:xfrm flipV="1">
            <a:off x="0" y="1201922"/>
            <a:ext cx="3048000" cy="5466"/>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250F6435-9976-67A8-41DF-7A972EDD6C7A}"/>
              </a:ext>
            </a:extLst>
          </p:cNvPr>
          <p:cNvSpPr txBox="1"/>
          <p:nvPr/>
        </p:nvSpPr>
        <p:spPr>
          <a:xfrm>
            <a:off x="250317" y="5560704"/>
            <a:ext cx="8749284" cy="492443"/>
          </a:xfrm>
          <a:prstGeom prst="rect">
            <a:avLst/>
          </a:prstGeom>
          <a:noFill/>
        </p:spPr>
        <p:txBody>
          <a:bodyPr wrap="square" rtlCol="0">
            <a:spAutoFit/>
          </a:bodyPr>
          <a:lstStyle/>
          <a:p>
            <a:r>
              <a:rPr lang="en-US" sz="1300" b="1" dirty="0">
                <a:solidFill>
                  <a:srgbClr val="FF0000"/>
                </a:solidFill>
              </a:rPr>
              <a:t>(1)* </a:t>
            </a:r>
            <a:r>
              <a:rPr lang="en-US" sz="1300" dirty="0"/>
              <a:t>This scenario occurs in multisector projects that is “</a:t>
            </a:r>
            <a:r>
              <a:rPr lang="en-US" sz="1300" b="1" dirty="0"/>
              <a:t>Returned for Edit</a:t>
            </a:r>
            <a:r>
              <a:rPr lang="en-US" sz="1300" dirty="0"/>
              <a:t>” by any of the participating clusters. In this case, the other clusters whose individual corresponding status is “</a:t>
            </a:r>
            <a:r>
              <a:rPr lang="en-US" sz="1300" b="1" dirty="0"/>
              <a:t>Under Review</a:t>
            </a:r>
            <a:r>
              <a:rPr lang="en-US" sz="1300" dirty="0"/>
              <a:t>” CAN </a:t>
            </a:r>
            <a:r>
              <a:rPr lang="en-US" sz="1300" b="1" dirty="0"/>
              <a:t>approve/reject</a:t>
            </a:r>
            <a:r>
              <a:rPr lang="en-US" sz="1300" dirty="0"/>
              <a:t> their part.</a:t>
            </a:r>
            <a:endParaRPr lang="tr-TR" sz="1300" b="1" dirty="0">
              <a:solidFill>
                <a:srgbClr val="FF0000"/>
              </a:solidFill>
            </a:endParaRPr>
          </a:p>
        </p:txBody>
      </p:sp>
      <p:graphicFrame>
        <p:nvGraphicFramePr>
          <p:cNvPr id="22" name="Table 21">
            <a:extLst>
              <a:ext uri="{FF2B5EF4-FFF2-40B4-BE49-F238E27FC236}">
                <a16:creationId xmlns:a16="http://schemas.microsoft.com/office/drawing/2014/main" id="{C27BCC99-23B3-B63B-474F-FCE176FFB8B7}"/>
              </a:ext>
            </a:extLst>
          </p:cNvPr>
          <p:cNvGraphicFramePr>
            <a:graphicFrameLocks noGrp="1"/>
          </p:cNvGraphicFramePr>
          <p:nvPr/>
        </p:nvGraphicFramePr>
        <p:xfrm>
          <a:off x="2679700" y="-2314575"/>
          <a:ext cx="1592842" cy="1027448"/>
        </p:xfrm>
        <a:graphic>
          <a:graphicData uri="http://schemas.openxmlformats.org/drawingml/2006/table">
            <a:tbl>
              <a:tblPr>
                <a:tableStyleId>{5C22544A-7EE6-4342-B048-85BDC9FD1C3A}</a:tableStyleId>
              </a:tblPr>
              <a:tblGrid>
                <a:gridCol w="796020">
                  <a:extLst>
                    <a:ext uri="{9D8B030D-6E8A-4147-A177-3AD203B41FA5}">
                      <a16:colId xmlns:a16="http://schemas.microsoft.com/office/drawing/2014/main" val="383233984"/>
                    </a:ext>
                  </a:extLst>
                </a:gridCol>
                <a:gridCol w="796822">
                  <a:extLst>
                    <a:ext uri="{9D8B030D-6E8A-4147-A177-3AD203B41FA5}">
                      <a16:colId xmlns:a16="http://schemas.microsoft.com/office/drawing/2014/main" val="2631946105"/>
                    </a:ext>
                  </a:extLst>
                </a:gridCol>
              </a:tblGrid>
              <a:tr h="117790">
                <a:tc>
                  <a:txBody>
                    <a:bodyPr/>
                    <a:lstStyle/>
                    <a:p>
                      <a:pPr algn="ctr" fontAlgn="ctr"/>
                      <a:r>
                        <a:rPr lang="en-US" sz="400" u="none" strike="noStrike">
                          <a:effectLst/>
                        </a:rPr>
                        <a:t>Who can change </a:t>
                      </a:r>
                      <a:br>
                        <a:rPr lang="en-US" sz="400" u="none" strike="noStrike">
                          <a:effectLst/>
                        </a:rPr>
                      </a:br>
                      <a:r>
                        <a:rPr lang="en-US" sz="400" u="none" strike="noStrike">
                          <a:effectLst/>
                        </a:rPr>
                        <a:t>Project Status?</a:t>
                      </a:r>
                      <a:endParaRPr lang="en-US" sz="400" b="1" i="0" u="none" strike="noStrike">
                        <a:solidFill>
                          <a:srgbClr val="FFFFFF"/>
                        </a:solidFill>
                        <a:effectLst/>
                        <a:latin typeface="Arial" panose="020B0604020202020204" pitchFamily="34" charset="0"/>
                      </a:endParaRPr>
                    </a:p>
                  </a:txBody>
                  <a:tcPr marL="0" marR="0" marT="0" marB="0" anchor="ctr"/>
                </a:tc>
                <a:tc>
                  <a:txBody>
                    <a:bodyPr/>
                    <a:lstStyle/>
                    <a:p>
                      <a:pPr algn="l" fontAlgn="b"/>
                      <a:r>
                        <a:rPr lang="tr-TR" sz="400" u="none" strike="noStrike">
                          <a:effectLst/>
                        </a:rPr>
                        <a:t>Status Change</a:t>
                      </a:r>
                      <a:endParaRPr lang="tr-TR"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6983174"/>
                  </a:ext>
                </a:extLst>
              </a:tr>
              <a:tr h="87004">
                <a:tc rowSpan="3">
                  <a:txBody>
                    <a:bodyPr/>
                    <a:lstStyle/>
                    <a:p>
                      <a:pPr algn="ctr" fontAlgn="ctr"/>
                      <a:r>
                        <a:rPr lang="tr-TR" sz="400" u="none" strike="noStrike">
                          <a:effectLst/>
                        </a:rPr>
                        <a:t>PROJECT OWNER(PARTNER)</a:t>
                      </a:r>
                      <a:endParaRPr lang="tr-TR" sz="400" b="1" i="0" u="none" strike="noStrike">
                        <a:solidFill>
                          <a:srgbClr val="4472C4"/>
                        </a:solidFill>
                        <a:effectLst/>
                        <a:latin typeface="Arial" panose="020B0604020202020204" pitchFamily="34" charset="0"/>
                      </a:endParaRPr>
                    </a:p>
                  </a:txBody>
                  <a:tcPr marL="0" marR="0" marT="0" marB="0" anchor="ctr"/>
                </a:tc>
                <a:tc>
                  <a:txBody>
                    <a:bodyPr/>
                    <a:lstStyle/>
                    <a:p>
                      <a:pPr algn="l" fontAlgn="b"/>
                      <a:r>
                        <a:rPr lang="tr-TR" sz="400" u="none" strike="noStrike">
                          <a:effectLst/>
                        </a:rPr>
                        <a:t>Unsubmitted          Submitted</a:t>
                      </a:r>
                      <a:endParaRPr lang="tr-TR"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22188702"/>
                  </a:ext>
                </a:extLst>
              </a:tr>
              <a:tr h="87004">
                <a:tc vMerge="1">
                  <a:txBody>
                    <a:bodyPr/>
                    <a:lstStyle/>
                    <a:p>
                      <a:endParaRPr lang="tr-TR"/>
                    </a:p>
                  </a:txBody>
                  <a:tcPr/>
                </a:tc>
                <a:tc>
                  <a:txBody>
                    <a:bodyPr/>
                    <a:lstStyle/>
                    <a:p>
                      <a:pPr algn="ctr" fontAlgn="ctr"/>
                      <a:r>
                        <a:rPr lang="tr-TR" sz="400" u="none" strike="noStrike">
                          <a:effectLst/>
                        </a:rPr>
                        <a:t>         Submitted          Unsubmitted</a:t>
                      </a:r>
                      <a:endParaRPr lang="tr-TR" sz="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6905115"/>
                  </a:ext>
                </a:extLst>
              </a:tr>
              <a:tr h="117790">
                <a:tc vMerge="1">
                  <a:txBody>
                    <a:bodyPr/>
                    <a:lstStyle/>
                    <a:p>
                      <a:endParaRPr lang="tr-TR"/>
                    </a:p>
                  </a:txBody>
                  <a:tcPr/>
                </a:tc>
                <a:tc>
                  <a:txBody>
                    <a:bodyPr/>
                    <a:lstStyle/>
                    <a:p>
                      <a:pPr algn="l" fontAlgn="b"/>
                      <a:r>
                        <a:rPr lang="en-US" sz="400" u="none" strike="noStrike">
                          <a:effectLst/>
                        </a:rPr>
                        <a:t>     Returned for Edit          Under Review (1)*</a:t>
                      </a:r>
                      <a:endParaRPr lang="en-US"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324154488"/>
                  </a:ext>
                </a:extLst>
              </a:tr>
              <a:tr h="117790">
                <a:tc rowSpan="3">
                  <a:txBody>
                    <a:bodyPr/>
                    <a:lstStyle/>
                    <a:p>
                      <a:pPr algn="ctr" fontAlgn="ctr"/>
                      <a:r>
                        <a:rPr lang="tr-TR" sz="400" u="none" strike="noStrike">
                          <a:effectLst/>
                        </a:rPr>
                        <a:t>CLUSTER LEAD</a:t>
                      </a:r>
                      <a:endParaRPr lang="tr-TR" sz="400" b="1" i="0" u="none" strike="noStrike">
                        <a:solidFill>
                          <a:srgbClr val="4472C4"/>
                        </a:solidFill>
                        <a:effectLst/>
                        <a:latin typeface="Arial" panose="020B0604020202020204" pitchFamily="34" charset="0"/>
                      </a:endParaRPr>
                    </a:p>
                  </a:txBody>
                  <a:tcPr marL="0" marR="0" marT="0" marB="0" anchor="ctr"/>
                </a:tc>
                <a:tc>
                  <a:txBody>
                    <a:bodyPr/>
                    <a:lstStyle/>
                    <a:p>
                      <a:pPr algn="ctr" fontAlgn="ctr"/>
                      <a:r>
                        <a:rPr lang="tr-TR" sz="400" u="none" strike="noStrike">
                          <a:effectLst/>
                        </a:rPr>
                        <a:t>            Submitted         Under Review</a:t>
                      </a:r>
                      <a:endParaRPr lang="tr-TR" sz="4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39813501"/>
                  </a:ext>
                </a:extLst>
              </a:tr>
              <a:tr h="235580">
                <a:tc vMerge="1">
                  <a:txBody>
                    <a:bodyPr/>
                    <a:lstStyle/>
                    <a:p>
                      <a:endParaRPr lang="tr-TR"/>
                    </a:p>
                  </a:txBody>
                  <a:tcPr/>
                </a:tc>
                <a:tc>
                  <a:txBody>
                    <a:bodyPr/>
                    <a:lstStyle/>
                    <a:p>
                      <a:pPr algn="l" fontAlgn="b"/>
                      <a:r>
                        <a:rPr lang="en-US" sz="400" u="none" strike="noStrike">
                          <a:effectLst/>
                        </a:rPr>
                        <a:t>                                Approved</a:t>
                      </a:r>
                      <a:br>
                        <a:rPr lang="en-US" sz="400" u="none" strike="noStrike">
                          <a:effectLst/>
                        </a:rPr>
                      </a:br>
                      <a:r>
                        <a:rPr lang="en-US" sz="400" u="none" strike="noStrike">
                          <a:effectLst/>
                        </a:rPr>
                        <a:t>          Under Review          Returned for Edit</a:t>
                      </a:r>
                      <a:br>
                        <a:rPr lang="en-US" sz="400" u="none" strike="noStrike">
                          <a:effectLst/>
                        </a:rPr>
                      </a:br>
                      <a:r>
                        <a:rPr lang="en-US" sz="400" u="none" strike="noStrike">
                          <a:effectLst/>
                        </a:rPr>
                        <a:t>                               Rejected</a:t>
                      </a:r>
                      <a:endParaRPr lang="en-US" sz="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1693694"/>
                  </a:ext>
                </a:extLst>
              </a:tr>
              <a:tr h="235580">
                <a:tc vMerge="1">
                  <a:txBody>
                    <a:bodyPr/>
                    <a:lstStyle/>
                    <a:p>
                      <a:endParaRPr lang="tr-TR"/>
                    </a:p>
                  </a:txBody>
                  <a:tcPr/>
                </a:tc>
                <a:tc>
                  <a:txBody>
                    <a:bodyPr/>
                    <a:lstStyle/>
                    <a:p>
                      <a:pPr algn="l" fontAlgn="b"/>
                      <a:r>
                        <a:rPr lang="en-US" sz="400" u="none" strike="noStrike" dirty="0">
                          <a:effectLst/>
                        </a:rPr>
                        <a:t>                               Approved</a:t>
                      </a:r>
                      <a:br>
                        <a:rPr lang="en-US" sz="400" u="none" strike="noStrike" dirty="0">
                          <a:effectLst/>
                        </a:rPr>
                      </a:br>
                      <a:r>
                        <a:rPr lang="en-US" sz="400" u="none" strike="noStrike" dirty="0">
                          <a:effectLst/>
                        </a:rPr>
                        <a:t>   Under Review (2)*          Returned for Edit</a:t>
                      </a:r>
                      <a:br>
                        <a:rPr lang="en-US" sz="400" u="none" strike="noStrike" dirty="0">
                          <a:effectLst/>
                        </a:rPr>
                      </a:br>
                      <a:r>
                        <a:rPr lang="en-US" sz="400" u="none" strike="noStrike" dirty="0">
                          <a:effectLst/>
                        </a:rPr>
                        <a:t>                              Rejected</a:t>
                      </a:r>
                      <a:endParaRPr lang="en-US" sz="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49772996"/>
                  </a:ext>
                </a:extLst>
              </a:tr>
            </a:tbl>
          </a:graphicData>
        </a:graphic>
      </p:graphicFrame>
      <p:graphicFrame>
        <p:nvGraphicFramePr>
          <p:cNvPr id="9" name="Object 8">
            <a:extLst>
              <a:ext uri="{FF2B5EF4-FFF2-40B4-BE49-F238E27FC236}">
                <a16:creationId xmlns:a16="http://schemas.microsoft.com/office/drawing/2014/main" id="{E29F7C4D-9D20-D696-B1F5-337C8C7B534C}"/>
              </a:ext>
            </a:extLst>
          </p:cNvPr>
          <p:cNvGraphicFramePr>
            <a:graphicFrameLocks noChangeAspect="1"/>
          </p:cNvGraphicFramePr>
          <p:nvPr>
            <p:extLst>
              <p:ext uri="{D42A27DB-BD31-4B8C-83A1-F6EECF244321}">
                <p14:modId xmlns:p14="http://schemas.microsoft.com/office/powerpoint/2010/main" val="2787219749"/>
              </p:ext>
            </p:extLst>
          </p:nvPr>
        </p:nvGraphicFramePr>
        <p:xfrm>
          <a:off x="150565" y="2294531"/>
          <a:ext cx="4308341" cy="2354042"/>
        </p:xfrm>
        <a:graphic>
          <a:graphicData uri="http://schemas.openxmlformats.org/presentationml/2006/ole">
            <mc:AlternateContent xmlns:mc="http://schemas.openxmlformats.org/markup-compatibility/2006">
              <mc:Choice xmlns:v="urn:schemas-microsoft-com:vml" Requires="v">
                <p:oleObj name="Worksheet" r:id="rId2" imgW="4619436" imgH="2524367" progId="Excel.Sheet.12">
                  <p:embed/>
                </p:oleObj>
              </mc:Choice>
              <mc:Fallback>
                <p:oleObj name="Worksheet" r:id="rId2" imgW="4619436" imgH="2524367" progId="Excel.Sheet.12">
                  <p:embed/>
                  <p:pic>
                    <p:nvPicPr>
                      <p:cNvPr id="9" name="Object 8">
                        <a:extLst>
                          <a:ext uri="{FF2B5EF4-FFF2-40B4-BE49-F238E27FC236}">
                            <a16:creationId xmlns:a16="http://schemas.microsoft.com/office/drawing/2014/main" id="{E29F7C4D-9D20-D696-B1F5-337C8C7B534C}"/>
                          </a:ext>
                        </a:extLst>
                      </p:cNvPr>
                      <p:cNvPicPr/>
                      <p:nvPr/>
                    </p:nvPicPr>
                    <p:blipFill>
                      <a:blip r:embed="rId3"/>
                      <a:stretch>
                        <a:fillRect/>
                      </a:stretch>
                    </p:blipFill>
                    <p:spPr>
                      <a:xfrm>
                        <a:off x="150565" y="2294531"/>
                        <a:ext cx="4308341" cy="235404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C9C086A-7951-9DF3-B467-77E372DF4304}"/>
              </a:ext>
            </a:extLst>
          </p:cNvPr>
          <p:cNvGraphicFramePr>
            <a:graphicFrameLocks noChangeAspect="1"/>
          </p:cNvGraphicFramePr>
          <p:nvPr>
            <p:extLst>
              <p:ext uri="{D42A27DB-BD31-4B8C-83A1-F6EECF244321}">
                <p14:modId xmlns:p14="http://schemas.microsoft.com/office/powerpoint/2010/main" val="1045391503"/>
              </p:ext>
            </p:extLst>
          </p:nvPr>
        </p:nvGraphicFramePr>
        <p:xfrm>
          <a:off x="4572000" y="2164875"/>
          <a:ext cx="4430025" cy="2621479"/>
        </p:xfrm>
        <a:graphic>
          <a:graphicData uri="http://schemas.openxmlformats.org/presentationml/2006/ole">
            <mc:AlternateContent xmlns:mc="http://schemas.openxmlformats.org/markup-compatibility/2006">
              <mc:Choice xmlns:v="urn:schemas-microsoft-com:vml" Requires="v">
                <p:oleObj name="Worksheet" r:id="rId4" imgW="4619436" imgH="2733848" progId="Excel.Sheet.12">
                  <p:embed/>
                </p:oleObj>
              </mc:Choice>
              <mc:Fallback>
                <p:oleObj name="Worksheet" r:id="rId4" imgW="4619436" imgH="2733848" progId="Excel.Sheet.12">
                  <p:embed/>
                  <p:pic>
                    <p:nvPicPr>
                      <p:cNvPr id="10" name="Object 9">
                        <a:extLst>
                          <a:ext uri="{FF2B5EF4-FFF2-40B4-BE49-F238E27FC236}">
                            <a16:creationId xmlns:a16="http://schemas.microsoft.com/office/drawing/2014/main" id="{FC9C086A-7951-9DF3-B467-77E372DF4304}"/>
                          </a:ext>
                        </a:extLst>
                      </p:cNvPr>
                      <p:cNvPicPr/>
                      <p:nvPr/>
                    </p:nvPicPr>
                    <p:blipFill>
                      <a:blip r:embed="rId5"/>
                      <a:stretch>
                        <a:fillRect/>
                      </a:stretch>
                    </p:blipFill>
                    <p:spPr>
                      <a:xfrm>
                        <a:off x="4572000" y="2164875"/>
                        <a:ext cx="4430025" cy="262147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CBCF405-9FB1-B753-5B3E-897F9BC9E911}"/>
              </a:ext>
            </a:extLst>
          </p:cNvPr>
          <p:cNvSpPr txBox="1"/>
          <p:nvPr/>
        </p:nvSpPr>
        <p:spPr>
          <a:xfrm>
            <a:off x="56692" y="1391716"/>
            <a:ext cx="8055864"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dirty="0">
                <a:cs typeface="Arial"/>
              </a:rPr>
              <a:t>The tables below summarize who can change projects status (from – to):</a:t>
            </a:r>
          </a:p>
        </p:txBody>
      </p:sp>
    </p:spTree>
    <p:extLst>
      <p:ext uri="{BB962C8B-B14F-4D97-AF65-F5344CB8AC3E}">
        <p14:creationId xmlns:p14="http://schemas.microsoft.com/office/powerpoint/2010/main" val="2866088236"/>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A map of the world&#10;&#10;Description automatically generated">
            <a:extLst>
              <a:ext uri="{FF2B5EF4-FFF2-40B4-BE49-F238E27FC236}">
                <a16:creationId xmlns:a16="http://schemas.microsoft.com/office/drawing/2014/main" id="{A0A67B5B-AF1A-26C0-6E0E-CA61C4787698}"/>
              </a:ext>
            </a:extLst>
          </p:cNvPr>
          <p:cNvPicPr>
            <a:picLocks noChangeAspect="1"/>
          </p:cNvPicPr>
          <p:nvPr/>
        </p:nvPicPr>
        <p:blipFill rotWithShape="1">
          <a:blip r:embed="rId2"/>
          <a:srcRect l="10330" t="3425" r="3377" b="3429"/>
          <a:stretch/>
        </p:blipFill>
        <p:spPr>
          <a:xfrm>
            <a:off x="82809" y="3228493"/>
            <a:ext cx="4928462" cy="320341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819397"/>
            <a:ext cx="8231187" cy="400110"/>
          </a:xfrm>
        </p:spPr>
        <p:txBody>
          <a:bodyPr/>
          <a:lstStyle/>
          <a:p>
            <a:r>
              <a:rPr lang="en-US" sz="2000" dirty="0">
                <a:latin typeface="+mn-lt"/>
                <a:ea typeface="Yu Gothic Light"/>
                <a:cs typeface="Times New Roman"/>
              </a:rPr>
              <a:t>Revise Published Projects</a:t>
            </a:r>
            <a:endParaRPr lang="en-US" sz="2000" b="0" dirty="0">
              <a:latin typeface="+mn-lt"/>
              <a:ea typeface="Yu Gothic Light"/>
              <a:cs typeface="Times New Roman"/>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296694"/>
            <a:ext cx="8937812" cy="1881789"/>
          </a:xfrm>
        </p:spPr>
        <p:txBody>
          <a:bodyPr/>
          <a:lstStyle/>
          <a:p>
            <a:pPr>
              <a:buClr>
                <a:srgbClr val="000000"/>
              </a:buClr>
              <a:buFont typeface="Arial"/>
              <a:buChar char="•"/>
            </a:pPr>
            <a:r>
              <a:rPr lang="en-US" sz="1400" dirty="0"/>
              <a:t>When a decision is made to revise projects i.e., due to a change in the context, and needs or planning, published projects will need to be revised to include updated figures. Project Owners can do so by creating a new version. The steps are:</a:t>
            </a:r>
          </a:p>
          <a:p>
            <a:pPr>
              <a:buClr>
                <a:srgbClr val="000000"/>
              </a:buClr>
              <a:buFont typeface="Arial"/>
              <a:buChar char="•"/>
            </a:pPr>
            <a:r>
              <a:rPr lang="en-US" sz="1400" dirty="0"/>
              <a:t>Click on the </a:t>
            </a:r>
            <a:r>
              <a:rPr lang="en-US" sz="1400" b="1" dirty="0"/>
              <a:t>pen symbol </a:t>
            </a:r>
            <a:r>
              <a:rPr lang="en-US" sz="1400" dirty="0"/>
              <a:t>to create a new project version. E.g., if the project code is </a:t>
            </a:r>
            <a:r>
              <a:rPr lang="en-US" sz="1400" dirty="0">
                <a:solidFill>
                  <a:schemeClr val="accent4">
                    <a:lumMod val="75000"/>
                  </a:schemeClr>
                </a:solidFill>
              </a:rPr>
              <a:t>HNG23-EDU-200039</a:t>
            </a:r>
            <a:r>
              <a:rPr lang="en-US" b="1" dirty="0">
                <a:solidFill>
                  <a:schemeClr val="accent4">
                    <a:lumMod val="75000"/>
                  </a:schemeClr>
                </a:solidFill>
              </a:rPr>
              <a:t>-1,</a:t>
            </a:r>
            <a:r>
              <a:rPr lang="en-US" sz="1400" dirty="0"/>
              <a:t> then the newly created version will have the same code except the “version number” shown with a suffix after the hyphen sign, as </a:t>
            </a:r>
            <a:r>
              <a:rPr lang="en-US" sz="1400" dirty="0">
                <a:solidFill>
                  <a:schemeClr val="accent4">
                    <a:lumMod val="75000"/>
                  </a:schemeClr>
                </a:solidFill>
              </a:rPr>
              <a:t>HNG23-EDU-200039</a:t>
            </a:r>
            <a:r>
              <a:rPr lang="en-US" b="1" dirty="0">
                <a:solidFill>
                  <a:schemeClr val="accent4">
                    <a:lumMod val="75000"/>
                  </a:schemeClr>
                </a:solidFill>
              </a:rPr>
              <a:t>-2.</a:t>
            </a:r>
            <a:endParaRPr lang="en-US" sz="1400" dirty="0">
              <a:solidFill>
                <a:schemeClr val="accent4">
                  <a:lumMod val="75000"/>
                </a:schemeClr>
              </a:solidFil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34</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9507"/>
            <a:ext cx="4858871"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9" name="Oval 8">
            <a:extLst>
              <a:ext uri="{FF2B5EF4-FFF2-40B4-BE49-F238E27FC236}">
                <a16:creationId xmlns:a16="http://schemas.microsoft.com/office/drawing/2014/main" id="{FC14CF6F-233C-4D11-A4A3-21B1A0DC6DB8}"/>
              </a:ext>
            </a:extLst>
          </p:cNvPr>
          <p:cNvSpPr/>
          <p:nvPr/>
        </p:nvSpPr>
        <p:spPr bwMode="auto">
          <a:xfrm>
            <a:off x="516602" y="4566573"/>
            <a:ext cx="283496" cy="34242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19" name="Arrow: Up 18">
            <a:extLst>
              <a:ext uri="{FF2B5EF4-FFF2-40B4-BE49-F238E27FC236}">
                <a16:creationId xmlns:a16="http://schemas.microsoft.com/office/drawing/2014/main" id="{30CF4997-0639-14DD-ACAC-81A14EA49A11}"/>
              </a:ext>
            </a:extLst>
          </p:cNvPr>
          <p:cNvSpPr/>
          <p:nvPr/>
        </p:nvSpPr>
        <p:spPr bwMode="auto">
          <a:xfrm rot="5400000">
            <a:off x="201625" y="4561982"/>
            <a:ext cx="226536" cy="35160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pic>
        <p:nvPicPr>
          <p:cNvPr id="11" name="Picture 11" descr="A screenshot of a web page&#10;&#10;Description automatically generated">
            <a:extLst>
              <a:ext uri="{FF2B5EF4-FFF2-40B4-BE49-F238E27FC236}">
                <a16:creationId xmlns:a16="http://schemas.microsoft.com/office/drawing/2014/main" id="{94455940-45D2-F559-2041-AE67C5357186}"/>
              </a:ext>
            </a:extLst>
          </p:cNvPr>
          <p:cNvPicPr>
            <a:picLocks noChangeAspect="1"/>
          </p:cNvPicPr>
          <p:nvPr/>
        </p:nvPicPr>
        <p:blipFill>
          <a:blip r:embed="rId3"/>
          <a:stretch>
            <a:fillRect/>
          </a:stretch>
        </p:blipFill>
        <p:spPr>
          <a:xfrm>
            <a:off x="3652070" y="3597747"/>
            <a:ext cx="5139812" cy="2510790"/>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id="{B78E1DAD-F036-AEED-4D02-DBBEADFB0FE8}"/>
              </a:ext>
            </a:extLst>
          </p:cNvPr>
          <p:cNvSpPr/>
          <p:nvPr/>
        </p:nvSpPr>
        <p:spPr bwMode="auto">
          <a:xfrm>
            <a:off x="1864099" y="3228493"/>
            <a:ext cx="228600" cy="271943"/>
          </a:xfrm>
          <a:prstGeom prst="rect">
            <a:avLst/>
          </a:prstGeom>
          <a:noFill/>
          <a:ln>
            <a:solidFill>
              <a:schemeClr val="accent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accent4">
                  <a:lumMod val="75000"/>
                </a:schemeClr>
              </a:solidFill>
              <a:effectLst/>
              <a:latin typeface="Arial" charset="0"/>
            </a:endParaRPr>
          </a:p>
        </p:txBody>
      </p:sp>
      <p:sp>
        <p:nvSpPr>
          <p:cNvPr id="14" name="Rectangle 13">
            <a:extLst>
              <a:ext uri="{FF2B5EF4-FFF2-40B4-BE49-F238E27FC236}">
                <a16:creationId xmlns:a16="http://schemas.microsoft.com/office/drawing/2014/main" id="{A8FFC318-A645-1F07-5FDC-7DD5C81BF816}"/>
              </a:ext>
            </a:extLst>
          </p:cNvPr>
          <p:cNvSpPr/>
          <p:nvPr/>
        </p:nvSpPr>
        <p:spPr bwMode="auto">
          <a:xfrm>
            <a:off x="6305436" y="3659564"/>
            <a:ext cx="228600" cy="271943"/>
          </a:xfrm>
          <a:prstGeom prst="rect">
            <a:avLst/>
          </a:prstGeom>
          <a:noFill/>
          <a:ln>
            <a:solidFill>
              <a:schemeClr val="accent4"/>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accent4">
                  <a:lumMod val="75000"/>
                </a:schemeClr>
              </a:solidFill>
              <a:effectLst/>
              <a:latin typeface="Arial" charset="0"/>
            </a:endParaRPr>
          </a:p>
        </p:txBody>
      </p:sp>
    </p:spTree>
    <p:extLst>
      <p:ext uri="{BB962C8B-B14F-4D97-AF65-F5344CB8AC3E}">
        <p14:creationId xmlns:p14="http://schemas.microsoft.com/office/powerpoint/2010/main" val="622388476"/>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6DCC-B6F1-C34A-A629-E5D6620288A7}"/>
              </a:ext>
            </a:extLst>
          </p:cNvPr>
          <p:cNvSpPr>
            <a:spLocks noGrp="1"/>
          </p:cNvSpPr>
          <p:nvPr>
            <p:ph type="title"/>
          </p:nvPr>
        </p:nvSpPr>
        <p:spPr>
          <a:xfrm>
            <a:off x="1" y="795169"/>
            <a:ext cx="9143999" cy="400110"/>
          </a:xfrm>
        </p:spPr>
        <p:txBody>
          <a:bodyPr/>
          <a:lstStyle/>
          <a:p>
            <a:pPr lvl="0">
              <a:lnSpc>
                <a:spcPct val="107000"/>
              </a:lnSpc>
            </a:pPr>
            <a:r>
              <a:rPr lang="en-US" sz="2000" dirty="0">
                <a:effectLst/>
                <a:latin typeface="Arial"/>
                <a:ea typeface="Calibri" panose="020F0502020204030204" pitchFamily="34" charset="0"/>
                <a:cs typeface="Arial"/>
              </a:rPr>
              <a:t>Download All projects data</a:t>
            </a:r>
          </a:p>
        </p:txBody>
      </p:sp>
      <p:sp>
        <p:nvSpPr>
          <p:cNvPr id="3" name="Text Placeholder 2">
            <a:extLst>
              <a:ext uri="{FF2B5EF4-FFF2-40B4-BE49-F238E27FC236}">
                <a16:creationId xmlns:a16="http://schemas.microsoft.com/office/drawing/2014/main" id="{9A3A1672-A708-AB0D-CF77-BE16A0760F92}"/>
              </a:ext>
            </a:extLst>
          </p:cNvPr>
          <p:cNvSpPr>
            <a:spLocks noGrp="1"/>
          </p:cNvSpPr>
          <p:nvPr>
            <p:ph type="body" sz="quarter" idx="13"/>
          </p:nvPr>
        </p:nvSpPr>
        <p:spPr>
          <a:xfrm>
            <a:off x="0" y="1334799"/>
            <a:ext cx="9143998" cy="3043910"/>
          </a:xfrm>
        </p:spPr>
        <p:txBody>
          <a:bodyPr/>
          <a:lstStyle/>
          <a:p>
            <a:pPr marL="0" indent="0">
              <a:buNone/>
            </a:pPr>
            <a:r>
              <a:rPr lang="en-US" sz="1400" dirty="0">
                <a:latin typeface="Arial" panose="020B0604020202020204" pitchFamily="34" charset="0"/>
                <a:ea typeface="Yu Mincho" panose="02020400000000000000" pitchFamily="18" charset="-128"/>
                <a:cs typeface="Arial" panose="020B0604020202020204" pitchFamily="34" charset="0"/>
              </a:rPr>
              <a:t>Projects datasets can be extracted from the Project Module interface as follows:</a:t>
            </a:r>
          </a:p>
          <a:p>
            <a:r>
              <a:rPr lang="en-US" sz="1400" dirty="0">
                <a:latin typeface="Arial" panose="020B0604020202020204" pitchFamily="34" charset="0"/>
                <a:ea typeface="Yu Mincho" panose="02020400000000000000" pitchFamily="18" charset="-128"/>
                <a:cs typeface="Arial" panose="020B0604020202020204" pitchFamily="34" charset="0"/>
              </a:rPr>
              <a:t>Select the plan from the left panel, then click on the icon with bars to see the different reports available in Excel format. These are:</a:t>
            </a:r>
          </a:p>
          <a:p>
            <a:pPr lvl="1"/>
            <a:r>
              <a:rPr lang="en-US" sz="1400" u="sng" dirty="0">
                <a:effectLst/>
                <a:latin typeface="Arial" panose="020B0604020202020204" pitchFamily="34" charset="0"/>
                <a:ea typeface="Yu Mincho" panose="02020400000000000000" pitchFamily="18" charset="-128"/>
                <a:cs typeface="Arial" panose="020B0604020202020204" pitchFamily="34" charset="0"/>
              </a:rPr>
              <a:t>Download the current summary view of projects</a:t>
            </a:r>
            <a:r>
              <a:rPr lang="en-US" sz="1400" dirty="0">
                <a:effectLst/>
                <a:latin typeface="Arial" panose="020B0604020202020204" pitchFamily="34" charset="0"/>
                <a:ea typeface="Yu Mincho" panose="02020400000000000000" pitchFamily="18" charset="-128"/>
                <a:cs typeface="Arial" panose="020B0604020202020204" pitchFamily="34" charset="0"/>
              </a:rPr>
              <a:t>: Summary table of only the projects shown on the screen.</a:t>
            </a:r>
          </a:p>
          <a:p>
            <a:pPr lvl="1"/>
            <a:r>
              <a:rPr lang="en-US" sz="1400" u="sng" dirty="0">
                <a:latin typeface="Arial" panose="020B0604020202020204" pitchFamily="34" charset="0"/>
                <a:ea typeface="Yu Mincho" panose="02020400000000000000" pitchFamily="18" charset="-128"/>
                <a:cs typeface="Arial" panose="020B0604020202020204" pitchFamily="34" charset="0"/>
              </a:rPr>
              <a:t>Download </a:t>
            </a:r>
            <a:r>
              <a:rPr lang="en-US" sz="1400" u="sng" dirty="0">
                <a:effectLst/>
                <a:latin typeface="Arial" panose="020B0604020202020204" pitchFamily="34" charset="0"/>
                <a:ea typeface="Yu Mincho" panose="02020400000000000000" pitchFamily="18" charset="-128"/>
                <a:cs typeface="Arial" panose="020B0604020202020204" pitchFamily="34" charset="0"/>
              </a:rPr>
              <a:t>all data</a:t>
            </a:r>
            <a:r>
              <a:rPr lang="en-US" sz="1400" dirty="0">
                <a:effectLst/>
                <a:latin typeface="Arial" panose="020B0604020202020204" pitchFamily="34" charset="0"/>
                <a:ea typeface="Yu Mincho" panose="02020400000000000000" pitchFamily="18" charset="-128"/>
                <a:cs typeface="Arial" panose="020B0604020202020204" pitchFamily="34" charset="0"/>
              </a:rPr>
              <a:t>: List of all projects details, budgets, projects </a:t>
            </a:r>
            <a:r>
              <a:rPr lang="en-US" sz="1400" dirty="0">
                <a:latin typeface="Arial" panose="020B0604020202020204" pitchFamily="34" charset="0"/>
                <a:ea typeface="Yu Mincho" panose="02020400000000000000" pitchFamily="18" charset="-128"/>
                <a:cs typeface="Arial" panose="020B0604020202020204" pitchFamily="34" charset="0"/>
              </a:rPr>
              <a:t>o</a:t>
            </a:r>
            <a:r>
              <a:rPr lang="en-US" sz="1400" dirty="0">
                <a:effectLst/>
                <a:latin typeface="Arial" panose="020B0604020202020204" pitchFamily="34" charset="0"/>
                <a:ea typeface="Yu Mincho" panose="02020400000000000000" pitchFamily="18" charset="-128"/>
                <a:cs typeface="Arial" panose="020B0604020202020204" pitchFamily="34" charset="0"/>
              </a:rPr>
              <a:t>verall caseloads and indicators targets, but </a:t>
            </a:r>
            <a:r>
              <a:rPr lang="en-US" sz="1400" dirty="0">
                <a:latin typeface="Arial" panose="020B0604020202020204" pitchFamily="34" charset="0"/>
                <a:ea typeface="Yu Mincho" panose="02020400000000000000" pitchFamily="18" charset="-128"/>
                <a:cs typeface="Arial" panose="020B0604020202020204" pitchFamily="34" charset="0"/>
              </a:rPr>
              <a:t>d</a:t>
            </a:r>
            <a:r>
              <a:rPr lang="en-US" sz="1400" dirty="0">
                <a:effectLst/>
                <a:latin typeface="Arial" panose="020B0604020202020204" pitchFamily="34" charset="0"/>
                <a:ea typeface="Yu Mincho" panose="02020400000000000000" pitchFamily="18" charset="-128"/>
                <a:cs typeface="Arial" panose="020B0604020202020204" pitchFamily="34" charset="0"/>
              </a:rPr>
              <a:t>isaggregated data is not available in this report.</a:t>
            </a:r>
          </a:p>
          <a:p>
            <a:pPr lvl="1"/>
            <a:r>
              <a:rPr lang="en-US" sz="1400" u="sng" dirty="0">
                <a:latin typeface="Arial" panose="020B0604020202020204" pitchFamily="34" charset="0"/>
                <a:ea typeface="Yu Mincho" panose="02020400000000000000" pitchFamily="18" charset="-128"/>
                <a:cs typeface="Arial" panose="020B0604020202020204" pitchFamily="34" charset="0"/>
              </a:rPr>
              <a:t>Download all locations</a:t>
            </a:r>
            <a:r>
              <a:rPr lang="en-US" sz="1400" dirty="0">
                <a:latin typeface="Arial" panose="020B0604020202020204" pitchFamily="34" charset="0"/>
                <a:ea typeface="Yu Mincho" panose="02020400000000000000" pitchFamily="18" charset="-128"/>
                <a:cs typeface="Arial" panose="020B0604020202020204" pitchFamily="34" charset="0"/>
              </a:rPr>
              <a:t>: L</a:t>
            </a:r>
            <a:r>
              <a:rPr lang="en-US" sz="1400" dirty="0">
                <a:effectLst/>
                <a:latin typeface="Arial" panose="020B0604020202020204" pitchFamily="34" charset="0"/>
                <a:ea typeface="Yu Mincho" panose="02020400000000000000" pitchFamily="18" charset="-128"/>
                <a:cs typeface="Arial" panose="020B0604020202020204" pitchFamily="34" charset="0"/>
              </a:rPr>
              <a:t>ist of all locations and their details.</a:t>
            </a:r>
            <a:endParaRPr lang="en-US" sz="1400" dirty="0">
              <a:latin typeface="Arial" panose="020B0604020202020204" pitchFamily="34" charset="0"/>
              <a:ea typeface="Yu Mincho" panose="02020400000000000000" pitchFamily="18" charset="-128"/>
              <a:cs typeface="Arial" panose="020B0604020202020204" pitchFamily="34" charset="0"/>
            </a:endParaRPr>
          </a:p>
          <a:p>
            <a:pPr lvl="1"/>
            <a:r>
              <a:rPr lang="en-US" sz="1400" u="sng" dirty="0">
                <a:latin typeface="Arial" panose="020B0604020202020204" pitchFamily="34" charset="0"/>
                <a:ea typeface="Yu Mincho" panose="02020400000000000000" pitchFamily="18" charset="-128"/>
                <a:cs typeface="Arial" panose="020B0604020202020204" pitchFamily="34" charset="0"/>
              </a:rPr>
              <a:t>Download all caseload disaggregated data</a:t>
            </a:r>
            <a:r>
              <a:rPr lang="en-US" sz="1400" dirty="0">
                <a:latin typeface="Arial" panose="020B0604020202020204" pitchFamily="34" charset="0"/>
                <a:ea typeface="Yu Mincho" panose="02020400000000000000" pitchFamily="18" charset="-128"/>
                <a:cs typeface="Arial" panose="020B0604020202020204" pitchFamily="34" charset="0"/>
              </a:rPr>
              <a:t>: L</a:t>
            </a:r>
            <a:r>
              <a:rPr lang="en-US" sz="1400" dirty="0">
                <a:effectLst/>
                <a:latin typeface="Arial" panose="020B0604020202020204" pitchFamily="34" charset="0"/>
                <a:ea typeface="Yu Mincho" panose="02020400000000000000" pitchFamily="18" charset="-128"/>
                <a:cs typeface="Arial" panose="020B0604020202020204" pitchFamily="34" charset="0"/>
              </a:rPr>
              <a:t>ist of all projects overall and disaggregated caseloads projects targets.</a:t>
            </a:r>
            <a:endParaRPr lang="en-US" sz="1400" dirty="0">
              <a:latin typeface="Arial" panose="020B0604020202020204" pitchFamily="34" charset="0"/>
              <a:ea typeface="Yu Mincho" panose="02020400000000000000" pitchFamily="18" charset="-128"/>
              <a:cs typeface="Arial" panose="020B0604020202020204" pitchFamily="34" charset="0"/>
            </a:endParaRPr>
          </a:p>
          <a:p>
            <a:pPr lvl="1"/>
            <a:r>
              <a:rPr lang="en-US" sz="1400" u="sng" dirty="0">
                <a:latin typeface="Arial" panose="020B0604020202020204" pitchFamily="34" charset="0"/>
                <a:ea typeface="Yu Mincho" panose="02020400000000000000" pitchFamily="18" charset="-128"/>
                <a:cs typeface="Arial" panose="020B0604020202020204" pitchFamily="34" charset="0"/>
              </a:rPr>
              <a:t>Download all indicators disaggregated data</a:t>
            </a:r>
            <a:r>
              <a:rPr lang="en-US" sz="1400" dirty="0">
                <a:latin typeface="Arial" panose="020B0604020202020204" pitchFamily="34" charset="0"/>
                <a:ea typeface="Yu Mincho" panose="02020400000000000000" pitchFamily="18" charset="-128"/>
                <a:cs typeface="Arial" panose="020B0604020202020204" pitchFamily="34" charset="0"/>
              </a:rPr>
              <a:t>: L</a:t>
            </a:r>
            <a:r>
              <a:rPr lang="en-US" sz="1400" dirty="0">
                <a:effectLst/>
                <a:latin typeface="Arial" panose="020B0604020202020204" pitchFamily="34" charset="0"/>
                <a:ea typeface="Yu Mincho" panose="02020400000000000000" pitchFamily="18" charset="-128"/>
                <a:cs typeface="Arial" panose="020B0604020202020204" pitchFamily="34" charset="0"/>
              </a:rPr>
              <a:t>ist of all projects overall and disaggregated indicators projects targets.</a:t>
            </a:r>
            <a:endParaRPr lang="en-US" sz="1400" dirty="0">
              <a:latin typeface="Arial" panose="020B0604020202020204" pitchFamily="34" charset="0"/>
              <a:ea typeface="Yu Mincho" panose="02020400000000000000" pitchFamily="18" charset="-128"/>
              <a:cs typeface="Arial" panose="020B0604020202020204" pitchFamily="34" charset="0"/>
            </a:endParaRPr>
          </a:p>
        </p:txBody>
      </p:sp>
      <p:sp>
        <p:nvSpPr>
          <p:cNvPr id="5" name="Slide Number Placeholder 4">
            <a:extLst>
              <a:ext uri="{FF2B5EF4-FFF2-40B4-BE49-F238E27FC236}">
                <a16:creationId xmlns:a16="http://schemas.microsoft.com/office/drawing/2014/main" id="{22E17D67-B900-30DF-5B0C-CA915FD5AA0F}"/>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35</a:t>
            </a:fld>
            <a:endParaRPr lang="en-GB" b="1">
              <a:solidFill>
                <a:srgbClr val="000000">
                  <a:lumMod val="65000"/>
                  <a:lumOff val="35000"/>
                </a:srgbClr>
              </a:solidFill>
            </a:endParaRPr>
          </a:p>
        </p:txBody>
      </p:sp>
      <p:cxnSp>
        <p:nvCxnSpPr>
          <p:cNvPr id="9" name="Straight Connector 8">
            <a:extLst>
              <a:ext uri="{FF2B5EF4-FFF2-40B4-BE49-F238E27FC236}">
                <a16:creationId xmlns:a16="http://schemas.microsoft.com/office/drawing/2014/main" id="{81434900-AB3C-69AE-561B-0C69E90B00E4}"/>
              </a:ext>
            </a:extLst>
          </p:cNvPr>
          <p:cNvCxnSpPr>
            <a:cxnSpLocks/>
          </p:cNvCxnSpPr>
          <p:nvPr/>
        </p:nvCxnSpPr>
        <p:spPr bwMode="auto">
          <a:xfrm flipV="1">
            <a:off x="0" y="1222738"/>
            <a:ext cx="5925671" cy="259"/>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9195209B-6745-CAAA-6146-AD62C8E1FFEF}"/>
              </a:ext>
            </a:extLst>
          </p:cNvPr>
          <p:cNvPicPr>
            <a:picLocks noChangeAspect="1"/>
          </p:cNvPicPr>
          <p:nvPr/>
        </p:nvPicPr>
        <p:blipFill>
          <a:blip r:embed="rId2"/>
          <a:stretch>
            <a:fillRect/>
          </a:stretch>
        </p:blipFill>
        <p:spPr>
          <a:xfrm>
            <a:off x="830261" y="4448978"/>
            <a:ext cx="7483475" cy="19693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8313373"/>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7BF4-F004-A3FC-8713-FBB561268E92}"/>
              </a:ext>
            </a:extLst>
          </p:cNvPr>
          <p:cNvSpPr>
            <a:spLocks noGrp="1"/>
          </p:cNvSpPr>
          <p:nvPr>
            <p:ph type="title"/>
          </p:nvPr>
        </p:nvSpPr>
        <p:spPr>
          <a:xfrm>
            <a:off x="2715" y="788476"/>
            <a:ext cx="8231187" cy="397738"/>
          </a:xfrm>
        </p:spPr>
        <p:txBody>
          <a:bodyPr/>
          <a:lstStyle/>
          <a:p>
            <a:pPr lvl="0">
              <a:lnSpc>
                <a:spcPct val="107000"/>
              </a:lnSpc>
            </a:pPr>
            <a:r>
              <a:rPr lang="en-US" sz="2000" dirty="0">
                <a:effectLst/>
                <a:latin typeface="Arial"/>
                <a:ea typeface="Calibri" panose="020F0502020204030204" pitchFamily="34" charset="0"/>
                <a:cs typeface="Arial"/>
              </a:rPr>
              <a:t>Download individual project data</a:t>
            </a:r>
          </a:p>
        </p:txBody>
      </p:sp>
      <p:sp>
        <p:nvSpPr>
          <p:cNvPr id="3" name="Text Placeholder 2">
            <a:extLst>
              <a:ext uri="{FF2B5EF4-FFF2-40B4-BE49-F238E27FC236}">
                <a16:creationId xmlns:a16="http://schemas.microsoft.com/office/drawing/2014/main" id="{25EBF219-DDE2-308E-9C0D-8BED8C5C39B5}"/>
              </a:ext>
            </a:extLst>
          </p:cNvPr>
          <p:cNvSpPr>
            <a:spLocks noGrp="1"/>
          </p:cNvSpPr>
          <p:nvPr>
            <p:ph type="body" sz="quarter" idx="13"/>
          </p:nvPr>
        </p:nvSpPr>
        <p:spPr>
          <a:xfrm>
            <a:off x="-52154" y="1310960"/>
            <a:ext cx="9196154" cy="1857356"/>
          </a:xfrm>
        </p:spPr>
        <p:txBody>
          <a:bodyPr>
            <a:normAutofit fontScale="77500" lnSpcReduction="20000"/>
          </a:bodyPr>
          <a:lstStyle/>
          <a:p>
            <a:pPr marL="0" indent="0">
              <a:lnSpc>
                <a:spcPct val="170000"/>
              </a:lnSpc>
              <a:buNone/>
            </a:pPr>
            <a:r>
              <a:rPr lang="en-US" dirty="0">
                <a:latin typeface="Arial" panose="020B0604020202020204" pitchFamily="34" charset="0"/>
                <a:ea typeface="Yu Mincho" panose="02020400000000000000" pitchFamily="18" charset="-128"/>
                <a:cs typeface="Arial" panose="020B0604020202020204" pitchFamily="34" charset="0"/>
              </a:rPr>
              <a:t>Individual project data can also be extracted from within the project sheet itself. To do so, open the project of interest, then click the three floating dots to see the available reports. These are:</a:t>
            </a:r>
          </a:p>
          <a:p>
            <a:pPr lvl="1">
              <a:lnSpc>
                <a:spcPct val="170000"/>
              </a:lnSpc>
            </a:pPr>
            <a:r>
              <a:rPr lang="en-US" sz="1800" u="sng" dirty="0">
                <a:latin typeface="Arial" panose="020B0604020202020204" pitchFamily="34" charset="0"/>
                <a:ea typeface="Yu Mincho" panose="02020400000000000000" pitchFamily="18" charset="-128"/>
                <a:cs typeface="Arial" panose="020B0604020202020204" pitchFamily="34" charset="0"/>
              </a:rPr>
              <a:t>Download PDF</a:t>
            </a:r>
            <a:r>
              <a:rPr lang="en-US" sz="1800" dirty="0">
                <a:latin typeface="Arial" panose="020B0604020202020204" pitchFamily="34" charset="0"/>
                <a:ea typeface="Yu Mincho" panose="02020400000000000000" pitchFamily="18" charset="-128"/>
                <a:cs typeface="Arial" panose="020B0604020202020204" pitchFamily="34" charset="0"/>
              </a:rPr>
              <a:t>: Report on current project in preview format as a .pdf.</a:t>
            </a:r>
          </a:p>
          <a:p>
            <a:pPr lvl="1">
              <a:lnSpc>
                <a:spcPct val="170000"/>
              </a:lnSpc>
            </a:pPr>
            <a:r>
              <a:rPr lang="en-US" sz="1800" u="sng" dirty="0">
                <a:latin typeface="Arial" panose="020B0604020202020204" pitchFamily="34" charset="0"/>
                <a:ea typeface="Yu Mincho" panose="02020400000000000000" pitchFamily="18" charset="-128"/>
                <a:cs typeface="Arial" panose="020B0604020202020204" pitchFamily="34" charset="0"/>
              </a:rPr>
              <a:t>Download disaggregated data</a:t>
            </a:r>
            <a:r>
              <a:rPr lang="en-US" sz="1800" dirty="0">
                <a:latin typeface="Arial" panose="020B0604020202020204" pitchFamily="34" charset="0"/>
                <a:ea typeface="Yu Mincho" panose="02020400000000000000" pitchFamily="18" charset="-128"/>
                <a:cs typeface="Arial" panose="020B0604020202020204" pitchFamily="34" charset="0"/>
              </a:rPr>
              <a:t>: Report on the project’s disaggregated targets for both indicators and caseloads.</a:t>
            </a:r>
            <a:endParaRPr lang="fr-CH" sz="1800" dirty="0">
              <a:latin typeface="Arial" panose="020B0604020202020204" pitchFamily="34" charset="0"/>
              <a:ea typeface="Yu Mincho" panose="02020400000000000000" pitchFamily="18" charset="-128"/>
              <a:cs typeface="Arial" panose="020B0604020202020204" pitchFamily="34" charset="0"/>
            </a:endParaRPr>
          </a:p>
          <a:p>
            <a:endParaRPr lang="fr-CH" sz="18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5AADCF2E-63FD-9693-19AE-7203FC0A1FE9}"/>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36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C1EB3EB6-B0E6-D847-1A8F-7E86860B5682}"/>
              </a:ext>
            </a:extLst>
          </p:cNvPr>
          <p:cNvCxnSpPr>
            <a:cxnSpLocks/>
          </p:cNvCxnSpPr>
          <p:nvPr/>
        </p:nvCxnSpPr>
        <p:spPr bwMode="auto">
          <a:xfrm>
            <a:off x="66675" y="1211396"/>
            <a:ext cx="41148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3746D986-EA55-FEEE-448E-ACC2DA4B57B9}"/>
              </a:ext>
            </a:extLst>
          </p:cNvPr>
          <p:cNvPicPr>
            <a:picLocks noChangeAspect="1"/>
          </p:cNvPicPr>
          <p:nvPr/>
        </p:nvPicPr>
        <p:blipFill rotWithShape="1">
          <a:blip r:embed="rId2"/>
          <a:srcRect l="1983" t="9124" r="1787" b="2042"/>
          <a:stretch/>
        </p:blipFill>
        <p:spPr>
          <a:xfrm>
            <a:off x="1355119" y="3168321"/>
            <a:ext cx="6584560" cy="3261054"/>
          </a:xfrm>
          <a:prstGeom prst="rect">
            <a:avLst/>
          </a:prstGeom>
          <a:ln>
            <a:noFill/>
          </a:ln>
          <a:effectLst>
            <a:outerShdw blurRad="190500" algn="tl" rotWithShape="0">
              <a:srgbClr val="000000">
                <a:alpha val="70000"/>
              </a:srgbClr>
            </a:outerShdw>
          </a:effectLst>
        </p:spPr>
      </p:pic>
      <p:sp>
        <p:nvSpPr>
          <p:cNvPr id="11" name="Rectangle 10">
            <a:extLst>
              <a:ext uri="{FF2B5EF4-FFF2-40B4-BE49-F238E27FC236}">
                <a16:creationId xmlns:a16="http://schemas.microsoft.com/office/drawing/2014/main" id="{91F390B9-6BF0-A7B0-BBA2-EBB564EF2962}"/>
              </a:ext>
            </a:extLst>
          </p:cNvPr>
          <p:cNvSpPr/>
          <p:nvPr/>
        </p:nvSpPr>
        <p:spPr bwMode="auto">
          <a:xfrm>
            <a:off x="7223312" y="3263141"/>
            <a:ext cx="244288" cy="242055"/>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83ACBA73-B00E-C6AA-848F-E38EE26BFC49}"/>
              </a:ext>
            </a:extLst>
          </p:cNvPr>
          <p:cNvSpPr/>
          <p:nvPr/>
        </p:nvSpPr>
        <p:spPr bwMode="auto">
          <a:xfrm>
            <a:off x="5520018" y="3505201"/>
            <a:ext cx="1703294" cy="50202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98299532"/>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0466"/>
            <a:ext cx="8231187" cy="461665"/>
          </a:xfrm>
        </p:spPr>
        <p:txBody>
          <a:bodyPr/>
          <a:lstStyle/>
          <a:p>
            <a:r>
              <a:rPr lang="en-US" sz="2400" dirty="0"/>
              <a:t>Additional Sources</a:t>
            </a:r>
            <a:endParaRPr lang="en-US" sz="2400" dirty="0">
              <a:cs typeface="Arial"/>
            </a:endParaRPr>
          </a:p>
        </p:txBody>
      </p:sp>
      <p:sp>
        <p:nvSpPr>
          <p:cNvPr id="5" name="Slide Number Placeholder 4"/>
          <p:cNvSpPr>
            <a:spLocks noGrp="1"/>
          </p:cNvSpPr>
          <p:nvPr>
            <p:ph type="sldNum" sz="quarter" idx="15"/>
          </p:nvPr>
        </p:nvSpPr>
        <p:spPr/>
        <p:txBody>
          <a:bodyPr/>
          <a:lstStyle/>
          <a:p>
            <a:pPr fontAlgn="base">
              <a:spcBef>
                <a:spcPct val="0"/>
              </a:spcBef>
              <a:spcAft>
                <a:spcPct val="0"/>
              </a:spcAft>
              <a:defRPr/>
            </a:pPr>
            <a:r>
              <a:rPr lang="en-GB" b="1" dirty="0">
                <a:solidFill>
                  <a:srgbClr val="000000">
                    <a:lumMod val="65000"/>
                    <a:lumOff val="35000"/>
                  </a:srgbClr>
                </a:solidFill>
              </a:rPr>
              <a:t> Slide </a:t>
            </a:r>
            <a:fld id="{DD40D7FE-4A1C-4A14-8D76-23A33224EFB9}" type="slidenum">
              <a:rPr lang="en-GB" b="1" dirty="0" smtClean="0">
                <a:solidFill>
                  <a:srgbClr val="000000">
                    <a:lumMod val="65000"/>
                    <a:lumOff val="35000"/>
                  </a:srgbClr>
                </a:solidFill>
              </a:rPr>
              <a:pPr fontAlgn="base">
                <a:spcBef>
                  <a:spcPct val="0"/>
                </a:spcBef>
                <a:spcAft>
                  <a:spcPct val="0"/>
                </a:spcAft>
                <a:defRPr/>
              </a:pPr>
              <a:t>37</a:t>
            </a:fld>
            <a:endParaRPr lang="en-GB" b="1" dirty="0">
              <a:solidFill>
                <a:srgbClr val="000000">
                  <a:lumMod val="65000"/>
                  <a:lumOff val="35000"/>
                </a:srgbClr>
              </a:solidFill>
            </a:endParaRPr>
          </a:p>
        </p:txBody>
      </p:sp>
      <p:sp>
        <p:nvSpPr>
          <p:cNvPr id="10" name="TextBox 9">
            <a:extLst>
              <a:ext uri="{FF2B5EF4-FFF2-40B4-BE49-F238E27FC236}">
                <a16:creationId xmlns:a16="http://schemas.microsoft.com/office/drawing/2014/main" id="{981DE95D-CC92-4AEA-A73A-FE4897FA9E00}"/>
              </a:ext>
            </a:extLst>
          </p:cNvPr>
          <p:cNvSpPr txBox="1"/>
          <p:nvPr/>
        </p:nvSpPr>
        <p:spPr>
          <a:xfrm>
            <a:off x="115222" y="1678613"/>
            <a:ext cx="8129588" cy="2118529"/>
          </a:xfrm>
          <a:prstGeom prst="rect">
            <a:avLst/>
          </a:prstGeom>
          <a:noFill/>
        </p:spPr>
        <p:txBody>
          <a:bodyPr wrap="square" lIns="91440" tIns="45720" rIns="91440" bIns="45720" rtlCol="0" anchor="t">
            <a:spAutoFit/>
          </a:bodyPr>
          <a:lstStyle/>
          <a:p>
            <a:pPr marL="285750" indent="-285750">
              <a:lnSpc>
                <a:spcPct val="150000"/>
              </a:lnSpc>
              <a:buFont typeface="Arial"/>
              <a:buChar char="•"/>
            </a:pPr>
            <a:r>
              <a:rPr lang="en-US" dirty="0">
                <a:hlinkClick r:id="rId3"/>
              </a:rPr>
              <a:t>Project Module (PM) User Guide</a:t>
            </a:r>
            <a:endParaRPr lang="en-US" dirty="0">
              <a:cs typeface="Arial"/>
              <a:hlinkClick r:id="rId4"/>
            </a:endParaRPr>
          </a:p>
          <a:p>
            <a:pPr>
              <a:lnSpc>
                <a:spcPct val="150000"/>
              </a:lnSpc>
            </a:pPr>
            <a:endParaRPr lang="en-US" dirty="0">
              <a:solidFill>
                <a:srgbClr val="000000"/>
              </a:solidFill>
              <a:cs typeface="Arial"/>
            </a:endParaRPr>
          </a:p>
          <a:p>
            <a:pPr marL="285750" indent="-285750">
              <a:lnSpc>
                <a:spcPct val="150000"/>
              </a:lnSpc>
              <a:buFont typeface="Arial"/>
              <a:buChar char="•"/>
            </a:pPr>
            <a:r>
              <a:rPr lang="en-US" dirty="0">
                <a:solidFill>
                  <a:srgbClr val="0563C1"/>
                </a:solidFill>
                <a:cs typeface="Arial"/>
                <a:hlinkClick r:id="rId5"/>
              </a:rPr>
              <a:t>Planning Bridge Tools Guide</a:t>
            </a:r>
            <a:endParaRPr lang="en-US" dirty="0">
              <a:solidFill>
                <a:srgbClr val="0563C1"/>
              </a:solidFill>
              <a:cs typeface="Arial"/>
            </a:endParaRPr>
          </a:p>
          <a:p>
            <a:pPr marL="285750" indent="-285750">
              <a:lnSpc>
                <a:spcPct val="150000"/>
              </a:lnSpc>
              <a:buFont typeface="Arial"/>
              <a:buChar char="•"/>
            </a:pPr>
            <a:endParaRPr lang="en-US" dirty="0">
              <a:solidFill>
                <a:srgbClr val="0563C1"/>
              </a:solidFill>
              <a:cs typeface="Arial"/>
            </a:endParaRPr>
          </a:p>
          <a:p>
            <a:pPr marL="285750" indent="-285750">
              <a:lnSpc>
                <a:spcPct val="150000"/>
              </a:lnSpc>
              <a:buFont typeface="Arial"/>
              <a:buChar char="•"/>
            </a:pPr>
            <a:r>
              <a:rPr lang="en-US" dirty="0">
                <a:solidFill>
                  <a:srgbClr val="0563C1"/>
                </a:solidFill>
                <a:cs typeface="Arial"/>
                <a:hlinkClick r:id="rId6">
                  <a:extLst>
                    <a:ext uri="{A12FA001-AC4F-418D-AE19-62706E023703}">
                      <ahyp:hlinkClr xmlns:ahyp="http://schemas.microsoft.com/office/drawing/2018/hyperlinkcolor" val="tx"/>
                    </a:ext>
                  </a:extLst>
                </a:hlinkClick>
              </a:rPr>
              <a:t>HPC Tools API Wiki</a:t>
            </a:r>
            <a:endParaRPr lang="en-US" dirty="0">
              <a:solidFill>
                <a:srgbClr val="0563C1"/>
              </a:solidFill>
              <a:cs typeface="Arial"/>
            </a:endParaRPr>
          </a:p>
        </p:txBody>
      </p:sp>
      <p:cxnSp>
        <p:nvCxnSpPr>
          <p:cNvPr id="3" name="Straight Connector 2">
            <a:extLst>
              <a:ext uri="{FF2B5EF4-FFF2-40B4-BE49-F238E27FC236}">
                <a16:creationId xmlns:a16="http://schemas.microsoft.com/office/drawing/2014/main" id="{9AC25C01-D7C8-D910-9A32-6B0A14676915}"/>
              </a:ext>
            </a:extLst>
          </p:cNvPr>
          <p:cNvCxnSpPr>
            <a:cxnSpLocks/>
          </p:cNvCxnSpPr>
          <p:nvPr/>
        </p:nvCxnSpPr>
        <p:spPr bwMode="auto">
          <a:xfrm>
            <a:off x="0" y="1252131"/>
            <a:ext cx="3211606"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62753542"/>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034F-45B1-56B8-9477-FF02B758BF61}"/>
              </a:ext>
            </a:extLst>
          </p:cNvPr>
          <p:cNvSpPr>
            <a:spLocks noGrp="1"/>
          </p:cNvSpPr>
          <p:nvPr>
            <p:ph type="title"/>
          </p:nvPr>
        </p:nvSpPr>
        <p:spPr>
          <a:xfrm>
            <a:off x="0" y="797077"/>
            <a:ext cx="8231187" cy="400110"/>
          </a:xfrm>
        </p:spPr>
        <p:txBody>
          <a:bodyPr/>
          <a:lstStyle/>
          <a:p>
            <a:r>
              <a:rPr lang="en-US" sz="2000" dirty="0"/>
              <a:t>Log in to Project Module</a:t>
            </a:r>
            <a:endParaRPr lang="fr-CH" sz="2000" dirty="0">
              <a:cs typeface="Arial"/>
            </a:endParaRPr>
          </a:p>
        </p:txBody>
      </p:sp>
      <p:sp>
        <p:nvSpPr>
          <p:cNvPr id="3" name="Text Placeholder 2">
            <a:extLst>
              <a:ext uri="{FF2B5EF4-FFF2-40B4-BE49-F238E27FC236}">
                <a16:creationId xmlns:a16="http://schemas.microsoft.com/office/drawing/2014/main" id="{6EEC578C-ED01-8901-98FF-B8A582ED4325}"/>
              </a:ext>
            </a:extLst>
          </p:cNvPr>
          <p:cNvSpPr>
            <a:spLocks noGrp="1"/>
          </p:cNvSpPr>
          <p:nvPr>
            <p:ph type="body" sz="quarter" idx="13"/>
          </p:nvPr>
        </p:nvSpPr>
        <p:spPr>
          <a:xfrm>
            <a:off x="0" y="1462821"/>
            <a:ext cx="8254209" cy="4311180"/>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nSpc>
                <a:spcPct val="150000"/>
              </a:lnSpc>
            </a:pPr>
            <a:r>
              <a:rPr lang="en-US" dirty="0">
                <a:latin typeface="+mj-lt"/>
              </a:rPr>
              <a:t>Now that you have registered, go to </a:t>
            </a:r>
            <a:r>
              <a:rPr lang="en-US" dirty="0">
                <a:latin typeface="+mj-lt"/>
                <a:hlinkClick r:id="rId2"/>
              </a:rPr>
              <a:t>https://projects.hpc.tools</a:t>
            </a:r>
            <a:r>
              <a:rPr lang="en-US" dirty="0">
                <a:latin typeface="+mj-lt"/>
              </a:rPr>
              <a:t> and log in!</a:t>
            </a:r>
            <a:endParaRPr lang="en-US" dirty="0">
              <a:latin typeface="+mj-lt"/>
              <a:cs typeface="Arial"/>
            </a:endParaRPr>
          </a:p>
          <a:p>
            <a:pPr marL="0" indent="0">
              <a:lnSpc>
                <a:spcPct val="150000"/>
              </a:lnSpc>
              <a:spcAft>
                <a:spcPts val="800"/>
              </a:spcAft>
              <a:buNone/>
            </a:pPr>
            <a:r>
              <a:rPr lang="en-GB" b="1" dirty="0">
                <a:solidFill>
                  <a:schemeClr val="accent2">
                    <a:lumMod val="75000"/>
                  </a:schemeClr>
                </a:solidFill>
                <a:effectLst/>
                <a:latin typeface="+mj-lt"/>
                <a:ea typeface="SimSun"/>
                <a:cs typeface="Calibri"/>
              </a:rPr>
              <a:t>IMPORTANT REMARKS</a:t>
            </a:r>
            <a:endParaRPr lang="fr-CH" dirty="0">
              <a:solidFill>
                <a:schemeClr val="accent2">
                  <a:lumMod val="75000"/>
                </a:schemeClr>
              </a:solidFill>
              <a:effectLst/>
              <a:latin typeface="+mj-lt"/>
              <a:ea typeface="SimSun"/>
              <a:cs typeface="Calibri"/>
            </a:endParaRPr>
          </a:p>
          <a:p>
            <a:pPr marL="342900" lvl="0" indent="-342900">
              <a:lnSpc>
                <a:spcPct val="150000"/>
              </a:lnSpc>
              <a:buFont typeface="Symbol" panose="05050102010706020507" pitchFamily="18" charset="2"/>
              <a:buChar char=""/>
            </a:pPr>
            <a:r>
              <a:rPr lang="en-GB" dirty="0">
                <a:effectLst/>
                <a:latin typeface="+mj-lt"/>
                <a:ea typeface="SimSun"/>
                <a:cs typeface="Calibri"/>
              </a:rPr>
              <a:t>Only appealing partners upload projects in HPC, and NOT the implementing partners.</a:t>
            </a:r>
            <a:endParaRPr lang="fr-CH" dirty="0">
              <a:effectLst/>
              <a:latin typeface="+mj-lt"/>
              <a:ea typeface="SimSun"/>
              <a:cs typeface="Calibri"/>
            </a:endParaRPr>
          </a:p>
          <a:p>
            <a:pPr marL="342900" lvl="0" indent="-342900">
              <a:lnSpc>
                <a:spcPct val="150000"/>
              </a:lnSpc>
              <a:spcAft>
                <a:spcPts val="800"/>
              </a:spcAft>
              <a:buFont typeface="Symbol" panose="05050102010706020507" pitchFamily="18" charset="2"/>
              <a:buChar char=""/>
            </a:pPr>
            <a:r>
              <a:rPr lang="en-GB" dirty="0">
                <a:effectLst/>
                <a:latin typeface="+mj-lt"/>
                <a:ea typeface="SimSun"/>
                <a:cs typeface="Calibri"/>
              </a:rPr>
              <a:t>You don’t have to upload your project in the Online Project Form in one go. If you Save the pages you worked on, you can continue at a later time. On the landing page of the HPC Project Module, you will see the Project that you started. Click on </a:t>
            </a:r>
            <a:r>
              <a:rPr lang="en-GB" dirty="0">
                <a:latin typeface="+mj-lt"/>
                <a:ea typeface="SimSun"/>
                <a:cs typeface="Calibri"/>
              </a:rPr>
              <a:t>“Edit”</a:t>
            </a:r>
            <a:r>
              <a:rPr lang="en-GB" dirty="0">
                <a:effectLst/>
                <a:latin typeface="+mj-lt"/>
                <a:ea typeface="SimSun"/>
                <a:cs typeface="Calibri"/>
              </a:rPr>
              <a:t> to continue working.</a:t>
            </a:r>
            <a:endParaRPr lang="fr-CH" dirty="0">
              <a:effectLst/>
              <a:latin typeface="+mj-lt"/>
              <a:ea typeface="SimSun"/>
              <a:cs typeface="Calibri"/>
            </a:endParaRPr>
          </a:p>
          <a:p>
            <a:endParaRPr lang="fr-CH" dirty="0"/>
          </a:p>
        </p:txBody>
      </p:sp>
      <p:sp>
        <p:nvSpPr>
          <p:cNvPr id="5" name="Slide Number Placeholder 4">
            <a:extLst>
              <a:ext uri="{FF2B5EF4-FFF2-40B4-BE49-F238E27FC236}">
                <a16:creationId xmlns:a16="http://schemas.microsoft.com/office/drawing/2014/main" id="{AF8C5617-3E4D-C2AD-AD41-5126877A12A2}"/>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4</a:t>
            </a:fld>
            <a:endParaRPr lang="en-GB" b="1">
              <a:solidFill>
                <a:srgbClr val="000000">
                  <a:lumMod val="65000"/>
                  <a:lumOff val="35000"/>
                </a:srgbClr>
              </a:solidFill>
            </a:endParaRPr>
          </a:p>
        </p:txBody>
      </p:sp>
      <p:cxnSp>
        <p:nvCxnSpPr>
          <p:cNvPr id="8" name="Straight Connector 7">
            <a:extLst>
              <a:ext uri="{FF2B5EF4-FFF2-40B4-BE49-F238E27FC236}">
                <a16:creationId xmlns:a16="http://schemas.microsoft.com/office/drawing/2014/main" id="{7533AAA4-18AA-DF8F-9D97-D054954205F3}"/>
              </a:ext>
            </a:extLst>
          </p:cNvPr>
          <p:cNvCxnSpPr>
            <a:cxnSpLocks/>
          </p:cNvCxnSpPr>
          <p:nvPr/>
        </p:nvCxnSpPr>
        <p:spPr bwMode="auto">
          <a:xfrm>
            <a:off x="0" y="1224735"/>
            <a:ext cx="3089364"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508407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0" y="797301"/>
            <a:ext cx="8873430" cy="400110"/>
          </a:xfrm>
        </p:spPr>
        <p:txBody>
          <a:bodyPr/>
          <a:lstStyle/>
          <a:p>
            <a:r>
              <a:rPr lang="en-US" sz="2000" dirty="0">
                <a:effectLst/>
                <a:latin typeface="Arial"/>
                <a:ea typeface="Calibri" panose="020F0502020204030204" pitchFamily="34" charset="0"/>
                <a:cs typeface="Arial"/>
              </a:rPr>
              <a:t>Register New Organization </a:t>
            </a:r>
            <a:r>
              <a:rPr lang="en-US" sz="2000" b="0" dirty="0">
                <a:ea typeface="Yu Gothic Light"/>
                <a:cs typeface="Times New Roman"/>
              </a:rPr>
              <a:t>– Send </a:t>
            </a:r>
            <a:r>
              <a:rPr lang="en-US" sz="2000" b="0" dirty="0">
                <a:solidFill>
                  <a:schemeClr val="accent4">
                    <a:lumMod val="50000"/>
                  </a:schemeClr>
                </a:solidFill>
                <a:ea typeface="Yu Gothic Light"/>
                <a:cs typeface="Times New Roman"/>
              </a:rPr>
              <a:t>request</a:t>
            </a:r>
            <a:r>
              <a:rPr lang="en-US" sz="2000" b="0" dirty="0">
                <a:ea typeface="Yu Gothic Light"/>
                <a:cs typeface="Times New Roman"/>
              </a:rPr>
              <a:t> to </a:t>
            </a:r>
            <a:r>
              <a:rPr lang="en-US" sz="2000" b="0" dirty="0">
                <a:solidFill>
                  <a:schemeClr val="accent4">
                    <a:lumMod val="50000"/>
                  </a:schemeClr>
                </a:solidFill>
                <a:ea typeface="Yu Gothic Light"/>
                <a:cs typeface="Times New Roman"/>
              </a:rPr>
              <a:t>register</a:t>
            </a:r>
            <a:r>
              <a:rPr lang="en-US" sz="2000" b="0" dirty="0">
                <a:ea typeface="Yu Gothic Light"/>
                <a:cs typeface="Times New Roman"/>
              </a:rPr>
              <a:t> (For Partners)</a:t>
            </a:r>
            <a:endParaRPr lang="en-US"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344385"/>
            <a:ext cx="9144000" cy="1695144"/>
          </a:xfrm>
        </p:spPr>
        <p:txBody>
          <a:bodyPr/>
          <a:lstStyle/>
          <a:p>
            <a:r>
              <a:rPr lang="en-US" sz="1400" dirty="0"/>
              <a:t>The HPC Projects Module database has over 12,000 organizations already registered that partners MUST reuse. Once an organization is registered, it can then register projects.</a:t>
            </a:r>
          </a:p>
          <a:p>
            <a:r>
              <a:rPr lang="en-US" sz="1400" dirty="0"/>
              <a:t>Partners (submitting a </a:t>
            </a:r>
            <a:r>
              <a:rPr lang="en-US" sz="1400" b="1" dirty="0">
                <a:solidFill>
                  <a:schemeClr val="accent4">
                    <a:lumMod val="50000"/>
                  </a:schemeClr>
                </a:solidFill>
              </a:rPr>
              <a:t>REQUEST</a:t>
            </a:r>
            <a:r>
              <a:rPr lang="en-US" sz="1400" dirty="0"/>
              <a:t> to be registered) and Plan Leads from OCHA or the leading appeal agency should </a:t>
            </a:r>
            <a:r>
              <a:rPr lang="en-US" sz="1400" b="1" dirty="0">
                <a:solidFill>
                  <a:schemeClr val="accent4">
                    <a:lumMod val="50000"/>
                  </a:schemeClr>
                </a:solidFill>
              </a:rPr>
              <a:t>VERIFY</a:t>
            </a:r>
            <a:r>
              <a:rPr lang="en-US" sz="1400" b="1" dirty="0"/>
              <a:t> </a:t>
            </a:r>
            <a:r>
              <a:rPr lang="en-US" sz="1400" dirty="0"/>
              <a:t>a do an extensive search for the organization if it exists in the database or not, to avoid duplicates or incorrect registrations. </a:t>
            </a:r>
            <a:r>
              <a:rPr lang="en-US" sz="1400" dirty="0">
                <a:latin typeface="Arial"/>
                <a:ea typeface="Yu Mincho"/>
                <a:cs typeface="Arial"/>
              </a:rPr>
              <a:t>If the organization is not found in the database, </a:t>
            </a:r>
            <a:r>
              <a:rPr lang="en-US" sz="1400" dirty="0"/>
              <a:t>partners will have to fill out a short </a:t>
            </a:r>
            <a:r>
              <a:rPr lang="en-US" sz="1400" dirty="0" err="1"/>
              <a:t>KoBo</a:t>
            </a:r>
            <a:r>
              <a:rPr lang="en-US" sz="1400" dirty="0"/>
              <a:t> form requesting to be registered: </a:t>
            </a:r>
            <a:r>
              <a:rPr lang="en-US" sz="1400" b="1" dirty="0">
                <a:hlinkClick r:id="rId2"/>
              </a:rPr>
              <a:t>Link</a:t>
            </a:r>
            <a:endParaRPr lang="en-US" sz="1400" b="1"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5</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24306"/>
            <a:ext cx="844100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8EA41C17-DC77-88F0-92A3-7FD4E1195E03}"/>
              </a:ext>
            </a:extLst>
          </p:cNvPr>
          <p:cNvPicPr>
            <a:picLocks noChangeAspect="1"/>
          </p:cNvPicPr>
          <p:nvPr/>
        </p:nvPicPr>
        <p:blipFill rotWithShape="1">
          <a:blip r:embed="rId3"/>
          <a:srcRect l="3157" r="3333" b="15506"/>
          <a:stretch/>
        </p:blipFill>
        <p:spPr>
          <a:xfrm>
            <a:off x="1691303" y="3039529"/>
            <a:ext cx="5797530" cy="33982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0341383"/>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013659" cy="400110"/>
          </a:xfrm>
        </p:spPr>
        <p:txBody>
          <a:bodyPr/>
          <a:lstStyle/>
          <a:p>
            <a:r>
              <a:rPr lang="en-US" sz="2000">
                <a:effectLst/>
                <a:latin typeface="Arial"/>
                <a:ea typeface="Calibri" panose="020F0502020204030204" pitchFamily="34" charset="0"/>
                <a:cs typeface="Arial"/>
              </a:rPr>
              <a:t>Register New Organization </a:t>
            </a:r>
            <a:r>
              <a:rPr lang="en-US" sz="2000" b="0" dirty="0">
                <a:ea typeface="Yu Gothic Light"/>
                <a:cs typeface="Times New Roman"/>
              </a:rPr>
              <a:t>– </a:t>
            </a:r>
            <a:r>
              <a:rPr lang="en-US" sz="2000" b="0" dirty="0">
                <a:solidFill>
                  <a:schemeClr val="accent4">
                    <a:lumMod val="50000"/>
                  </a:schemeClr>
                </a:solidFill>
                <a:ea typeface="Yu Gothic Light"/>
                <a:cs typeface="Times New Roman"/>
              </a:rPr>
              <a:t>Verify</a:t>
            </a:r>
            <a:r>
              <a:rPr lang="en-US" sz="2000" b="0" dirty="0">
                <a:ea typeface="Yu Gothic Light"/>
                <a:cs typeface="Times New Roman"/>
              </a:rPr>
              <a:t> and </a:t>
            </a:r>
            <a:r>
              <a:rPr lang="en-US" sz="2000" b="0" dirty="0">
                <a:solidFill>
                  <a:schemeClr val="accent4">
                    <a:lumMod val="50000"/>
                  </a:schemeClr>
                </a:solidFill>
                <a:ea typeface="Yu Gothic Light"/>
                <a:cs typeface="Times New Roman"/>
              </a:rPr>
              <a:t>Register</a:t>
            </a:r>
            <a:r>
              <a:rPr lang="en-US" sz="2000" b="0" dirty="0">
                <a:ea typeface="Yu Gothic Light"/>
                <a:cs typeface="Times New Roman"/>
              </a:rPr>
              <a:t> (For Plan Leads)</a:t>
            </a:r>
            <a:endParaRPr lang="en-US"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62193" y="1355080"/>
            <a:ext cx="8734425" cy="3033138"/>
          </a:xfrm>
        </p:spPr>
        <p:txBody>
          <a:bodyPr/>
          <a:lstStyle/>
          <a:p>
            <a:r>
              <a:rPr lang="en-US" sz="1400" dirty="0">
                <a:ea typeface="+mn-lt"/>
                <a:cs typeface="+mn-lt"/>
              </a:rPr>
              <a:t>After a request has been filled out, a Plan Lead should </a:t>
            </a:r>
            <a:r>
              <a:rPr lang="en-US" sz="1400" b="1" dirty="0">
                <a:solidFill>
                  <a:schemeClr val="accent4">
                    <a:lumMod val="50000"/>
                  </a:schemeClr>
                </a:solidFill>
                <a:ea typeface="+mn-lt"/>
                <a:cs typeface="+mn-lt"/>
              </a:rPr>
              <a:t>VERIFY </a:t>
            </a:r>
            <a:r>
              <a:rPr lang="en-US" sz="1400" dirty="0">
                <a:ea typeface="+mn-lt"/>
                <a:cs typeface="+mn-lt"/>
              </a:rPr>
              <a:t>the request, confirm whether the requesting organizations can be registered in the system or not, if not then </a:t>
            </a:r>
            <a:r>
              <a:rPr lang="en-US" sz="1400" b="1" dirty="0">
                <a:solidFill>
                  <a:schemeClr val="accent4">
                    <a:lumMod val="50000"/>
                  </a:schemeClr>
                </a:solidFill>
                <a:ea typeface="+mn-lt"/>
                <a:cs typeface="+mn-lt"/>
              </a:rPr>
              <a:t>REGISTER </a:t>
            </a:r>
            <a:r>
              <a:rPr lang="en-US" sz="1400" dirty="0">
                <a:ea typeface="+mn-lt"/>
                <a:cs typeface="+mn-lt"/>
              </a:rPr>
              <a:t>the organization. Steps are:</a:t>
            </a:r>
            <a:endParaRPr lang="en-US" sz="1400" dirty="0">
              <a:ea typeface="Yu Mincho"/>
              <a:cs typeface="+mn-lt"/>
            </a:endParaRPr>
          </a:p>
          <a:p>
            <a:pPr marL="703580" lvl="1" indent="-342900">
              <a:buClr>
                <a:srgbClr val="000000"/>
              </a:buClr>
              <a:buFont typeface="+mj-lt"/>
              <a:buAutoNum type="arabicPeriod"/>
            </a:pPr>
            <a:r>
              <a:rPr lang="en-US" sz="1400" dirty="0">
                <a:ea typeface="+mn-lt"/>
                <a:cs typeface="+mn-lt"/>
              </a:rPr>
              <a:t>Open the </a:t>
            </a:r>
            <a:r>
              <a:rPr lang="en-US" sz="1400" i="1" dirty="0">
                <a:ea typeface="+mn-lt"/>
                <a:cs typeface="+mn-lt"/>
                <a:hlinkClick r:id="rId2"/>
              </a:rPr>
              <a:t>Organization Registration Kobo Data</a:t>
            </a:r>
            <a:r>
              <a:rPr lang="en-US" sz="1400" dirty="0">
                <a:ea typeface="+mn-lt"/>
                <a:cs typeface="+mn-lt"/>
                <a:hlinkClick r:id="rId2"/>
              </a:rPr>
              <a:t> Excel </a:t>
            </a:r>
            <a:r>
              <a:rPr lang="en-US" sz="1400" dirty="0">
                <a:ea typeface="+mn-lt"/>
                <a:cs typeface="+mn-lt"/>
              </a:rPr>
              <a:t>file in desktop mode. </a:t>
            </a:r>
            <a:r>
              <a:rPr lang="en-US" sz="1400" b="1" dirty="0">
                <a:solidFill>
                  <a:schemeClr val="accent2">
                    <a:lumMod val="75000"/>
                  </a:schemeClr>
                </a:solidFill>
                <a:ea typeface="+mn-lt"/>
                <a:cs typeface="+mn-lt"/>
              </a:rPr>
              <a:t>Refresh</a:t>
            </a:r>
            <a:r>
              <a:rPr lang="en-US" sz="1400" dirty="0">
                <a:ea typeface="+mn-lt"/>
                <a:cs typeface="+mn-lt"/>
              </a:rPr>
              <a:t> the data by right clicking, and filtering by Submission Date and Operation to see which organization(s) have recently submitted a </a:t>
            </a:r>
            <a:r>
              <a:rPr lang="en-US" sz="1400" b="1" dirty="0">
                <a:ea typeface="+mn-lt"/>
                <a:cs typeface="+mn-lt"/>
              </a:rPr>
              <a:t>REQUEST </a:t>
            </a:r>
            <a:r>
              <a:rPr lang="en-US" sz="1400" dirty="0">
                <a:ea typeface="+mn-lt"/>
                <a:cs typeface="+mn-lt"/>
              </a:rPr>
              <a:t>to register.</a:t>
            </a:r>
            <a:endParaRPr lang="en-US" sz="1400" dirty="0">
              <a:ea typeface="Yu Mincho"/>
              <a:cs typeface="+mn-lt"/>
            </a:endParaRPr>
          </a:p>
          <a:p>
            <a:pPr marL="703580" lvl="1" indent="-342900">
              <a:buClr>
                <a:srgbClr val="000000"/>
              </a:buClr>
              <a:buFont typeface="+mj-lt"/>
              <a:buAutoNum type="arabicPeriod"/>
            </a:pPr>
            <a:r>
              <a:rPr lang="en-US" sz="1400" dirty="0">
                <a:latin typeface="Arial"/>
                <a:ea typeface="Yu Mincho"/>
                <a:cs typeface="Arial"/>
              </a:rPr>
              <a:t>Go to </a:t>
            </a:r>
            <a:r>
              <a:rPr lang="en-US" sz="1400" i="1" dirty="0">
                <a:solidFill>
                  <a:schemeClr val="accent2">
                    <a:lumMod val="75000"/>
                  </a:schemeClr>
                </a:solidFill>
                <a:latin typeface="Arial"/>
                <a:ea typeface="Yu Mincho"/>
                <a:cs typeface="Arial"/>
              </a:rPr>
              <a:t>Project Module </a:t>
            </a:r>
            <a:r>
              <a:rPr lang="en-US" sz="1400" i="1" dirty="0">
                <a:solidFill>
                  <a:schemeClr val="accent2">
                    <a:lumMod val="75000"/>
                  </a:schemeClr>
                </a:solidFill>
                <a:latin typeface="Arial"/>
                <a:ea typeface="Yu Mincho"/>
                <a:cs typeface="Arial"/>
                <a:sym typeface="Wingdings" panose="05000000000000000000" pitchFamily="2" charset="2"/>
              </a:rPr>
              <a:t></a:t>
            </a:r>
            <a:r>
              <a:rPr lang="en-US" sz="1400" i="1" dirty="0">
                <a:solidFill>
                  <a:schemeClr val="accent2">
                    <a:lumMod val="75000"/>
                  </a:schemeClr>
                </a:solidFill>
                <a:latin typeface="Arial"/>
                <a:ea typeface="Yu Mincho"/>
                <a:cs typeface="Arial"/>
              </a:rPr>
              <a:t> Admin </a:t>
            </a:r>
            <a:r>
              <a:rPr lang="en-US" sz="1400" i="1" dirty="0">
                <a:solidFill>
                  <a:schemeClr val="accent2">
                    <a:lumMod val="75000"/>
                  </a:schemeClr>
                </a:solidFill>
                <a:latin typeface="Arial"/>
                <a:ea typeface="Yu Mincho"/>
                <a:cs typeface="Arial"/>
                <a:sym typeface="Wingdings" panose="05000000000000000000" pitchFamily="2" charset="2"/>
              </a:rPr>
              <a:t></a:t>
            </a:r>
            <a:r>
              <a:rPr lang="en-US" sz="1400" i="1" dirty="0">
                <a:solidFill>
                  <a:schemeClr val="accent2">
                    <a:lumMod val="75000"/>
                  </a:schemeClr>
                </a:solidFill>
                <a:latin typeface="Arial"/>
                <a:ea typeface="Yu Mincho"/>
                <a:cs typeface="Arial"/>
              </a:rPr>
              <a:t> Manage Organization</a:t>
            </a:r>
            <a:r>
              <a:rPr lang="en-US" sz="1400" dirty="0">
                <a:latin typeface="Arial"/>
                <a:ea typeface="Yu Mincho"/>
                <a:cs typeface="Arial"/>
              </a:rPr>
              <a:t> and do search for the organization to see whether the organization already exists. Type the name or the abbreviation and click the [Search] button. If the organization exists, then please inform the partner (by email provided in the request form) and provide them with the exact name that you found, and they need to use. </a:t>
            </a:r>
          </a:p>
          <a:p>
            <a:pPr marL="1071880" lvl="2" indent="-342900">
              <a:buClr>
                <a:srgbClr val="000000"/>
              </a:buClr>
            </a:pPr>
            <a:r>
              <a:rPr lang="en-US" sz="1400" dirty="0">
                <a:latin typeface="Arial"/>
                <a:ea typeface="Yu Mincho"/>
                <a:cs typeface="Arial"/>
              </a:rPr>
              <a:t>Alternatively use the </a:t>
            </a:r>
            <a:r>
              <a:rPr lang="en-US" sz="1400" i="1" dirty="0">
                <a:latin typeface="Arial"/>
                <a:ea typeface="Yu Mincho"/>
                <a:cs typeface="Arial"/>
                <a:hlinkClick r:id="rId3"/>
              </a:rPr>
              <a:t>Master organizations excel </a:t>
            </a:r>
            <a:r>
              <a:rPr lang="en-US" sz="1400" dirty="0">
                <a:latin typeface="Arial"/>
                <a:ea typeface="Yu Mincho"/>
                <a:cs typeface="Arial"/>
              </a:rPr>
              <a:t>to find the organization (right click and refresh to get the updated list)</a:t>
            </a: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6</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18330"/>
            <a:ext cx="8154129" cy="374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8" name="Picture 7">
            <a:extLst>
              <a:ext uri="{FF2B5EF4-FFF2-40B4-BE49-F238E27FC236}">
                <a16:creationId xmlns:a16="http://schemas.microsoft.com/office/drawing/2014/main" id="{1AC8D347-3DBF-5A22-D0AB-DDEA30C570C2}"/>
              </a:ext>
            </a:extLst>
          </p:cNvPr>
          <p:cNvPicPr>
            <a:picLocks noChangeAspect="1"/>
          </p:cNvPicPr>
          <p:nvPr/>
        </p:nvPicPr>
        <p:blipFill>
          <a:blip r:embed="rId4"/>
          <a:stretch>
            <a:fillRect/>
          </a:stretch>
        </p:blipFill>
        <p:spPr>
          <a:xfrm>
            <a:off x="360218" y="4536434"/>
            <a:ext cx="8656156" cy="1531853"/>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EEFFC0DE-1C9D-E0FB-9461-111A406F72F9}"/>
              </a:ext>
            </a:extLst>
          </p:cNvPr>
          <p:cNvSpPr/>
          <p:nvPr/>
        </p:nvSpPr>
        <p:spPr bwMode="auto">
          <a:xfrm>
            <a:off x="306469" y="5195026"/>
            <a:ext cx="1878106" cy="46975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39586813"/>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8657191" cy="400110"/>
          </a:xfrm>
        </p:spPr>
        <p:txBody>
          <a:bodyPr/>
          <a:lstStyle/>
          <a:p>
            <a:r>
              <a:rPr lang="en-US" sz="2000" dirty="0">
                <a:effectLst/>
                <a:latin typeface="Arial"/>
                <a:ea typeface="Calibri" panose="020F0502020204030204" pitchFamily="34" charset="0"/>
                <a:cs typeface="Arial"/>
              </a:rPr>
              <a:t>Register New Organization </a:t>
            </a:r>
            <a:r>
              <a:rPr lang="en-US" sz="2000" b="0" dirty="0">
                <a:ea typeface="Yu Gothic Light"/>
                <a:cs typeface="Times New Roman"/>
              </a:rPr>
              <a:t>– </a:t>
            </a:r>
            <a:r>
              <a:rPr lang="en-US" sz="2000" b="0" dirty="0">
                <a:solidFill>
                  <a:schemeClr val="accent4">
                    <a:lumMod val="50000"/>
                  </a:schemeClr>
                </a:solidFill>
                <a:ea typeface="Yu Gothic Light"/>
                <a:cs typeface="Times New Roman"/>
              </a:rPr>
              <a:t>Verify</a:t>
            </a:r>
            <a:r>
              <a:rPr lang="en-US" sz="2000" b="0" dirty="0">
                <a:ea typeface="Yu Gothic Light"/>
                <a:cs typeface="Times New Roman"/>
              </a:rPr>
              <a:t> and </a:t>
            </a:r>
            <a:r>
              <a:rPr lang="en-US" sz="2000" b="0" dirty="0">
                <a:solidFill>
                  <a:schemeClr val="accent4">
                    <a:lumMod val="50000"/>
                  </a:schemeClr>
                </a:solidFill>
                <a:ea typeface="Yu Gothic Light"/>
                <a:cs typeface="Times New Roman"/>
              </a:rPr>
              <a:t>Register</a:t>
            </a:r>
            <a:r>
              <a:rPr lang="en-US" sz="2000" b="0" dirty="0">
                <a:ea typeface="Yu Gothic Light"/>
                <a:cs typeface="Times New Roman"/>
              </a:rPr>
              <a:t> (For Plan Leads)</a:t>
            </a:r>
            <a:endParaRPr lang="en-US" sz="2000" dirty="0">
              <a:cs typeface="Arial"/>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68916" y="1321594"/>
            <a:ext cx="9150163" cy="5314596"/>
          </a:xfrm>
        </p:spPr>
        <p:txBody>
          <a:bodyPr/>
          <a:lstStyle/>
          <a:p>
            <a:pPr marL="703580" lvl="1" indent="-342900">
              <a:buClr>
                <a:srgbClr val="000000"/>
              </a:buClr>
              <a:buFont typeface="+mj-lt"/>
              <a:buAutoNum type="arabicPeriod" startAt="3"/>
            </a:pPr>
            <a:r>
              <a:rPr lang="en-US" sz="1400" dirty="0">
                <a:latin typeface="Arial"/>
                <a:ea typeface="Yu Mincho"/>
                <a:cs typeface="Arial"/>
              </a:rPr>
              <a:t>if you didn’t find the organization, click on </a:t>
            </a:r>
            <a:r>
              <a:rPr lang="en-US" sz="1400" b="1" dirty="0">
                <a:latin typeface="Arial"/>
                <a:ea typeface="Yu Mincho"/>
                <a:cs typeface="Arial"/>
              </a:rPr>
              <a:t>Add Organization</a:t>
            </a:r>
            <a:r>
              <a:rPr lang="en-US" sz="1400" dirty="0">
                <a:latin typeface="Arial"/>
                <a:ea typeface="Yu Mincho"/>
                <a:cs typeface="Arial"/>
              </a:rPr>
              <a:t>.* Fill in </a:t>
            </a:r>
            <a:r>
              <a:rPr lang="en-US" sz="1400" b="1" dirty="0">
                <a:solidFill>
                  <a:schemeClr val="accent2">
                    <a:lumMod val="75000"/>
                  </a:schemeClr>
                </a:solidFill>
                <a:latin typeface="Arial"/>
                <a:ea typeface="Yu Mincho"/>
                <a:cs typeface="Arial"/>
              </a:rPr>
              <a:t>ALL </a:t>
            </a:r>
            <a:r>
              <a:rPr lang="en-US" sz="1400" dirty="0">
                <a:latin typeface="Arial"/>
                <a:ea typeface="Yu Mincho"/>
                <a:cs typeface="Arial"/>
              </a:rPr>
              <a:t>available Organization details (yellow columns in Kobo excel). Please pay attention to the required fields. Follow the guide for the </a:t>
            </a:r>
            <a:r>
              <a:rPr lang="en-US" sz="1400" dirty="0"/>
              <a:t>“Organization Type and Sub-Type” </a:t>
            </a:r>
            <a:r>
              <a:rPr lang="en-US" sz="1400" dirty="0">
                <a:latin typeface="Arial"/>
                <a:ea typeface="Yu Mincho"/>
                <a:cs typeface="Arial"/>
              </a:rPr>
              <a:t>based on the instructions on the next page.</a:t>
            </a: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marL="0" indent="0">
              <a:buClr>
                <a:srgbClr val="000000"/>
              </a:buClr>
              <a:buNone/>
            </a:pPr>
            <a:endParaRPr lang="en-US" sz="1400" dirty="0">
              <a:latin typeface="Arial"/>
              <a:ea typeface="Yu Mincho"/>
              <a:cs typeface="Arial"/>
            </a:endParaRPr>
          </a:p>
          <a:p>
            <a:pPr marL="0" indent="0">
              <a:buClr>
                <a:srgbClr val="000000"/>
              </a:buClr>
              <a:buNone/>
            </a:pPr>
            <a:endParaRPr lang="en-US" sz="1400" dirty="0">
              <a:latin typeface="Arial"/>
              <a:ea typeface="Yu Mincho"/>
              <a:cs typeface="Arial"/>
            </a:endParaRPr>
          </a:p>
          <a:p>
            <a:pPr marL="0" indent="0">
              <a:buClr>
                <a:srgbClr val="000000"/>
              </a:buClr>
              <a:buNone/>
            </a:pPr>
            <a:endParaRPr lang="en-US" sz="1400" dirty="0">
              <a:latin typeface="Arial"/>
              <a:ea typeface="Yu Mincho"/>
              <a:cs typeface="Arial"/>
            </a:endParaRPr>
          </a:p>
          <a:p>
            <a:pPr marL="0" indent="0">
              <a:buClr>
                <a:srgbClr val="000000"/>
              </a:buClr>
              <a:buNone/>
            </a:pPr>
            <a:r>
              <a:rPr lang="en-US" sz="1400" b="1" dirty="0">
                <a:latin typeface="Arial"/>
                <a:ea typeface="Yu Mincho"/>
                <a:cs typeface="Arial"/>
              </a:rPr>
              <a:t>In case Plan Leads need to update already registered organization, they communicate with MATS in HPC HQ to do so through normal channels i.e. Support HPC Teams channel.</a:t>
            </a: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7</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27294"/>
            <a:ext cx="8151812"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pic>
        <p:nvPicPr>
          <p:cNvPr id="6" name="Picture 6">
            <a:extLst>
              <a:ext uri="{FF2B5EF4-FFF2-40B4-BE49-F238E27FC236}">
                <a16:creationId xmlns:a16="http://schemas.microsoft.com/office/drawing/2014/main" id="{49353DB0-7925-E8CC-A7CF-3A884BA3307C}"/>
              </a:ext>
            </a:extLst>
          </p:cNvPr>
          <p:cNvPicPr>
            <a:picLocks noChangeAspect="1"/>
          </p:cNvPicPr>
          <p:nvPr/>
        </p:nvPicPr>
        <p:blipFill rotWithShape="1">
          <a:blip r:embed="rId3"/>
          <a:srcRect l="32229" r="-249" b="-1124"/>
          <a:stretch/>
        </p:blipFill>
        <p:spPr>
          <a:xfrm>
            <a:off x="199465" y="2139552"/>
            <a:ext cx="7576459" cy="1655245"/>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C3DDC947-4660-15F3-A1C6-1B02562EB280}"/>
              </a:ext>
            </a:extLst>
          </p:cNvPr>
          <p:cNvPicPr>
            <a:picLocks noChangeAspect="1"/>
          </p:cNvPicPr>
          <p:nvPr/>
        </p:nvPicPr>
        <p:blipFill>
          <a:blip r:embed="rId4"/>
          <a:stretch>
            <a:fillRect/>
          </a:stretch>
        </p:blipFill>
        <p:spPr>
          <a:xfrm>
            <a:off x="3382584" y="3243126"/>
            <a:ext cx="5444397" cy="2479030"/>
          </a:xfrm>
          <a:prstGeom prst="rect">
            <a:avLst/>
          </a:prstGeom>
          <a:ln>
            <a:noFill/>
          </a:ln>
          <a:effectLst>
            <a:outerShdw blurRad="190500" algn="tl" rotWithShape="0">
              <a:srgbClr val="000000">
                <a:alpha val="70000"/>
              </a:srgbClr>
            </a:outerShdw>
          </a:effectLst>
        </p:spPr>
      </p:pic>
      <p:sp>
        <p:nvSpPr>
          <p:cNvPr id="9" name="Oval 8">
            <a:extLst>
              <a:ext uri="{FF2B5EF4-FFF2-40B4-BE49-F238E27FC236}">
                <a16:creationId xmlns:a16="http://schemas.microsoft.com/office/drawing/2014/main" id="{655E9F2A-F034-E805-F53C-9474E78B063F}"/>
              </a:ext>
            </a:extLst>
          </p:cNvPr>
          <p:cNvSpPr/>
          <p:nvPr/>
        </p:nvSpPr>
        <p:spPr bwMode="auto">
          <a:xfrm>
            <a:off x="5964246" y="2667240"/>
            <a:ext cx="1878106" cy="469755"/>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F7F81CF2-8F7C-2D01-367B-BC3060D28FC7}"/>
              </a:ext>
            </a:extLst>
          </p:cNvPr>
          <p:cNvSpPr txBox="1"/>
          <p:nvPr/>
        </p:nvSpPr>
        <p:spPr>
          <a:xfrm>
            <a:off x="199465" y="3977246"/>
            <a:ext cx="3042499" cy="1815882"/>
          </a:xfrm>
          <a:prstGeom prst="rect">
            <a:avLst/>
          </a:prstGeom>
          <a:noFill/>
        </p:spPr>
        <p:txBody>
          <a:bodyPr wrap="square">
            <a:spAutoFit/>
          </a:bodyPr>
          <a:lstStyle/>
          <a:p>
            <a:pPr indent="-175895">
              <a:buClr>
                <a:srgbClr val="000000"/>
              </a:buClr>
            </a:pPr>
            <a:r>
              <a:rPr lang="en-US" sz="1400" i="1" dirty="0"/>
              <a:t>Please note that registering organization should comply with the set standards accessible in </a:t>
            </a:r>
            <a:br>
              <a:rPr lang="en-US" sz="1400" i="1" dirty="0"/>
            </a:br>
            <a:r>
              <a:rPr lang="en-US" sz="1400" i="1" dirty="0">
                <a:hlinkClick r:id="rId5"/>
              </a:rPr>
              <a:t>Projects Module User Guide</a:t>
            </a:r>
            <a:r>
              <a:rPr lang="en-US" sz="1400" i="1" dirty="0"/>
              <a:t> pages 12-28. A dedicated session for organizations registration or refresher training can be offered by OCHA HQ</a:t>
            </a:r>
            <a:r>
              <a:rPr lang="en-US" sz="1400" dirty="0"/>
              <a:t>. </a:t>
            </a:r>
          </a:p>
        </p:txBody>
      </p:sp>
    </p:spTree>
    <p:extLst>
      <p:ext uri="{BB962C8B-B14F-4D97-AF65-F5344CB8AC3E}">
        <p14:creationId xmlns:p14="http://schemas.microsoft.com/office/powerpoint/2010/main" val="758986341"/>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141285" cy="400110"/>
          </a:xfrm>
        </p:spPr>
        <p:txBody>
          <a:bodyPr/>
          <a:lstStyle/>
          <a:p>
            <a:r>
              <a:rPr lang="en-US" sz="2000" dirty="0">
                <a:effectLst/>
                <a:latin typeface="Arial"/>
                <a:ea typeface="Calibri" panose="020F0502020204030204" pitchFamily="34" charset="0"/>
                <a:cs typeface="Arial"/>
              </a:rPr>
              <a:t>Register New Organization </a:t>
            </a:r>
            <a:r>
              <a:rPr lang="en-US" sz="2000" b="0" dirty="0">
                <a:ea typeface="Yu Gothic Light"/>
                <a:cs typeface="Times New Roman"/>
              </a:rPr>
              <a:t>– Select Correct Organization Type, Sub-type</a:t>
            </a:r>
            <a:endParaRPr lang="en-US" sz="2000" b="0" dirty="0"/>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82960" y="1490268"/>
            <a:ext cx="8734425" cy="2998578"/>
          </a:xfrm>
        </p:spPr>
        <p:txBody>
          <a:bodyPr/>
          <a:lstStyle/>
          <a:p>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8</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0" y="1228472"/>
            <a:ext cx="9170890"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B4989E9-9393-2D4D-78FE-081BB38E58F0}"/>
              </a:ext>
            </a:extLst>
          </p:cNvPr>
          <p:cNvSpPr txBox="1"/>
          <p:nvPr/>
        </p:nvSpPr>
        <p:spPr>
          <a:xfrm>
            <a:off x="0" y="1323390"/>
            <a:ext cx="9002047" cy="153888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t>When filling out the "Add Organization" form on PM, pay particular attention to the “Organization Type and Sub-Type” as this information will have important implications.</a:t>
            </a:r>
          </a:p>
          <a:p>
            <a:pPr marL="285750" indent="-285750">
              <a:buFont typeface="Arial" panose="020B0604020202020204" pitchFamily="34" charset="0"/>
              <a:buChar char="•"/>
            </a:pPr>
            <a:endParaRPr lang="en-US" sz="1600" dirty="0">
              <a:cs typeface="Arial"/>
            </a:endParaRPr>
          </a:p>
          <a:p>
            <a:pPr marL="285750" indent="-285750">
              <a:buFont typeface="Arial" panose="020B0604020202020204" pitchFamily="34" charset="0"/>
              <a:buChar char="•"/>
            </a:pPr>
            <a:r>
              <a:rPr lang="en-US" sz="1600" dirty="0">
                <a:cs typeface="Arial"/>
              </a:rPr>
              <a:t>In general, there are 4 types with their respective sub-types. See the table below and in the next page for a summary.</a:t>
            </a:r>
          </a:p>
          <a:p>
            <a:endParaRPr lang="en-US" sz="1400" dirty="0">
              <a:cs typeface="Arial"/>
            </a:endParaRPr>
          </a:p>
        </p:txBody>
      </p:sp>
      <p:pic>
        <p:nvPicPr>
          <p:cNvPr id="8" name="Picture 8" descr="A table with text and images&#10;&#10;Description automatically generated">
            <a:extLst>
              <a:ext uri="{FF2B5EF4-FFF2-40B4-BE49-F238E27FC236}">
                <a16:creationId xmlns:a16="http://schemas.microsoft.com/office/drawing/2014/main" id="{BFE67B2D-E8B6-442D-EC11-2DDC4A5AF378}"/>
              </a:ext>
            </a:extLst>
          </p:cNvPr>
          <p:cNvPicPr>
            <a:picLocks noChangeAspect="1"/>
          </p:cNvPicPr>
          <p:nvPr/>
        </p:nvPicPr>
        <p:blipFill>
          <a:blip r:embed="rId2"/>
          <a:stretch>
            <a:fillRect/>
          </a:stretch>
        </p:blipFill>
        <p:spPr>
          <a:xfrm>
            <a:off x="70976" y="2903356"/>
            <a:ext cx="9002047" cy="35047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654890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504E-8077-0CC2-5040-F602C2C21ED4}"/>
              </a:ext>
            </a:extLst>
          </p:cNvPr>
          <p:cNvSpPr>
            <a:spLocks noGrp="1"/>
          </p:cNvSpPr>
          <p:nvPr>
            <p:ph type="title"/>
          </p:nvPr>
        </p:nvSpPr>
        <p:spPr>
          <a:xfrm>
            <a:off x="2715" y="788477"/>
            <a:ext cx="9045420" cy="400110"/>
          </a:xfrm>
        </p:spPr>
        <p:txBody>
          <a:bodyPr/>
          <a:lstStyle/>
          <a:p>
            <a:r>
              <a:rPr lang="en-US" sz="2000">
                <a:effectLst/>
                <a:latin typeface="Arial"/>
                <a:ea typeface="Calibri" panose="020F0502020204030204" pitchFamily="34" charset="0"/>
                <a:cs typeface="Arial"/>
              </a:rPr>
              <a:t>Register New Organization </a:t>
            </a:r>
            <a:r>
              <a:rPr lang="en-US" sz="2000" b="0" dirty="0">
                <a:latin typeface="+mn-lt"/>
                <a:ea typeface="Yu Gothic Light"/>
                <a:cs typeface="Times New Roman"/>
              </a:rPr>
              <a:t>– Select Correct Organization Type, Sub-type</a:t>
            </a:r>
            <a:endParaRPr lang="en-US" sz="2000" dirty="0">
              <a:latin typeface="+mn-lt"/>
            </a:endParaRPr>
          </a:p>
        </p:txBody>
      </p:sp>
      <p:sp>
        <p:nvSpPr>
          <p:cNvPr id="3" name="Text Placeholder 2">
            <a:extLst>
              <a:ext uri="{FF2B5EF4-FFF2-40B4-BE49-F238E27FC236}">
                <a16:creationId xmlns:a16="http://schemas.microsoft.com/office/drawing/2014/main" id="{1205FCAC-581F-DAE8-FFE3-C611727AD766}"/>
              </a:ext>
            </a:extLst>
          </p:cNvPr>
          <p:cNvSpPr>
            <a:spLocks noGrp="1"/>
          </p:cNvSpPr>
          <p:nvPr>
            <p:ph type="body" sz="quarter" idx="13"/>
          </p:nvPr>
        </p:nvSpPr>
        <p:spPr>
          <a:xfrm>
            <a:off x="0" y="1425744"/>
            <a:ext cx="8734425" cy="2998578"/>
          </a:xfrm>
        </p:spPr>
        <p:txBody>
          <a:bodyPr/>
          <a:lstStyle/>
          <a:p>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a:p>
            <a:pPr>
              <a:buClr>
                <a:srgbClr val="000000"/>
              </a:buClr>
            </a:pPr>
            <a:endParaRPr lang="en-US" sz="1400" dirty="0">
              <a:latin typeface="Arial"/>
              <a:ea typeface="Yu Mincho"/>
              <a:cs typeface="Arial"/>
            </a:endParaRPr>
          </a:p>
        </p:txBody>
      </p:sp>
      <p:sp>
        <p:nvSpPr>
          <p:cNvPr id="5" name="Slide Number Placeholder 4">
            <a:extLst>
              <a:ext uri="{FF2B5EF4-FFF2-40B4-BE49-F238E27FC236}">
                <a16:creationId xmlns:a16="http://schemas.microsoft.com/office/drawing/2014/main" id="{CC5946D1-B02B-5E9F-9E99-4CA63B05DC53}"/>
              </a:ext>
            </a:extLst>
          </p:cNvPr>
          <p:cNvSpPr>
            <a:spLocks noGrp="1"/>
          </p:cNvSpPr>
          <p:nvPr>
            <p:ph type="sldNum" sz="quarter" idx="15"/>
          </p:nvPr>
        </p:nvSpPr>
        <p:spPr/>
        <p:txBody>
          <a:bodyPr/>
          <a:lstStyle/>
          <a:p>
            <a:pPr fontAlgn="base">
              <a:spcBef>
                <a:spcPct val="0"/>
              </a:spcBef>
              <a:spcAft>
                <a:spcPct val="0"/>
              </a:spcAft>
              <a:defRPr/>
            </a:pPr>
            <a:r>
              <a:rPr lang="en-GB" b="1">
                <a:solidFill>
                  <a:srgbClr val="000000">
                    <a:lumMod val="65000"/>
                    <a:lumOff val="35000"/>
                  </a:srgbClr>
                </a:solidFill>
              </a:rPr>
              <a:t> Slide </a:t>
            </a:r>
            <a:fld id="{DD40D7FE-4A1C-4A14-8D76-23A33224EFB9}" type="slidenum">
              <a:rPr lang="en-GB" b="1" smtClean="0">
                <a:solidFill>
                  <a:srgbClr val="000000">
                    <a:lumMod val="65000"/>
                    <a:lumOff val="35000"/>
                  </a:srgbClr>
                </a:solidFill>
              </a:rPr>
              <a:pPr fontAlgn="base">
                <a:spcBef>
                  <a:spcPct val="0"/>
                </a:spcBef>
                <a:spcAft>
                  <a:spcPct val="0"/>
                </a:spcAft>
                <a:defRPr/>
              </a:pPr>
              <a:t>9</a:t>
            </a:fld>
            <a:endParaRPr lang="en-GB" b="1">
              <a:solidFill>
                <a:srgbClr val="000000">
                  <a:lumMod val="65000"/>
                  <a:lumOff val="35000"/>
                </a:srgbClr>
              </a:solidFill>
            </a:endParaRPr>
          </a:p>
        </p:txBody>
      </p:sp>
      <p:cxnSp>
        <p:nvCxnSpPr>
          <p:cNvPr id="10" name="Straight Connector 9">
            <a:extLst>
              <a:ext uri="{FF2B5EF4-FFF2-40B4-BE49-F238E27FC236}">
                <a16:creationId xmlns:a16="http://schemas.microsoft.com/office/drawing/2014/main" id="{E1D4A34E-8B7E-0B9C-6053-81881ACF9904}"/>
              </a:ext>
            </a:extLst>
          </p:cNvPr>
          <p:cNvCxnSpPr>
            <a:cxnSpLocks/>
          </p:cNvCxnSpPr>
          <p:nvPr/>
        </p:nvCxnSpPr>
        <p:spPr bwMode="auto">
          <a:xfrm>
            <a:off x="3753" y="1219507"/>
            <a:ext cx="6065353" cy="0"/>
          </a:xfrm>
          <a:prstGeom prst="line">
            <a:avLst/>
          </a:prstGeom>
          <a:solidFill>
            <a:schemeClr val="accent1"/>
          </a:solidFill>
          <a:ln w="22225" cap="flat" cmpd="sng" algn="ctr">
            <a:solidFill>
              <a:schemeClr val="accent1"/>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6B4989E9-9393-2D4D-78FE-081BB38E58F0}"/>
              </a:ext>
            </a:extLst>
          </p:cNvPr>
          <p:cNvSpPr txBox="1"/>
          <p:nvPr/>
        </p:nvSpPr>
        <p:spPr>
          <a:xfrm>
            <a:off x="0" y="1296200"/>
            <a:ext cx="8734425"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ea typeface="+mn-lt"/>
                <a:cs typeface="+mn-lt"/>
              </a:rPr>
              <a:t>When a particular organization type </a:t>
            </a:r>
            <a:r>
              <a:rPr lang="en-US" sz="1400" dirty="0">
                <a:cs typeface="Arial"/>
              </a:rPr>
              <a:t>and sub-type is selected, the system will automatically generate a grouping under which the selected category falls, in accordance with the Grand Bargain standards. </a:t>
            </a:r>
            <a:endParaRPr lang="en-US" dirty="0"/>
          </a:p>
          <a:p>
            <a:pPr marL="285750" indent="-285750">
              <a:buFont typeface="Arial" panose="020B0604020202020204" pitchFamily="34" charset="0"/>
              <a:buChar char="•"/>
            </a:pPr>
            <a:endParaRPr lang="en-US" sz="1400" dirty="0">
              <a:cs typeface="Arial"/>
            </a:endParaRPr>
          </a:p>
          <a:p>
            <a:pPr marL="285750" indent="-285750">
              <a:buFont typeface="Arial" panose="020B0604020202020204" pitchFamily="34" charset="0"/>
              <a:buChar char="•"/>
            </a:pPr>
            <a:r>
              <a:rPr lang="en-US" sz="1400" dirty="0">
                <a:cs typeface="Arial"/>
              </a:rPr>
              <a:t>Do thorough check and consult with the HPC HQ team for guidance and to consult on the tricky cases, such as cross-border organizations</a:t>
            </a:r>
          </a:p>
        </p:txBody>
      </p:sp>
      <p:pic>
        <p:nvPicPr>
          <p:cNvPr id="16" name="Picture 16" descr="A table with text and images&#10;&#10;Description automatically generated">
            <a:extLst>
              <a:ext uri="{FF2B5EF4-FFF2-40B4-BE49-F238E27FC236}">
                <a16:creationId xmlns:a16="http://schemas.microsoft.com/office/drawing/2014/main" id="{D8C37F4A-00C6-265E-615C-1FB8031DBF5A}"/>
              </a:ext>
            </a:extLst>
          </p:cNvPr>
          <p:cNvPicPr>
            <a:picLocks noChangeAspect="1"/>
          </p:cNvPicPr>
          <p:nvPr/>
        </p:nvPicPr>
        <p:blipFill>
          <a:blip r:embed="rId2"/>
          <a:stretch>
            <a:fillRect/>
          </a:stretch>
        </p:blipFill>
        <p:spPr>
          <a:xfrm>
            <a:off x="92177" y="2660045"/>
            <a:ext cx="8955958" cy="37876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72615674"/>
      </p:ext>
    </p:extLst>
  </p:cSld>
  <p:clrMapOvr>
    <a:masterClrMapping/>
  </p:clrMapOvr>
  <p:transition>
    <p:randomBar/>
  </p:transition>
</p:sld>
</file>

<file path=ppt/theme/theme1.xml><?xml version="1.0" encoding="utf-8"?>
<a:theme xmlns:a="http://schemas.openxmlformats.org/drawingml/2006/main" name="och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OCHAC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2_OCHACAR 1">
        <a:dk1>
          <a:srgbClr val="000000"/>
        </a:dk1>
        <a:lt1>
          <a:srgbClr val="FFFFFF"/>
        </a:lt1>
        <a:dk2>
          <a:srgbClr val="000000"/>
        </a:dk2>
        <a:lt2>
          <a:srgbClr val="DDC189"/>
        </a:lt2>
        <a:accent1>
          <a:srgbClr val="ECDEC2"/>
        </a:accent1>
        <a:accent2>
          <a:srgbClr val="A68448"/>
        </a:accent2>
        <a:accent3>
          <a:srgbClr val="FFFFFF"/>
        </a:accent3>
        <a:accent4>
          <a:srgbClr val="000000"/>
        </a:accent4>
        <a:accent5>
          <a:srgbClr val="F4ECDD"/>
        </a:accent5>
        <a:accent6>
          <a:srgbClr val="967740"/>
        </a:accent6>
        <a:hlink>
          <a:srgbClr val="755F33"/>
        </a:hlink>
        <a:folHlink>
          <a:srgbClr val="393223"/>
        </a:folHlink>
      </a:clrScheme>
      <a:clrMap bg1="lt1" tx1="dk1" bg2="lt2" tx2="dk2" accent1="accent1" accent2="accent2" accent3="accent3" accent4="accent4" accent5="accent5" accent6="accent6" hlink="hlink" folHlink="folHlink"/>
    </a:extraClrScheme>
    <a:extraClrScheme>
      <a:clrScheme name="2_OCHACAR 2">
        <a:dk1>
          <a:srgbClr val="000000"/>
        </a:dk1>
        <a:lt1>
          <a:srgbClr val="FFFFFF"/>
        </a:lt1>
        <a:dk2>
          <a:srgbClr val="000000"/>
        </a:dk2>
        <a:lt2>
          <a:srgbClr val="A4C1E0"/>
        </a:lt2>
        <a:accent1>
          <a:srgbClr val="CEDDEE"/>
        </a:accent1>
        <a:accent2>
          <a:srgbClr val="6798CC"/>
        </a:accent2>
        <a:accent3>
          <a:srgbClr val="FFFFFF"/>
        </a:accent3>
        <a:accent4>
          <a:srgbClr val="000000"/>
        </a:accent4>
        <a:accent5>
          <a:srgbClr val="E3EBF5"/>
        </a:accent5>
        <a:accent6>
          <a:srgbClr val="5D89B9"/>
        </a:accent6>
        <a:hlink>
          <a:srgbClr val="3668A0"/>
        </a:hlink>
        <a:folHlink>
          <a:srgbClr val="203E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71c120-b919-4552-8179-5cc8209ae34e">
      <Terms xmlns="http://schemas.microsoft.com/office/infopath/2007/PartnerControls"/>
    </lcf76f155ced4ddcb4097134ff3c332f>
    <TaxCatchAll xmlns="985ec44e-1bab-4c0b-9df0-6ba128686f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6" ma:contentTypeDescription="Create a new document." ma:contentTypeScope="" ma:versionID="5b790d766cf24b03cd3b572c1781654a">
  <xsd:schema xmlns:xsd="http://www.w3.org/2001/XMLSchema" xmlns:xs="http://www.w3.org/2001/XMLSchema" xmlns:p="http://schemas.microsoft.com/office/2006/metadata/properties" xmlns:ns2="2c71c120-b919-4552-8179-5cc8209ae34e" xmlns:ns3="baf121fa-59df-4465-972a-a50e3f5ceefd" xmlns:ns4="985ec44e-1bab-4c0b-9df0-6ba128686fc9" targetNamespace="http://schemas.microsoft.com/office/2006/metadata/properties" ma:root="true" ma:fieldsID="2d5d04614688e49f1fc291eb63cebd0c" ns2:_="" ns3:_="" ns4:_="">
    <xsd:import namespace="2c71c120-b919-4552-8179-5cc8209ae34e"/>
    <xsd:import namespace="baf121fa-59df-4465-972a-a50e3f5ceefd"/>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ObjectDetectorVersion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f080c8c-5946-4434-bd4e-0ca17528b6b3}" ma:internalName="TaxCatchAll" ma:showField="CatchAllData" ma:web="baf121fa-59df-4465-972a-a50e3f5cee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E971D1-790A-4A9B-A1E3-0939E3FA8AAF}">
  <ds:schemaRefs>
    <ds:schemaRef ds:uri="http://schemas.microsoft.com/sharepoint/v3/contenttype/forms"/>
  </ds:schemaRefs>
</ds:datastoreItem>
</file>

<file path=customXml/itemProps2.xml><?xml version="1.0" encoding="utf-8"?>
<ds:datastoreItem xmlns:ds="http://schemas.openxmlformats.org/officeDocument/2006/customXml" ds:itemID="{42606397-45D5-4C3B-A81C-4908D3FD4C0C}">
  <ds:schemaRefs>
    <ds:schemaRef ds:uri="http://purl.org/dc/elements/1.1/"/>
    <ds:schemaRef ds:uri="http://schemas.microsoft.com/office/infopath/2007/PartnerControls"/>
    <ds:schemaRef ds:uri="baf121fa-59df-4465-972a-a50e3f5ceefd"/>
    <ds:schemaRef ds:uri="http://schemas.microsoft.com/office/2006/metadata/properties"/>
    <ds:schemaRef ds:uri="http://purl.org/dc/terms/"/>
    <ds:schemaRef ds:uri="2c71c120-b919-4552-8179-5cc8209ae34e"/>
    <ds:schemaRef ds:uri="http://schemas.microsoft.com/office/2006/documentManagement/types"/>
    <ds:schemaRef ds:uri="985ec44e-1bab-4c0b-9df0-6ba128686fc9"/>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678A65A-C34F-4F7E-A176-3C2C5D627E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3348</Words>
  <Application>Microsoft Office PowerPoint</Application>
  <PresentationFormat>On-screen Show (4:3)</PresentationFormat>
  <Paragraphs>292</Paragraphs>
  <Slides>37</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4" baseType="lpstr">
      <vt:lpstr>Arial</vt:lpstr>
      <vt:lpstr>Avenir LT 55 Roman</vt:lpstr>
      <vt:lpstr>Calibri</vt:lpstr>
      <vt:lpstr>Symbol</vt:lpstr>
      <vt:lpstr>Verdana</vt:lpstr>
      <vt:lpstr>ocha_1</vt:lpstr>
      <vt:lpstr>Worksheet</vt:lpstr>
      <vt:lpstr> Projects Module (PM)  A step-by-step guide   Version 1.1 Last Updated: September 2023</vt:lpstr>
      <vt:lpstr>This step-by-step guide covers:</vt:lpstr>
      <vt:lpstr>Log in to Project Module</vt:lpstr>
      <vt:lpstr>Log in to Project Module</vt:lpstr>
      <vt:lpstr>Register New Organization – Send request to register (For Partners)</vt:lpstr>
      <vt:lpstr>Register New Organization – Verify and Register (For Plan Leads)</vt:lpstr>
      <vt:lpstr>Register New Organization – Verify and Register (For Plan Leads)</vt:lpstr>
      <vt:lpstr>Register New Organization – Select Correct Organization Type, Sub-type</vt:lpstr>
      <vt:lpstr>Register New Organization – Select Correct Organization Type, Sub-type</vt:lpstr>
      <vt:lpstr>Create a new project</vt:lpstr>
      <vt:lpstr>Basic Info Tab</vt:lpstr>
      <vt:lpstr>PowerPoint Presentation</vt:lpstr>
      <vt:lpstr>PowerPoint Presentation</vt:lpstr>
      <vt:lpstr>Basic Info Tab: Add Contacts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Clone/Copy Existing Project</vt:lpstr>
      <vt:lpstr>Clone/Copy Existing Project</vt:lpstr>
      <vt:lpstr>View Project Activity Log</vt:lpstr>
      <vt:lpstr>Add New Project Editors/Owners</vt:lpstr>
      <vt:lpstr>Delete Projects</vt:lpstr>
      <vt:lpstr>Review Projects: Navigation</vt:lpstr>
      <vt:lpstr>Review Projects: Adding/previewing Comments</vt:lpstr>
      <vt:lpstr>Approve Projects: Single Cluster Approval </vt:lpstr>
      <vt:lpstr>Approve Projects: Multi-cluster Approval </vt:lpstr>
      <vt:lpstr>PowerPoint Presentation</vt:lpstr>
      <vt:lpstr>Edit Projects</vt:lpstr>
      <vt:lpstr>Change Project’s Status</vt:lpstr>
      <vt:lpstr>Revise Published Projects</vt:lpstr>
      <vt:lpstr>Download All projects data</vt:lpstr>
      <vt:lpstr>Download individual project data</vt:lpstr>
      <vt:lpstr>Additional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Planning Module Pilot</dc:title>
  <dc:creator/>
  <cp:lastModifiedBy/>
  <cp:revision>2138</cp:revision>
  <dcterms:created xsi:type="dcterms:W3CDTF">2011-09-19T10:20:34Z</dcterms:created>
  <dcterms:modified xsi:type="dcterms:W3CDTF">2023-11-16T13:08:09Z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0x010100A06A22DF2BF4E741B20FC849E833E823</vt:lpwstr>
  </property>
  <property fmtid="{D5CDD505-2E9C-101B-9397-08002B2CF9AE}" pid="3" name="MediaServiceImageTags">
    <vt:lpwstr/>
  </property>
</Properties>
</file>