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4"/>
  </p:sldMasterIdLst>
  <p:notesMasterIdLst>
    <p:notesMasterId r:id="rId42"/>
  </p:notesMasterIdLst>
  <p:handoutMasterIdLst>
    <p:handoutMasterId r:id="rId43"/>
  </p:handoutMasterIdLst>
  <p:sldIdLst>
    <p:sldId id="561" r:id="rId5"/>
    <p:sldId id="655" r:id="rId6"/>
    <p:sldId id="471" r:id="rId7"/>
    <p:sldId id="656" r:id="rId8"/>
    <p:sldId id="691" r:id="rId9"/>
    <p:sldId id="692" r:id="rId10"/>
    <p:sldId id="699" r:id="rId11"/>
    <p:sldId id="693" r:id="rId12"/>
    <p:sldId id="698" r:id="rId13"/>
    <p:sldId id="657" r:id="rId14"/>
    <p:sldId id="658" r:id="rId15"/>
    <p:sldId id="637" r:id="rId16"/>
    <p:sldId id="638" r:id="rId17"/>
    <p:sldId id="659" r:id="rId18"/>
    <p:sldId id="639" r:id="rId19"/>
    <p:sldId id="661" r:id="rId20"/>
    <p:sldId id="643" r:id="rId21"/>
    <p:sldId id="640" r:id="rId22"/>
    <p:sldId id="642" r:id="rId23"/>
    <p:sldId id="667" r:id="rId24"/>
    <p:sldId id="645" r:id="rId25"/>
    <p:sldId id="701" r:id="rId26"/>
    <p:sldId id="702" r:id="rId27"/>
    <p:sldId id="673" r:id="rId28"/>
    <p:sldId id="689" r:id="rId29"/>
    <p:sldId id="687" r:id="rId30"/>
    <p:sldId id="676" r:id="rId31"/>
    <p:sldId id="700" r:id="rId32"/>
    <p:sldId id="671" r:id="rId33"/>
    <p:sldId id="672" r:id="rId34"/>
    <p:sldId id="654" r:id="rId35"/>
    <p:sldId id="706" r:id="rId36"/>
    <p:sldId id="705" r:id="rId37"/>
    <p:sldId id="690" r:id="rId38"/>
    <p:sldId id="677" r:id="rId39"/>
    <p:sldId id="678" r:id="rId40"/>
    <p:sldId id="584"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orient="horz" pos="4110" userDrawn="1">
          <p15:clr>
            <a:srgbClr val="A4A3A4"/>
          </p15:clr>
        </p15:guide>
        <p15:guide id="3" orient="horz" pos="2228" userDrawn="1">
          <p15:clr>
            <a:srgbClr val="A4A3A4"/>
          </p15:clr>
        </p15:guide>
        <p15:guide id="5" orient="horz" pos="3929" userDrawn="1">
          <p15:clr>
            <a:srgbClr val="A4A3A4"/>
          </p15:clr>
        </p15:guide>
        <p15:guide id="6" orient="horz" pos="1389">
          <p15:clr>
            <a:srgbClr val="A4A3A4"/>
          </p15:clr>
        </p15:guide>
        <p15:guide id="7" orient="horz" pos="368" userDrawn="1">
          <p15:clr>
            <a:srgbClr val="A4A3A4"/>
          </p15:clr>
        </p15:guide>
        <p15:guide id="8" orient="horz" pos="1638" userDrawn="1">
          <p15:clr>
            <a:srgbClr val="A4A3A4"/>
          </p15:clr>
        </p15:guide>
        <p15:guide id="9" orient="horz" pos="856">
          <p15:clr>
            <a:srgbClr val="A4A3A4"/>
          </p15:clr>
        </p15:guide>
        <p15:guide id="10" orient="horz" pos="2659" userDrawn="1">
          <p15:clr>
            <a:srgbClr val="A4A3A4"/>
          </p15:clr>
        </p15:guide>
        <p15:guide id="11" pos="317" userDrawn="1">
          <p15:clr>
            <a:srgbClr val="A4A3A4"/>
          </p15:clr>
        </p15:guide>
        <p15:guide id="12" pos="5448">
          <p15:clr>
            <a:srgbClr val="A4A3A4"/>
          </p15:clr>
        </p15:guide>
        <p15:guide id="13" pos="2880" userDrawn="1">
          <p15:clr>
            <a:srgbClr val="A4A3A4"/>
          </p15:clr>
        </p15:guide>
        <p15:guide id="14" pos="2154" userDrawn="1">
          <p15:clr>
            <a:srgbClr val="A4A3A4"/>
          </p15:clr>
        </p15:guide>
        <p15:guide id="15" orient="horz" pos="1253"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1CD"/>
    <a:srgbClr val="F9A356"/>
    <a:srgbClr val="EBF1E9"/>
    <a:srgbClr val="FFF4E7"/>
    <a:srgbClr val="F0F0F0"/>
    <a:srgbClr val="FCECE8"/>
    <a:srgbClr val="D2DEEF"/>
    <a:srgbClr val="EAEFF7"/>
    <a:srgbClr val="8869AE"/>
    <a:srgbClr val="60BC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B0203-2A34-49EB-B01B-740C8E9CC524}" v="36" dt="2023-11-15T13:49:35.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291" autoAdjust="0"/>
  </p:normalViewPr>
  <p:slideViewPr>
    <p:cSldViewPr snapToGrid="0" showGuides="1">
      <p:cViewPr varScale="1">
        <p:scale>
          <a:sx n="107" d="100"/>
          <a:sy n="107" d="100"/>
        </p:scale>
        <p:origin x="1332" y="114"/>
      </p:cViewPr>
      <p:guideLst>
        <p:guide orient="horz" pos="2364"/>
        <p:guide orient="horz" pos="4110"/>
        <p:guide orient="horz" pos="2228"/>
        <p:guide orient="horz" pos="3929"/>
        <p:guide orient="horz" pos="1389"/>
        <p:guide orient="horz" pos="368"/>
        <p:guide orient="horz" pos="1638"/>
        <p:guide orient="horz" pos="856"/>
        <p:guide orient="horz" pos="2659"/>
        <p:guide pos="317"/>
        <p:guide pos="5448"/>
        <p:guide pos="2880"/>
        <p:guide pos="2154"/>
        <p:guide orient="horz" pos="1253"/>
      </p:guideLst>
    </p:cSldViewPr>
  </p:slideViewPr>
  <p:notesTextViewPr>
    <p:cViewPr>
      <p:scale>
        <a:sx n="1" d="1"/>
        <a:sy n="1" d="1"/>
      </p:scale>
      <p:origin x="0" y="0"/>
    </p:cViewPr>
  </p:notesTextViewPr>
  <p:sorterViewPr>
    <p:cViewPr>
      <p:scale>
        <a:sx n="75" d="100"/>
        <a:sy n="75" d="100"/>
      </p:scale>
      <p:origin x="0" y="0"/>
    </p:cViewPr>
  </p:sorterViewPr>
  <p:notesViewPr>
    <p:cSldViewPr snapToGrid="0" showGuides="1">
      <p:cViewPr>
        <p:scale>
          <a:sx n="125" d="100"/>
          <a:sy n="125" d="100"/>
        </p:scale>
        <p:origin x="-1980" y="4212"/>
      </p:cViewPr>
      <p:guideLst>
        <p:guide orient="horz" pos="3025"/>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006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4143590" y="0"/>
            <a:ext cx="3169920" cy="480060"/>
          </a:xfrm>
          <a:prstGeom prst="rect">
            <a:avLst/>
          </a:prstGeom>
        </p:spPr>
        <p:txBody>
          <a:bodyPr vert="horz" lIns="91440" tIns="45720" rIns="91440" bIns="45720" rtlCol="0"/>
          <a:lstStyle>
            <a:lvl1pPr algn="r">
              <a:defRPr sz="1200"/>
            </a:lvl1pPr>
          </a:lstStyle>
          <a:p>
            <a:fld id="{05C9D1B6-424E-4336-A41D-29F474263B6D}" type="datetime1">
              <a:rPr lang="en-AU" smtClean="0"/>
              <a:t>16/11/2023</a:t>
            </a:fld>
            <a:endParaRPr lang="en-AU"/>
          </a:p>
        </p:txBody>
      </p:sp>
      <p:sp>
        <p:nvSpPr>
          <p:cNvPr id="4" name="Footer Placeholder 3"/>
          <p:cNvSpPr>
            <a:spLocks noGrp="1"/>
          </p:cNvSpPr>
          <p:nvPr>
            <p:ph type="ftr" sz="quarter" idx="2"/>
          </p:nvPr>
        </p:nvSpPr>
        <p:spPr>
          <a:xfrm>
            <a:off x="3" y="9119475"/>
            <a:ext cx="3169920" cy="48006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4143590" y="9119475"/>
            <a:ext cx="3169920" cy="480060"/>
          </a:xfrm>
          <a:prstGeom prst="rect">
            <a:avLst/>
          </a:prstGeom>
        </p:spPr>
        <p:txBody>
          <a:bodyPr vert="horz" lIns="91440" tIns="45720" rIns="91440" bIns="45720" rtlCol="0" anchor="b"/>
          <a:lstStyle>
            <a:lvl1pPr algn="r">
              <a:defRPr sz="1200"/>
            </a:lvl1pPr>
          </a:lstStyle>
          <a:p>
            <a:fld id="{F949D1AD-A2E5-4307-8578-41102CA0F1E9}" type="slidenum">
              <a:rPr lang="en-AU" smtClean="0"/>
              <a:pPr/>
              <a:t>‹#›</a:t>
            </a:fld>
            <a:endParaRPr lang="en-AU"/>
          </a:p>
        </p:txBody>
      </p:sp>
    </p:spTree>
    <p:extLst>
      <p:ext uri="{BB962C8B-B14F-4D97-AF65-F5344CB8AC3E}">
        <p14:creationId xmlns:p14="http://schemas.microsoft.com/office/powerpoint/2010/main" val="264828181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0060"/>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AU"/>
          </a:p>
        </p:txBody>
      </p:sp>
      <p:sp>
        <p:nvSpPr>
          <p:cNvPr id="3" name="Date Placeholder 2"/>
          <p:cNvSpPr>
            <a:spLocks noGrp="1"/>
          </p:cNvSpPr>
          <p:nvPr>
            <p:ph type="dt" idx="1"/>
          </p:nvPr>
        </p:nvSpPr>
        <p:spPr>
          <a:xfrm>
            <a:off x="4143590" y="0"/>
            <a:ext cx="3169920" cy="480060"/>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5A70949-8FC9-428E-B25A-694403224E56}" type="datetime1">
              <a:rPr lang="en-AU" smtClean="0"/>
              <a:t>16/11/2023</a:t>
            </a:fld>
            <a:endParaRPr lang="en-AU"/>
          </a:p>
        </p:txBody>
      </p:sp>
      <p:sp>
        <p:nvSpPr>
          <p:cNvPr id="4" name="Slide Image Placeholder 3"/>
          <p:cNvSpPr>
            <a:spLocks noGrp="1" noRot="1" noChangeAspect="1"/>
          </p:cNvSpPr>
          <p:nvPr>
            <p:ph type="sldImg" idx="2"/>
          </p:nvPr>
        </p:nvSpPr>
        <p:spPr>
          <a:xfrm>
            <a:off x="1257300" y="490538"/>
            <a:ext cx="4800600" cy="3600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521" y="4346949"/>
            <a:ext cx="5852160" cy="45341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3" y="9119475"/>
            <a:ext cx="3169920" cy="48006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AU"/>
          </a:p>
        </p:txBody>
      </p:sp>
      <p:sp>
        <p:nvSpPr>
          <p:cNvPr id="7" name="Slide Number Placeholder 6"/>
          <p:cNvSpPr>
            <a:spLocks noGrp="1"/>
          </p:cNvSpPr>
          <p:nvPr>
            <p:ph type="sldNum" sz="quarter" idx="5"/>
          </p:nvPr>
        </p:nvSpPr>
        <p:spPr>
          <a:xfrm>
            <a:off x="4143590" y="9119475"/>
            <a:ext cx="3169920" cy="48006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B4ED1CF7-524F-44E0-A189-DE865D5A874F}" type="slidenum">
              <a:rPr lang="en-AU" smtClean="0"/>
              <a:pPr/>
              <a:t>‹#›</a:t>
            </a:fld>
            <a:endParaRPr lang="en-AU"/>
          </a:p>
        </p:txBody>
      </p:sp>
    </p:spTree>
    <p:extLst>
      <p:ext uri="{BB962C8B-B14F-4D97-AF65-F5344CB8AC3E}">
        <p14:creationId xmlns:p14="http://schemas.microsoft.com/office/powerpoint/2010/main" val="1030119450"/>
      </p:ext>
    </p:extLst>
  </p:cSld>
  <p:clrMap bg1="lt1" tx1="dk1" bg2="lt2" tx2="dk2" accent1="accent1" accent2="accent2" accent3="accent3" accent4="accent4" accent5="accent5" accent6="accent6" hlink="hlink" folHlink="folHlink"/>
  <p:hf ftr="0" dt="0"/>
  <p:notesStyle>
    <a:lvl1pPr marL="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1pPr>
    <a:lvl2pPr marL="4572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2pPr>
    <a:lvl3pPr marL="9144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3pPr>
    <a:lvl4pPr marL="13716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4pPr>
    <a:lvl5pPr marL="18288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a:t>
            </a:fld>
            <a:endParaRPr lang="en-AU" dirty="0"/>
          </a:p>
        </p:txBody>
      </p:sp>
    </p:spTree>
    <p:extLst>
      <p:ext uri="{BB962C8B-B14F-4D97-AF65-F5344CB8AC3E}">
        <p14:creationId xmlns:p14="http://schemas.microsoft.com/office/powerpoint/2010/main" val="3768432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19</a:t>
            </a:fld>
            <a:endParaRPr lang="en-AU" dirty="0"/>
          </a:p>
        </p:txBody>
      </p:sp>
    </p:spTree>
    <p:extLst>
      <p:ext uri="{BB962C8B-B14F-4D97-AF65-F5344CB8AC3E}">
        <p14:creationId xmlns:p14="http://schemas.microsoft.com/office/powerpoint/2010/main" val="50466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20</a:t>
            </a:fld>
            <a:endParaRPr lang="en-AU" dirty="0"/>
          </a:p>
        </p:txBody>
      </p:sp>
    </p:spTree>
    <p:extLst>
      <p:ext uri="{BB962C8B-B14F-4D97-AF65-F5344CB8AC3E}">
        <p14:creationId xmlns:p14="http://schemas.microsoft.com/office/powerpoint/2010/main" val="1221838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21</a:t>
            </a:fld>
            <a:endParaRPr lang="en-AU" dirty="0"/>
          </a:p>
        </p:txBody>
      </p:sp>
    </p:spTree>
    <p:extLst>
      <p:ext uri="{BB962C8B-B14F-4D97-AF65-F5344CB8AC3E}">
        <p14:creationId xmlns:p14="http://schemas.microsoft.com/office/powerpoint/2010/main" val="123993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22</a:t>
            </a:fld>
            <a:endParaRPr lang="en-AU" dirty="0"/>
          </a:p>
        </p:txBody>
      </p:sp>
    </p:spTree>
    <p:extLst>
      <p:ext uri="{BB962C8B-B14F-4D97-AF65-F5344CB8AC3E}">
        <p14:creationId xmlns:p14="http://schemas.microsoft.com/office/powerpoint/2010/main" val="3858867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Header Placeholder 3"/>
          <p:cNvSpPr>
            <a:spLocks noGrp="1"/>
          </p:cNvSpPr>
          <p:nvPr>
            <p:ph type="hdr" sz="quarter"/>
          </p:nvPr>
        </p:nvSpPr>
        <p:spPr/>
        <p:txBody>
          <a:bodyPr/>
          <a:lstStyle/>
          <a:p>
            <a:endParaRPr lang="en-AU"/>
          </a:p>
        </p:txBody>
      </p:sp>
      <p:sp>
        <p:nvSpPr>
          <p:cNvPr id="5" name="Slide Number Placeholder 4"/>
          <p:cNvSpPr>
            <a:spLocks noGrp="1"/>
          </p:cNvSpPr>
          <p:nvPr>
            <p:ph type="sldNum" sz="quarter" idx="5"/>
          </p:nvPr>
        </p:nvSpPr>
        <p:spPr/>
        <p:txBody>
          <a:bodyPr/>
          <a:lstStyle/>
          <a:p>
            <a:fld id="{B4ED1CF7-524F-44E0-A189-DE865D5A874F}" type="slidenum">
              <a:rPr lang="en-AU" smtClean="0"/>
              <a:pPr/>
              <a:t>23</a:t>
            </a:fld>
            <a:endParaRPr lang="en-AU"/>
          </a:p>
        </p:txBody>
      </p:sp>
    </p:spTree>
    <p:extLst>
      <p:ext uri="{BB962C8B-B14F-4D97-AF65-F5344CB8AC3E}">
        <p14:creationId xmlns:p14="http://schemas.microsoft.com/office/powerpoint/2010/main" val="1573166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31</a:t>
            </a:fld>
            <a:endParaRPr lang="en-AU" dirty="0"/>
          </a:p>
        </p:txBody>
      </p:sp>
    </p:spTree>
    <p:extLst>
      <p:ext uri="{BB962C8B-B14F-4D97-AF65-F5344CB8AC3E}">
        <p14:creationId xmlns:p14="http://schemas.microsoft.com/office/powerpoint/2010/main" val="1790625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AU"/>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37</a:t>
            </a:fld>
            <a:endParaRPr lang="en-AU"/>
          </a:p>
        </p:txBody>
      </p:sp>
    </p:spTree>
    <p:extLst>
      <p:ext uri="{BB962C8B-B14F-4D97-AF65-F5344CB8AC3E}">
        <p14:creationId xmlns:p14="http://schemas.microsoft.com/office/powerpoint/2010/main" val="281072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AU"/>
          </a:p>
        </p:txBody>
      </p:sp>
      <p:sp>
        <p:nvSpPr>
          <p:cNvPr id="5" name="Slide Number Placeholder 4"/>
          <p:cNvSpPr>
            <a:spLocks noGrp="1"/>
          </p:cNvSpPr>
          <p:nvPr>
            <p:ph type="sldNum" sz="quarter" idx="5"/>
          </p:nvPr>
        </p:nvSpPr>
        <p:spPr/>
        <p:txBody>
          <a:bodyPr/>
          <a:lstStyle/>
          <a:p>
            <a:fld id="{B4ED1CF7-524F-44E0-A189-DE865D5A874F}" type="slidenum">
              <a:rPr lang="en-AU" smtClean="0"/>
              <a:pPr/>
              <a:t>3</a:t>
            </a:fld>
            <a:endParaRPr lang="en-AU"/>
          </a:p>
        </p:txBody>
      </p:sp>
    </p:spTree>
    <p:extLst>
      <p:ext uri="{BB962C8B-B14F-4D97-AF65-F5344CB8AC3E}">
        <p14:creationId xmlns:p14="http://schemas.microsoft.com/office/powerpoint/2010/main" val="1258917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AU"/>
          </a:p>
        </p:txBody>
      </p:sp>
      <p:sp>
        <p:nvSpPr>
          <p:cNvPr id="5" name="Slide Number Placeholder 4"/>
          <p:cNvSpPr>
            <a:spLocks noGrp="1"/>
          </p:cNvSpPr>
          <p:nvPr>
            <p:ph type="sldNum" sz="quarter" idx="5"/>
          </p:nvPr>
        </p:nvSpPr>
        <p:spPr/>
        <p:txBody>
          <a:bodyPr/>
          <a:lstStyle/>
          <a:p>
            <a:fld id="{B4ED1CF7-524F-44E0-A189-DE865D5A874F}" type="slidenum">
              <a:rPr lang="en-AU" smtClean="0"/>
              <a:pPr/>
              <a:t>7</a:t>
            </a:fld>
            <a:endParaRPr lang="en-AU"/>
          </a:p>
        </p:txBody>
      </p:sp>
    </p:spTree>
    <p:extLst>
      <p:ext uri="{BB962C8B-B14F-4D97-AF65-F5344CB8AC3E}">
        <p14:creationId xmlns:p14="http://schemas.microsoft.com/office/powerpoint/2010/main" val="6392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12</a:t>
            </a:fld>
            <a:endParaRPr lang="en-AU" dirty="0"/>
          </a:p>
        </p:txBody>
      </p:sp>
    </p:spTree>
    <p:extLst>
      <p:ext uri="{BB962C8B-B14F-4D97-AF65-F5344CB8AC3E}">
        <p14:creationId xmlns:p14="http://schemas.microsoft.com/office/powerpoint/2010/main" val="360255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13</a:t>
            </a:fld>
            <a:endParaRPr lang="en-AU" dirty="0"/>
          </a:p>
        </p:txBody>
      </p:sp>
    </p:spTree>
    <p:extLst>
      <p:ext uri="{BB962C8B-B14F-4D97-AF65-F5344CB8AC3E}">
        <p14:creationId xmlns:p14="http://schemas.microsoft.com/office/powerpoint/2010/main" val="210193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AU"/>
          </a:p>
        </p:txBody>
      </p:sp>
      <p:sp>
        <p:nvSpPr>
          <p:cNvPr id="5" name="Slide Number Placeholder 4"/>
          <p:cNvSpPr>
            <a:spLocks noGrp="1"/>
          </p:cNvSpPr>
          <p:nvPr>
            <p:ph type="sldNum" sz="quarter" idx="5"/>
          </p:nvPr>
        </p:nvSpPr>
        <p:spPr/>
        <p:txBody>
          <a:bodyPr/>
          <a:lstStyle/>
          <a:p>
            <a:fld id="{B4ED1CF7-524F-44E0-A189-DE865D5A874F}" type="slidenum">
              <a:rPr lang="en-AU" smtClean="0"/>
              <a:pPr/>
              <a:t>14</a:t>
            </a:fld>
            <a:endParaRPr lang="en-AU"/>
          </a:p>
        </p:txBody>
      </p:sp>
    </p:spTree>
    <p:extLst>
      <p:ext uri="{BB962C8B-B14F-4D97-AF65-F5344CB8AC3E}">
        <p14:creationId xmlns:p14="http://schemas.microsoft.com/office/powerpoint/2010/main" val="2236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15</a:t>
            </a:fld>
            <a:endParaRPr lang="en-AU" dirty="0"/>
          </a:p>
        </p:txBody>
      </p:sp>
    </p:spTree>
    <p:extLst>
      <p:ext uri="{BB962C8B-B14F-4D97-AF65-F5344CB8AC3E}">
        <p14:creationId xmlns:p14="http://schemas.microsoft.com/office/powerpoint/2010/main" val="987866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17</a:t>
            </a:fld>
            <a:endParaRPr lang="en-AU" dirty="0"/>
          </a:p>
        </p:txBody>
      </p:sp>
    </p:spTree>
    <p:extLst>
      <p:ext uri="{BB962C8B-B14F-4D97-AF65-F5344CB8AC3E}">
        <p14:creationId xmlns:p14="http://schemas.microsoft.com/office/powerpoint/2010/main" val="2784614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18</a:t>
            </a:fld>
            <a:endParaRPr lang="en-AU" dirty="0"/>
          </a:p>
        </p:txBody>
      </p:sp>
    </p:spTree>
    <p:extLst>
      <p:ext uri="{BB962C8B-B14F-4D97-AF65-F5344CB8AC3E}">
        <p14:creationId xmlns:p14="http://schemas.microsoft.com/office/powerpoint/2010/main" val="222475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99746" name="Rectangle 2"/>
          <p:cNvSpPr>
            <a:spLocks noChangeArrowheads="1"/>
          </p:cNvSpPr>
          <p:nvPr userDrawn="1"/>
        </p:nvSpPr>
        <p:spPr bwMode="auto">
          <a:xfrm>
            <a:off x="0" y="0"/>
            <a:ext cx="9144000" cy="781050"/>
          </a:xfrm>
          <a:prstGeom prst="rect">
            <a:avLst/>
          </a:prstGeom>
          <a:no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799748" name="Rectangle 4"/>
          <p:cNvSpPr>
            <a:spLocks noGrp="1" noChangeArrowheads="1"/>
          </p:cNvSpPr>
          <p:nvPr>
            <p:ph type="subTitle" sz="quarter" idx="1"/>
          </p:nvPr>
        </p:nvSpPr>
        <p:spPr>
          <a:xfrm>
            <a:off x="1371600" y="3429000"/>
            <a:ext cx="6400800" cy="387798"/>
          </a:xfrm>
        </p:spPr>
        <p:txBody>
          <a:bodyPr/>
          <a:lstStyle>
            <a:lvl1pPr marL="0" indent="0" algn="ctr">
              <a:spcBef>
                <a:spcPct val="0"/>
              </a:spcBef>
              <a:buFontTx/>
              <a:buNone/>
              <a:defRPr sz="1600" b="1">
                <a:solidFill>
                  <a:schemeClr val="hlink"/>
                </a:solidFill>
              </a:defRPr>
            </a:lvl1pPr>
          </a:lstStyle>
          <a:p>
            <a:r>
              <a:rPr lang="en-US" dirty="0"/>
              <a:t>Click to edit Master subtitle style</a:t>
            </a:r>
            <a:endParaRPr lang="en-GB" dirty="0"/>
          </a:p>
        </p:txBody>
      </p:sp>
      <p:sp>
        <p:nvSpPr>
          <p:cNvPr id="799749" name="Line 5"/>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Line 9"/>
          <p:cNvSpPr>
            <a:spLocks noChangeShapeType="1"/>
          </p:cNvSpPr>
          <p:nvPr userDrawn="1"/>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2" name="Title 1"/>
          <p:cNvSpPr>
            <a:spLocks noGrp="1"/>
          </p:cNvSpPr>
          <p:nvPr>
            <p:ph type="title"/>
          </p:nvPr>
        </p:nvSpPr>
        <p:spPr>
          <a:xfrm>
            <a:off x="1375045" y="2801040"/>
            <a:ext cx="6388563" cy="584775"/>
          </a:xfrm>
        </p:spPr>
        <p:txBody>
          <a:bodyPr/>
          <a:lstStyle>
            <a:lvl1pPr algn="ctr">
              <a:defRPr sz="3200"/>
            </a:lvl1pPr>
          </a:lstStyle>
          <a:p>
            <a:r>
              <a:rPr lang="en-US" dirty="0"/>
              <a:t>Click to edit Master title style</a:t>
            </a:r>
            <a:endParaRPr lang="en-GB" dirty="0"/>
          </a:p>
        </p:txBody>
      </p:sp>
      <p:sp>
        <p:nvSpPr>
          <p:cNvPr id="6" name="Date Placeholder 5"/>
          <p:cNvSpPr>
            <a:spLocks noGrp="1"/>
          </p:cNvSpPr>
          <p:nvPr>
            <p:ph type="dt" sz="half" idx="10"/>
          </p:nvPr>
        </p:nvSpPr>
        <p:spPr/>
        <p:txBody>
          <a:bodyPr/>
          <a:lstStyle>
            <a:lvl1pPr>
              <a:defRPr/>
            </a:lvl1pPr>
          </a:lstStyle>
          <a:p>
            <a:pPr fontAlgn="base">
              <a:spcBef>
                <a:spcPct val="0"/>
              </a:spcBef>
              <a:spcAft>
                <a:spcPct val="0"/>
              </a:spcAft>
              <a:defRPr/>
            </a:pPr>
            <a:fld id="{DB259E4E-EE90-4FC6-8370-E9DD51242316}" type="datetime1">
              <a:rPr lang="en-US" smtClean="0">
                <a:solidFill>
                  <a:srgbClr val="000000">
                    <a:lumMod val="65000"/>
                    <a:lumOff val="35000"/>
                  </a:srgbClr>
                </a:solidFill>
              </a:rPr>
              <a:t>11/16/2023</a:t>
            </a:fld>
            <a:endParaRPr lang="en-GB" dirty="0">
              <a:solidFill>
                <a:srgbClr val="000000">
                  <a:lumMod val="65000"/>
                  <a:lumOff val="35000"/>
                </a:srgbClr>
              </a:solidFill>
            </a:endParaRPr>
          </a:p>
        </p:txBody>
      </p:sp>
      <p:sp>
        <p:nvSpPr>
          <p:cNvPr id="8" name="Slide Number Placeholder 7"/>
          <p:cNvSpPr>
            <a:spLocks noGrp="1"/>
          </p:cNvSpPr>
          <p:nvPr>
            <p:ph type="sldNum" sz="quarter" idx="12"/>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3320821069"/>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4"/>
          </p:nvPr>
        </p:nvSpPr>
        <p:spPr/>
        <p:txBody>
          <a:bodyPr/>
          <a:lstStyle/>
          <a:p>
            <a:pPr fontAlgn="base">
              <a:spcBef>
                <a:spcPct val="0"/>
              </a:spcBef>
              <a:spcAft>
                <a:spcPct val="0"/>
              </a:spcAft>
              <a:defRPr/>
            </a:pPr>
            <a:fld id="{6077869D-64FC-42E8-9049-69509E98BA51}" type="datetime1">
              <a:rPr lang="en-US" smtClean="0">
                <a:solidFill>
                  <a:srgbClr val="000000">
                    <a:lumMod val="65000"/>
                    <a:lumOff val="35000"/>
                  </a:srgbClr>
                </a:solidFill>
              </a:rPr>
              <a:t>11/16/2023</a:t>
            </a:fld>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2588702844"/>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28625" y="1828800"/>
            <a:ext cx="8220075" cy="365125"/>
          </a:xfrm>
        </p:spPr>
        <p:txBody>
          <a:bodyPr/>
          <a:lstStyle>
            <a:lvl1pPr marL="0" indent="0">
              <a:buNone/>
              <a:defRPr b="1"/>
            </a:lvl1pPr>
          </a:lstStyle>
          <a:p>
            <a:pPr lvl="0"/>
            <a:r>
              <a:rPr lang="en-US" dirty="0"/>
              <a:t>Click to edit Master text styles</a:t>
            </a:r>
            <a:endParaRPr lang="en-GB" dirty="0"/>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4"/>
          </p:nvPr>
        </p:nvSpPr>
        <p:spPr/>
        <p:txBody>
          <a:bodyPr/>
          <a:lstStyle/>
          <a:p>
            <a:pPr fontAlgn="base">
              <a:spcBef>
                <a:spcPct val="0"/>
              </a:spcBef>
              <a:spcAft>
                <a:spcPct val="0"/>
              </a:spcAft>
              <a:defRPr/>
            </a:pPr>
            <a:fld id="{08679423-DB13-42F4-9237-5CEC5D7FEF7A}" type="datetime1">
              <a:rPr lang="en-US" smtClean="0">
                <a:solidFill>
                  <a:srgbClr val="000000">
                    <a:lumMod val="65000"/>
                    <a:lumOff val="35000"/>
                  </a:srgbClr>
                </a:solidFill>
              </a:rPr>
              <a:t>11/16/2023</a:t>
            </a:fld>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6" name="Line 5"/>
          <p:cNvSpPr>
            <a:spLocks noChangeShapeType="1"/>
          </p:cNvSpPr>
          <p:nvPr userDrawn="1"/>
        </p:nvSpPr>
        <p:spPr bwMode="auto">
          <a:xfrm>
            <a:off x="520700" y="2204435"/>
            <a:ext cx="8129588" cy="0"/>
          </a:xfrm>
          <a:prstGeom prst="line">
            <a:avLst/>
          </a:prstGeom>
          <a:noFill/>
          <a:ln w="28575">
            <a:solidFill>
              <a:srgbClr val="3668A0"/>
            </a:solidFill>
            <a:round/>
            <a:headEnd/>
            <a:tailEnd type="none" w="lg" len="med"/>
          </a:ln>
          <a:effectLst/>
        </p:spPr>
        <p:txBody>
          <a:bodyPr/>
          <a:lstStyle/>
          <a:p>
            <a:endParaRPr lang="en-GB"/>
          </a:p>
        </p:txBody>
      </p:sp>
    </p:spTree>
    <p:extLst>
      <p:ext uri="{BB962C8B-B14F-4D97-AF65-F5344CB8AC3E}">
        <p14:creationId xmlns:p14="http://schemas.microsoft.com/office/powerpoint/2010/main" val="914531036"/>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4403"/>
          </a:xfrm>
          <a:solidFill>
            <a:schemeClr val="bg1">
              <a:alpha val="70000"/>
            </a:schemeClr>
          </a:solidFill>
        </p:spPr>
        <p:txBody>
          <a:bodyPr lIns="504000" tIns="216000" bIns="144000"/>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fontAlgn="base">
              <a:spcBef>
                <a:spcPct val="0"/>
              </a:spcBef>
              <a:spcAft>
                <a:spcPct val="0"/>
              </a:spcAft>
              <a:defRPr/>
            </a:pPr>
            <a:r>
              <a:rPr lang="en-GB" b="1"/>
              <a:t> Slide </a:t>
            </a:r>
            <a:fld id="{DD40D7FE-4A1C-4A14-8D76-23A33224EFB9}" type="slidenum">
              <a:rPr lang="en-GB" b="1" smtClean="0"/>
              <a:pPr fontAlgn="base">
                <a:spcBef>
                  <a:spcPct val="0"/>
                </a:spcBef>
                <a:spcAft>
                  <a:spcPct val="0"/>
                </a:spcAft>
                <a:defRPr/>
              </a:pPr>
              <a:t>‹#›</a:t>
            </a:fld>
            <a:endParaRPr lang="en-GB" b="1"/>
          </a:p>
        </p:txBody>
      </p:sp>
      <p:sp>
        <p:nvSpPr>
          <p:cNvPr id="4" name="Date Placeholder 3"/>
          <p:cNvSpPr>
            <a:spLocks noGrp="1"/>
          </p:cNvSpPr>
          <p:nvPr>
            <p:ph type="dt" sz="half" idx="11"/>
          </p:nvPr>
        </p:nvSpPr>
        <p:spPr/>
        <p:txBody>
          <a:bodyPr/>
          <a:lstStyle>
            <a:lvl1pPr>
              <a:defRPr>
                <a:solidFill>
                  <a:schemeClr val="tx1"/>
                </a:solidFill>
              </a:defRPr>
            </a:lvl1pPr>
          </a:lstStyle>
          <a:p>
            <a:pPr fontAlgn="base">
              <a:spcBef>
                <a:spcPct val="0"/>
              </a:spcBef>
              <a:spcAft>
                <a:spcPct val="0"/>
              </a:spcAft>
              <a:defRPr/>
            </a:pPr>
            <a:fld id="{8AA6FE4B-F232-46AC-B80F-D1E609994549}" type="datetime1">
              <a:rPr lang="en-US" smtClean="0"/>
              <a:t>11/16/2023</a:t>
            </a:fld>
            <a:endParaRPr lang="en-GB"/>
          </a:p>
        </p:txBody>
      </p:sp>
    </p:spTree>
    <p:extLst>
      <p:ext uri="{BB962C8B-B14F-4D97-AF65-F5344CB8AC3E}">
        <p14:creationId xmlns:p14="http://schemas.microsoft.com/office/powerpoint/2010/main" val="56652019"/>
      </p:ext>
    </p:extLst>
  </p:cSld>
  <p:clrMapOvr>
    <a:overrideClrMapping bg1="dk1" tx1="lt1" bg2="dk2" tx2="lt2" accent1="accent1" accent2="accent2" accent3="accent3" accent4="accent4" accent5="accent5" accent6="accent6" hlink="hlink" folHlink="folHlink"/>
  </p:clrMapOvr>
  <p:transition>
    <p:randomBa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userDrawn="1"/>
        </p:nvSpPr>
        <p:spPr>
          <a:xfrm>
            <a:off x="7628469" y="238729"/>
            <a:ext cx="1096775" cy="461665"/>
          </a:xfrm>
          <a:prstGeom prst="rect">
            <a:avLst/>
          </a:prstGeom>
          <a:noFill/>
        </p:spPr>
        <p:txBody>
          <a:bodyPr wrap="none" rtlCol="0">
            <a:spAutoFit/>
          </a:bodyPr>
          <a:lstStyle/>
          <a:p>
            <a:r>
              <a:rPr lang="en-US" sz="2400" b="0" dirty="0">
                <a:solidFill>
                  <a:srgbClr val="026CB6"/>
                </a:solidFill>
                <a:latin typeface="Avenir LT 55 Roman" pitchFamily="34" charset="0"/>
              </a:rPr>
              <a:t>OCHA</a:t>
            </a:r>
            <a:endParaRPr lang="en-GB" sz="2400" b="0" dirty="0">
              <a:solidFill>
                <a:srgbClr val="026CB6"/>
              </a:solidFill>
              <a:latin typeface="Avenir LT 55 Roman" pitchFamily="34" charset="0"/>
            </a:endParaRPr>
          </a:p>
        </p:txBody>
      </p:sp>
      <p:sp>
        <p:nvSpPr>
          <p:cNvPr id="798727" name="Line 7"/>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798732" name="Rectangle 12"/>
          <p:cNvSpPr>
            <a:spLocks noGrp="1" noChangeArrowheads="1"/>
          </p:cNvSpPr>
          <p:nvPr>
            <p:ph type="title"/>
          </p:nvPr>
        </p:nvSpPr>
        <p:spPr bwMode="auto">
          <a:xfrm>
            <a:off x="417513" y="963613"/>
            <a:ext cx="8231187" cy="519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a:t>Heading 1</a:t>
            </a:r>
          </a:p>
        </p:txBody>
      </p:sp>
      <p:sp>
        <p:nvSpPr>
          <p:cNvPr id="798733" name="Rectangle 13"/>
          <p:cNvSpPr>
            <a:spLocks noGrp="1" noChangeArrowheads="1"/>
          </p:cNvSpPr>
          <p:nvPr>
            <p:ph type="body" idx="1"/>
          </p:nvPr>
        </p:nvSpPr>
        <p:spPr bwMode="auto">
          <a:xfrm>
            <a:off x="422275" y="2320925"/>
            <a:ext cx="8226425" cy="998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a:t>Click to edit Master text styles</a:t>
            </a:r>
          </a:p>
          <a:p>
            <a:pPr lvl="1"/>
            <a:r>
              <a:rPr lang="en-GB" dirty="0"/>
              <a:t>Second level</a:t>
            </a:r>
          </a:p>
          <a:p>
            <a:pPr lvl="2"/>
            <a:r>
              <a:rPr lang="en-GB" dirty="0"/>
              <a:t>Third Level</a:t>
            </a:r>
          </a:p>
        </p:txBody>
      </p:sp>
      <p:sp>
        <p:nvSpPr>
          <p:cNvPr id="13" name="Line 9"/>
          <p:cNvSpPr>
            <a:spLocks noChangeShapeType="1"/>
          </p:cNvSpPr>
          <p:nvPr/>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Rectangle 4"/>
          <p:cNvSpPr>
            <a:spLocks noGrp="1" noChangeArrowheads="1"/>
          </p:cNvSpPr>
          <p:nvPr>
            <p:ph type="sldNum" sz="quarter" idx="4"/>
          </p:nvPr>
        </p:nvSpPr>
        <p:spPr bwMode="auto">
          <a:xfrm>
            <a:off x="7569200" y="6527800"/>
            <a:ext cx="1165225" cy="333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100">
                <a:solidFill>
                  <a:schemeClr val="tx1">
                    <a:lumMod val="65000"/>
                    <a:lumOff val="35000"/>
                  </a:schemeClr>
                </a:solidFill>
              </a:defRPr>
            </a:lvl1p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16" name="Date Placeholder 8"/>
          <p:cNvSpPr>
            <a:spLocks noGrp="1" noChangeArrowheads="1"/>
          </p:cNvSpPr>
          <p:nvPr>
            <p:ph type="dt" sz="half" idx="2"/>
          </p:nvPr>
        </p:nvSpPr>
        <p:spPr bwMode="auto">
          <a:xfrm>
            <a:off x="428625" y="6565900"/>
            <a:ext cx="1296988"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bodyPr>
          <a:lstStyle>
            <a:lvl1pPr>
              <a:defRPr sz="1100" b="0">
                <a:solidFill>
                  <a:schemeClr val="tx1">
                    <a:lumMod val="65000"/>
                    <a:lumOff val="35000"/>
                  </a:schemeClr>
                </a:solidFill>
              </a:defRPr>
            </a:lvl1pPr>
          </a:lstStyle>
          <a:p>
            <a:pPr fontAlgn="base">
              <a:spcBef>
                <a:spcPct val="0"/>
              </a:spcBef>
              <a:spcAft>
                <a:spcPct val="0"/>
              </a:spcAft>
              <a:defRPr/>
            </a:pPr>
            <a:fld id="{A9DD7EF9-315C-4CD9-933D-B5CE624D8AE6}" type="datetime1">
              <a:rPr lang="en-US" smtClean="0">
                <a:solidFill>
                  <a:srgbClr val="000000">
                    <a:lumMod val="65000"/>
                    <a:lumOff val="35000"/>
                  </a:srgbClr>
                </a:solidFill>
              </a:rPr>
              <a:t>11/16/2023</a:t>
            </a:fld>
            <a:endParaRPr lang="en-GB" dirty="0">
              <a:solidFill>
                <a:srgbClr val="000000">
                  <a:lumMod val="65000"/>
                  <a:lumOff val="35000"/>
                </a:srgbClr>
              </a:solidFill>
            </a:endParaRPr>
          </a:p>
        </p:txBody>
      </p:sp>
      <p:grpSp>
        <p:nvGrpSpPr>
          <p:cNvPr id="3" name="Group 4"/>
          <p:cNvGrpSpPr>
            <a:grpSpLocks noChangeAspect="1"/>
          </p:cNvGrpSpPr>
          <p:nvPr userDrawn="1"/>
        </p:nvGrpSpPr>
        <p:grpSpPr bwMode="auto">
          <a:xfrm>
            <a:off x="7132637" y="273050"/>
            <a:ext cx="481013" cy="403225"/>
            <a:chOff x="4403" y="172"/>
            <a:chExt cx="303" cy="254"/>
          </a:xfrm>
          <a:solidFill>
            <a:srgbClr val="026CB6"/>
          </a:solidFill>
        </p:grpSpPr>
        <p:sp>
          <p:nvSpPr>
            <p:cNvPr id="5" name="Freeform 5"/>
            <p:cNvSpPr>
              <a:spLocks noEditPoints="1"/>
            </p:cNvSpPr>
            <p:nvPr userDrawn="1"/>
          </p:nvSpPr>
          <p:spPr bwMode="auto">
            <a:xfrm>
              <a:off x="4439" y="172"/>
              <a:ext cx="224" cy="219"/>
            </a:xfrm>
            <a:custGeom>
              <a:avLst/>
              <a:gdLst>
                <a:gd name="T0" fmla="*/ 638 w 1226"/>
                <a:gd name="T1" fmla="*/ 28 h 1198"/>
                <a:gd name="T2" fmla="*/ 905 w 1226"/>
                <a:gd name="T3" fmla="*/ 182 h 1198"/>
                <a:gd name="T4" fmla="*/ 242 w 1226"/>
                <a:gd name="T5" fmla="*/ 182 h 1198"/>
                <a:gd name="T6" fmla="*/ 663 w 1226"/>
                <a:gd name="T7" fmla="*/ 93 h 1198"/>
                <a:gd name="T8" fmla="*/ 638 w 1226"/>
                <a:gd name="T9" fmla="*/ 233 h 1198"/>
                <a:gd name="T10" fmla="*/ 865 w 1226"/>
                <a:gd name="T11" fmla="*/ 306 h 1198"/>
                <a:gd name="T12" fmla="*/ 948 w 1226"/>
                <a:gd name="T13" fmla="*/ 424 h 1198"/>
                <a:gd name="T14" fmla="*/ 951 w 1226"/>
                <a:gd name="T15" fmla="*/ 522 h 1198"/>
                <a:gd name="T16" fmla="*/ 1002 w 1226"/>
                <a:gd name="T17" fmla="*/ 408 h 1198"/>
                <a:gd name="T18" fmla="*/ 834 w 1226"/>
                <a:gd name="T19" fmla="*/ 219 h 1198"/>
                <a:gd name="T20" fmla="*/ 899 w 1226"/>
                <a:gd name="T21" fmla="*/ 147 h 1198"/>
                <a:gd name="T22" fmla="*/ 1023 w 1226"/>
                <a:gd name="T23" fmla="*/ 198 h 1198"/>
                <a:gd name="T24" fmla="*/ 1180 w 1226"/>
                <a:gd name="T25" fmla="*/ 565 h 1198"/>
                <a:gd name="T26" fmla="*/ 286 w 1226"/>
                <a:gd name="T27" fmla="*/ 266 h 1198"/>
                <a:gd name="T28" fmla="*/ 607 w 1226"/>
                <a:gd name="T29" fmla="*/ 347 h 1198"/>
                <a:gd name="T30" fmla="*/ 842 w 1226"/>
                <a:gd name="T31" fmla="*/ 344 h 1198"/>
                <a:gd name="T32" fmla="*/ 277 w 1226"/>
                <a:gd name="T33" fmla="*/ 571 h 1198"/>
                <a:gd name="T34" fmla="*/ 816 w 1226"/>
                <a:gd name="T35" fmla="*/ 439 h 1198"/>
                <a:gd name="T36" fmla="*/ 939 w 1226"/>
                <a:gd name="T37" fmla="*/ 504 h 1198"/>
                <a:gd name="T38" fmla="*/ 334 w 1226"/>
                <a:gd name="T39" fmla="*/ 553 h 1198"/>
                <a:gd name="T40" fmla="*/ 638 w 1226"/>
                <a:gd name="T41" fmla="*/ 376 h 1198"/>
                <a:gd name="T42" fmla="*/ 709 w 1226"/>
                <a:gd name="T43" fmla="*/ 483 h 1198"/>
                <a:gd name="T44" fmla="*/ 512 w 1226"/>
                <a:gd name="T45" fmla="*/ 452 h 1198"/>
                <a:gd name="T46" fmla="*/ 611 w 1226"/>
                <a:gd name="T47" fmla="*/ 442 h 1198"/>
                <a:gd name="T48" fmla="*/ 547 w 1226"/>
                <a:gd name="T49" fmla="*/ 597 h 1198"/>
                <a:gd name="T50" fmla="*/ 540 w 1226"/>
                <a:gd name="T51" fmla="*/ 608 h 1198"/>
                <a:gd name="T52" fmla="*/ 548 w 1226"/>
                <a:gd name="T53" fmla="*/ 641 h 1198"/>
                <a:gd name="T54" fmla="*/ 647 w 1226"/>
                <a:gd name="T55" fmla="*/ 658 h 1198"/>
                <a:gd name="T56" fmla="*/ 636 w 1226"/>
                <a:gd name="T57" fmla="*/ 513 h 1198"/>
                <a:gd name="T58" fmla="*/ 329 w 1226"/>
                <a:gd name="T59" fmla="*/ 624 h 1198"/>
                <a:gd name="T60" fmla="*/ 444 w 1226"/>
                <a:gd name="T61" fmla="*/ 742 h 1198"/>
                <a:gd name="T62" fmla="*/ 369 w 1226"/>
                <a:gd name="T63" fmla="*/ 627 h 1198"/>
                <a:gd name="T64" fmla="*/ 914 w 1226"/>
                <a:gd name="T65" fmla="*/ 567 h 1198"/>
                <a:gd name="T66" fmla="*/ 1089 w 1226"/>
                <a:gd name="T67" fmla="*/ 596 h 1198"/>
                <a:gd name="T68" fmla="*/ 1094 w 1226"/>
                <a:gd name="T69" fmla="*/ 599 h 1198"/>
                <a:gd name="T70" fmla="*/ 913 w 1226"/>
                <a:gd name="T71" fmla="*/ 836 h 1198"/>
                <a:gd name="T72" fmla="*/ 306 w 1226"/>
                <a:gd name="T73" fmla="*/ 605 h 1198"/>
                <a:gd name="T74" fmla="*/ 144 w 1226"/>
                <a:gd name="T75" fmla="*/ 856 h 1198"/>
                <a:gd name="T76" fmla="*/ 190 w 1226"/>
                <a:gd name="T77" fmla="*/ 820 h 1198"/>
                <a:gd name="T78" fmla="*/ 133 w 1226"/>
                <a:gd name="T79" fmla="*/ 705 h 1198"/>
                <a:gd name="T80" fmla="*/ 162 w 1226"/>
                <a:gd name="T81" fmla="*/ 599 h 1198"/>
                <a:gd name="T82" fmla="*/ 235 w 1226"/>
                <a:gd name="T83" fmla="*/ 649 h 1198"/>
                <a:gd name="T84" fmla="*/ 484 w 1226"/>
                <a:gd name="T85" fmla="*/ 659 h 1198"/>
                <a:gd name="T86" fmla="*/ 503 w 1226"/>
                <a:gd name="T87" fmla="*/ 676 h 1198"/>
                <a:gd name="T88" fmla="*/ 753 w 1226"/>
                <a:gd name="T89" fmla="*/ 678 h 1198"/>
                <a:gd name="T90" fmla="*/ 823 w 1226"/>
                <a:gd name="T91" fmla="*/ 718 h 1198"/>
                <a:gd name="T92" fmla="*/ 821 w 1226"/>
                <a:gd name="T93" fmla="*/ 799 h 1198"/>
                <a:gd name="T94" fmla="*/ 889 w 1226"/>
                <a:gd name="T95" fmla="*/ 767 h 1198"/>
                <a:gd name="T96" fmla="*/ 609 w 1226"/>
                <a:gd name="T97" fmla="*/ 735 h 1198"/>
                <a:gd name="T98" fmla="*/ 711 w 1226"/>
                <a:gd name="T99" fmla="*/ 733 h 1198"/>
                <a:gd name="T100" fmla="*/ 657 w 1226"/>
                <a:gd name="T101" fmla="*/ 762 h 1198"/>
                <a:gd name="T102" fmla="*/ 697 w 1226"/>
                <a:gd name="T103" fmla="*/ 809 h 1198"/>
                <a:gd name="T104" fmla="*/ 537 w 1226"/>
                <a:gd name="T105" fmla="*/ 854 h 1198"/>
                <a:gd name="T106" fmla="*/ 885 w 1226"/>
                <a:gd name="T107" fmla="*/ 894 h 1198"/>
                <a:gd name="T108" fmla="*/ 401 w 1226"/>
                <a:gd name="T109" fmla="*/ 854 h 1198"/>
                <a:gd name="T110" fmla="*/ 398 w 1226"/>
                <a:gd name="T111" fmla="*/ 897 h 1198"/>
                <a:gd name="T112" fmla="*/ 948 w 1226"/>
                <a:gd name="T113" fmla="*/ 923 h 1198"/>
                <a:gd name="T114" fmla="*/ 640 w 1226"/>
                <a:gd name="T115" fmla="*/ 1138 h 1198"/>
                <a:gd name="T116" fmla="*/ 606 w 1226"/>
                <a:gd name="T117" fmla="*/ 1131 h 1198"/>
                <a:gd name="T118" fmla="*/ 697 w 1226"/>
                <a:gd name="T119" fmla="*/ 1003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1198">
                  <a:moveTo>
                    <a:pt x="1148" y="331"/>
                  </a:moveTo>
                  <a:cubicBezTo>
                    <a:pt x="1209" y="447"/>
                    <a:pt x="1226" y="607"/>
                    <a:pt x="1187" y="738"/>
                  </a:cubicBezTo>
                  <a:cubicBezTo>
                    <a:pt x="1147" y="893"/>
                    <a:pt x="1016" y="1050"/>
                    <a:pt x="865" y="1114"/>
                  </a:cubicBezTo>
                  <a:cubicBezTo>
                    <a:pt x="693" y="1198"/>
                    <a:pt x="451" y="1177"/>
                    <a:pt x="298" y="1067"/>
                  </a:cubicBezTo>
                  <a:cubicBezTo>
                    <a:pt x="86" y="922"/>
                    <a:pt x="0" y="672"/>
                    <a:pt x="64" y="425"/>
                  </a:cubicBezTo>
                  <a:cubicBezTo>
                    <a:pt x="102" y="278"/>
                    <a:pt x="219" y="130"/>
                    <a:pt x="362" y="62"/>
                  </a:cubicBezTo>
                  <a:cubicBezTo>
                    <a:pt x="442" y="22"/>
                    <a:pt x="530" y="1"/>
                    <a:pt x="626" y="0"/>
                  </a:cubicBezTo>
                  <a:cubicBezTo>
                    <a:pt x="845" y="0"/>
                    <a:pt x="1053" y="128"/>
                    <a:pt x="1148" y="331"/>
                  </a:cubicBezTo>
                  <a:close/>
                  <a:moveTo>
                    <a:pt x="638" y="28"/>
                  </a:moveTo>
                  <a:cubicBezTo>
                    <a:pt x="641" y="51"/>
                    <a:pt x="640" y="82"/>
                    <a:pt x="638" y="108"/>
                  </a:cubicBezTo>
                  <a:cubicBezTo>
                    <a:pt x="638" y="105"/>
                    <a:pt x="640" y="103"/>
                    <a:pt x="641" y="101"/>
                  </a:cubicBezTo>
                  <a:cubicBezTo>
                    <a:pt x="645" y="99"/>
                    <a:pt x="649" y="102"/>
                    <a:pt x="650" y="105"/>
                  </a:cubicBezTo>
                  <a:cubicBezTo>
                    <a:pt x="651" y="109"/>
                    <a:pt x="652" y="116"/>
                    <a:pt x="649" y="118"/>
                  </a:cubicBezTo>
                  <a:cubicBezTo>
                    <a:pt x="652" y="119"/>
                    <a:pt x="654" y="116"/>
                    <a:pt x="657" y="116"/>
                  </a:cubicBezTo>
                  <a:cubicBezTo>
                    <a:pt x="724" y="121"/>
                    <a:pt x="785" y="141"/>
                    <a:pt x="840" y="172"/>
                  </a:cubicBezTo>
                  <a:cubicBezTo>
                    <a:pt x="840" y="171"/>
                    <a:pt x="840" y="171"/>
                    <a:pt x="840" y="171"/>
                  </a:cubicBezTo>
                  <a:cubicBezTo>
                    <a:pt x="851" y="165"/>
                    <a:pt x="866" y="158"/>
                    <a:pt x="878" y="168"/>
                  </a:cubicBezTo>
                  <a:cubicBezTo>
                    <a:pt x="891" y="162"/>
                    <a:pt x="894" y="180"/>
                    <a:pt x="905" y="182"/>
                  </a:cubicBezTo>
                  <a:cubicBezTo>
                    <a:pt x="919" y="190"/>
                    <a:pt x="934" y="205"/>
                    <a:pt x="936" y="221"/>
                  </a:cubicBezTo>
                  <a:cubicBezTo>
                    <a:pt x="939" y="226"/>
                    <a:pt x="947" y="230"/>
                    <a:pt x="948" y="235"/>
                  </a:cubicBezTo>
                  <a:cubicBezTo>
                    <a:pt x="957" y="215"/>
                    <a:pt x="976" y="202"/>
                    <a:pt x="992" y="184"/>
                  </a:cubicBezTo>
                  <a:cubicBezTo>
                    <a:pt x="1002" y="180"/>
                    <a:pt x="1002" y="180"/>
                    <a:pt x="1002" y="180"/>
                  </a:cubicBezTo>
                  <a:cubicBezTo>
                    <a:pt x="914" y="97"/>
                    <a:pt x="810" y="51"/>
                    <a:pt x="694" y="35"/>
                  </a:cubicBezTo>
                  <a:cubicBezTo>
                    <a:pt x="676" y="32"/>
                    <a:pt x="655" y="33"/>
                    <a:pt x="638" y="28"/>
                  </a:cubicBezTo>
                  <a:close/>
                  <a:moveTo>
                    <a:pt x="605" y="31"/>
                  </a:moveTo>
                  <a:cubicBezTo>
                    <a:pt x="489" y="35"/>
                    <a:pt x="385" y="75"/>
                    <a:pt x="293" y="141"/>
                  </a:cubicBezTo>
                  <a:cubicBezTo>
                    <a:pt x="275" y="153"/>
                    <a:pt x="260" y="172"/>
                    <a:pt x="242" y="182"/>
                  </a:cubicBezTo>
                  <a:cubicBezTo>
                    <a:pt x="244" y="182"/>
                    <a:pt x="244" y="182"/>
                    <a:pt x="244" y="182"/>
                  </a:cubicBezTo>
                  <a:cubicBezTo>
                    <a:pt x="267" y="199"/>
                    <a:pt x="289" y="223"/>
                    <a:pt x="309" y="244"/>
                  </a:cubicBezTo>
                  <a:cubicBezTo>
                    <a:pt x="310" y="240"/>
                    <a:pt x="310" y="240"/>
                    <a:pt x="310" y="240"/>
                  </a:cubicBezTo>
                  <a:cubicBezTo>
                    <a:pt x="395" y="163"/>
                    <a:pt x="493" y="121"/>
                    <a:pt x="606" y="115"/>
                  </a:cubicBezTo>
                  <a:cubicBezTo>
                    <a:pt x="604" y="109"/>
                    <a:pt x="604" y="109"/>
                    <a:pt x="604" y="109"/>
                  </a:cubicBezTo>
                  <a:cubicBezTo>
                    <a:pt x="603" y="39"/>
                    <a:pt x="603" y="39"/>
                    <a:pt x="603" y="39"/>
                  </a:cubicBezTo>
                  <a:lnTo>
                    <a:pt x="605" y="31"/>
                  </a:lnTo>
                  <a:close/>
                  <a:moveTo>
                    <a:pt x="705" y="75"/>
                  </a:moveTo>
                  <a:cubicBezTo>
                    <a:pt x="663" y="93"/>
                    <a:pt x="663" y="93"/>
                    <a:pt x="663" y="93"/>
                  </a:cubicBezTo>
                  <a:cubicBezTo>
                    <a:pt x="659" y="91"/>
                    <a:pt x="653" y="89"/>
                    <a:pt x="650" y="94"/>
                  </a:cubicBezTo>
                  <a:cubicBezTo>
                    <a:pt x="649" y="95"/>
                    <a:pt x="650" y="98"/>
                    <a:pt x="651" y="99"/>
                  </a:cubicBezTo>
                  <a:cubicBezTo>
                    <a:pt x="666" y="119"/>
                    <a:pt x="693" y="108"/>
                    <a:pt x="712" y="104"/>
                  </a:cubicBezTo>
                  <a:cubicBezTo>
                    <a:pt x="726" y="110"/>
                    <a:pt x="739" y="103"/>
                    <a:pt x="750" y="94"/>
                  </a:cubicBezTo>
                  <a:cubicBezTo>
                    <a:pt x="750" y="92"/>
                    <a:pt x="750" y="92"/>
                    <a:pt x="750" y="92"/>
                  </a:cubicBezTo>
                  <a:cubicBezTo>
                    <a:pt x="740" y="78"/>
                    <a:pt x="721" y="76"/>
                    <a:pt x="705" y="75"/>
                  </a:cubicBezTo>
                  <a:close/>
                  <a:moveTo>
                    <a:pt x="637" y="146"/>
                  </a:moveTo>
                  <a:cubicBezTo>
                    <a:pt x="640" y="152"/>
                    <a:pt x="640" y="152"/>
                    <a:pt x="640" y="152"/>
                  </a:cubicBezTo>
                  <a:cubicBezTo>
                    <a:pt x="639" y="179"/>
                    <a:pt x="641" y="207"/>
                    <a:pt x="638" y="233"/>
                  </a:cubicBezTo>
                  <a:cubicBezTo>
                    <a:pt x="649" y="229"/>
                    <a:pt x="661" y="233"/>
                    <a:pt x="672" y="234"/>
                  </a:cubicBezTo>
                  <a:cubicBezTo>
                    <a:pt x="729" y="243"/>
                    <a:pt x="782" y="261"/>
                    <a:pt x="828" y="296"/>
                  </a:cubicBezTo>
                  <a:cubicBezTo>
                    <a:pt x="822" y="291"/>
                    <a:pt x="816" y="284"/>
                    <a:pt x="814" y="275"/>
                  </a:cubicBezTo>
                  <a:cubicBezTo>
                    <a:pt x="815" y="274"/>
                    <a:pt x="816" y="274"/>
                    <a:pt x="818" y="274"/>
                  </a:cubicBezTo>
                  <a:cubicBezTo>
                    <a:pt x="818" y="265"/>
                    <a:pt x="809" y="261"/>
                    <a:pt x="807" y="253"/>
                  </a:cubicBezTo>
                  <a:cubicBezTo>
                    <a:pt x="809" y="251"/>
                    <a:pt x="811" y="249"/>
                    <a:pt x="814" y="250"/>
                  </a:cubicBezTo>
                  <a:cubicBezTo>
                    <a:pt x="824" y="259"/>
                    <a:pt x="832" y="269"/>
                    <a:pt x="839" y="280"/>
                  </a:cubicBezTo>
                  <a:cubicBezTo>
                    <a:pt x="846" y="277"/>
                    <a:pt x="851" y="281"/>
                    <a:pt x="856" y="285"/>
                  </a:cubicBezTo>
                  <a:cubicBezTo>
                    <a:pt x="864" y="290"/>
                    <a:pt x="859" y="300"/>
                    <a:pt x="865" y="306"/>
                  </a:cubicBezTo>
                  <a:cubicBezTo>
                    <a:pt x="866" y="323"/>
                    <a:pt x="887" y="333"/>
                    <a:pt x="886" y="350"/>
                  </a:cubicBezTo>
                  <a:cubicBezTo>
                    <a:pt x="886" y="354"/>
                    <a:pt x="891" y="351"/>
                    <a:pt x="893" y="353"/>
                  </a:cubicBezTo>
                  <a:cubicBezTo>
                    <a:pt x="910" y="374"/>
                    <a:pt x="910" y="374"/>
                    <a:pt x="910" y="374"/>
                  </a:cubicBezTo>
                  <a:cubicBezTo>
                    <a:pt x="907" y="378"/>
                    <a:pt x="910" y="383"/>
                    <a:pt x="913" y="386"/>
                  </a:cubicBezTo>
                  <a:cubicBezTo>
                    <a:pt x="921" y="390"/>
                    <a:pt x="925" y="380"/>
                    <a:pt x="933" y="381"/>
                  </a:cubicBezTo>
                  <a:cubicBezTo>
                    <a:pt x="945" y="388"/>
                    <a:pt x="931" y="395"/>
                    <a:pt x="933" y="402"/>
                  </a:cubicBezTo>
                  <a:cubicBezTo>
                    <a:pt x="937" y="402"/>
                    <a:pt x="943" y="399"/>
                    <a:pt x="946" y="403"/>
                  </a:cubicBezTo>
                  <a:cubicBezTo>
                    <a:pt x="947" y="409"/>
                    <a:pt x="941" y="413"/>
                    <a:pt x="938" y="418"/>
                  </a:cubicBezTo>
                  <a:cubicBezTo>
                    <a:pt x="938" y="424"/>
                    <a:pt x="943" y="422"/>
                    <a:pt x="948" y="424"/>
                  </a:cubicBezTo>
                  <a:cubicBezTo>
                    <a:pt x="953" y="424"/>
                    <a:pt x="956" y="430"/>
                    <a:pt x="955" y="434"/>
                  </a:cubicBezTo>
                  <a:cubicBezTo>
                    <a:pt x="969" y="449"/>
                    <a:pt x="951" y="466"/>
                    <a:pt x="958" y="482"/>
                  </a:cubicBezTo>
                  <a:cubicBezTo>
                    <a:pt x="962" y="492"/>
                    <a:pt x="956" y="502"/>
                    <a:pt x="950" y="510"/>
                  </a:cubicBezTo>
                  <a:cubicBezTo>
                    <a:pt x="950" y="523"/>
                    <a:pt x="939" y="531"/>
                    <a:pt x="934" y="541"/>
                  </a:cubicBezTo>
                  <a:cubicBezTo>
                    <a:pt x="919" y="544"/>
                    <a:pt x="919" y="544"/>
                    <a:pt x="919" y="544"/>
                  </a:cubicBezTo>
                  <a:cubicBezTo>
                    <a:pt x="911" y="552"/>
                    <a:pt x="926" y="562"/>
                    <a:pt x="918" y="567"/>
                  </a:cubicBezTo>
                  <a:cubicBezTo>
                    <a:pt x="951" y="567"/>
                    <a:pt x="951" y="567"/>
                    <a:pt x="951" y="567"/>
                  </a:cubicBezTo>
                  <a:cubicBezTo>
                    <a:pt x="947" y="564"/>
                    <a:pt x="947" y="564"/>
                    <a:pt x="947" y="564"/>
                  </a:cubicBezTo>
                  <a:cubicBezTo>
                    <a:pt x="943" y="551"/>
                    <a:pt x="944" y="534"/>
                    <a:pt x="951" y="522"/>
                  </a:cubicBezTo>
                  <a:cubicBezTo>
                    <a:pt x="956" y="512"/>
                    <a:pt x="958" y="500"/>
                    <a:pt x="967" y="491"/>
                  </a:cubicBezTo>
                  <a:cubicBezTo>
                    <a:pt x="969" y="490"/>
                    <a:pt x="973" y="486"/>
                    <a:pt x="974" y="491"/>
                  </a:cubicBezTo>
                  <a:cubicBezTo>
                    <a:pt x="975" y="500"/>
                    <a:pt x="974" y="512"/>
                    <a:pt x="969" y="520"/>
                  </a:cubicBezTo>
                  <a:cubicBezTo>
                    <a:pt x="979" y="534"/>
                    <a:pt x="978" y="551"/>
                    <a:pt x="978" y="568"/>
                  </a:cubicBezTo>
                  <a:cubicBezTo>
                    <a:pt x="1007" y="566"/>
                    <a:pt x="1035" y="565"/>
                    <a:pt x="1063" y="566"/>
                  </a:cubicBezTo>
                  <a:cubicBezTo>
                    <a:pt x="1061" y="560"/>
                    <a:pt x="1061" y="560"/>
                    <a:pt x="1061" y="560"/>
                  </a:cubicBezTo>
                  <a:cubicBezTo>
                    <a:pt x="1056" y="507"/>
                    <a:pt x="1045" y="456"/>
                    <a:pt x="1023" y="410"/>
                  </a:cubicBezTo>
                  <a:cubicBezTo>
                    <a:pt x="1017" y="410"/>
                    <a:pt x="1013" y="415"/>
                    <a:pt x="1006" y="413"/>
                  </a:cubicBezTo>
                  <a:cubicBezTo>
                    <a:pt x="1003" y="413"/>
                    <a:pt x="1002" y="410"/>
                    <a:pt x="1002" y="408"/>
                  </a:cubicBezTo>
                  <a:cubicBezTo>
                    <a:pt x="991" y="397"/>
                    <a:pt x="983" y="382"/>
                    <a:pt x="970" y="372"/>
                  </a:cubicBezTo>
                  <a:cubicBezTo>
                    <a:pt x="956" y="374"/>
                    <a:pt x="949" y="357"/>
                    <a:pt x="936" y="355"/>
                  </a:cubicBezTo>
                  <a:cubicBezTo>
                    <a:pt x="924" y="350"/>
                    <a:pt x="932" y="331"/>
                    <a:pt x="915" y="336"/>
                  </a:cubicBezTo>
                  <a:cubicBezTo>
                    <a:pt x="906" y="333"/>
                    <a:pt x="898" y="326"/>
                    <a:pt x="896" y="317"/>
                  </a:cubicBezTo>
                  <a:cubicBezTo>
                    <a:pt x="896" y="302"/>
                    <a:pt x="894" y="285"/>
                    <a:pt x="880" y="275"/>
                  </a:cubicBezTo>
                  <a:cubicBezTo>
                    <a:pt x="869" y="272"/>
                    <a:pt x="865" y="286"/>
                    <a:pt x="855" y="283"/>
                  </a:cubicBezTo>
                  <a:cubicBezTo>
                    <a:pt x="849" y="280"/>
                    <a:pt x="851" y="273"/>
                    <a:pt x="850" y="268"/>
                  </a:cubicBezTo>
                  <a:cubicBezTo>
                    <a:pt x="848" y="264"/>
                    <a:pt x="843" y="260"/>
                    <a:pt x="844" y="255"/>
                  </a:cubicBezTo>
                  <a:cubicBezTo>
                    <a:pt x="857" y="237"/>
                    <a:pt x="827" y="237"/>
                    <a:pt x="834" y="219"/>
                  </a:cubicBezTo>
                  <a:cubicBezTo>
                    <a:pt x="832" y="207"/>
                    <a:pt x="819" y="202"/>
                    <a:pt x="812" y="191"/>
                  </a:cubicBezTo>
                  <a:cubicBezTo>
                    <a:pt x="767" y="171"/>
                    <a:pt x="722" y="157"/>
                    <a:pt x="672" y="151"/>
                  </a:cubicBezTo>
                  <a:cubicBezTo>
                    <a:pt x="659" y="149"/>
                    <a:pt x="648" y="152"/>
                    <a:pt x="637" y="146"/>
                  </a:cubicBezTo>
                  <a:close/>
                  <a:moveTo>
                    <a:pt x="899" y="147"/>
                  </a:moveTo>
                  <a:cubicBezTo>
                    <a:pt x="893" y="153"/>
                    <a:pt x="888" y="142"/>
                    <a:pt x="882" y="148"/>
                  </a:cubicBezTo>
                  <a:cubicBezTo>
                    <a:pt x="882" y="151"/>
                    <a:pt x="883" y="154"/>
                    <a:pt x="885" y="157"/>
                  </a:cubicBezTo>
                  <a:cubicBezTo>
                    <a:pt x="897" y="161"/>
                    <a:pt x="898" y="179"/>
                    <a:pt x="914" y="175"/>
                  </a:cubicBezTo>
                  <a:cubicBezTo>
                    <a:pt x="918" y="169"/>
                    <a:pt x="911" y="164"/>
                    <a:pt x="912" y="157"/>
                  </a:cubicBezTo>
                  <a:cubicBezTo>
                    <a:pt x="910" y="151"/>
                    <a:pt x="905" y="149"/>
                    <a:pt x="899" y="147"/>
                  </a:cubicBezTo>
                  <a:close/>
                  <a:moveTo>
                    <a:pt x="379" y="225"/>
                  </a:moveTo>
                  <a:cubicBezTo>
                    <a:pt x="361" y="237"/>
                    <a:pt x="344" y="253"/>
                    <a:pt x="326" y="264"/>
                  </a:cubicBezTo>
                  <a:cubicBezTo>
                    <a:pt x="347" y="278"/>
                    <a:pt x="365" y="301"/>
                    <a:pt x="384" y="319"/>
                  </a:cubicBezTo>
                  <a:cubicBezTo>
                    <a:pt x="387" y="324"/>
                    <a:pt x="387" y="324"/>
                    <a:pt x="387" y="324"/>
                  </a:cubicBezTo>
                  <a:cubicBezTo>
                    <a:pt x="436" y="277"/>
                    <a:pt x="496" y="249"/>
                    <a:pt x="560" y="236"/>
                  </a:cubicBezTo>
                  <a:cubicBezTo>
                    <a:pt x="576" y="235"/>
                    <a:pt x="591" y="229"/>
                    <a:pt x="606" y="233"/>
                  </a:cubicBezTo>
                  <a:cubicBezTo>
                    <a:pt x="605" y="205"/>
                    <a:pt x="603" y="176"/>
                    <a:pt x="606" y="149"/>
                  </a:cubicBezTo>
                  <a:cubicBezTo>
                    <a:pt x="522" y="154"/>
                    <a:pt x="446" y="180"/>
                    <a:pt x="379" y="225"/>
                  </a:cubicBezTo>
                  <a:close/>
                  <a:moveTo>
                    <a:pt x="1023" y="198"/>
                  </a:moveTo>
                  <a:cubicBezTo>
                    <a:pt x="1007" y="220"/>
                    <a:pt x="985" y="240"/>
                    <a:pt x="965" y="260"/>
                  </a:cubicBezTo>
                  <a:cubicBezTo>
                    <a:pt x="956" y="262"/>
                    <a:pt x="956" y="262"/>
                    <a:pt x="956" y="262"/>
                  </a:cubicBezTo>
                  <a:cubicBezTo>
                    <a:pt x="962" y="264"/>
                    <a:pt x="963" y="271"/>
                    <a:pt x="967" y="275"/>
                  </a:cubicBezTo>
                  <a:cubicBezTo>
                    <a:pt x="989" y="287"/>
                    <a:pt x="994" y="309"/>
                    <a:pt x="1013" y="322"/>
                  </a:cubicBezTo>
                  <a:cubicBezTo>
                    <a:pt x="1023" y="344"/>
                    <a:pt x="1047" y="361"/>
                    <a:pt x="1048" y="386"/>
                  </a:cubicBezTo>
                  <a:cubicBezTo>
                    <a:pt x="1073" y="441"/>
                    <a:pt x="1090" y="500"/>
                    <a:pt x="1092" y="566"/>
                  </a:cubicBezTo>
                  <a:cubicBezTo>
                    <a:pt x="1090" y="569"/>
                    <a:pt x="1090" y="569"/>
                    <a:pt x="1090" y="569"/>
                  </a:cubicBezTo>
                  <a:cubicBezTo>
                    <a:pt x="1092" y="569"/>
                    <a:pt x="1095" y="568"/>
                    <a:pt x="1097" y="567"/>
                  </a:cubicBezTo>
                  <a:cubicBezTo>
                    <a:pt x="1180" y="565"/>
                    <a:pt x="1180" y="565"/>
                    <a:pt x="1180" y="565"/>
                  </a:cubicBezTo>
                  <a:cubicBezTo>
                    <a:pt x="1175" y="557"/>
                    <a:pt x="1177" y="545"/>
                    <a:pt x="1176" y="535"/>
                  </a:cubicBezTo>
                  <a:cubicBezTo>
                    <a:pt x="1165" y="406"/>
                    <a:pt x="1109" y="296"/>
                    <a:pt x="1023" y="198"/>
                  </a:cubicBezTo>
                  <a:close/>
                  <a:moveTo>
                    <a:pt x="226" y="200"/>
                  </a:moveTo>
                  <a:cubicBezTo>
                    <a:pt x="143" y="292"/>
                    <a:pt x="92" y="397"/>
                    <a:pt x="77" y="517"/>
                  </a:cubicBezTo>
                  <a:cubicBezTo>
                    <a:pt x="74" y="534"/>
                    <a:pt x="76" y="552"/>
                    <a:pt x="73" y="570"/>
                  </a:cubicBezTo>
                  <a:cubicBezTo>
                    <a:pt x="102" y="568"/>
                    <a:pt x="133" y="568"/>
                    <a:pt x="162" y="570"/>
                  </a:cubicBezTo>
                  <a:cubicBezTo>
                    <a:pt x="160" y="559"/>
                    <a:pt x="160" y="559"/>
                    <a:pt x="160" y="559"/>
                  </a:cubicBezTo>
                  <a:cubicBezTo>
                    <a:pt x="166" y="466"/>
                    <a:pt x="195" y="384"/>
                    <a:pt x="247" y="310"/>
                  </a:cubicBezTo>
                  <a:cubicBezTo>
                    <a:pt x="260" y="295"/>
                    <a:pt x="270" y="277"/>
                    <a:pt x="286" y="266"/>
                  </a:cubicBezTo>
                  <a:cubicBezTo>
                    <a:pt x="267" y="248"/>
                    <a:pt x="248" y="228"/>
                    <a:pt x="228" y="208"/>
                  </a:cubicBezTo>
                  <a:lnTo>
                    <a:pt x="226" y="200"/>
                  </a:lnTo>
                  <a:close/>
                  <a:moveTo>
                    <a:pt x="607" y="261"/>
                  </a:moveTo>
                  <a:cubicBezTo>
                    <a:pt x="602" y="264"/>
                    <a:pt x="602" y="264"/>
                    <a:pt x="602" y="264"/>
                  </a:cubicBezTo>
                  <a:cubicBezTo>
                    <a:pt x="529" y="269"/>
                    <a:pt x="465" y="300"/>
                    <a:pt x="409" y="346"/>
                  </a:cubicBezTo>
                  <a:cubicBezTo>
                    <a:pt x="431" y="361"/>
                    <a:pt x="451" y="386"/>
                    <a:pt x="471" y="404"/>
                  </a:cubicBezTo>
                  <a:cubicBezTo>
                    <a:pt x="472" y="402"/>
                    <a:pt x="473" y="400"/>
                    <a:pt x="475" y="397"/>
                  </a:cubicBezTo>
                  <a:cubicBezTo>
                    <a:pt x="502" y="378"/>
                    <a:pt x="531" y="360"/>
                    <a:pt x="563" y="351"/>
                  </a:cubicBezTo>
                  <a:cubicBezTo>
                    <a:pt x="578" y="350"/>
                    <a:pt x="592" y="343"/>
                    <a:pt x="607" y="347"/>
                  </a:cubicBezTo>
                  <a:cubicBezTo>
                    <a:pt x="604" y="319"/>
                    <a:pt x="604" y="289"/>
                    <a:pt x="607" y="261"/>
                  </a:cubicBezTo>
                  <a:close/>
                  <a:moveTo>
                    <a:pt x="638" y="262"/>
                  </a:moveTo>
                  <a:cubicBezTo>
                    <a:pt x="640" y="268"/>
                    <a:pt x="640" y="268"/>
                    <a:pt x="640" y="268"/>
                  </a:cubicBezTo>
                  <a:cubicBezTo>
                    <a:pt x="640" y="347"/>
                    <a:pt x="640" y="347"/>
                    <a:pt x="640" y="347"/>
                  </a:cubicBezTo>
                  <a:cubicBezTo>
                    <a:pt x="647" y="345"/>
                    <a:pt x="647" y="345"/>
                    <a:pt x="647" y="345"/>
                  </a:cubicBezTo>
                  <a:cubicBezTo>
                    <a:pt x="696" y="352"/>
                    <a:pt x="740" y="367"/>
                    <a:pt x="778" y="398"/>
                  </a:cubicBezTo>
                  <a:cubicBezTo>
                    <a:pt x="780" y="404"/>
                    <a:pt x="780" y="404"/>
                    <a:pt x="780" y="404"/>
                  </a:cubicBezTo>
                  <a:cubicBezTo>
                    <a:pt x="793" y="386"/>
                    <a:pt x="812" y="370"/>
                    <a:pt x="828" y="353"/>
                  </a:cubicBezTo>
                  <a:cubicBezTo>
                    <a:pt x="842" y="344"/>
                    <a:pt x="842" y="344"/>
                    <a:pt x="842" y="344"/>
                  </a:cubicBezTo>
                  <a:cubicBezTo>
                    <a:pt x="835" y="342"/>
                    <a:pt x="835" y="342"/>
                    <a:pt x="835" y="342"/>
                  </a:cubicBezTo>
                  <a:cubicBezTo>
                    <a:pt x="803" y="315"/>
                    <a:pt x="769" y="295"/>
                    <a:pt x="731" y="281"/>
                  </a:cubicBezTo>
                  <a:cubicBezTo>
                    <a:pt x="702" y="271"/>
                    <a:pt x="669" y="267"/>
                    <a:pt x="638" y="262"/>
                  </a:cubicBezTo>
                  <a:close/>
                  <a:moveTo>
                    <a:pt x="305" y="283"/>
                  </a:moveTo>
                  <a:cubicBezTo>
                    <a:pt x="304" y="289"/>
                    <a:pt x="304" y="289"/>
                    <a:pt x="304" y="289"/>
                  </a:cubicBezTo>
                  <a:cubicBezTo>
                    <a:pt x="273" y="329"/>
                    <a:pt x="273" y="329"/>
                    <a:pt x="273" y="329"/>
                  </a:cubicBezTo>
                  <a:cubicBezTo>
                    <a:pt x="222" y="399"/>
                    <a:pt x="198" y="480"/>
                    <a:pt x="190" y="569"/>
                  </a:cubicBezTo>
                  <a:cubicBezTo>
                    <a:pt x="270" y="568"/>
                    <a:pt x="270" y="568"/>
                    <a:pt x="270" y="568"/>
                  </a:cubicBezTo>
                  <a:cubicBezTo>
                    <a:pt x="277" y="571"/>
                    <a:pt x="277" y="571"/>
                    <a:pt x="277" y="571"/>
                  </a:cubicBezTo>
                  <a:cubicBezTo>
                    <a:pt x="274" y="569"/>
                    <a:pt x="275" y="565"/>
                    <a:pt x="274" y="562"/>
                  </a:cubicBezTo>
                  <a:cubicBezTo>
                    <a:pt x="280" y="480"/>
                    <a:pt x="309" y="406"/>
                    <a:pt x="366" y="344"/>
                  </a:cubicBezTo>
                  <a:cubicBezTo>
                    <a:pt x="344" y="325"/>
                    <a:pt x="324" y="305"/>
                    <a:pt x="305" y="283"/>
                  </a:cubicBezTo>
                  <a:close/>
                  <a:moveTo>
                    <a:pt x="860" y="364"/>
                  </a:moveTo>
                  <a:cubicBezTo>
                    <a:pt x="858" y="367"/>
                    <a:pt x="858" y="367"/>
                    <a:pt x="858" y="367"/>
                  </a:cubicBezTo>
                  <a:cubicBezTo>
                    <a:pt x="831" y="395"/>
                    <a:pt x="802" y="424"/>
                    <a:pt x="777" y="452"/>
                  </a:cubicBezTo>
                  <a:cubicBezTo>
                    <a:pt x="778" y="456"/>
                    <a:pt x="781" y="459"/>
                    <a:pt x="785" y="461"/>
                  </a:cubicBezTo>
                  <a:cubicBezTo>
                    <a:pt x="786" y="454"/>
                    <a:pt x="789" y="448"/>
                    <a:pt x="790" y="440"/>
                  </a:cubicBezTo>
                  <a:cubicBezTo>
                    <a:pt x="797" y="431"/>
                    <a:pt x="807" y="437"/>
                    <a:pt x="816" y="439"/>
                  </a:cubicBezTo>
                  <a:cubicBezTo>
                    <a:pt x="830" y="436"/>
                    <a:pt x="843" y="442"/>
                    <a:pt x="858" y="442"/>
                  </a:cubicBezTo>
                  <a:cubicBezTo>
                    <a:pt x="868" y="447"/>
                    <a:pt x="869" y="460"/>
                    <a:pt x="878" y="466"/>
                  </a:cubicBezTo>
                  <a:cubicBezTo>
                    <a:pt x="881" y="469"/>
                    <a:pt x="879" y="474"/>
                    <a:pt x="876" y="477"/>
                  </a:cubicBezTo>
                  <a:cubicBezTo>
                    <a:pt x="878" y="498"/>
                    <a:pt x="889" y="471"/>
                    <a:pt x="900" y="476"/>
                  </a:cubicBezTo>
                  <a:cubicBezTo>
                    <a:pt x="905" y="478"/>
                    <a:pt x="910" y="477"/>
                    <a:pt x="914" y="482"/>
                  </a:cubicBezTo>
                  <a:cubicBezTo>
                    <a:pt x="916" y="491"/>
                    <a:pt x="927" y="489"/>
                    <a:pt x="927" y="498"/>
                  </a:cubicBezTo>
                  <a:cubicBezTo>
                    <a:pt x="926" y="502"/>
                    <a:pt x="922" y="504"/>
                    <a:pt x="919" y="506"/>
                  </a:cubicBezTo>
                  <a:cubicBezTo>
                    <a:pt x="921" y="515"/>
                    <a:pt x="910" y="520"/>
                    <a:pt x="914" y="529"/>
                  </a:cubicBezTo>
                  <a:cubicBezTo>
                    <a:pt x="931" y="533"/>
                    <a:pt x="931" y="513"/>
                    <a:pt x="939" y="504"/>
                  </a:cubicBezTo>
                  <a:cubicBezTo>
                    <a:pt x="935" y="489"/>
                    <a:pt x="931" y="474"/>
                    <a:pt x="923" y="461"/>
                  </a:cubicBezTo>
                  <a:cubicBezTo>
                    <a:pt x="913" y="459"/>
                    <a:pt x="907" y="447"/>
                    <a:pt x="898" y="445"/>
                  </a:cubicBezTo>
                  <a:cubicBezTo>
                    <a:pt x="879" y="438"/>
                    <a:pt x="901" y="427"/>
                    <a:pt x="898" y="416"/>
                  </a:cubicBezTo>
                  <a:cubicBezTo>
                    <a:pt x="889" y="397"/>
                    <a:pt x="873" y="380"/>
                    <a:pt x="860" y="364"/>
                  </a:cubicBezTo>
                  <a:close/>
                  <a:moveTo>
                    <a:pt x="388" y="367"/>
                  </a:moveTo>
                  <a:cubicBezTo>
                    <a:pt x="348" y="415"/>
                    <a:pt x="321" y="467"/>
                    <a:pt x="310" y="527"/>
                  </a:cubicBezTo>
                  <a:cubicBezTo>
                    <a:pt x="307" y="541"/>
                    <a:pt x="309" y="558"/>
                    <a:pt x="303" y="571"/>
                  </a:cubicBezTo>
                  <a:cubicBezTo>
                    <a:pt x="313" y="566"/>
                    <a:pt x="328" y="568"/>
                    <a:pt x="339" y="569"/>
                  </a:cubicBezTo>
                  <a:cubicBezTo>
                    <a:pt x="333" y="566"/>
                    <a:pt x="338" y="557"/>
                    <a:pt x="334" y="553"/>
                  </a:cubicBezTo>
                  <a:cubicBezTo>
                    <a:pt x="333" y="545"/>
                    <a:pt x="332" y="536"/>
                    <a:pt x="339" y="532"/>
                  </a:cubicBezTo>
                  <a:cubicBezTo>
                    <a:pt x="338" y="520"/>
                    <a:pt x="351" y="514"/>
                    <a:pt x="352" y="503"/>
                  </a:cubicBezTo>
                  <a:cubicBezTo>
                    <a:pt x="355" y="491"/>
                    <a:pt x="369" y="499"/>
                    <a:pt x="376" y="493"/>
                  </a:cubicBezTo>
                  <a:cubicBezTo>
                    <a:pt x="380" y="490"/>
                    <a:pt x="377" y="486"/>
                    <a:pt x="377" y="483"/>
                  </a:cubicBezTo>
                  <a:cubicBezTo>
                    <a:pt x="382" y="475"/>
                    <a:pt x="391" y="476"/>
                    <a:pt x="398" y="471"/>
                  </a:cubicBezTo>
                  <a:cubicBezTo>
                    <a:pt x="403" y="464"/>
                    <a:pt x="410" y="456"/>
                    <a:pt x="418" y="451"/>
                  </a:cubicBezTo>
                  <a:cubicBezTo>
                    <a:pt x="435" y="451"/>
                    <a:pt x="436" y="427"/>
                    <a:pt x="452" y="427"/>
                  </a:cubicBezTo>
                  <a:cubicBezTo>
                    <a:pt x="429" y="409"/>
                    <a:pt x="408" y="387"/>
                    <a:pt x="388" y="367"/>
                  </a:cubicBezTo>
                  <a:close/>
                  <a:moveTo>
                    <a:pt x="638" y="376"/>
                  </a:moveTo>
                  <a:cubicBezTo>
                    <a:pt x="644" y="393"/>
                    <a:pt x="639" y="417"/>
                    <a:pt x="642" y="436"/>
                  </a:cubicBezTo>
                  <a:cubicBezTo>
                    <a:pt x="663" y="443"/>
                    <a:pt x="663" y="443"/>
                    <a:pt x="663" y="443"/>
                  </a:cubicBezTo>
                  <a:cubicBezTo>
                    <a:pt x="669" y="433"/>
                    <a:pt x="683" y="431"/>
                    <a:pt x="689" y="422"/>
                  </a:cubicBezTo>
                  <a:cubicBezTo>
                    <a:pt x="692" y="418"/>
                    <a:pt x="697" y="422"/>
                    <a:pt x="700" y="425"/>
                  </a:cubicBezTo>
                  <a:cubicBezTo>
                    <a:pt x="700" y="433"/>
                    <a:pt x="698" y="441"/>
                    <a:pt x="696" y="448"/>
                  </a:cubicBezTo>
                  <a:cubicBezTo>
                    <a:pt x="688" y="464"/>
                    <a:pt x="670" y="466"/>
                    <a:pt x="659" y="477"/>
                  </a:cubicBezTo>
                  <a:cubicBezTo>
                    <a:pt x="666" y="481"/>
                    <a:pt x="670" y="474"/>
                    <a:pt x="675" y="473"/>
                  </a:cubicBezTo>
                  <a:cubicBezTo>
                    <a:pt x="683" y="473"/>
                    <a:pt x="690" y="480"/>
                    <a:pt x="695" y="486"/>
                  </a:cubicBezTo>
                  <a:cubicBezTo>
                    <a:pt x="700" y="488"/>
                    <a:pt x="705" y="485"/>
                    <a:pt x="709" y="483"/>
                  </a:cubicBezTo>
                  <a:cubicBezTo>
                    <a:pt x="713" y="459"/>
                    <a:pt x="743" y="462"/>
                    <a:pt x="752" y="440"/>
                  </a:cubicBezTo>
                  <a:cubicBezTo>
                    <a:pt x="746" y="442"/>
                    <a:pt x="746" y="442"/>
                    <a:pt x="746" y="442"/>
                  </a:cubicBezTo>
                  <a:cubicBezTo>
                    <a:pt x="744" y="439"/>
                    <a:pt x="738" y="440"/>
                    <a:pt x="738" y="435"/>
                  </a:cubicBezTo>
                  <a:cubicBezTo>
                    <a:pt x="743" y="430"/>
                    <a:pt x="750" y="423"/>
                    <a:pt x="756" y="421"/>
                  </a:cubicBezTo>
                  <a:cubicBezTo>
                    <a:pt x="730" y="405"/>
                    <a:pt x="703" y="391"/>
                    <a:pt x="673" y="383"/>
                  </a:cubicBezTo>
                  <a:cubicBezTo>
                    <a:pt x="662" y="381"/>
                    <a:pt x="649" y="380"/>
                    <a:pt x="638" y="376"/>
                  </a:cubicBezTo>
                  <a:close/>
                  <a:moveTo>
                    <a:pt x="482" y="437"/>
                  </a:moveTo>
                  <a:cubicBezTo>
                    <a:pt x="489" y="437"/>
                    <a:pt x="489" y="437"/>
                    <a:pt x="489" y="437"/>
                  </a:cubicBezTo>
                  <a:cubicBezTo>
                    <a:pt x="496" y="444"/>
                    <a:pt x="507" y="442"/>
                    <a:pt x="512" y="452"/>
                  </a:cubicBezTo>
                  <a:cubicBezTo>
                    <a:pt x="515" y="457"/>
                    <a:pt x="507" y="456"/>
                    <a:pt x="508" y="461"/>
                  </a:cubicBezTo>
                  <a:cubicBezTo>
                    <a:pt x="509" y="462"/>
                    <a:pt x="511" y="462"/>
                    <a:pt x="512" y="464"/>
                  </a:cubicBezTo>
                  <a:cubicBezTo>
                    <a:pt x="518" y="466"/>
                    <a:pt x="517" y="461"/>
                    <a:pt x="519" y="459"/>
                  </a:cubicBezTo>
                  <a:cubicBezTo>
                    <a:pt x="526" y="451"/>
                    <a:pt x="527" y="466"/>
                    <a:pt x="534" y="466"/>
                  </a:cubicBezTo>
                  <a:cubicBezTo>
                    <a:pt x="539" y="462"/>
                    <a:pt x="546" y="462"/>
                    <a:pt x="549" y="468"/>
                  </a:cubicBezTo>
                  <a:cubicBezTo>
                    <a:pt x="554" y="464"/>
                    <a:pt x="564" y="467"/>
                    <a:pt x="565" y="460"/>
                  </a:cubicBezTo>
                  <a:cubicBezTo>
                    <a:pt x="574" y="450"/>
                    <a:pt x="569" y="436"/>
                    <a:pt x="583" y="429"/>
                  </a:cubicBezTo>
                  <a:cubicBezTo>
                    <a:pt x="587" y="432"/>
                    <a:pt x="582" y="436"/>
                    <a:pt x="584" y="440"/>
                  </a:cubicBezTo>
                  <a:cubicBezTo>
                    <a:pt x="593" y="444"/>
                    <a:pt x="603" y="433"/>
                    <a:pt x="611" y="442"/>
                  </a:cubicBezTo>
                  <a:cubicBezTo>
                    <a:pt x="604" y="423"/>
                    <a:pt x="606" y="400"/>
                    <a:pt x="606" y="379"/>
                  </a:cubicBezTo>
                  <a:cubicBezTo>
                    <a:pt x="560" y="385"/>
                    <a:pt x="517" y="401"/>
                    <a:pt x="482" y="437"/>
                  </a:cubicBezTo>
                  <a:close/>
                  <a:moveTo>
                    <a:pt x="623" y="485"/>
                  </a:moveTo>
                  <a:cubicBezTo>
                    <a:pt x="618" y="480"/>
                    <a:pt x="608" y="483"/>
                    <a:pt x="602" y="485"/>
                  </a:cubicBezTo>
                  <a:cubicBezTo>
                    <a:pt x="608" y="491"/>
                    <a:pt x="606" y="501"/>
                    <a:pt x="609" y="509"/>
                  </a:cubicBezTo>
                  <a:cubicBezTo>
                    <a:pt x="600" y="523"/>
                    <a:pt x="586" y="526"/>
                    <a:pt x="572" y="530"/>
                  </a:cubicBezTo>
                  <a:cubicBezTo>
                    <a:pt x="569" y="535"/>
                    <a:pt x="569" y="545"/>
                    <a:pt x="560" y="544"/>
                  </a:cubicBezTo>
                  <a:cubicBezTo>
                    <a:pt x="558" y="551"/>
                    <a:pt x="548" y="554"/>
                    <a:pt x="551" y="564"/>
                  </a:cubicBezTo>
                  <a:cubicBezTo>
                    <a:pt x="547" y="573"/>
                    <a:pt x="549" y="586"/>
                    <a:pt x="547" y="597"/>
                  </a:cubicBezTo>
                  <a:cubicBezTo>
                    <a:pt x="529" y="608"/>
                    <a:pt x="534" y="583"/>
                    <a:pt x="526" y="578"/>
                  </a:cubicBezTo>
                  <a:cubicBezTo>
                    <a:pt x="523" y="582"/>
                    <a:pt x="523" y="582"/>
                    <a:pt x="523" y="582"/>
                  </a:cubicBezTo>
                  <a:cubicBezTo>
                    <a:pt x="519" y="583"/>
                    <a:pt x="517" y="581"/>
                    <a:pt x="515" y="579"/>
                  </a:cubicBezTo>
                  <a:cubicBezTo>
                    <a:pt x="512" y="578"/>
                    <a:pt x="508" y="577"/>
                    <a:pt x="505" y="580"/>
                  </a:cubicBezTo>
                  <a:cubicBezTo>
                    <a:pt x="502" y="586"/>
                    <a:pt x="496" y="591"/>
                    <a:pt x="497" y="600"/>
                  </a:cubicBezTo>
                  <a:cubicBezTo>
                    <a:pt x="496" y="605"/>
                    <a:pt x="487" y="603"/>
                    <a:pt x="488" y="609"/>
                  </a:cubicBezTo>
                  <a:cubicBezTo>
                    <a:pt x="498" y="609"/>
                    <a:pt x="508" y="607"/>
                    <a:pt x="517" y="605"/>
                  </a:cubicBezTo>
                  <a:cubicBezTo>
                    <a:pt x="524" y="607"/>
                    <a:pt x="529" y="602"/>
                    <a:pt x="536" y="601"/>
                  </a:cubicBezTo>
                  <a:cubicBezTo>
                    <a:pt x="538" y="602"/>
                    <a:pt x="541" y="605"/>
                    <a:pt x="540" y="608"/>
                  </a:cubicBezTo>
                  <a:cubicBezTo>
                    <a:pt x="542" y="608"/>
                    <a:pt x="542" y="608"/>
                    <a:pt x="542" y="608"/>
                  </a:cubicBezTo>
                  <a:cubicBezTo>
                    <a:pt x="547" y="605"/>
                    <a:pt x="549" y="600"/>
                    <a:pt x="547" y="594"/>
                  </a:cubicBezTo>
                  <a:cubicBezTo>
                    <a:pt x="548" y="588"/>
                    <a:pt x="554" y="588"/>
                    <a:pt x="558" y="587"/>
                  </a:cubicBezTo>
                  <a:cubicBezTo>
                    <a:pt x="562" y="588"/>
                    <a:pt x="560" y="592"/>
                    <a:pt x="560" y="595"/>
                  </a:cubicBezTo>
                  <a:cubicBezTo>
                    <a:pt x="573" y="600"/>
                    <a:pt x="557" y="609"/>
                    <a:pt x="556" y="616"/>
                  </a:cubicBezTo>
                  <a:cubicBezTo>
                    <a:pt x="552" y="622"/>
                    <a:pt x="556" y="634"/>
                    <a:pt x="544" y="633"/>
                  </a:cubicBezTo>
                  <a:cubicBezTo>
                    <a:pt x="542" y="632"/>
                    <a:pt x="541" y="630"/>
                    <a:pt x="542" y="628"/>
                  </a:cubicBezTo>
                  <a:cubicBezTo>
                    <a:pt x="540" y="628"/>
                    <a:pt x="540" y="628"/>
                    <a:pt x="540" y="628"/>
                  </a:cubicBezTo>
                  <a:cubicBezTo>
                    <a:pt x="540" y="632"/>
                    <a:pt x="543" y="639"/>
                    <a:pt x="548" y="641"/>
                  </a:cubicBezTo>
                  <a:cubicBezTo>
                    <a:pt x="556" y="634"/>
                    <a:pt x="556" y="623"/>
                    <a:pt x="568" y="621"/>
                  </a:cubicBezTo>
                  <a:cubicBezTo>
                    <a:pt x="574" y="615"/>
                    <a:pt x="565" y="605"/>
                    <a:pt x="574" y="600"/>
                  </a:cubicBezTo>
                  <a:cubicBezTo>
                    <a:pt x="589" y="600"/>
                    <a:pt x="606" y="593"/>
                    <a:pt x="618" y="605"/>
                  </a:cubicBezTo>
                  <a:cubicBezTo>
                    <a:pt x="617" y="611"/>
                    <a:pt x="615" y="613"/>
                    <a:pt x="619" y="617"/>
                  </a:cubicBezTo>
                  <a:cubicBezTo>
                    <a:pt x="616" y="624"/>
                    <a:pt x="614" y="631"/>
                    <a:pt x="609" y="637"/>
                  </a:cubicBezTo>
                  <a:cubicBezTo>
                    <a:pt x="610" y="640"/>
                    <a:pt x="609" y="645"/>
                    <a:pt x="606" y="648"/>
                  </a:cubicBezTo>
                  <a:cubicBezTo>
                    <a:pt x="602" y="665"/>
                    <a:pt x="581" y="657"/>
                    <a:pt x="569" y="663"/>
                  </a:cubicBezTo>
                  <a:cubicBezTo>
                    <a:pt x="588" y="677"/>
                    <a:pt x="610" y="682"/>
                    <a:pt x="633" y="680"/>
                  </a:cubicBezTo>
                  <a:cubicBezTo>
                    <a:pt x="646" y="680"/>
                    <a:pt x="640" y="665"/>
                    <a:pt x="647" y="658"/>
                  </a:cubicBezTo>
                  <a:cubicBezTo>
                    <a:pt x="651" y="637"/>
                    <a:pt x="669" y="651"/>
                    <a:pt x="681" y="646"/>
                  </a:cubicBezTo>
                  <a:cubicBezTo>
                    <a:pt x="685" y="637"/>
                    <a:pt x="689" y="629"/>
                    <a:pt x="691" y="619"/>
                  </a:cubicBezTo>
                  <a:cubicBezTo>
                    <a:pt x="683" y="614"/>
                    <a:pt x="680" y="605"/>
                    <a:pt x="683" y="597"/>
                  </a:cubicBezTo>
                  <a:cubicBezTo>
                    <a:pt x="678" y="590"/>
                    <a:pt x="678" y="578"/>
                    <a:pt x="668" y="577"/>
                  </a:cubicBezTo>
                  <a:cubicBezTo>
                    <a:pt x="666" y="575"/>
                    <a:pt x="667" y="572"/>
                    <a:pt x="669" y="570"/>
                  </a:cubicBezTo>
                  <a:cubicBezTo>
                    <a:pt x="669" y="564"/>
                    <a:pt x="675" y="562"/>
                    <a:pt x="677" y="557"/>
                  </a:cubicBezTo>
                  <a:cubicBezTo>
                    <a:pt x="670" y="552"/>
                    <a:pt x="672" y="543"/>
                    <a:pt x="672" y="537"/>
                  </a:cubicBezTo>
                  <a:cubicBezTo>
                    <a:pt x="661" y="540"/>
                    <a:pt x="660" y="526"/>
                    <a:pt x="651" y="522"/>
                  </a:cubicBezTo>
                  <a:cubicBezTo>
                    <a:pt x="649" y="516"/>
                    <a:pt x="642" y="515"/>
                    <a:pt x="636" y="513"/>
                  </a:cubicBezTo>
                  <a:cubicBezTo>
                    <a:pt x="622" y="520"/>
                    <a:pt x="620" y="503"/>
                    <a:pt x="610" y="499"/>
                  </a:cubicBezTo>
                  <a:cubicBezTo>
                    <a:pt x="609" y="496"/>
                    <a:pt x="606" y="491"/>
                    <a:pt x="610" y="489"/>
                  </a:cubicBezTo>
                  <a:cubicBezTo>
                    <a:pt x="615" y="484"/>
                    <a:pt x="622" y="488"/>
                    <a:pt x="628" y="488"/>
                  </a:cubicBezTo>
                  <a:lnTo>
                    <a:pt x="623" y="485"/>
                  </a:lnTo>
                  <a:close/>
                  <a:moveTo>
                    <a:pt x="371" y="557"/>
                  </a:moveTo>
                  <a:cubicBezTo>
                    <a:pt x="348" y="564"/>
                    <a:pt x="375" y="582"/>
                    <a:pt x="369" y="596"/>
                  </a:cubicBezTo>
                  <a:cubicBezTo>
                    <a:pt x="366" y="605"/>
                    <a:pt x="357" y="597"/>
                    <a:pt x="351" y="600"/>
                  </a:cubicBezTo>
                  <a:cubicBezTo>
                    <a:pt x="349" y="616"/>
                    <a:pt x="349" y="616"/>
                    <a:pt x="349" y="616"/>
                  </a:cubicBezTo>
                  <a:cubicBezTo>
                    <a:pt x="345" y="625"/>
                    <a:pt x="334" y="618"/>
                    <a:pt x="329" y="624"/>
                  </a:cubicBezTo>
                  <a:cubicBezTo>
                    <a:pt x="325" y="630"/>
                    <a:pt x="329" y="636"/>
                    <a:pt x="332" y="641"/>
                  </a:cubicBezTo>
                  <a:cubicBezTo>
                    <a:pt x="324" y="659"/>
                    <a:pt x="351" y="665"/>
                    <a:pt x="350" y="682"/>
                  </a:cubicBezTo>
                  <a:cubicBezTo>
                    <a:pt x="358" y="692"/>
                    <a:pt x="349" y="707"/>
                    <a:pt x="361" y="717"/>
                  </a:cubicBezTo>
                  <a:cubicBezTo>
                    <a:pt x="363" y="736"/>
                    <a:pt x="358" y="761"/>
                    <a:pt x="375" y="776"/>
                  </a:cubicBezTo>
                  <a:cubicBezTo>
                    <a:pt x="378" y="794"/>
                    <a:pt x="378" y="794"/>
                    <a:pt x="378" y="794"/>
                  </a:cubicBezTo>
                  <a:cubicBezTo>
                    <a:pt x="381" y="806"/>
                    <a:pt x="363" y="803"/>
                    <a:pt x="365" y="814"/>
                  </a:cubicBezTo>
                  <a:cubicBezTo>
                    <a:pt x="369" y="812"/>
                    <a:pt x="369" y="817"/>
                    <a:pt x="370" y="818"/>
                  </a:cubicBezTo>
                  <a:cubicBezTo>
                    <a:pt x="370" y="818"/>
                    <a:pt x="370" y="818"/>
                    <a:pt x="370" y="818"/>
                  </a:cubicBezTo>
                  <a:cubicBezTo>
                    <a:pt x="392" y="792"/>
                    <a:pt x="418" y="765"/>
                    <a:pt x="444" y="742"/>
                  </a:cubicBezTo>
                  <a:cubicBezTo>
                    <a:pt x="433" y="731"/>
                    <a:pt x="433" y="731"/>
                    <a:pt x="433" y="731"/>
                  </a:cubicBezTo>
                  <a:cubicBezTo>
                    <a:pt x="413" y="700"/>
                    <a:pt x="396" y="667"/>
                    <a:pt x="389" y="631"/>
                  </a:cubicBezTo>
                  <a:cubicBezTo>
                    <a:pt x="380" y="627"/>
                    <a:pt x="380" y="627"/>
                    <a:pt x="380" y="627"/>
                  </a:cubicBezTo>
                  <a:cubicBezTo>
                    <a:pt x="380" y="636"/>
                    <a:pt x="375" y="643"/>
                    <a:pt x="376" y="653"/>
                  </a:cubicBezTo>
                  <a:cubicBezTo>
                    <a:pt x="373" y="656"/>
                    <a:pt x="373" y="656"/>
                    <a:pt x="373" y="656"/>
                  </a:cubicBezTo>
                  <a:cubicBezTo>
                    <a:pt x="367" y="656"/>
                    <a:pt x="363" y="651"/>
                    <a:pt x="358" y="648"/>
                  </a:cubicBezTo>
                  <a:cubicBezTo>
                    <a:pt x="357" y="645"/>
                    <a:pt x="354" y="639"/>
                    <a:pt x="359" y="637"/>
                  </a:cubicBezTo>
                  <a:cubicBezTo>
                    <a:pt x="362" y="636"/>
                    <a:pt x="364" y="637"/>
                    <a:pt x="366" y="639"/>
                  </a:cubicBezTo>
                  <a:cubicBezTo>
                    <a:pt x="368" y="636"/>
                    <a:pt x="367" y="631"/>
                    <a:pt x="369" y="627"/>
                  </a:cubicBezTo>
                  <a:cubicBezTo>
                    <a:pt x="369" y="620"/>
                    <a:pt x="363" y="613"/>
                    <a:pt x="368" y="607"/>
                  </a:cubicBezTo>
                  <a:cubicBezTo>
                    <a:pt x="373" y="607"/>
                    <a:pt x="377" y="613"/>
                    <a:pt x="380" y="617"/>
                  </a:cubicBezTo>
                  <a:cubicBezTo>
                    <a:pt x="385" y="619"/>
                    <a:pt x="389" y="614"/>
                    <a:pt x="394" y="612"/>
                  </a:cubicBezTo>
                  <a:cubicBezTo>
                    <a:pt x="394" y="607"/>
                    <a:pt x="401" y="601"/>
                    <a:pt x="393" y="598"/>
                  </a:cubicBezTo>
                  <a:cubicBezTo>
                    <a:pt x="398" y="587"/>
                    <a:pt x="395" y="575"/>
                    <a:pt x="393" y="564"/>
                  </a:cubicBezTo>
                  <a:cubicBezTo>
                    <a:pt x="390" y="554"/>
                    <a:pt x="379" y="556"/>
                    <a:pt x="371" y="557"/>
                  </a:cubicBezTo>
                  <a:close/>
                  <a:moveTo>
                    <a:pt x="914" y="567"/>
                  </a:moveTo>
                  <a:cubicBezTo>
                    <a:pt x="911" y="568"/>
                    <a:pt x="908" y="567"/>
                    <a:pt x="905" y="567"/>
                  </a:cubicBezTo>
                  <a:cubicBezTo>
                    <a:pt x="908" y="566"/>
                    <a:pt x="911" y="567"/>
                    <a:pt x="914" y="567"/>
                  </a:cubicBezTo>
                  <a:close/>
                  <a:moveTo>
                    <a:pt x="896" y="595"/>
                  </a:moveTo>
                  <a:cubicBezTo>
                    <a:pt x="905" y="604"/>
                    <a:pt x="905" y="604"/>
                    <a:pt x="905" y="604"/>
                  </a:cubicBezTo>
                  <a:cubicBezTo>
                    <a:pt x="914" y="610"/>
                    <a:pt x="908" y="623"/>
                    <a:pt x="917" y="628"/>
                  </a:cubicBezTo>
                  <a:cubicBezTo>
                    <a:pt x="929" y="634"/>
                    <a:pt x="933" y="647"/>
                    <a:pt x="938" y="657"/>
                  </a:cubicBezTo>
                  <a:cubicBezTo>
                    <a:pt x="939" y="654"/>
                    <a:pt x="939" y="651"/>
                    <a:pt x="940" y="649"/>
                  </a:cubicBezTo>
                  <a:cubicBezTo>
                    <a:pt x="944" y="633"/>
                    <a:pt x="944" y="615"/>
                    <a:pt x="949" y="599"/>
                  </a:cubicBezTo>
                  <a:cubicBezTo>
                    <a:pt x="931" y="600"/>
                    <a:pt x="911" y="602"/>
                    <a:pt x="896" y="595"/>
                  </a:cubicBezTo>
                  <a:close/>
                  <a:moveTo>
                    <a:pt x="1094" y="599"/>
                  </a:moveTo>
                  <a:cubicBezTo>
                    <a:pt x="1089" y="596"/>
                    <a:pt x="1089" y="596"/>
                    <a:pt x="1089" y="596"/>
                  </a:cubicBezTo>
                  <a:cubicBezTo>
                    <a:pt x="1092" y="603"/>
                    <a:pt x="1092" y="603"/>
                    <a:pt x="1092" y="603"/>
                  </a:cubicBezTo>
                  <a:cubicBezTo>
                    <a:pt x="1087" y="700"/>
                    <a:pt x="1055" y="785"/>
                    <a:pt x="1000" y="861"/>
                  </a:cubicBezTo>
                  <a:cubicBezTo>
                    <a:pt x="989" y="874"/>
                    <a:pt x="979" y="889"/>
                    <a:pt x="966" y="898"/>
                  </a:cubicBezTo>
                  <a:cubicBezTo>
                    <a:pt x="988" y="916"/>
                    <a:pt x="1012" y="942"/>
                    <a:pt x="1031" y="962"/>
                  </a:cubicBezTo>
                  <a:cubicBezTo>
                    <a:pt x="1033" y="957"/>
                    <a:pt x="1033" y="957"/>
                    <a:pt x="1033" y="957"/>
                  </a:cubicBezTo>
                  <a:cubicBezTo>
                    <a:pt x="1122" y="856"/>
                    <a:pt x="1172" y="739"/>
                    <a:pt x="1178" y="603"/>
                  </a:cubicBezTo>
                  <a:cubicBezTo>
                    <a:pt x="1181" y="596"/>
                    <a:pt x="1181" y="596"/>
                    <a:pt x="1181" y="596"/>
                  </a:cubicBezTo>
                  <a:cubicBezTo>
                    <a:pt x="1177" y="598"/>
                    <a:pt x="1177" y="598"/>
                    <a:pt x="1177" y="598"/>
                  </a:cubicBezTo>
                  <a:lnTo>
                    <a:pt x="1094" y="599"/>
                  </a:lnTo>
                  <a:close/>
                  <a:moveTo>
                    <a:pt x="978" y="597"/>
                  </a:moveTo>
                  <a:cubicBezTo>
                    <a:pt x="980" y="615"/>
                    <a:pt x="975" y="632"/>
                    <a:pt x="974" y="649"/>
                  </a:cubicBezTo>
                  <a:cubicBezTo>
                    <a:pt x="983" y="660"/>
                    <a:pt x="983" y="660"/>
                    <a:pt x="983" y="660"/>
                  </a:cubicBezTo>
                  <a:cubicBezTo>
                    <a:pt x="986" y="664"/>
                    <a:pt x="985" y="670"/>
                    <a:pt x="981" y="673"/>
                  </a:cubicBezTo>
                  <a:cubicBezTo>
                    <a:pt x="977" y="676"/>
                    <a:pt x="972" y="675"/>
                    <a:pt x="968" y="672"/>
                  </a:cubicBezTo>
                  <a:cubicBezTo>
                    <a:pt x="956" y="711"/>
                    <a:pt x="942" y="749"/>
                    <a:pt x="917" y="783"/>
                  </a:cubicBezTo>
                  <a:cubicBezTo>
                    <a:pt x="908" y="795"/>
                    <a:pt x="898" y="812"/>
                    <a:pt x="886" y="818"/>
                  </a:cubicBezTo>
                  <a:cubicBezTo>
                    <a:pt x="912" y="841"/>
                    <a:pt x="912" y="841"/>
                    <a:pt x="912" y="841"/>
                  </a:cubicBezTo>
                  <a:cubicBezTo>
                    <a:pt x="914" y="840"/>
                    <a:pt x="913" y="838"/>
                    <a:pt x="913" y="836"/>
                  </a:cubicBezTo>
                  <a:cubicBezTo>
                    <a:pt x="913" y="832"/>
                    <a:pt x="915" y="828"/>
                    <a:pt x="919" y="829"/>
                  </a:cubicBezTo>
                  <a:cubicBezTo>
                    <a:pt x="932" y="828"/>
                    <a:pt x="932" y="842"/>
                    <a:pt x="940" y="849"/>
                  </a:cubicBezTo>
                  <a:cubicBezTo>
                    <a:pt x="938" y="860"/>
                    <a:pt x="948" y="869"/>
                    <a:pt x="945" y="879"/>
                  </a:cubicBezTo>
                  <a:cubicBezTo>
                    <a:pt x="1018" y="802"/>
                    <a:pt x="1054" y="707"/>
                    <a:pt x="1061" y="602"/>
                  </a:cubicBezTo>
                  <a:cubicBezTo>
                    <a:pt x="1065" y="598"/>
                    <a:pt x="1065" y="598"/>
                    <a:pt x="1065" y="598"/>
                  </a:cubicBezTo>
                  <a:cubicBezTo>
                    <a:pt x="1039" y="600"/>
                    <a:pt x="1011" y="599"/>
                    <a:pt x="984" y="599"/>
                  </a:cubicBezTo>
                  <a:lnTo>
                    <a:pt x="978" y="597"/>
                  </a:lnTo>
                  <a:close/>
                  <a:moveTo>
                    <a:pt x="302" y="598"/>
                  </a:moveTo>
                  <a:cubicBezTo>
                    <a:pt x="306" y="605"/>
                    <a:pt x="306" y="605"/>
                    <a:pt x="306" y="605"/>
                  </a:cubicBezTo>
                  <a:cubicBezTo>
                    <a:pt x="306" y="624"/>
                    <a:pt x="314" y="642"/>
                    <a:pt x="310" y="662"/>
                  </a:cubicBezTo>
                  <a:cubicBezTo>
                    <a:pt x="313" y="656"/>
                    <a:pt x="314" y="649"/>
                    <a:pt x="321" y="645"/>
                  </a:cubicBezTo>
                  <a:cubicBezTo>
                    <a:pt x="322" y="640"/>
                    <a:pt x="314" y="638"/>
                    <a:pt x="315" y="633"/>
                  </a:cubicBezTo>
                  <a:cubicBezTo>
                    <a:pt x="320" y="622"/>
                    <a:pt x="315" y="605"/>
                    <a:pt x="329" y="600"/>
                  </a:cubicBezTo>
                  <a:cubicBezTo>
                    <a:pt x="319" y="602"/>
                    <a:pt x="310" y="604"/>
                    <a:pt x="302" y="598"/>
                  </a:cubicBezTo>
                  <a:close/>
                  <a:moveTo>
                    <a:pt x="162" y="599"/>
                  </a:moveTo>
                  <a:cubicBezTo>
                    <a:pt x="154" y="602"/>
                    <a:pt x="154" y="602"/>
                    <a:pt x="154" y="602"/>
                  </a:cubicBezTo>
                  <a:cubicBezTo>
                    <a:pt x="73" y="601"/>
                    <a:pt x="73" y="601"/>
                    <a:pt x="73" y="601"/>
                  </a:cubicBezTo>
                  <a:cubicBezTo>
                    <a:pt x="78" y="694"/>
                    <a:pt x="103" y="778"/>
                    <a:pt x="144" y="856"/>
                  </a:cubicBezTo>
                  <a:cubicBezTo>
                    <a:pt x="165" y="894"/>
                    <a:pt x="195" y="929"/>
                    <a:pt x="222" y="964"/>
                  </a:cubicBezTo>
                  <a:cubicBezTo>
                    <a:pt x="279" y="905"/>
                    <a:pt x="279" y="905"/>
                    <a:pt x="279" y="905"/>
                  </a:cubicBezTo>
                  <a:cubicBezTo>
                    <a:pt x="286" y="902"/>
                    <a:pt x="286" y="902"/>
                    <a:pt x="286" y="902"/>
                  </a:cubicBezTo>
                  <a:cubicBezTo>
                    <a:pt x="276" y="895"/>
                    <a:pt x="268" y="883"/>
                    <a:pt x="259" y="874"/>
                  </a:cubicBezTo>
                  <a:cubicBezTo>
                    <a:pt x="250" y="871"/>
                    <a:pt x="240" y="865"/>
                    <a:pt x="235" y="855"/>
                  </a:cubicBezTo>
                  <a:cubicBezTo>
                    <a:pt x="232" y="852"/>
                    <a:pt x="235" y="846"/>
                    <a:pt x="231" y="844"/>
                  </a:cubicBezTo>
                  <a:cubicBezTo>
                    <a:pt x="228" y="848"/>
                    <a:pt x="228" y="848"/>
                    <a:pt x="228" y="848"/>
                  </a:cubicBezTo>
                  <a:cubicBezTo>
                    <a:pt x="218" y="853"/>
                    <a:pt x="214" y="843"/>
                    <a:pt x="207" y="838"/>
                  </a:cubicBezTo>
                  <a:cubicBezTo>
                    <a:pt x="198" y="834"/>
                    <a:pt x="202" y="816"/>
                    <a:pt x="190" y="820"/>
                  </a:cubicBezTo>
                  <a:cubicBezTo>
                    <a:pt x="186" y="819"/>
                    <a:pt x="184" y="814"/>
                    <a:pt x="181" y="811"/>
                  </a:cubicBezTo>
                  <a:cubicBezTo>
                    <a:pt x="170" y="812"/>
                    <a:pt x="167" y="800"/>
                    <a:pt x="161" y="794"/>
                  </a:cubicBezTo>
                  <a:cubicBezTo>
                    <a:pt x="160" y="796"/>
                    <a:pt x="161" y="800"/>
                    <a:pt x="158" y="802"/>
                  </a:cubicBezTo>
                  <a:cubicBezTo>
                    <a:pt x="146" y="804"/>
                    <a:pt x="142" y="790"/>
                    <a:pt x="134" y="784"/>
                  </a:cubicBezTo>
                  <a:cubicBezTo>
                    <a:pt x="132" y="785"/>
                    <a:pt x="131" y="787"/>
                    <a:pt x="128" y="787"/>
                  </a:cubicBezTo>
                  <a:cubicBezTo>
                    <a:pt x="121" y="781"/>
                    <a:pt x="116" y="772"/>
                    <a:pt x="116" y="762"/>
                  </a:cubicBezTo>
                  <a:cubicBezTo>
                    <a:pt x="106" y="752"/>
                    <a:pt x="111" y="735"/>
                    <a:pt x="112" y="722"/>
                  </a:cubicBezTo>
                  <a:cubicBezTo>
                    <a:pt x="114" y="718"/>
                    <a:pt x="119" y="716"/>
                    <a:pt x="118" y="712"/>
                  </a:cubicBezTo>
                  <a:cubicBezTo>
                    <a:pt x="121" y="706"/>
                    <a:pt x="127" y="705"/>
                    <a:pt x="133" y="705"/>
                  </a:cubicBezTo>
                  <a:cubicBezTo>
                    <a:pt x="135" y="706"/>
                    <a:pt x="138" y="708"/>
                    <a:pt x="139" y="710"/>
                  </a:cubicBezTo>
                  <a:cubicBezTo>
                    <a:pt x="143" y="708"/>
                    <a:pt x="151" y="711"/>
                    <a:pt x="148" y="702"/>
                  </a:cubicBezTo>
                  <a:cubicBezTo>
                    <a:pt x="153" y="698"/>
                    <a:pt x="160" y="696"/>
                    <a:pt x="167" y="695"/>
                  </a:cubicBezTo>
                  <a:cubicBezTo>
                    <a:pt x="171" y="701"/>
                    <a:pt x="174" y="708"/>
                    <a:pt x="180" y="713"/>
                  </a:cubicBezTo>
                  <a:cubicBezTo>
                    <a:pt x="176" y="707"/>
                    <a:pt x="176" y="707"/>
                    <a:pt x="176" y="707"/>
                  </a:cubicBezTo>
                  <a:cubicBezTo>
                    <a:pt x="169" y="678"/>
                    <a:pt x="163" y="649"/>
                    <a:pt x="162" y="619"/>
                  </a:cubicBezTo>
                  <a:cubicBezTo>
                    <a:pt x="162" y="617"/>
                    <a:pt x="158" y="616"/>
                    <a:pt x="160" y="614"/>
                  </a:cubicBezTo>
                  <a:cubicBezTo>
                    <a:pt x="161" y="615"/>
                    <a:pt x="161" y="615"/>
                    <a:pt x="161" y="615"/>
                  </a:cubicBezTo>
                  <a:cubicBezTo>
                    <a:pt x="161" y="609"/>
                    <a:pt x="161" y="603"/>
                    <a:pt x="162" y="599"/>
                  </a:cubicBezTo>
                  <a:close/>
                  <a:moveTo>
                    <a:pt x="275" y="599"/>
                  </a:moveTo>
                  <a:cubicBezTo>
                    <a:pt x="269" y="602"/>
                    <a:pt x="269" y="602"/>
                    <a:pt x="269" y="602"/>
                  </a:cubicBezTo>
                  <a:cubicBezTo>
                    <a:pt x="242" y="601"/>
                    <a:pt x="214" y="604"/>
                    <a:pt x="188" y="600"/>
                  </a:cubicBezTo>
                  <a:cubicBezTo>
                    <a:pt x="192" y="605"/>
                    <a:pt x="192" y="605"/>
                    <a:pt x="192" y="605"/>
                  </a:cubicBezTo>
                  <a:cubicBezTo>
                    <a:pt x="198" y="658"/>
                    <a:pt x="198" y="658"/>
                    <a:pt x="198" y="658"/>
                  </a:cubicBezTo>
                  <a:cubicBezTo>
                    <a:pt x="201" y="679"/>
                    <a:pt x="210" y="698"/>
                    <a:pt x="209" y="719"/>
                  </a:cubicBezTo>
                  <a:cubicBezTo>
                    <a:pt x="212" y="714"/>
                    <a:pt x="210" y="706"/>
                    <a:pt x="218" y="705"/>
                  </a:cubicBezTo>
                  <a:cubicBezTo>
                    <a:pt x="215" y="698"/>
                    <a:pt x="224" y="693"/>
                    <a:pt x="219" y="687"/>
                  </a:cubicBezTo>
                  <a:cubicBezTo>
                    <a:pt x="222" y="673"/>
                    <a:pt x="223" y="659"/>
                    <a:pt x="235" y="649"/>
                  </a:cubicBezTo>
                  <a:cubicBezTo>
                    <a:pt x="250" y="649"/>
                    <a:pt x="251" y="629"/>
                    <a:pt x="266" y="628"/>
                  </a:cubicBezTo>
                  <a:cubicBezTo>
                    <a:pt x="274" y="628"/>
                    <a:pt x="278" y="638"/>
                    <a:pt x="282" y="642"/>
                  </a:cubicBezTo>
                  <a:cubicBezTo>
                    <a:pt x="272" y="630"/>
                    <a:pt x="273" y="612"/>
                    <a:pt x="275" y="599"/>
                  </a:cubicBezTo>
                  <a:close/>
                  <a:moveTo>
                    <a:pt x="424" y="635"/>
                  </a:moveTo>
                  <a:cubicBezTo>
                    <a:pt x="432" y="650"/>
                    <a:pt x="437" y="667"/>
                    <a:pt x="445" y="682"/>
                  </a:cubicBezTo>
                  <a:cubicBezTo>
                    <a:pt x="450" y="695"/>
                    <a:pt x="462" y="706"/>
                    <a:pt x="467" y="719"/>
                  </a:cubicBezTo>
                  <a:cubicBezTo>
                    <a:pt x="473" y="708"/>
                    <a:pt x="484" y="700"/>
                    <a:pt x="491" y="690"/>
                  </a:cubicBezTo>
                  <a:cubicBezTo>
                    <a:pt x="492" y="686"/>
                    <a:pt x="491" y="682"/>
                    <a:pt x="489" y="679"/>
                  </a:cubicBezTo>
                  <a:cubicBezTo>
                    <a:pt x="486" y="673"/>
                    <a:pt x="489" y="664"/>
                    <a:pt x="484" y="659"/>
                  </a:cubicBezTo>
                  <a:cubicBezTo>
                    <a:pt x="476" y="662"/>
                    <a:pt x="487" y="669"/>
                    <a:pt x="483" y="673"/>
                  </a:cubicBezTo>
                  <a:cubicBezTo>
                    <a:pt x="480" y="676"/>
                    <a:pt x="477" y="673"/>
                    <a:pt x="476" y="670"/>
                  </a:cubicBezTo>
                  <a:cubicBezTo>
                    <a:pt x="470" y="669"/>
                    <a:pt x="464" y="663"/>
                    <a:pt x="462" y="657"/>
                  </a:cubicBezTo>
                  <a:cubicBezTo>
                    <a:pt x="468" y="653"/>
                    <a:pt x="461" y="652"/>
                    <a:pt x="460" y="649"/>
                  </a:cubicBezTo>
                  <a:cubicBezTo>
                    <a:pt x="457" y="648"/>
                    <a:pt x="456" y="648"/>
                    <a:pt x="454" y="651"/>
                  </a:cubicBezTo>
                  <a:cubicBezTo>
                    <a:pt x="453" y="651"/>
                    <a:pt x="451" y="651"/>
                    <a:pt x="450" y="650"/>
                  </a:cubicBezTo>
                  <a:cubicBezTo>
                    <a:pt x="450" y="633"/>
                    <a:pt x="431" y="643"/>
                    <a:pt x="424" y="635"/>
                  </a:cubicBezTo>
                  <a:close/>
                  <a:moveTo>
                    <a:pt x="515" y="658"/>
                  </a:moveTo>
                  <a:cubicBezTo>
                    <a:pt x="513" y="665"/>
                    <a:pt x="509" y="671"/>
                    <a:pt x="503" y="676"/>
                  </a:cubicBezTo>
                  <a:cubicBezTo>
                    <a:pt x="504" y="677"/>
                    <a:pt x="504" y="677"/>
                    <a:pt x="504" y="677"/>
                  </a:cubicBezTo>
                  <a:cubicBezTo>
                    <a:pt x="511" y="672"/>
                    <a:pt x="516" y="663"/>
                    <a:pt x="525" y="662"/>
                  </a:cubicBezTo>
                  <a:lnTo>
                    <a:pt x="515" y="658"/>
                  </a:lnTo>
                  <a:close/>
                  <a:moveTo>
                    <a:pt x="744" y="681"/>
                  </a:moveTo>
                  <a:cubicBezTo>
                    <a:pt x="745" y="686"/>
                    <a:pt x="745" y="691"/>
                    <a:pt x="749" y="695"/>
                  </a:cubicBezTo>
                  <a:cubicBezTo>
                    <a:pt x="760" y="694"/>
                    <a:pt x="755" y="709"/>
                    <a:pt x="766" y="708"/>
                  </a:cubicBezTo>
                  <a:cubicBezTo>
                    <a:pt x="771" y="706"/>
                    <a:pt x="766" y="701"/>
                    <a:pt x="768" y="697"/>
                  </a:cubicBezTo>
                  <a:cubicBezTo>
                    <a:pt x="766" y="689"/>
                    <a:pt x="758" y="688"/>
                    <a:pt x="752" y="682"/>
                  </a:cubicBezTo>
                  <a:cubicBezTo>
                    <a:pt x="751" y="681"/>
                    <a:pt x="752" y="679"/>
                    <a:pt x="753" y="678"/>
                  </a:cubicBezTo>
                  <a:cubicBezTo>
                    <a:pt x="749" y="676"/>
                    <a:pt x="747" y="678"/>
                    <a:pt x="744" y="681"/>
                  </a:cubicBezTo>
                  <a:close/>
                  <a:moveTo>
                    <a:pt x="908" y="682"/>
                  </a:moveTo>
                  <a:cubicBezTo>
                    <a:pt x="900" y="681"/>
                    <a:pt x="890" y="686"/>
                    <a:pt x="882" y="680"/>
                  </a:cubicBezTo>
                  <a:cubicBezTo>
                    <a:pt x="880" y="678"/>
                    <a:pt x="878" y="682"/>
                    <a:pt x="878" y="684"/>
                  </a:cubicBezTo>
                  <a:cubicBezTo>
                    <a:pt x="876" y="688"/>
                    <a:pt x="873" y="694"/>
                    <a:pt x="866" y="692"/>
                  </a:cubicBezTo>
                  <a:cubicBezTo>
                    <a:pt x="861" y="689"/>
                    <a:pt x="861" y="684"/>
                    <a:pt x="859" y="680"/>
                  </a:cubicBezTo>
                  <a:cubicBezTo>
                    <a:pt x="859" y="683"/>
                    <a:pt x="858" y="686"/>
                    <a:pt x="858" y="689"/>
                  </a:cubicBezTo>
                  <a:cubicBezTo>
                    <a:pt x="851" y="695"/>
                    <a:pt x="849" y="701"/>
                    <a:pt x="845" y="708"/>
                  </a:cubicBezTo>
                  <a:cubicBezTo>
                    <a:pt x="839" y="715"/>
                    <a:pt x="829" y="713"/>
                    <a:pt x="823" y="718"/>
                  </a:cubicBezTo>
                  <a:cubicBezTo>
                    <a:pt x="822" y="732"/>
                    <a:pt x="806" y="729"/>
                    <a:pt x="798" y="734"/>
                  </a:cubicBezTo>
                  <a:cubicBezTo>
                    <a:pt x="797" y="735"/>
                    <a:pt x="799" y="736"/>
                    <a:pt x="800" y="737"/>
                  </a:cubicBezTo>
                  <a:cubicBezTo>
                    <a:pt x="804" y="738"/>
                    <a:pt x="809" y="738"/>
                    <a:pt x="812" y="734"/>
                  </a:cubicBezTo>
                  <a:cubicBezTo>
                    <a:pt x="825" y="737"/>
                    <a:pt x="822" y="722"/>
                    <a:pt x="829" y="717"/>
                  </a:cubicBezTo>
                  <a:cubicBezTo>
                    <a:pt x="835" y="716"/>
                    <a:pt x="841" y="711"/>
                    <a:pt x="847" y="715"/>
                  </a:cubicBezTo>
                  <a:cubicBezTo>
                    <a:pt x="854" y="722"/>
                    <a:pt x="855" y="734"/>
                    <a:pt x="854" y="744"/>
                  </a:cubicBezTo>
                  <a:cubicBezTo>
                    <a:pt x="847" y="751"/>
                    <a:pt x="851" y="762"/>
                    <a:pt x="846" y="770"/>
                  </a:cubicBezTo>
                  <a:cubicBezTo>
                    <a:pt x="847" y="780"/>
                    <a:pt x="835" y="784"/>
                    <a:pt x="837" y="794"/>
                  </a:cubicBezTo>
                  <a:cubicBezTo>
                    <a:pt x="833" y="798"/>
                    <a:pt x="827" y="799"/>
                    <a:pt x="821" y="799"/>
                  </a:cubicBezTo>
                  <a:cubicBezTo>
                    <a:pt x="798" y="790"/>
                    <a:pt x="774" y="785"/>
                    <a:pt x="748" y="782"/>
                  </a:cubicBezTo>
                  <a:cubicBezTo>
                    <a:pt x="746" y="783"/>
                    <a:pt x="745" y="785"/>
                    <a:pt x="745" y="788"/>
                  </a:cubicBezTo>
                  <a:cubicBezTo>
                    <a:pt x="755" y="793"/>
                    <a:pt x="768" y="794"/>
                    <a:pt x="779" y="798"/>
                  </a:cubicBezTo>
                  <a:cubicBezTo>
                    <a:pt x="789" y="801"/>
                    <a:pt x="796" y="813"/>
                    <a:pt x="808" y="809"/>
                  </a:cubicBezTo>
                  <a:cubicBezTo>
                    <a:pt x="818" y="803"/>
                    <a:pt x="836" y="813"/>
                    <a:pt x="843" y="802"/>
                  </a:cubicBezTo>
                  <a:cubicBezTo>
                    <a:pt x="842" y="791"/>
                    <a:pt x="851" y="783"/>
                    <a:pt x="856" y="774"/>
                  </a:cubicBezTo>
                  <a:cubicBezTo>
                    <a:pt x="859" y="773"/>
                    <a:pt x="859" y="773"/>
                    <a:pt x="859" y="773"/>
                  </a:cubicBezTo>
                  <a:cubicBezTo>
                    <a:pt x="865" y="779"/>
                    <a:pt x="865" y="788"/>
                    <a:pt x="867" y="795"/>
                  </a:cubicBezTo>
                  <a:cubicBezTo>
                    <a:pt x="875" y="786"/>
                    <a:pt x="882" y="776"/>
                    <a:pt x="889" y="767"/>
                  </a:cubicBezTo>
                  <a:cubicBezTo>
                    <a:pt x="908" y="740"/>
                    <a:pt x="924" y="710"/>
                    <a:pt x="931" y="678"/>
                  </a:cubicBezTo>
                  <a:cubicBezTo>
                    <a:pt x="923" y="678"/>
                    <a:pt x="916" y="680"/>
                    <a:pt x="908" y="682"/>
                  </a:cubicBezTo>
                  <a:close/>
                  <a:moveTo>
                    <a:pt x="543" y="682"/>
                  </a:moveTo>
                  <a:cubicBezTo>
                    <a:pt x="531" y="702"/>
                    <a:pt x="507" y="721"/>
                    <a:pt x="489" y="740"/>
                  </a:cubicBezTo>
                  <a:cubicBezTo>
                    <a:pt x="520" y="765"/>
                    <a:pt x="555" y="781"/>
                    <a:pt x="594" y="788"/>
                  </a:cubicBezTo>
                  <a:cubicBezTo>
                    <a:pt x="596" y="780"/>
                    <a:pt x="593" y="770"/>
                    <a:pt x="597" y="763"/>
                  </a:cubicBezTo>
                  <a:cubicBezTo>
                    <a:pt x="600" y="757"/>
                    <a:pt x="607" y="757"/>
                    <a:pt x="613" y="758"/>
                  </a:cubicBezTo>
                  <a:cubicBezTo>
                    <a:pt x="617" y="758"/>
                    <a:pt x="619" y="754"/>
                    <a:pt x="617" y="751"/>
                  </a:cubicBezTo>
                  <a:cubicBezTo>
                    <a:pt x="608" y="749"/>
                    <a:pt x="612" y="740"/>
                    <a:pt x="609" y="735"/>
                  </a:cubicBezTo>
                  <a:cubicBezTo>
                    <a:pt x="609" y="732"/>
                    <a:pt x="614" y="732"/>
                    <a:pt x="613" y="729"/>
                  </a:cubicBezTo>
                  <a:cubicBezTo>
                    <a:pt x="607" y="724"/>
                    <a:pt x="616" y="719"/>
                    <a:pt x="611" y="714"/>
                  </a:cubicBezTo>
                  <a:cubicBezTo>
                    <a:pt x="613" y="712"/>
                    <a:pt x="615" y="709"/>
                    <a:pt x="618" y="709"/>
                  </a:cubicBezTo>
                  <a:cubicBezTo>
                    <a:pt x="599" y="719"/>
                    <a:pt x="580" y="707"/>
                    <a:pt x="563" y="700"/>
                  </a:cubicBezTo>
                  <a:cubicBezTo>
                    <a:pt x="556" y="696"/>
                    <a:pt x="545" y="691"/>
                    <a:pt x="543" y="682"/>
                  </a:cubicBezTo>
                  <a:close/>
                  <a:moveTo>
                    <a:pt x="711" y="733"/>
                  </a:moveTo>
                  <a:cubicBezTo>
                    <a:pt x="711" y="735"/>
                    <a:pt x="707" y="739"/>
                    <a:pt x="711" y="740"/>
                  </a:cubicBezTo>
                  <a:cubicBezTo>
                    <a:pt x="718" y="733"/>
                    <a:pt x="733" y="734"/>
                    <a:pt x="734" y="723"/>
                  </a:cubicBezTo>
                  <a:cubicBezTo>
                    <a:pt x="724" y="722"/>
                    <a:pt x="718" y="727"/>
                    <a:pt x="711" y="733"/>
                  </a:cubicBezTo>
                  <a:close/>
                  <a:moveTo>
                    <a:pt x="744" y="754"/>
                  </a:moveTo>
                  <a:cubicBezTo>
                    <a:pt x="735" y="754"/>
                    <a:pt x="731" y="761"/>
                    <a:pt x="724" y="767"/>
                  </a:cubicBezTo>
                  <a:cubicBezTo>
                    <a:pt x="716" y="771"/>
                    <a:pt x="712" y="758"/>
                    <a:pt x="705" y="761"/>
                  </a:cubicBezTo>
                  <a:cubicBezTo>
                    <a:pt x="705" y="763"/>
                    <a:pt x="707" y="763"/>
                    <a:pt x="708" y="764"/>
                  </a:cubicBezTo>
                  <a:cubicBezTo>
                    <a:pt x="710" y="766"/>
                    <a:pt x="710" y="770"/>
                    <a:pt x="708" y="772"/>
                  </a:cubicBezTo>
                  <a:cubicBezTo>
                    <a:pt x="698" y="781"/>
                    <a:pt x="693" y="768"/>
                    <a:pt x="684" y="769"/>
                  </a:cubicBezTo>
                  <a:cubicBezTo>
                    <a:pt x="684" y="772"/>
                    <a:pt x="684" y="772"/>
                    <a:pt x="684" y="772"/>
                  </a:cubicBezTo>
                  <a:cubicBezTo>
                    <a:pt x="685" y="774"/>
                    <a:pt x="684" y="778"/>
                    <a:pt x="681" y="776"/>
                  </a:cubicBezTo>
                  <a:cubicBezTo>
                    <a:pt x="675" y="767"/>
                    <a:pt x="663" y="770"/>
                    <a:pt x="657" y="762"/>
                  </a:cubicBezTo>
                  <a:cubicBezTo>
                    <a:pt x="653" y="760"/>
                    <a:pt x="650" y="762"/>
                    <a:pt x="647" y="765"/>
                  </a:cubicBezTo>
                  <a:cubicBezTo>
                    <a:pt x="645" y="769"/>
                    <a:pt x="636" y="764"/>
                    <a:pt x="638" y="772"/>
                  </a:cubicBezTo>
                  <a:cubicBezTo>
                    <a:pt x="631" y="774"/>
                    <a:pt x="630" y="782"/>
                    <a:pt x="625" y="787"/>
                  </a:cubicBezTo>
                  <a:cubicBezTo>
                    <a:pt x="616" y="785"/>
                    <a:pt x="612" y="796"/>
                    <a:pt x="604" y="795"/>
                  </a:cubicBezTo>
                  <a:cubicBezTo>
                    <a:pt x="605" y="797"/>
                    <a:pt x="604" y="800"/>
                    <a:pt x="606" y="800"/>
                  </a:cubicBezTo>
                  <a:cubicBezTo>
                    <a:pt x="611" y="802"/>
                    <a:pt x="617" y="803"/>
                    <a:pt x="623" y="802"/>
                  </a:cubicBezTo>
                  <a:cubicBezTo>
                    <a:pt x="632" y="788"/>
                    <a:pt x="646" y="800"/>
                    <a:pt x="658" y="795"/>
                  </a:cubicBezTo>
                  <a:cubicBezTo>
                    <a:pt x="666" y="796"/>
                    <a:pt x="661" y="804"/>
                    <a:pt x="666" y="807"/>
                  </a:cubicBezTo>
                  <a:cubicBezTo>
                    <a:pt x="678" y="803"/>
                    <a:pt x="687" y="817"/>
                    <a:pt x="697" y="809"/>
                  </a:cubicBezTo>
                  <a:cubicBezTo>
                    <a:pt x="696" y="795"/>
                    <a:pt x="711" y="796"/>
                    <a:pt x="720" y="793"/>
                  </a:cubicBezTo>
                  <a:cubicBezTo>
                    <a:pt x="733" y="785"/>
                    <a:pt x="748" y="774"/>
                    <a:pt x="746" y="757"/>
                  </a:cubicBezTo>
                  <a:lnTo>
                    <a:pt x="744" y="754"/>
                  </a:lnTo>
                  <a:close/>
                  <a:moveTo>
                    <a:pt x="464" y="762"/>
                  </a:moveTo>
                  <a:cubicBezTo>
                    <a:pt x="447" y="783"/>
                    <a:pt x="427" y="805"/>
                    <a:pt x="407" y="822"/>
                  </a:cubicBezTo>
                  <a:cubicBezTo>
                    <a:pt x="416" y="822"/>
                    <a:pt x="421" y="832"/>
                    <a:pt x="428" y="836"/>
                  </a:cubicBezTo>
                  <a:cubicBezTo>
                    <a:pt x="472" y="873"/>
                    <a:pt x="526" y="890"/>
                    <a:pt x="576" y="903"/>
                  </a:cubicBezTo>
                  <a:cubicBezTo>
                    <a:pt x="562" y="896"/>
                    <a:pt x="562" y="896"/>
                    <a:pt x="562" y="896"/>
                  </a:cubicBezTo>
                  <a:cubicBezTo>
                    <a:pt x="552" y="884"/>
                    <a:pt x="537" y="870"/>
                    <a:pt x="537" y="854"/>
                  </a:cubicBezTo>
                  <a:cubicBezTo>
                    <a:pt x="547" y="850"/>
                    <a:pt x="546" y="839"/>
                    <a:pt x="549" y="831"/>
                  </a:cubicBezTo>
                  <a:cubicBezTo>
                    <a:pt x="558" y="822"/>
                    <a:pt x="569" y="817"/>
                    <a:pt x="580" y="814"/>
                  </a:cubicBezTo>
                  <a:cubicBezTo>
                    <a:pt x="551" y="826"/>
                    <a:pt x="525" y="805"/>
                    <a:pt x="501" y="793"/>
                  </a:cubicBezTo>
                  <a:cubicBezTo>
                    <a:pt x="488" y="784"/>
                    <a:pt x="472" y="776"/>
                    <a:pt x="464" y="762"/>
                  </a:cubicBezTo>
                  <a:close/>
                  <a:moveTo>
                    <a:pt x="867" y="843"/>
                  </a:moveTo>
                  <a:cubicBezTo>
                    <a:pt x="865" y="838"/>
                    <a:pt x="865" y="838"/>
                    <a:pt x="865" y="838"/>
                  </a:cubicBezTo>
                  <a:cubicBezTo>
                    <a:pt x="862" y="845"/>
                    <a:pt x="857" y="849"/>
                    <a:pt x="852" y="854"/>
                  </a:cubicBezTo>
                  <a:cubicBezTo>
                    <a:pt x="852" y="859"/>
                    <a:pt x="851" y="866"/>
                    <a:pt x="856" y="869"/>
                  </a:cubicBezTo>
                  <a:cubicBezTo>
                    <a:pt x="868" y="873"/>
                    <a:pt x="883" y="880"/>
                    <a:pt x="885" y="894"/>
                  </a:cubicBezTo>
                  <a:cubicBezTo>
                    <a:pt x="881" y="907"/>
                    <a:pt x="856" y="918"/>
                    <a:pt x="871" y="932"/>
                  </a:cubicBezTo>
                  <a:cubicBezTo>
                    <a:pt x="876" y="939"/>
                    <a:pt x="865" y="942"/>
                    <a:pt x="867" y="948"/>
                  </a:cubicBezTo>
                  <a:cubicBezTo>
                    <a:pt x="871" y="942"/>
                    <a:pt x="871" y="942"/>
                    <a:pt x="871" y="942"/>
                  </a:cubicBezTo>
                  <a:cubicBezTo>
                    <a:pt x="888" y="929"/>
                    <a:pt x="907" y="916"/>
                    <a:pt x="922" y="899"/>
                  </a:cubicBezTo>
                  <a:cubicBezTo>
                    <a:pt x="924" y="899"/>
                    <a:pt x="924" y="899"/>
                    <a:pt x="924" y="899"/>
                  </a:cubicBezTo>
                  <a:cubicBezTo>
                    <a:pt x="921" y="898"/>
                    <a:pt x="916" y="901"/>
                    <a:pt x="912" y="900"/>
                  </a:cubicBezTo>
                  <a:cubicBezTo>
                    <a:pt x="904" y="896"/>
                    <a:pt x="903" y="889"/>
                    <a:pt x="903" y="880"/>
                  </a:cubicBezTo>
                  <a:lnTo>
                    <a:pt x="867" y="843"/>
                  </a:lnTo>
                  <a:close/>
                  <a:moveTo>
                    <a:pt x="401" y="854"/>
                  </a:moveTo>
                  <a:cubicBezTo>
                    <a:pt x="400" y="852"/>
                    <a:pt x="400" y="852"/>
                    <a:pt x="400" y="852"/>
                  </a:cubicBezTo>
                  <a:cubicBezTo>
                    <a:pt x="401" y="856"/>
                    <a:pt x="401" y="856"/>
                    <a:pt x="401" y="856"/>
                  </a:cubicBezTo>
                  <a:lnTo>
                    <a:pt x="401" y="854"/>
                  </a:lnTo>
                  <a:close/>
                  <a:moveTo>
                    <a:pt x="410" y="867"/>
                  </a:moveTo>
                  <a:cubicBezTo>
                    <a:pt x="407" y="865"/>
                    <a:pt x="404" y="862"/>
                    <a:pt x="403" y="858"/>
                  </a:cubicBezTo>
                  <a:lnTo>
                    <a:pt x="410" y="867"/>
                  </a:lnTo>
                  <a:close/>
                  <a:moveTo>
                    <a:pt x="412" y="869"/>
                  </a:moveTo>
                  <a:cubicBezTo>
                    <a:pt x="414" y="876"/>
                    <a:pt x="423" y="880"/>
                    <a:pt x="421" y="889"/>
                  </a:cubicBezTo>
                  <a:cubicBezTo>
                    <a:pt x="416" y="897"/>
                    <a:pt x="406" y="897"/>
                    <a:pt x="398" y="897"/>
                  </a:cubicBezTo>
                  <a:cubicBezTo>
                    <a:pt x="381" y="894"/>
                    <a:pt x="369" y="907"/>
                    <a:pt x="353" y="909"/>
                  </a:cubicBezTo>
                  <a:cubicBezTo>
                    <a:pt x="339" y="913"/>
                    <a:pt x="334" y="896"/>
                    <a:pt x="321" y="897"/>
                  </a:cubicBezTo>
                  <a:cubicBezTo>
                    <a:pt x="402" y="967"/>
                    <a:pt x="494" y="1012"/>
                    <a:pt x="602" y="1017"/>
                  </a:cubicBezTo>
                  <a:cubicBezTo>
                    <a:pt x="610" y="1023"/>
                    <a:pt x="610" y="1023"/>
                    <a:pt x="610" y="1023"/>
                  </a:cubicBezTo>
                  <a:cubicBezTo>
                    <a:pt x="606" y="1013"/>
                    <a:pt x="606" y="1013"/>
                    <a:pt x="606" y="1013"/>
                  </a:cubicBezTo>
                  <a:cubicBezTo>
                    <a:pt x="606" y="936"/>
                    <a:pt x="606" y="936"/>
                    <a:pt x="606" y="936"/>
                  </a:cubicBezTo>
                  <a:cubicBezTo>
                    <a:pt x="599" y="939"/>
                    <a:pt x="599" y="939"/>
                    <a:pt x="599" y="939"/>
                  </a:cubicBezTo>
                  <a:cubicBezTo>
                    <a:pt x="529" y="936"/>
                    <a:pt x="467" y="910"/>
                    <a:pt x="412" y="869"/>
                  </a:cubicBezTo>
                  <a:close/>
                  <a:moveTo>
                    <a:pt x="948" y="923"/>
                  </a:moveTo>
                  <a:cubicBezTo>
                    <a:pt x="947" y="916"/>
                    <a:pt x="947" y="916"/>
                    <a:pt x="947" y="916"/>
                  </a:cubicBezTo>
                  <a:cubicBezTo>
                    <a:pt x="938" y="932"/>
                    <a:pt x="920" y="943"/>
                    <a:pt x="907" y="955"/>
                  </a:cubicBezTo>
                  <a:cubicBezTo>
                    <a:pt x="888" y="974"/>
                    <a:pt x="857" y="978"/>
                    <a:pt x="848" y="1005"/>
                  </a:cubicBezTo>
                  <a:cubicBezTo>
                    <a:pt x="838" y="1014"/>
                    <a:pt x="834" y="1029"/>
                    <a:pt x="820" y="1034"/>
                  </a:cubicBezTo>
                  <a:cubicBezTo>
                    <a:pt x="815" y="1048"/>
                    <a:pt x="800" y="1047"/>
                    <a:pt x="791" y="1057"/>
                  </a:cubicBezTo>
                  <a:cubicBezTo>
                    <a:pt x="767" y="1079"/>
                    <a:pt x="751" y="1043"/>
                    <a:pt x="729" y="1039"/>
                  </a:cubicBezTo>
                  <a:cubicBezTo>
                    <a:pt x="685" y="1047"/>
                    <a:pt x="685" y="1047"/>
                    <a:pt x="685" y="1047"/>
                  </a:cubicBezTo>
                  <a:cubicBezTo>
                    <a:pt x="670" y="1047"/>
                    <a:pt x="654" y="1052"/>
                    <a:pt x="640" y="1047"/>
                  </a:cubicBezTo>
                  <a:cubicBezTo>
                    <a:pt x="642" y="1077"/>
                    <a:pt x="642" y="1109"/>
                    <a:pt x="640" y="1138"/>
                  </a:cubicBezTo>
                  <a:cubicBezTo>
                    <a:pt x="645" y="1135"/>
                    <a:pt x="645" y="1135"/>
                    <a:pt x="645" y="1135"/>
                  </a:cubicBezTo>
                  <a:cubicBezTo>
                    <a:pt x="785" y="1129"/>
                    <a:pt x="906" y="1076"/>
                    <a:pt x="1009" y="982"/>
                  </a:cubicBezTo>
                  <a:lnTo>
                    <a:pt x="948" y="923"/>
                  </a:lnTo>
                  <a:close/>
                  <a:moveTo>
                    <a:pt x="304" y="923"/>
                  </a:moveTo>
                  <a:cubicBezTo>
                    <a:pt x="304" y="926"/>
                    <a:pt x="304" y="926"/>
                    <a:pt x="304" y="926"/>
                  </a:cubicBezTo>
                  <a:cubicBezTo>
                    <a:pt x="244" y="986"/>
                    <a:pt x="244" y="986"/>
                    <a:pt x="244" y="986"/>
                  </a:cubicBezTo>
                  <a:cubicBezTo>
                    <a:pt x="334" y="1064"/>
                    <a:pt x="436" y="1115"/>
                    <a:pt x="553" y="1131"/>
                  </a:cubicBezTo>
                  <a:cubicBezTo>
                    <a:pt x="571" y="1134"/>
                    <a:pt x="593" y="1132"/>
                    <a:pt x="611" y="1138"/>
                  </a:cubicBezTo>
                  <a:cubicBezTo>
                    <a:pt x="606" y="1131"/>
                    <a:pt x="606" y="1131"/>
                    <a:pt x="606" y="1131"/>
                  </a:cubicBezTo>
                  <a:cubicBezTo>
                    <a:pt x="606" y="1052"/>
                    <a:pt x="606" y="1052"/>
                    <a:pt x="606" y="1052"/>
                  </a:cubicBezTo>
                  <a:cubicBezTo>
                    <a:pt x="609" y="1048"/>
                    <a:pt x="609" y="1048"/>
                    <a:pt x="609" y="1048"/>
                  </a:cubicBezTo>
                  <a:cubicBezTo>
                    <a:pt x="600" y="1050"/>
                    <a:pt x="600" y="1050"/>
                    <a:pt x="600" y="1050"/>
                  </a:cubicBezTo>
                  <a:cubicBezTo>
                    <a:pt x="487" y="1042"/>
                    <a:pt x="387" y="1002"/>
                    <a:pt x="304" y="923"/>
                  </a:cubicBezTo>
                  <a:close/>
                  <a:moveTo>
                    <a:pt x="636" y="943"/>
                  </a:moveTo>
                  <a:cubicBezTo>
                    <a:pt x="640" y="949"/>
                    <a:pt x="640" y="949"/>
                    <a:pt x="640" y="949"/>
                  </a:cubicBezTo>
                  <a:cubicBezTo>
                    <a:pt x="640" y="973"/>
                    <a:pt x="643" y="997"/>
                    <a:pt x="640" y="1021"/>
                  </a:cubicBezTo>
                  <a:cubicBezTo>
                    <a:pt x="661" y="1014"/>
                    <a:pt x="686" y="1015"/>
                    <a:pt x="709" y="1011"/>
                  </a:cubicBezTo>
                  <a:cubicBezTo>
                    <a:pt x="705" y="1009"/>
                    <a:pt x="700" y="1008"/>
                    <a:pt x="697" y="1003"/>
                  </a:cubicBezTo>
                  <a:cubicBezTo>
                    <a:pt x="683" y="1003"/>
                    <a:pt x="677" y="988"/>
                    <a:pt x="672" y="978"/>
                  </a:cubicBezTo>
                  <a:cubicBezTo>
                    <a:pt x="670" y="970"/>
                    <a:pt x="676" y="963"/>
                    <a:pt x="679" y="957"/>
                  </a:cubicBezTo>
                  <a:cubicBezTo>
                    <a:pt x="673" y="945"/>
                    <a:pt x="655" y="954"/>
                    <a:pt x="645" y="949"/>
                  </a:cubicBezTo>
                  <a:cubicBezTo>
                    <a:pt x="642" y="947"/>
                    <a:pt x="640" y="943"/>
                    <a:pt x="636" y="9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4630" y="181"/>
              <a:ext cx="37" cy="39"/>
            </a:xfrm>
            <a:custGeom>
              <a:avLst/>
              <a:gdLst>
                <a:gd name="T0" fmla="*/ 124 w 205"/>
                <a:gd name="T1" fmla="*/ 61 h 216"/>
                <a:gd name="T2" fmla="*/ 198 w 205"/>
                <a:gd name="T3" fmla="*/ 200 h 216"/>
                <a:gd name="T4" fmla="*/ 205 w 205"/>
                <a:gd name="T5" fmla="*/ 216 h 216"/>
                <a:gd name="T6" fmla="*/ 48 w 205"/>
                <a:gd name="T7" fmla="*/ 49 h 216"/>
                <a:gd name="T8" fmla="*/ 0 w 205"/>
                <a:gd name="T9" fmla="*/ 0 h 216"/>
                <a:gd name="T10" fmla="*/ 124 w 205"/>
                <a:gd name="T11" fmla="*/ 61 h 216"/>
              </a:gdLst>
              <a:ahLst/>
              <a:cxnLst>
                <a:cxn ang="0">
                  <a:pos x="T0" y="T1"/>
                </a:cxn>
                <a:cxn ang="0">
                  <a:pos x="T2" y="T3"/>
                </a:cxn>
                <a:cxn ang="0">
                  <a:pos x="T4" y="T5"/>
                </a:cxn>
                <a:cxn ang="0">
                  <a:pos x="T6" y="T7"/>
                </a:cxn>
                <a:cxn ang="0">
                  <a:pos x="T8" y="T9"/>
                </a:cxn>
                <a:cxn ang="0">
                  <a:pos x="T10" y="T11"/>
                </a:cxn>
              </a:cxnLst>
              <a:rect l="0" t="0" r="r" b="b"/>
              <a:pathLst>
                <a:path w="205" h="216">
                  <a:moveTo>
                    <a:pt x="124" y="61"/>
                  </a:moveTo>
                  <a:cubicBezTo>
                    <a:pt x="166" y="99"/>
                    <a:pt x="185" y="149"/>
                    <a:pt x="198" y="200"/>
                  </a:cubicBezTo>
                  <a:cubicBezTo>
                    <a:pt x="205" y="216"/>
                    <a:pt x="205" y="216"/>
                    <a:pt x="205" y="216"/>
                  </a:cubicBezTo>
                  <a:cubicBezTo>
                    <a:pt x="143" y="172"/>
                    <a:pt x="87" y="112"/>
                    <a:pt x="48" y="49"/>
                  </a:cubicBezTo>
                  <a:cubicBezTo>
                    <a:pt x="0" y="0"/>
                    <a:pt x="0" y="0"/>
                    <a:pt x="0" y="0"/>
                  </a:cubicBezTo>
                  <a:cubicBezTo>
                    <a:pt x="42" y="18"/>
                    <a:pt x="87" y="29"/>
                    <a:pt x="12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4438" y="182"/>
              <a:ext cx="37" cy="40"/>
            </a:xfrm>
            <a:custGeom>
              <a:avLst/>
              <a:gdLst>
                <a:gd name="T0" fmla="*/ 97 w 201"/>
                <a:gd name="T1" fmla="*/ 129 h 217"/>
                <a:gd name="T2" fmla="*/ 0 w 201"/>
                <a:gd name="T3" fmla="*/ 217 h 217"/>
                <a:gd name="T4" fmla="*/ 43 w 201"/>
                <a:gd name="T5" fmla="*/ 106 h 217"/>
                <a:gd name="T6" fmla="*/ 201 w 201"/>
                <a:gd name="T7" fmla="*/ 0 h 217"/>
                <a:gd name="T8" fmla="*/ 97 w 201"/>
                <a:gd name="T9" fmla="*/ 129 h 217"/>
              </a:gdLst>
              <a:ahLst/>
              <a:cxnLst>
                <a:cxn ang="0">
                  <a:pos x="T0" y="T1"/>
                </a:cxn>
                <a:cxn ang="0">
                  <a:pos x="T2" y="T3"/>
                </a:cxn>
                <a:cxn ang="0">
                  <a:pos x="T4" y="T5"/>
                </a:cxn>
                <a:cxn ang="0">
                  <a:pos x="T6" y="T7"/>
                </a:cxn>
                <a:cxn ang="0">
                  <a:pos x="T8" y="T9"/>
                </a:cxn>
              </a:cxnLst>
              <a:rect l="0" t="0" r="r" b="b"/>
              <a:pathLst>
                <a:path w="201" h="217">
                  <a:moveTo>
                    <a:pt x="97" y="129"/>
                  </a:moveTo>
                  <a:cubicBezTo>
                    <a:pt x="68" y="164"/>
                    <a:pt x="32" y="187"/>
                    <a:pt x="0" y="217"/>
                  </a:cubicBezTo>
                  <a:cubicBezTo>
                    <a:pt x="17" y="182"/>
                    <a:pt x="18" y="139"/>
                    <a:pt x="43" y="106"/>
                  </a:cubicBezTo>
                  <a:cubicBezTo>
                    <a:pt x="78" y="44"/>
                    <a:pt x="143" y="23"/>
                    <a:pt x="201" y="0"/>
                  </a:cubicBezTo>
                  <a:cubicBezTo>
                    <a:pt x="158" y="38"/>
                    <a:pt x="128" y="85"/>
                    <a:pt x="9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userDrawn="1"/>
          </p:nvSpPr>
          <p:spPr bwMode="auto">
            <a:xfrm>
              <a:off x="4645" y="195"/>
              <a:ext cx="37" cy="56"/>
            </a:xfrm>
            <a:custGeom>
              <a:avLst/>
              <a:gdLst>
                <a:gd name="T0" fmla="*/ 193 w 207"/>
                <a:gd name="T1" fmla="*/ 124 h 306"/>
                <a:gd name="T2" fmla="*/ 200 w 207"/>
                <a:gd name="T3" fmla="*/ 306 h 306"/>
                <a:gd name="T4" fmla="*/ 199 w 207"/>
                <a:gd name="T5" fmla="*/ 306 h 306"/>
                <a:gd name="T6" fmla="*/ 47 w 207"/>
                <a:gd name="T7" fmla="*/ 158 h 306"/>
                <a:gd name="T8" fmla="*/ 0 w 207"/>
                <a:gd name="T9" fmla="*/ 50 h 306"/>
                <a:gd name="T10" fmla="*/ 146 w 207"/>
                <a:gd name="T11" fmla="*/ 188 h 306"/>
                <a:gd name="T12" fmla="*/ 174 w 207"/>
                <a:gd name="T13" fmla="*/ 233 h 306"/>
                <a:gd name="T14" fmla="*/ 175 w 207"/>
                <a:gd name="T15" fmla="*/ 232 h 306"/>
                <a:gd name="T16" fmla="*/ 125 w 207"/>
                <a:gd name="T17" fmla="*/ 64 h 306"/>
                <a:gd name="T18" fmla="*/ 77 w 207"/>
                <a:gd name="T19" fmla="*/ 0 h 306"/>
                <a:gd name="T20" fmla="*/ 193 w 207"/>
                <a:gd name="T21" fmla="*/ 12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306">
                  <a:moveTo>
                    <a:pt x="193" y="124"/>
                  </a:moveTo>
                  <a:cubicBezTo>
                    <a:pt x="207" y="185"/>
                    <a:pt x="187" y="244"/>
                    <a:pt x="200" y="306"/>
                  </a:cubicBezTo>
                  <a:cubicBezTo>
                    <a:pt x="199" y="306"/>
                    <a:pt x="199" y="306"/>
                    <a:pt x="199" y="306"/>
                  </a:cubicBezTo>
                  <a:cubicBezTo>
                    <a:pt x="166" y="241"/>
                    <a:pt x="96" y="210"/>
                    <a:pt x="47" y="158"/>
                  </a:cubicBezTo>
                  <a:cubicBezTo>
                    <a:pt x="19" y="127"/>
                    <a:pt x="7" y="90"/>
                    <a:pt x="0" y="50"/>
                  </a:cubicBezTo>
                  <a:cubicBezTo>
                    <a:pt x="28" y="117"/>
                    <a:pt x="103" y="131"/>
                    <a:pt x="146" y="188"/>
                  </a:cubicBezTo>
                  <a:cubicBezTo>
                    <a:pt x="160" y="201"/>
                    <a:pt x="165" y="219"/>
                    <a:pt x="174" y="233"/>
                  </a:cubicBezTo>
                  <a:cubicBezTo>
                    <a:pt x="175" y="232"/>
                    <a:pt x="175" y="232"/>
                    <a:pt x="175" y="232"/>
                  </a:cubicBezTo>
                  <a:cubicBezTo>
                    <a:pt x="151" y="179"/>
                    <a:pt x="142" y="120"/>
                    <a:pt x="125" y="64"/>
                  </a:cubicBezTo>
                  <a:cubicBezTo>
                    <a:pt x="117" y="39"/>
                    <a:pt x="99" y="15"/>
                    <a:pt x="77" y="0"/>
                  </a:cubicBezTo>
                  <a:cubicBezTo>
                    <a:pt x="133" y="11"/>
                    <a:pt x="182" y="70"/>
                    <a:pt x="19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userDrawn="1"/>
          </p:nvSpPr>
          <p:spPr bwMode="auto">
            <a:xfrm>
              <a:off x="4423" y="197"/>
              <a:ext cx="37" cy="55"/>
            </a:xfrm>
            <a:custGeom>
              <a:avLst/>
              <a:gdLst>
                <a:gd name="T0" fmla="*/ 124 w 201"/>
                <a:gd name="T1" fmla="*/ 0 h 306"/>
                <a:gd name="T2" fmla="*/ 52 w 201"/>
                <a:gd name="T3" fmla="*/ 169 h 306"/>
                <a:gd name="T4" fmla="*/ 31 w 201"/>
                <a:gd name="T5" fmla="*/ 233 h 306"/>
                <a:gd name="T6" fmla="*/ 33 w 201"/>
                <a:gd name="T7" fmla="*/ 234 h 306"/>
                <a:gd name="T8" fmla="*/ 80 w 201"/>
                <a:gd name="T9" fmla="*/ 165 h 306"/>
                <a:gd name="T10" fmla="*/ 201 w 201"/>
                <a:gd name="T11" fmla="*/ 48 h 306"/>
                <a:gd name="T12" fmla="*/ 74 w 201"/>
                <a:gd name="T13" fmla="*/ 230 h 306"/>
                <a:gd name="T14" fmla="*/ 10 w 201"/>
                <a:gd name="T15" fmla="*/ 306 h 306"/>
                <a:gd name="T16" fmla="*/ 11 w 201"/>
                <a:gd name="T17" fmla="*/ 246 h 306"/>
                <a:gd name="T18" fmla="*/ 48 w 201"/>
                <a:gd name="T19" fmla="*/ 51 h 306"/>
                <a:gd name="T20" fmla="*/ 124 w 201"/>
                <a:gd name="T2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06">
                  <a:moveTo>
                    <a:pt x="124" y="0"/>
                  </a:moveTo>
                  <a:cubicBezTo>
                    <a:pt x="67" y="40"/>
                    <a:pt x="70" y="110"/>
                    <a:pt x="52" y="169"/>
                  </a:cubicBezTo>
                  <a:cubicBezTo>
                    <a:pt x="46" y="191"/>
                    <a:pt x="36" y="211"/>
                    <a:pt x="31" y="233"/>
                  </a:cubicBezTo>
                  <a:cubicBezTo>
                    <a:pt x="33" y="234"/>
                    <a:pt x="33" y="234"/>
                    <a:pt x="33" y="234"/>
                  </a:cubicBezTo>
                  <a:cubicBezTo>
                    <a:pt x="42" y="209"/>
                    <a:pt x="59" y="185"/>
                    <a:pt x="80" y="165"/>
                  </a:cubicBezTo>
                  <a:cubicBezTo>
                    <a:pt x="121" y="127"/>
                    <a:pt x="181" y="104"/>
                    <a:pt x="201" y="48"/>
                  </a:cubicBezTo>
                  <a:cubicBezTo>
                    <a:pt x="200" y="125"/>
                    <a:pt x="136" y="186"/>
                    <a:pt x="74" y="230"/>
                  </a:cubicBezTo>
                  <a:cubicBezTo>
                    <a:pt x="48" y="252"/>
                    <a:pt x="24" y="278"/>
                    <a:pt x="10" y="306"/>
                  </a:cubicBezTo>
                  <a:cubicBezTo>
                    <a:pt x="8" y="287"/>
                    <a:pt x="13" y="267"/>
                    <a:pt x="11" y="246"/>
                  </a:cubicBezTo>
                  <a:cubicBezTo>
                    <a:pt x="5" y="179"/>
                    <a:pt x="0" y="102"/>
                    <a:pt x="48" y="51"/>
                  </a:cubicBezTo>
                  <a:cubicBezTo>
                    <a:pt x="68" y="26"/>
                    <a:pt x="95" y="8"/>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p:cNvSpPr>
            <p:nvPr userDrawn="1"/>
          </p:nvSpPr>
          <p:spPr bwMode="auto">
            <a:xfrm>
              <a:off x="4658" y="214"/>
              <a:ext cx="40" cy="73"/>
            </a:xfrm>
            <a:custGeom>
              <a:avLst/>
              <a:gdLst>
                <a:gd name="T0" fmla="*/ 157 w 219"/>
                <a:gd name="T1" fmla="*/ 33 h 401"/>
                <a:gd name="T2" fmla="*/ 182 w 219"/>
                <a:gd name="T3" fmla="*/ 293 h 401"/>
                <a:gd name="T4" fmla="*/ 153 w 219"/>
                <a:gd name="T5" fmla="*/ 401 h 401"/>
                <a:gd name="T6" fmla="*/ 147 w 219"/>
                <a:gd name="T7" fmla="*/ 378 h 401"/>
                <a:gd name="T8" fmla="*/ 22 w 219"/>
                <a:gd name="T9" fmla="*/ 171 h 401"/>
                <a:gd name="T10" fmla="*/ 0 w 219"/>
                <a:gd name="T11" fmla="*/ 96 h 401"/>
                <a:gd name="T12" fmla="*/ 134 w 219"/>
                <a:gd name="T13" fmla="*/ 253 h 401"/>
                <a:gd name="T14" fmla="*/ 148 w 219"/>
                <a:gd name="T15" fmla="*/ 309 h 401"/>
                <a:gd name="T16" fmla="*/ 151 w 219"/>
                <a:gd name="T17" fmla="*/ 307 h 401"/>
                <a:gd name="T18" fmla="*/ 153 w 219"/>
                <a:gd name="T19" fmla="*/ 100 h 401"/>
                <a:gd name="T20" fmla="*/ 129 w 219"/>
                <a:gd name="T21" fmla="*/ 0 h 401"/>
                <a:gd name="T22" fmla="*/ 157 w 219"/>
                <a:gd name="T23" fmla="*/ 3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401">
                  <a:moveTo>
                    <a:pt x="157" y="33"/>
                  </a:moveTo>
                  <a:cubicBezTo>
                    <a:pt x="208" y="103"/>
                    <a:pt x="219" y="214"/>
                    <a:pt x="182" y="293"/>
                  </a:cubicBezTo>
                  <a:cubicBezTo>
                    <a:pt x="168" y="327"/>
                    <a:pt x="158" y="363"/>
                    <a:pt x="153" y="401"/>
                  </a:cubicBezTo>
                  <a:cubicBezTo>
                    <a:pt x="150" y="394"/>
                    <a:pt x="149" y="386"/>
                    <a:pt x="147" y="378"/>
                  </a:cubicBezTo>
                  <a:cubicBezTo>
                    <a:pt x="127" y="300"/>
                    <a:pt x="53" y="245"/>
                    <a:pt x="22" y="171"/>
                  </a:cubicBezTo>
                  <a:cubicBezTo>
                    <a:pt x="13" y="147"/>
                    <a:pt x="5" y="122"/>
                    <a:pt x="0" y="96"/>
                  </a:cubicBezTo>
                  <a:cubicBezTo>
                    <a:pt x="33" y="156"/>
                    <a:pt x="113" y="187"/>
                    <a:pt x="134" y="253"/>
                  </a:cubicBezTo>
                  <a:cubicBezTo>
                    <a:pt x="143" y="270"/>
                    <a:pt x="143" y="291"/>
                    <a:pt x="148" y="309"/>
                  </a:cubicBezTo>
                  <a:cubicBezTo>
                    <a:pt x="149" y="309"/>
                    <a:pt x="151" y="308"/>
                    <a:pt x="151" y="307"/>
                  </a:cubicBezTo>
                  <a:cubicBezTo>
                    <a:pt x="141" y="239"/>
                    <a:pt x="144" y="167"/>
                    <a:pt x="153" y="100"/>
                  </a:cubicBezTo>
                  <a:cubicBezTo>
                    <a:pt x="153" y="64"/>
                    <a:pt x="149" y="28"/>
                    <a:pt x="129" y="0"/>
                  </a:cubicBezTo>
                  <a:cubicBezTo>
                    <a:pt x="142" y="8"/>
                    <a:pt x="148" y="22"/>
                    <a:pt x="15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userDrawn="1"/>
          </p:nvSpPr>
          <p:spPr bwMode="auto">
            <a:xfrm>
              <a:off x="4410" y="216"/>
              <a:ext cx="37" cy="73"/>
            </a:xfrm>
            <a:custGeom>
              <a:avLst/>
              <a:gdLst>
                <a:gd name="T0" fmla="*/ 75 w 205"/>
                <a:gd name="T1" fmla="*/ 1 h 401"/>
                <a:gd name="T2" fmla="*/ 66 w 205"/>
                <a:gd name="T3" fmla="*/ 228 h 401"/>
                <a:gd name="T4" fmla="*/ 60 w 205"/>
                <a:gd name="T5" fmla="*/ 306 h 401"/>
                <a:gd name="T6" fmla="*/ 63 w 205"/>
                <a:gd name="T7" fmla="*/ 308 h 401"/>
                <a:gd name="T8" fmla="*/ 68 w 205"/>
                <a:gd name="T9" fmla="*/ 281 h 401"/>
                <a:gd name="T10" fmla="*/ 181 w 205"/>
                <a:gd name="T11" fmla="*/ 130 h 401"/>
                <a:gd name="T12" fmla="*/ 205 w 205"/>
                <a:gd name="T13" fmla="*/ 94 h 401"/>
                <a:gd name="T14" fmla="*/ 178 w 205"/>
                <a:gd name="T15" fmla="*/ 186 h 401"/>
                <a:gd name="T16" fmla="*/ 60 w 205"/>
                <a:gd name="T17" fmla="*/ 401 h 401"/>
                <a:gd name="T18" fmla="*/ 5 w 205"/>
                <a:gd name="T19" fmla="*/ 178 h 401"/>
                <a:gd name="T20" fmla="*/ 72 w 205"/>
                <a:gd name="T21" fmla="*/ 2 h 401"/>
                <a:gd name="T22" fmla="*/ 75 w 205"/>
                <a:gd name="T23" fmla="*/ 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401">
                  <a:moveTo>
                    <a:pt x="75" y="1"/>
                  </a:moveTo>
                  <a:cubicBezTo>
                    <a:pt x="31" y="68"/>
                    <a:pt x="68" y="152"/>
                    <a:pt x="66" y="228"/>
                  </a:cubicBezTo>
                  <a:cubicBezTo>
                    <a:pt x="60" y="306"/>
                    <a:pt x="60" y="306"/>
                    <a:pt x="60" y="306"/>
                  </a:cubicBezTo>
                  <a:cubicBezTo>
                    <a:pt x="61" y="307"/>
                    <a:pt x="61" y="309"/>
                    <a:pt x="63" y="308"/>
                  </a:cubicBezTo>
                  <a:cubicBezTo>
                    <a:pt x="66" y="300"/>
                    <a:pt x="66" y="290"/>
                    <a:pt x="68" y="281"/>
                  </a:cubicBezTo>
                  <a:cubicBezTo>
                    <a:pt x="78" y="218"/>
                    <a:pt x="133" y="174"/>
                    <a:pt x="181" y="130"/>
                  </a:cubicBezTo>
                  <a:cubicBezTo>
                    <a:pt x="191" y="119"/>
                    <a:pt x="200" y="107"/>
                    <a:pt x="205" y="94"/>
                  </a:cubicBezTo>
                  <a:cubicBezTo>
                    <a:pt x="201" y="125"/>
                    <a:pt x="191" y="157"/>
                    <a:pt x="178" y="186"/>
                  </a:cubicBezTo>
                  <a:cubicBezTo>
                    <a:pt x="141" y="258"/>
                    <a:pt x="73" y="318"/>
                    <a:pt x="60" y="401"/>
                  </a:cubicBezTo>
                  <a:cubicBezTo>
                    <a:pt x="54" y="321"/>
                    <a:pt x="0" y="262"/>
                    <a:pt x="5" y="178"/>
                  </a:cubicBezTo>
                  <a:cubicBezTo>
                    <a:pt x="4" y="109"/>
                    <a:pt x="32" y="53"/>
                    <a:pt x="72" y="2"/>
                  </a:cubicBezTo>
                  <a:cubicBezTo>
                    <a:pt x="73" y="2"/>
                    <a:pt x="74" y="0"/>
                    <a:pt x="7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4667" y="252"/>
              <a:ext cx="38" cy="74"/>
            </a:xfrm>
            <a:custGeom>
              <a:avLst/>
              <a:gdLst>
                <a:gd name="T0" fmla="*/ 153 w 207"/>
                <a:gd name="T1" fmla="*/ 274 h 401"/>
                <a:gd name="T2" fmla="*/ 57 w 207"/>
                <a:gd name="T3" fmla="*/ 401 h 401"/>
                <a:gd name="T4" fmla="*/ 51 w 207"/>
                <a:gd name="T5" fmla="*/ 291 h 401"/>
                <a:gd name="T6" fmla="*/ 0 w 207"/>
                <a:gd name="T7" fmla="*/ 69 h 401"/>
                <a:gd name="T8" fmla="*/ 1 w 207"/>
                <a:gd name="T9" fmla="*/ 40 h 401"/>
                <a:gd name="T10" fmla="*/ 92 w 207"/>
                <a:gd name="T11" fmla="*/ 263 h 401"/>
                <a:gd name="T12" fmla="*/ 83 w 207"/>
                <a:gd name="T13" fmla="*/ 322 h 401"/>
                <a:gd name="T14" fmla="*/ 85 w 207"/>
                <a:gd name="T15" fmla="*/ 324 h 401"/>
                <a:gd name="T16" fmla="*/ 88 w 207"/>
                <a:gd name="T17" fmla="*/ 320 h 401"/>
                <a:gd name="T18" fmla="*/ 123 w 207"/>
                <a:gd name="T19" fmla="*/ 189 h 401"/>
                <a:gd name="T20" fmla="*/ 168 w 207"/>
                <a:gd name="T21" fmla="*/ 0 h 401"/>
                <a:gd name="T22" fmla="*/ 153 w 207"/>
                <a:gd name="T23" fmla="*/ 27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401">
                  <a:moveTo>
                    <a:pt x="153" y="274"/>
                  </a:moveTo>
                  <a:cubicBezTo>
                    <a:pt x="122" y="317"/>
                    <a:pt x="85" y="357"/>
                    <a:pt x="57" y="401"/>
                  </a:cubicBezTo>
                  <a:cubicBezTo>
                    <a:pt x="61" y="367"/>
                    <a:pt x="65" y="324"/>
                    <a:pt x="51" y="291"/>
                  </a:cubicBezTo>
                  <a:cubicBezTo>
                    <a:pt x="27" y="220"/>
                    <a:pt x="7" y="147"/>
                    <a:pt x="0" y="69"/>
                  </a:cubicBezTo>
                  <a:cubicBezTo>
                    <a:pt x="1" y="40"/>
                    <a:pt x="1" y="40"/>
                    <a:pt x="1" y="40"/>
                  </a:cubicBezTo>
                  <a:cubicBezTo>
                    <a:pt x="19" y="119"/>
                    <a:pt x="97" y="174"/>
                    <a:pt x="92" y="263"/>
                  </a:cubicBezTo>
                  <a:cubicBezTo>
                    <a:pt x="94" y="285"/>
                    <a:pt x="87" y="303"/>
                    <a:pt x="83" y="322"/>
                  </a:cubicBezTo>
                  <a:cubicBezTo>
                    <a:pt x="85" y="324"/>
                    <a:pt x="85" y="324"/>
                    <a:pt x="85" y="324"/>
                  </a:cubicBezTo>
                  <a:cubicBezTo>
                    <a:pt x="88" y="320"/>
                    <a:pt x="88" y="320"/>
                    <a:pt x="88" y="320"/>
                  </a:cubicBezTo>
                  <a:cubicBezTo>
                    <a:pt x="100" y="276"/>
                    <a:pt x="105" y="230"/>
                    <a:pt x="123" y="189"/>
                  </a:cubicBezTo>
                  <a:cubicBezTo>
                    <a:pt x="149" y="130"/>
                    <a:pt x="181" y="71"/>
                    <a:pt x="168" y="0"/>
                  </a:cubicBezTo>
                  <a:cubicBezTo>
                    <a:pt x="207" y="84"/>
                    <a:pt x="195" y="196"/>
                    <a:pt x="153" y="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4403" y="254"/>
              <a:ext cx="36" cy="73"/>
            </a:xfrm>
            <a:custGeom>
              <a:avLst/>
              <a:gdLst>
                <a:gd name="T0" fmla="*/ 91 w 199"/>
                <a:gd name="T1" fmla="*/ 234 h 399"/>
                <a:gd name="T2" fmla="*/ 113 w 199"/>
                <a:gd name="T3" fmla="*/ 322 h 399"/>
                <a:gd name="T4" fmla="*/ 116 w 199"/>
                <a:gd name="T5" fmla="*/ 321 h 399"/>
                <a:gd name="T6" fmla="*/ 173 w 199"/>
                <a:gd name="T7" fmla="*/ 95 h 399"/>
                <a:gd name="T8" fmla="*/ 194 w 199"/>
                <a:gd name="T9" fmla="*/ 37 h 399"/>
                <a:gd name="T10" fmla="*/ 184 w 199"/>
                <a:gd name="T11" fmla="*/ 157 h 399"/>
                <a:gd name="T12" fmla="*/ 144 w 199"/>
                <a:gd name="T13" fmla="*/ 303 h 399"/>
                <a:gd name="T14" fmla="*/ 142 w 199"/>
                <a:gd name="T15" fmla="*/ 399 h 399"/>
                <a:gd name="T16" fmla="*/ 138 w 199"/>
                <a:gd name="T17" fmla="*/ 395 h 399"/>
                <a:gd name="T18" fmla="*/ 25 w 199"/>
                <a:gd name="T19" fmla="*/ 228 h 399"/>
                <a:gd name="T20" fmla="*/ 10 w 199"/>
                <a:gd name="T21" fmla="*/ 63 h 399"/>
                <a:gd name="T22" fmla="*/ 28 w 199"/>
                <a:gd name="T23" fmla="*/ 0 h 399"/>
                <a:gd name="T24" fmla="*/ 91 w 199"/>
                <a:gd name="T25" fmla="*/ 23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399">
                  <a:moveTo>
                    <a:pt x="91" y="234"/>
                  </a:moveTo>
                  <a:cubicBezTo>
                    <a:pt x="100" y="263"/>
                    <a:pt x="102" y="295"/>
                    <a:pt x="113" y="322"/>
                  </a:cubicBezTo>
                  <a:cubicBezTo>
                    <a:pt x="115" y="323"/>
                    <a:pt x="115" y="322"/>
                    <a:pt x="116" y="321"/>
                  </a:cubicBezTo>
                  <a:cubicBezTo>
                    <a:pt x="86" y="237"/>
                    <a:pt x="129" y="160"/>
                    <a:pt x="173" y="95"/>
                  </a:cubicBezTo>
                  <a:cubicBezTo>
                    <a:pt x="183" y="77"/>
                    <a:pt x="189" y="57"/>
                    <a:pt x="194" y="37"/>
                  </a:cubicBezTo>
                  <a:cubicBezTo>
                    <a:pt x="199" y="75"/>
                    <a:pt x="189" y="118"/>
                    <a:pt x="184" y="157"/>
                  </a:cubicBezTo>
                  <a:cubicBezTo>
                    <a:pt x="173" y="207"/>
                    <a:pt x="158" y="255"/>
                    <a:pt x="144" y="303"/>
                  </a:cubicBezTo>
                  <a:cubicBezTo>
                    <a:pt x="135" y="333"/>
                    <a:pt x="138" y="367"/>
                    <a:pt x="142" y="399"/>
                  </a:cubicBezTo>
                  <a:cubicBezTo>
                    <a:pt x="138" y="395"/>
                    <a:pt x="138" y="395"/>
                    <a:pt x="138" y="395"/>
                  </a:cubicBezTo>
                  <a:cubicBezTo>
                    <a:pt x="106" y="337"/>
                    <a:pt x="44" y="292"/>
                    <a:pt x="25" y="228"/>
                  </a:cubicBezTo>
                  <a:cubicBezTo>
                    <a:pt x="10" y="177"/>
                    <a:pt x="0" y="118"/>
                    <a:pt x="10" y="63"/>
                  </a:cubicBezTo>
                  <a:cubicBezTo>
                    <a:pt x="15" y="41"/>
                    <a:pt x="19" y="19"/>
                    <a:pt x="28" y="0"/>
                  </a:cubicBezTo>
                  <a:cubicBezTo>
                    <a:pt x="10" y="90"/>
                    <a:pt x="71" y="155"/>
                    <a:pt x="91"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p:cNvSpPr>
            <p:nvPr userDrawn="1"/>
          </p:nvSpPr>
          <p:spPr bwMode="auto">
            <a:xfrm>
              <a:off x="4656" y="294"/>
              <a:ext cx="50" cy="67"/>
            </a:xfrm>
            <a:custGeom>
              <a:avLst/>
              <a:gdLst>
                <a:gd name="T0" fmla="*/ 96 w 272"/>
                <a:gd name="T1" fmla="*/ 184 h 366"/>
                <a:gd name="T2" fmla="*/ 61 w 272"/>
                <a:gd name="T3" fmla="*/ 289 h 366"/>
                <a:gd name="T4" fmla="*/ 64 w 272"/>
                <a:gd name="T5" fmla="*/ 289 h 366"/>
                <a:gd name="T6" fmla="*/ 146 w 272"/>
                <a:gd name="T7" fmla="*/ 179 h 366"/>
                <a:gd name="T8" fmla="*/ 255 w 272"/>
                <a:gd name="T9" fmla="*/ 13 h 366"/>
                <a:gd name="T10" fmla="*/ 115 w 272"/>
                <a:gd name="T11" fmla="*/ 288 h 366"/>
                <a:gd name="T12" fmla="*/ 0 w 272"/>
                <a:gd name="T13" fmla="*/ 366 h 366"/>
                <a:gd name="T14" fmla="*/ 0 w 272"/>
                <a:gd name="T15" fmla="*/ 362 h 366"/>
                <a:gd name="T16" fmla="*/ 64 w 272"/>
                <a:gd name="T17" fmla="*/ 34 h 366"/>
                <a:gd name="T18" fmla="*/ 77 w 272"/>
                <a:gd name="T19" fmla="*/ 0 h 366"/>
                <a:gd name="T20" fmla="*/ 96 w 272"/>
                <a:gd name="T21" fmla="*/ 18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66">
                  <a:moveTo>
                    <a:pt x="96" y="184"/>
                  </a:moveTo>
                  <a:cubicBezTo>
                    <a:pt x="94" y="223"/>
                    <a:pt x="81" y="258"/>
                    <a:pt x="61" y="289"/>
                  </a:cubicBezTo>
                  <a:cubicBezTo>
                    <a:pt x="64" y="289"/>
                    <a:pt x="64" y="289"/>
                    <a:pt x="64" y="289"/>
                  </a:cubicBezTo>
                  <a:cubicBezTo>
                    <a:pt x="92" y="253"/>
                    <a:pt x="114" y="214"/>
                    <a:pt x="146" y="179"/>
                  </a:cubicBezTo>
                  <a:cubicBezTo>
                    <a:pt x="197" y="130"/>
                    <a:pt x="248" y="80"/>
                    <a:pt x="255" y="13"/>
                  </a:cubicBezTo>
                  <a:cubicBezTo>
                    <a:pt x="272" y="126"/>
                    <a:pt x="208" y="224"/>
                    <a:pt x="115" y="288"/>
                  </a:cubicBezTo>
                  <a:cubicBezTo>
                    <a:pt x="76" y="313"/>
                    <a:pt x="37" y="337"/>
                    <a:pt x="0" y="366"/>
                  </a:cubicBezTo>
                  <a:cubicBezTo>
                    <a:pt x="0" y="362"/>
                    <a:pt x="0" y="362"/>
                    <a:pt x="0" y="362"/>
                  </a:cubicBezTo>
                  <a:cubicBezTo>
                    <a:pt x="57" y="268"/>
                    <a:pt x="29" y="138"/>
                    <a:pt x="64" y="34"/>
                  </a:cubicBezTo>
                  <a:cubicBezTo>
                    <a:pt x="77" y="0"/>
                    <a:pt x="77" y="0"/>
                    <a:pt x="77" y="0"/>
                  </a:cubicBezTo>
                  <a:cubicBezTo>
                    <a:pt x="70" y="64"/>
                    <a:pt x="98" y="119"/>
                    <a:pt x="96"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4404" y="296"/>
              <a:ext cx="47" cy="66"/>
            </a:xfrm>
            <a:custGeom>
              <a:avLst/>
              <a:gdLst>
                <a:gd name="T0" fmla="*/ 233 w 260"/>
                <a:gd name="T1" fmla="*/ 302 h 363"/>
                <a:gd name="T2" fmla="*/ 260 w 260"/>
                <a:gd name="T3" fmla="*/ 363 h 363"/>
                <a:gd name="T4" fmla="*/ 18 w 260"/>
                <a:gd name="T5" fmla="*/ 141 h 363"/>
                <a:gd name="T6" fmla="*/ 3 w 260"/>
                <a:gd name="T7" fmla="*/ 15 h 363"/>
                <a:gd name="T8" fmla="*/ 161 w 260"/>
                <a:gd name="T9" fmla="*/ 241 h 363"/>
                <a:gd name="T10" fmla="*/ 197 w 260"/>
                <a:gd name="T11" fmla="*/ 289 h 363"/>
                <a:gd name="T12" fmla="*/ 182 w 260"/>
                <a:gd name="T13" fmla="*/ 259 h 363"/>
                <a:gd name="T14" fmla="*/ 163 w 260"/>
                <a:gd name="T15" fmla="*/ 146 h 363"/>
                <a:gd name="T16" fmla="*/ 180 w 260"/>
                <a:gd name="T17" fmla="*/ 0 h 363"/>
                <a:gd name="T18" fmla="*/ 233 w 260"/>
                <a:gd name="T19" fmla="*/ 30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363">
                  <a:moveTo>
                    <a:pt x="233" y="302"/>
                  </a:moveTo>
                  <a:cubicBezTo>
                    <a:pt x="239" y="323"/>
                    <a:pt x="252" y="343"/>
                    <a:pt x="260" y="363"/>
                  </a:cubicBezTo>
                  <a:cubicBezTo>
                    <a:pt x="174" y="304"/>
                    <a:pt x="56" y="248"/>
                    <a:pt x="18" y="141"/>
                  </a:cubicBezTo>
                  <a:cubicBezTo>
                    <a:pt x="1" y="103"/>
                    <a:pt x="0" y="57"/>
                    <a:pt x="3" y="15"/>
                  </a:cubicBezTo>
                  <a:cubicBezTo>
                    <a:pt x="10" y="111"/>
                    <a:pt x="113" y="161"/>
                    <a:pt x="161" y="241"/>
                  </a:cubicBezTo>
                  <a:cubicBezTo>
                    <a:pt x="172" y="257"/>
                    <a:pt x="182" y="275"/>
                    <a:pt x="197" y="289"/>
                  </a:cubicBezTo>
                  <a:cubicBezTo>
                    <a:pt x="195" y="279"/>
                    <a:pt x="185" y="270"/>
                    <a:pt x="182" y="259"/>
                  </a:cubicBezTo>
                  <a:cubicBezTo>
                    <a:pt x="165" y="226"/>
                    <a:pt x="159" y="186"/>
                    <a:pt x="163" y="146"/>
                  </a:cubicBezTo>
                  <a:cubicBezTo>
                    <a:pt x="168" y="97"/>
                    <a:pt x="188" y="52"/>
                    <a:pt x="180" y="0"/>
                  </a:cubicBezTo>
                  <a:cubicBezTo>
                    <a:pt x="223" y="91"/>
                    <a:pt x="210" y="204"/>
                    <a:pt x="233"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auto">
            <a:xfrm>
              <a:off x="4627" y="324"/>
              <a:ext cx="66" cy="61"/>
            </a:xfrm>
            <a:custGeom>
              <a:avLst/>
              <a:gdLst>
                <a:gd name="T0" fmla="*/ 127 w 363"/>
                <a:gd name="T1" fmla="*/ 219 h 333"/>
                <a:gd name="T2" fmla="*/ 68 w 363"/>
                <a:gd name="T3" fmla="*/ 290 h 333"/>
                <a:gd name="T4" fmla="*/ 89 w 363"/>
                <a:gd name="T5" fmla="*/ 278 h 333"/>
                <a:gd name="T6" fmla="*/ 300 w 363"/>
                <a:gd name="T7" fmla="*/ 148 h 333"/>
                <a:gd name="T8" fmla="*/ 363 w 363"/>
                <a:gd name="T9" fmla="*/ 68 h 333"/>
                <a:gd name="T10" fmla="*/ 152 w 363"/>
                <a:gd name="T11" fmla="*/ 299 h 333"/>
                <a:gd name="T12" fmla="*/ 0 w 363"/>
                <a:gd name="T13" fmla="*/ 333 h 333"/>
                <a:gd name="T14" fmla="*/ 132 w 363"/>
                <a:gd name="T15" fmla="*/ 71 h 333"/>
                <a:gd name="T16" fmla="*/ 184 w 363"/>
                <a:gd name="T17" fmla="*/ 0 h 333"/>
                <a:gd name="T18" fmla="*/ 127 w 363"/>
                <a:gd name="T19" fmla="*/ 2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33">
                  <a:moveTo>
                    <a:pt x="127" y="219"/>
                  </a:moveTo>
                  <a:cubicBezTo>
                    <a:pt x="112" y="244"/>
                    <a:pt x="91" y="269"/>
                    <a:pt x="68" y="290"/>
                  </a:cubicBezTo>
                  <a:cubicBezTo>
                    <a:pt x="76" y="289"/>
                    <a:pt x="82" y="283"/>
                    <a:pt x="89" y="278"/>
                  </a:cubicBezTo>
                  <a:cubicBezTo>
                    <a:pt x="151" y="216"/>
                    <a:pt x="233" y="199"/>
                    <a:pt x="300" y="148"/>
                  </a:cubicBezTo>
                  <a:cubicBezTo>
                    <a:pt x="327" y="127"/>
                    <a:pt x="351" y="99"/>
                    <a:pt x="363" y="68"/>
                  </a:cubicBezTo>
                  <a:cubicBezTo>
                    <a:pt x="350" y="171"/>
                    <a:pt x="248" y="268"/>
                    <a:pt x="152" y="299"/>
                  </a:cubicBezTo>
                  <a:cubicBezTo>
                    <a:pt x="102" y="312"/>
                    <a:pt x="48" y="316"/>
                    <a:pt x="0" y="333"/>
                  </a:cubicBezTo>
                  <a:cubicBezTo>
                    <a:pt x="82" y="262"/>
                    <a:pt x="77" y="153"/>
                    <a:pt x="132" y="71"/>
                  </a:cubicBezTo>
                  <a:cubicBezTo>
                    <a:pt x="150" y="47"/>
                    <a:pt x="164" y="22"/>
                    <a:pt x="184" y="0"/>
                  </a:cubicBezTo>
                  <a:cubicBezTo>
                    <a:pt x="151" y="67"/>
                    <a:pt x="166" y="154"/>
                    <a:pt x="127"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p:cNvSpPr>
            <p:nvPr userDrawn="1"/>
          </p:nvSpPr>
          <p:spPr bwMode="auto">
            <a:xfrm>
              <a:off x="4414" y="326"/>
              <a:ext cx="66" cy="60"/>
            </a:xfrm>
            <a:custGeom>
              <a:avLst/>
              <a:gdLst>
                <a:gd name="T0" fmla="*/ 259 w 366"/>
                <a:gd name="T1" fmla="*/ 123 h 328"/>
                <a:gd name="T2" fmla="*/ 366 w 366"/>
                <a:gd name="T3" fmla="*/ 328 h 328"/>
                <a:gd name="T4" fmla="*/ 145 w 366"/>
                <a:gd name="T5" fmla="*/ 267 h 328"/>
                <a:gd name="T6" fmla="*/ 0 w 366"/>
                <a:gd name="T7" fmla="*/ 71 h 328"/>
                <a:gd name="T8" fmla="*/ 249 w 366"/>
                <a:gd name="T9" fmla="*/ 255 h 328"/>
                <a:gd name="T10" fmla="*/ 297 w 366"/>
                <a:gd name="T11" fmla="*/ 288 h 328"/>
                <a:gd name="T12" fmla="*/ 297 w 366"/>
                <a:gd name="T13" fmla="*/ 287 h 328"/>
                <a:gd name="T14" fmla="*/ 244 w 366"/>
                <a:gd name="T15" fmla="*/ 229 h 328"/>
                <a:gd name="T16" fmla="*/ 178 w 366"/>
                <a:gd name="T17" fmla="*/ 0 h 328"/>
                <a:gd name="T18" fmla="*/ 259 w 366"/>
                <a:gd name="T19" fmla="*/ 1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28">
                  <a:moveTo>
                    <a:pt x="259" y="123"/>
                  </a:moveTo>
                  <a:cubicBezTo>
                    <a:pt x="288" y="194"/>
                    <a:pt x="299" y="275"/>
                    <a:pt x="366" y="328"/>
                  </a:cubicBezTo>
                  <a:cubicBezTo>
                    <a:pt x="294" y="305"/>
                    <a:pt x="209" y="311"/>
                    <a:pt x="145" y="267"/>
                  </a:cubicBezTo>
                  <a:cubicBezTo>
                    <a:pt x="75" y="224"/>
                    <a:pt x="13" y="151"/>
                    <a:pt x="0" y="71"/>
                  </a:cubicBezTo>
                  <a:cubicBezTo>
                    <a:pt x="48" y="180"/>
                    <a:pt x="168" y="189"/>
                    <a:pt x="249" y="255"/>
                  </a:cubicBezTo>
                  <a:cubicBezTo>
                    <a:pt x="264" y="268"/>
                    <a:pt x="280" y="280"/>
                    <a:pt x="297" y="288"/>
                  </a:cubicBezTo>
                  <a:cubicBezTo>
                    <a:pt x="297" y="287"/>
                    <a:pt x="297" y="287"/>
                    <a:pt x="297" y="287"/>
                  </a:cubicBezTo>
                  <a:cubicBezTo>
                    <a:pt x="279" y="270"/>
                    <a:pt x="257" y="251"/>
                    <a:pt x="244" y="229"/>
                  </a:cubicBezTo>
                  <a:cubicBezTo>
                    <a:pt x="197" y="163"/>
                    <a:pt x="214" y="71"/>
                    <a:pt x="178" y="0"/>
                  </a:cubicBezTo>
                  <a:cubicBezTo>
                    <a:pt x="210" y="39"/>
                    <a:pt x="240" y="79"/>
                    <a:pt x="25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p:cNvSpPr>
            <p:nvPr userDrawn="1"/>
          </p:nvSpPr>
          <p:spPr bwMode="auto">
            <a:xfrm>
              <a:off x="4588" y="356"/>
              <a:ext cx="83" cy="48"/>
            </a:xfrm>
            <a:custGeom>
              <a:avLst/>
              <a:gdLst>
                <a:gd name="T0" fmla="*/ 162 w 451"/>
                <a:gd name="T1" fmla="*/ 170 h 261"/>
                <a:gd name="T2" fmla="*/ 104 w 451"/>
                <a:gd name="T3" fmla="*/ 192 h 261"/>
                <a:gd name="T4" fmla="*/ 179 w 451"/>
                <a:gd name="T5" fmla="*/ 181 h 261"/>
                <a:gd name="T6" fmla="*/ 451 w 451"/>
                <a:gd name="T7" fmla="*/ 100 h 261"/>
                <a:gd name="T8" fmla="*/ 307 w 451"/>
                <a:gd name="T9" fmla="*/ 224 h 261"/>
                <a:gd name="T10" fmla="*/ 18 w 451"/>
                <a:gd name="T11" fmla="*/ 201 h 261"/>
                <a:gd name="T12" fmla="*/ 0 w 451"/>
                <a:gd name="T13" fmla="*/ 198 h 261"/>
                <a:gd name="T14" fmla="*/ 0 w 451"/>
                <a:gd name="T15" fmla="*/ 198 h 261"/>
                <a:gd name="T16" fmla="*/ 124 w 451"/>
                <a:gd name="T17" fmla="*/ 142 h 261"/>
                <a:gd name="T18" fmla="*/ 281 w 451"/>
                <a:gd name="T19" fmla="*/ 0 h 261"/>
                <a:gd name="T20" fmla="*/ 162 w 451"/>
                <a:gd name="T21" fmla="*/ 1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261">
                  <a:moveTo>
                    <a:pt x="162" y="170"/>
                  </a:moveTo>
                  <a:cubicBezTo>
                    <a:pt x="144" y="181"/>
                    <a:pt x="122" y="183"/>
                    <a:pt x="104" y="192"/>
                  </a:cubicBezTo>
                  <a:cubicBezTo>
                    <a:pt x="130" y="193"/>
                    <a:pt x="153" y="183"/>
                    <a:pt x="179" y="181"/>
                  </a:cubicBezTo>
                  <a:cubicBezTo>
                    <a:pt x="275" y="166"/>
                    <a:pt x="385" y="181"/>
                    <a:pt x="451" y="100"/>
                  </a:cubicBezTo>
                  <a:cubicBezTo>
                    <a:pt x="427" y="157"/>
                    <a:pt x="364" y="204"/>
                    <a:pt x="307" y="224"/>
                  </a:cubicBezTo>
                  <a:cubicBezTo>
                    <a:pt x="210" y="261"/>
                    <a:pt x="111" y="216"/>
                    <a:pt x="18" y="201"/>
                  </a:cubicBezTo>
                  <a:cubicBezTo>
                    <a:pt x="0" y="198"/>
                    <a:pt x="0" y="198"/>
                    <a:pt x="0" y="198"/>
                  </a:cubicBezTo>
                  <a:cubicBezTo>
                    <a:pt x="0" y="198"/>
                    <a:pt x="0" y="198"/>
                    <a:pt x="0" y="198"/>
                  </a:cubicBezTo>
                  <a:cubicBezTo>
                    <a:pt x="44" y="188"/>
                    <a:pt x="88" y="174"/>
                    <a:pt x="124" y="142"/>
                  </a:cubicBezTo>
                  <a:cubicBezTo>
                    <a:pt x="176" y="92"/>
                    <a:pt x="223" y="40"/>
                    <a:pt x="281" y="0"/>
                  </a:cubicBezTo>
                  <a:cubicBezTo>
                    <a:pt x="238" y="55"/>
                    <a:pt x="233" y="134"/>
                    <a:pt x="162"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userDrawn="1"/>
          </p:nvSpPr>
          <p:spPr bwMode="auto">
            <a:xfrm>
              <a:off x="4436" y="357"/>
              <a:ext cx="83" cy="47"/>
            </a:xfrm>
            <a:custGeom>
              <a:avLst/>
              <a:gdLst>
                <a:gd name="T0" fmla="*/ 325 w 454"/>
                <a:gd name="T1" fmla="*/ 135 h 253"/>
                <a:gd name="T2" fmla="*/ 454 w 454"/>
                <a:gd name="T3" fmla="*/ 193 h 253"/>
                <a:gd name="T4" fmla="*/ 416 w 454"/>
                <a:gd name="T5" fmla="*/ 199 h 253"/>
                <a:gd name="T6" fmla="*/ 148 w 454"/>
                <a:gd name="T7" fmla="*/ 223 h 253"/>
                <a:gd name="T8" fmla="*/ 0 w 454"/>
                <a:gd name="T9" fmla="*/ 101 h 253"/>
                <a:gd name="T10" fmla="*/ 307 w 454"/>
                <a:gd name="T11" fmla="*/ 183 h 253"/>
                <a:gd name="T12" fmla="*/ 350 w 454"/>
                <a:gd name="T13" fmla="*/ 188 h 253"/>
                <a:gd name="T14" fmla="*/ 307 w 454"/>
                <a:gd name="T15" fmla="*/ 174 h 253"/>
                <a:gd name="T16" fmla="*/ 171 w 454"/>
                <a:gd name="T17" fmla="*/ 0 h 253"/>
                <a:gd name="T18" fmla="*/ 325 w 454"/>
                <a:gd name="T19" fmla="*/ 1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253">
                  <a:moveTo>
                    <a:pt x="325" y="135"/>
                  </a:moveTo>
                  <a:cubicBezTo>
                    <a:pt x="363" y="168"/>
                    <a:pt x="407" y="183"/>
                    <a:pt x="454" y="193"/>
                  </a:cubicBezTo>
                  <a:cubicBezTo>
                    <a:pt x="443" y="197"/>
                    <a:pt x="428" y="195"/>
                    <a:pt x="416" y="199"/>
                  </a:cubicBezTo>
                  <a:cubicBezTo>
                    <a:pt x="331" y="220"/>
                    <a:pt x="238" y="253"/>
                    <a:pt x="148" y="223"/>
                  </a:cubicBezTo>
                  <a:cubicBezTo>
                    <a:pt x="90" y="205"/>
                    <a:pt x="30" y="159"/>
                    <a:pt x="0" y="101"/>
                  </a:cubicBezTo>
                  <a:cubicBezTo>
                    <a:pt x="78" y="189"/>
                    <a:pt x="204" y="160"/>
                    <a:pt x="307" y="183"/>
                  </a:cubicBezTo>
                  <a:cubicBezTo>
                    <a:pt x="321" y="185"/>
                    <a:pt x="334" y="191"/>
                    <a:pt x="350" y="188"/>
                  </a:cubicBezTo>
                  <a:cubicBezTo>
                    <a:pt x="338" y="180"/>
                    <a:pt x="320" y="181"/>
                    <a:pt x="307" y="174"/>
                  </a:cubicBezTo>
                  <a:cubicBezTo>
                    <a:pt x="227" y="146"/>
                    <a:pt x="215" y="59"/>
                    <a:pt x="171" y="0"/>
                  </a:cubicBezTo>
                  <a:cubicBezTo>
                    <a:pt x="227" y="37"/>
                    <a:pt x="274" y="87"/>
                    <a:pt x="325"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userDrawn="1"/>
          </p:nvSpPr>
          <p:spPr bwMode="auto">
            <a:xfrm>
              <a:off x="4461" y="389"/>
              <a:ext cx="185" cy="37"/>
            </a:xfrm>
            <a:custGeom>
              <a:avLst/>
              <a:gdLst>
                <a:gd name="T0" fmla="*/ 819 w 1016"/>
                <a:gd name="T1" fmla="*/ 80 h 202"/>
                <a:gd name="T2" fmla="*/ 1016 w 1016"/>
                <a:gd name="T3" fmla="*/ 59 h 202"/>
                <a:gd name="T4" fmla="*/ 912 w 1016"/>
                <a:gd name="T5" fmla="*/ 132 h 202"/>
                <a:gd name="T6" fmla="*/ 667 w 1016"/>
                <a:gd name="T7" fmla="*/ 79 h 202"/>
                <a:gd name="T8" fmla="*/ 579 w 1016"/>
                <a:gd name="T9" fmla="*/ 39 h 202"/>
                <a:gd name="T10" fmla="*/ 543 w 1016"/>
                <a:gd name="T11" fmla="*/ 42 h 202"/>
                <a:gd name="T12" fmla="*/ 726 w 1016"/>
                <a:gd name="T13" fmla="*/ 169 h 202"/>
                <a:gd name="T14" fmla="*/ 693 w 1016"/>
                <a:gd name="T15" fmla="*/ 199 h 202"/>
                <a:gd name="T16" fmla="*/ 512 w 1016"/>
                <a:gd name="T17" fmla="*/ 53 h 202"/>
                <a:gd name="T18" fmla="*/ 475 w 1016"/>
                <a:gd name="T19" fmla="*/ 68 h 202"/>
                <a:gd name="T20" fmla="*/ 326 w 1016"/>
                <a:gd name="T21" fmla="*/ 202 h 202"/>
                <a:gd name="T22" fmla="*/ 291 w 1016"/>
                <a:gd name="T23" fmla="*/ 173 h 202"/>
                <a:gd name="T24" fmla="*/ 475 w 1016"/>
                <a:gd name="T25" fmla="*/ 41 h 202"/>
                <a:gd name="T26" fmla="*/ 316 w 1016"/>
                <a:gd name="T27" fmla="*/ 104 h 202"/>
                <a:gd name="T28" fmla="*/ 102 w 1016"/>
                <a:gd name="T29" fmla="*/ 136 h 202"/>
                <a:gd name="T30" fmla="*/ 0 w 1016"/>
                <a:gd name="T31" fmla="*/ 66 h 202"/>
                <a:gd name="T32" fmla="*/ 202 w 1016"/>
                <a:gd name="T33" fmla="*/ 83 h 202"/>
                <a:gd name="T34" fmla="*/ 477 w 1016"/>
                <a:gd name="T35" fmla="*/ 22 h 202"/>
                <a:gd name="T36" fmla="*/ 524 w 1016"/>
                <a:gd name="T37" fmla="*/ 25 h 202"/>
                <a:gd name="T38" fmla="*/ 751 w 1016"/>
                <a:gd name="T39" fmla="*/ 53 h 202"/>
                <a:gd name="T40" fmla="*/ 819 w 1016"/>
                <a:gd name="T41"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6" h="202">
                  <a:moveTo>
                    <a:pt x="819" y="80"/>
                  </a:moveTo>
                  <a:cubicBezTo>
                    <a:pt x="882" y="104"/>
                    <a:pt x="963" y="97"/>
                    <a:pt x="1016" y="59"/>
                  </a:cubicBezTo>
                  <a:cubicBezTo>
                    <a:pt x="989" y="93"/>
                    <a:pt x="951" y="118"/>
                    <a:pt x="912" y="132"/>
                  </a:cubicBezTo>
                  <a:cubicBezTo>
                    <a:pt x="825" y="164"/>
                    <a:pt x="734" y="130"/>
                    <a:pt x="667" y="79"/>
                  </a:cubicBezTo>
                  <a:cubicBezTo>
                    <a:pt x="639" y="61"/>
                    <a:pt x="615" y="36"/>
                    <a:pt x="579" y="39"/>
                  </a:cubicBezTo>
                  <a:cubicBezTo>
                    <a:pt x="566" y="38"/>
                    <a:pt x="554" y="39"/>
                    <a:pt x="543" y="42"/>
                  </a:cubicBezTo>
                  <a:cubicBezTo>
                    <a:pt x="609" y="73"/>
                    <a:pt x="670" y="115"/>
                    <a:pt x="726" y="169"/>
                  </a:cubicBezTo>
                  <a:cubicBezTo>
                    <a:pt x="717" y="180"/>
                    <a:pt x="705" y="190"/>
                    <a:pt x="693" y="199"/>
                  </a:cubicBezTo>
                  <a:cubicBezTo>
                    <a:pt x="639" y="141"/>
                    <a:pt x="579" y="85"/>
                    <a:pt x="512" y="53"/>
                  </a:cubicBezTo>
                  <a:cubicBezTo>
                    <a:pt x="499" y="54"/>
                    <a:pt x="487" y="62"/>
                    <a:pt x="475" y="68"/>
                  </a:cubicBezTo>
                  <a:cubicBezTo>
                    <a:pt x="420" y="103"/>
                    <a:pt x="366" y="147"/>
                    <a:pt x="326" y="202"/>
                  </a:cubicBezTo>
                  <a:cubicBezTo>
                    <a:pt x="291" y="173"/>
                    <a:pt x="291" y="173"/>
                    <a:pt x="291" y="173"/>
                  </a:cubicBezTo>
                  <a:cubicBezTo>
                    <a:pt x="347" y="117"/>
                    <a:pt x="408" y="73"/>
                    <a:pt x="475" y="41"/>
                  </a:cubicBezTo>
                  <a:cubicBezTo>
                    <a:pt x="409" y="21"/>
                    <a:pt x="366" y="76"/>
                    <a:pt x="316" y="104"/>
                  </a:cubicBezTo>
                  <a:cubicBezTo>
                    <a:pt x="257" y="145"/>
                    <a:pt x="173" y="164"/>
                    <a:pt x="102" y="136"/>
                  </a:cubicBezTo>
                  <a:cubicBezTo>
                    <a:pt x="64" y="121"/>
                    <a:pt x="28" y="100"/>
                    <a:pt x="0" y="66"/>
                  </a:cubicBezTo>
                  <a:cubicBezTo>
                    <a:pt x="56" y="104"/>
                    <a:pt x="139" y="108"/>
                    <a:pt x="202" y="83"/>
                  </a:cubicBezTo>
                  <a:cubicBezTo>
                    <a:pt x="287" y="46"/>
                    <a:pt x="375" y="0"/>
                    <a:pt x="477" y="22"/>
                  </a:cubicBezTo>
                  <a:cubicBezTo>
                    <a:pt x="493" y="22"/>
                    <a:pt x="509" y="38"/>
                    <a:pt x="524" y="25"/>
                  </a:cubicBezTo>
                  <a:cubicBezTo>
                    <a:pt x="600" y="5"/>
                    <a:pt x="686" y="19"/>
                    <a:pt x="751" y="53"/>
                  </a:cubicBezTo>
                  <a:lnTo>
                    <a:pt x="819"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7" name="TextBox 26"/>
          <p:cNvSpPr txBox="1"/>
          <p:nvPr userDrawn="1"/>
        </p:nvSpPr>
        <p:spPr>
          <a:xfrm>
            <a:off x="431800" y="366904"/>
            <a:ext cx="4798621" cy="307777"/>
          </a:xfrm>
          <a:prstGeom prst="rect">
            <a:avLst/>
          </a:prstGeom>
          <a:noFill/>
        </p:spPr>
        <p:txBody>
          <a:bodyPr wrap="none" rtlCol="0">
            <a:spAutoFit/>
          </a:bodyPr>
          <a:lstStyle/>
          <a:p>
            <a:r>
              <a:rPr lang="en-US" sz="1400" b="0" cap="small" baseline="0" dirty="0">
                <a:solidFill>
                  <a:schemeClr val="bg1">
                    <a:lumMod val="85000"/>
                  </a:schemeClr>
                </a:solidFill>
              </a:rPr>
              <a:t>Assessment, Planning and Monitoring Branch (APMB)</a:t>
            </a:r>
            <a:endParaRPr lang="en-GB" b="0" cap="small" baseline="0" dirty="0">
              <a:solidFill>
                <a:schemeClr val="bg1">
                  <a:lumMod val="85000"/>
                </a:schemeClr>
              </a:solidFill>
            </a:endParaRPr>
          </a:p>
        </p:txBody>
      </p:sp>
    </p:spTree>
    <p:extLst>
      <p:ext uri="{BB962C8B-B14F-4D97-AF65-F5344CB8AC3E}">
        <p14:creationId xmlns:p14="http://schemas.microsoft.com/office/powerpoint/2010/main" val="12200009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0" r:id="rId3"/>
    <p:sldLayoutId id="2147483669" r:id="rId4"/>
  </p:sldLayoutIdLst>
  <p:transition>
    <p:randomBar/>
  </p:transition>
  <p:hf hdr="0" ft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180975" indent="-180975" algn="l" rtl="0" eaLnBrk="1" fontAlgn="base" hangingPunct="1">
        <a:lnSpc>
          <a:spcPct val="120000"/>
        </a:lnSpc>
        <a:spcBef>
          <a:spcPct val="35000"/>
        </a:spcBef>
        <a:spcAft>
          <a:spcPct val="0"/>
        </a:spcAft>
        <a:buClr>
          <a:schemeClr val="tx1"/>
        </a:buClr>
        <a:buChar char="•"/>
        <a:defRPr>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ee.humanitarianresponse.info/x/2UPucHL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fts.unocha.org/content/report-contribu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package" Target="../embeddings/Microsoft_Excel_Worksheet1.xlsx"/></Relationships>
</file>

<file path=ppt/slides/_rels/slide3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kmp.hpc.tools/2023/04/13/projects-module-pm-a-users-guid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github.com/UN-OCHA/hpc-api/wiki" TargetMode="External"/><Relationship Id="rId5" Type="http://schemas.openxmlformats.org/officeDocument/2006/relationships/hyperlink" Target="https://kmp.hpc.tools/2023/04/13/hpc-bridge-tools/" TargetMode="External"/><Relationship Id="rId4" Type="http://schemas.openxmlformats.org/officeDocument/2006/relationships/hyperlink" Target="https://kmp.hpc.tools/attachments/8a9ee369-44a0-4ff3-bbe1-1265b872bb41/PM%20User%20Guide%20V1.2_EN.pdf"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projects.hpc.tool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e.humanitarianresponse.info/x/2UPucHL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nitednations.sharepoint.com/:x:/r/sites/OCHAAPMBMonitoringandTools/Shared%20Documents/HPC%20Tools%20and%20Field%20support/Data/Organizations%20DM/Shared/Master%20organizations.xlsx?d=wc118b6846ec345c0b28929c860ea6f00&amp;csf=1&amp;web=1&amp;e=ATVVPa" TargetMode="External"/><Relationship Id="rId2" Type="http://schemas.openxmlformats.org/officeDocument/2006/relationships/hyperlink" Target="https://unitednations.sharepoint.com/:x:/r/sites/OCHAAPMBMonitoringandTools/Shared%20Documents/HPC%20Tools%20and%20Field%20support/Data/Organizations%20DM/Shared/Organization%20Registration%20Kobo%20Data.xlsx?d=w2b9f8cb2350848f08e25256551bcb3d3&amp;csf=1&amp;web=1&amp;e=hMtX3C"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kmp.hpc.tools/wp-content/uploads/2023/04/20230406_PM-User-Guide-V1.2_EN.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41621" y="2782668"/>
            <a:ext cx="7108466" cy="1323439"/>
          </a:xfrm>
        </p:spPr>
        <p:txBody>
          <a:bodyPr/>
          <a:lstStyle/>
          <a:p>
            <a:pPr algn="l"/>
            <a:r>
              <a:rPr lang="en-GB" sz="2800" dirty="0"/>
              <a:t>Projects Module (PM)</a:t>
            </a:r>
            <a:br>
              <a:rPr lang="en-GB" sz="2800" dirty="0"/>
            </a:br>
            <a:br>
              <a:rPr lang="en-GB" sz="2800" dirty="0"/>
            </a:br>
            <a:r>
              <a:rPr lang="es-ES" sz="2400" dirty="0">
                <a:solidFill>
                  <a:srgbClr val="0070C0"/>
                </a:solidFill>
              </a:rPr>
              <a:t>Una guía paso a paso</a:t>
            </a:r>
            <a:endParaRPr lang="en-US" sz="2800" dirty="0">
              <a:solidFill>
                <a:srgbClr val="0070C0"/>
              </a:solidFill>
            </a:endParaRPr>
          </a:p>
        </p:txBody>
      </p:sp>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a:t>
            </a:fld>
            <a:endParaRPr lang="en-GB" b="1" dirty="0">
              <a:solidFill>
                <a:srgbClr val="000000">
                  <a:lumMod val="65000"/>
                  <a:lumOff val="35000"/>
                </a:srgbClr>
              </a:solidFill>
            </a:endParaRPr>
          </a:p>
        </p:txBody>
      </p:sp>
    </p:spTree>
    <p:extLst>
      <p:ext uri="{BB962C8B-B14F-4D97-AF65-F5344CB8AC3E}">
        <p14:creationId xmlns:p14="http://schemas.microsoft.com/office/powerpoint/2010/main" val="4245419938"/>
      </p:ext>
    </p:extLst>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153C-3745-103F-77A7-A3A31733422C}"/>
              </a:ext>
            </a:extLst>
          </p:cNvPr>
          <p:cNvSpPr>
            <a:spLocks noGrp="1"/>
          </p:cNvSpPr>
          <p:nvPr>
            <p:ph type="title"/>
          </p:nvPr>
        </p:nvSpPr>
        <p:spPr>
          <a:xfrm>
            <a:off x="0" y="797694"/>
            <a:ext cx="8231187" cy="400110"/>
          </a:xfrm>
        </p:spPr>
        <p:txBody>
          <a:bodyPr/>
          <a:lstStyle/>
          <a:p>
            <a:r>
              <a:rPr lang="en-US" sz="2000" dirty="0" err="1"/>
              <a:t>Crear</a:t>
            </a:r>
            <a:r>
              <a:rPr lang="en-US" sz="2000" dirty="0"/>
              <a:t> un nuevo </a:t>
            </a:r>
            <a:r>
              <a:rPr lang="en-US" sz="2000" dirty="0" err="1"/>
              <a:t>proyecto</a:t>
            </a:r>
            <a:endParaRPr lang="en-US" sz="2000" dirty="0">
              <a:cs typeface="Arial"/>
            </a:endParaRPr>
          </a:p>
        </p:txBody>
      </p:sp>
      <p:sp>
        <p:nvSpPr>
          <p:cNvPr id="3" name="Text Placeholder 2">
            <a:extLst>
              <a:ext uri="{FF2B5EF4-FFF2-40B4-BE49-F238E27FC236}">
                <a16:creationId xmlns:a16="http://schemas.microsoft.com/office/drawing/2014/main" id="{9430458A-0A1D-ABA8-1E39-24E9D370818D}"/>
              </a:ext>
            </a:extLst>
          </p:cNvPr>
          <p:cNvSpPr>
            <a:spLocks noGrp="1"/>
          </p:cNvSpPr>
          <p:nvPr>
            <p:ph type="body" sz="quarter" idx="13"/>
          </p:nvPr>
        </p:nvSpPr>
        <p:spPr>
          <a:xfrm>
            <a:off x="0" y="1475579"/>
            <a:ext cx="8254209" cy="585610"/>
          </a:xfrm>
        </p:spPr>
        <p:txBody>
          <a:bodyPr/>
          <a:lstStyle/>
          <a:p>
            <a:r>
              <a:rPr lang="es-ES" sz="1400" dirty="0"/>
              <a:t>En la página de inicio del módulo de proyectos de HPC, haz clic en 'Nuevo Proyecto' para comenzar.</a:t>
            </a:r>
            <a:endParaRPr lang="en-US" sz="1400" dirty="0">
              <a:cs typeface="Arial"/>
            </a:endParaRPr>
          </a:p>
        </p:txBody>
      </p:sp>
      <p:sp>
        <p:nvSpPr>
          <p:cNvPr id="5" name="Slide Number Placeholder 4">
            <a:extLst>
              <a:ext uri="{FF2B5EF4-FFF2-40B4-BE49-F238E27FC236}">
                <a16:creationId xmlns:a16="http://schemas.microsoft.com/office/drawing/2014/main" id="{1F977185-1099-8B35-0314-7455AFF3C825}"/>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10</a:t>
            </a:fld>
            <a:endParaRPr lang="en-GB" b="1">
              <a:solidFill>
                <a:srgbClr val="000000">
                  <a:lumMod val="65000"/>
                  <a:lumOff val="35000"/>
                </a:srgbClr>
              </a:solidFill>
            </a:endParaRPr>
          </a:p>
        </p:txBody>
      </p:sp>
      <p:cxnSp>
        <p:nvCxnSpPr>
          <p:cNvPr id="8" name="Straight Connector 7">
            <a:extLst>
              <a:ext uri="{FF2B5EF4-FFF2-40B4-BE49-F238E27FC236}">
                <a16:creationId xmlns:a16="http://schemas.microsoft.com/office/drawing/2014/main" id="{A333A9AC-ECB9-B69D-4AD2-01E584405720}"/>
              </a:ext>
            </a:extLst>
          </p:cNvPr>
          <p:cNvCxnSpPr>
            <a:cxnSpLocks/>
          </p:cNvCxnSpPr>
          <p:nvPr/>
        </p:nvCxnSpPr>
        <p:spPr bwMode="auto">
          <a:xfrm>
            <a:off x="3460" y="1238463"/>
            <a:ext cx="2542516"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7" name="Picture 6">
            <a:extLst>
              <a:ext uri="{FF2B5EF4-FFF2-40B4-BE49-F238E27FC236}">
                <a16:creationId xmlns:a16="http://schemas.microsoft.com/office/drawing/2014/main" id="{D38A46DF-CDA7-1D39-3F9A-9042A7045759}"/>
              </a:ext>
            </a:extLst>
          </p:cNvPr>
          <p:cNvPicPr>
            <a:picLocks noChangeAspect="1"/>
          </p:cNvPicPr>
          <p:nvPr/>
        </p:nvPicPr>
        <p:blipFill>
          <a:blip r:embed="rId2"/>
          <a:stretch>
            <a:fillRect/>
          </a:stretch>
        </p:blipFill>
        <p:spPr>
          <a:xfrm>
            <a:off x="0" y="2808582"/>
            <a:ext cx="9144000" cy="1240835"/>
          </a:xfrm>
          <a:prstGeom prst="rect">
            <a:avLst/>
          </a:prstGeom>
          <a:ln>
            <a:no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0303EF95-4A59-2F23-A67A-759D36117D59}"/>
              </a:ext>
            </a:extLst>
          </p:cNvPr>
          <p:cNvSpPr/>
          <p:nvPr/>
        </p:nvSpPr>
        <p:spPr bwMode="auto">
          <a:xfrm>
            <a:off x="4155540" y="3304515"/>
            <a:ext cx="1050203" cy="244443"/>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bg1"/>
              </a:solidFill>
              <a:effectLst/>
              <a:latin typeface="Arial" charset="0"/>
            </a:endParaRPr>
          </a:p>
        </p:txBody>
      </p:sp>
      <p:sp>
        <p:nvSpPr>
          <p:cNvPr id="12" name="Oval 11">
            <a:extLst>
              <a:ext uri="{FF2B5EF4-FFF2-40B4-BE49-F238E27FC236}">
                <a16:creationId xmlns:a16="http://schemas.microsoft.com/office/drawing/2014/main" id="{61420028-A833-1EB1-CD10-BF13C39FD3DF}"/>
              </a:ext>
            </a:extLst>
          </p:cNvPr>
          <p:cNvSpPr/>
          <p:nvPr/>
        </p:nvSpPr>
        <p:spPr bwMode="auto">
          <a:xfrm>
            <a:off x="7065898" y="2808582"/>
            <a:ext cx="1050203" cy="27865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42646403"/>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1FE-BB4D-ED25-088D-8311F9A04C78}"/>
              </a:ext>
            </a:extLst>
          </p:cNvPr>
          <p:cNvSpPr>
            <a:spLocks noGrp="1"/>
          </p:cNvSpPr>
          <p:nvPr>
            <p:ph type="title"/>
          </p:nvPr>
        </p:nvSpPr>
        <p:spPr>
          <a:xfrm>
            <a:off x="0" y="788908"/>
            <a:ext cx="8231187" cy="400110"/>
          </a:xfrm>
        </p:spPr>
        <p:txBody>
          <a:bodyPr/>
          <a:lstStyle/>
          <a:p>
            <a:r>
              <a:rPr lang="en-US" sz="2000" dirty="0" err="1"/>
              <a:t>Pestaña</a:t>
            </a:r>
            <a:r>
              <a:rPr lang="en-US" sz="2000" dirty="0"/>
              <a:t> de </a:t>
            </a:r>
            <a:r>
              <a:rPr lang="en-US" sz="2000" dirty="0" err="1"/>
              <a:t>Información</a:t>
            </a:r>
            <a:r>
              <a:rPr lang="en-US" sz="2000" dirty="0"/>
              <a:t> </a:t>
            </a:r>
            <a:r>
              <a:rPr lang="en-US" sz="2000" dirty="0" err="1"/>
              <a:t>Básica</a:t>
            </a:r>
            <a:endParaRPr lang="en-US" sz="2000" b="0" dirty="0">
              <a:cs typeface="Arial"/>
            </a:endParaRPr>
          </a:p>
        </p:txBody>
      </p:sp>
      <p:sp>
        <p:nvSpPr>
          <p:cNvPr id="3" name="Text Placeholder 2">
            <a:extLst>
              <a:ext uri="{FF2B5EF4-FFF2-40B4-BE49-F238E27FC236}">
                <a16:creationId xmlns:a16="http://schemas.microsoft.com/office/drawing/2014/main" id="{A422D3E8-899D-86C8-1585-333F06793A99}"/>
              </a:ext>
            </a:extLst>
          </p:cNvPr>
          <p:cNvSpPr>
            <a:spLocks noGrp="1"/>
          </p:cNvSpPr>
          <p:nvPr>
            <p:ph type="body" sz="quarter" idx="13"/>
          </p:nvPr>
        </p:nvSpPr>
        <p:spPr>
          <a:xfrm>
            <a:off x="-391" y="1384972"/>
            <a:ext cx="9079736" cy="1770549"/>
          </a:xfrm>
        </p:spPr>
        <p:txBody>
          <a:bodyPr/>
          <a:lstStyle/>
          <a:p>
            <a:r>
              <a:rPr lang="es-ES" sz="1400" dirty="0"/>
              <a:t>Una vez en la página de creación del proyecto, escribe (o copia y pega) la información en los campos correspondientes.</a:t>
            </a:r>
          </a:p>
          <a:p>
            <a:r>
              <a:rPr lang="es-ES" sz="1400" dirty="0"/>
              <a:t>Todos los campos obligatorios en la plataforma en línea están marcados con un asterisco naranja (*) y resaltados con una barra </a:t>
            </a:r>
            <a:r>
              <a:rPr lang="es-ES" sz="1400" dirty="0">
                <a:solidFill>
                  <a:srgbClr val="FF0000"/>
                </a:solidFill>
              </a:rPr>
              <a:t>roja</a:t>
            </a:r>
            <a:r>
              <a:rPr lang="es-ES" sz="1400" dirty="0"/>
              <a:t>.</a:t>
            </a:r>
          </a:p>
          <a:p>
            <a:r>
              <a:rPr lang="es-ES" sz="1400" dirty="0"/>
              <a:t>En la parte izquierda de la pantalla, verás un panel de navegación que indica las pestañas y el progreso del seguimiento.</a:t>
            </a:r>
            <a:endParaRPr lang="en-US" dirty="0"/>
          </a:p>
        </p:txBody>
      </p:sp>
      <p:sp>
        <p:nvSpPr>
          <p:cNvPr id="5" name="Slide Number Placeholder 4">
            <a:extLst>
              <a:ext uri="{FF2B5EF4-FFF2-40B4-BE49-F238E27FC236}">
                <a16:creationId xmlns:a16="http://schemas.microsoft.com/office/drawing/2014/main" id="{C63EC857-32CC-0AFA-1C6E-C7183AAF31F1}"/>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11</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8B5C993B-196F-4193-C34E-D835ACD619D9}"/>
              </a:ext>
            </a:extLst>
          </p:cNvPr>
          <p:cNvCxnSpPr>
            <a:cxnSpLocks/>
          </p:cNvCxnSpPr>
          <p:nvPr/>
        </p:nvCxnSpPr>
        <p:spPr bwMode="auto">
          <a:xfrm>
            <a:off x="3460" y="1238463"/>
            <a:ext cx="1897058"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7" name="Picture 6">
            <a:extLst>
              <a:ext uri="{FF2B5EF4-FFF2-40B4-BE49-F238E27FC236}">
                <a16:creationId xmlns:a16="http://schemas.microsoft.com/office/drawing/2014/main" id="{D32CC9A3-7E5E-5861-BEF0-085ED2367A8E}"/>
              </a:ext>
            </a:extLst>
          </p:cNvPr>
          <p:cNvPicPr>
            <a:picLocks noChangeAspect="1"/>
          </p:cNvPicPr>
          <p:nvPr/>
        </p:nvPicPr>
        <p:blipFill>
          <a:blip r:embed="rId2"/>
          <a:stretch>
            <a:fillRect/>
          </a:stretch>
        </p:blipFill>
        <p:spPr>
          <a:xfrm>
            <a:off x="650569" y="3192996"/>
            <a:ext cx="7280267" cy="3079175"/>
          </a:xfrm>
          <a:prstGeom prst="rect">
            <a:avLst/>
          </a:prstGeom>
          <a:ln>
            <a:no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0E02E59C-A1B5-826C-B81D-4245A58EE01B}"/>
              </a:ext>
            </a:extLst>
          </p:cNvPr>
          <p:cNvSpPr/>
          <p:nvPr/>
        </p:nvSpPr>
        <p:spPr bwMode="auto">
          <a:xfrm>
            <a:off x="829329" y="3539905"/>
            <a:ext cx="1289182" cy="307818"/>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233894163"/>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12</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1" y="792995"/>
            <a:ext cx="8419723" cy="397738"/>
          </a:xfrm>
          <a:prstGeom prst="rect">
            <a:avLst/>
          </a:prstGeom>
        </p:spPr>
        <p:txBody>
          <a:bodyPr wrap="square" lIns="91440" tIns="45720" rIns="91440" bIns="45720" anchor="t">
            <a:spAutoFit/>
          </a:bodyPr>
          <a:lstStyle/>
          <a:p>
            <a:pPr>
              <a:lnSpc>
                <a:spcPct val="107000"/>
              </a:lnSpc>
            </a:pPr>
            <a:r>
              <a:rPr lang="es-ES" sz="2000" b="1" dirty="0"/>
              <a:t>Pestaña de Información Básica: </a:t>
            </a:r>
            <a:r>
              <a:rPr lang="es-ES" sz="2000" dirty="0"/>
              <a:t>Agregar detalles del proyecto</a:t>
            </a:r>
            <a:endParaRPr lang="en-US" sz="2000" dirty="0">
              <a:cs typeface="Arial"/>
            </a:endParaRPr>
          </a:p>
        </p:txBody>
      </p:sp>
      <p:cxnSp>
        <p:nvCxnSpPr>
          <p:cNvPr id="15" name="Straight Connector 14">
            <a:extLst>
              <a:ext uri="{FF2B5EF4-FFF2-40B4-BE49-F238E27FC236}">
                <a16:creationId xmlns:a16="http://schemas.microsoft.com/office/drawing/2014/main" id="{806EDDAD-7863-4668-89FE-8C678DB8A80B}"/>
              </a:ext>
            </a:extLst>
          </p:cNvPr>
          <p:cNvCxnSpPr>
            <a:cxnSpLocks/>
          </p:cNvCxnSpPr>
          <p:nvPr/>
        </p:nvCxnSpPr>
        <p:spPr bwMode="auto">
          <a:xfrm>
            <a:off x="0" y="1229899"/>
            <a:ext cx="4114800"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1DB34D9A-57C3-64A7-2CA0-F1ED2857BC07}"/>
              </a:ext>
            </a:extLst>
          </p:cNvPr>
          <p:cNvSpPr txBox="1"/>
          <p:nvPr/>
        </p:nvSpPr>
        <p:spPr>
          <a:xfrm>
            <a:off x="0" y="1269066"/>
            <a:ext cx="8768305" cy="203132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s-ES" sz="1400" dirty="0">
                <a:latin typeface="Arial"/>
                <a:cs typeface="Arial"/>
              </a:rPr>
              <a:t>Añadir el Nombre del Proyecto y el Resumen del Proyecto.</a:t>
            </a:r>
          </a:p>
          <a:p>
            <a:pPr marL="285750" indent="-285750">
              <a:buFont typeface="Arial" panose="020B0604020202020204" pitchFamily="34" charset="0"/>
              <a:buChar char="•"/>
            </a:pPr>
            <a:endParaRPr lang="es-ES" sz="1400" dirty="0">
              <a:latin typeface="Arial"/>
              <a:cs typeface="Arial"/>
            </a:endParaRPr>
          </a:p>
          <a:p>
            <a:pPr marL="285750" indent="-285750">
              <a:buFont typeface="Arial" panose="020B0604020202020204" pitchFamily="34" charset="0"/>
              <a:buChar char="•"/>
            </a:pPr>
            <a:r>
              <a:rPr lang="es-ES" sz="1400" dirty="0">
                <a:latin typeface="Arial"/>
                <a:cs typeface="Arial"/>
              </a:rPr>
              <a:t>Agregar Fecha de Inicio y Fecha de Finalización: puedes hacer clic en 'USAR 2024'. Este campo tiene implicaciones financieras. Las fechas de inicio y finalización deben reflejar SOLAMENTE la parte que está cubierta en el año específico. Por ejemplo, si el proyecto es un proyecto de varios años que comienza en algún momento en 2023 y termina en 2025, incluye para los planes de 2024 una fecha de inicio del 01/01/2024 y una fecha de finalización del 31/12/2024.</a:t>
            </a:r>
          </a:p>
          <a:p>
            <a:pPr marL="285750" indent="-285750">
              <a:buFont typeface="Arial" panose="020B0604020202020204" pitchFamily="34" charset="0"/>
              <a:buChar char="•"/>
            </a:pPr>
            <a:endParaRPr lang="es-ES" sz="1400" dirty="0">
              <a:latin typeface="Arial"/>
              <a:cs typeface="Arial"/>
            </a:endParaRPr>
          </a:p>
          <a:p>
            <a:r>
              <a:rPr lang="es-ES" sz="1400" i="1" dirty="0">
                <a:latin typeface="Arial"/>
                <a:cs typeface="Arial"/>
              </a:rPr>
              <a:t>Omitir la opción de Etiquetas del Proyecto</a:t>
            </a:r>
            <a:endParaRPr lang="en-US" sz="1400" i="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B590D3E-19F6-2E23-87D4-DC6F76BB001F}"/>
              </a:ext>
            </a:extLst>
          </p:cNvPr>
          <p:cNvSpPr txBox="1"/>
          <p:nvPr/>
        </p:nvSpPr>
        <p:spPr>
          <a:xfrm>
            <a:off x="885313" y="3753703"/>
            <a:ext cx="2189124" cy="477054"/>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1.</a:t>
            </a:r>
            <a:r>
              <a:rPr lang="en-US" sz="1400" dirty="0">
                <a:cs typeface="Arial"/>
              </a:rPr>
              <a:t> </a:t>
            </a:r>
            <a:r>
              <a:rPr lang="es-ES" sz="1400" dirty="0">
                <a:cs typeface="Arial"/>
              </a:rPr>
              <a:t>Descripción General </a:t>
            </a:r>
            <a:r>
              <a:rPr lang="es-ES" sz="1100" dirty="0">
                <a:cs typeface="Arial"/>
              </a:rPr>
              <a:t>(Nombre, Resumen, Contactos)</a:t>
            </a:r>
            <a:endParaRPr lang="en-US" sz="1100" dirty="0">
              <a:cs typeface="Arial"/>
            </a:endParaRPr>
          </a:p>
        </p:txBody>
      </p:sp>
      <p:pic>
        <p:nvPicPr>
          <p:cNvPr id="6" name="Picture 5">
            <a:extLst>
              <a:ext uri="{FF2B5EF4-FFF2-40B4-BE49-F238E27FC236}">
                <a16:creationId xmlns:a16="http://schemas.microsoft.com/office/drawing/2014/main" id="{E9960138-B5AD-4471-C7AA-7E70E059D025}"/>
              </a:ext>
            </a:extLst>
          </p:cNvPr>
          <p:cNvPicPr>
            <a:picLocks noChangeAspect="1"/>
          </p:cNvPicPr>
          <p:nvPr/>
        </p:nvPicPr>
        <p:blipFill>
          <a:blip r:embed="rId3"/>
          <a:stretch>
            <a:fillRect/>
          </a:stretch>
        </p:blipFill>
        <p:spPr>
          <a:xfrm>
            <a:off x="3725265" y="3150606"/>
            <a:ext cx="5350745" cy="3043670"/>
          </a:xfrm>
          <a:prstGeom prst="rect">
            <a:avLst/>
          </a:prstGeom>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A8492AB6-2009-441F-91C2-B340B33FA6F7}"/>
              </a:ext>
            </a:extLst>
          </p:cNvPr>
          <p:cNvSpPr/>
          <p:nvPr/>
        </p:nvSpPr>
        <p:spPr bwMode="auto">
          <a:xfrm>
            <a:off x="3149648" y="3814832"/>
            <a:ext cx="585650" cy="415925"/>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26779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D0618F-C773-65C5-7F0B-14AE22799F0B}"/>
              </a:ext>
            </a:extLst>
          </p:cNvPr>
          <p:cNvPicPr>
            <a:picLocks noChangeAspect="1"/>
          </p:cNvPicPr>
          <p:nvPr/>
        </p:nvPicPr>
        <p:blipFill>
          <a:blip r:embed="rId3"/>
          <a:stretch>
            <a:fillRect/>
          </a:stretch>
        </p:blipFill>
        <p:spPr>
          <a:xfrm>
            <a:off x="3445298" y="3241617"/>
            <a:ext cx="5504604" cy="3202429"/>
          </a:xfrm>
          <a:prstGeom prst="rect">
            <a:avLst/>
          </a:prstGeom>
          <a:ln>
            <a:noFill/>
          </a:ln>
          <a:effectLst>
            <a:outerShdw blurRad="292100" dist="139700" dir="2700000" algn="tl" rotWithShape="0">
              <a:srgbClr val="333333">
                <a:alpha val="65000"/>
              </a:srgbClr>
            </a:outerShdw>
          </a:effectLst>
        </p:spPr>
      </p:pic>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13</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0" y="783286"/>
            <a:ext cx="6197600" cy="397738"/>
          </a:xfrm>
          <a:prstGeom prst="rect">
            <a:avLst/>
          </a:prstGeom>
        </p:spPr>
        <p:txBody>
          <a:bodyPr wrap="square" lIns="91440" tIns="45720" rIns="91440" bIns="45720" anchor="t">
            <a:spAutoFit/>
          </a:bodyPr>
          <a:lstStyle/>
          <a:p>
            <a:pPr>
              <a:lnSpc>
                <a:spcPct val="107000"/>
              </a:lnSpc>
            </a:pPr>
            <a:r>
              <a:rPr lang="en-US" sz="2000" b="1" dirty="0"/>
              <a:t>Basic Info Tab</a:t>
            </a:r>
            <a:r>
              <a:rPr lang="en-US" sz="2000" dirty="0"/>
              <a:t>: Add the Organization</a:t>
            </a:r>
            <a:endParaRPr lang="en-US" sz="2000" dirty="0">
              <a:cs typeface="Arial"/>
            </a:endParaRPr>
          </a:p>
        </p:txBody>
      </p:sp>
      <p:cxnSp>
        <p:nvCxnSpPr>
          <p:cNvPr id="13" name="Straight Connector 12">
            <a:extLst>
              <a:ext uri="{FF2B5EF4-FFF2-40B4-BE49-F238E27FC236}">
                <a16:creationId xmlns:a16="http://schemas.microsoft.com/office/drawing/2014/main" id="{2EEA8316-1383-4E42-9E28-A15DF499AE78}"/>
              </a:ext>
            </a:extLst>
          </p:cNvPr>
          <p:cNvCxnSpPr>
            <a:cxnSpLocks/>
          </p:cNvCxnSpPr>
          <p:nvPr/>
        </p:nvCxnSpPr>
        <p:spPr bwMode="auto">
          <a:xfrm flipV="1">
            <a:off x="0" y="1202788"/>
            <a:ext cx="4673382" cy="3435"/>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B3219F19-B8A2-F005-F466-6A027A1C2E45}"/>
              </a:ext>
            </a:extLst>
          </p:cNvPr>
          <p:cNvSpPr txBox="1"/>
          <p:nvPr/>
        </p:nvSpPr>
        <p:spPr>
          <a:xfrm>
            <a:off x="0" y="1273006"/>
            <a:ext cx="8811671" cy="1991379"/>
          </a:xfrm>
          <a:prstGeom prst="rect">
            <a:avLst/>
          </a:prstGeom>
          <a:noFill/>
        </p:spPr>
        <p:txBody>
          <a:bodyPr wrap="square" lIns="91440" tIns="45720" rIns="91440" bIns="45720" anchor="t">
            <a:spAutoFit/>
          </a:bodyPr>
          <a:lstStyle/>
          <a:p>
            <a:pPr marL="285750" indent="-285750">
              <a:lnSpc>
                <a:spcPct val="150000"/>
              </a:lnSpc>
              <a:buFont typeface="Arial" panose="020B0604020202020204" pitchFamily="34" charset="0"/>
              <a:buChar char="•"/>
            </a:pPr>
            <a:r>
              <a:rPr lang="es-ES" sz="1400" dirty="0">
                <a:latin typeface="Arial" panose="020B0604020202020204" pitchFamily="34" charset="0"/>
                <a:cs typeface="Arial" panose="020B0604020202020204" pitchFamily="34" charset="0"/>
              </a:rPr>
              <a:t>Busca la(s) Organización(es) Apelante(s) escribiendo el nombre de la organización y haciendo clic en el nombre que aparece en el cuadro emergente, tal como se ilustra a continuación.</a:t>
            </a:r>
          </a:p>
          <a:p>
            <a:pPr marL="742950" lvl="1" indent="-285750">
              <a:lnSpc>
                <a:spcPct val="150000"/>
              </a:lnSpc>
              <a:buFont typeface="Arial" panose="020B0604020202020204" pitchFamily="34" charset="0"/>
              <a:buChar char="•"/>
            </a:pPr>
            <a:r>
              <a:rPr lang="es-ES" sz="1400" dirty="0">
                <a:latin typeface="Arial" panose="020B0604020202020204" pitchFamily="34" charset="0"/>
                <a:cs typeface="Arial" panose="020B0604020202020204" pitchFamily="34" charset="0"/>
              </a:rPr>
              <a:t>Si no puedes encontrar la organización en la lista, por favor, envía una solicitud para que tu organización sea registrada haciendo clic en el enlace (</a:t>
            </a:r>
            <a:r>
              <a:rPr lang="es-ES" sz="1400" dirty="0">
                <a:latin typeface="Arial" panose="020B0604020202020204" pitchFamily="34" charset="0"/>
                <a:cs typeface="Arial" panose="020B0604020202020204" pitchFamily="34" charset="0"/>
                <a:hlinkClick r:id="rId4"/>
              </a:rPr>
              <a:t>por favor, infórmanos utilizando este enlace</a:t>
            </a:r>
            <a:r>
              <a:rPr lang="es-ES" sz="14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s-ES" sz="1400" dirty="0">
                <a:latin typeface="Arial" panose="020B0604020202020204" pitchFamily="34" charset="0"/>
                <a:cs typeface="Arial" panose="020B0604020202020204" pitchFamily="34" charset="0"/>
              </a:rPr>
              <a:t>Añade Socio(s) Ejecutante(s). Para varios socios, agrégalos y sepáralos por comas.</a:t>
            </a:r>
            <a:endParaRPr lang="en-GB" sz="1400" dirty="0">
              <a:solidFill>
                <a:srgbClr val="404040"/>
              </a:solidFill>
              <a:effectLst/>
              <a:latin typeface="Arial"/>
              <a:ea typeface="SimSun"/>
              <a:cs typeface="Arial"/>
            </a:endParaRPr>
          </a:p>
        </p:txBody>
      </p:sp>
      <p:sp>
        <p:nvSpPr>
          <p:cNvPr id="12" name="TextBox 11">
            <a:extLst>
              <a:ext uri="{FF2B5EF4-FFF2-40B4-BE49-F238E27FC236}">
                <a16:creationId xmlns:a16="http://schemas.microsoft.com/office/drawing/2014/main" id="{B416C6A6-5F09-10F8-D39C-F34914F1ADE1}"/>
              </a:ext>
            </a:extLst>
          </p:cNvPr>
          <p:cNvSpPr txBox="1"/>
          <p:nvPr/>
        </p:nvSpPr>
        <p:spPr>
          <a:xfrm>
            <a:off x="86177" y="5705382"/>
            <a:ext cx="3171929" cy="738664"/>
          </a:xfrm>
          <a:prstGeom prst="rect">
            <a:avLst/>
          </a:prstGeom>
          <a:noFill/>
        </p:spPr>
        <p:txBody>
          <a:bodyPr wrap="square" lIns="91440" tIns="45720" rIns="91440" bIns="45720" anchor="t">
            <a:spAutoFit/>
          </a:bodyPr>
          <a:lstStyle/>
          <a:p>
            <a:r>
              <a:rPr lang="es-ES" sz="1400" b="1" dirty="0"/>
              <a:t>Nota: </a:t>
            </a:r>
            <a:r>
              <a:rPr lang="es-ES" sz="1400" dirty="0"/>
              <a:t>Para proyectos con múltiples organizaciones, búscalas y añade a todas.</a:t>
            </a:r>
            <a:endParaRPr lang="en-US" sz="1400" dirty="0"/>
          </a:p>
        </p:txBody>
      </p:sp>
      <p:grpSp>
        <p:nvGrpSpPr>
          <p:cNvPr id="2" name="Group 1">
            <a:extLst>
              <a:ext uri="{FF2B5EF4-FFF2-40B4-BE49-F238E27FC236}">
                <a16:creationId xmlns:a16="http://schemas.microsoft.com/office/drawing/2014/main" id="{AC37C33D-7C1B-C114-BAC3-00C4CB807B7D}"/>
              </a:ext>
            </a:extLst>
          </p:cNvPr>
          <p:cNvGrpSpPr/>
          <p:nvPr/>
        </p:nvGrpSpPr>
        <p:grpSpPr>
          <a:xfrm>
            <a:off x="1551044" y="4542392"/>
            <a:ext cx="3878180" cy="523220"/>
            <a:chOff x="52917" y="3690613"/>
            <a:chExt cx="3878180" cy="523220"/>
          </a:xfrm>
        </p:grpSpPr>
        <p:sp>
          <p:nvSpPr>
            <p:cNvPr id="9" name="Arrow: Right 8">
              <a:extLst>
                <a:ext uri="{FF2B5EF4-FFF2-40B4-BE49-F238E27FC236}">
                  <a16:creationId xmlns:a16="http://schemas.microsoft.com/office/drawing/2014/main" id="{A8492AB6-2009-441F-91C2-B340B33FA6F7}"/>
                </a:ext>
              </a:extLst>
            </p:cNvPr>
            <p:cNvSpPr/>
            <p:nvPr/>
          </p:nvSpPr>
          <p:spPr bwMode="auto">
            <a:xfrm>
              <a:off x="1652563" y="3735616"/>
              <a:ext cx="547631" cy="328000"/>
            </a:xfrm>
            <a:prstGeom prst="rightArrow">
              <a:avLst>
                <a:gd name="adj1" fmla="val 50000"/>
                <a:gd name="adj2" fmla="val 50000"/>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9" name="Arrow: Right 18">
              <a:extLst>
                <a:ext uri="{FF2B5EF4-FFF2-40B4-BE49-F238E27FC236}">
                  <a16:creationId xmlns:a16="http://schemas.microsoft.com/office/drawing/2014/main" id="{6AF5C331-CD71-4EDF-BE4F-D82B964B1EA0}"/>
                </a:ext>
              </a:extLst>
            </p:cNvPr>
            <p:cNvSpPr/>
            <p:nvPr/>
          </p:nvSpPr>
          <p:spPr bwMode="auto">
            <a:xfrm rot="10800000">
              <a:off x="3303956" y="3794884"/>
              <a:ext cx="627141" cy="222921"/>
            </a:xfrm>
            <a:prstGeom prst="rightArrow">
              <a:avLst/>
            </a:prstGeom>
            <a:solidFill>
              <a:schemeClr val="accent2">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FC5E9194-4360-0733-3730-2410C4550029}"/>
                </a:ext>
              </a:extLst>
            </p:cNvPr>
            <p:cNvSpPr txBox="1"/>
            <p:nvPr/>
          </p:nvSpPr>
          <p:spPr>
            <a:xfrm>
              <a:off x="52917" y="3690613"/>
              <a:ext cx="1502492" cy="52322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2.</a:t>
              </a:r>
              <a:r>
                <a:rPr lang="en-US" sz="1400" dirty="0">
                  <a:cs typeface="Arial"/>
                </a:rPr>
                <a:t> </a:t>
              </a:r>
              <a:r>
                <a:rPr lang="en-US" sz="1400" dirty="0" err="1">
                  <a:cs typeface="Arial"/>
                </a:rPr>
                <a:t>Organización</a:t>
              </a:r>
              <a:r>
                <a:rPr lang="en-US" sz="1400" dirty="0">
                  <a:cs typeface="Arial"/>
                </a:rPr>
                <a:t>(es) </a:t>
              </a:r>
              <a:r>
                <a:rPr lang="en-US" sz="1400" dirty="0" err="1">
                  <a:cs typeface="Arial"/>
                </a:rPr>
                <a:t>Apelante</a:t>
              </a:r>
              <a:r>
                <a:rPr lang="en-US" sz="1400" dirty="0">
                  <a:cs typeface="Arial"/>
                </a:rPr>
                <a:t>(s)</a:t>
              </a:r>
              <a:endParaRPr lang="en-US" sz="1200" dirty="0">
                <a:cs typeface="Arial"/>
              </a:endParaRPr>
            </a:p>
          </p:txBody>
        </p:sp>
      </p:grpSp>
      <p:sp>
        <p:nvSpPr>
          <p:cNvPr id="15" name="Oval 14">
            <a:extLst>
              <a:ext uri="{FF2B5EF4-FFF2-40B4-BE49-F238E27FC236}">
                <a16:creationId xmlns:a16="http://schemas.microsoft.com/office/drawing/2014/main" id="{4881038A-3135-4E9E-BB11-774B8A9B94FA}"/>
              </a:ext>
            </a:extLst>
          </p:cNvPr>
          <p:cNvSpPr/>
          <p:nvPr/>
        </p:nvSpPr>
        <p:spPr bwMode="auto">
          <a:xfrm>
            <a:off x="3596023" y="4559491"/>
            <a:ext cx="2392339" cy="37967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22305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51233-47B1-9077-2895-195669308F19}"/>
              </a:ext>
            </a:extLst>
          </p:cNvPr>
          <p:cNvSpPr>
            <a:spLocks noGrp="1"/>
          </p:cNvSpPr>
          <p:nvPr>
            <p:ph type="title"/>
          </p:nvPr>
        </p:nvSpPr>
        <p:spPr>
          <a:xfrm>
            <a:off x="2715" y="797694"/>
            <a:ext cx="8231187" cy="400110"/>
          </a:xfrm>
        </p:spPr>
        <p:txBody>
          <a:bodyPr/>
          <a:lstStyle/>
          <a:p>
            <a:r>
              <a:rPr lang="es-ES" sz="2000" dirty="0"/>
              <a:t>Pestaña de Información Básica: </a:t>
            </a:r>
            <a:r>
              <a:rPr lang="es-ES" sz="2000" b="0" dirty="0"/>
              <a:t>Agregar Contactos</a:t>
            </a:r>
            <a:endParaRPr lang="en-US" sz="2000" b="0" dirty="0">
              <a:cs typeface="Arial"/>
            </a:endParaRPr>
          </a:p>
        </p:txBody>
      </p:sp>
      <p:sp>
        <p:nvSpPr>
          <p:cNvPr id="3" name="Text Placeholder 2">
            <a:extLst>
              <a:ext uri="{FF2B5EF4-FFF2-40B4-BE49-F238E27FC236}">
                <a16:creationId xmlns:a16="http://schemas.microsoft.com/office/drawing/2014/main" id="{212DFCAF-9CC1-ABC4-CA5E-02C9C339BE14}"/>
              </a:ext>
            </a:extLst>
          </p:cNvPr>
          <p:cNvSpPr>
            <a:spLocks noGrp="1"/>
          </p:cNvSpPr>
          <p:nvPr>
            <p:ph type="body" sz="quarter" idx="13"/>
          </p:nvPr>
        </p:nvSpPr>
        <p:spPr>
          <a:xfrm>
            <a:off x="2443" y="1440148"/>
            <a:ext cx="8254209" cy="1520998"/>
          </a:xfrm>
        </p:spPr>
        <p:txBody>
          <a:bodyPr>
            <a:noAutofit/>
          </a:bodyPr>
          <a:lstStyle/>
          <a:p>
            <a:r>
              <a:rPr lang="es-ES" sz="1400" dirty="0">
                <a:solidFill>
                  <a:srgbClr val="404040"/>
                </a:solidFill>
                <a:effectLst/>
                <a:latin typeface="Arial"/>
                <a:ea typeface="SimSun"/>
                <a:cs typeface="Arial"/>
              </a:rPr>
              <a:t>Copia y pega o escribe los detalles del Contacto Principal. Puedes añadir múltiples contactos haciendo clic en</a:t>
            </a:r>
          </a:p>
          <a:p>
            <a:pPr marL="0" indent="0">
              <a:buNone/>
            </a:pPr>
            <a:r>
              <a:rPr lang="en-GB" sz="1400" dirty="0">
                <a:latin typeface="Arial"/>
                <a:ea typeface="SimSun"/>
                <a:cs typeface="Arial"/>
              </a:rPr>
              <a:t>“</a:t>
            </a:r>
            <a:r>
              <a:rPr lang="en-GB" b="1" dirty="0">
                <a:latin typeface="Arial"/>
                <a:ea typeface="SimSun"/>
                <a:cs typeface="Arial"/>
              </a:rPr>
              <a:t>+</a:t>
            </a:r>
            <a:r>
              <a:rPr lang="en-GB" sz="2000" b="1" dirty="0">
                <a:latin typeface="Arial"/>
                <a:ea typeface="SimSun"/>
                <a:cs typeface="Arial"/>
              </a:rPr>
              <a:t> </a:t>
            </a:r>
            <a:r>
              <a:rPr lang="es-ES" sz="1400" b="1" dirty="0">
                <a:latin typeface="Arial"/>
                <a:ea typeface="Yu Mincho"/>
                <a:cs typeface="Arial"/>
              </a:rPr>
              <a:t>AÑADIR</a:t>
            </a:r>
            <a:r>
              <a:rPr lang="en-GB" sz="1400" b="1" dirty="0">
                <a:effectLst/>
                <a:latin typeface="Arial"/>
                <a:ea typeface="SimSun"/>
                <a:cs typeface="Arial"/>
              </a:rPr>
              <a:t> OTRO CONTACTO</a:t>
            </a:r>
            <a:r>
              <a:rPr lang="en-GB" sz="1400" dirty="0">
                <a:latin typeface="Arial"/>
                <a:ea typeface="SimSun"/>
                <a:cs typeface="Arial"/>
              </a:rPr>
              <a:t>".</a:t>
            </a:r>
            <a:endParaRPr lang="en-GB" sz="1400" dirty="0">
              <a:effectLst/>
              <a:latin typeface="Arial"/>
              <a:ea typeface="SimSun"/>
              <a:cs typeface="Arial"/>
            </a:endParaRPr>
          </a:p>
          <a:p>
            <a:r>
              <a:rPr lang="es-ES" sz="1400" dirty="0">
                <a:effectLst/>
                <a:latin typeface="Arial"/>
                <a:ea typeface="SimSun"/>
                <a:cs typeface="Arial"/>
              </a:rPr>
              <a:t>Haz clic en </a:t>
            </a:r>
            <a:r>
              <a:rPr lang="es-ES" sz="1400" b="1" kern="1200" dirty="0">
                <a:solidFill>
                  <a:schemeClr val="accent2"/>
                </a:solidFill>
                <a:latin typeface="Arial"/>
                <a:ea typeface="SimSun"/>
                <a:cs typeface="Arial"/>
              </a:rPr>
              <a:t>GUARDAR Y SIGUIENTE </a:t>
            </a:r>
            <a:r>
              <a:rPr lang="es-ES" sz="1400" dirty="0">
                <a:effectLst/>
                <a:latin typeface="Arial"/>
                <a:ea typeface="SimSun"/>
                <a:cs typeface="Arial"/>
              </a:rPr>
              <a:t>→ para pasar a la siguiente página.</a:t>
            </a:r>
            <a:r>
              <a:rPr lang="en-GB" sz="1400" dirty="0">
                <a:solidFill>
                  <a:srgbClr val="404040"/>
                </a:solidFill>
                <a:effectLst/>
                <a:latin typeface="Arial"/>
                <a:ea typeface="SimSun"/>
                <a:cs typeface="Arial"/>
              </a:rPr>
              <a:t>.</a:t>
            </a:r>
            <a:endParaRPr lang="fr-CH" sz="1400" dirty="0">
              <a:effectLst/>
              <a:latin typeface="Arial"/>
              <a:ea typeface="SimSun"/>
              <a:cs typeface="Arial"/>
            </a:endParaRPr>
          </a:p>
          <a:p>
            <a:endParaRPr lang="en-US" sz="1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BFF2537-083E-9775-032A-D1E8163D4DD6}"/>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14</a:t>
            </a:fld>
            <a:endParaRPr lang="en-GB" b="1">
              <a:solidFill>
                <a:srgbClr val="000000">
                  <a:lumMod val="65000"/>
                  <a:lumOff val="35000"/>
                </a:srgbClr>
              </a:solidFill>
            </a:endParaRPr>
          </a:p>
        </p:txBody>
      </p:sp>
      <p:sp>
        <p:nvSpPr>
          <p:cNvPr id="8" name="TextBox 7">
            <a:extLst>
              <a:ext uri="{FF2B5EF4-FFF2-40B4-BE49-F238E27FC236}">
                <a16:creationId xmlns:a16="http://schemas.microsoft.com/office/drawing/2014/main" id="{CC39D1CE-F492-0CAE-62E7-D9D055494FC5}"/>
              </a:ext>
            </a:extLst>
          </p:cNvPr>
          <p:cNvSpPr txBox="1"/>
          <p:nvPr/>
        </p:nvSpPr>
        <p:spPr>
          <a:xfrm>
            <a:off x="241300" y="5696803"/>
            <a:ext cx="8661400" cy="830997"/>
          </a:xfrm>
          <a:prstGeom prst="rect">
            <a:avLst/>
          </a:prstGeom>
          <a:noFill/>
        </p:spPr>
        <p:txBody>
          <a:bodyPr wrap="square">
            <a:spAutoFit/>
          </a:bodyPr>
          <a:lstStyle/>
          <a:p>
            <a:r>
              <a:rPr lang="en-GB" sz="1600" b="1" dirty="0">
                <a:solidFill>
                  <a:srgbClr val="FF0000"/>
                </a:solidFill>
                <a:effectLst/>
                <a:latin typeface="Arial"/>
                <a:ea typeface="SimSun"/>
                <a:cs typeface="Arial"/>
              </a:rPr>
              <a:t>IMPORTANT</a:t>
            </a:r>
            <a:r>
              <a:rPr lang="fr-FR" sz="1600" b="1" dirty="0">
                <a:solidFill>
                  <a:srgbClr val="FF0000"/>
                </a:solidFill>
                <a:latin typeface="Arial"/>
                <a:ea typeface="SimSun"/>
                <a:cs typeface="Arial"/>
              </a:rPr>
              <a:t>E</a:t>
            </a:r>
            <a:r>
              <a:rPr lang="es-ES" sz="1600" dirty="0">
                <a:effectLst/>
                <a:latin typeface="Arial"/>
                <a:ea typeface="SimSun"/>
                <a:cs typeface="Arial"/>
              </a:rPr>
              <a:t>: Una buena práctica para pasar de una parte del proyecto a otra es hacer clic en </a:t>
            </a:r>
            <a:r>
              <a:rPr lang="es-ES" sz="1600" b="1" dirty="0">
                <a:solidFill>
                  <a:schemeClr val="accent2"/>
                </a:solidFill>
                <a:latin typeface="Arial"/>
                <a:ea typeface="SimSun"/>
                <a:cs typeface="Arial"/>
              </a:rPr>
              <a:t>GUARDAR Y SIGUIENTE </a:t>
            </a:r>
            <a:r>
              <a:rPr lang="es-ES" sz="1600" dirty="0">
                <a:effectLst/>
                <a:latin typeface="Arial"/>
                <a:ea typeface="SimSun"/>
                <a:cs typeface="Arial"/>
              </a:rPr>
              <a:t>para permitir que la lógica de implementación se mueva de una etapa a otra.</a:t>
            </a:r>
            <a:endParaRPr lang="fr-CH" sz="1600" dirty="0">
              <a:latin typeface="Arial"/>
              <a:ea typeface="SimSun"/>
              <a:cs typeface="Arial"/>
            </a:endParaRPr>
          </a:p>
        </p:txBody>
      </p:sp>
      <p:cxnSp>
        <p:nvCxnSpPr>
          <p:cNvPr id="6" name="Straight Connector 5">
            <a:extLst>
              <a:ext uri="{FF2B5EF4-FFF2-40B4-BE49-F238E27FC236}">
                <a16:creationId xmlns:a16="http://schemas.microsoft.com/office/drawing/2014/main" id="{9EFF4D87-5051-AC87-B68E-9908F19C914A}"/>
              </a:ext>
            </a:extLst>
          </p:cNvPr>
          <p:cNvCxnSpPr>
            <a:cxnSpLocks/>
          </p:cNvCxnSpPr>
          <p:nvPr/>
        </p:nvCxnSpPr>
        <p:spPr bwMode="auto">
          <a:xfrm>
            <a:off x="-956" y="1209078"/>
            <a:ext cx="3909568"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9" name="Picture 8">
            <a:extLst>
              <a:ext uri="{FF2B5EF4-FFF2-40B4-BE49-F238E27FC236}">
                <a16:creationId xmlns:a16="http://schemas.microsoft.com/office/drawing/2014/main" id="{9927CD27-8DEB-089E-7150-EDF54282A14F}"/>
              </a:ext>
            </a:extLst>
          </p:cNvPr>
          <p:cNvPicPr>
            <a:picLocks noChangeAspect="1"/>
          </p:cNvPicPr>
          <p:nvPr/>
        </p:nvPicPr>
        <p:blipFill>
          <a:blip r:embed="rId3"/>
          <a:stretch>
            <a:fillRect/>
          </a:stretch>
        </p:blipFill>
        <p:spPr>
          <a:xfrm>
            <a:off x="1375096" y="2961146"/>
            <a:ext cx="6194104" cy="25153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9733460"/>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89AE745-D0D0-99FE-94C3-7782F11E5D6A}"/>
              </a:ext>
            </a:extLst>
          </p:cNvPr>
          <p:cNvPicPr>
            <a:picLocks noChangeAspect="1"/>
          </p:cNvPicPr>
          <p:nvPr/>
        </p:nvPicPr>
        <p:blipFill>
          <a:blip r:embed="rId3"/>
          <a:stretch>
            <a:fillRect/>
          </a:stretch>
        </p:blipFill>
        <p:spPr>
          <a:xfrm>
            <a:off x="153909" y="1860845"/>
            <a:ext cx="6174463" cy="2689134"/>
          </a:xfrm>
          <a:prstGeom prst="rect">
            <a:avLst/>
          </a:prstGeom>
        </p:spPr>
      </p:pic>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15</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2180" y="797894"/>
            <a:ext cx="7774838" cy="397738"/>
          </a:xfrm>
          <a:prstGeom prst="rect">
            <a:avLst/>
          </a:prstGeom>
        </p:spPr>
        <p:txBody>
          <a:bodyPr wrap="square" lIns="91440" tIns="45720" rIns="91440" bIns="45720" anchor="t">
            <a:spAutoFit/>
          </a:bodyPr>
          <a:lstStyle/>
          <a:p>
            <a:pPr>
              <a:lnSpc>
                <a:spcPct val="107000"/>
              </a:lnSpc>
            </a:pPr>
            <a:r>
              <a:rPr lang="es-ES" sz="2000" b="1" dirty="0"/>
              <a:t>Pestaña de Plan de Respuesta: </a:t>
            </a:r>
            <a:r>
              <a:rPr lang="es-ES" sz="2000" dirty="0"/>
              <a:t>Vincular a los clústeres</a:t>
            </a:r>
            <a:endParaRPr lang="en-US" sz="2000" dirty="0"/>
          </a:p>
        </p:txBody>
      </p:sp>
      <p:cxnSp>
        <p:nvCxnSpPr>
          <p:cNvPr id="19" name="Straight Connector 18">
            <a:extLst>
              <a:ext uri="{FF2B5EF4-FFF2-40B4-BE49-F238E27FC236}">
                <a16:creationId xmlns:a16="http://schemas.microsoft.com/office/drawing/2014/main" id="{A556A2D2-0A7C-48A7-ACDF-733DED3123B5}"/>
              </a:ext>
            </a:extLst>
          </p:cNvPr>
          <p:cNvCxnSpPr>
            <a:cxnSpLocks/>
          </p:cNvCxnSpPr>
          <p:nvPr/>
        </p:nvCxnSpPr>
        <p:spPr bwMode="auto">
          <a:xfrm>
            <a:off x="-956" y="1218043"/>
            <a:ext cx="4886465"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4" name="Rectangle 2">
            <a:extLst>
              <a:ext uri="{FF2B5EF4-FFF2-40B4-BE49-F238E27FC236}">
                <a16:creationId xmlns:a16="http://schemas.microsoft.com/office/drawing/2014/main" id="{773259B0-7EE5-3741-4C0E-F65D1EB5DE2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16C7987B-BE16-2180-389C-368DBB46B6AF}"/>
              </a:ext>
            </a:extLst>
          </p:cNvPr>
          <p:cNvSpPr txBox="1"/>
          <p:nvPr/>
        </p:nvSpPr>
        <p:spPr>
          <a:xfrm>
            <a:off x="1301" y="1385689"/>
            <a:ext cx="8988790" cy="73866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s-ES" sz="1400" dirty="0"/>
              <a:t>Selecciona el plan de respuesta al que deseas conectar el proyecto. Una vez seleccionado, se mostrará una lista de los Sectores/Clústeres del plan para seleccionar, además de varias preguntas que debes responder.</a:t>
            </a:r>
            <a:endParaRPr lang="en-US" sz="1400" dirty="0">
              <a:cs typeface="Arial"/>
            </a:endParaRPr>
          </a:p>
        </p:txBody>
      </p:sp>
      <p:sp>
        <p:nvSpPr>
          <p:cNvPr id="6" name="TextBox 5">
            <a:extLst>
              <a:ext uri="{FF2B5EF4-FFF2-40B4-BE49-F238E27FC236}">
                <a16:creationId xmlns:a16="http://schemas.microsoft.com/office/drawing/2014/main" id="{DB3ADB37-84E4-EBD4-793B-19A528FCC85E}"/>
              </a:ext>
            </a:extLst>
          </p:cNvPr>
          <p:cNvSpPr txBox="1"/>
          <p:nvPr/>
        </p:nvSpPr>
        <p:spPr>
          <a:xfrm>
            <a:off x="76494" y="5204361"/>
            <a:ext cx="4587352" cy="1384995"/>
          </a:xfrm>
          <a:prstGeom prst="rect">
            <a:avLst/>
          </a:prstGeom>
          <a:noFill/>
        </p:spPr>
        <p:txBody>
          <a:bodyPr wrap="square">
            <a:spAutoFit/>
          </a:bodyPr>
          <a:lstStyle/>
          <a:p>
            <a:r>
              <a:rPr lang="en-US" sz="1400" b="1" dirty="0">
                <a:solidFill>
                  <a:srgbClr val="FF0000"/>
                </a:solidFill>
              </a:rPr>
              <a:t>IMPORTANTE</a:t>
            </a:r>
            <a:r>
              <a:rPr lang="en-US" sz="1400" dirty="0"/>
              <a:t>: </a:t>
            </a:r>
            <a:r>
              <a:rPr lang="es-ES" sz="1400" dirty="0"/>
              <a:t>Asegúrate de seleccionar el plan correspondiente al año correcto. Si se selecciona un plan de años anteriores, significa que el proyecto está vinculado incorrectamente y será necesario volver a trabajar en el proyecto para vincularlo al plan y año correctos.</a:t>
            </a:r>
            <a:endParaRPr lang="en-US" sz="1400" dirty="0"/>
          </a:p>
        </p:txBody>
      </p:sp>
      <p:grpSp>
        <p:nvGrpSpPr>
          <p:cNvPr id="12" name="Group 11">
            <a:extLst>
              <a:ext uri="{FF2B5EF4-FFF2-40B4-BE49-F238E27FC236}">
                <a16:creationId xmlns:a16="http://schemas.microsoft.com/office/drawing/2014/main" id="{1932E3CB-CFA8-F41F-21FE-4BE7A235D156}"/>
              </a:ext>
            </a:extLst>
          </p:cNvPr>
          <p:cNvGrpSpPr/>
          <p:nvPr/>
        </p:nvGrpSpPr>
        <p:grpSpPr>
          <a:xfrm>
            <a:off x="-10009" y="3172736"/>
            <a:ext cx="4562796" cy="1942752"/>
            <a:chOff x="102865" y="3602967"/>
            <a:chExt cx="4562796" cy="1942752"/>
          </a:xfrm>
        </p:grpSpPr>
        <p:grpSp>
          <p:nvGrpSpPr>
            <p:cNvPr id="8" name="Group 7">
              <a:extLst>
                <a:ext uri="{FF2B5EF4-FFF2-40B4-BE49-F238E27FC236}">
                  <a16:creationId xmlns:a16="http://schemas.microsoft.com/office/drawing/2014/main" id="{185B058F-7343-652C-6D51-C7749FE9B9D7}"/>
                </a:ext>
              </a:extLst>
            </p:cNvPr>
            <p:cNvGrpSpPr/>
            <p:nvPr/>
          </p:nvGrpSpPr>
          <p:grpSpPr>
            <a:xfrm>
              <a:off x="102865" y="3602967"/>
              <a:ext cx="4562796" cy="1942752"/>
              <a:chOff x="302178" y="3668664"/>
              <a:chExt cx="4562796" cy="1942752"/>
            </a:xfrm>
          </p:grpSpPr>
          <p:sp>
            <p:nvSpPr>
              <p:cNvPr id="11" name="Arrow: Right 10">
                <a:extLst>
                  <a:ext uri="{FF2B5EF4-FFF2-40B4-BE49-F238E27FC236}">
                    <a16:creationId xmlns:a16="http://schemas.microsoft.com/office/drawing/2014/main" id="{1D3E7EC9-E9DB-FB19-E662-4C6D60E238D6}"/>
                  </a:ext>
                </a:extLst>
              </p:cNvPr>
              <p:cNvSpPr/>
              <p:nvPr/>
            </p:nvSpPr>
            <p:spPr bwMode="auto">
              <a:xfrm>
                <a:off x="4277104" y="5136049"/>
                <a:ext cx="587870" cy="433078"/>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B7EC6E73-817B-E7A9-40EB-B804CCA51DE9}"/>
                  </a:ext>
                </a:extLst>
              </p:cNvPr>
              <p:cNvSpPr txBox="1"/>
              <p:nvPr/>
            </p:nvSpPr>
            <p:spPr>
              <a:xfrm>
                <a:off x="302178" y="3668664"/>
                <a:ext cx="1758775" cy="52322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3.</a:t>
                </a:r>
                <a:r>
                  <a:rPr lang="en-US" sz="1400" dirty="0">
                    <a:cs typeface="Arial"/>
                  </a:rPr>
                  <a:t> </a:t>
                </a:r>
                <a:r>
                  <a:rPr lang="es-ES" sz="1400" dirty="0">
                    <a:cs typeface="Arial"/>
                  </a:rPr>
                  <a:t>Seleccionando el Plan de Respuesta</a:t>
                </a:r>
                <a:endParaRPr lang="en-US" sz="1200" dirty="0">
                  <a:cs typeface="Arial"/>
                </a:endParaRPr>
              </a:p>
            </p:txBody>
          </p:sp>
          <p:sp>
            <p:nvSpPr>
              <p:cNvPr id="2" name="TextBox 1">
                <a:extLst>
                  <a:ext uri="{FF2B5EF4-FFF2-40B4-BE49-F238E27FC236}">
                    <a16:creationId xmlns:a16="http://schemas.microsoft.com/office/drawing/2014/main" id="{8FD7EF43-EB2A-45DF-DB1C-A6C13A4DFF86}"/>
                  </a:ext>
                </a:extLst>
              </p:cNvPr>
              <p:cNvSpPr txBox="1"/>
              <p:nvPr/>
            </p:nvSpPr>
            <p:spPr>
              <a:xfrm>
                <a:off x="2682357" y="5088196"/>
                <a:ext cx="1594748" cy="52322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4.</a:t>
                </a:r>
                <a:r>
                  <a:rPr lang="en-US" sz="1400" dirty="0">
                    <a:cs typeface="Arial"/>
                  </a:rPr>
                  <a:t> </a:t>
                </a:r>
                <a:r>
                  <a:rPr lang="es-ES" sz="1400" dirty="0">
                    <a:cs typeface="Arial"/>
                  </a:rPr>
                  <a:t>Seleccionando el/los Clúster(es)</a:t>
                </a:r>
                <a:endParaRPr lang="en-US" sz="1200" dirty="0">
                  <a:cs typeface="Arial"/>
                </a:endParaRPr>
              </a:p>
            </p:txBody>
          </p:sp>
        </p:grpSp>
        <p:sp>
          <p:nvSpPr>
            <p:cNvPr id="9" name="Arrow: Right 8">
              <a:extLst>
                <a:ext uri="{FF2B5EF4-FFF2-40B4-BE49-F238E27FC236}">
                  <a16:creationId xmlns:a16="http://schemas.microsoft.com/office/drawing/2014/main" id="{A8492AB6-2009-441F-91C2-B340B33FA6F7}"/>
                </a:ext>
              </a:extLst>
            </p:cNvPr>
            <p:cNvSpPr/>
            <p:nvPr/>
          </p:nvSpPr>
          <p:spPr bwMode="auto">
            <a:xfrm>
              <a:off x="1861640" y="3683892"/>
              <a:ext cx="606305" cy="442295"/>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pic>
        <p:nvPicPr>
          <p:cNvPr id="5" name="Picture 4">
            <a:extLst>
              <a:ext uri="{FF2B5EF4-FFF2-40B4-BE49-F238E27FC236}">
                <a16:creationId xmlns:a16="http://schemas.microsoft.com/office/drawing/2014/main" id="{2D86FBF3-6550-34C8-07A2-19D22C06A84A}"/>
              </a:ext>
            </a:extLst>
          </p:cNvPr>
          <p:cNvPicPr>
            <a:picLocks noChangeAspect="1"/>
          </p:cNvPicPr>
          <p:nvPr/>
        </p:nvPicPr>
        <p:blipFill rotWithShape="1">
          <a:blip r:embed="rId4"/>
          <a:srcRect l="2640" r="5659" b="5491"/>
          <a:stretch/>
        </p:blipFill>
        <p:spPr>
          <a:xfrm>
            <a:off x="4924296" y="3695956"/>
            <a:ext cx="4143210" cy="26891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03758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A429CC-861C-3F9C-4B8F-97E2C19A91B6}"/>
              </a:ext>
            </a:extLst>
          </p:cNvPr>
          <p:cNvSpPr>
            <a:spLocks noGrp="1"/>
          </p:cNvSpPr>
          <p:nvPr>
            <p:ph type="body" sz="quarter" idx="13"/>
          </p:nvPr>
        </p:nvSpPr>
        <p:spPr>
          <a:xfrm>
            <a:off x="0" y="1641915"/>
            <a:ext cx="8843567" cy="844142"/>
          </a:xfrm>
        </p:spPr>
        <p:txBody>
          <a:bodyPr/>
          <a:lstStyle/>
          <a:p>
            <a:pPr marL="0" indent="0">
              <a:buNone/>
            </a:pPr>
            <a:r>
              <a:rPr lang="es-ES" sz="1400" dirty="0">
                <a:solidFill>
                  <a:srgbClr val="404040"/>
                </a:solidFill>
                <a:latin typeface="Arial"/>
                <a:ea typeface="SimSun"/>
                <a:cs typeface="Calibri"/>
              </a:rPr>
              <a:t>Es necesario responder a las preguntas del proyecto en los Campos del Plan. Las respuestas a estas preguntas pueden ser texto libre, casillas de verificación, una selección de una lista desplegable o números. Consulta la captura de pantalla a continuación como ejemplo:</a:t>
            </a:r>
            <a:endParaRPr lang="en-US" dirty="0"/>
          </a:p>
        </p:txBody>
      </p:sp>
      <p:sp>
        <p:nvSpPr>
          <p:cNvPr id="5" name="Slide Number Placeholder 4">
            <a:extLst>
              <a:ext uri="{FF2B5EF4-FFF2-40B4-BE49-F238E27FC236}">
                <a16:creationId xmlns:a16="http://schemas.microsoft.com/office/drawing/2014/main" id="{D8BC7AF7-A684-4617-0DC5-19C66A82F0D4}"/>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16</a:t>
            </a:fld>
            <a:endParaRPr lang="en-GB" b="1">
              <a:solidFill>
                <a:srgbClr val="000000">
                  <a:lumMod val="65000"/>
                  <a:lumOff val="35000"/>
                </a:srgbClr>
              </a:solidFill>
            </a:endParaRPr>
          </a:p>
        </p:txBody>
      </p:sp>
      <p:sp>
        <p:nvSpPr>
          <p:cNvPr id="13" name="Rectangle 12">
            <a:extLst>
              <a:ext uri="{FF2B5EF4-FFF2-40B4-BE49-F238E27FC236}">
                <a16:creationId xmlns:a16="http://schemas.microsoft.com/office/drawing/2014/main" id="{616225CB-0095-7921-88B9-9D23A58B6F19}"/>
              </a:ext>
            </a:extLst>
          </p:cNvPr>
          <p:cNvSpPr/>
          <p:nvPr/>
        </p:nvSpPr>
        <p:spPr>
          <a:xfrm>
            <a:off x="0" y="796821"/>
            <a:ext cx="9144000" cy="707886"/>
          </a:xfrm>
          <a:prstGeom prst="rect">
            <a:avLst/>
          </a:prstGeom>
        </p:spPr>
        <p:txBody>
          <a:bodyPr wrap="square" lIns="91440" tIns="45720" rIns="91440" bIns="45720" anchor="t">
            <a:spAutoFit/>
          </a:bodyPr>
          <a:lstStyle/>
          <a:p>
            <a:pPr algn="l"/>
            <a:r>
              <a:rPr lang="es-ES" sz="2000" b="1" dirty="0"/>
              <a:t>Pestaña de Plan de Respuesta: </a:t>
            </a:r>
            <a:r>
              <a:rPr lang="es-ES" sz="2000" dirty="0"/>
              <a:t>Responder a las preguntas del proyecto (Campos del Plan)</a:t>
            </a:r>
            <a:endParaRPr lang="en-US" sz="2000" dirty="0"/>
          </a:p>
        </p:txBody>
      </p:sp>
      <p:cxnSp>
        <p:nvCxnSpPr>
          <p:cNvPr id="7" name="Straight Connector 6">
            <a:extLst>
              <a:ext uri="{FF2B5EF4-FFF2-40B4-BE49-F238E27FC236}">
                <a16:creationId xmlns:a16="http://schemas.microsoft.com/office/drawing/2014/main" id="{8D7EE854-5B18-BA46-E9AC-37584C24360F}"/>
              </a:ext>
            </a:extLst>
          </p:cNvPr>
          <p:cNvCxnSpPr>
            <a:cxnSpLocks/>
          </p:cNvCxnSpPr>
          <p:nvPr/>
        </p:nvCxnSpPr>
        <p:spPr bwMode="auto">
          <a:xfrm>
            <a:off x="0" y="1506492"/>
            <a:ext cx="7027817"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2865A65C-864D-0EB2-EA8A-7E1F5F90B331}"/>
              </a:ext>
            </a:extLst>
          </p:cNvPr>
          <p:cNvSpPr txBox="1"/>
          <p:nvPr/>
        </p:nvSpPr>
        <p:spPr>
          <a:xfrm>
            <a:off x="115599" y="6048156"/>
            <a:ext cx="8618826" cy="338554"/>
          </a:xfrm>
          <a:prstGeom prst="rect">
            <a:avLst/>
          </a:prstGeom>
          <a:noFill/>
        </p:spPr>
        <p:txBody>
          <a:bodyPr wrap="square">
            <a:spAutoFit/>
          </a:bodyPr>
          <a:lstStyle/>
          <a:p>
            <a:r>
              <a:rPr lang="es-ES" sz="1600" dirty="0">
                <a:effectLst/>
                <a:latin typeface="Arial"/>
                <a:ea typeface="SimSun"/>
                <a:cs typeface="Arial"/>
              </a:rPr>
              <a:t>Haz clic en </a:t>
            </a:r>
            <a:r>
              <a:rPr lang="es-ES" sz="1600" b="1" dirty="0">
                <a:solidFill>
                  <a:schemeClr val="accent2"/>
                </a:solidFill>
                <a:latin typeface="Arial"/>
                <a:ea typeface="SimSun"/>
                <a:cs typeface="Arial"/>
              </a:rPr>
              <a:t>GUARDAR Y SIGUIENTE </a:t>
            </a:r>
            <a:r>
              <a:rPr lang="es-ES" sz="1600" dirty="0">
                <a:effectLst/>
                <a:latin typeface="Arial"/>
                <a:ea typeface="SimSun"/>
                <a:cs typeface="Arial"/>
              </a:rPr>
              <a:t>→ para pasar a la página de Ubicaciones.</a:t>
            </a:r>
            <a:endParaRPr lang="fr-CH" sz="1600" dirty="0">
              <a:effectLst/>
              <a:latin typeface="Arial"/>
              <a:ea typeface="SimSun"/>
              <a:cs typeface="Arial"/>
            </a:endParaRPr>
          </a:p>
        </p:txBody>
      </p:sp>
      <p:pic>
        <p:nvPicPr>
          <p:cNvPr id="4" name="Picture 3">
            <a:extLst>
              <a:ext uri="{FF2B5EF4-FFF2-40B4-BE49-F238E27FC236}">
                <a16:creationId xmlns:a16="http://schemas.microsoft.com/office/drawing/2014/main" id="{A585327F-6F7A-6A34-DDA2-04DA04D8C7E6}"/>
              </a:ext>
            </a:extLst>
          </p:cNvPr>
          <p:cNvPicPr>
            <a:picLocks noChangeAspect="1"/>
          </p:cNvPicPr>
          <p:nvPr/>
        </p:nvPicPr>
        <p:blipFill>
          <a:blip r:embed="rId2"/>
          <a:stretch>
            <a:fillRect/>
          </a:stretch>
        </p:blipFill>
        <p:spPr>
          <a:xfrm>
            <a:off x="1666814" y="2525319"/>
            <a:ext cx="5132338" cy="3483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9673115"/>
      </p:ext>
    </p:extLst>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739591-4E97-0862-B687-755087AE4E43}"/>
              </a:ext>
            </a:extLst>
          </p:cNvPr>
          <p:cNvPicPr>
            <a:picLocks noChangeAspect="1"/>
          </p:cNvPicPr>
          <p:nvPr/>
        </p:nvPicPr>
        <p:blipFill>
          <a:blip r:embed="rId3"/>
          <a:stretch>
            <a:fillRect/>
          </a:stretch>
        </p:blipFill>
        <p:spPr>
          <a:xfrm>
            <a:off x="792433" y="2315898"/>
            <a:ext cx="6857030" cy="3831506"/>
          </a:xfrm>
          <a:prstGeom prst="rect">
            <a:avLst/>
          </a:prstGeom>
        </p:spPr>
      </p:pic>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17</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1825" y="794773"/>
            <a:ext cx="7843497" cy="397738"/>
          </a:xfrm>
          <a:prstGeom prst="rect">
            <a:avLst/>
          </a:prstGeom>
        </p:spPr>
        <p:txBody>
          <a:bodyPr wrap="square" lIns="91440" tIns="45720" rIns="91440" bIns="45720" anchor="t">
            <a:spAutoFit/>
          </a:bodyPr>
          <a:lstStyle/>
          <a:p>
            <a:pPr lvl="0">
              <a:lnSpc>
                <a:spcPct val="107000"/>
              </a:lnSpc>
            </a:pPr>
            <a:r>
              <a:rPr lang="es-ES" sz="2000" b="1" dirty="0"/>
              <a:t>Pestaña de Ubicaciones: </a:t>
            </a:r>
            <a:r>
              <a:rPr lang="es-ES" sz="2000" dirty="0"/>
              <a:t>Agregar las ubicaciones del proyecto</a:t>
            </a:r>
            <a:endParaRPr lang="en-US" sz="2000" dirty="0"/>
          </a:p>
        </p:txBody>
      </p:sp>
      <p:cxnSp>
        <p:nvCxnSpPr>
          <p:cNvPr id="16" name="Straight Connector 15">
            <a:extLst>
              <a:ext uri="{FF2B5EF4-FFF2-40B4-BE49-F238E27FC236}">
                <a16:creationId xmlns:a16="http://schemas.microsoft.com/office/drawing/2014/main" id="{F4383505-A1AA-4E14-9B55-6C658014F975}"/>
              </a:ext>
            </a:extLst>
          </p:cNvPr>
          <p:cNvCxnSpPr>
            <a:cxnSpLocks/>
          </p:cNvCxnSpPr>
          <p:nvPr/>
        </p:nvCxnSpPr>
        <p:spPr bwMode="auto">
          <a:xfrm>
            <a:off x="-1824" y="1226658"/>
            <a:ext cx="4946828"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5B3CE438-1F2E-3458-CC20-314D402732DE}"/>
              </a:ext>
            </a:extLst>
          </p:cNvPr>
          <p:cNvSpPr txBox="1"/>
          <p:nvPr/>
        </p:nvSpPr>
        <p:spPr>
          <a:xfrm>
            <a:off x="32262" y="1416831"/>
            <a:ext cx="8377373" cy="76944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s-ES" sz="1400" dirty="0"/>
              <a:t>Marca las ubicaciones donde se implementará el proyecto, en el nivel administrativo inferior disponible.</a:t>
            </a:r>
            <a:endParaRPr lang="en-US" sz="1400" dirty="0">
              <a:latin typeface="Arial"/>
              <a:ea typeface="SimSun"/>
              <a:cs typeface="Arial"/>
            </a:endParaRPr>
          </a:p>
          <a:p>
            <a:pPr marL="285750" indent="-285750">
              <a:buFont typeface="Arial" panose="020B0604020202020204" pitchFamily="34" charset="0"/>
              <a:buChar char="•"/>
            </a:pPr>
            <a:r>
              <a:rPr lang="es-ES" sz="1400" dirty="0">
                <a:effectLst/>
                <a:latin typeface="Arial"/>
                <a:ea typeface="SimSun"/>
                <a:cs typeface="Calibri"/>
              </a:rPr>
              <a:t>Haz clic en </a:t>
            </a:r>
            <a:r>
              <a:rPr lang="es-ES" sz="1600" b="1" dirty="0">
                <a:solidFill>
                  <a:schemeClr val="accent2"/>
                </a:solidFill>
                <a:latin typeface="Arial"/>
                <a:ea typeface="SimSun"/>
                <a:cs typeface="Arial"/>
              </a:rPr>
              <a:t>GUARDAR Y SIGUIENTE </a:t>
            </a:r>
            <a:r>
              <a:rPr lang="es-ES" sz="1400" dirty="0">
                <a:effectLst/>
                <a:latin typeface="Arial"/>
                <a:ea typeface="SimSun"/>
                <a:cs typeface="Calibri"/>
              </a:rPr>
              <a:t>→ para pasar a la siguiente página.</a:t>
            </a:r>
            <a:endParaRPr lang="en-US" sz="1400" dirty="0">
              <a:cs typeface="Arial"/>
            </a:endParaRPr>
          </a:p>
        </p:txBody>
      </p:sp>
      <p:grpSp>
        <p:nvGrpSpPr>
          <p:cNvPr id="4" name="Group 3">
            <a:extLst>
              <a:ext uri="{FF2B5EF4-FFF2-40B4-BE49-F238E27FC236}">
                <a16:creationId xmlns:a16="http://schemas.microsoft.com/office/drawing/2014/main" id="{AB0BC1AC-D541-B08F-CBAA-F758918B019E}"/>
              </a:ext>
            </a:extLst>
          </p:cNvPr>
          <p:cNvGrpSpPr/>
          <p:nvPr/>
        </p:nvGrpSpPr>
        <p:grpSpPr>
          <a:xfrm>
            <a:off x="1162817" y="2522989"/>
            <a:ext cx="6317854" cy="2253517"/>
            <a:chOff x="852539" y="2570614"/>
            <a:chExt cx="6317854" cy="2253517"/>
          </a:xfrm>
        </p:grpSpPr>
        <p:sp>
          <p:nvSpPr>
            <p:cNvPr id="19" name="Arrow: Right 18">
              <a:extLst>
                <a:ext uri="{FF2B5EF4-FFF2-40B4-BE49-F238E27FC236}">
                  <a16:creationId xmlns:a16="http://schemas.microsoft.com/office/drawing/2014/main" id="{82667796-8009-491F-B24E-1DD4DCE4E3D6}"/>
                </a:ext>
              </a:extLst>
            </p:cNvPr>
            <p:cNvSpPr/>
            <p:nvPr/>
          </p:nvSpPr>
          <p:spPr bwMode="auto">
            <a:xfrm rot="10800000">
              <a:off x="4423843" y="3248672"/>
              <a:ext cx="440335" cy="1884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7A3B985F-D64B-4495-B165-DAC010484956}"/>
                </a:ext>
              </a:extLst>
            </p:cNvPr>
            <p:cNvSpPr/>
            <p:nvPr/>
          </p:nvSpPr>
          <p:spPr bwMode="auto">
            <a:xfrm>
              <a:off x="3360444" y="2570614"/>
              <a:ext cx="3809949" cy="2253517"/>
            </a:xfrm>
            <a:prstGeom prst="rect">
              <a:avLst/>
            </a:prstGeom>
            <a:no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b="1" dirty="0">
                <a:solidFill>
                  <a:srgbClr val="FF0000"/>
                </a:solidFill>
                <a:latin typeface="Arial" charset="0"/>
              </a:endParaRPr>
            </a:p>
          </p:txBody>
        </p:sp>
        <p:sp>
          <p:nvSpPr>
            <p:cNvPr id="15" name="Oval 14">
              <a:extLst>
                <a:ext uri="{FF2B5EF4-FFF2-40B4-BE49-F238E27FC236}">
                  <a16:creationId xmlns:a16="http://schemas.microsoft.com/office/drawing/2014/main" id="{E2A9CEAB-DE1F-4102-84D3-8AAA5D1AA7AD}"/>
                </a:ext>
              </a:extLst>
            </p:cNvPr>
            <p:cNvSpPr/>
            <p:nvPr/>
          </p:nvSpPr>
          <p:spPr bwMode="auto">
            <a:xfrm>
              <a:off x="852539" y="3194360"/>
              <a:ext cx="849809" cy="216539"/>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07001BB8-D631-4436-A14E-451C780FB37E}"/>
                </a:ext>
              </a:extLst>
            </p:cNvPr>
            <p:cNvSpPr/>
            <p:nvPr/>
          </p:nvSpPr>
          <p:spPr>
            <a:xfrm>
              <a:off x="5075061" y="2763811"/>
              <a:ext cx="859740" cy="275653"/>
            </a:xfrm>
            <a:prstGeom prst="rect">
              <a:avLst/>
            </a:prstGeom>
          </p:spPr>
          <p:txBody>
            <a:bodyPr wrap="square">
              <a:spAutoFit/>
            </a:bodyPr>
            <a:lstStyle/>
            <a:p>
              <a:pPr lvl="0">
                <a:lnSpc>
                  <a:spcPct val="107000"/>
                </a:lnSpc>
              </a:pPr>
              <a:r>
                <a:rPr lang="en-US" sz="1200" b="1" dirty="0"/>
                <a:t>Admin 0</a:t>
              </a:r>
            </a:p>
          </p:txBody>
        </p:sp>
        <p:sp>
          <p:nvSpPr>
            <p:cNvPr id="22" name="Rectangle 21">
              <a:extLst>
                <a:ext uri="{FF2B5EF4-FFF2-40B4-BE49-F238E27FC236}">
                  <a16:creationId xmlns:a16="http://schemas.microsoft.com/office/drawing/2014/main" id="{19192D40-A98E-431B-B480-9374C2C6E968}"/>
                </a:ext>
              </a:extLst>
            </p:cNvPr>
            <p:cNvSpPr/>
            <p:nvPr/>
          </p:nvSpPr>
          <p:spPr>
            <a:xfrm>
              <a:off x="4944665" y="3209572"/>
              <a:ext cx="859740" cy="275653"/>
            </a:xfrm>
            <a:prstGeom prst="rect">
              <a:avLst/>
            </a:prstGeom>
          </p:spPr>
          <p:txBody>
            <a:bodyPr wrap="square">
              <a:spAutoFit/>
            </a:bodyPr>
            <a:lstStyle/>
            <a:p>
              <a:pPr lvl="0">
                <a:lnSpc>
                  <a:spcPct val="107000"/>
                </a:lnSpc>
              </a:pPr>
              <a:r>
                <a:rPr lang="en-US" sz="1200" b="1" dirty="0"/>
                <a:t>Admin 1</a:t>
              </a:r>
            </a:p>
          </p:txBody>
        </p:sp>
        <p:sp>
          <p:nvSpPr>
            <p:cNvPr id="23" name="Rectangle 22">
              <a:extLst>
                <a:ext uri="{FF2B5EF4-FFF2-40B4-BE49-F238E27FC236}">
                  <a16:creationId xmlns:a16="http://schemas.microsoft.com/office/drawing/2014/main" id="{7ABCF4E6-D158-4843-BB8C-E6D90D505A2C}"/>
                </a:ext>
              </a:extLst>
            </p:cNvPr>
            <p:cNvSpPr/>
            <p:nvPr/>
          </p:nvSpPr>
          <p:spPr>
            <a:xfrm>
              <a:off x="5454338" y="3634063"/>
              <a:ext cx="859740" cy="275653"/>
            </a:xfrm>
            <a:prstGeom prst="rect">
              <a:avLst/>
            </a:prstGeom>
          </p:spPr>
          <p:txBody>
            <a:bodyPr wrap="square">
              <a:spAutoFit/>
            </a:bodyPr>
            <a:lstStyle/>
            <a:p>
              <a:pPr lvl="0">
                <a:lnSpc>
                  <a:spcPct val="107000"/>
                </a:lnSpc>
              </a:pPr>
              <a:r>
                <a:rPr lang="en-US" sz="1200" b="1" dirty="0"/>
                <a:t>Admin 2</a:t>
              </a:r>
            </a:p>
          </p:txBody>
        </p:sp>
        <p:sp>
          <p:nvSpPr>
            <p:cNvPr id="3" name="Arrow: Right 2">
              <a:extLst>
                <a:ext uri="{FF2B5EF4-FFF2-40B4-BE49-F238E27FC236}">
                  <a16:creationId xmlns:a16="http://schemas.microsoft.com/office/drawing/2014/main" id="{1D58830E-EA8B-C56A-E648-2E363A858BAB}"/>
                </a:ext>
              </a:extLst>
            </p:cNvPr>
            <p:cNvSpPr/>
            <p:nvPr/>
          </p:nvSpPr>
          <p:spPr bwMode="auto">
            <a:xfrm rot="10800000">
              <a:off x="4563139" y="2808636"/>
              <a:ext cx="440335" cy="1884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7" name="Arrow: Right 6">
              <a:extLst>
                <a:ext uri="{FF2B5EF4-FFF2-40B4-BE49-F238E27FC236}">
                  <a16:creationId xmlns:a16="http://schemas.microsoft.com/office/drawing/2014/main" id="{16DE8E1C-E478-25A5-C537-43AC21B9C756}"/>
                </a:ext>
              </a:extLst>
            </p:cNvPr>
            <p:cNvSpPr/>
            <p:nvPr/>
          </p:nvSpPr>
          <p:spPr bwMode="auto">
            <a:xfrm rot="10800000">
              <a:off x="4944665" y="3678422"/>
              <a:ext cx="440335" cy="1884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sp>
        <p:nvSpPr>
          <p:cNvPr id="6" name="TextBox 5">
            <a:extLst>
              <a:ext uri="{FF2B5EF4-FFF2-40B4-BE49-F238E27FC236}">
                <a16:creationId xmlns:a16="http://schemas.microsoft.com/office/drawing/2014/main" id="{4AC72DE9-FF06-12F0-B94E-E9BC4E9EC30C}"/>
              </a:ext>
            </a:extLst>
          </p:cNvPr>
          <p:cNvSpPr txBox="1"/>
          <p:nvPr/>
        </p:nvSpPr>
        <p:spPr>
          <a:xfrm>
            <a:off x="266551" y="4542102"/>
            <a:ext cx="2181149" cy="677108"/>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5.</a:t>
            </a:r>
            <a:r>
              <a:rPr lang="en-US" sz="1400" dirty="0">
                <a:cs typeface="Arial"/>
              </a:rPr>
              <a:t> </a:t>
            </a:r>
            <a:r>
              <a:rPr lang="en-US" sz="1400" dirty="0" err="1">
                <a:cs typeface="Arial"/>
              </a:rPr>
              <a:t>Ubicación</a:t>
            </a:r>
            <a:r>
              <a:rPr lang="en-US" sz="1400" dirty="0">
                <a:cs typeface="Arial"/>
              </a:rPr>
              <a:t> </a:t>
            </a:r>
            <a:br>
              <a:rPr lang="en-US" sz="1400" dirty="0">
                <a:cs typeface="Arial"/>
              </a:rPr>
            </a:br>
            <a:r>
              <a:rPr lang="es-ES" sz="1200" dirty="0">
                <a:cs typeface="Arial"/>
              </a:rPr>
              <a:t>(es decir, dónde se implementarán los proyectos)</a:t>
            </a:r>
            <a:endParaRPr lang="en-US" dirty="0"/>
          </a:p>
        </p:txBody>
      </p:sp>
    </p:spTree>
    <p:extLst>
      <p:ext uri="{BB962C8B-B14F-4D97-AF65-F5344CB8AC3E}">
        <p14:creationId xmlns:p14="http://schemas.microsoft.com/office/powerpoint/2010/main" val="242621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F5C672FA-7536-7A6F-10FA-A3CF051F4475}"/>
              </a:ext>
            </a:extLst>
          </p:cNvPr>
          <p:cNvPicPr>
            <a:picLocks noChangeAspect="1"/>
          </p:cNvPicPr>
          <p:nvPr/>
        </p:nvPicPr>
        <p:blipFill>
          <a:blip r:embed="rId3"/>
          <a:stretch>
            <a:fillRect/>
          </a:stretch>
        </p:blipFill>
        <p:spPr>
          <a:xfrm>
            <a:off x="4345357" y="2125921"/>
            <a:ext cx="4816050" cy="3636551"/>
          </a:xfrm>
          <a:prstGeom prst="rect">
            <a:avLst/>
          </a:prstGeom>
        </p:spPr>
      </p:pic>
      <p:pic>
        <p:nvPicPr>
          <p:cNvPr id="17" name="Picture 16">
            <a:extLst>
              <a:ext uri="{FF2B5EF4-FFF2-40B4-BE49-F238E27FC236}">
                <a16:creationId xmlns:a16="http://schemas.microsoft.com/office/drawing/2014/main" id="{0F79EB90-800D-D1DB-2467-7A3BA98C649A}"/>
              </a:ext>
            </a:extLst>
          </p:cNvPr>
          <p:cNvPicPr>
            <a:picLocks noChangeAspect="1"/>
          </p:cNvPicPr>
          <p:nvPr/>
        </p:nvPicPr>
        <p:blipFill>
          <a:blip r:embed="rId4"/>
          <a:stretch>
            <a:fillRect/>
          </a:stretch>
        </p:blipFill>
        <p:spPr>
          <a:xfrm>
            <a:off x="-3531" y="2869731"/>
            <a:ext cx="4527605" cy="3283821"/>
          </a:xfrm>
          <a:prstGeom prst="rect">
            <a:avLst/>
          </a:prstGeom>
        </p:spPr>
      </p:pic>
      <p:cxnSp>
        <p:nvCxnSpPr>
          <p:cNvPr id="8" name="Straight Connector 7">
            <a:extLst>
              <a:ext uri="{FF2B5EF4-FFF2-40B4-BE49-F238E27FC236}">
                <a16:creationId xmlns:a16="http://schemas.microsoft.com/office/drawing/2014/main" id="{67943BEB-CA8C-36A8-87DA-63E44259F51F}"/>
              </a:ext>
            </a:extLst>
          </p:cNvPr>
          <p:cNvCxnSpPr>
            <a:cxnSpLocks/>
          </p:cNvCxnSpPr>
          <p:nvPr/>
        </p:nvCxnSpPr>
        <p:spPr bwMode="auto">
          <a:xfrm>
            <a:off x="-14598" y="1611748"/>
            <a:ext cx="7537122"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18" name="Slide Number Placeholder 17"/>
          <p:cNvSpPr>
            <a:spLocks noGrp="1"/>
          </p:cNvSpPr>
          <p:nvPr>
            <p:ph type="sldNum" sz="quarter" idx="12"/>
          </p:nvPr>
        </p:nvSpPr>
        <p:spPr>
          <a:xfrm>
            <a:off x="7800108" y="6570936"/>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18</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3531" y="779709"/>
            <a:ext cx="9437242" cy="727059"/>
          </a:xfrm>
          <a:prstGeom prst="rect">
            <a:avLst/>
          </a:prstGeom>
        </p:spPr>
        <p:txBody>
          <a:bodyPr wrap="square" lIns="91440" tIns="45720" rIns="91440" bIns="45720" anchor="t">
            <a:spAutoFit/>
          </a:bodyPr>
          <a:lstStyle/>
          <a:p>
            <a:pPr>
              <a:lnSpc>
                <a:spcPct val="107000"/>
              </a:lnSpc>
            </a:pPr>
            <a:r>
              <a:rPr lang="es-ES" sz="2000" b="1" dirty="0"/>
              <a:t>Pestaña de Clúster/Sector: </a:t>
            </a:r>
            <a:r>
              <a:rPr lang="es-ES" sz="2000" dirty="0"/>
              <a:t>Agregar los objetivos del proyecto en comparación con los objetivos del clúster</a:t>
            </a:r>
            <a:endParaRPr lang="en-US" sz="2000" dirty="0"/>
          </a:p>
        </p:txBody>
      </p:sp>
      <p:sp>
        <p:nvSpPr>
          <p:cNvPr id="7" name="TextBox 6">
            <a:extLst>
              <a:ext uri="{FF2B5EF4-FFF2-40B4-BE49-F238E27FC236}">
                <a16:creationId xmlns:a16="http://schemas.microsoft.com/office/drawing/2014/main" id="{09A3C00D-6E93-BAD8-401B-E09A42A8649C}"/>
              </a:ext>
            </a:extLst>
          </p:cNvPr>
          <p:cNvSpPr txBox="1"/>
          <p:nvPr/>
        </p:nvSpPr>
        <p:spPr>
          <a:xfrm>
            <a:off x="-14598" y="1711196"/>
            <a:ext cx="8580120" cy="954107"/>
          </a:xfrm>
          <a:prstGeom prst="rect">
            <a:avLst/>
          </a:prstGeom>
          <a:noFill/>
        </p:spPr>
        <p:txBody>
          <a:bodyPr wrap="square" lIns="91440" tIns="45720" rIns="91440" bIns="45720" anchor="t">
            <a:spAutoFit/>
          </a:bodyPr>
          <a:lstStyle/>
          <a:p>
            <a:pPr marL="176213" indent="-176213">
              <a:buFont typeface="Arial" panose="020B0604020202020204" pitchFamily="34" charset="0"/>
              <a:buChar char="•"/>
            </a:pPr>
            <a:r>
              <a:rPr lang="es-ES" sz="1400" dirty="0"/>
              <a:t>Añadir los objetivos del proyecto, incluyendo a nivel de indicadores.</a:t>
            </a:r>
          </a:p>
          <a:p>
            <a:endParaRPr lang="en-US" sz="1400" dirty="0">
              <a:latin typeface="Arial"/>
              <a:ea typeface="SimSun"/>
              <a:cs typeface="Arial"/>
            </a:endParaRPr>
          </a:p>
          <a:p>
            <a:pPr marL="176213" indent="-176213">
              <a:buFont typeface="Arial" panose="020B0604020202020204" pitchFamily="34" charset="0"/>
              <a:buChar char="•"/>
            </a:pPr>
            <a:r>
              <a:rPr lang="es-ES" sz="1400" dirty="0">
                <a:effectLst/>
                <a:latin typeface="Arial"/>
                <a:ea typeface="SimSun"/>
                <a:cs typeface="Calibri"/>
              </a:rPr>
              <a:t>Agregar los </a:t>
            </a:r>
            <a:r>
              <a:rPr lang="es-ES" sz="1400" b="1" dirty="0">
                <a:effectLst/>
                <a:latin typeface="Arial"/>
                <a:ea typeface="SimSun"/>
                <a:cs typeface="Calibri"/>
              </a:rPr>
              <a:t>objetivos desglosados </a:t>
            </a:r>
            <a:r>
              <a:rPr lang="es-ES" sz="1400" dirty="0">
                <a:effectLst/>
                <a:latin typeface="Arial"/>
                <a:ea typeface="SimSun"/>
                <a:cs typeface="Calibri"/>
              </a:rPr>
              <a:t>para indicar</a:t>
            </a:r>
          </a:p>
          <a:p>
            <a:r>
              <a:rPr lang="es-ES" sz="1400" dirty="0">
                <a:effectLst/>
                <a:latin typeface="Arial"/>
                <a:ea typeface="SimSun"/>
                <a:cs typeface="Calibri"/>
              </a:rPr>
              <a:t> las cantidades de tu proyecto por ubicación</a:t>
            </a:r>
            <a:r>
              <a:rPr lang="en-US" sz="1400" dirty="0">
                <a:effectLst/>
                <a:latin typeface="Arial"/>
                <a:ea typeface="SimSun"/>
                <a:cs typeface="Calibri"/>
              </a:rPr>
              <a:t>. </a:t>
            </a:r>
            <a:endParaRPr lang="fr-CH" sz="1400" dirty="0">
              <a:effectLst/>
              <a:latin typeface="Arial"/>
              <a:ea typeface="SimSun" panose="02010600030101010101" pitchFamily="2" charset="-122"/>
              <a:cs typeface="Vrinda" panose="020B0502040204020203" pitchFamily="34" charset="0"/>
            </a:endParaRPr>
          </a:p>
        </p:txBody>
      </p:sp>
      <p:grpSp>
        <p:nvGrpSpPr>
          <p:cNvPr id="11" name="Group 10">
            <a:extLst>
              <a:ext uri="{FF2B5EF4-FFF2-40B4-BE49-F238E27FC236}">
                <a16:creationId xmlns:a16="http://schemas.microsoft.com/office/drawing/2014/main" id="{F77A1411-CC8D-3493-5305-9A3DBC9F9D93}"/>
              </a:ext>
            </a:extLst>
          </p:cNvPr>
          <p:cNvGrpSpPr/>
          <p:nvPr/>
        </p:nvGrpSpPr>
        <p:grpSpPr>
          <a:xfrm>
            <a:off x="1612854" y="4908602"/>
            <a:ext cx="2763022" cy="1325663"/>
            <a:chOff x="5666189" y="4089107"/>
            <a:chExt cx="3741110" cy="1814804"/>
          </a:xfrm>
        </p:grpSpPr>
        <p:sp>
          <p:nvSpPr>
            <p:cNvPr id="6" name="Oval 5">
              <a:extLst>
                <a:ext uri="{FF2B5EF4-FFF2-40B4-BE49-F238E27FC236}">
                  <a16:creationId xmlns:a16="http://schemas.microsoft.com/office/drawing/2014/main" id="{12B73FFB-51D7-A3D9-2FA1-504F7A73185A}"/>
                </a:ext>
              </a:extLst>
            </p:cNvPr>
            <p:cNvSpPr/>
            <p:nvPr/>
          </p:nvSpPr>
          <p:spPr bwMode="auto">
            <a:xfrm>
              <a:off x="5666189" y="4962933"/>
              <a:ext cx="876599" cy="940978"/>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ADCF7C6D-A7ED-73C6-53DC-A14533305D43}"/>
                </a:ext>
              </a:extLst>
            </p:cNvPr>
            <p:cNvSpPr/>
            <p:nvPr/>
          </p:nvSpPr>
          <p:spPr bwMode="auto">
            <a:xfrm>
              <a:off x="8405390" y="4898166"/>
              <a:ext cx="921247" cy="950497"/>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5" name="Oval 14">
              <a:extLst>
                <a:ext uri="{FF2B5EF4-FFF2-40B4-BE49-F238E27FC236}">
                  <a16:creationId xmlns:a16="http://schemas.microsoft.com/office/drawing/2014/main" id="{3EED9FA6-A15C-C96C-C362-5C9DB5828FE4}"/>
                </a:ext>
              </a:extLst>
            </p:cNvPr>
            <p:cNvSpPr/>
            <p:nvPr/>
          </p:nvSpPr>
          <p:spPr bwMode="auto">
            <a:xfrm>
              <a:off x="7083976" y="4962933"/>
              <a:ext cx="930176" cy="940978"/>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2" name="Oval 21">
              <a:extLst>
                <a:ext uri="{FF2B5EF4-FFF2-40B4-BE49-F238E27FC236}">
                  <a16:creationId xmlns:a16="http://schemas.microsoft.com/office/drawing/2014/main" id="{E907F5F2-03A7-0ECA-D20E-BE9EF0681681}"/>
                </a:ext>
              </a:extLst>
            </p:cNvPr>
            <p:cNvSpPr/>
            <p:nvPr/>
          </p:nvSpPr>
          <p:spPr bwMode="auto">
            <a:xfrm>
              <a:off x="8584277" y="4089107"/>
              <a:ext cx="823022" cy="33262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grpSp>
        <p:nvGrpSpPr>
          <p:cNvPr id="12" name="Group 11">
            <a:extLst>
              <a:ext uri="{FF2B5EF4-FFF2-40B4-BE49-F238E27FC236}">
                <a16:creationId xmlns:a16="http://schemas.microsoft.com/office/drawing/2014/main" id="{213526FF-2928-91B6-A0CE-514991E94735}"/>
              </a:ext>
            </a:extLst>
          </p:cNvPr>
          <p:cNvGrpSpPr/>
          <p:nvPr/>
        </p:nvGrpSpPr>
        <p:grpSpPr>
          <a:xfrm>
            <a:off x="5899710" y="4056974"/>
            <a:ext cx="2619176" cy="1741483"/>
            <a:chOff x="3623522" y="4517994"/>
            <a:chExt cx="2572515" cy="1710458"/>
          </a:xfrm>
        </p:grpSpPr>
        <p:sp>
          <p:nvSpPr>
            <p:cNvPr id="19" name="Oval 18">
              <a:extLst>
                <a:ext uri="{FF2B5EF4-FFF2-40B4-BE49-F238E27FC236}">
                  <a16:creationId xmlns:a16="http://schemas.microsoft.com/office/drawing/2014/main" id="{63F495CC-43C6-CEC6-CAF5-B096B5BFE970}"/>
                </a:ext>
              </a:extLst>
            </p:cNvPr>
            <p:cNvSpPr/>
            <p:nvPr/>
          </p:nvSpPr>
          <p:spPr bwMode="auto">
            <a:xfrm>
              <a:off x="3623522" y="5860482"/>
              <a:ext cx="823021" cy="33262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0" name="Oval 19">
              <a:extLst>
                <a:ext uri="{FF2B5EF4-FFF2-40B4-BE49-F238E27FC236}">
                  <a16:creationId xmlns:a16="http://schemas.microsoft.com/office/drawing/2014/main" id="{52AEFE5C-825C-AF37-630E-51F9EF5A6329}"/>
                </a:ext>
              </a:extLst>
            </p:cNvPr>
            <p:cNvSpPr/>
            <p:nvPr/>
          </p:nvSpPr>
          <p:spPr bwMode="auto">
            <a:xfrm>
              <a:off x="4739513" y="5895826"/>
              <a:ext cx="823021" cy="33262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1" name="Oval 20">
              <a:extLst>
                <a:ext uri="{FF2B5EF4-FFF2-40B4-BE49-F238E27FC236}">
                  <a16:creationId xmlns:a16="http://schemas.microsoft.com/office/drawing/2014/main" id="{6CD198C5-D490-A4CE-F254-00C186447655}"/>
                </a:ext>
              </a:extLst>
            </p:cNvPr>
            <p:cNvSpPr/>
            <p:nvPr/>
          </p:nvSpPr>
          <p:spPr bwMode="auto">
            <a:xfrm>
              <a:off x="5373016" y="4517994"/>
              <a:ext cx="823021" cy="33262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sp>
        <p:nvSpPr>
          <p:cNvPr id="23" name="Rectangle 22">
            <a:extLst>
              <a:ext uri="{FF2B5EF4-FFF2-40B4-BE49-F238E27FC236}">
                <a16:creationId xmlns:a16="http://schemas.microsoft.com/office/drawing/2014/main" id="{D6916DD4-B5AB-F52E-09FC-439E664CA6A5}"/>
              </a:ext>
            </a:extLst>
          </p:cNvPr>
          <p:cNvSpPr/>
          <p:nvPr/>
        </p:nvSpPr>
        <p:spPr>
          <a:xfrm>
            <a:off x="1190609" y="3354216"/>
            <a:ext cx="2526212" cy="600101"/>
          </a:xfrm>
          <a:prstGeom prst="rect">
            <a:avLst/>
          </a:prstGeom>
        </p:spPr>
        <p:txBody>
          <a:bodyPr wrap="square" lIns="91440" tIns="45720" rIns="91440" bIns="45720" anchor="t">
            <a:spAutoFit/>
          </a:bodyPr>
          <a:lstStyle/>
          <a:p>
            <a:pPr algn="ctr">
              <a:lnSpc>
                <a:spcPct val="107000"/>
              </a:lnSpc>
            </a:pPr>
            <a:r>
              <a:rPr lang="en-US" sz="1600" b="1" dirty="0">
                <a:solidFill>
                  <a:schemeClr val="accent4">
                    <a:lumMod val="75000"/>
                  </a:schemeClr>
                </a:solidFill>
              </a:rPr>
              <a:t>Caseloads </a:t>
            </a:r>
          </a:p>
          <a:p>
            <a:pPr algn="ctr">
              <a:lnSpc>
                <a:spcPct val="107000"/>
              </a:lnSpc>
            </a:pPr>
            <a:r>
              <a:rPr lang="en-US" sz="1600" b="1" dirty="0">
                <a:solidFill>
                  <a:schemeClr val="accent4">
                    <a:lumMod val="75000"/>
                  </a:schemeClr>
                </a:solidFill>
              </a:rPr>
              <a:t>(Personas </a:t>
            </a:r>
            <a:r>
              <a:rPr lang="en-US" sz="1600" b="1" dirty="0" err="1">
                <a:solidFill>
                  <a:schemeClr val="accent4">
                    <a:lumMod val="75000"/>
                  </a:schemeClr>
                </a:solidFill>
              </a:rPr>
              <a:t>objetivo</a:t>
            </a:r>
            <a:r>
              <a:rPr lang="en-US" sz="1600" b="1" dirty="0">
                <a:solidFill>
                  <a:schemeClr val="accent4">
                    <a:lumMod val="75000"/>
                  </a:schemeClr>
                </a:solidFill>
              </a:rPr>
              <a:t>)</a:t>
            </a:r>
            <a:endParaRPr lang="en-US" sz="1600" dirty="0">
              <a:solidFill>
                <a:schemeClr val="accent4">
                  <a:lumMod val="75000"/>
                </a:schemeClr>
              </a:solidFill>
            </a:endParaRPr>
          </a:p>
        </p:txBody>
      </p:sp>
      <p:sp>
        <p:nvSpPr>
          <p:cNvPr id="24" name="Rectangle 23">
            <a:extLst>
              <a:ext uri="{FF2B5EF4-FFF2-40B4-BE49-F238E27FC236}">
                <a16:creationId xmlns:a16="http://schemas.microsoft.com/office/drawing/2014/main" id="{10E2E83F-CD9A-9379-4B85-03637DB18387}"/>
              </a:ext>
            </a:extLst>
          </p:cNvPr>
          <p:cNvSpPr/>
          <p:nvPr/>
        </p:nvSpPr>
        <p:spPr>
          <a:xfrm>
            <a:off x="5917454" y="2161906"/>
            <a:ext cx="3226546" cy="336631"/>
          </a:xfrm>
          <a:prstGeom prst="rect">
            <a:avLst/>
          </a:prstGeom>
        </p:spPr>
        <p:txBody>
          <a:bodyPr wrap="square" lIns="91440" tIns="45720" rIns="91440" bIns="45720" anchor="t">
            <a:spAutoFit/>
          </a:bodyPr>
          <a:lstStyle/>
          <a:p>
            <a:pPr algn="ctr">
              <a:lnSpc>
                <a:spcPct val="107000"/>
              </a:lnSpc>
            </a:pPr>
            <a:r>
              <a:rPr lang="en-US" sz="1600" b="1" dirty="0" err="1">
                <a:solidFill>
                  <a:schemeClr val="accent4">
                    <a:lumMod val="75000"/>
                  </a:schemeClr>
                </a:solidFill>
              </a:rPr>
              <a:t>Objetivos</a:t>
            </a:r>
            <a:r>
              <a:rPr lang="en-US" sz="1600" b="1" dirty="0">
                <a:solidFill>
                  <a:schemeClr val="accent4">
                    <a:lumMod val="75000"/>
                  </a:schemeClr>
                </a:solidFill>
              </a:rPr>
              <a:t> de las </a:t>
            </a:r>
            <a:r>
              <a:rPr lang="en-US" sz="1600" b="1" dirty="0" err="1">
                <a:solidFill>
                  <a:schemeClr val="accent4">
                    <a:lumMod val="75000"/>
                  </a:schemeClr>
                </a:solidFill>
              </a:rPr>
              <a:t>actividades</a:t>
            </a:r>
            <a:endParaRPr lang="en-US" sz="1600" dirty="0">
              <a:solidFill>
                <a:schemeClr val="accent4">
                  <a:lumMod val="75000"/>
                </a:schemeClr>
              </a:solidFill>
            </a:endParaRPr>
          </a:p>
        </p:txBody>
      </p:sp>
      <p:sp>
        <p:nvSpPr>
          <p:cNvPr id="9" name="Arrow: Right 8">
            <a:extLst>
              <a:ext uri="{FF2B5EF4-FFF2-40B4-BE49-F238E27FC236}">
                <a16:creationId xmlns:a16="http://schemas.microsoft.com/office/drawing/2014/main" id="{A8492AB6-2009-441F-91C2-B340B33FA6F7}"/>
              </a:ext>
            </a:extLst>
          </p:cNvPr>
          <p:cNvSpPr/>
          <p:nvPr/>
        </p:nvSpPr>
        <p:spPr bwMode="auto">
          <a:xfrm rot="5400000">
            <a:off x="3778538" y="3289272"/>
            <a:ext cx="365671" cy="364319"/>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82AE4BE5-D624-1C45-FD25-7DE373CF78F3}"/>
              </a:ext>
            </a:extLst>
          </p:cNvPr>
          <p:cNvSpPr txBox="1"/>
          <p:nvPr/>
        </p:nvSpPr>
        <p:spPr>
          <a:xfrm>
            <a:off x="3745876" y="2514781"/>
            <a:ext cx="2171578" cy="861774"/>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6.</a:t>
            </a:r>
            <a:r>
              <a:rPr lang="en-US" sz="1400" dirty="0">
                <a:cs typeface="Arial"/>
              </a:rPr>
              <a:t> Marco de Plan</a:t>
            </a:r>
            <a:br>
              <a:rPr lang="en-US" sz="1400" dirty="0">
                <a:cs typeface="Arial"/>
              </a:rPr>
            </a:br>
            <a:r>
              <a:rPr lang="es-ES" sz="1200" dirty="0">
                <a:cs typeface="Arial"/>
              </a:rPr>
              <a:t>por ejemplo, Objetivo del proyecto frente a los objetivos del plan/clúster(es)</a:t>
            </a:r>
            <a:endParaRPr lang="en-US" sz="1200" dirty="0">
              <a:cs typeface="Arial"/>
            </a:endParaRPr>
          </a:p>
        </p:txBody>
      </p:sp>
      <p:sp>
        <p:nvSpPr>
          <p:cNvPr id="27" name="Oval 26">
            <a:extLst>
              <a:ext uri="{FF2B5EF4-FFF2-40B4-BE49-F238E27FC236}">
                <a16:creationId xmlns:a16="http://schemas.microsoft.com/office/drawing/2014/main" id="{D0185C25-A60D-F861-CC42-9D4D017BBC2D}"/>
              </a:ext>
            </a:extLst>
          </p:cNvPr>
          <p:cNvSpPr/>
          <p:nvPr/>
        </p:nvSpPr>
        <p:spPr bwMode="auto">
          <a:xfrm>
            <a:off x="8081664" y="5437219"/>
            <a:ext cx="837949" cy="33337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2382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22E5870-CEA0-A663-81CD-2901AF3E92D8}"/>
              </a:ext>
            </a:extLst>
          </p:cNvPr>
          <p:cNvPicPr>
            <a:picLocks noChangeAspect="1"/>
          </p:cNvPicPr>
          <p:nvPr/>
        </p:nvPicPr>
        <p:blipFill>
          <a:blip r:embed="rId3"/>
          <a:stretch>
            <a:fillRect/>
          </a:stretch>
        </p:blipFill>
        <p:spPr>
          <a:xfrm>
            <a:off x="3864556" y="3077425"/>
            <a:ext cx="4454416" cy="3243671"/>
          </a:xfrm>
          <a:prstGeom prst="rect">
            <a:avLst/>
          </a:prstGeom>
          <a:ln>
            <a:noFill/>
          </a:ln>
          <a:effectLst>
            <a:outerShdw blurRad="292100" dist="139700" dir="2700000" algn="tl" rotWithShape="0">
              <a:srgbClr val="333333">
                <a:alpha val="65000"/>
              </a:srgbClr>
            </a:outerShdw>
          </a:effectLst>
        </p:spPr>
      </p:pic>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19</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8293" y="783417"/>
            <a:ext cx="9135708" cy="727059"/>
          </a:xfrm>
          <a:prstGeom prst="rect">
            <a:avLst/>
          </a:prstGeom>
        </p:spPr>
        <p:txBody>
          <a:bodyPr wrap="square" lIns="91440" tIns="45720" rIns="91440" bIns="45720" anchor="t">
            <a:spAutoFit/>
          </a:bodyPr>
          <a:lstStyle/>
          <a:p>
            <a:pPr lvl="0">
              <a:lnSpc>
                <a:spcPct val="107000"/>
              </a:lnSpc>
            </a:pPr>
            <a:r>
              <a:rPr lang="es-ES" sz="2000" b="1" dirty="0"/>
              <a:t>Pestaña de Presupuesto: </a:t>
            </a:r>
            <a:r>
              <a:rPr lang="es-ES" sz="2000" dirty="0"/>
              <a:t>Agregar el costo total y los elementos presupuestarios.</a:t>
            </a:r>
            <a:endParaRPr lang="en-US" sz="2000" dirty="0"/>
          </a:p>
        </p:txBody>
      </p:sp>
      <p:sp>
        <p:nvSpPr>
          <p:cNvPr id="9" name="Arrow: Right 8">
            <a:extLst>
              <a:ext uri="{FF2B5EF4-FFF2-40B4-BE49-F238E27FC236}">
                <a16:creationId xmlns:a16="http://schemas.microsoft.com/office/drawing/2014/main" id="{A8492AB6-2009-441F-91C2-B340B33FA6F7}"/>
              </a:ext>
            </a:extLst>
          </p:cNvPr>
          <p:cNvSpPr/>
          <p:nvPr/>
        </p:nvSpPr>
        <p:spPr bwMode="auto">
          <a:xfrm>
            <a:off x="3088583" y="2826831"/>
            <a:ext cx="606880" cy="397360"/>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D4CB4D7A-213B-C441-C87E-C4E45E090D44}"/>
              </a:ext>
            </a:extLst>
          </p:cNvPr>
          <p:cNvSpPr txBox="1"/>
          <p:nvPr/>
        </p:nvSpPr>
        <p:spPr>
          <a:xfrm>
            <a:off x="0" y="1383310"/>
            <a:ext cx="8247017" cy="138499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s-ES" sz="1400" dirty="0"/>
              <a:t>Agrega el presupuesto general del proyecto en el campo </a:t>
            </a:r>
            <a:r>
              <a:rPr lang="es-ES" sz="1400" b="1" dirty="0"/>
              <a:t>'Costo del Proyecto en USD</a:t>
            </a:r>
            <a:r>
              <a:rPr lang="es-ES" sz="1400" dirty="0"/>
              <a:t>' y luego enumera los elementos presupuestarios con su costo para cada uno. </a:t>
            </a:r>
            <a:r>
              <a:rPr lang="es-ES" sz="1400" i="1" dirty="0">
                <a:solidFill>
                  <a:schemeClr val="accent4">
                    <a:lumMod val="75000"/>
                  </a:schemeClr>
                </a:solidFill>
              </a:rPr>
              <a:t>También puedes agregar porcentajes para cada elemento en lugar del monto completo, y el sistema calculará automáticamente el costo sin necesidad de agregarlo manualmente.</a:t>
            </a:r>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r>
              <a:rPr lang="es-ES" sz="1400" dirty="0"/>
              <a:t>Añade más elementos de línea haciendo clic en </a:t>
            </a:r>
            <a:r>
              <a:rPr lang="es-ES" sz="1400" b="1" dirty="0"/>
              <a:t>'AGREGAR OTRO ELEMENTO DE LÍNEA</a:t>
            </a:r>
            <a:r>
              <a:rPr lang="es-ES" sz="1400" dirty="0"/>
              <a:t>'</a:t>
            </a:r>
            <a:endParaRPr lang="en-US" sz="1400" dirty="0">
              <a:cs typeface="Arial"/>
            </a:endParaRPr>
          </a:p>
        </p:txBody>
      </p:sp>
      <p:sp>
        <p:nvSpPr>
          <p:cNvPr id="4" name="TextBox 3">
            <a:extLst>
              <a:ext uri="{FF2B5EF4-FFF2-40B4-BE49-F238E27FC236}">
                <a16:creationId xmlns:a16="http://schemas.microsoft.com/office/drawing/2014/main" id="{2B1865A8-1EFF-02FC-CBDF-8BB74549F5F5}"/>
              </a:ext>
            </a:extLst>
          </p:cNvPr>
          <p:cNvSpPr txBox="1"/>
          <p:nvPr/>
        </p:nvSpPr>
        <p:spPr>
          <a:xfrm>
            <a:off x="738341" y="2705929"/>
            <a:ext cx="2181149" cy="861774"/>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7.</a:t>
            </a:r>
            <a:r>
              <a:rPr lang="en-US" sz="1400" dirty="0">
                <a:cs typeface="Arial"/>
              </a:rPr>
              <a:t> </a:t>
            </a:r>
            <a:r>
              <a:rPr lang="en-US" sz="1400" dirty="0" err="1">
                <a:cs typeface="Arial"/>
              </a:rPr>
              <a:t>Presupuesto</a:t>
            </a:r>
            <a:r>
              <a:rPr lang="en-US" sz="1400" dirty="0">
                <a:cs typeface="Arial"/>
              </a:rPr>
              <a:t> </a:t>
            </a:r>
            <a:endParaRPr lang="en-US" dirty="0"/>
          </a:p>
          <a:p>
            <a:r>
              <a:rPr lang="es-ES" sz="1200" dirty="0">
                <a:cs typeface="Arial"/>
              </a:rPr>
              <a:t>por ejemplo, desglosado por clústeres y agencias apelantes</a:t>
            </a:r>
            <a:endParaRPr lang="en-US" dirty="0"/>
          </a:p>
        </p:txBody>
      </p:sp>
      <p:sp>
        <p:nvSpPr>
          <p:cNvPr id="2" name="TextBox 1">
            <a:extLst>
              <a:ext uri="{FF2B5EF4-FFF2-40B4-BE49-F238E27FC236}">
                <a16:creationId xmlns:a16="http://schemas.microsoft.com/office/drawing/2014/main" id="{BAE5F443-5A3E-DDD5-E16F-443775B2AFE9}"/>
              </a:ext>
            </a:extLst>
          </p:cNvPr>
          <p:cNvSpPr txBox="1"/>
          <p:nvPr/>
        </p:nvSpPr>
        <p:spPr>
          <a:xfrm>
            <a:off x="152500" y="3774550"/>
            <a:ext cx="364509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b="1" dirty="0">
                <a:cs typeface="Arial"/>
              </a:rPr>
              <a:t>Nota: </a:t>
            </a:r>
            <a:r>
              <a:rPr lang="es-ES" sz="1400" dirty="0">
                <a:cs typeface="Arial"/>
              </a:rPr>
              <a:t>Si el costo total del proyecto ingresado en la parte superior de la página no coincide con el desglose de los elementos presupuestarios, el color de la barra </a:t>
            </a:r>
            <a:r>
              <a:rPr lang="es-ES" sz="1400" b="1" dirty="0">
                <a:cs typeface="Arial"/>
              </a:rPr>
              <a:t>Total</a:t>
            </a:r>
            <a:r>
              <a:rPr lang="es-ES" sz="1400" dirty="0">
                <a:cs typeface="Arial"/>
              </a:rPr>
              <a:t> se mostrará en </a:t>
            </a:r>
            <a:r>
              <a:rPr lang="es-ES" sz="1400" b="1" dirty="0">
                <a:solidFill>
                  <a:srgbClr val="FF0000"/>
                </a:solidFill>
                <a:cs typeface="Arial"/>
              </a:rPr>
              <a:t>ROJO</a:t>
            </a:r>
            <a:r>
              <a:rPr lang="es-ES" sz="1400" dirty="0">
                <a:cs typeface="Arial"/>
              </a:rPr>
              <a:t> (ver captura de pantalla). Una vez que todos los números coincidan nuevamente, la barra Total se volverá </a:t>
            </a:r>
            <a:r>
              <a:rPr lang="es-ES" sz="1400" b="1" dirty="0">
                <a:solidFill>
                  <a:srgbClr val="00B050"/>
                </a:solidFill>
                <a:cs typeface="Arial"/>
              </a:rPr>
              <a:t>VERDE</a:t>
            </a:r>
            <a:endParaRPr lang="en-US" b="1" dirty="0">
              <a:solidFill>
                <a:srgbClr val="00B050"/>
              </a:solidFill>
            </a:endParaRPr>
          </a:p>
        </p:txBody>
      </p:sp>
      <p:grpSp>
        <p:nvGrpSpPr>
          <p:cNvPr id="5" name="Group 4">
            <a:extLst>
              <a:ext uri="{FF2B5EF4-FFF2-40B4-BE49-F238E27FC236}">
                <a16:creationId xmlns:a16="http://schemas.microsoft.com/office/drawing/2014/main" id="{90B885F2-A096-B0C3-224E-3590B36C3A54}"/>
              </a:ext>
            </a:extLst>
          </p:cNvPr>
          <p:cNvGrpSpPr/>
          <p:nvPr/>
        </p:nvGrpSpPr>
        <p:grpSpPr>
          <a:xfrm>
            <a:off x="3994509" y="3288418"/>
            <a:ext cx="1491892" cy="3136031"/>
            <a:chOff x="3670758" y="2864776"/>
            <a:chExt cx="1686731" cy="3585060"/>
          </a:xfrm>
        </p:grpSpPr>
        <p:sp>
          <p:nvSpPr>
            <p:cNvPr id="8" name="Oval 7">
              <a:extLst>
                <a:ext uri="{FF2B5EF4-FFF2-40B4-BE49-F238E27FC236}">
                  <a16:creationId xmlns:a16="http://schemas.microsoft.com/office/drawing/2014/main" id="{0415C928-0618-53A3-3A8B-CB5233981A32}"/>
                </a:ext>
              </a:extLst>
            </p:cNvPr>
            <p:cNvSpPr/>
            <p:nvPr/>
          </p:nvSpPr>
          <p:spPr bwMode="auto">
            <a:xfrm>
              <a:off x="3925253" y="2864776"/>
              <a:ext cx="1153419" cy="35941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1F8410A4-291D-53E5-F56D-A89060A7E333}"/>
                </a:ext>
              </a:extLst>
            </p:cNvPr>
            <p:cNvSpPr/>
            <p:nvPr/>
          </p:nvSpPr>
          <p:spPr bwMode="auto">
            <a:xfrm>
              <a:off x="3670758" y="6090421"/>
              <a:ext cx="1686731" cy="35941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cxnSp>
        <p:nvCxnSpPr>
          <p:cNvPr id="7" name="Straight Connector 6">
            <a:extLst>
              <a:ext uri="{FF2B5EF4-FFF2-40B4-BE49-F238E27FC236}">
                <a16:creationId xmlns:a16="http://schemas.microsoft.com/office/drawing/2014/main" id="{7010D401-0305-0737-039B-592E8BD38AF3}"/>
              </a:ext>
            </a:extLst>
          </p:cNvPr>
          <p:cNvCxnSpPr>
            <a:cxnSpLocks/>
          </p:cNvCxnSpPr>
          <p:nvPr/>
        </p:nvCxnSpPr>
        <p:spPr bwMode="auto">
          <a:xfrm flipV="1">
            <a:off x="2966" y="1206593"/>
            <a:ext cx="6720563" cy="1611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95010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C1A7-ED7A-70BA-DF27-F8B540330A0D}"/>
              </a:ext>
            </a:extLst>
          </p:cNvPr>
          <p:cNvSpPr>
            <a:spLocks noGrp="1"/>
          </p:cNvSpPr>
          <p:nvPr>
            <p:ph type="title"/>
          </p:nvPr>
        </p:nvSpPr>
        <p:spPr>
          <a:xfrm>
            <a:off x="0" y="793803"/>
            <a:ext cx="8231187" cy="400110"/>
          </a:xfrm>
        </p:spPr>
        <p:txBody>
          <a:bodyPr/>
          <a:lstStyle/>
          <a:p>
            <a:r>
              <a:rPr lang="es-ES" sz="2000" dirty="0"/>
              <a:t>Esta guía paso a paso cubre</a:t>
            </a:r>
            <a:r>
              <a:rPr lang="en-US" sz="2000" dirty="0"/>
              <a:t>:</a:t>
            </a:r>
            <a:endParaRPr lang="fr-CH" sz="2000" dirty="0">
              <a:cs typeface="Arial"/>
            </a:endParaRPr>
          </a:p>
        </p:txBody>
      </p:sp>
      <p:sp>
        <p:nvSpPr>
          <p:cNvPr id="3" name="Text Placeholder 2">
            <a:extLst>
              <a:ext uri="{FF2B5EF4-FFF2-40B4-BE49-F238E27FC236}">
                <a16:creationId xmlns:a16="http://schemas.microsoft.com/office/drawing/2014/main" id="{9B8CABDF-04E1-3387-2ED1-EB540A4BBFF6}"/>
              </a:ext>
            </a:extLst>
          </p:cNvPr>
          <p:cNvSpPr>
            <a:spLocks noGrp="1"/>
          </p:cNvSpPr>
          <p:nvPr>
            <p:ph type="body" sz="quarter" idx="13"/>
          </p:nvPr>
        </p:nvSpPr>
        <p:spPr>
          <a:xfrm>
            <a:off x="242597" y="1306776"/>
            <a:ext cx="8901403" cy="5169716"/>
          </a:xfrm>
        </p:spPr>
        <p:txBody>
          <a:bodyPr vert="horz" wrap="square" lIns="91440" tIns="45720" rIns="91440" bIns="45720" numCol="1" anchor="ctr" anchorCtr="0" compatLnSpc="1">
            <a:prstTxWarp prst="textNoShape">
              <a:avLst/>
            </a:prstTxWarp>
            <a:noAutofit/>
          </a:bodyPr>
          <a:lstStyle/>
          <a:p>
            <a:pPr marL="342900" lvl="0" indent="-342900" rtl="0">
              <a:lnSpc>
                <a:spcPct val="107000"/>
              </a:lnSpc>
              <a:buFont typeface="Symbol" panose="05050102010706020507" pitchFamily="18" charset="2"/>
              <a:buChar char=""/>
            </a:pPr>
            <a:r>
              <a:rPr lang="en-US" sz="1600" dirty="0" err="1">
                <a:effectLst/>
                <a:latin typeface="Arial"/>
                <a:ea typeface="Calibri" panose="020F0502020204030204" pitchFamily="34" charset="0"/>
                <a:cs typeface="Arial"/>
              </a:rPr>
              <a:t>Iniciar</a:t>
            </a:r>
            <a:r>
              <a:rPr lang="en-US" sz="1600" dirty="0">
                <a:effectLst/>
                <a:latin typeface="Arial"/>
                <a:ea typeface="Calibri" panose="020F0502020204030204" pitchFamily="34" charset="0"/>
                <a:cs typeface="Arial"/>
              </a:rPr>
              <a:t> </a:t>
            </a:r>
            <a:r>
              <a:rPr lang="en-US" sz="1600" dirty="0" err="1">
                <a:effectLst/>
                <a:latin typeface="Arial"/>
                <a:ea typeface="Calibri" panose="020F0502020204030204" pitchFamily="34" charset="0"/>
                <a:cs typeface="Arial"/>
              </a:rPr>
              <a:t>sesión</a:t>
            </a:r>
            <a:r>
              <a:rPr lang="en-US" sz="1600" dirty="0">
                <a:effectLst/>
                <a:latin typeface="Arial"/>
                <a:ea typeface="Calibri" panose="020F0502020204030204" pitchFamily="34" charset="0"/>
                <a:cs typeface="Arial"/>
              </a:rPr>
              <a:t> </a:t>
            </a:r>
            <a:r>
              <a:rPr lang="en-US" sz="1600" dirty="0" err="1">
                <a:effectLst/>
                <a:latin typeface="Arial"/>
                <a:ea typeface="Calibri" panose="020F0502020204030204" pitchFamily="34" charset="0"/>
                <a:cs typeface="Arial"/>
              </a:rPr>
              <a:t>en</a:t>
            </a:r>
            <a:r>
              <a:rPr lang="en-US" sz="1600" dirty="0">
                <a:effectLst/>
                <a:latin typeface="Arial"/>
                <a:ea typeface="Calibri" panose="020F0502020204030204" pitchFamily="34" charset="0"/>
                <a:cs typeface="Arial"/>
              </a:rPr>
              <a:t> </a:t>
            </a:r>
            <a:r>
              <a:rPr lang="en-US" sz="1600" dirty="0" err="1">
                <a:effectLst/>
                <a:latin typeface="Arial"/>
                <a:ea typeface="Calibri" panose="020F0502020204030204" pitchFamily="34" charset="0"/>
                <a:cs typeface="Arial"/>
              </a:rPr>
              <a:t>el</a:t>
            </a:r>
            <a:r>
              <a:rPr lang="en-US" sz="1600" dirty="0">
                <a:effectLst/>
                <a:latin typeface="Arial"/>
                <a:ea typeface="Calibri" panose="020F0502020204030204" pitchFamily="34" charset="0"/>
                <a:cs typeface="Arial"/>
              </a:rPr>
              <a:t> Project Module</a:t>
            </a:r>
          </a:p>
          <a:p>
            <a:pPr marL="342900" lvl="0" indent="-342900">
              <a:lnSpc>
                <a:spcPct val="107000"/>
              </a:lnSpc>
              <a:buFont typeface="Symbol" panose="05050102010706020507" pitchFamily="18" charset="2"/>
              <a:buChar char=""/>
            </a:pPr>
            <a:r>
              <a:rPr lang="en-US" sz="1600" dirty="0">
                <a:effectLst/>
                <a:latin typeface="Arial"/>
                <a:ea typeface="Calibri" panose="020F0502020204030204" pitchFamily="34" charset="0"/>
                <a:cs typeface="Arial"/>
              </a:rPr>
              <a:t>Registrar Nueva </a:t>
            </a:r>
            <a:r>
              <a:rPr lang="en-US" sz="1600" dirty="0" err="1">
                <a:effectLst/>
                <a:latin typeface="Arial"/>
                <a:ea typeface="Calibri" panose="020F0502020204030204" pitchFamily="34" charset="0"/>
                <a:cs typeface="Arial"/>
              </a:rPr>
              <a:t>Organización</a:t>
            </a:r>
            <a:endParaRPr lang="en-US" sz="1600" dirty="0">
              <a:effectLst/>
              <a:latin typeface="Arial"/>
              <a:ea typeface="Calibri" panose="020F0502020204030204" pitchFamily="34" charset="0"/>
              <a:cs typeface="Arial"/>
            </a:endParaRPr>
          </a:p>
          <a:p>
            <a:pPr marL="342900" lvl="0" indent="-342900">
              <a:lnSpc>
                <a:spcPct val="107000"/>
              </a:lnSpc>
              <a:buFont typeface="Symbol" panose="05050102010706020507" pitchFamily="18" charset="2"/>
              <a:buChar char=""/>
            </a:pPr>
            <a:r>
              <a:rPr lang="es-ES" sz="1600" dirty="0">
                <a:effectLst/>
                <a:latin typeface="Arial"/>
                <a:ea typeface="Calibri" panose="020F0502020204030204" pitchFamily="34" charset="0"/>
                <a:cs typeface="Arial"/>
              </a:rPr>
              <a:t>Crear un Nuevo Proyecto</a:t>
            </a:r>
          </a:p>
          <a:p>
            <a:pPr marL="342900" indent="-342900">
              <a:lnSpc>
                <a:spcPct val="107000"/>
              </a:lnSpc>
              <a:buFont typeface="Symbol" panose="05050102010706020507" pitchFamily="18" charset="2"/>
              <a:buChar char=""/>
            </a:pPr>
            <a:r>
              <a:rPr lang="es-ES" sz="1600" dirty="0">
                <a:ea typeface="Calibri" panose="020F0502020204030204" pitchFamily="34" charset="0"/>
                <a:cs typeface="Arial"/>
              </a:rPr>
              <a:t>Editar un Proyecto</a:t>
            </a:r>
          </a:p>
          <a:p>
            <a:pPr marL="342900" lvl="0" indent="-342900">
              <a:lnSpc>
                <a:spcPct val="107000"/>
              </a:lnSpc>
              <a:buFont typeface="Symbol" panose="05050102010706020507" pitchFamily="18" charset="2"/>
              <a:buChar char=""/>
            </a:pPr>
            <a:r>
              <a:rPr lang="es-ES" sz="1600" dirty="0">
                <a:effectLst/>
                <a:latin typeface="Arial"/>
                <a:ea typeface="Calibri" panose="020F0502020204030204" pitchFamily="34" charset="0"/>
                <a:cs typeface="Arial"/>
              </a:rPr>
              <a:t>Clonar/Copiar Proyecto Existente</a:t>
            </a:r>
          </a:p>
          <a:p>
            <a:pPr marL="342900" indent="-342900">
              <a:lnSpc>
                <a:spcPct val="107000"/>
              </a:lnSpc>
              <a:buFont typeface="Symbol" panose="05050102010706020507" pitchFamily="18" charset="2"/>
              <a:buChar char=""/>
            </a:pPr>
            <a:r>
              <a:rPr lang="es-ES" sz="1600" dirty="0">
                <a:ea typeface="Calibri" panose="020F0502020204030204" pitchFamily="34" charset="0"/>
                <a:cs typeface="Arial"/>
              </a:rPr>
              <a:t>Agregar Nuevos Editores/Propietarios de Proyecto</a:t>
            </a:r>
          </a:p>
          <a:p>
            <a:pPr marL="342900" indent="-342900">
              <a:lnSpc>
                <a:spcPct val="107000"/>
              </a:lnSpc>
              <a:buFont typeface="Symbol" panose="05050102010706020507" pitchFamily="18" charset="2"/>
              <a:buChar char=""/>
            </a:pPr>
            <a:r>
              <a:rPr lang="es-ES" sz="1600" dirty="0">
                <a:ea typeface="Calibri" panose="020F0502020204030204" pitchFamily="34" charset="0"/>
                <a:cs typeface="Arial"/>
              </a:rPr>
              <a:t>Ver el Registro de Actividades del Proyecto</a:t>
            </a:r>
          </a:p>
          <a:p>
            <a:pPr marL="342900" lvl="0" indent="-342900">
              <a:lnSpc>
                <a:spcPct val="107000"/>
              </a:lnSpc>
              <a:buFont typeface="Symbol" panose="05050102010706020507" pitchFamily="18" charset="2"/>
              <a:buChar char=""/>
            </a:pPr>
            <a:r>
              <a:rPr lang="es-ES" sz="1600" dirty="0">
                <a:effectLst/>
                <a:latin typeface="Arial"/>
                <a:ea typeface="Calibri" panose="020F0502020204030204" pitchFamily="34" charset="0"/>
                <a:cs typeface="Arial"/>
              </a:rPr>
              <a:t>Agregar o Revisar Comentarios</a:t>
            </a:r>
          </a:p>
          <a:p>
            <a:pPr marL="342900" lvl="0" indent="-342900">
              <a:lnSpc>
                <a:spcPct val="107000"/>
              </a:lnSpc>
              <a:buFont typeface="Symbol" panose="05050102010706020507" pitchFamily="18" charset="2"/>
              <a:buChar char=""/>
            </a:pPr>
            <a:r>
              <a:rPr lang="es-ES" sz="1600" dirty="0">
                <a:effectLst/>
                <a:latin typeface="Arial"/>
                <a:ea typeface="Calibri" panose="020F0502020204030204" pitchFamily="34" charset="0"/>
                <a:cs typeface="Arial"/>
              </a:rPr>
              <a:t>Aprobar Proyectos: Tanto para Proyectos de un Solo </a:t>
            </a:r>
            <a:r>
              <a:rPr lang="es-ES" sz="1600" dirty="0" err="1">
                <a:effectLst/>
                <a:latin typeface="Arial"/>
                <a:ea typeface="Calibri" panose="020F0502020204030204" pitchFamily="34" charset="0"/>
                <a:cs typeface="Arial"/>
              </a:rPr>
              <a:t>Cluster</a:t>
            </a:r>
            <a:r>
              <a:rPr lang="es-ES" sz="1600" dirty="0">
                <a:effectLst/>
                <a:latin typeface="Arial"/>
                <a:ea typeface="Calibri" panose="020F0502020204030204" pitchFamily="34" charset="0"/>
                <a:cs typeface="Arial"/>
              </a:rPr>
              <a:t> como de Múltiples </a:t>
            </a:r>
            <a:r>
              <a:rPr lang="es-ES" sz="1600" dirty="0" err="1">
                <a:effectLst/>
                <a:latin typeface="Arial"/>
                <a:ea typeface="Calibri" panose="020F0502020204030204" pitchFamily="34" charset="0"/>
                <a:cs typeface="Arial"/>
              </a:rPr>
              <a:t>Clusters</a:t>
            </a:r>
            <a:endParaRPr lang="es-ES" sz="1600" dirty="0">
              <a:effectLst/>
              <a:latin typeface="Arial"/>
              <a:ea typeface="Calibri" panose="020F0502020204030204" pitchFamily="34" charset="0"/>
              <a:cs typeface="Arial"/>
            </a:endParaRPr>
          </a:p>
          <a:p>
            <a:pPr marL="342900" indent="-342900">
              <a:lnSpc>
                <a:spcPct val="107000"/>
              </a:lnSpc>
              <a:buFont typeface="Symbol" panose="05050102010706020507" pitchFamily="18" charset="2"/>
              <a:buChar char=""/>
            </a:pPr>
            <a:r>
              <a:rPr lang="es-ES" sz="1600" dirty="0">
                <a:ea typeface="Calibri" panose="020F0502020204030204" pitchFamily="34" charset="0"/>
                <a:cs typeface="Arial"/>
              </a:rPr>
              <a:t>Eliminar Proyectos</a:t>
            </a:r>
          </a:p>
          <a:p>
            <a:pPr marL="342900" lvl="0" indent="-342900">
              <a:lnSpc>
                <a:spcPct val="107000"/>
              </a:lnSpc>
              <a:buFont typeface="Symbol" panose="05050102010706020507" pitchFamily="18" charset="2"/>
              <a:buChar char=""/>
            </a:pPr>
            <a:r>
              <a:rPr lang="es-ES" sz="1600" dirty="0">
                <a:effectLst/>
                <a:latin typeface="Arial"/>
                <a:ea typeface="Calibri" panose="020F0502020204030204" pitchFamily="34" charset="0"/>
                <a:cs typeface="Arial"/>
              </a:rPr>
              <a:t>Editar y Cambiar el Estado del Proyecto</a:t>
            </a:r>
          </a:p>
          <a:p>
            <a:pPr marL="342900" lvl="0" indent="-342900">
              <a:lnSpc>
                <a:spcPct val="107000"/>
              </a:lnSpc>
              <a:buFont typeface="Symbol" panose="05050102010706020507" pitchFamily="18" charset="2"/>
              <a:buChar char=""/>
            </a:pPr>
            <a:r>
              <a:rPr lang="es-ES" sz="1600" dirty="0">
                <a:effectLst/>
                <a:latin typeface="Arial"/>
                <a:ea typeface="Calibri" panose="020F0502020204030204" pitchFamily="34" charset="0"/>
                <a:cs typeface="Arial"/>
              </a:rPr>
              <a:t>Revisar Proyectos Publicados</a:t>
            </a:r>
          </a:p>
          <a:p>
            <a:pPr marL="342900" lvl="0" indent="-342900">
              <a:lnSpc>
                <a:spcPct val="107000"/>
              </a:lnSpc>
              <a:buFont typeface="Symbol" panose="05050102010706020507" pitchFamily="18" charset="2"/>
              <a:buChar char=""/>
            </a:pPr>
            <a:r>
              <a:rPr lang="es-ES" sz="1600" dirty="0">
                <a:effectLst/>
                <a:latin typeface="Arial"/>
                <a:ea typeface="Calibri" panose="020F0502020204030204" pitchFamily="34" charset="0"/>
                <a:cs typeface="Arial"/>
              </a:rPr>
              <a:t>Descargar datos de proyectos</a:t>
            </a:r>
          </a:p>
          <a:p>
            <a:pPr marL="342900" lvl="0" indent="-342900">
              <a:lnSpc>
                <a:spcPct val="107000"/>
              </a:lnSpc>
              <a:buFont typeface="Symbol" panose="05050102010706020507" pitchFamily="18" charset="2"/>
              <a:buChar char=""/>
            </a:pPr>
            <a:r>
              <a:rPr lang="es-ES" sz="1600" dirty="0">
                <a:effectLst/>
                <a:latin typeface="Arial"/>
                <a:ea typeface="Calibri" panose="020F0502020204030204" pitchFamily="34" charset="0"/>
                <a:cs typeface="Arial"/>
              </a:rPr>
              <a:t>Recursos</a:t>
            </a:r>
            <a:endParaRPr lang="en-US" sz="1600" dirty="0">
              <a:effectLst/>
              <a:latin typeface="Arial"/>
              <a:ea typeface="Calibri" panose="020F0502020204030204" pitchFamily="34" charset="0"/>
              <a:cs typeface="Arial"/>
            </a:endParaRPr>
          </a:p>
        </p:txBody>
      </p:sp>
      <p:sp>
        <p:nvSpPr>
          <p:cNvPr id="5" name="Slide Number Placeholder 4">
            <a:extLst>
              <a:ext uri="{FF2B5EF4-FFF2-40B4-BE49-F238E27FC236}">
                <a16:creationId xmlns:a16="http://schemas.microsoft.com/office/drawing/2014/main" id="{374DCAE1-D949-BBF8-0656-706EC730A634}"/>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a:t>
            </a:fld>
            <a:endParaRPr lang="en-GB" b="1">
              <a:solidFill>
                <a:srgbClr val="000000">
                  <a:lumMod val="65000"/>
                  <a:lumOff val="35000"/>
                </a:srgbClr>
              </a:solidFill>
            </a:endParaRPr>
          </a:p>
        </p:txBody>
      </p:sp>
      <p:cxnSp>
        <p:nvCxnSpPr>
          <p:cNvPr id="7" name="Straight Connector 6">
            <a:extLst>
              <a:ext uri="{FF2B5EF4-FFF2-40B4-BE49-F238E27FC236}">
                <a16:creationId xmlns:a16="http://schemas.microsoft.com/office/drawing/2014/main" id="{87FBB2C3-CD75-310D-BEC5-3B35D3114262}"/>
              </a:ext>
            </a:extLst>
          </p:cNvPr>
          <p:cNvCxnSpPr>
            <a:cxnSpLocks/>
          </p:cNvCxnSpPr>
          <p:nvPr/>
        </p:nvCxnSpPr>
        <p:spPr bwMode="auto">
          <a:xfrm>
            <a:off x="0" y="1227986"/>
            <a:ext cx="3876675"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250822312"/>
      </p:ext>
    </p:ext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D0FAE-0B69-2A07-0B91-23C8CA7E93C6}"/>
              </a:ext>
            </a:extLst>
          </p:cNvPr>
          <p:cNvPicPr>
            <a:picLocks noChangeAspect="1"/>
          </p:cNvPicPr>
          <p:nvPr/>
        </p:nvPicPr>
        <p:blipFill>
          <a:blip r:embed="rId3"/>
          <a:stretch>
            <a:fillRect/>
          </a:stretch>
        </p:blipFill>
        <p:spPr>
          <a:xfrm>
            <a:off x="5095515" y="1483288"/>
            <a:ext cx="3481497" cy="4674840"/>
          </a:xfrm>
          <a:prstGeom prst="rect">
            <a:avLst/>
          </a:prstGeom>
        </p:spPr>
      </p:pic>
      <p:cxnSp>
        <p:nvCxnSpPr>
          <p:cNvPr id="3" name="Straight Connector 2">
            <a:extLst>
              <a:ext uri="{FF2B5EF4-FFF2-40B4-BE49-F238E27FC236}">
                <a16:creationId xmlns:a16="http://schemas.microsoft.com/office/drawing/2014/main" id="{113E9C3B-F812-7E37-F399-361B7E7DA0B2}"/>
              </a:ext>
            </a:extLst>
          </p:cNvPr>
          <p:cNvCxnSpPr>
            <a:cxnSpLocks/>
          </p:cNvCxnSpPr>
          <p:nvPr/>
        </p:nvCxnSpPr>
        <p:spPr bwMode="auto">
          <a:xfrm>
            <a:off x="10892" y="1483288"/>
            <a:ext cx="8731459"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20</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10892" y="783417"/>
            <a:ext cx="8925339" cy="727059"/>
          </a:xfrm>
          <a:prstGeom prst="rect">
            <a:avLst/>
          </a:prstGeom>
        </p:spPr>
        <p:txBody>
          <a:bodyPr wrap="square" lIns="91440" tIns="45720" rIns="91440" bIns="45720" anchor="t">
            <a:spAutoFit/>
          </a:bodyPr>
          <a:lstStyle/>
          <a:p>
            <a:pPr>
              <a:lnSpc>
                <a:spcPct val="107000"/>
              </a:lnSpc>
            </a:pPr>
            <a:r>
              <a:rPr lang="es-ES" sz="2000" b="1" dirty="0"/>
              <a:t>Pestaña de Presupuesto: </a:t>
            </a:r>
            <a:r>
              <a:rPr lang="es-ES" sz="2000" dirty="0"/>
              <a:t>Agregar el desglose del presupuesto por clúster/organización</a:t>
            </a:r>
            <a:endParaRPr lang="en-US" sz="2000" dirty="0"/>
          </a:p>
        </p:txBody>
      </p:sp>
      <p:sp>
        <p:nvSpPr>
          <p:cNvPr id="6" name="TextBox 5">
            <a:extLst>
              <a:ext uri="{FF2B5EF4-FFF2-40B4-BE49-F238E27FC236}">
                <a16:creationId xmlns:a16="http://schemas.microsoft.com/office/drawing/2014/main" id="{D4CB4D7A-213B-C441-C87E-C4E45E090D44}"/>
              </a:ext>
            </a:extLst>
          </p:cNvPr>
          <p:cNvSpPr txBox="1"/>
          <p:nvPr/>
        </p:nvSpPr>
        <p:spPr>
          <a:xfrm>
            <a:off x="90321" y="1483288"/>
            <a:ext cx="4839855" cy="2800767"/>
          </a:xfrm>
          <a:prstGeom prst="rect">
            <a:avLst/>
          </a:prstGeom>
          <a:noFill/>
        </p:spPr>
        <p:txBody>
          <a:bodyPr wrap="square" lIns="91440" tIns="45720" rIns="91440" bIns="45720" anchor="t">
            <a:spAutoFit/>
          </a:bodyPr>
          <a:lstStyle/>
          <a:p>
            <a:pPr marL="176213" indent="-176213">
              <a:buFont typeface="Arial" panose="020B0604020202020204" pitchFamily="34" charset="0"/>
              <a:buChar char="•"/>
            </a:pPr>
            <a:r>
              <a:rPr lang="es-ES" sz="1600" dirty="0"/>
              <a:t>Puedes eliminar una fila haciendo clic en la 'x' junto a la fila.</a:t>
            </a:r>
          </a:p>
          <a:p>
            <a:pPr marL="176213" indent="-176213">
              <a:buFont typeface="Arial" panose="020B0604020202020204" pitchFamily="34" charset="0"/>
              <a:buChar char="•"/>
            </a:pPr>
            <a:endParaRPr lang="es-ES" sz="1600" dirty="0"/>
          </a:p>
          <a:p>
            <a:pPr marL="176213" indent="-176213">
              <a:buFont typeface="Arial" panose="020B0604020202020204" pitchFamily="34" charset="0"/>
              <a:buChar char="•"/>
            </a:pPr>
            <a:r>
              <a:rPr lang="es-ES" sz="1600" dirty="0"/>
              <a:t>Marca la casilla de verificación de descargo de responsabilidad en la que confirmas que informarás a FTS cuando el proyecto reciba financiamiento.</a:t>
            </a:r>
          </a:p>
          <a:p>
            <a:pPr marL="176213" indent="-176213">
              <a:buFont typeface="Arial" panose="020B0604020202020204" pitchFamily="34" charset="0"/>
              <a:buChar char="•"/>
            </a:pPr>
            <a:endParaRPr lang="es-ES" sz="1600" dirty="0"/>
          </a:p>
          <a:p>
            <a:pPr marL="176213" indent="-176213">
              <a:buFont typeface="Arial" panose="020B0604020202020204" pitchFamily="34" charset="0"/>
              <a:buChar char="•"/>
            </a:pPr>
            <a:r>
              <a:rPr lang="es-ES" sz="1600" b="1" dirty="0">
                <a:solidFill>
                  <a:srgbClr val="FF0000"/>
                </a:solidFill>
              </a:rPr>
              <a:t>IMPORTANTE</a:t>
            </a:r>
            <a:r>
              <a:rPr lang="es-ES" sz="1600" dirty="0"/>
              <a:t>: Es fundamental que envíes informes de fondos a FTS de forma regular utilizando la </a:t>
            </a:r>
            <a:r>
              <a:rPr lang="es-ES" sz="1600" dirty="0">
                <a:hlinkClick r:id="rId4"/>
              </a:rPr>
              <a:t>plantilla estándar</a:t>
            </a:r>
            <a:r>
              <a:rPr lang="es-ES" sz="1600" dirty="0"/>
              <a:t>.</a:t>
            </a:r>
            <a:endParaRPr lang="en-US" sz="1400" dirty="0">
              <a:cs typeface="Arial"/>
            </a:endParaRPr>
          </a:p>
        </p:txBody>
      </p:sp>
      <p:sp>
        <p:nvSpPr>
          <p:cNvPr id="4" name="TextBox 3">
            <a:extLst>
              <a:ext uri="{FF2B5EF4-FFF2-40B4-BE49-F238E27FC236}">
                <a16:creationId xmlns:a16="http://schemas.microsoft.com/office/drawing/2014/main" id="{D3C94E26-A983-AD16-B2E5-00543090D51B}"/>
              </a:ext>
            </a:extLst>
          </p:cNvPr>
          <p:cNvSpPr txBox="1"/>
          <p:nvPr/>
        </p:nvSpPr>
        <p:spPr>
          <a:xfrm>
            <a:off x="201663" y="4527356"/>
            <a:ext cx="4370337" cy="1077218"/>
          </a:xfrm>
          <a:prstGeom prst="rect">
            <a:avLst/>
          </a:prstGeom>
          <a:noFill/>
        </p:spPr>
        <p:txBody>
          <a:bodyPr wrap="square" lIns="91440" tIns="45720" rIns="91440" bIns="45720" anchor="t">
            <a:spAutoFit/>
          </a:bodyPr>
          <a:lstStyle/>
          <a:p>
            <a:r>
              <a:rPr lang="es-ES" sz="1600" b="1" dirty="0">
                <a:cs typeface="Arial"/>
              </a:rPr>
              <a:t>Nota: </a:t>
            </a:r>
            <a:r>
              <a:rPr lang="es-ES" sz="1600" dirty="0">
                <a:cs typeface="Arial"/>
              </a:rPr>
              <a:t>Si el proyecto tiene dos o más clústeres u organizaciones apelantes, se requerirá un desglose del presupuesto para cada clúster/organización, como se ilustra aquí.</a:t>
            </a:r>
            <a:endParaRPr lang="en-US" sz="1400" dirty="0">
              <a:cs typeface="Arial"/>
            </a:endParaRPr>
          </a:p>
        </p:txBody>
      </p:sp>
      <p:sp>
        <p:nvSpPr>
          <p:cNvPr id="9" name="Oval 8">
            <a:extLst>
              <a:ext uri="{FF2B5EF4-FFF2-40B4-BE49-F238E27FC236}">
                <a16:creationId xmlns:a16="http://schemas.microsoft.com/office/drawing/2014/main" id="{87541ADE-0606-AC76-69F6-A8AB9BFFABDD}"/>
              </a:ext>
            </a:extLst>
          </p:cNvPr>
          <p:cNvSpPr/>
          <p:nvPr/>
        </p:nvSpPr>
        <p:spPr bwMode="auto">
          <a:xfrm>
            <a:off x="8124844" y="2534403"/>
            <a:ext cx="421185" cy="120773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3FBE7C30-8035-70BF-F92A-547233409302}"/>
              </a:ext>
            </a:extLst>
          </p:cNvPr>
          <p:cNvSpPr/>
          <p:nvPr/>
        </p:nvSpPr>
        <p:spPr bwMode="auto">
          <a:xfrm>
            <a:off x="5095515" y="1860416"/>
            <a:ext cx="248703" cy="242668"/>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4" name="Arrow: Right 13">
            <a:extLst>
              <a:ext uri="{FF2B5EF4-FFF2-40B4-BE49-F238E27FC236}">
                <a16:creationId xmlns:a16="http://schemas.microsoft.com/office/drawing/2014/main" id="{B6A2B8B6-01BC-AB7E-8170-AE30C4548329}"/>
              </a:ext>
            </a:extLst>
          </p:cNvPr>
          <p:cNvSpPr/>
          <p:nvPr/>
        </p:nvSpPr>
        <p:spPr bwMode="auto">
          <a:xfrm>
            <a:off x="4572000" y="5293878"/>
            <a:ext cx="606880" cy="397360"/>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F5050110-20C4-39EB-415D-AB1068A15D4F}"/>
              </a:ext>
            </a:extLst>
          </p:cNvPr>
          <p:cNvSpPr txBox="1"/>
          <p:nvPr/>
        </p:nvSpPr>
        <p:spPr>
          <a:xfrm>
            <a:off x="75979" y="5973802"/>
            <a:ext cx="4673600" cy="553998"/>
          </a:xfrm>
          <a:prstGeom prst="rect">
            <a:avLst/>
          </a:prstGeom>
          <a:noFill/>
        </p:spPr>
        <p:txBody>
          <a:bodyPr wrap="square">
            <a:spAutoFit/>
          </a:bodyPr>
          <a:lstStyle/>
          <a:p>
            <a:r>
              <a:rPr lang="es-ES" sz="1400" dirty="0">
                <a:cs typeface="Arial"/>
              </a:rPr>
              <a:t>Haz clic en </a:t>
            </a:r>
            <a:r>
              <a:rPr lang="es-ES" sz="1600" b="1" dirty="0">
                <a:solidFill>
                  <a:schemeClr val="accent2"/>
                </a:solidFill>
                <a:latin typeface="Arial"/>
                <a:ea typeface="SimSun"/>
                <a:cs typeface="Arial"/>
              </a:rPr>
              <a:t>GUARDAR Y SIGUIENTE </a:t>
            </a:r>
            <a:r>
              <a:rPr lang="es-ES" sz="1400" dirty="0">
                <a:cs typeface="Arial"/>
              </a:rPr>
              <a:t>→ para pasar a la siguiente página.</a:t>
            </a:r>
            <a:endParaRPr lang="en-US" sz="1400" dirty="0"/>
          </a:p>
        </p:txBody>
      </p:sp>
    </p:spTree>
    <p:extLst>
      <p:ext uri="{BB962C8B-B14F-4D97-AF65-F5344CB8AC3E}">
        <p14:creationId xmlns:p14="http://schemas.microsoft.com/office/powerpoint/2010/main" val="1973816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21</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1440" y="779627"/>
            <a:ext cx="5562600" cy="397738"/>
          </a:xfrm>
          <a:prstGeom prst="rect">
            <a:avLst/>
          </a:prstGeom>
        </p:spPr>
        <p:txBody>
          <a:bodyPr wrap="square">
            <a:spAutoFit/>
          </a:bodyPr>
          <a:lstStyle/>
          <a:p>
            <a:pPr lvl="0">
              <a:lnSpc>
                <a:spcPct val="107000"/>
              </a:lnSpc>
            </a:pPr>
            <a:r>
              <a:rPr lang="en-US" sz="2000" b="1" dirty="0" err="1"/>
              <a:t>Enviar</a:t>
            </a:r>
            <a:r>
              <a:rPr lang="en-US" sz="2000" b="1" dirty="0"/>
              <a:t> </a:t>
            </a:r>
            <a:r>
              <a:rPr lang="en-US" sz="2000" b="1" dirty="0" err="1"/>
              <a:t>el</a:t>
            </a:r>
            <a:r>
              <a:rPr lang="en-US" sz="2000" b="1" dirty="0"/>
              <a:t> Proyecto</a:t>
            </a:r>
          </a:p>
        </p:txBody>
      </p:sp>
      <p:sp>
        <p:nvSpPr>
          <p:cNvPr id="4" name="TextBox 3">
            <a:extLst>
              <a:ext uri="{FF2B5EF4-FFF2-40B4-BE49-F238E27FC236}">
                <a16:creationId xmlns:a16="http://schemas.microsoft.com/office/drawing/2014/main" id="{E936B275-EBA6-3CA3-1AC2-779E7674E32A}"/>
              </a:ext>
            </a:extLst>
          </p:cNvPr>
          <p:cNvSpPr txBox="1"/>
          <p:nvPr/>
        </p:nvSpPr>
        <p:spPr>
          <a:xfrm>
            <a:off x="-1" y="1758369"/>
            <a:ext cx="4210076" cy="397031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s-ES" sz="1400" dirty="0"/>
              <a:t>Ahora tienes todos los detalles agregados para su revisión.</a:t>
            </a:r>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r>
              <a:rPr lang="es-ES" sz="1400" dirty="0"/>
              <a:t>Si necesitas modificar alguna información, puedes hacerlo haciendo clic en ← </a:t>
            </a:r>
            <a:r>
              <a:rPr lang="es-ES" sz="1400" dirty="0">
                <a:solidFill>
                  <a:schemeClr val="accent2"/>
                </a:solidFill>
              </a:rPr>
              <a:t>ANTERIOR</a:t>
            </a:r>
            <a:r>
              <a:rPr lang="es-ES" sz="1400" dirty="0"/>
              <a:t> en la parte inferior. Cuando termines de realizar cambios, asegúrate de avanzar al siguiente paso haciendo clic en </a:t>
            </a:r>
            <a:r>
              <a:rPr lang="es-ES" sz="1400" dirty="0">
                <a:solidFill>
                  <a:schemeClr val="accent2"/>
                </a:solidFill>
              </a:rPr>
              <a:t>GUARDAR Y</a:t>
            </a:r>
            <a:r>
              <a:rPr lang="es-ES" sz="1400" dirty="0"/>
              <a:t> </a:t>
            </a:r>
            <a:r>
              <a:rPr lang="es-ES" sz="1400" dirty="0">
                <a:solidFill>
                  <a:schemeClr val="accent2"/>
                </a:solidFill>
              </a:rPr>
              <a:t>SIGUIENTE</a:t>
            </a:r>
            <a:r>
              <a:rPr lang="es-ES" sz="1400" dirty="0"/>
              <a:t> → hasta la última página.</a:t>
            </a:r>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r>
              <a:rPr lang="es-ES" sz="1400" dirty="0"/>
              <a:t>Si has terminado y completado los cambios, haz clic en </a:t>
            </a:r>
            <a:r>
              <a:rPr lang="es-ES" sz="1400" dirty="0">
                <a:solidFill>
                  <a:schemeClr val="accent2"/>
                </a:solidFill>
              </a:rPr>
              <a:t>ENVIAR EL PROYECTO PARA REVISIÓN.</a:t>
            </a:r>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r>
              <a:rPr lang="es-ES" sz="1400" b="1" dirty="0">
                <a:solidFill>
                  <a:srgbClr val="FF0000"/>
                </a:solidFill>
              </a:rPr>
              <a:t>IMPORTANTE</a:t>
            </a:r>
            <a:r>
              <a:rPr lang="es-ES" sz="1400" dirty="0"/>
              <a:t>: Una vez que se envía el proyecto, tendrá acceso restringido para editarlo. Por lo tanto, asegúrate de revisarlo minuciosamente antes de enviarlo.</a:t>
            </a:r>
            <a:endParaRPr lang="en-US" sz="1400" dirty="0">
              <a:cs typeface="Arial"/>
            </a:endParaRPr>
          </a:p>
        </p:txBody>
      </p:sp>
      <p:cxnSp>
        <p:nvCxnSpPr>
          <p:cNvPr id="3" name="Straight Connector 2">
            <a:extLst>
              <a:ext uri="{FF2B5EF4-FFF2-40B4-BE49-F238E27FC236}">
                <a16:creationId xmlns:a16="http://schemas.microsoft.com/office/drawing/2014/main" id="{E9049CE8-7280-8084-A83C-7676C9262400}"/>
              </a:ext>
            </a:extLst>
          </p:cNvPr>
          <p:cNvCxnSpPr>
            <a:cxnSpLocks/>
          </p:cNvCxnSpPr>
          <p:nvPr/>
        </p:nvCxnSpPr>
        <p:spPr bwMode="auto">
          <a:xfrm>
            <a:off x="0" y="1213482"/>
            <a:ext cx="2910563"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5" name="Picture 4">
            <a:extLst>
              <a:ext uri="{FF2B5EF4-FFF2-40B4-BE49-F238E27FC236}">
                <a16:creationId xmlns:a16="http://schemas.microsoft.com/office/drawing/2014/main" id="{3A7D9D70-E543-5D2C-C444-E3F225BCC7B6}"/>
              </a:ext>
            </a:extLst>
          </p:cNvPr>
          <p:cNvPicPr>
            <a:picLocks noChangeAspect="1"/>
          </p:cNvPicPr>
          <p:nvPr/>
        </p:nvPicPr>
        <p:blipFill>
          <a:blip r:embed="rId3"/>
          <a:stretch>
            <a:fillRect/>
          </a:stretch>
        </p:blipFill>
        <p:spPr>
          <a:xfrm>
            <a:off x="4210075" y="1177365"/>
            <a:ext cx="4823009" cy="50110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7375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F21DF17-E3BB-6D4A-1D98-80F9D30DAD04}"/>
              </a:ext>
            </a:extLst>
          </p:cNvPr>
          <p:cNvPicPr>
            <a:picLocks noChangeAspect="1"/>
          </p:cNvPicPr>
          <p:nvPr/>
        </p:nvPicPr>
        <p:blipFill>
          <a:blip r:embed="rId3"/>
          <a:stretch>
            <a:fillRect/>
          </a:stretch>
        </p:blipFill>
        <p:spPr>
          <a:xfrm>
            <a:off x="3739634" y="3375052"/>
            <a:ext cx="5371776" cy="3152748"/>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DB14F263-DAFC-BB23-1FCC-2E71CFE60BAB}"/>
              </a:ext>
            </a:extLst>
          </p:cNvPr>
          <p:cNvPicPr>
            <a:picLocks noChangeAspect="1"/>
          </p:cNvPicPr>
          <p:nvPr/>
        </p:nvPicPr>
        <p:blipFill>
          <a:blip r:embed="rId4"/>
          <a:stretch>
            <a:fillRect/>
          </a:stretch>
        </p:blipFill>
        <p:spPr>
          <a:xfrm>
            <a:off x="43538" y="3810061"/>
            <a:ext cx="3524742" cy="1267002"/>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B30368C6-C7EB-B973-6789-F7085395B9AD}"/>
              </a:ext>
            </a:extLst>
          </p:cNvPr>
          <p:cNvSpPr>
            <a:spLocks noGrp="1"/>
          </p:cNvSpPr>
          <p:nvPr>
            <p:ph type="title"/>
          </p:nvPr>
        </p:nvSpPr>
        <p:spPr>
          <a:xfrm>
            <a:off x="-665" y="785703"/>
            <a:ext cx="8231187" cy="400110"/>
          </a:xfrm>
        </p:spPr>
        <p:txBody>
          <a:bodyPr/>
          <a:lstStyle/>
          <a:p>
            <a:r>
              <a:rPr lang="en-US" sz="2000" b="1" dirty="0" err="1">
                <a:effectLst/>
                <a:latin typeface="+mn-lt"/>
                <a:ea typeface="Yu Gothic Light"/>
                <a:cs typeface="Times New Roman"/>
              </a:rPr>
              <a:t>Clonar</a:t>
            </a:r>
            <a:r>
              <a:rPr lang="en-US" sz="2000" b="1" dirty="0">
                <a:effectLst/>
                <a:latin typeface="+mn-lt"/>
                <a:ea typeface="Yu Gothic Light"/>
                <a:cs typeface="Times New Roman"/>
              </a:rPr>
              <a:t>/</a:t>
            </a:r>
            <a:r>
              <a:rPr lang="en-US" sz="2000" b="1" dirty="0" err="1">
                <a:effectLst/>
                <a:latin typeface="+mn-lt"/>
                <a:ea typeface="Yu Gothic Light"/>
                <a:cs typeface="Times New Roman"/>
              </a:rPr>
              <a:t>Copiar</a:t>
            </a:r>
            <a:r>
              <a:rPr lang="en-US" sz="2000" b="1" dirty="0">
                <a:effectLst/>
                <a:latin typeface="+mn-lt"/>
                <a:ea typeface="Yu Gothic Light"/>
                <a:cs typeface="Times New Roman"/>
              </a:rPr>
              <a:t> Proyecto </a:t>
            </a:r>
            <a:r>
              <a:rPr lang="en-US" sz="2000" b="1" dirty="0" err="1">
                <a:effectLst/>
                <a:latin typeface="+mn-lt"/>
                <a:ea typeface="Yu Gothic Light"/>
                <a:cs typeface="Times New Roman"/>
              </a:rPr>
              <a:t>Existente</a:t>
            </a:r>
            <a:endParaRPr lang="en-US" sz="2000" dirty="0">
              <a:latin typeface="+mn-lt"/>
              <a:ea typeface="Yu Gothic Light"/>
              <a:cs typeface="Times New Roman"/>
            </a:endParaRPr>
          </a:p>
        </p:txBody>
      </p:sp>
      <p:sp>
        <p:nvSpPr>
          <p:cNvPr id="5" name="Text Placeholder 4">
            <a:extLst>
              <a:ext uri="{FF2B5EF4-FFF2-40B4-BE49-F238E27FC236}">
                <a16:creationId xmlns:a16="http://schemas.microsoft.com/office/drawing/2014/main" id="{AB1A9D54-C7BE-10C8-7798-EB09DC8BD99C}"/>
              </a:ext>
            </a:extLst>
          </p:cNvPr>
          <p:cNvSpPr>
            <a:spLocks noGrp="1"/>
          </p:cNvSpPr>
          <p:nvPr>
            <p:ph type="body" sz="quarter" idx="13"/>
          </p:nvPr>
        </p:nvSpPr>
        <p:spPr>
          <a:xfrm>
            <a:off x="0" y="1263308"/>
            <a:ext cx="9144000" cy="2363019"/>
          </a:xfrm>
        </p:spPr>
        <p:txBody>
          <a:bodyPr/>
          <a:lstStyle/>
          <a:p>
            <a:pPr marL="0" indent="0">
              <a:buClr>
                <a:srgbClr val="000000"/>
              </a:buClr>
              <a:buNone/>
            </a:pPr>
            <a:r>
              <a:rPr lang="es-ES" sz="1400" dirty="0">
                <a:latin typeface="Arial"/>
                <a:ea typeface="Yu Mincho"/>
                <a:cs typeface="Arial"/>
              </a:rPr>
              <a:t>Esta función permite crear una nueva copia de un proyecto existente en lugar de crearlo desde cero. El proyecto clonado será similar al proyecto de origen pero tendrá un nuevo ID. El nuevo proyecto no se enviará hasta que se revise y actualicen los números, luego se podrá enviar para su revisión. A continuación, se describen los pasos para clonar proyectos:</a:t>
            </a:r>
          </a:p>
          <a:p>
            <a:pPr>
              <a:buClr>
                <a:srgbClr val="000000"/>
              </a:buClr>
            </a:pPr>
            <a:r>
              <a:rPr lang="es-ES" sz="1400" dirty="0">
                <a:latin typeface="Arial"/>
                <a:ea typeface="Yu Mincho"/>
                <a:cs typeface="Arial"/>
              </a:rPr>
              <a:t>Desde la página de inicio del Módulo de Proyectos, haz clic en el botón [Clonar] del proyecto de origen.</a:t>
            </a:r>
          </a:p>
          <a:p>
            <a:pPr>
              <a:buClr>
                <a:srgbClr val="000000"/>
              </a:buClr>
            </a:pPr>
            <a:r>
              <a:rPr lang="es-ES" sz="1400" dirty="0">
                <a:latin typeface="Arial"/>
                <a:ea typeface="Yu Mincho"/>
                <a:cs typeface="Arial"/>
              </a:rPr>
              <a:t>Actualiza las fechas de inicio y finalización para reflejar el nuevo año.</a:t>
            </a:r>
          </a:p>
          <a:p>
            <a:pPr>
              <a:buClr>
                <a:srgbClr val="000000"/>
              </a:buClr>
            </a:pPr>
            <a:r>
              <a:rPr lang="es-ES" sz="1400" dirty="0">
                <a:latin typeface="Arial"/>
                <a:ea typeface="Yu Mincho"/>
                <a:cs typeface="Arial"/>
              </a:rPr>
              <a:t>Selecciona el </a:t>
            </a:r>
            <a:r>
              <a:rPr lang="es-ES" sz="1400" u="sng" dirty="0">
                <a:latin typeface="Arial"/>
                <a:ea typeface="Yu Mincho"/>
                <a:cs typeface="Arial"/>
              </a:rPr>
              <a:t>Plan de Respuesta </a:t>
            </a:r>
            <a:r>
              <a:rPr lang="es-ES" sz="1400" dirty="0">
                <a:latin typeface="Arial"/>
                <a:ea typeface="Yu Mincho"/>
                <a:cs typeface="Arial"/>
              </a:rPr>
              <a:t>y introduce el </a:t>
            </a:r>
            <a:r>
              <a:rPr lang="es-ES" sz="1400" u="sng" dirty="0">
                <a:latin typeface="Arial"/>
                <a:ea typeface="Yu Mincho"/>
                <a:cs typeface="Arial"/>
              </a:rPr>
              <a:t>presupuesto</a:t>
            </a:r>
            <a:r>
              <a:rPr lang="es-ES" sz="1400" dirty="0">
                <a:latin typeface="Arial"/>
                <a:ea typeface="Yu Mincho"/>
                <a:cs typeface="Arial"/>
              </a:rPr>
              <a:t> (ya sea como costo total del proyecto o como porcentaje del costo del proyecto de origen).</a:t>
            </a:r>
            <a:endParaRPr lang="fr-CH" sz="1400" dirty="0">
              <a:latin typeface="Arial" panose="020B0604020202020204" pitchFamily="34" charset="0"/>
              <a:ea typeface="Yu Mincho" panose="02020400000000000000" pitchFamily="18" charset="-128"/>
              <a:cs typeface="Arial" panose="020B0604020202020204" pitchFamily="34" charset="0"/>
            </a:endParaRPr>
          </a:p>
        </p:txBody>
      </p:sp>
      <p:sp>
        <p:nvSpPr>
          <p:cNvPr id="18" name="Slide Number Placeholder 17"/>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22</a:t>
            </a:fld>
            <a:endParaRPr lang="en-GB" b="1" dirty="0">
              <a:solidFill>
                <a:srgbClr val="000000">
                  <a:lumMod val="65000"/>
                  <a:lumOff val="35000"/>
                </a:srgbClr>
              </a:solidFill>
            </a:endParaRPr>
          </a:p>
        </p:txBody>
      </p:sp>
      <p:cxnSp>
        <p:nvCxnSpPr>
          <p:cNvPr id="4" name="Straight Connector 3">
            <a:extLst>
              <a:ext uri="{FF2B5EF4-FFF2-40B4-BE49-F238E27FC236}">
                <a16:creationId xmlns:a16="http://schemas.microsoft.com/office/drawing/2014/main" id="{A6754EFC-4BCB-BF69-A0F9-8B730B28D709}"/>
              </a:ext>
            </a:extLst>
          </p:cNvPr>
          <p:cNvCxnSpPr>
            <a:cxnSpLocks/>
          </p:cNvCxnSpPr>
          <p:nvPr/>
        </p:nvCxnSpPr>
        <p:spPr bwMode="auto">
          <a:xfrm>
            <a:off x="-665" y="1210792"/>
            <a:ext cx="4178218"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D18469AD-9A55-2C82-BCFD-B82C3CA3F69B}"/>
              </a:ext>
            </a:extLst>
          </p:cNvPr>
          <p:cNvGrpSpPr/>
          <p:nvPr/>
        </p:nvGrpSpPr>
        <p:grpSpPr>
          <a:xfrm>
            <a:off x="3225531" y="4076583"/>
            <a:ext cx="5190565" cy="2304776"/>
            <a:chOff x="2465201" y="3564481"/>
            <a:chExt cx="6128115" cy="2660121"/>
          </a:xfrm>
        </p:grpSpPr>
        <p:sp>
          <p:nvSpPr>
            <p:cNvPr id="9" name="Arrow: Right 8">
              <a:extLst>
                <a:ext uri="{FF2B5EF4-FFF2-40B4-BE49-F238E27FC236}">
                  <a16:creationId xmlns:a16="http://schemas.microsoft.com/office/drawing/2014/main" id="{E7767A00-592F-AC8B-E83D-9A0EBC60FC73}"/>
                </a:ext>
              </a:extLst>
            </p:cNvPr>
            <p:cNvSpPr/>
            <p:nvPr/>
          </p:nvSpPr>
          <p:spPr bwMode="auto">
            <a:xfrm rot="16200000">
              <a:off x="2390241" y="3668751"/>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7" name="Arrow: Right 6">
              <a:extLst>
                <a:ext uri="{FF2B5EF4-FFF2-40B4-BE49-F238E27FC236}">
                  <a16:creationId xmlns:a16="http://schemas.microsoft.com/office/drawing/2014/main" id="{B4EC51AC-2CE1-3507-D1ED-A6DF0E2A055A}"/>
                </a:ext>
              </a:extLst>
            </p:cNvPr>
            <p:cNvSpPr/>
            <p:nvPr/>
          </p:nvSpPr>
          <p:spPr bwMode="auto">
            <a:xfrm rot="7348053">
              <a:off x="4447500" y="3943633"/>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0" name="Arrow: Right 9">
              <a:extLst>
                <a:ext uri="{FF2B5EF4-FFF2-40B4-BE49-F238E27FC236}">
                  <a16:creationId xmlns:a16="http://schemas.microsoft.com/office/drawing/2014/main" id="{DF4F6144-5524-3F3F-A0FE-C3848D77B846}"/>
                </a:ext>
              </a:extLst>
            </p:cNvPr>
            <p:cNvSpPr/>
            <p:nvPr/>
          </p:nvSpPr>
          <p:spPr bwMode="auto">
            <a:xfrm rot="7193676">
              <a:off x="5566896" y="4861232"/>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1" name="Arrow: Right 10">
              <a:extLst>
                <a:ext uri="{FF2B5EF4-FFF2-40B4-BE49-F238E27FC236}">
                  <a16:creationId xmlns:a16="http://schemas.microsoft.com/office/drawing/2014/main" id="{4D56DEF0-0B28-E602-5367-A538C729B074}"/>
                </a:ext>
              </a:extLst>
            </p:cNvPr>
            <p:cNvSpPr/>
            <p:nvPr/>
          </p:nvSpPr>
          <p:spPr bwMode="auto">
            <a:xfrm rot="3212303">
              <a:off x="6255503" y="4858129"/>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3" name="Arrow: Right 12">
              <a:extLst>
                <a:ext uri="{FF2B5EF4-FFF2-40B4-BE49-F238E27FC236}">
                  <a16:creationId xmlns:a16="http://schemas.microsoft.com/office/drawing/2014/main" id="{8873960A-4C70-BFB6-F345-03AA68366757}"/>
                </a:ext>
              </a:extLst>
            </p:cNvPr>
            <p:cNvSpPr/>
            <p:nvPr/>
          </p:nvSpPr>
          <p:spPr bwMode="auto">
            <a:xfrm rot="5400000">
              <a:off x="8316004" y="5947291"/>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B5138847-A2F1-4D87-3C56-DB86D7FD2ABD}"/>
                </a:ext>
              </a:extLst>
            </p:cNvPr>
            <p:cNvSpPr txBox="1"/>
            <p:nvPr/>
          </p:nvSpPr>
          <p:spPr>
            <a:xfrm>
              <a:off x="5160655" y="4190146"/>
              <a:ext cx="2169875" cy="611122"/>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00" dirty="0">
                  <a:cs typeface="Arial"/>
                </a:rPr>
                <a:t>Indica el presupuesto total del nuevo proyecto en números o como porcentaje.</a:t>
              </a:r>
              <a:endParaRPr lang="en-US" sz="1000" dirty="0"/>
            </a:p>
          </p:txBody>
        </p:sp>
        <p:sp>
          <p:nvSpPr>
            <p:cNvPr id="15" name="TextBox 14">
              <a:extLst>
                <a:ext uri="{FF2B5EF4-FFF2-40B4-BE49-F238E27FC236}">
                  <a16:creationId xmlns:a16="http://schemas.microsoft.com/office/drawing/2014/main" id="{BE492817-EDC2-E768-7772-680BF2558838}"/>
                </a:ext>
              </a:extLst>
            </p:cNvPr>
            <p:cNvSpPr txBox="1"/>
            <p:nvPr/>
          </p:nvSpPr>
          <p:spPr>
            <a:xfrm>
              <a:off x="4803551" y="3564481"/>
              <a:ext cx="2526979" cy="441366"/>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00" dirty="0">
                  <a:cs typeface="Arial"/>
                </a:rPr>
                <a:t>Selecciona el plan de destino para el nuevo proyecto</a:t>
              </a:r>
              <a:endParaRPr lang="en-US" sz="1000" dirty="0"/>
            </a:p>
          </p:txBody>
        </p:sp>
      </p:grpSp>
      <p:pic>
        <p:nvPicPr>
          <p:cNvPr id="8" name="Picture 7">
            <a:extLst>
              <a:ext uri="{FF2B5EF4-FFF2-40B4-BE49-F238E27FC236}">
                <a16:creationId xmlns:a16="http://schemas.microsoft.com/office/drawing/2014/main" id="{74D29B62-4FA4-6E88-15E1-57942AF8115B}"/>
              </a:ext>
            </a:extLst>
          </p:cNvPr>
          <p:cNvPicPr>
            <a:picLocks noChangeAspect="1"/>
          </p:cNvPicPr>
          <p:nvPr/>
        </p:nvPicPr>
        <p:blipFill rotWithShape="1">
          <a:blip r:embed="rId5"/>
          <a:srcRect l="5194" t="4647" r="18772" b="15810"/>
          <a:stretch/>
        </p:blipFill>
        <p:spPr>
          <a:xfrm>
            <a:off x="32590" y="5368980"/>
            <a:ext cx="4410636" cy="10532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72867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1FB4B3-19A9-D7AE-EFBC-11669B695877}"/>
              </a:ext>
            </a:extLst>
          </p:cNvPr>
          <p:cNvPicPr>
            <a:picLocks noChangeAspect="1"/>
          </p:cNvPicPr>
          <p:nvPr/>
        </p:nvPicPr>
        <p:blipFill rotWithShape="1">
          <a:blip r:embed="rId3"/>
          <a:srcRect l="4229" r="10983"/>
          <a:stretch/>
        </p:blipFill>
        <p:spPr>
          <a:xfrm>
            <a:off x="2679826" y="3254562"/>
            <a:ext cx="1647730" cy="199100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A22D86A-A759-3E9E-A6D3-43D79D044936}"/>
              </a:ext>
            </a:extLst>
          </p:cNvPr>
          <p:cNvPicPr>
            <a:picLocks noChangeAspect="1"/>
          </p:cNvPicPr>
          <p:nvPr/>
        </p:nvPicPr>
        <p:blipFill>
          <a:blip r:embed="rId4"/>
          <a:stretch>
            <a:fillRect/>
          </a:stretch>
        </p:blipFill>
        <p:spPr>
          <a:xfrm>
            <a:off x="4513194" y="2673045"/>
            <a:ext cx="4589918" cy="3645638"/>
          </a:xfrm>
          <a:prstGeom prst="rect">
            <a:avLst/>
          </a:prstGeom>
        </p:spPr>
      </p:pic>
      <p:sp>
        <p:nvSpPr>
          <p:cNvPr id="2" name="Title 1">
            <a:extLst>
              <a:ext uri="{FF2B5EF4-FFF2-40B4-BE49-F238E27FC236}">
                <a16:creationId xmlns:a16="http://schemas.microsoft.com/office/drawing/2014/main" id="{58875AD8-EE77-A4AE-A9EB-6E3A3AAE0397}"/>
              </a:ext>
            </a:extLst>
          </p:cNvPr>
          <p:cNvSpPr>
            <a:spLocks noGrp="1"/>
          </p:cNvSpPr>
          <p:nvPr>
            <p:ph type="title"/>
          </p:nvPr>
        </p:nvSpPr>
        <p:spPr>
          <a:xfrm>
            <a:off x="-2793" y="786668"/>
            <a:ext cx="8231187" cy="400110"/>
          </a:xfrm>
        </p:spPr>
        <p:txBody>
          <a:bodyPr/>
          <a:lstStyle/>
          <a:p>
            <a:r>
              <a:rPr lang="en-US" sz="2000" b="1" dirty="0" err="1">
                <a:effectLst/>
                <a:latin typeface="+mn-lt"/>
                <a:ea typeface="Yu Gothic Light"/>
                <a:cs typeface="Times New Roman"/>
              </a:rPr>
              <a:t>Clonar</a:t>
            </a:r>
            <a:r>
              <a:rPr lang="en-US" sz="2000" b="1" dirty="0">
                <a:effectLst/>
                <a:latin typeface="+mn-lt"/>
                <a:ea typeface="Yu Gothic Light"/>
                <a:cs typeface="Times New Roman"/>
              </a:rPr>
              <a:t>/</a:t>
            </a:r>
            <a:r>
              <a:rPr lang="en-US" sz="2000" b="1" dirty="0" err="1">
                <a:effectLst/>
                <a:latin typeface="+mn-lt"/>
                <a:ea typeface="Yu Gothic Light"/>
                <a:cs typeface="Times New Roman"/>
              </a:rPr>
              <a:t>Copiar</a:t>
            </a:r>
            <a:r>
              <a:rPr lang="en-US" sz="2000" b="1" dirty="0">
                <a:effectLst/>
                <a:latin typeface="+mn-lt"/>
                <a:ea typeface="Yu Gothic Light"/>
                <a:cs typeface="Times New Roman"/>
              </a:rPr>
              <a:t> Proyecto </a:t>
            </a:r>
            <a:r>
              <a:rPr lang="en-US" sz="2000" b="1" dirty="0" err="1">
                <a:effectLst/>
                <a:latin typeface="+mn-lt"/>
                <a:ea typeface="Yu Gothic Light"/>
                <a:cs typeface="Times New Roman"/>
              </a:rPr>
              <a:t>Existente</a:t>
            </a:r>
            <a:endParaRPr lang="en-US" sz="2000" dirty="0">
              <a:latin typeface="+mn-lt"/>
              <a:ea typeface="Yu Gothic Light"/>
              <a:cs typeface="Times New Roman"/>
            </a:endParaRPr>
          </a:p>
        </p:txBody>
      </p:sp>
      <p:sp>
        <p:nvSpPr>
          <p:cNvPr id="3" name="Text Placeholder 2">
            <a:extLst>
              <a:ext uri="{FF2B5EF4-FFF2-40B4-BE49-F238E27FC236}">
                <a16:creationId xmlns:a16="http://schemas.microsoft.com/office/drawing/2014/main" id="{8A151E35-57F1-A47A-93BF-0E7828F4E157}"/>
              </a:ext>
            </a:extLst>
          </p:cNvPr>
          <p:cNvSpPr>
            <a:spLocks noGrp="1"/>
          </p:cNvSpPr>
          <p:nvPr>
            <p:ph type="body" sz="quarter" idx="13"/>
          </p:nvPr>
        </p:nvSpPr>
        <p:spPr>
          <a:xfrm>
            <a:off x="-38542" y="1253403"/>
            <a:ext cx="9078940" cy="2363019"/>
          </a:xfrm>
        </p:spPr>
        <p:txBody>
          <a:bodyPr/>
          <a:lstStyle/>
          <a:p>
            <a:r>
              <a:rPr lang="es-ES" sz="1400" dirty="0">
                <a:latin typeface="Arial" panose="020B0604020202020204" pitchFamily="34" charset="0"/>
                <a:cs typeface="Arial" panose="020B0604020202020204" pitchFamily="34" charset="0"/>
              </a:rPr>
              <a:t>Se creará un nuevo proyecto con la indicación del ID del proyecto de origen y te dirigirá a la página de Información Básica para comenzar a revisar y actualizar la información del nuevo proyecto.</a:t>
            </a:r>
            <a:endParaRPr lang="en-US" sz="1400" dirty="0">
              <a:latin typeface="Arial" panose="020B0604020202020204" pitchFamily="34" charset="0"/>
              <a:cs typeface="Arial" panose="020B0604020202020204" pitchFamily="34" charset="0"/>
            </a:endParaRPr>
          </a:p>
          <a:p>
            <a:r>
              <a:rPr lang="es-ES" sz="1400" dirty="0">
                <a:cs typeface="Arial" panose="020B0604020202020204" pitchFamily="34" charset="0"/>
              </a:rPr>
              <a:t>"Después de actualizar la </a:t>
            </a:r>
            <a:r>
              <a:rPr lang="es-ES" sz="1400" i="1" dirty="0">
                <a:cs typeface="Arial" panose="020B0604020202020204" pitchFamily="34" charset="0"/>
              </a:rPr>
              <a:t>Información Básica</a:t>
            </a:r>
            <a:r>
              <a:rPr lang="es-ES" sz="1400" dirty="0">
                <a:cs typeface="Arial" panose="020B0604020202020204" pitchFamily="34" charset="0"/>
              </a:rPr>
              <a:t>, haz clic en </a:t>
            </a:r>
            <a:r>
              <a:rPr lang="es-ES" sz="1400" kern="1200" dirty="0">
                <a:solidFill>
                  <a:schemeClr val="accent2"/>
                </a:solidFill>
                <a:cs typeface="Arial"/>
              </a:rPr>
              <a:t>GUARDAR Y SIGUIENTE</a:t>
            </a:r>
            <a:r>
              <a:rPr lang="es-ES" sz="1400" dirty="0">
                <a:cs typeface="Arial" panose="020B0604020202020204" pitchFamily="34" charset="0"/>
              </a:rPr>
              <a:t>. Sigue este mismo procedimiento para todas las pestañas, incluida la introducción de los objetivos en la pestaña de Clúster/Sector. El desglose del presupuesto en la pestaña de Presupuesto se llenará automáticamente, por lo que no es necesario actualizarlo si no es necesario.</a:t>
            </a:r>
          </a:p>
          <a:p>
            <a:r>
              <a:rPr lang="es-ES" sz="1400" dirty="0">
                <a:effectLst/>
                <a:latin typeface="Arial" panose="020B0604020202020204" pitchFamily="34" charset="0"/>
                <a:ea typeface="Yu Mincho" panose="02020400000000000000" pitchFamily="18" charset="-128"/>
                <a:cs typeface="Arial" panose="020B0604020202020204" pitchFamily="34" charset="0"/>
              </a:rPr>
              <a:t>Una vez que hayas terminado, haz clic en </a:t>
            </a:r>
          </a:p>
          <a:p>
            <a:pPr marL="0" indent="0">
              <a:buNone/>
            </a:pPr>
            <a:r>
              <a:rPr lang="es-ES" sz="1400" dirty="0">
                <a:effectLst/>
                <a:latin typeface="Arial" panose="020B0604020202020204" pitchFamily="34" charset="0"/>
                <a:ea typeface="Yu Mincho" panose="02020400000000000000" pitchFamily="18" charset="-128"/>
                <a:cs typeface="Arial" panose="020B0604020202020204" pitchFamily="34" charset="0"/>
              </a:rPr>
              <a:t>[Enviar Proyecto para Revisión]</a:t>
            </a:r>
            <a:r>
              <a:rPr lang="en-US" sz="1400" dirty="0">
                <a:effectLst/>
                <a:latin typeface="Arial" panose="020B0604020202020204" pitchFamily="34" charset="0"/>
                <a:ea typeface="Yu Mincho" panose="02020400000000000000" pitchFamily="18" charset="-128"/>
                <a:cs typeface="Arial" panose="020B0604020202020204" pitchFamily="34" charset="0"/>
              </a:rPr>
              <a:t>.</a:t>
            </a:r>
          </a:p>
        </p:txBody>
      </p:sp>
      <p:sp>
        <p:nvSpPr>
          <p:cNvPr id="5" name="Slide Number Placeholder 4">
            <a:extLst>
              <a:ext uri="{FF2B5EF4-FFF2-40B4-BE49-F238E27FC236}">
                <a16:creationId xmlns:a16="http://schemas.microsoft.com/office/drawing/2014/main" id="{95D7CFA9-9C32-80C4-FB96-AC3D79D169BF}"/>
              </a:ext>
            </a:extLst>
          </p:cNvPr>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23</a:t>
            </a:fld>
            <a:endParaRPr lang="en-GB" b="1" dirty="0">
              <a:solidFill>
                <a:srgbClr val="000000">
                  <a:lumMod val="65000"/>
                  <a:lumOff val="35000"/>
                </a:srgbClr>
              </a:solidFill>
            </a:endParaRPr>
          </a:p>
        </p:txBody>
      </p:sp>
      <p:cxnSp>
        <p:nvCxnSpPr>
          <p:cNvPr id="6" name="Straight Connector 5">
            <a:extLst>
              <a:ext uri="{FF2B5EF4-FFF2-40B4-BE49-F238E27FC236}">
                <a16:creationId xmlns:a16="http://schemas.microsoft.com/office/drawing/2014/main" id="{E4C633A7-1F27-6560-6E1F-65A438F6C244}"/>
              </a:ext>
            </a:extLst>
          </p:cNvPr>
          <p:cNvCxnSpPr>
            <a:cxnSpLocks/>
          </p:cNvCxnSpPr>
          <p:nvPr/>
        </p:nvCxnSpPr>
        <p:spPr bwMode="auto">
          <a:xfrm>
            <a:off x="47576" y="1214906"/>
            <a:ext cx="4170790"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14" name="TextBox 13">
            <a:extLst>
              <a:ext uri="{FF2B5EF4-FFF2-40B4-BE49-F238E27FC236}">
                <a16:creationId xmlns:a16="http://schemas.microsoft.com/office/drawing/2014/main" id="{46B7304D-6198-5291-118D-C297B74AEE02}"/>
              </a:ext>
            </a:extLst>
          </p:cNvPr>
          <p:cNvSpPr txBox="1"/>
          <p:nvPr/>
        </p:nvSpPr>
        <p:spPr>
          <a:xfrm>
            <a:off x="426307" y="3772658"/>
            <a:ext cx="1979635" cy="707886"/>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00" dirty="0">
                <a:cs typeface="Arial"/>
              </a:rPr>
              <a:t>Ingresa primero los objetivos del Clúster/Sector. Estos no se clonan del proyecto anterior y deben crearse antes de guardar</a:t>
            </a:r>
            <a:endParaRPr lang="en-US" sz="1000" dirty="0"/>
          </a:p>
        </p:txBody>
      </p:sp>
      <p:sp>
        <p:nvSpPr>
          <p:cNvPr id="13" name="Arrow: Right 12">
            <a:extLst>
              <a:ext uri="{FF2B5EF4-FFF2-40B4-BE49-F238E27FC236}">
                <a16:creationId xmlns:a16="http://schemas.microsoft.com/office/drawing/2014/main" id="{8AFE7C12-3AA4-623A-CC1E-8B0316154345}"/>
              </a:ext>
            </a:extLst>
          </p:cNvPr>
          <p:cNvSpPr/>
          <p:nvPr/>
        </p:nvSpPr>
        <p:spPr bwMode="auto">
          <a:xfrm>
            <a:off x="2462088" y="4047711"/>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5" name="Arrow: Right 14">
            <a:extLst>
              <a:ext uri="{FF2B5EF4-FFF2-40B4-BE49-F238E27FC236}">
                <a16:creationId xmlns:a16="http://schemas.microsoft.com/office/drawing/2014/main" id="{356F074F-2F05-84B9-E85E-D9917F4D4007}"/>
              </a:ext>
            </a:extLst>
          </p:cNvPr>
          <p:cNvSpPr/>
          <p:nvPr/>
        </p:nvSpPr>
        <p:spPr bwMode="auto">
          <a:xfrm rot="16200000">
            <a:off x="3176734" y="4988425"/>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6" name="Arrow: Right 15">
            <a:extLst>
              <a:ext uri="{FF2B5EF4-FFF2-40B4-BE49-F238E27FC236}">
                <a16:creationId xmlns:a16="http://schemas.microsoft.com/office/drawing/2014/main" id="{E9984345-E061-89D0-4102-45482DA6241A}"/>
              </a:ext>
            </a:extLst>
          </p:cNvPr>
          <p:cNvSpPr/>
          <p:nvPr/>
        </p:nvSpPr>
        <p:spPr bwMode="auto">
          <a:xfrm rot="5400000">
            <a:off x="8566566" y="5767682"/>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69050D59-2DC5-DF69-2503-6E6225BC2F9D}"/>
              </a:ext>
            </a:extLst>
          </p:cNvPr>
          <p:cNvSpPr txBox="1"/>
          <p:nvPr/>
        </p:nvSpPr>
        <p:spPr>
          <a:xfrm>
            <a:off x="7752885" y="5292612"/>
            <a:ext cx="1979635" cy="40011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00" b="0" i="0" dirty="0">
                <a:solidFill>
                  <a:srgbClr val="374151"/>
                </a:solidFill>
                <a:effectLst/>
                <a:latin typeface="Söhne"/>
              </a:rPr>
              <a:t>Haz clic en "Enviar" para añadir el proyecto al plan.</a:t>
            </a:r>
            <a:r>
              <a:rPr lang="en-US" sz="1000" dirty="0">
                <a:cs typeface="Arial"/>
              </a:rPr>
              <a:t> </a:t>
            </a:r>
            <a:endParaRPr lang="en-US" sz="1000" dirty="0"/>
          </a:p>
        </p:txBody>
      </p:sp>
      <p:sp>
        <p:nvSpPr>
          <p:cNvPr id="19" name="Oval 18">
            <a:extLst>
              <a:ext uri="{FF2B5EF4-FFF2-40B4-BE49-F238E27FC236}">
                <a16:creationId xmlns:a16="http://schemas.microsoft.com/office/drawing/2014/main" id="{551584A1-AFC6-BC2E-7EEB-D68AE3A0D100}"/>
              </a:ext>
            </a:extLst>
          </p:cNvPr>
          <p:cNvSpPr/>
          <p:nvPr/>
        </p:nvSpPr>
        <p:spPr bwMode="auto">
          <a:xfrm>
            <a:off x="4822278" y="4595895"/>
            <a:ext cx="974825" cy="31476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0" name="Text Placeholder 2">
            <a:extLst>
              <a:ext uri="{FF2B5EF4-FFF2-40B4-BE49-F238E27FC236}">
                <a16:creationId xmlns:a16="http://schemas.microsoft.com/office/drawing/2014/main" id="{AFE066DC-1522-3935-002F-041CF4975743}"/>
              </a:ext>
            </a:extLst>
          </p:cNvPr>
          <p:cNvSpPr txBox="1">
            <a:spLocks/>
          </p:cNvSpPr>
          <p:nvPr/>
        </p:nvSpPr>
        <p:spPr bwMode="auto">
          <a:xfrm>
            <a:off x="47576" y="5222623"/>
            <a:ext cx="4774702" cy="12924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None/>
            </a:pPr>
            <a:r>
              <a:rPr lang="es-ES" sz="1100" b="1" kern="0" dirty="0">
                <a:solidFill>
                  <a:srgbClr val="FF0000"/>
                </a:solidFill>
                <a:latin typeface="Arial" panose="020B0604020202020204" pitchFamily="34" charset="0"/>
                <a:cs typeface="Arial" panose="020B0604020202020204" pitchFamily="34" charset="0"/>
              </a:rPr>
              <a:t>IMPORTANTE: </a:t>
            </a:r>
            <a:r>
              <a:rPr lang="es-ES" sz="1100" kern="0" dirty="0">
                <a:latin typeface="Arial" panose="020B0604020202020204" pitchFamily="34" charset="0"/>
                <a:cs typeface="Arial" panose="020B0604020202020204" pitchFamily="34" charset="0"/>
              </a:rPr>
              <a:t>En esta etapa, los proyectos serán revisados y decididos para 'Aprobar', 'Rechazar' o 'Devolver para Editar' por los líderes del clúster. No se necesita ninguna acción por parte de los socios, A MENOS QUE el estado del proyecto sea 'Devuelto para Editar'. En ese caso, los socios deben revisar los comentarios del clúster y volver a enviar el proyecto.</a:t>
            </a:r>
            <a:endParaRPr lang="en-US" sz="1100" kern="0" dirty="0">
              <a:latin typeface="Arial" panose="020B060402020202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4025525047"/>
      </p:ext>
    </p:extLst>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6B9C56-972B-E94B-C984-EE37AAB5075B}"/>
              </a:ext>
            </a:extLst>
          </p:cNvPr>
          <p:cNvPicPr>
            <a:picLocks noChangeAspect="1"/>
          </p:cNvPicPr>
          <p:nvPr/>
        </p:nvPicPr>
        <p:blipFill>
          <a:blip r:embed="rId2"/>
          <a:stretch>
            <a:fillRect/>
          </a:stretch>
        </p:blipFill>
        <p:spPr>
          <a:xfrm>
            <a:off x="372701" y="2870316"/>
            <a:ext cx="8054563" cy="260783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1A9A2D7-A6BE-2C75-E999-B9D0643BCD91}"/>
              </a:ext>
            </a:extLst>
          </p:cNvPr>
          <p:cNvSpPr>
            <a:spLocks noGrp="1"/>
          </p:cNvSpPr>
          <p:nvPr>
            <p:ph type="title"/>
          </p:nvPr>
        </p:nvSpPr>
        <p:spPr>
          <a:xfrm>
            <a:off x="3856" y="795564"/>
            <a:ext cx="8231187" cy="400110"/>
          </a:xfrm>
        </p:spPr>
        <p:txBody>
          <a:bodyPr/>
          <a:lstStyle/>
          <a:p>
            <a:r>
              <a:rPr lang="es-ES" sz="2000" b="1" dirty="0">
                <a:effectLst/>
                <a:latin typeface="+mn-lt"/>
                <a:ea typeface="Yu Gothic Light"/>
                <a:cs typeface="Times New Roman"/>
              </a:rPr>
              <a:t>Ver Registro de Actividades del Proyecto</a:t>
            </a:r>
            <a:endParaRPr lang="en-US" sz="2000" dirty="0">
              <a:latin typeface="+mn-lt"/>
              <a:ea typeface="Yu Gothic Light"/>
              <a:cs typeface="Times New Roman"/>
            </a:endParaRPr>
          </a:p>
        </p:txBody>
      </p:sp>
      <p:sp>
        <p:nvSpPr>
          <p:cNvPr id="3" name="Text Placeholder 2">
            <a:extLst>
              <a:ext uri="{FF2B5EF4-FFF2-40B4-BE49-F238E27FC236}">
                <a16:creationId xmlns:a16="http://schemas.microsoft.com/office/drawing/2014/main" id="{46CAA5CF-1F8E-6AF5-3D4F-65911AF3B777}"/>
              </a:ext>
            </a:extLst>
          </p:cNvPr>
          <p:cNvSpPr>
            <a:spLocks noGrp="1"/>
          </p:cNvSpPr>
          <p:nvPr>
            <p:ph type="body" sz="quarter" idx="13"/>
          </p:nvPr>
        </p:nvSpPr>
        <p:spPr>
          <a:xfrm>
            <a:off x="7341" y="1379854"/>
            <a:ext cx="8254209" cy="1102674"/>
          </a:xfrm>
        </p:spPr>
        <p:txBody>
          <a:bodyPr/>
          <a:lstStyle/>
          <a:p>
            <a:pPr marL="0" indent="0">
              <a:buNone/>
            </a:pPr>
            <a:r>
              <a:rPr lang="es-ES" sz="1400" dirty="0">
                <a:latin typeface="Arial" panose="020B0604020202020204" pitchFamily="34" charset="0"/>
                <a:cs typeface="Arial" panose="020B0604020202020204" pitchFamily="34" charset="0"/>
              </a:rPr>
              <a:t>El registro ayuda a los líderes del plan, los clústeres y los socios a saber qué procesos ocurrieron en el proyecto. Esto se puede hacer desde la ventana del proyecto de interés haciendo clic en los tres puntos flotantes -&gt; [Ver registro de flujo de trabajo]. Esto cargará una ventana emergente con una lista de cambios en los estados del proyecto.</a:t>
            </a:r>
            <a:endParaRPr lang="en-US" sz="14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4E37B29D-12EC-0F4A-9093-A78F3605AFE4}"/>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24</a:t>
            </a:fld>
            <a:endParaRPr lang="en-GB" b="1">
              <a:solidFill>
                <a:srgbClr val="000000">
                  <a:lumMod val="65000"/>
                  <a:lumOff val="35000"/>
                </a:srgbClr>
              </a:solidFill>
            </a:endParaRPr>
          </a:p>
        </p:txBody>
      </p:sp>
      <p:cxnSp>
        <p:nvCxnSpPr>
          <p:cNvPr id="8" name="Straight Connector 7">
            <a:extLst>
              <a:ext uri="{FF2B5EF4-FFF2-40B4-BE49-F238E27FC236}">
                <a16:creationId xmlns:a16="http://schemas.microsoft.com/office/drawing/2014/main" id="{5C928699-4AE3-1DC8-4DA1-57262F03CE98}"/>
              </a:ext>
            </a:extLst>
          </p:cNvPr>
          <p:cNvCxnSpPr>
            <a:cxnSpLocks/>
          </p:cNvCxnSpPr>
          <p:nvPr/>
        </p:nvCxnSpPr>
        <p:spPr bwMode="auto">
          <a:xfrm>
            <a:off x="2869" y="1229266"/>
            <a:ext cx="3769031"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9" name="Rectangle 8">
            <a:extLst>
              <a:ext uri="{FF2B5EF4-FFF2-40B4-BE49-F238E27FC236}">
                <a16:creationId xmlns:a16="http://schemas.microsoft.com/office/drawing/2014/main" id="{548F4985-B094-A71D-C956-6C5361D653A4}"/>
              </a:ext>
            </a:extLst>
          </p:cNvPr>
          <p:cNvSpPr/>
          <p:nvPr/>
        </p:nvSpPr>
        <p:spPr bwMode="auto">
          <a:xfrm>
            <a:off x="5418922" y="3983525"/>
            <a:ext cx="2150278" cy="299339"/>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pic>
        <p:nvPicPr>
          <p:cNvPr id="6" name="Picture 5">
            <a:extLst>
              <a:ext uri="{FF2B5EF4-FFF2-40B4-BE49-F238E27FC236}">
                <a16:creationId xmlns:a16="http://schemas.microsoft.com/office/drawing/2014/main" id="{7E7AFC9F-5793-79CC-FFAA-5C66C3E45714}"/>
              </a:ext>
            </a:extLst>
          </p:cNvPr>
          <p:cNvPicPr>
            <a:picLocks noChangeAspect="1"/>
          </p:cNvPicPr>
          <p:nvPr/>
        </p:nvPicPr>
        <p:blipFill rotWithShape="1">
          <a:blip r:embed="rId3"/>
          <a:srcRect l="2055" t="9619" r="3953"/>
          <a:stretch/>
        </p:blipFill>
        <p:spPr>
          <a:xfrm>
            <a:off x="3882157" y="4543471"/>
            <a:ext cx="4545107" cy="18693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47793619"/>
      </p:ext>
    </p:extLst>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B24492-0C29-0666-55D9-404A8B00A590}"/>
              </a:ext>
            </a:extLst>
          </p:cNvPr>
          <p:cNvPicPr>
            <a:picLocks noChangeAspect="1"/>
          </p:cNvPicPr>
          <p:nvPr/>
        </p:nvPicPr>
        <p:blipFill>
          <a:blip r:embed="rId2"/>
          <a:stretch>
            <a:fillRect/>
          </a:stretch>
        </p:blipFill>
        <p:spPr>
          <a:xfrm>
            <a:off x="948401" y="2547034"/>
            <a:ext cx="6620799" cy="2772162"/>
          </a:xfrm>
          <a:prstGeom prst="rect">
            <a:avLst/>
          </a:prstGeom>
        </p:spPr>
      </p:pic>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8231187" cy="400110"/>
          </a:xfrm>
        </p:spPr>
        <p:txBody>
          <a:bodyPr/>
          <a:lstStyle/>
          <a:p>
            <a:pPr lvl="0">
              <a:lnSpc>
                <a:spcPct val="107000"/>
              </a:lnSpc>
            </a:pPr>
            <a:r>
              <a:rPr lang="es-ES" sz="2000" dirty="0">
                <a:effectLst/>
                <a:latin typeface="Arial"/>
                <a:ea typeface="Calibri" panose="020F0502020204030204" pitchFamily="34" charset="0"/>
                <a:cs typeface="Arial"/>
              </a:rPr>
              <a:t>Agregar Nuevos Editores/Propietarios de Proyectos</a:t>
            </a:r>
            <a:endParaRPr lang="en-US" sz="2000" dirty="0">
              <a:effectLst/>
              <a:latin typeface="Arial"/>
              <a:ea typeface="Calibri" panose="020F0502020204030204" pitchFamily="34" charset="0"/>
              <a:cs typeface="Arial"/>
            </a:endParaRP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0" y="1296695"/>
            <a:ext cx="8254209" cy="1178079"/>
          </a:xfrm>
        </p:spPr>
        <p:txBody>
          <a:bodyPr/>
          <a:lstStyle/>
          <a:p>
            <a:pPr>
              <a:buClr>
                <a:srgbClr val="000000"/>
              </a:buClr>
              <a:buFont typeface="Arial"/>
              <a:buChar char="•"/>
            </a:pPr>
            <a:r>
              <a:rPr lang="es-ES" sz="1400" dirty="0">
                <a:latin typeface="Arial"/>
                <a:ea typeface="Yu Mincho"/>
                <a:cs typeface="Arial"/>
              </a:rPr>
              <a:t>Es posible agregar uno o más Propietarios de Proyectos para permitir que varios editores editen los proyectos. Haz clic en la opción </a:t>
            </a:r>
            <a:r>
              <a:rPr lang="es-ES" sz="1400" b="1" dirty="0">
                <a:latin typeface="Arial"/>
                <a:ea typeface="Yu Mincho"/>
                <a:cs typeface="Arial"/>
              </a:rPr>
              <a:t>'Agregar Nuevo Propietario' en el menú </a:t>
            </a:r>
            <a:r>
              <a:rPr lang="es-ES" sz="1400" dirty="0">
                <a:latin typeface="Arial"/>
                <a:ea typeface="Yu Mincho"/>
                <a:cs typeface="Arial"/>
              </a:rPr>
              <a:t>y luego ingresa la dirección de correo electrónico de </a:t>
            </a:r>
            <a:r>
              <a:rPr lang="es-ES" sz="1400" dirty="0" err="1">
                <a:latin typeface="Arial"/>
                <a:ea typeface="Yu Mincho"/>
                <a:cs typeface="Arial"/>
              </a:rPr>
              <a:t>Humanitarian</a:t>
            </a:r>
            <a:r>
              <a:rPr lang="es-ES" sz="1400" dirty="0">
                <a:latin typeface="Arial"/>
                <a:ea typeface="Yu Mincho"/>
                <a:cs typeface="Arial"/>
              </a:rPr>
              <a:t> ID.</a:t>
            </a:r>
            <a:r>
              <a:rPr lang="en-US" sz="1400" dirty="0">
                <a:latin typeface="Arial"/>
                <a:ea typeface="Yu Mincho"/>
                <a:cs typeface="Arial"/>
              </a:rPr>
              <a:t>. </a:t>
            </a:r>
          </a:p>
          <a:p>
            <a:pPr marL="0" indent="0">
              <a:buClr>
                <a:srgbClr val="000000"/>
              </a:buClr>
              <a:buNone/>
            </a:pPr>
            <a:r>
              <a:rPr lang="es-ES" sz="1400" dirty="0">
                <a:latin typeface="Arial"/>
                <a:ea typeface="Yu Mincho"/>
                <a:cs typeface="Arial"/>
              </a:rPr>
              <a:t>En el mismo menú, todos los Propietarios de Proyectos se enumeran bajo </a:t>
            </a:r>
            <a:r>
              <a:rPr lang="es-ES" sz="1400" b="1" dirty="0">
                <a:latin typeface="Arial"/>
                <a:ea typeface="Yu Mincho"/>
                <a:cs typeface="Arial"/>
              </a:rPr>
              <a:t>'Propietarios Actuales</a:t>
            </a:r>
            <a:r>
              <a:rPr lang="es-ES" sz="1400" dirty="0">
                <a:latin typeface="Arial"/>
                <a:ea typeface="Yu Mincho"/>
                <a:cs typeface="Arial"/>
              </a:rPr>
              <a:t>'</a:t>
            </a:r>
            <a:endParaRPr lang="en-US" dirty="0"/>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25</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17758" y="1201577"/>
            <a:ext cx="5172804" cy="374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9" name="Oval 8">
            <a:extLst>
              <a:ext uri="{FF2B5EF4-FFF2-40B4-BE49-F238E27FC236}">
                <a16:creationId xmlns:a16="http://schemas.microsoft.com/office/drawing/2014/main" id="{FC14CF6F-233C-4D11-A4A3-21B1A0DC6DB8}"/>
              </a:ext>
            </a:extLst>
          </p:cNvPr>
          <p:cNvSpPr/>
          <p:nvPr/>
        </p:nvSpPr>
        <p:spPr bwMode="auto">
          <a:xfrm>
            <a:off x="5198229" y="3716455"/>
            <a:ext cx="1754832" cy="31476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7" name="Arrow: Up 16">
            <a:extLst>
              <a:ext uri="{FF2B5EF4-FFF2-40B4-BE49-F238E27FC236}">
                <a16:creationId xmlns:a16="http://schemas.microsoft.com/office/drawing/2014/main" id="{1556BFC9-CF98-F304-00A1-7ADEBD6ADFC4}"/>
              </a:ext>
            </a:extLst>
          </p:cNvPr>
          <p:cNvSpPr/>
          <p:nvPr/>
        </p:nvSpPr>
        <p:spPr bwMode="auto">
          <a:xfrm rot="10800000">
            <a:off x="6953061" y="2438926"/>
            <a:ext cx="226536" cy="375806"/>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pic>
        <p:nvPicPr>
          <p:cNvPr id="12" name="Picture 11">
            <a:extLst>
              <a:ext uri="{FF2B5EF4-FFF2-40B4-BE49-F238E27FC236}">
                <a16:creationId xmlns:a16="http://schemas.microsoft.com/office/drawing/2014/main" id="{BA285DED-22E5-F620-0D18-F1169A606008}"/>
              </a:ext>
            </a:extLst>
          </p:cNvPr>
          <p:cNvPicPr>
            <a:picLocks noChangeAspect="1"/>
          </p:cNvPicPr>
          <p:nvPr/>
        </p:nvPicPr>
        <p:blipFill>
          <a:blip r:embed="rId3"/>
          <a:stretch>
            <a:fillRect/>
          </a:stretch>
        </p:blipFill>
        <p:spPr>
          <a:xfrm>
            <a:off x="3961242" y="4477889"/>
            <a:ext cx="4379202" cy="1827133"/>
          </a:xfrm>
          <a:prstGeom prst="rect">
            <a:avLst/>
          </a:prstGeom>
          <a:ln>
            <a:noFill/>
          </a:ln>
          <a:effectLst>
            <a:outerShdw blurRad="292100" dist="139700" dir="2700000" algn="tl" rotWithShape="0">
              <a:srgbClr val="333333">
                <a:alpha val="65000"/>
              </a:srgbClr>
            </a:outerShdw>
          </a:effectLst>
        </p:spPr>
      </p:pic>
      <p:sp>
        <p:nvSpPr>
          <p:cNvPr id="20" name="Arrow: Up 19">
            <a:extLst>
              <a:ext uri="{FF2B5EF4-FFF2-40B4-BE49-F238E27FC236}">
                <a16:creationId xmlns:a16="http://schemas.microsoft.com/office/drawing/2014/main" id="{99556580-4C7B-9CEC-1257-5398066F77DE}"/>
              </a:ext>
            </a:extLst>
          </p:cNvPr>
          <p:cNvSpPr/>
          <p:nvPr/>
        </p:nvSpPr>
        <p:spPr bwMode="auto">
          <a:xfrm rot="5400000">
            <a:off x="3740196" y="5578439"/>
            <a:ext cx="235753" cy="36082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18424894"/>
      </p:ext>
    </p:extLst>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8231187" cy="400110"/>
          </a:xfrm>
        </p:spPr>
        <p:txBody>
          <a:bodyPr/>
          <a:lstStyle/>
          <a:p>
            <a:r>
              <a:rPr lang="en-US" sz="2000" b="1" dirty="0" err="1">
                <a:effectLst/>
                <a:latin typeface="+mn-lt"/>
                <a:ea typeface="Yu Gothic Light"/>
                <a:cs typeface="Times New Roman"/>
              </a:rPr>
              <a:t>Eliminar</a:t>
            </a:r>
            <a:r>
              <a:rPr lang="en-US" sz="2000" b="1" dirty="0">
                <a:effectLst/>
                <a:latin typeface="+mn-lt"/>
                <a:ea typeface="Yu Gothic Light"/>
                <a:cs typeface="Times New Roman"/>
              </a:rPr>
              <a:t> </a:t>
            </a:r>
            <a:r>
              <a:rPr lang="en-US" sz="2000" b="1" dirty="0" err="1">
                <a:effectLst/>
                <a:latin typeface="+mn-lt"/>
                <a:ea typeface="Yu Gothic Light"/>
                <a:cs typeface="Times New Roman"/>
              </a:rPr>
              <a:t>Proyectos</a:t>
            </a:r>
            <a:endParaRPr lang="en-US" sz="2000" dirty="0">
              <a:latin typeface="+mn-lt"/>
              <a:ea typeface="Yu Gothic Light"/>
              <a:cs typeface="Times New Roman"/>
            </a:endParaRP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0" y="1425743"/>
            <a:ext cx="8254209" cy="585610"/>
          </a:xfrm>
        </p:spPr>
        <p:txBody>
          <a:bodyPr/>
          <a:lstStyle/>
          <a:p>
            <a:r>
              <a:rPr lang="es-ES" sz="1400" dirty="0">
                <a:latin typeface="Arial"/>
                <a:ea typeface="Yu Mincho"/>
                <a:cs typeface="Arial"/>
              </a:rPr>
              <a:t>Los Líderes de Planes y los Propietarios de Proyectos también tienen la capacidad de eliminar un proyecto. Sin embargo, esto solo se puede hacer SI el estado del proyecto es </a:t>
            </a:r>
            <a:r>
              <a:rPr lang="es-ES" sz="1400" b="1" dirty="0">
                <a:latin typeface="Arial"/>
                <a:ea typeface="Yu Mincho"/>
                <a:cs typeface="Arial"/>
              </a:rPr>
              <a:t>'No Enviado’</a:t>
            </a:r>
            <a:r>
              <a:rPr lang="en-US" sz="1400" b="1" dirty="0">
                <a:latin typeface="Arial"/>
                <a:ea typeface="Yu Mincho"/>
                <a:cs typeface="Arial"/>
              </a:rPr>
              <a:t>.</a:t>
            </a:r>
            <a:endParaRPr lang="en-US" sz="1400" dirty="0">
              <a:latin typeface="Arial"/>
              <a:ea typeface="Yu Mincho"/>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26</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0" y="1215789"/>
            <a:ext cx="2043953"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12" name="Picture 12" descr="Graphical user interface, text, application, email&#10;&#10;Description automatically generated">
            <a:extLst>
              <a:ext uri="{FF2B5EF4-FFF2-40B4-BE49-F238E27FC236}">
                <a16:creationId xmlns:a16="http://schemas.microsoft.com/office/drawing/2014/main" id="{A6C14970-09B9-EC09-0972-DCCDC0103B73}"/>
              </a:ext>
            </a:extLst>
          </p:cNvPr>
          <p:cNvPicPr>
            <a:picLocks noChangeAspect="1"/>
          </p:cNvPicPr>
          <p:nvPr/>
        </p:nvPicPr>
        <p:blipFill>
          <a:blip r:embed="rId2"/>
          <a:stretch>
            <a:fillRect/>
          </a:stretch>
        </p:blipFill>
        <p:spPr>
          <a:xfrm>
            <a:off x="241102" y="2435988"/>
            <a:ext cx="8654654" cy="3164741"/>
          </a:xfrm>
          <a:prstGeom prst="rect">
            <a:avLst/>
          </a:prstGeom>
          <a:ln>
            <a:noFill/>
          </a:ln>
          <a:effectLst>
            <a:outerShdw blurRad="190500" algn="tl" rotWithShape="0">
              <a:srgbClr val="000000">
                <a:alpha val="70000"/>
              </a:srgbClr>
            </a:outerShdw>
          </a:effectLst>
        </p:spPr>
      </p:pic>
      <p:sp>
        <p:nvSpPr>
          <p:cNvPr id="11" name="Oval 10">
            <a:extLst>
              <a:ext uri="{FF2B5EF4-FFF2-40B4-BE49-F238E27FC236}">
                <a16:creationId xmlns:a16="http://schemas.microsoft.com/office/drawing/2014/main" id="{6D627363-8ED8-6819-745A-DF2700BDAE81}"/>
              </a:ext>
            </a:extLst>
          </p:cNvPr>
          <p:cNvSpPr/>
          <p:nvPr/>
        </p:nvSpPr>
        <p:spPr bwMode="auto">
          <a:xfrm>
            <a:off x="6855307" y="2524907"/>
            <a:ext cx="974825" cy="31476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36895235"/>
      </p:ext>
    </p:extLst>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8231187" cy="400110"/>
          </a:xfrm>
        </p:spPr>
        <p:txBody>
          <a:bodyPr/>
          <a:lstStyle/>
          <a:p>
            <a:r>
              <a:rPr lang="en-US" sz="2000" b="1" dirty="0" err="1">
                <a:effectLst/>
                <a:latin typeface="+mn-lt"/>
                <a:ea typeface="Yu Gothic Light"/>
                <a:cs typeface="Times New Roman"/>
              </a:rPr>
              <a:t>Revisar</a:t>
            </a:r>
            <a:r>
              <a:rPr lang="en-US" sz="2000" b="1" dirty="0">
                <a:effectLst/>
                <a:latin typeface="+mn-lt"/>
                <a:ea typeface="Yu Gothic Light"/>
                <a:cs typeface="Times New Roman"/>
              </a:rPr>
              <a:t> </a:t>
            </a:r>
            <a:r>
              <a:rPr lang="en-US" sz="2000" b="1" dirty="0" err="1">
                <a:effectLst/>
                <a:latin typeface="+mn-lt"/>
                <a:ea typeface="Yu Gothic Light"/>
                <a:cs typeface="Times New Roman"/>
              </a:rPr>
              <a:t>Proyectos</a:t>
            </a:r>
            <a:r>
              <a:rPr lang="en-US" sz="2000" b="1" dirty="0">
                <a:effectLst/>
                <a:latin typeface="+mn-lt"/>
                <a:ea typeface="Yu Gothic Light"/>
                <a:cs typeface="Times New Roman"/>
              </a:rPr>
              <a:t>: </a:t>
            </a:r>
            <a:r>
              <a:rPr lang="en-US" sz="2000" b="0" dirty="0" err="1">
                <a:effectLst/>
                <a:latin typeface="+mn-lt"/>
                <a:ea typeface="Yu Gothic Light"/>
                <a:cs typeface="Times New Roman"/>
              </a:rPr>
              <a:t>Navegación</a:t>
            </a:r>
            <a:endParaRPr lang="en-US" sz="2000" b="0" dirty="0">
              <a:latin typeface="+mn-lt"/>
              <a:ea typeface="Yu Gothic Light"/>
              <a:cs typeface="Times New Roman"/>
            </a:endParaRP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0" y="1296695"/>
            <a:ext cx="8899450" cy="844142"/>
          </a:xfrm>
        </p:spPr>
        <p:txBody>
          <a:bodyPr/>
          <a:lstStyle/>
          <a:p>
            <a:pPr>
              <a:buFont typeface="Arial"/>
              <a:buChar char="•"/>
            </a:pPr>
            <a:r>
              <a:rPr lang="es-ES" sz="1400" dirty="0">
                <a:latin typeface="Arial"/>
                <a:ea typeface="Yu Mincho"/>
                <a:cs typeface="Arial"/>
              </a:rPr>
              <a:t>Después de que una organización/socio haya enviado un proyecto, los clústeres deben cambiar su estado a 'En Revisión' haciendo clic en el botón 'Agregar a Revisión'. Cuando está 'En Revisión', los clústeres pueden utilizar las páginas a la izquierda para navegar por los detalles del proyecto</a:t>
            </a:r>
            <a:endParaRPr lang="en-US" dirty="0"/>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27</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68405" y="1210542"/>
            <a:ext cx="3759524"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grpSp>
        <p:nvGrpSpPr>
          <p:cNvPr id="8" name="Group 7">
            <a:extLst>
              <a:ext uri="{FF2B5EF4-FFF2-40B4-BE49-F238E27FC236}">
                <a16:creationId xmlns:a16="http://schemas.microsoft.com/office/drawing/2014/main" id="{8412DB00-308E-BFB1-BB0B-972EBED6917F}"/>
              </a:ext>
            </a:extLst>
          </p:cNvPr>
          <p:cNvGrpSpPr/>
          <p:nvPr/>
        </p:nvGrpSpPr>
        <p:grpSpPr>
          <a:xfrm>
            <a:off x="109091" y="2286451"/>
            <a:ext cx="8681268" cy="4057635"/>
            <a:chOff x="212008" y="2445043"/>
            <a:chExt cx="8681268" cy="4057635"/>
          </a:xfrm>
        </p:grpSpPr>
        <p:pic>
          <p:nvPicPr>
            <p:cNvPr id="7" name="Picture 7" descr="Graphical user interface, application&#10;&#10;Description automatically generated">
              <a:extLst>
                <a:ext uri="{FF2B5EF4-FFF2-40B4-BE49-F238E27FC236}">
                  <a16:creationId xmlns:a16="http://schemas.microsoft.com/office/drawing/2014/main" id="{D4ACF62B-77CB-8C2C-9AA3-FF81DEEC33BA}"/>
                </a:ext>
              </a:extLst>
            </p:cNvPr>
            <p:cNvPicPr>
              <a:picLocks noChangeAspect="1"/>
            </p:cNvPicPr>
            <p:nvPr/>
          </p:nvPicPr>
          <p:blipFill>
            <a:blip r:embed="rId2"/>
            <a:stretch>
              <a:fillRect/>
            </a:stretch>
          </p:blipFill>
          <p:spPr>
            <a:xfrm>
              <a:off x="3698158" y="3000812"/>
              <a:ext cx="5195118" cy="3501866"/>
            </a:xfrm>
            <a:prstGeom prst="rect">
              <a:avLst/>
            </a:prstGeom>
            <a:ln>
              <a:noFill/>
            </a:ln>
            <a:effectLst>
              <a:outerShdw blurRad="190500" algn="tl" rotWithShape="0">
                <a:srgbClr val="000000">
                  <a:alpha val="70000"/>
                </a:srgbClr>
              </a:outerShdw>
            </a:effectLst>
          </p:spPr>
        </p:pic>
        <p:pic>
          <p:nvPicPr>
            <p:cNvPr id="6" name="Picture 6" descr="A picture containing diagram&#10;&#10;Description automatically generated">
              <a:extLst>
                <a:ext uri="{FF2B5EF4-FFF2-40B4-BE49-F238E27FC236}">
                  <a16:creationId xmlns:a16="http://schemas.microsoft.com/office/drawing/2014/main" id="{CD8A1635-1502-1A0F-FF11-EA5A0DCCD40C}"/>
                </a:ext>
              </a:extLst>
            </p:cNvPr>
            <p:cNvPicPr>
              <a:picLocks noChangeAspect="1"/>
            </p:cNvPicPr>
            <p:nvPr/>
          </p:nvPicPr>
          <p:blipFill>
            <a:blip r:embed="rId3"/>
            <a:stretch>
              <a:fillRect/>
            </a:stretch>
          </p:blipFill>
          <p:spPr>
            <a:xfrm>
              <a:off x="212008" y="2445043"/>
              <a:ext cx="4798757" cy="1424066"/>
            </a:xfrm>
            <a:prstGeom prst="rect">
              <a:avLst/>
            </a:prstGeom>
            <a:ln>
              <a:noFill/>
            </a:ln>
            <a:effectLst>
              <a:outerShdw blurRad="190500" algn="tl" rotWithShape="0">
                <a:srgbClr val="000000">
                  <a:alpha val="70000"/>
                </a:srgbClr>
              </a:outerShdw>
            </a:effectLst>
          </p:spPr>
        </p:pic>
        <p:sp>
          <p:nvSpPr>
            <p:cNvPr id="9" name="Oval 8">
              <a:extLst>
                <a:ext uri="{FF2B5EF4-FFF2-40B4-BE49-F238E27FC236}">
                  <a16:creationId xmlns:a16="http://schemas.microsoft.com/office/drawing/2014/main" id="{FC14CF6F-233C-4D11-A4A3-21B1A0DC6DB8}"/>
                </a:ext>
              </a:extLst>
            </p:cNvPr>
            <p:cNvSpPr/>
            <p:nvPr/>
          </p:nvSpPr>
          <p:spPr bwMode="auto">
            <a:xfrm>
              <a:off x="3214299" y="2783004"/>
              <a:ext cx="974825" cy="31476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6DB57DCC-0C01-B451-0CE2-B62E132EED1F}"/>
                </a:ext>
              </a:extLst>
            </p:cNvPr>
            <p:cNvSpPr/>
            <p:nvPr/>
          </p:nvSpPr>
          <p:spPr bwMode="auto">
            <a:xfrm>
              <a:off x="5915097" y="2939705"/>
              <a:ext cx="486285" cy="48068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7" name="Arrow: Up 16">
              <a:extLst>
                <a:ext uri="{FF2B5EF4-FFF2-40B4-BE49-F238E27FC236}">
                  <a16:creationId xmlns:a16="http://schemas.microsoft.com/office/drawing/2014/main" id="{1556BFC9-CF98-F304-00A1-7ADEBD6ADFC4}"/>
                </a:ext>
              </a:extLst>
            </p:cNvPr>
            <p:cNvSpPr/>
            <p:nvPr/>
          </p:nvSpPr>
          <p:spPr bwMode="auto">
            <a:xfrm>
              <a:off x="8247223" y="4801779"/>
              <a:ext cx="226536" cy="18568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8" name="Arrow: Up 17">
              <a:extLst>
                <a:ext uri="{FF2B5EF4-FFF2-40B4-BE49-F238E27FC236}">
                  <a16:creationId xmlns:a16="http://schemas.microsoft.com/office/drawing/2014/main" id="{8AFF7076-59C5-DE8C-C97D-0F6C1CF079D4}"/>
                </a:ext>
              </a:extLst>
            </p:cNvPr>
            <p:cNvSpPr/>
            <p:nvPr/>
          </p:nvSpPr>
          <p:spPr bwMode="auto">
            <a:xfrm rot="5400000">
              <a:off x="5122408" y="6193657"/>
              <a:ext cx="226536" cy="18568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9" name="Arrow: Up 18">
              <a:extLst>
                <a:ext uri="{FF2B5EF4-FFF2-40B4-BE49-F238E27FC236}">
                  <a16:creationId xmlns:a16="http://schemas.microsoft.com/office/drawing/2014/main" id="{30CF4997-0639-14DD-ACAC-81A14EA49A11}"/>
                </a:ext>
              </a:extLst>
            </p:cNvPr>
            <p:cNvSpPr/>
            <p:nvPr/>
          </p:nvSpPr>
          <p:spPr bwMode="auto">
            <a:xfrm rot="5400000">
              <a:off x="4993359" y="5437801"/>
              <a:ext cx="226536" cy="18568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0" name="Arrow: Up 19">
              <a:extLst>
                <a:ext uri="{FF2B5EF4-FFF2-40B4-BE49-F238E27FC236}">
                  <a16:creationId xmlns:a16="http://schemas.microsoft.com/office/drawing/2014/main" id="{99556580-4C7B-9CEC-1257-5398066F77DE}"/>
                </a:ext>
              </a:extLst>
            </p:cNvPr>
            <p:cNvSpPr/>
            <p:nvPr/>
          </p:nvSpPr>
          <p:spPr bwMode="auto">
            <a:xfrm rot="5400000">
              <a:off x="7648069" y="6193657"/>
              <a:ext cx="226536" cy="18568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4223229588"/>
      </p:ext>
    </p:extLst>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3B5801-6E8C-6430-18E2-E655ACEE9656}"/>
              </a:ext>
            </a:extLst>
          </p:cNvPr>
          <p:cNvPicPr>
            <a:picLocks noChangeAspect="1"/>
          </p:cNvPicPr>
          <p:nvPr/>
        </p:nvPicPr>
        <p:blipFill rotWithShape="1">
          <a:blip r:embed="rId2"/>
          <a:srcRect b="15744"/>
          <a:stretch/>
        </p:blipFill>
        <p:spPr>
          <a:xfrm>
            <a:off x="1204210" y="2927444"/>
            <a:ext cx="6455021" cy="344926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303F6372-3273-778D-C1D6-9ADB468E0E3A}"/>
              </a:ext>
            </a:extLst>
          </p:cNvPr>
          <p:cNvSpPr>
            <a:spLocks noGrp="1"/>
          </p:cNvSpPr>
          <p:nvPr>
            <p:ph type="title"/>
          </p:nvPr>
        </p:nvSpPr>
        <p:spPr>
          <a:xfrm>
            <a:off x="2715" y="797077"/>
            <a:ext cx="8231187" cy="400110"/>
          </a:xfrm>
        </p:spPr>
        <p:txBody>
          <a:bodyPr/>
          <a:lstStyle/>
          <a:p>
            <a:r>
              <a:rPr lang="en-US" sz="2000" b="1" dirty="0" err="1">
                <a:effectLst/>
                <a:latin typeface="+mn-lt"/>
                <a:ea typeface="Yu Gothic Light"/>
                <a:cs typeface="Times New Roman"/>
              </a:rPr>
              <a:t>Revisar</a:t>
            </a:r>
            <a:r>
              <a:rPr lang="en-US" sz="2000" b="1" dirty="0">
                <a:effectLst/>
                <a:latin typeface="+mn-lt"/>
                <a:ea typeface="Yu Gothic Light"/>
                <a:cs typeface="Times New Roman"/>
              </a:rPr>
              <a:t> </a:t>
            </a:r>
            <a:r>
              <a:rPr lang="en-US" sz="2000" b="1" dirty="0" err="1">
                <a:effectLst/>
                <a:latin typeface="+mn-lt"/>
                <a:ea typeface="Yu Gothic Light"/>
                <a:cs typeface="Times New Roman"/>
              </a:rPr>
              <a:t>Proyectos</a:t>
            </a:r>
            <a:r>
              <a:rPr lang="en-US" sz="2000" b="1" dirty="0">
                <a:effectLst/>
                <a:latin typeface="+mn-lt"/>
                <a:ea typeface="Yu Gothic Light"/>
                <a:cs typeface="Times New Roman"/>
              </a:rPr>
              <a:t>: </a:t>
            </a:r>
            <a:r>
              <a:rPr lang="en-US" sz="2000" b="0" dirty="0" err="1">
                <a:effectLst/>
                <a:latin typeface="+mn-lt"/>
                <a:ea typeface="Yu Gothic Light"/>
                <a:cs typeface="Times New Roman"/>
              </a:rPr>
              <a:t>Agregar</a:t>
            </a:r>
            <a:r>
              <a:rPr lang="en-US" sz="2000" b="0" dirty="0">
                <a:effectLst/>
                <a:latin typeface="+mn-lt"/>
                <a:ea typeface="Yu Gothic Light"/>
                <a:cs typeface="Times New Roman"/>
              </a:rPr>
              <a:t>/</a:t>
            </a:r>
            <a:r>
              <a:rPr lang="en-US" sz="2000" b="0" dirty="0" err="1">
                <a:effectLst/>
                <a:latin typeface="+mn-lt"/>
                <a:ea typeface="Yu Gothic Light"/>
                <a:cs typeface="Times New Roman"/>
              </a:rPr>
              <a:t>Previsualizar</a:t>
            </a:r>
            <a:r>
              <a:rPr lang="en-US" sz="2000" b="0" dirty="0">
                <a:effectLst/>
                <a:latin typeface="+mn-lt"/>
                <a:ea typeface="Yu Gothic Light"/>
                <a:cs typeface="Times New Roman"/>
              </a:rPr>
              <a:t> </a:t>
            </a:r>
            <a:r>
              <a:rPr lang="en-US" sz="2000" b="0" dirty="0" err="1">
                <a:effectLst/>
                <a:latin typeface="+mn-lt"/>
                <a:ea typeface="Yu Gothic Light"/>
                <a:cs typeface="Times New Roman"/>
              </a:rPr>
              <a:t>Comentarios</a:t>
            </a:r>
            <a:endParaRPr lang="en-US" sz="2000" b="0" dirty="0">
              <a:latin typeface="+mn-lt"/>
              <a:ea typeface="Yu Gothic Light"/>
              <a:cs typeface="Times New Roman"/>
            </a:endParaRPr>
          </a:p>
        </p:txBody>
      </p:sp>
      <p:sp>
        <p:nvSpPr>
          <p:cNvPr id="3" name="Text Placeholder 2">
            <a:extLst>
              <a:ext uri="{FF2B5EF4-FFF2-40B4-BE49-F238E27FC236}">
                <a16:creationId xmlns:a16="http://schemas.microsoft.com/office/drawing/2014/main" id="{4A6994F0-B667-92D5-632E-CBA8280CAC09}"/>
              </a:ext>
            </a:extLst>
          </p:cNvPr>
          <p:cNvSpPr>
            <a:spLocks noGrp="1"/>
          </p:cNvSpPr>
          <p:nvPr>
            <p:ph type="body" sz="quarter" idx="13"/>
          </p:nvPr>
        </p:nvSpPr>
        <p:spPr>
          <a:xfrm>
            <a:off x="-20307" y="1311069"/>
            <a:ext cx="8254209" cy="1695144"/>
          </a:xfrm>
        </p:spPr>
        <p:txBody>
          <a:bodyPr/>
          <a:lstStyle/>
          <a:p>
            <a:r>
              <a:rPr lang="es-ES" sz="1400" dirty="0">
                <a:effectLst/>
                <a:latin typeface="Arial"/>
                <a:ea typeface="Yu Mincho"/>
                <a:cs typeface="Arial"/>
              </a:rPr>
              <a:t>Durante el proceso de revisión, los líderes de clúster pueden resaltar o plantear ciertos puntos a los socios a través de la función de comentarios, que se pueden agregar/ver como se explica en la pantalla de abajo.</a:t>
            </a:r>
          </a:p>
          <a:p>
            <a:r>
              <a:rPr lang="es-ES" sz="1400" dirty="0">
                <a:latin typeface="Arial"/>
                <a:ea typeface="Yu Mincho"/>
                <a:cs typeface="Arial"/>
              </a:rPr>
              <a:t>En caso de que sea necesario comunicar cambios importantes a los socios, los líderes de clúster deberán cambiar el estado del proyecto a 'Devuelto para Editar' para que los socios puedan revisar y volver a enviar el proyecto.</a:t>
            </a:r>
            <a:endParaRPr lang="en-US" sz="1400" dirty="0">
              <a:latin typeface="Arial"/>
              <a:ea typeface="Yu Mincho"/>
              <a:cs typeface="Arial"/>
            </a:endParaRPr>
          </a:p>
        </p:txBody>
      </p:sp>
      <p:sp>
        <p:nvSpPr>
          <p:cNvPr id="5" name="Slide Number Placeholder 4">
            <a:extLst>
              <a:ext uri="{FF2B5EF4-FFF2-40B4-BE49-F238E27FC236}">
                <a16:creationId xmlns:a16="http://schemas.microsoft.com/office/drawing/2014/main" id="{C9915D2D-820C-07DF-53C9-004F013E46B1}"/>
              </a:ext>
            </a:extLst>
          </p:cNvPr>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28</a:t>
            </a:fld>
            <a:endParaRPr lang="en-GB" b="1" dirty="0">
              <a:solidFill>
                <a:srgbClr val="000000">
                  <a:lumMod val="65000"/>
                  <a:lumOff val="35000"/>
                </a:srgbClr>
              </a:solidFill>
            </a:endParaRPr>
          </a:p>
        </p:txBody>
      </p:sp>
      <p:cxnSp>
        <p:nvCxnSpPr>
          <p:cNvPr id="7" name="Straight Connector 6">
            <a:extLst>
              <a:ext uri="{FF2B5EF4-FFF2-40B4-BE49-F238E27FC236}">
                <a16:creationId xmlns:a16="http://schemas.microsoft.com/office/drawing/2014/main" id="{BED92595-4D6D-4E8B-675E-06239139D0CD}"/>
              </a:ext>
            </a:extLst>
          </p:cNvPr>
          <p:cNvCxnSpPr>
            <a:cxnSpLocks/>
          </p:cNvCxnSpPr>
          <p:nvPr/>
        </p:nvCxnSpPr>
        <p:spPr bwMode="auto">
          <a:xfrm flipV="1">
            <a:off x="0" y="1226712"/>
            <a:ext cx="6712051" cy="4558"/>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grpSp>
        <p:nvGrpSpPr>
          <p:cNvPr id="11" name="Group 10">
            <a:extLst>
              <a:ext uri="{FF2B5EF4-FFF2-40B4-BE49-F238E27FC236}">
                <a16:creationId xmlns:a16="http://schemas.microsoft.com/office/drawing/2014/main" id="{24A7689F-7D6E-47C4-B857-D5733D51F158}"/>
              </a:ext>
            </a:extLst>
          </p:cNvPr>
          <p:cNvGrpSpPr/>
          <p:nvPr/>
        </p:nvGrpSpPr>
        <p:grpSpPr>
          <a:xfrm>
            <a:off x="5160475" y="3036926"/>
            <a:ext cx="2140550" cy="2925928"/>
            <a:chOff x="5515362" y="2316170"/>
            <a:chExt cx="2186694" cy="3100835"/>
          </a:xfrm>
        </p:grpSpPr>
        <p:sp>
          <p:nvSpPr>
            <p:cNvPr id="13" name="Oval 12">
              <a:extLst>
                <a:ext uri="{FF2B5EF4-FFF2-40B4-BE49-F238E27FC236}">
                  <a16:creationId xmlns:a16="http://schemas.microsoft.com/office/drawing/2014/main" id="{DC54AC1D-23D3-1BB8-9E0F-7DD2708BA1E0}"/>
                </a:ext>
              </a:extLst>
            </p:cNvPr>
            <p:cNvSpPr/>
            <p:nvPr/>
          </p:nvSpPr>
          <p:spPr bwMode="auto">
            <a:xfrm>
              <a:off x="6124511" y="2316170"/>
              <a:ext cx="450095" cy="32144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EEAAAEF6-B17D-9788-BB72-7A1899E16894}"/>
                </a:ext>
              </a:extLst>
            </p:cNvPr>
            <p:cNvSpPr/>
            <p:nvPr/>
          </p:nvSpPr>
          <p:spPr bwMode="auto">
            <a:xfrm>
              <a:off x="5515362" y="3996620"/>
              <a:ext cx="1291084" cy="416527"/>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6" name="Arrow: Right 5">
              <a:extLst>
                <a:ext uri="{FF2B5EF4-FFF2-40B4-BE49-F238E27FC236}">
                  <a16:creationId xmlns:a16="http://schemas.microsoft.com/office/drawing/2014/main" id="{36CCC422-B3C3-61C3-9C3D-103940D47BA2}"/>
                </a:ext>
              </a:extLst>
            </p:cNvPr>
            <p:cNvSpPr/>
            <p:nvPr/>
          </p:nvSpPr>
          <p:spPr bwMode="auto">
            <a:xfrm rot="10800000">
              <a:off x="6589790" y="2368190"/>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8" name="Arrow: Right 7">
              <a:extLst>
                <a:ext uri="{FF2B5EF4-FFF2-40B4-BE49-F238E27FC236}">
                  <a16:creationId xmlns:a16="http://schemas.microsoft.com/office/drawing/2014/main" id="{BF66CFAD-EDCE-9474-78D5-A81638F97A4B}"/>
                </a:ext>
              </a:extLst>
            </p:cNvPr>
            <p:cNvSpPr/>
            <p:nvPr/>
          </p:nvSpPr>
          <p:spPr bwMode="auto">
            <a:xfrm rot="10800000">
              <a:off x="6806446" y="4090462"/>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5" name="Arrow: Right 14">
              <a:extLst>
                <a:ext uri="{FF2B5EF4-FFF2-40B4-BE49-F238E27FC236}">
                  <a16:creationId xmlns:a16="http://schemas.microsoft.com/office/drawing/2014/main" id="{D00BE1A9-06B3-67EE-CCC0-604BBD931589}"/>
                </a:ext>
              </a:extLst>
            </p:cNvPr>
            <p:cNvSpPr/>
            <p:nvPr/>
          </p:nvSpPr>
          <p:spPr bwMode="auto">
            <a:xfrm rot="10800000">
              <a:off x="7349785" y="5214653"/>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86429382"/>
      </p:ext>
    </p:extLst>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4617-CC24-B56A-699D-86E6FC02D85B}"/>
              </a:ext>
            </a:extLst>
          </p:cNvPr>
          <p:cNvSpPr>
            <a:spLocks noGrp="1"/>
          </p:cNvSpPr>
          <p:nvPr>
            <p:ph type="title"/>
          </p:nvPr>
        </p:nvSpPr>
        <p:spPr>
          <a:xfrm>
            <a:off x="2715" y="797694"/>
            <a:ext cx="8231187" cy="400110"/>
          </a:xfrm>
        </p:spPr>
        <p:txBody>
          <a:bodyPr/>
          <a:lstStyle/>
          <a:p>
            <a:r>
              <a:rPr lang="es-ES" sz="2000" dirty="0">
                <a:latin typeface="+mn-lt"/>
                <a:ea typeface="Yu Mincho"/>
                <a:cs typeface="Times New Roman"/>
              </a:rPr>
              <a:t>Proyectos Aprobados: </a:t>
            </a:r>
            <a:r>
              <a:rPr lang="es-ES" sz="2000" b="0" dirty="0">
                <a:latin typeface="+mn-lt"/>
                <a:ea typeface="Yu Mincho"/>
                <a:cs typeface="Times New Roman"/>
              </a:rPr>
              <a:t>Aprobación por Clúster Individual</a:t>
            </a:r>
            <a:endParaRPr lang="en-US" sz="2000" b="0" dirty="0">
              <a:latin typeface="+mn-lt"/>
              <a:ea typeface="Yu Mincho"/>
              <a:cs typeface="Times New Roman"/>
            </a:endParaRPr>
          </a:p>
        </p:txBody>
      </p:sp>
      <p:sp>
        <p:nvSpPr>
          <p:cNvPr id="3" name="Text Placeholder 2">
            <a:extLst>
              <a:ext uri="{FF2B5EF4-FFF2-40B4-BE49-F238E27FC236}">
                <a16:creationId xmlns:a16="http://schemas.microsoft.com/office/drawing/2014/main" id="{9B9C9416-2485-85DB-CDE1-ACF31662AB4B}"/>
              </a:ext>
            </a:extLst>
          </p:cNvPr>
          <p:cNvSpPr>
            <a:spLocks noGrp="1"/>
          </p:cNvSpPr>
          <p:nvPr>
            <p:ph type="body" sz="quarter" idx="13"/>
          </p:nvPr>
        </p:nvSpPr>
        <p:spPr>
          <a:xfrm>
            <a:off x="0" y="1414417"/>
            <a:ext cx="9004302" cy="2086725"/>
          </a:xfrm>
        </p:spPr>
        <p:txBody>
          <a:bodyPr/>
          <a:lstStyle/>
          <a:p>
            <a:r>
              <a:rPr lang="es-ES" sz="1600" dirty="0">
                <a:latin typeface="Arial"/>
                <a:cs typeface="Arial"/>
              </a:rPr>
              <a:t>Después de que se concluye el proceso de revisión de los líderes de clúster, ellos deciden ‘</a:t>
            </a:r>
            <a:r>
              <a:rPr lang="en-US" sz="1600" kern="0" dirty="0">
                <a:latin typeface="Arial" panose="020B0604020202020204" pitchFamily="34" charset="0"/>
                <a:cs typeface="Arial" panose="020B0604020202020204" pitchFamily="34" charset="0"/>
              </a:rPr>
              <a:t>Approve</a:t>
            </a:r>
            <a:r>
              <a:rPr lang="es-ES" sz="1600" dirty="0">
                <a:latin typeface="Arial"/>
                <a:cs typeface="Arial"/>
              </a:rPr>
              <a:t>', '</a:t>
            </a:r>
            <a:r>
              <a:rPr lang="en-US" sz="1600" kern="0" dirty="0">
                <a:latin typeface="Arial" panose="020B0604020202020204" pitchFamily="34" charset="0"/>
                <a:cs typeface="Arial" panose="020B0604020202020204" pitchFamily="34" charset="0"/>
              </a:rPr>
              <a:t> Reject </a:t>
            </a:r>
            <a:r>
              <a:rPr lang="es-ES" sz="1600" dirty="0">
                <a:latin typeface="Arial"/>
                <a:cs typeface="Arial"/>
              </a:rPr>
              <a:t>‘ o ‘</a:t>
            </a:r>
            <a:r>
              <a:rPr lang="en-US" sz="1600" kern="0" dirty="0">
                <a:latin typeface="Arial" panose="020B0604020202020204" pitchFamily="34" charset="0"/>
                <a:cs typeface="Arial" panose="020B0604020202020204" pitchFamily="34" charset="0"/>
              </a:rPr>
              <a:t>Returned for Edit </a:t>
            </a:r>
            <a:r>
              <a:rPr lang="es-ES" sz="1600" dirty="0">
                <a:latin typeface="Arial"/>
                <a:cs typeface="Arial"/>
              </a:rPr>
              <a:t>' el proyecto. </a:t>
            </a:r>
          </a:p>
          <a:p>
            <a:pPr marL="355600" lvl="1" indent="0">
              <a:buNone/>
            </a:pPr>
            <a:r>
              <a:rPr lang="es-ES" sz="1300" dirty="0">
                <a:latin typeface="Arial"/>
                <a:cs typeface="Arial"/>
              </a:rPr>
              <a:t>- </a:t>
            </a:r>
            <a:r>
              <a:rPr lang="es-ES" sz="1600" dirty="0">
                <a:latin typeface="Arial"/>
                <a:cs typeface="Arial"/>
              </a:rPr>
              <a:t>Si el proyecto es Aprobado o Rechazado, los socios y los líderes de clúster no pueden realizar cambios. </a:t>
            </a:r>
          </a:p>
          <a:p>
            <a:pPr marL="355600" lvl="1" indent="0">
              <a:buNone/>
            </a:pPr>
            <a:r>
              <a:rPr lang="es-ES" sz="1600" dirty="0">
                <a:latin typeface="Arial"/>
                <a:cs typeface="Arial"/>
              </a:rPr>
              <a:t>- Si el proyecto es Devuelto para Editar, el socio debe realizar cambios en su proyecto basados en los comentarios del clúster y luego volver a enviar el proyecto para que el clúster lo vuelva a considerar en su revisión</a:t>
            </a:r>
            <a:endParaRPr lang="en-US" sz="1600" dirty="0">
              <a:latin typeface="Arial"/>
              <a:cs typeface="Arial"/>
            </a:endParaRPr>
          </a:p>
        </p:txBody>
      </p:sp>
      <p:sp>
        <p:nvSpPr>
          <p:cNvPr id="5" name="Slide Number Placeholder 4">
            <a:extLst>
              <a:ext uri="{FF2B5EF4-FFF2-40B4-BE49-F238E27FC236}">
                <a16:creationId xmlns:a16="http://schemas.microsoft.com/office/drawing/2014/main" id="{6B1EB2F2-C839-623B-8316-1DF339A2C345}"/>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29</a:t>
            </a:fld>
            <a:endParaRPr lang="en-GB" b="1">
              <a:solidFill>
                <a:srgbClr val="000000">
                  <a:lumMod val="65000"/>
                  <a:lumOff val="35000"/>
                </a:srgbClr>
              </a:solidFill>
            </a:endParaRPr>
          </a:p>
        </p:txBody>
      </p:sp>
      <p:cxnSp>
        <p:nvCxnSpPr>
          <p:cNvPr id="12" name="Straight Connector 11">
            <a:extLst>
              <a:ext uri="{FF2B5EF4-FFF2-40B4-BE49-F238E27FC236}">
                <a16:creationId xmlns:a16="http://schemas.microsoft.com/office/drawing/2014/main" id="{01BD04D7-90E7-F751-A657-DF7DF5E5DCF2}"/>
              </a:ext>
            </a:extLst>
          </p:cNvPr>
          <p:cNvCxnSpPr>
            <a:cxnSpLocks/>
          </p:cNvCxnSpPr>
          <p:nvPr/>
        </p:nvCxnSpPr>
        <p:spPr bwMode="auto">
          <a:xfrm>
            <a:off x="0" y="1206696"/>
            <a:ext cx="6178325" cy="4373"/>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7" name="Picture 6">
            <a:extLst>
              <a:ext uri="{FF2B5EF4-FFF2-40B4-BE49-F238E27FC236}">
                <a16:creationId xmlns:a16="http://schemas.microsoft.com/office/drawing/2014/main" id="{23CBCCD5-FA4E-0536-D97E-0479B6C12FF1}"/>
              </a:ext>
            </a:extLst>
          </p:cNvPr>
          <p:cNvPicPr>
            <a:picLocks noChangeAspect="1"/>
          </p:cNvPicPr>
          <p:nvPr/>
        </p:nvPicPr>
        <p:blipFill rotWithShape="1">
          <a:blip r:embed="rId2"/>
          <a:srcRect l="1116" t="34578" r="3176" b="5285"/>
          <a:stretch/>
        </p:blipFill>
        <p:spPr>
          <a:xfrm>
            <a:off x="435255" y="3629558"/>
            <a:ext cx="6799263" cy="2645735"/>
          </a:xfrm>
          <a:prstGeom prst="rect">
            <a:avLst/>
          </a:prstGeom>
        </p:spPr>
      </p:pic>
      <p:sp>
        <p:nvSpPr>
          <p:cNvPr id="9" name="Oval 8">
            <a:extLst>
              <a:ext uri="{FF2B5EF4-FFF2-40B4-BE49-F238E27FC236}">
                <a16:creationId xmlns:a16="http://schemas.microsoft.com/office/drawing/2014/main" id="{C73D3524-9751-F3CB-0B82-18281D372A59}"/>
              </a:ext>
            </a:extLst>
          </p:cNvPr>
          <p:cNvSpPr/>
          <p:nvPr/>
        </p:nvSpPr>
        <p:spPr bwMode="auto">
          <a:xfrm>
            <a:off x="3452210" y="3908303"/>
            <a:ext cx="2949389" cy="124161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66779603"/>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414"/>
            <a:ext cx="8231187" cy="400110"/>
          </a:xfrm>
        </p:spPr>
        <p:txBody>
          <a:bodyPr/>
          <a:lstStyle/>
          <a:p>
            <a:r>
              <a:rPr lang="en-US" sz="2000" dirty="0" err="1"/>
              <a:t>Iniciar</a:t>
            </a:r>
            <a:r>
              <a:rPr lang="en-US" sz="2000" dirty="0"/>
              <a:t> </a:t>
            </a:r>
            <a:r>
              <a:rPr lang="en-US" sz="2000" dirty="0" err="1"/>
              <a:t>sesión</a:t>
            </a:r>
            <a:r>
              <a:rPr lang="en-US" sz="2000" dirty="0"/>
              <a:t> </a:t>
            </a:r>
            <a:r>
              <a:rPr lang="en-US" sz="2000" dirty="0" err="1"/>
              <a:t>en</a:t>
            </a:r>
            <a:r>
              <a:rPr lang="en-US" sz="2000" dirty="0"/>
              <a:t> </a:t>
            </a:r>
            <a:r>
              <a:rPr lang="en-US" sz="2000" dirty="0" err="1"/>
              <a:t>el</a:t>
            </a:r>
            <a:r>
              <a:rPr lang="en-US" sz="2000" dirty="0"/>
              <a:t> Project Module</a:t>
            </a:r>
            <a:endParaRPr lang="en-US" sz="2000" dirty="0">
              <a:cs typeface="Arial"/>
            </a:endParaRPr>
          </a:p>
        </p:txBody>
      </p:sp>
      <p:sp>
        <p:nvSpPr>
          <p:cNvPr id="3" name="Text Placeholder 2"/>
          <p:cNvSpPr>
            <a:spLocks noGrp="1"/>
          </p:cNvSpPr>
          <p:nvPr>
            <p:ph type="body" sz="quarter" idx="13"/>
          </p:nvPr>
        </p:nvSpPr>
        <p:spPr>
          <a:xfrm>
            <a:off x="394490" y="5289014"/>
            <a:ext cx="8486960" cy="1180323"/>
          </a:xfrm>
        </p:spPr>
        <p:txBody>
          <a:bodyPr/>
          <a:lstStyle/>
          <a:p>
            <a:pPr lvl="1" indent="-175895">
              <a:buChar char="•"/>
            </a:pPr>
            <a:r>
              <a:rPr lang="es-ES" sz="1400" dirty="0"/>
              <a:t>Si no tienes un H.ID, por favor crea un perfil en </a:t>
            </a:r>
            <a:r>
              <a:rPr lang="es-ES" sz="1400" dirty="0" err="1"/>
              <a:t>humanitarian.id</a:t>
            </a:r>
            <a:r>
              <a:rPr lang="es-ES" sz="1400" dirty="0"/>
              <a:t>.</a:t>
            </a:r>
          </a:p>
          <a:p>
            <a:pPr lvl="1" indent="-175895">
              <a:buChar char="•"/>
            </a:pPr>
            <a:r>
              <a:rPr lang="es-ES" sz="1400" dirty="0"/>
              <a:t>Si estás iniciando sesión por primera vez:</a:t>
            </a:r>
          </a:p>
          <a:p>
            <a:pPr marL="1014730" lvl="2" indent="-285750">
              <a:buFontTx/>
              <a:buChar char="-"/>
            </a:pPr>
            <a:r>
              <a:rPr lang="es-ES" sz="1400" dirty="0"/>
              <a:t>H.ID te pedirá autorizar a PM. Por favor, hazlo.</a:t>
            </a:r>
          </a:p>
          <a:p>
            <a:pPr marL="1014730" lvl="2" indent="-285750">
              <a:buFontTx/>
              <a:buChar char="-"/>
            </a:pPr>
            <a:r>
              <a:rPr lang="es-ES" sz="1400" b="1" dirty="0">
                <a:solidFill>
                  <a:schemeClr val="accent2">
                    <a:lumMod val="75000"/>
                  </a:schemeClr>
                </a:solidFill>
                <a:latin typeface="+mj-lt"/>
                <a:ea typeface="SimSun"/>
                <a:cs typeface="Calibri"/>
              </a:rPr>
              <a:t>PM solicitará agregar la organización y el país. Por favor, añade estos detalles.</a:t>
            </a:r>
            <a:endParaRPr lang="en-US" sz="1400" b="1" dirty="0">
              <a:solidFill>
                <a:schemeClr val="accent2">
                  <a:lumMod val="75000"/>
                </a:schemeClr>
              </a:solidFill>
              <a:latin typeface="+mj-lt"/>
              <a:ea typeface="SimSun"/>
              <a:cs typeface="Calibri"/>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a:t>
            </a:fld>
            <a:endParaRPr lang="en-GB" b="1" dirty="0">
              <a:solidFill>
                <a:srgbClr val="000000">
                  <a:lumMod val="65000"/>
                  <a:lumOff val="35000"/>
                </a:srgbClr>
              </a:solidFill>
            </a:endParaRPr>
          </a:p>
        </p:txBody>
      </p:sp>
      <p:sp>
        <p:nvSpPr>
          <p:cNvPr id="6" name="Rectangle 5"/>
          <p:cNvSpPr/>
          <p:nvPr/>
        </p:nvSpPr>
        <p:spPr>
          <a:xfrm>
            <a:off x="0" y="1310256"/>
            <a:ext cx="8297862" cy="307777"/>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s-ES" sz="1400" dirty="0"/>
              <a:t>Ingresa tus credenciales H.ID:</a:t>
            </a:r>
            <a:endParaRPr lang="en-US" sz="1400" dirty="0">
              <a:cs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p:blipFill>
        <p:spPr>
          <a:xfrm>
            <a:off x="1251124" y="1711923"/>
            <a:ext cx="6540942" cy="3542977"/>
          </a:xfrm>
          <a:prstGeom prst="rect">
            <a:avLst/>
          </a:prstGeom>
          <a:ln>
            <a:noFill/>
          </a:ln>
          <a:effectLst>
            <a:outerShdw blurRad="190500" algn="tl" rotWithShape="0">
              <a:srgbClr val="000000">
                <a:alpha val="70000"/>
              </a:srgbClr>
            </a:outerShdw>
          </a:effectLst>
        </p:spPr>
      </p:pic>
      <p:cxnSp>
        <p:nvCxnSpPr>
          <p:cNvPr id="8" name="Straight Connector 7">
            <a:extLst>
              <a:ext uri="{FF2B5EF4-FFF2-40B4-BE49-F238E27FC236}">
                <a16:creationId xmlns:a16="http://schemas.microsoft.com/office/drawing/2014/main" id="{FADF4907-F905-4C05-9824-F93981909A14}"/>
              </a:ext>
            </a:extLst>
          </p:cNvPr>
          <p:cNvCxnSpPr>
            <a:cxnSpLocks/>
          </p:cNvCxnSpPr>
          <p:nvPr/>
        </p:nvCxnSpPr>
        <p:spPr bwMode="auto">
          <a:xfrm>
            <a:off x="-1303" y="1216366"/>
            <a:ext cx="3058268"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544988880"/>
      </p:ext>
    </p:extLst>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8405-91AD-7B1A-DF5A-EDA51B800104}"/>
              </a:ext>
            </a:extLst>
          </p:cNvPr>
          <p:cNvSpPr>
            <a:spLocks noGrp="1"/>
          </p:cNvSpPr>
          <p:nvPr>
            <p:ph type="title"/>
          </p:nvPr>
        </p:nvSpPr>
        <p:spPr>
          <a:xfrm>
            <a:off x="-4223" y="784550"/>
            <a:ext cx="8231187" cy="400110"/>
          </a:xfrm>
        </p:spPr>
        <p:txBody>
          <a:bodyPr/>
          <a:lstStyle/>
          <a:p>
            <a:r>
              <a:rPr lang="es-ES" sz="2000" dirty="0">
                <a:latin typeface="+mn-lt"/>
                <a:ea typeface="Yu Mincho"/>
                <a:cs typeface="Times New Roman"/>
              </a:rPr>
              <a:t>Proyectos Aprobados: </a:t>
            </a:r>
            <a:r>
              <a:rPr lang="es-ES" sz="2000" b="0" dirty="0">
                <a:latin typeface="+mn-lt"/>
                <a:ea typeface="Yu Mincho"/>
                <a:cs typeface="Times New Roman"/>
              </a:rPr>
              <a:t>Aprobación por Múltiples Clústeres</a:t>
            </a:r>
            <a:endParaRPr lang="en-US" sz="2000" b="0" dirty="0">
              <a:latin typeface="+mn-lt"/>
              <a:ea typeface="Yu Mincho"/>
              <a:cs typeface="Times New Roman"/>
            </a:endParaRPr>
          </a:p>
        </p:txBody>
      </p:sp>
      <p:sp>
        <p:nvSpPr>
          <p:cNvPr id="3" name="Text Placeholder 2">
            <a:extLst>
              <a:ext uri="{FF2B5EF4-FFF2-40B4-BE49-F238E27FC236}">
                <a16:creationId xmlns:a16="http://schemas.microsoft.com/office/drawing/2014/main" id="{0476EB77-A77A-6C3D-8F7F-91F54BC25E0D}"/>
              </a:ext>
            </a:extLst>
          </p:cNvPr>
          <p:cNvSpPr>
            <a:spLocks noGrp="1"/>
          </p:cNvSpPr>
          <p:nvPr>
            <p:ph type="body" sz="quarter" idx="13"/>
          </p:nvPr>
        </p:nvSpPr>
        <p:spPr>
          <a:xfrm>
            <a:off x="-27245" y="1236518"/>
            <a:ext cx="8958809" cy="2753061"/>
          </a:xfrm>
        </p:spPr>
        <p:txBody>
          <a:bodyPr/>
          <a:lstStyle/>
          <a:p>
            <a:r>
              <a:rPr lang="es-ES" sz="1400" dirty="0"/>
              <a:t>Este proceso sigue el mismo procedimiento que el proceso de aprobación por un solo clúster, es decir, un proyecto debe ser agregado para su revisión por CUALQUIER líder de clúster y luego se decide si se aprueba, se rechaza o se devuelve para su edición</a:t>
            </a:r>
            <a:r>
              <a:rPr lang="en-US" sz="1400" dirty="0"/>
              <a:t>.</a:t>
            </a:r>
          </a:p>
          <a:p>
            <a:pPr lvl="1"/>
            <a:r>
              <a:rPr lang="es-ES" sz="1400" dirty="0"/>
              <a:t>El proyecto será aprobado SOLAMENTE cuando todos los clústeres lo aprueben</a:t>
            </a:r>
            <a:r>
              <a:rPr lang="en-US" sz="1400" dirty="0"/>
              <a:t>.</a:t>
            </a:r>
          </a:p>
          <a:p>
            <a:pPr lvl="1"/>
            <a:r>
              <a:rPr lang="es-ES" sz="1400" dirty="0"/>
              <a:t>El proyecto será rechazado SOLAMENTE cuando todos los clústeres lo rechacen</a:t>
            </a:r>
            <a:r>
              <a:rPr lang="en-US" sz="1400" dirty="0"/>
              <a:t>.</a:t>
            </a:r>
          </a:p>
          <a:p>
            <a:pPr lvl="1"/>
            <a:r>
              <a:rPr lang="es-ES" sz="1400" dirty="0"/>
              <a:t>Cuando haya desacuerdos entre los líderes de clúster, el estado del proyecto se cambiará automáticamente a ‘</a:t>
            </a:r>
            <a:r>
              <a:rPr lang="en-US" sz="1400" dirty="0"/>
              <a:t>Returned for Edit </a:t>
            </a:r>
            <a:r>
              <a:rPr lang="es-ES" sz="1400" dirty="0"/>
              <a:t>', por lo que los socios deben tomar medidas, es decir, eliminar el/los clúster(es) rechazado(s) y volver a enviarlo</a:t>
            </a:r>
            <a:r>
              <a:rPr lang="en-US" sz="1400" dirty="0"/>
              <a:t>.</a:t>
            </a:r>
          </a:p>
          <a:p>
            <a:pPr lvl="1"/>
            <a:endParaRPr lang="en-US" sz="1400" dirty="0"/>
          </a:p>
          <a:p>
            <a:pPr lvl="1"/>
            <a:endParaRPr lang="en-US" sz="1400" dirty="0"/>
          </a:p>
        </p:txBody>
      </p:sp>
      <p:sp>
        <p:nvSpPr>
          <p:cNvPr id="5" name="Slide Number Placeholder 4">
            <a:extLst>
              <a:ext uri="{FF2B5EF4-FFF2-40B4-BE49-F238E27FC236}">
                <a16:creationId xmlns:a16="http://schemas.microsoft.com/office/drawing/2014/main" id="{E9A5BE36-A5C6-8CEE-3E97-0742F3B899B7}"/>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30</a:t>
            </a:fld>
            <a:endParaRPr lang="en-GB" b="1">
              <a:solidFill>
                <a:srgbClr val="000000">
                  <a:lumMod val="65000"/>
                  <a:lumOff val="35000"/>
                </a:srgbClr>
              </a:solidFill>
            </a:endParaRPr>
          </a:p>
        </p:txBody>
      </p:sp>
      <p:cxnSp>
        <p:nvCxnSpPr>
          <p:cNvPr id="7" name="Straight Connector 6">
            <a:extLst>
              <a:ext uri="{FF2B5EF4-FFF2-40B4-BE49-F238E27FC236}">
                <a16:creationId xmlns:a16="http://schemas.microsoft.com/office/drawing/2014/main" id="{23415C53-DCE1-BBAE-B08F-13BDFAA0FDA0}"/>
              </a:ext>
            </a:extLst>
          </p:cNvPr>
          <p:cNvCxnSpPr>
            <a:cxnSpLocks/>
          </p:cNvCxnSpPr>
          <p:nvPr/>
        </p:nvCxnSpPr>
        <p:spPr bwMode="auto">
          <a:xfrm>
            <a:off x="802" y="1219126"/>
            <a:ext cx="6178325" cy="4373"/>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10" name="Picture 9">
            <a:extLst>
              <a:ext uri="{FF2B5EF4-FFF2-40B4-BE49-F238E27FC236}">
                <a16:creationId xmlns:a16="http://schemas.microsoft.com/office/drawing/2014/main" id="{891D88EC-444E-6746-0F3C-F96750B18DAB}"/>
              </a:ext>
            </a:extLst>
          </p:cNvPr>
          <p:cNvPicPr>
            <a:picLocks noChangeAspect="1"/>
          </p:cNvPicPr>
          <p:nvPr/>
        </p:nvPicPr>
        <p:blipFill rotWithShape="1">
          <a:blip r:embed="rId2"/>
          <a:srcRect b="12893"/>
          <a:stretch/>
        </p:blipFill>
        <p:spPr>
          <a:xfrm>
            <a:off x="477638" y="3445842"/>
            <a:ext cx="6270278" cy="2748688"/>
          </a:xfrm>
          <a:prstGeom prst="rect">
            <a:avLst/>
          </a:prstGeom>
          <a:ln>
            <a:noFill/>
          </a:ln>
          <a:effectLst>
            <a:outerShdw blurRad="190500" algn="tl" rotWithShape="0">
              <a:srgbClr val="000000">
                <a:alpha val="70000"/>
              </a:srgbClr>
            </a:outerShdw>
          </a:effectLst>
        </p:spPr>
      </p:pic>
      <p:sp>
        <p:nvSpPr>
          <p:cNvPr id="4" name="Arrow: Right 3">
            <a:extLst>
              <a:ext uri="{FF2B5EF4-FFF2-40B4-BE49-F238E27FC236}">
                <a16:creationId xmlns:a16="http://schemas.microsoft.com/office/drawing/2014/main" id="{43744DE2-3DA1-7056-784E-ADA23128D975}"/>
              </a:ext>
            </a:extLst>
          </p:cNvPr>
          <p:cNvSpPr/>
          <p:nvPr/>
        </p:nvSpPr>
        <p:spPr bwMode="auto">
          <a:xfrm>
            <a:off x="6042211" y="3580467"/>
            <a:ext cx="584764" cy="238589"/>
          </a:xfrm>
          <a:prstGeom prst="rightArrow">
            <a:avLst/>
          </a:prstGeom>
          <a:solidFill>
            <a:schemeClr val="accent2">
              <a:lumMod val="60000"/>
              <a:lumOff val="4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5E6FDFB4-D8CE-91FB-9C94-FD028FBF9198}"/>
              </a:ext>
            </a:extLst>
          </p:cNvPr>
          <p:cNvSpPr txBox="1"/>
          <p:nvPr/>
        </p:nvSpPr>
        <p:spPr>
          <a:xfrm>
            <a:off x="6754790" y="5058634"/>
            <a:ext cx="2176774" cy="553998"/>
          </a:xfrm>
          <a:prstGeom prst="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00" dirty="0">
                <a:cs typeface="Arial"/>
              </a:rPr>
              <a:t>Este campo muestra el/los </a:t>
            </a:r>
            <a:r>
              <a:rPr lang="es-ES" sz="1000" b="1" dirty="0">
                <a:cs typeface="Arial"/>
              </a:rPr>
              <a:t>Estado(s) Individual(es) del Clúster</a:t>
            </a:r>
            <a:endParaRPr lang="en-US" sz="1000" b="1" dirty="0"/>
          </a:p>
        </p:txBody>
      </p:sp>
      <p:sp>
        <p:nvSpPr>
          <p:cNvPr id="9" name="TextBox 8">
            <a:extLst>
              <a:ext uri="{FF2B5EF4-FFF2-40B4-BE49-F238E27FC236}">
                <a16:creationId xmlns:a16="http://schemas.microsoft.com/office/drawing/2014/main" id="{3EFEAA30-2FC2-5B5D-C76C-3457B66B3D35}"/>
              </a:ext>
            </a:extLst>
          </p:cNvPr>
          <p:cNvSpPr txBox="1"/>
          <p:nvPr/>
        </p:nvSpPr>
        <p:spPr>
          <a:xfrm>
            <a:off x="6754790" y="3505127"/>
            <a:ext cx="1979635" cy="400110"/>
          </a:xfrm>
          <a:prstGeom prst="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00" dirty="0">
                <a:cs typeface="Arial"/>
              </a:rPr>
              <a:t>Esta casilla muestra el </a:t>
            </a:r>
            <a:r>
              <a:rPr lang="es-ES" sz="1000" b="1" dirty="0">
                <a:cs typeface="Arial"/>
              </a:rPr>
              <a:t>Estado General del Proyecto</a:t>
            </a:r>
            <a:endParaRPr lang="en-US" sz="1000" b="1" dirty="0"/>
          </a:p>
        </p:txBody>
      </p:sp>
      <p:sp>
        <p:nvSpPr>
          <p:cNvPr id="13" name="Arrow: Right 12">
            <a:extLst>
              <a:ext uri="{FF2B5EF4-FFF2-40B4-BE49-F238E27FC236}">
                <a16:creationId xmlns:a16="http://schemas.microsoft.com/office/drawing/2014/main" id="{77AA85E0-DA0F-2362-C64B-966ABAC3F73E}"/>
              </a:ext>
            </a:extLst>
          </p:cNvPr>
          <p:cNvSpPr/>
          <p:nvPr/>
        </p:nvSpPr>
        <p:spPr bwMode="auto">
          <a:xfrm>
            <a:off x="6107164" y="5139395"/>
            <a:ext cx="584764" cy="238589"/>
          </a:xfrm>
          <a:prstGeom prst="rightArrow">
            <a:avLst/>
          </a:prstGeom>
          <a:solidFill>
            <a:schemeClr val="accent2">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79DD785E-9D7B-B6BF-6198-AC6871231FA7}"/>
              </a:ext>
            </a:extLst>
          </p:cNvPr>
          <p:cNvSpPr/>
          <p:nvPr/>
        </p:nvSpPr>
        <p:spPr bwMode="auto">
          <a:xfrm>
            <a:off x="3769719" y="4538884"/>
            <a:ext cx="2272491" cy="1404716"/>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FCDAC39-907F-CAD3-638E-B2FBCA7573B2}"/>
              </a:ext>
            </a:extLst>
          </p:cNvPr>
          <p:cNvSpPr/>
          <p:nvPr/>
        </p:nvSpPr>
        <p:spPr bwMode="auto">
          <a:xfrm>
            <a:off x="4452381" y="3440642"/>
            <a:ext cx="1431910" cy="511253"/>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32395420"/>
      </p:ext>
    </p:extLst>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31</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0" y="795494"/>
            <a:ext cx="5562600" cy="397738"/>
          </a:xfrm>
          <a:prstGeom prst="rect">
            <a:avLst/>
          </a:prstGeom>
        </p:spPr>
        <p:txBody>
          <a:bodyPr wrap="square">
            <a:spAutoFit/>
          </a:bodyPr>
          <a:lstStyle/>
          <a:p>
            <a:pPr lvl="0">
              <a:lnSpc>
                <a:spcPct val="107000"/>
              </a:lnSpc>
            </a:pPr>
            <a:r>
              <a:rPr lang="es-ES" sz="2000" b="1" dirty="0"/>
              <a:t>Diagrama del Proceso de Aprobación</a:t>
            </a:r>
            <a:endParaRPr lang="en-US" sz="2000" b="1" dirty="0"/>
          </a:p>
        </p:txBody>
      </p:sp>
      <p:pic>
        <p:nvPicPr>
          <p:cNvPr id="2" name="Picture 1">
            <a:extLst>
              <a:ext uri="{FF2B5EF4-FFF2-40B4-BE49-F238E27FC236}">
                <a16:creationId xmlns:a16="http://schemas.microsoft.com/office/drawing/2014/main" id="{C90265FC-5DAE-52E0-B3BB-F7576DA44C40}"/>
              </a:ext>
            </a:extLst>
          </p:cNvPr>
          <p:cNvPicPr>
            <a:picLocks noChangeAspect="1"/>
          </p:cNvPicPr>
          <p:nvPr/>
        </p:nvPicPr>
        <p:blipFill rotWithShape="1">
          <a:blip r:embed="rId3"/>
          <a:srcRect l="2925" t="4538" r="6038" b="10049"/>
          <a:stretch/>
        </p:blipFill>
        <p:spPr>
          <a:xfrm>
            <a:off x="224395" y="1572852"/>
            <a:ext cx="8623383" cy="4711975"/>
          </a:xfrm>
          <a:prstGeom prst="rect">
            <a:avLst/>
          </a:prstGeom>
          <a:effectLst>
            <a:outerShdw blurRad="63500" sx="102000" sy="102000" algn="ctr" rotWithShape="0">
              <a:prstClr val="black">
                <a:alpha val="40000"/>
              </a:prstClr>
            </a:outerShdw>
          </a:effectLst>
        </p:spPr>
      </p:pic>
      <p:cxnSp>
        <p:nvCxnSpPr>
          <p:cNvPr id="4" name="Straight Connector 3">
            <a:extLst>
              <a:ext uri="{FF2B5EF4-FFF2-40B4-BE49-F238E27FC236}">
                <a16:creationId xmlns:a16="http://schemas.microsoft.com/office/drawing/2014/main" id="{7AA6887A-FB74-B702-F13A-A6B6DB450346}"/>
              </a:ext>
            </a:extLst>
          </p:cNvPr>
          <p:cNvCxnSpPr>
            <a:cxnSpLocks/>
          </p:cNvCxnSpPr>
          <p:nvPr/>
        </p:nvCxnSpPr>
        <p:spPr bwMode="auto">
          <a:xfrm flipV="1">
            <a:off x="0" y="1193232"/>
            <a:ext cx="3451412" cy="25182"/>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980250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58FBE-FE51-2BF7-A71F-10826E9E8507}"/>
              </a:ext>
            </a:extLst>
          </p:cNvPr>
          <p:cNvSpPr>
            <a:spLocks noGrp="1"/>
          </p:cNvSpPr>
          <p:nvPr>
            <p:ph type="title"/>
          </p:nvPr>
        </p:nvSpPr>
        <p:spPr>
          <a:xfrm>
            <a:off x="5444" y="796823"/>
            <a:ext cx="8231187" cy="400110"/>
          </a:xfrm>
        </p:spPr>
        <p:txBody>
          <a:bodyPr/>
          <a:lstStyle/>
          <a:p>
            <a:r>
              <a:rPr lang="es-ES" sz="2000" dirty="0">
                <a:effectLst/>
                <a:latin typeface="+mn-lt"/>
                <a:ea typeface="Yu Mincho"/>
                <a:cs typeface="Arial"/>
              </a:rPr>
              <a:t>Cambiar el Estado del Proyecto</a:t>
            </a:r>
            <a:endParaRPr lang="en-US" sz="2000" dirty="0">
              <a:latin typeface="+mn-lt"/>
              <a:ea typeface="Yu Gothic Light"/>
              <a:cs typeface="Arial" panose="020B0604020202020204" pitchFamily="34" charset="0"/>
            </a:endParaRPr>
          </a:p>
        </p:txBody>
      </p:sp>
      <p:sp>
        <p:nvSpPr>
          <p:cNvPr id="5" name="Slide Number Placeholder 4">
            <a:extLst>
              <a:ext uri="{FF2B5EF4-FFF2-40B4-BE49-F238E27FC236}">
                <a16:creationId xmlns:a16="http://schemas.microsoft.com/office/drawing/2014/main" id="{80682607-853A-6246-F420-70F0D04279A1}"/>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32</a:t>
            </a:fld>
            <a:endParaRPr lang="en-GB" b="1">
              <a:solidFill>
                <a:srgbClr val="000000">
                  <a:lumMod val="65000"/>
                  <a:lumOff val="35000"/>
                </a:srgbClr>
              </a:solidFill>
            </a:endParaRPr>
          </a:p>
        </p:txBody>
      </p:sp>
      <p:cxnSp>
        <p:nvCxnSpPr>
          <p:cNvPr id="8" name="Straight Connector 7">
            <a:extLst>
              <a:ext uri="{FF2B5EF4-FFF2-40B4-BE49-F238E27FC236}">
                <a16:creationId xmlns:a16="http://schemas.microsoft.com/office/drawing/2014/main" id="{C838E976-45D7-E51E-B293-2AD6C1C0B7F4}"/>
              </a:ext>
            </a:extLst>
          </p:cNvPr>
          <p:cNvCxnSpPr>
            <a:cxnSpLocks/>
          </p:cNvCxnSpPr>
          <p:nvPr/>
        </p:nvCxnSpPr>
        <p:spPr bwMode="auto">
          <a:xfrm flipV="1">
            <a:off x="0" y="1201922"/>
            <a:ext cx="3048000" cy="5466"/>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7" name="TextBox 6">
            <a:extLst>
              <a:ext uri="{FF2B5EF4-FFF2-40B4-BE49-F238E27FC236}">
                <a16:creationId xmlns:a16="http://schemas.microsoft.com/office/drawing/2014/main" id="{250F6435-9976-67A8-41DF-7A972EDD6C7A}"/>
              </a:ext>
            </a:extLst>
          </p:cNvPr>
          <p:cNvSpPr txBox="1"/>
          <p:nvPr/>
        </p:nvSpPr>
        <p:spPr>
          <a:xfrm>
            <a:off x="250317" y="5560704"/>
            <a:ext cx="8749284" cy="692497"/>
          </a:xfrm>
          <a:prstGeom prst="rect">
            <a:avLst/>
          </a:prstGeom>
          <a:noFill/>
        </p:spPr>
        <p:txBody>
          <a:bodyPr wrap="square" rtlCol="0">
            <a:spAutoFit/>
          </a:bodyPr>
          <a:lstStyle/>
          <a:p>
            <a:r>
              <a:rPr lang="es-ES" sz="1300" b="1" dirty="0">
                <a:solidFill>
                  <a:srgbClr val="FF0000"/>
                </a:solidFill>
              </a:rPr>
              <a:t>(1)*</a:t>
            </a:r>
            <a:r>
              <a:rPr lang="es-ES" sz="1300" dirty="0"/>
              <a:t> Este escenario ocurre en proyectos multisectoriales que son </a:t>
            </a:r>
            <a:r>
              <a:rPr lang="es-ES" sz="1300" b="1" dirty="0"/>
              <a:t>'Devueltos para Editar</a:t>
            </a:r>
            <a:r>
              <a:rPr lang="es-ES" sz="1300" dirty="0"/>
              <a:t>' por cualquiera de los clústeres participantes. En este caso, los otros clústeres cuyo estado individual correspondiente es </a:t>
            </a:r>
            <a:r>
              <a:rPr lang="es-ES" sz="1300" b="1" dirty="0"/>
              <a:t>'En Revisión</a:t>
            </a:r>
            <a:r>
              <a:rPr lang="es-ES" sz="1300" dirty="0"/>
              <a:t>' PUEDEN </a:t>
            </a:r>
            <a:r>
              <a:rPr lang="es-ES" sz="1300" b="1" dirty="0"/>
              <a:t>aprobar/rechazar </a:t>
            </a:r>
            <a:r>
              <a:rPr lang="es-ES" sz="1300" dirty="0"/>
              <a:t>su parte</a:t>
            </a:r>
            <a:r>
              <a:rPr lang="es-ES" sz="1300" b="1" dirty="0">
                <a:solidFill>
                  <a:srgbClr val="FF0000"/>
                </a:solidFill>
              </a:rPr>
              <a:t>.</a:t>
            </a:r>
            <a:endParaRPr lang="tr-TR" sz="1300" b="1" dirty="0">
              <a:solidFill>
                <a:srgbClr val="FF0000"/>
              </a:solidFill>
            </a:endParaRPr>
          </a:p>
        </p:txBody>
      </p:sp>
      <p:graphicFrame>
        <p:nvGraphicFramePr>
          <p:cNvPr id="22" name="Table 21">
            <a:extLst>
              <a:ext uri="{FF2B5EF4-FFF2-40B4-BE49-F238E27FC236}">
                <a16:creationId xmlns:a16="http://schemas.microsoft.com/office/drawing/2014/main" id="{C27BCC99-23B3-B63B-474F-FCE176FFB8B7}"/>
              </a:ext>
            </a:extLst>
          </p:cNvPr>
          <p:cNvGraphicFramePr>
            <a:graphicFrameLocks noGrp="1"/>
          </p:cNvGraphicFramePr>
          <p:nvPr/>
        </p:nvGraphicFramePr>
        <p:xfrm>
          <a:off x="2679700" y="-2314575"/>
          <a:ext cx="1592842" cy="1027448"/>
        </p:xfrm>
        <a:graphic>
          <a:graphicData uri="http://schemas.openxmlformats.org/drawingml/2006/table">
            <a:tbl>
              <a:tblPr>
                <a:tableStyleId>{5C22544A-7EE6-4342-B048-85BDC9FD1C3A}</a:tableStyleId>
              </a:tblPr>
              <a:tblGrid>
                <a:gridCol w="796020">
                  <a:extLst>
                    <a:ext uri="{9D8B030D-6E8A-4147-A177-3AD203B41FA5}">
                      <a16:colId xmlns:a16="http://schemas.microsoft.com/office/drawing/2014/main" val="383233984"/>
                    </a:ext>
                  </a:extLst>
                </a:gridCol>
                <a:gridCol w="796822">
                  <a:extLst>
                    <a:ext uri="{9D8B030D-6E8A-4147-A177-3AD203B41FA5}">
                      <a16:colId xmlns:a16="http://schemas.microsoft.com/office/drawing/2014/main" val="2631946105"/>
                    </a:ext>
                  </a:extLst>
                </a:gridCol>
              </a:tblGrid>
              <a:tr h="117790">
                <a:tc>
                  <a:txBody>
                    <a:bodyPr/>
                    <a:lstStyle/>
                    <a:p>
                      <a:pPr algn="ctr" fontAlgn="ctr"/>
                      <a:r>
                        <a:rPr lang="en-US" sz="400" u="none" strike="noStrike">
                          <a:effectLst/>
                        </a:rPr>
                        <a:t>Who can change </a:t>
                      </a:r>
                      <a:br>
                        <a:rPr lang="en-US" sz="400" u="none" strike="noStrike">
                          <a:effectLst/>
                        </a:rPr>
                      </a:br>
                      <a:r>
                        <a:rPr lang="en-US" sz="400" u="none" strike="noStrike">
                          <a:effectLst/>
                        </a:rPr>
                        <a:t>Project Status?</a:t>
                      </a:r>
                      <a:endParaRPr lang="en-US" sz="400" b="1" i="0" u="none" strike="noStrike">
                        <a:solidFill>
                          <a:srgbClr val="FFFFFF"/>
                        </a:solidFill>
                        <a:effectLst/>
                        <a:latin typeface="Arial" panose="020B0604020202020204" pitchFamily="34" charset="0"/>
                      </a:endParaRPr>
                    </a:p>
                  </a:txBody>
                  <a:tcPr marL="0" marR="0" marT="0" marB="0" anchor="ctr"/>
                </a:tc>
                <a:tc>
                  <a:txBody>
                    <a:bodyPr/>
                    <a:lstStyle/>
                    <a:p>
                      <a:pPr algn="l" fontAlgn="b"/>
                      <a:r>
                        <a:rPr lang="tr-TR" sz="400" u="none" strike="noStrike">
                          <a:effectLst/>
                        </a:rPr>
                        <a:t>Status Change</a:t>
                      </a:r>
                      <a:endParaRPr lang="tr-TR" sz="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6983174"/>
                  </a:ext>
                </a:extLst>
              </a:tr>
              <a:tr h="87004">
                <a:tc rowSpan="3">
                  <a:txBody>
                    <a:bodyPr/>
                    <a:lstStyle/>
                    <a:p>
                      <a:pPr algn="ctr" fontAlgn="ctr"/>
                      <a:r>
                        <a:rPr lang="tr-TR" sz="400" u="none" strike="noStrike">
                          <a:effectLst/>
                        </a:rPr>
                        <a:t>PROJECT OWNER(PARTNER)</a:t>
                      </a:r>
                      <a:endParaRPr lang="tr-TR" sz="400" b="1" i="0" u="none" strike="noStrike">
                        <a:solidFill>
                          <a:srgbClr val="4472C4"/>
                        </a:solidFill>
                        <a:effectLst/>
                        <a:latin typeface="Arial" panose="020B0604020202020204" pitchFamily="34" charset="0"/>
                      </a:endParaRPr>
                    </a:p>
                  </a:txBody>
                  <a:tcPr marL="0" marR="0" marT="0" marB="0" anchor="ctr"/>
                </a:tc>
                <a:tc>
                  <a:txBody>
                    <a:bodyPr/>
                    <a:lstStyle/>
                    <a:p>
                      <a:pPr algn="l" fontAlgn="b"/>
                      <a:r>
                        <a:rPr lang="tr-TR" sz="400" u="none" strike="noStrike">
                          <a:effectLst/>
                        </a:rPr>
                        <a:t>Unsubmitted          Submitted</a:t>
                      </a:r>
                      <a:endParaRPr lang="tr-TR" sz="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22188702"/>
                  </a:ext>
                </a:extLst>
              </a:tr>
              <a:tr h="87004">
                <a:tc vMerge="1">
                  <a:txBody>
                    <a:bodyPr/>
                    <a:lstStyle/>
                    <a:p>
                      <a:endParaRPr lang="tr-TR"/>
                    </a:p>
                  </a:txBody>
                  <a:tcPr/>
                </a:tc>
                <a:tc>
                  <a:txBody>
                    <a:bodyPr/>
                    <a:lstStyle/>
                    <a:p>
                      <a:pPr algn="ctr" fontAlgn="ctr"/>
                      <a:r>
                        <a:rPr lang="tr-TR" sz="400" u="none" strike="noStrike">
                          <a:effectLst/>
                        </a:rPr>
                        <a:t>         Submitted          Unsubmitted</a:t>
                      </a:r>
                      <a:endParaRPr lang="tr-TR" sz="4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46905115"/>
                  </a:ext>
                </a:extLst>
              </a:tr>
              <a:tr h="117790">
                <a:tc vMerge="1">
                  <a:txBody>
                    <a:bodyPr/>
                    <a:lstStyle/>
                    <a:p>
                      <a:endParaRPr lang="tr-TR"/>
                    </a:p>
                  </a:txBody>
                  <a:tcPr/>
                </a:tc>
                <a:tc>
                  <a:txBody>
                    <a:bodyPr/>
                    <a:lstStyle/>
                    <a:p>
                      <a:pPr algn="l" fontAlgn="b"/>
                      <a:r>
                        <a:rPr lang="en-US" sz="400" u="none" strike="noStrike">
                          <a:effectLst/>
                        </a:rPr>
                        <a:t>     Returned for Edit          Under Review (1)*</a:t>
                      </a:r>
                      <a:endParaRPr lang="en-US" sz="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24154488"/>
                  </a:ext>
                </a:extLst>
              </a:tr>
              <a:tr h="117790">
                <a:tc rowSpan="3">
                  <a:txBody>
                    <a:bodyPr/>
                    <a:lstStyle/>
                    <a:p>
                      <a:pPr algn="ctr" fontAlgn="ctr"/>
                      <a:r>
                        <a:rPr lang="tr-TR" sz="400" u="none" strike="noStrike">
                          <a:effectLst/>
                        </a:rPr>
                        <a:t>CLUSTER LEAD</a:t>
                      </a:r>
                      <a:endParaRPr lang="tr-TR" sz="400" b="1" i="0" u="none" strike="noStrike">
                        <a:solidFill>
                          <a:srgbClr val="4472C4"/>
                        </a:solidFill>
                        <a:effectLst/>
                        <a:latin typeface="Arial" panose="020B0604020202020204" pitchFamily="34" charset="0"/>
                      </a:endParaRPr>
                    </a:p>
                  </a:txBody>
                  <a:tcPr marL="0" marR="0" marT="0" marB="0" anchor="ctr"/>
                </a:tc>
                <a:tc>
                  <a:txBody>
                    <a:bodyPr/>
                    <a:lstStyle/>
                    <a:p>
                      <a:pPr algn="ctr" fontAlgn="ctr"/>
                      <a:r>
                        <a:rPr lang="tr-TR" sz="400" u="none" strike="noStrike">
                          <a:effectLst/>
                        </a:rPr>
                        <a:t>            Submitted         Under Review</a:t>
                      </a:r>
                      <a:endParaRPr lang="tr-TR" sz="4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39813501"/>
                  </a:ext>
                </a:extLst>
              </a:tr>
              <a:tr h="235580">
                <a:tc vMerge="1">
                  <a:txBody>
                    <a:bodyPr/>
                    <a:lstStyle/>
                    <a:p>
                      <a:endParaRPr lang="tr-TR"/>
                    </a:p>
                  </a:txBody>
                  <a:tcPr/>
                </a:tc>
                <a:tc>
                  <a:txBody>
                    <a:bodyPr/>
                    <a:lstStyle/>
                    <a:p>
                      <a:pPr algn="l" fontAlgn="b"/>
                      <a:r>
                        <a:rPr lang="en-US" sz="400" u="none" strike="noStrike">
                          <a:effectLst/>
                        </a:rPr>
                        <a:t>                                Approved</a:t>
                      </a:r>
                      <a:br>
                        <a:rPr lang="en-US" sz="400" u="none" strike="noStrike">
                          <a:effectLst/>
                        </a:rPr>
                      </a:br>
                      <a:r>
                        <a:rPr lang="en-US" sz="400" u="none" strike="noStrike">
                          <a:effectLst/>
                        </a:rPr>
                        <a:t>          Under Review          Returned for Edit</a:t>
                      </a:r>
                      <a:br>
                        <a:rPr lang="en-US" sz="400" u="none" strike="noStrike">
                          <a:effectLst/>
                        </a:rPr>
                      </a:br>
                      <a:r>
                        <a:rPr lang="en-US" sz="400" u="none" strike="noStrike">
                          <a:effectLst/>
                        </a:rPr>
                        <a:t>                               Rejected</a:t>
                      </a:r>
                      <a:endParaRPr lang="en-US" sz="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31693694"/>
                  </a:ext>
                </a:extLst>
              </a:tr>
              <a:tr h="235580">
                <a:tc vMerge="1">
                  <a:txBody>
                    <a:bodyPr/>
                    <a:lstStyle/>
                    <a:p>
                      <a:endParaRPr lang="tr-TR"/>
                    </a:p>
                  </a:txBody>
                  <a:tcPr/>
                </a:tc>
                <a:tc>
                  <a:txBody>
                    <a:bodyPr/>
                    <a:lstStyle/>
                    <a:p>
                      <a:pPr algn="l" fontAlgn="b"/>
                      <a:r>
                        <a:rPr lang="en-US" sz="400" u="none" strike="noStrike" dirty="0">
                          <a:effectLst/>
                        </a:rPr>
                        <a:t>                               Approved</a:t>
                      </a:r>
                      <a:br>
                        <a:rPr lang="en-US" sz="400" u="none" strike="noStrike" dirty="0">
                          <a:effectLst/>
                        </a:rPr>
                      </a:br>
                      <a:r>
                        <a:rPr lang="en-US" sz="400" u="none" strike="noStrike" dirty="0">
                          <a:effectLst/>
                        </a:rPr>
                        <a:t>   Under Review (2)*          Returned for Edit</a:t>
                      </a:r>
                      <a:br>
                        <a:rPr lang="en-US" sz="400" u="none" strike="noStrike" dirty="0">
                          <a:effectLst/>
                        </a:rPr>
                      </a:br>
                      <a:r>
                        <a:rPr lang="en-US" sz="400" u="none" strike="noStrike" dirty="0">
                          <a:effectLst/>
                        </a:rPr>
                        <a:t>                              Rejected</a:t>
                      </a:r>
                      <a:endParaRPr lang="en-US" sz="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49772996"/>
                  </a:ext>
                </a:extLst>
              </a:tr>
            </a:tbl>
          </a:graphicData>
        </a:graphic>
      </p:graphicFrame>
      <p:graphicFrame>
        <p:nvGraphicFramePr>
          <p:cNvPr id="9" name="Object 8">
            <a:extLst>
              <a:ext uri="{FF2B5EF4-FFF2-40B4-BE49-F238E27FC236}">
                <a16:creationId xmlns:a16="http://schemas.microsoft.com/office/drawing/2014/main" id="{E29F7C4D-9D20-D696-B1F5-337C8C7B534C}"/>
              </a:ext>
            </a:extLst>
          </p:cNvPr>
          <p:cNvGraphicFramePr>
            <a:graphicFrameLocks noChangeAspect="1"/>
          </p:cNvGraphicFramePr>
          <p:nvPr>
            <p:extLst>
              <p:ext uri="{D42A27DB-BD31-4B8C-83A1-F6EECF244321}">
                <p14:modId xmlns:p14="http://schemas.microsoft.com/office/powerpoint/2010/main" val="3560666646"/>
              </p:ext>
            </p:extLst>
          </p:nvPr>
        </p:nvGraphicFramePr>
        <p:xfrm>
          <a:off x="150813" y="2293938"/>
          <a:ext cx="4506912" cy="2298700"/>
        </p:xfrm>
        <a:graphic>
          <a:graphicData uri="http://schemas.openxmlformats.org/presentationml/2006/ole">
            <mc:AlternateContent xmlns:mc="http://schemas.openxmlformats.org/markup-compatibility/2006">
              <mc:Choice xmlns:v="urn:schemas-microsoft-com:vml" Requires="v">
                <p:oleObj name="Worksheet" r:id="rId2" imgW="4832465" imgH="2463942" progId="Excel.Sheet.12">
                  <p:embed/>
                </p:oleObj>
              </mc:Choice>
              <mc:Fallback>
                <p:oleObj name="Worksheet" r:id="rId2" imgW="4832465" imgH="2463942" progId="Excel.Sheet.12">
                  <p:embed/>
                  <p:pic>
                    <p:nvPicPr>
                      <p:cNvPr id="9" name="Object 8">
                        <a:extLst>
                          <a:ext uri="{FF2B5EF4-FFF2-40B4-BE49-F238E27FC236}">
                            <a16:creationId xmlns:a16="http://schemas.microsoft.com/office/drawing/2014/main" id="{E29F7C4D-9D20-D696-B1F5-337C8C7B534C}"/>
                          </a:ext>
                        </a:extLst>
                      </p:cNvPr>
                      <p:cNvPicPr/>
                      <p:nvPr/>
                    </p:nvPicPr>
                    <p:blipFill>
                      <a:blip r:embed="rId3"/>
                      <a:stretch>
                        <a:fillRect/>
                      </a:stretch>
                    </p:blipFill>
                    <p:spPr>
                      <a:xfrm>
                        <a:off x="150813" y="2293938"/>
                        <a:ext cx="4506912" cy="22987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C9C086A-7951-9DF3-B467-77E372DF4304}"/>
              </a:ext>
            </a:extLst>
          </p:cNvPr>
          <p:cNvGraphicFramePr>
            <a:graphicFrameLocks noChangeAspect="1"/>
          </p:cNvGraphicFramePr>
          <p:nvPr>
            <p:extLst>
              <p:ext uri="{D42A27DB-BD31-4B8C-83A1-F6EECF244321}">
                <p14:modId xmlns:p14="http://schemas.microsoft.com/office/powerpoint/2010/main" val="406438788"/>
              </p:ext>
            </p:extLst>
          </p:nvPr>
        </p:nvGraphicFramePr>
        <p:xfrm>
          <a:off x="4470400" y="2209800"/>
          <a:ext cx="4633913" cy="2532063"/>
        </p:xfrm>
        <a:graphic>
          <a:graphicData uri="http://schemas.openxmlformats.org/presentationml/2006/ole">
            <mc:AlternateContent xmlns:mc="http://schemas.openxmlformats.org/markup-compatibility/2006">
              <mc:Choice xmlns:v="urn:schemas-microsoft-com:vml" Requires="v">
                <p:oleObj name="Worksheet" r:id="rId4" imgW="4832465" imgH="2641458" progId="Excel.Sheet.12">
                  <p:embed/>
                </p:oleObj>
              </mc:Choice>
              <mc:Fallback>
                <p:oleObj name="Worksheet" r:id="rId4" imgW="4832465" imgH="2641458" progId="Excel.Sheet.12">
                  <p:embed/>
                  <p:pic>
                    <p:nvPicPr>
                      <p:cNvPr id="10" name="Object 9">
                        <a:extLst>
                          <a:ext uri="{FF2B5EF4-FFF2-40B4-BE49-F238E27FC236}">
                            <a16:creationId xmlns:a16="http://schemas.microsoft.com/office/drawing/2014/main" id="{FC9C086A-7951-9DF3-B467-77E372DF4304}"/>
                          </a:ext>
                        </a:extLst>
                      </p:cNvPr>
                      <p:cNvPicPr/>
                      <p:nvPr/>
                    </p:nvPicPr>
                    <p:blipFill>
                      <a:blip r:embed="rId5"/>
                      <a:stretch>
                        <a:fillRect/>
                      </a:stretch>
                    </p:blipFill>
                    <p:spPr>
                      <a:xfrm>
                        <a:off x="4470400" y="2209800"/>
                        <a:ext cx="4633913" cy="2532063"/>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8CBCF405-9FB1-B753-5B3E-897F9BC9E911}"/>
              </a:ext>
            </a:extLst>
          </p:cNvPr>
          <p:cNvSpPr txBox="1"/>
          <p:nvPr/>
        </p:nvSpPr>
        <p:spPr>
          <a:xfrm>
            <a:off x="56692" y="1391716"/>
            <a:ext cx="805586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dirty="0">
                <a:cs typeface="Arial"/>
              </a:rPr>
              <a:t>Las tablas a continuación resumen quién puede cambiar el estado de los proyectos (de - a):</a:t>
            </a:r>
            <a:endParaRPr lang="en-US" sz="1300" dirty="0">
              <a:cs typeface="Arial"/>
            </a:endParaRPr>
          </a:p>
        </p:txBody>
      </p:sp>
    </p:spTree>
    <p:extLst>
      <p:ext uri="{BB962C8B-B14F-4D97-AF65-F5344CB8AC3E}">
        <p14:creationId xmlns:p14="http://schemas.microsoft.com/office/powerpoint/2010/main" val="2866088236"/>
      </p:ext>
    </p:extLst>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93E3-538B-3DB3-A1A7-E43DEE19C279}"/>
              </a:ext>
            </a:extLst>
          </p:cNvPr>
          <p:cNvSpPr>
            <a:spLocks noGrp="1"/>
          </p:cNvSpPr>
          <p:nvPr>
            <p:ph type="title"/>
          </p:nvPr>
        </p:nvSpPr>
        <p:spPr>
          <a:xfrm>
            <a:off x="0" y="793648"/>
            <a:ext cx="8446120" cy="400110"/>
          </a:xfrm>
        </p:spPr>
        <p:txBody>
          <a:bodyPr/>
          <a:lstStyle/>
          <a:p>
            <a:r>
              <a:rPr lang="en-US" sz="2000" b="1" dirty="0" err="1">
                <a:effectLst/>
                <a:latin typeface="+mn-lt"/>
                <a:ea typeface="Yu Gothic Light"/>
                <a:cs typeface="Arial"/>
              </a:rPr>
              <a:t>Editar</a:t>
            </a:r>
            <a:r>
              <a:rPr lang="en-US" sz="2000" b="1" dirty="0">
                <a:effectLst/>
                <a:latin typeface="+mn-lt"/>
                <a:ea typeface="Yu Gothic Light"/>
                <a:cs typeface="Arial"/>
              </a:rPr>
              <a:t> </a:t>
            </a:r>
            <a:r>
              <a:rPr lang="en-US" sz="2000" b="1" dirty="0" err="1">
                <a:effectLst/>
                <a:latin typeface="+mn-lt"/>
                <a:ea typeface="Yu Gothic Light"/>
                <a:cs typeface="Arial"/>
              </a:rPr>
              <a:t>Proyectos</a:t>
            </a:r>
            <a:endParaRPr lang="en-US" sz="2000" dirty="0">
              <a:latin typeface="+mn-lt"/>
              <a:ea typeface="Yu Gothic Light"/>
              <a:cs typeface="Arial"/>
            </a:endParaRPr>
          </a:p>
        </p:txBody>
      </p:sp>
      <p:sp>
        <p:nvSpPr>
          <p:cNvPr id="5" name="Slide Number Placeholder 4">
            <a:extLst>
              <a:ext uri="{FF2B5EF4-FFF2-40B4-BE49-F238E27FC236}">
                <a16:creationId xmlns:a16="http://schemas.microsoft.com/office/drawing/2014/main" id="{0B43971E-5DFB-6F67-3E66-1E9CA2EF1756}"/>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33</a:t>
            </a:fld>
            <a:endParaRPr lang="en-GB" b="1">
              <a:solidFill>
                <a:srgbClr val="000000">
                  <a:lumMod val="65000"/>
                  <a:lumOff val="35000"/>
                </a:srgbClr>
              </a:solidFill>
            </a:endParaRPr>
          </a:p>
        </p:txBody>
      </p:sp>
      <p:cxnSp>
        <p:nvCxnSpPr>
          <p:cNvPr id="11" name="Straight Connector 10">
            <a:extLst>
              <a:ext uri="{FF2B5EF4-FFF2-40B4-BE49-F238E27FC236}">
                <a16:creationId xmlns:a16="http://schemas.microsoft.com/office/drawing/2014/main" id="{D4CCE67C-0F3E-F50B-D918-32E22E2A3BF8}"/>
              </a:ext>
            </a:extLst>
          </p:cNvPr>
          <p:cNvCxnSpPr>
            <a:cxnSpLocks/>
          </p:cNvCxnSpPr>
          <p:nvPr/>
        </p:nvCxnSpPr>
        <p:spPr bwMode="auto">
          <a:xfrm>
            <a:off x="0" y="1193758"/>
            <a:ext cx="1873624"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A793CE3F-89FD-5B8A-DB1D-C87027BE58F6}"/>
              </a:ext>
            </a:extLst>
          </p:cNvPr>
          <p:cNvSpPr txBox="1"/>
          <p:nvPr/>
        </p:nvSpPr>
        <p:spPr>
          <a:xfrm>
            <a:off x="185303" y="5748764"/>
            <a:ext cx="8716159" cy="692497"/>
          </a:xfrm>
          <a:prstGeom prst="rect">
            <a:avLst/>
          </a:prstGeom>
          <a:noFill/>
        </p:spPr>
        <p:txBody>
          <a:bodyPr wrap="square">
            <a:spAutoFit/>
          </a:bodyPr>
          <a:lstStyle/>
          <a:p>
            <a:r>
              <a:rPr lang="es-ES" sz="1300" b="1" dirty="0">
                <a:solidFill>
                  <a:srgbClr val="FF0000"/>
                </a:solidFill>
              </a:rPr>
              <a:t>(1)* </a:t>
            </a:r>
            <a:r>
              <a:rPr lang="es-ES" sz="1300" dirty="0"/>
              <a:t>Este escenario ocurre en proyectos multisectoriales que son </a:t>
            </a:r>
            <a:r>
              <a:rPr lang="es-ES" sz="1300" b="1" dirty="0"/>
              <a:t>'Devueltos para Editar</a:t>
            </a:r>
            <a:r>
              <a:rPr lang="es-ES" sz="1300" dirty="0"/>
              <a:t>' por cualquiera de los otros clústeres participantes. En este caso, los otros clústeres cuyo estado individual correspondiente es </a:t>
            </a:r>
            <a:r>
              <a:rPr lang="es-ES" sz="1300" b="1" dirty="0"/>
              <a:t>'En Revisión</a:t>
            </a:r>
            <a:r>
              <a:rPr lang="es-ES" sz="1300" dirty="0"/>
              <a:t>' PUEDEN </a:t>
            </a:r>
            <a:r>
              <a:rPr lang="es-ES" sz="1300" b="1" dirty="0"/>
              <a:t>editar</a:t>
            </a:r>
            <a:r>
              <a:rPr lang="es-ES" sz="1300" dirty="0"/>
              <a:t> su parte.</a:t>
            </a:r>
            <a:endParaRPr lang="tr-TR" sz="1300" dirty="0"/>
          </a:p>
        </p:txBody>
      </p:sp>
      <p:graphicFrame>
        <p:nvGraphicFramePr>
          <p:cNvPr id="4" name="Object 3">
            <a:extLst>
              <a:ext uri="{FF2B5EF4-FFF2-40B4-BE49-F238E27FC236}">
                <a16:creationId xmlns:a16="http://schemas.microsoft.com/office/drawing/2014/main" id="{F8AE24EA-96C2-69E3-F191-6C52DEFDC78E}"/>
              </a:ext>
            </a:extLst>
          </p:cNvPr>
          <p:cNvGraphicFramePr>
            <a:graphicFrameLocks noChangeAspect="1"/>
          </p:cNvGraphicFramePr>
          <p:nvPr>
            <p:extLst>
              <p:ext uri="{D42A27DB-BD31-4B8C-83A1-F6EECF244321}">
                <p14:modId xmlns:p14="http://schemas.microsoft.com/office/powerpoint/2010/main" val="250096287"/>
              </p:ext>
            </p:extLst>
          </p:nvPr>
        </p:nvGraphicFramePr>
        <p:xfrm>
          <a:off x="823913" y="1981200"/>
          <a:ext cx="7113587" cy="3392488"/>
        </p:xfrm>
        <a:graphic>
          <a:graphicData uri="http://schemas.openxmlformats.org/presentationml/2006/ole">
            <mc:AlternateContent xmlns:mc="http://schemas.openxmlformats.org/markup-compatibility/2006">
              <mc:Choice xmlns:v="urn:schemas-microsoft-com:vml" Requires="v">
                <p:oleObj name="Worksheet" r:id="rId2" imgW="5499189" imgH="2622727" progId="Excel.Sheet.12">
                  <p:embed/>
                </p:oleObj>
              </mc:Choice>
              <mc:Fallback>
                <p:oleObj name="Worksheet" r:id="rId2" imgW="5499189" imgH="2622727" progId="Excel.Sheet.12">
                  <p:embed/>
                  <p:pic>
                    <p:nvPicPr>
                      <p:cNvPr id="4" name="Object 3">
                        <a:extLst>
                          <a:ext uri="{FF2B5EF4-FFF2-40B4-BE49-F238E27FC236}">
                            <a16:creationId xmlns:a16="http://schemas.microsoft.com/office/drawing/2014/main" id="{F8AE24EA-96C2-69E3-F191-6C52DEFDC78E}"/>
                          </a:ext>
                        </a:extLst>
                      </p:cNvPr>
                      <p:cNvPicPr/>
                      <p:nvPr/>
                    </p:nvPicPr>
                    <p:blipFill>
                      <a:blip r:embed="rId3"/>
                      <a:stretch>
                        <a:fillRect/>
                      </a:stretch>
                    </p:blipFill>
                    <p:spPr>
                      <a:xfrm>
                        <a:off x="823913" y="1981200"/>
                        <a:ext cx="7113587" cy="33924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9EC3C3A6-D85B-9966-C22E-2EB182BCCC79}"/>
              </a:ext>
            </a:extLst>
          </p:cNvPr>
          <p:cNvSpPr txBox="1"/>
          <p:nvPr/>
        </p:nvSpPr>
        <p:spPr>
          <a:xfrm>
            <a:off x="1828" y="1428292"/>
            <a:ext cx="805586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dirty="0">
                <a:cs typeface="Arial"/>
              </a:rPr>
              <a:t>La tabla a continuación resume quién puede editar proyectos bajo qué estado(s):</a:t>
            </a:r>
            <a:endParaRPr lang="en-US" sz="1300" dirty="0">
              <a:cs typeface="Arial"/>
            </a:endParaRPr>
          </a:p>
        </p:txBody>
      </p:sp>
    </p:spTree>
    <p:extLst>
      <p:ext uri="{BB962C8B-B14F-4D97-AF65-F5344CB8AC3E}">
        <p14:creationId xmlns:p14="http://schemas.microsoft.com/office/powerpoint/2010/main" val="334704789"/>
      </p:ext>
    </p:extLst>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A map of the world&#10;&#10;Description automatically generated">
            <a:extLst>
              <a:ext uri="{FF2B5EF4-FFF2-40B4-BE49-F238E27FC236}">
                <a16:creationId xmlns:a16="http://schemas.microsoft.com/office/drawing/2014/main" id="{A0A67B5B-AF1A-26C0-6E0E-CA61C4787698}"/>
              </a:ext>
            </a:extLst>
          </p:cNvPr>
          <p:cNvPicPr>
            <a:picLocks noChangeAspect="1"/>
          </p:cNvPicPr>
          <p:nvPr/>
        </p:nvPicPr>
        <p:blipFill rotWithShape="1">
          <a:blip r:embed="rId2"/>
          <a:srcRect l="10330" t="3425" r="3377" b="3429"/>
          <a:stretch/>
        </p:blipFill>
        <p:spPr>
          <a:xfrm>
            <a:off x="82809" y="3228493"/>
            <a:ext cx="4928462" cy="3203418"/>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0" y="819397"/>
            <a:ext cx="8231187" cy="400110"/>
          </a:xfrm>
        </p:spPr>
        <p:txBody>
          <a:bodyPr/>
          <a:lstStyle/>
          <a:p>
            <a:r>
              <a:rPr lang="en-US" sz="2000" dirty="0" err="1">
                <a:latin typeface="+mn-lt"/>
                <a:ea typeface="Yu Gothic Light"/>
                <a:cs typeface="Times New Roman"/>
              </a:rPr>
              <a:t>Revisar</a:t>
            </a:r>
            <a:r>
              <a:rPr lang="en-US" sz="2000" dirty="0">
                <a:latin typeface="+mn-lt"/>
                <a:ea typeface="Yu Gothic Light"/>
                <a:cs typeface="Times New Roman"/>
              </a:rPr>
              <a:t> </a:t>
            </a:r>
            <a:r>
              <a:rPr lang="en-US" sz="2000" dirty="0" err="1">
                <a:latin typeface="+mn-lt"/>
                <a:ea typeface="Yu Gothic Light"/>
                <a:cs typeface="Times New Roman"/>
              </a:rPr>
              <a:t>Proyectos</a:t>
            </a:r>
            <a:r>
              <a:rPr lang="en-US" sz="2000" dirty="0">
                <a:latin typeface="+mn-lt"/>
                <a:ea typeface="Yu Gothic Light"/>
                <a:cs typeface="Times New Roman"/>
              </a:rPr>
              <a:t> </a:t>
            </a:r>
            <a:r>
              <a:rPr lang="en-US" sz="2000" dirty="0" err="1">
                <a:latin typeface="+mn-lt"/>
                <a:ea typeface="Yu Gothic Light"/>
                <a:cs typeface="Times New Roman"/>
              </a:rPr>
              <a:t>Publicados</a:t>
            </a:r>
            <a:endParaRPr lang="en-US" sz="2000" b="0" dirty="0">
              <a:latin typeface="+mn-lt"/>
              <a:ea typeface="Yu Gothic Light"/>
              <a:cs typeface="Times New Roman"/>
            </a:endParaRP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1" y="1296694"/>
            <a:ext cx="9061191" cy="2094676"/>
          </a:xfrm>
        </p:spPr>
        <p:txBody>
          <a:bodyPr/>
          <a:lstStyle/>
          <a:p>
            <a:pPr>
              <a:buClr>
                <a:srgbClr val="000000"/>
              </a:buClr>
              <a:buFont typeface="Arial"/>
              <a:buChar char="•"/>
            </a:pPr>
            <a:r>
              <a:rPr lang="es-ES" sz="1400" dirty="0"/>
              <a:t>Cuando se toma la decisión de revisar proyectos, es decir, debido a un cambio en el contexto, las necesidades o la planificación, los proyectos publicados deberán ser revisados para incluir cifras actualizadas. Los Propietarios de Proyectos pueden hacerlo creando una nueva versión. Los pasos son</a:t>
            </a:r>
            <a:r>
              <a:rPr lang="en-US" sz="1400" dirty="0"/>
              <a:t>:</a:t>
            </a:r>
          </a:p>
          <a:p>
            <a:pPr>
              <a:buClr>
                <a:srgbClr val="000000"/>
              </a:buClr>
              <a:buFont typeface="Arial"/>
              <a:buChar char="•"/>
            </a:pPr>
            <a:r>
              <a:rPr lang="es-ES" sz="1400" dirty="0"/>
              <a:t>Haz clic en el </a:t>
            </a:r>
            <a:r>
              <a:rPr lang="es-ES" sz="1400" b="1" dirty="0"/>
              <a:t>símbolo de pluma </a:t>
            </a:r>
            <a:r>
              <a:rPr lang="es-ES" sz="1400" dirty="0"/>
              <a:t>para crear una nueva versión del proyecto. Por ejemplo, si el código del proyecto es </a:t>
            </a:r>
            <a:r>
              <a:rPr lang="es-ES" sz="1400" dirty="0">
                <a:solidFill>
                  <a:schemeClr val="accent4">
                    <a:lumMod val="75000"/>
                  </a:schemeClr>
                </a:solidFill>
                <a:ea typeface="Yu Mincho"/>
                <a:cs typeface="Arial"/>
              </a:rPr>
              <a:t>HNG23-EDU-200039</a:t>
            </a:r>
            <a:r>
              <a:rPr lang="es-ES" b="1" dirty="0">
                <a:solidFill>
                  <a:schemeClr val="accent4">
                    <a:lumMod val="75000"/>
                  </a:schemeClr>
                </a:solidFill>
                <a:ea typeface="Yu Mincho"/>
                <a:cs typeface="Arial"/>
              </a:rPr>
              <a:t>-1</a:t>
            </a:r>
            <a:r>
              <a:rPr lang="es-ES" sz="1400" dirty="0"/>
              <a:t>, entonces la nueva versión creada tendrá el mismo código, excepto el 'número de versión' que se mostrará con un sufijo después del signo de guion, como</a:t>
            </a:r>
            <a:r>
              <a:rPr lang="es-ES" sz="1400" dirty="0">
                <a:solidFill>
                  <a:schemeClr val="accent4">
                    <a:lumMod val="75000"/>
                  </a:schemeClr>
                </a:solidFill>
                <a:ea typeface="Yu Mincho"/>
                <a:cs typeface="Arial"/>
              </a:rPr>
              <a:t> HNG23-EDU-200039-</a:t>
            </a:r>
            <a:r>
              <a:rPr lang="es-ES" b="1" dirty="0">
                <a:solidFill>
                  <a:schemeClr val="accent4">
                    <a:lumMod val="75000"/>
                  </a:schemeClr>
                </a:solidFill>
                <a:ea typeface="Yu Mincho"/>
                <a:cs typeface="Arial"/>
              </a:rPr>
              <a:t>2.</a:t>
            </a:r>
            <a:endParaRPr lang="en-US" sz="1400" b="1" dirty="0">
              <a:solidFill>
                <a:schemeClr val="accent4">
                  <a:lumMod val="75000"/>
                </a:schemeClr>
              </a:solidFill>
              <a:ea typeface="Yu Mincho"/>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34</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0" y="1219507"/>
            <a:ext cx="4858871"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9" name="Oval 8">
            <a:extLst>
              <a:ext uri="{FF2B5EF4-FFF2-40B4-BE49-F238E27FC236}">
                <a16:creationId xmlns:a16="http://schemas.microsoft.com/office/drawing/2014/main" id="{FC14CF6F-233C-4D11-A4A3-21B1A0DC6DB8}"/>
              </a:ext>
            </a:extLst>
          </p:cNvPr>
          <p:cNvSpPr/>
          <p:nvPr/>
        </p:nvSpPr>
        <p:spPr bwMode="auto">
          <a:xfrm>
            <a:off x="516602" y="4566573"/>
            <a:ext cx="283496" cy="3424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9" name="Arrow: Up 18">
            <a:extLst>
              <a:ext uri="{FF2B5EF4-FFF2-40B4-BE49-F238E27FC236}">
                <a16:creationId xmlns:a16="http://schemas.microsoft.com/office/drawing/2014/main" id="{30CF4997-0639-14DD-ACAC-81A14EA49A11}"/>
              </a:ext>
            </a:extLst>
          </p:cNvPr>
          <p:cNvSpPr/>
          <p:nvPr/>
        </p:nvSpPr>
        <p:spPr bwMode="auto">
          <a:xfrm rot="5400000">
            <a:off x="201625" y="4561982"/>
            <a:ext cx="226536" cy="351602"/>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pic>
        <p:nvPicPr>
          <p:cNvPr id="11" name="Picture 11" descr="A screenshot of a web page&#10;&#10;Description automatically generated">
            <a:extLst>
              <a:ext uri="{FF2B5EF4-FFF2-40B4-BE49-F238E27FC236}">
                <a16:creationId xmlns:a16="http://schemas.microsoft.com/office/drawing/2014/main" id="{94455940-45D2-F559-2041-AE67C5357186}"/>
              </a:ext>
            </a:extLst>
          </p:cNvPr>
          <p:cNvPicPr>
            <a:picLocks noChangeAspect="1"/>
          </p:cNvPicPr>
          <p:nvPr/>
        </p:nvPicPr>
        <p:blipFill>
          <a:blip r:embed="rId3"/>
          <a:stretch>
            <a:fillRect/>
          </a:stretch>
        </p:blipFill>
        <p:spPr>
          <a:xfrm>
            <a:off x="3652070" y="3597747"/>
            <a:ext cx="5139812" cy="2510790"/>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B78E1DAD-F036-AEED-4D02-DBBEADFB0FE8}"/>
              </a:ext>
            </a:extLst>
          </p:cNvPr>
          <p:cNvSpPr/>
          <p:nvPr/>
        </p:nvSpPr>
        <p:spPr bwMode="auto">
          <a:xfrm>
            <a:off x="1864099" y="3228493"/>
            <a:ext cx="228600" cy="271943"/>
          </a:xfrm>
          <a:prstGeom prst="rect">
            <a:avLst/>
          </a:prstGeom>
          <a:noFill/>
          <a:ln>
            <a:solidFill>
              <a:schemeClr val="accent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accent4">
                  <a:lumMod val="75000"/>
                </a:schemeClr>
              </a:solidFill>
              <a:effectLst/>
              <a:latin typeface="Arial" charset="0"/>
            </a:endParaRPr>
          </a:p>
        </p:txBody>
      </p:sp>
      <p:sp>
        <p:nvSpPr>
          <p:cNvPr id="14" name="Rectangle 13">
            <a:extLst>
              <a:ext uri="{FF2B5EF4-FFF2-40B4-BE49-F238E27FC236}">
                <a16:creationId xmlns:a16="http://schemas.microsoft.com/office/drawing/2014/main" id="{A8FFC318-A645-1F07-5FDC-7DD5C81BF816}"/>
              </a:ext>
            </a:extLst>
          </p:cNvPr>
          <p:cNvSpPr/>
          <p:nvPr/>
        </p:nvSpPr>
        <p:spPr bwMode="auto">
          <a:xfrm>
            <a:off x="6305436" y="3659564"/>
            <a:ext cx="228600" cy="271943"/>
          </a:xfrm>
          <a:prstGeom prst="rect">
            <a:avLst/>
          </a:prstGeom>
          <a:noFill/>
          <a:ln>
            <a:solidFill>
              <a:schemeClr val="accent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accent4">
                  <a:lumMod val="75000"/>
                </a:schemeClr>
              </a:solidFill>
              <a:effectLst/>
              <a:latin typeface="Arial" charset="0"/>
            </a:endParaRPr>
          </a:p>
        </p:txBody>
      </p:sp>
    </p:spTree>
    <p:extLst>
      <p:ext uri="{BB962C8B-B14F-4D97-AF65-F5344CB8AC3E}">
        <p14:creationId xmlns:p14="http://schemas.microsoft.com/office/powerpoint/2010/main" val="622388476"/>
      </p:ext>
    </p:extLst>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F44E941-FB21-3F5D-205B-4BEA184A5043}"/>
              </a:ext>
            </a:extLst>
          </p:cNvPr>
          <p:cNvPicPr>
            <a:picLocks noChangeAspect="1"/>
          </p:cNvPicPr>
          <p:nvPr/>
        </p:nvPicPr>
        <p:blipFill>
          <a:blip r:embed="rId2"/>
          <a:stretch>
            <a:fillRect/>
          </a:stretch>
        </p:blipFill>
        <p:spPr>
          <a:xfrm>
            <a:off x="3995730" y="3646408"/>
            <a:ext cx="4940040" cy="269012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F70D6DCC-B6F1-C34A-A629-E5D6620288A7}"/>
              </a:ext>
            </a:extLst>
          </p:cNvPr>
          <p:cNvSpPr>
            <a:spLocks noGrp="1"/>
          </p:cNvSpPr>
          <p:nvPr>
            <p:ph type="title"/>
          </p:nvPr>
        </p:nvSpPr>
        <p:spPr>
          <a:xfrm>
            <a:off x="1" y="795169"/>
            <a:ext cx="9143999" cy="400110"/>
          </a:xfrm>
        </p:spPr>
        <p:txBody>
          <a:bodyPr/>
          <a:lstStyle/>
          <a:p>
            <a:pPr lvl="0">
              <a:lnSpc>
                <a:spcPct val="107000"/>
              </a:lnSpc>
            </a:pPr>
            <a:r>
              <a:rPr lang="es-AR" sz="2000" dirty="0">
                <a:effectLst/>
                <a:latin typeface="Arial"/>
                <a:ea typeface="Calibri" panose="020F0502020204030204" pitchFamily="34" charset="0"/>
                <a:cs typeface="Arial"/>
              </a:rPr>
              <a:t>Descargar datos de proyectos</a:t>
            </a:r>
          </a:p>
        </p:txBody>
      </p:sp>
      <p:sp>
        <p:nvSpPr>
          <p:cNvPr id="3" name="Text Placeholder 2">
            <a:extLst>
              <a:ext uri="{FF2B5EF4-FFF2-40B4-BE49-F238E27FC236}">
                <a16:creationId xmlns:a16="http://schemas.microsoft.com/office/drawing/2014/main" id="{9A3A1672-A708-AB0D-CF77-BE16A0760F92}"/>
              </a:ext>
            </a:extLst>
          </p:cNvPr>
          <p:cNvSpPr>
            <a:spLocks noGrp="1"/>
          </p:cNvSpPr>
          <p:nvPr>
            <p:ph type="body" sz="quarter" idx="13"/>
          </p:nvPr>
        </p:nvSpPr>
        <p:spPr>
          <a:xfrm>
            <a:off x="0" y="1334799"/>
            <a:ext cx="9143998" cy="2429896"/>
          </a:xfrm>
        </p:spPr>
        <p:txBody>
          <a:bodyPr/>
          <a:lstStyle/>
          <a:p>
            <a:pPr marL="0" indent="0">
              <a:buNone/>
            </a:pPr>
            <a:r>
              <a:rPr lang="es-ES" sz="1400" dirty="0">
                <a:latin typeface="Arial" panose="020B0604020202020204" pitchFamily="34" charset="0"/>
                <a:ea typeface="Yu Mincho" panose="02020400000000000000" pitchFamily="18" charset="-128"/>
                <a:cs typeface="Arial" panose="020B0604020202020204" pitchFamily="34" charset="0"/>
              </a:rPr>
              <a:t>Los conjuntos de datos de proyectos se pueden extraer desde la interfaz del Módulo de Proyectos de la siguiente manera:</a:t>
            </a:r>
          </a:p>
          <a:p>
            <a:pPr marL="0" indent="0">
              <a:buNone/>
            </a:pPr>
            <a:r>
              <a:rPr lang="es-ES" sz="1400" dirty="0">
                <a:latin typeface="Arial" panose="020B0604020202020204" pitchFamily="34" charset="0"/>
                <a:ea typeface="Yu Mincho" panose="02020400000000000000" pitchFamily="18" charset="-128"/>
                <a:cs typeface="Arial" panose="020B0604020202020204" pitchFamily="34" charset="0"/>
              </a:rPr>
              <a:t>Selecciona el plan en el panel izquierdo, luego haz clic en el icono con barras para ver los diferentes informes disponibles en formato Excel. Estos son</a:t>
            </a:r>
            <a:r>
              <a:rPr lang="en-US" sz="1400" dirty="0">
                <a:latin typeface="Arial" panose="020B0604020202020204" pitchFamily="34" charset="0"/>
                <a:ea typeface="Yu Mincho" panose="02020400000000000000" pitchFamily="18" charset="-128"/>
                <a:cs typeface="Arial" panose="020B0604020202020204" pitchFamily="34" charset="0"/>
              </a:rPr>
              <a:t>:</a:t>
            </a:r>
          </a:p>
          <a:p>
            <a:pPr lvl="1"/>
            <a:r>
              <a:rPr lang="es-ES" sz="1400" u="sng" dirty="0">
                <a:effectLst/>
                <a:latin typeface="Arial" panose="020B0604020202020204" pitchFamily="34" charset="0"/>
                <a:ea typeface="Yu Mincho" panose="02020400000000000000" pitchFamily="18" charset="-128"/>
                <a:cs typeface="Arial" panose="020B0604020202020204" pitchFamily="34" charset="0"/>
              </a:rPr>
              <a:t>Descargar la vista resumida actual de proyectos: </a:t>
            </a:r>
            <a:r>
              <a:rPr lang="es-ES" sz="1400" dirty="0">
                <a:effectLst/>
                <a:latin typeface="Arial" panose="020B0604020202020204" pitchFamily="34" charset="0"/>
                <a:ea typeface="Yu Mincho" panose="02020400000000000000" pitchFamily="18" charset="-128"/>
                <a:cs typeface="Arial" panose="020B0604020202020204" pitchFamily="34" charset="0"/>
              </a:rPr>
              <a:t>Tabla resumen solo de los proyectos que se muestran en la pantalla</a:t>
            </a:r>
            <a:r>
              <a:rPr lang="en-US" sz="1400" dirty="0">
                <a:effectLst/>
                <a:latin typeface="Arial" panose="020B0604020202020204" pitchFamily="34" charset="0"/>
                <a:ea typeface="Yu Mincho" panose="02020400000000000000" pitchFamily="18" charset="-128"/>
                <a:cs typeface="Arial" panose="020B0604020202020204" pitchFamily="34" charset="0"/>
              </a:rPr>
              <a:t>.</a:t>
            </a:r>
          </a:p>
          <a:p>
            <a:pPr lvl="1"/>
            <a:r>
              <a:rPr lang="es-ES" sz="1400" u="sng" dirty="0">
                <a:latin typeface="Arial" panose="020B0604020202020204" pitchFamily="34" charset="0"/>
                <a:ea typeface="Yu Mincho" panose="02020400000000000000" pitchFamily="18" charset="-128"/>
                <a:cs typeface="Arial" panose="020B0604020202020204" pitchFamily="34" charset="0"/>
              </a:rPr>
              <a:t>Descargar todos los datos: </a:t>
            </a:r>
            <a:r>
              <a:rPr lang="es-ES" sz="1400" dirty="0">
                <a:latin typeface="Arial" panose="020B0604020202020204" pitchFamily="34" charset="0"/>
                <a:ea typeface="Yu Mincho" panose="02020400000000000000" pitchFamily="18" charset="-128"/>
                <a:cs typeface="Arial" panose="020B0604020202020204" pitchFamily="34" charset="0"/>
              </a:rPr>
              <a:t>Lista de todos los detalles de los proyectos, presupuestos, cargas de trabajo generales de los proyectos y objetivos de indicadores, pero los datos desglosados no están disponibles en este informe</a:t>
            </a:r>
            <a:r>
              <a:rPr lang="en-US" sz="1400" dirty="0">
                <a:effectLst/>
                <a:latin typeface="Arial" panose="020B0604020202020204" pitchFamily="34" charset="0"/>
                <a:ea typeface="Yu Mincho" panose="02020400000000000000" pitchFamily="18" charset="-128"/>
                <a:cs typeface="Arial" panose="020B0604020202020204" pitchFamily="34" charset="0"/>
              </a:rPr>
              <a:t>.</a:t>
            </a:r>
          </a:p>
        </p:txBody>
      </p:sp>
      <p:sp>
        <p:nvSpPr>
          <p:cNvPr id="5" name="Slide Number Placeholder 4">
            <a:extLst>
              <a:ext uri="{FF2B5EF4-FFF2-40B4-BE49-F238E27FC236}">
                <a16:creationId xmlns:a16="http://schemas.microsoft.com/office/drawing/2014/main" id="{22E17D67-B900-30DF-5B0C-CA915FD5AA0F}"/>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35</a:t>
            </a:fld>
            <a:endParaRPr lang="en-GB" b="1">
              <a:solidFill>
                <a:srgbClr val="000000">
                  <a:lumMod val="65000"/>
                  <a:lumOff val="35000"/>
                </a:srgbClr>
              </a:solidFill>
            </a:endParaRPr>
          </a:p>
        </p:txBody>
      </p:sp>
      <p:cxnSp>
        <p:nvCxnSpPr>
          <p:cNvPr id="9" name="Straight Connector 8">
            <a:extLst>
              <a:ext uri="{FF2B5EF4-FFF2-40B4-BE49-F238E27FC236}">
                <a16:creationId xmlns:a16="http://schemas.microsoft.com/office/drawing/2014/main" id="{81434900-AB3C-69AE-561B-0C69E90B00E4}"/>
              </a:ext>
            </a:extLst>
          </p:cNvPr>
          <p:cNvCxnSpPr>
            <a:cxnSpLocks/>
          </p:cNvCxnSpPr>
          <p:nvPr/>
        </p:nvCxnSpPr>
        <p:spPr bwMode="auto">
          <a:xfrm flipV="1">
            <a:off x="0" y="1222738"/>
            <a:ext cx="5925671" cy="259"/>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83098A2F-FFF6-D2DF-43A9-4938411D9771}"/>
              </a:ext>
            </a:extLst>
          </p:cNvPr>
          <p:cNvSpPr txBox="1"/>
          <p:nvPr/>
        </p:nvSpPr>
        <p:spPr>
          <a:xfrm>
            <a:off x="344534" y="3646408"/>
            <a:ext cx="3439816" cy="3048079"/>
          </a:xfrm>
          <a:prstGeom prst="rect">
            <a:avLst/>
          </a:prstGeom>
          <a:noFill/>
        </p:spPr>
        <p:txBody>
          <a:bodyPr wrap="square" rtlCol="0">
            <a:spAutoFit/>
          </a:bodyPr>
          <a:lstStyle/>
          <a:p>
            <a:pPr>
              <a:lnSpc>
                <a:spcPct val="107000"/>
              </a:lnSpc>
              <a:spcAft>
                <a:spcPts val="800"/>
              </a:spcAft>
            </a:pPr>
            <a:r>
              <a:rPr lang="es-ES" sz="1800" dirty="0">
                <a:effectLst/>
                <a:latin typeface="Calibri" panose="020F0502020204030204" pitchFamily="34" charset="0"/>
                <a:ea typeface="DengXian" panose="02010600030101010101" pitchFamily="2" charset="-122"/>
                <a:cs typeface="Arial" panose="020B0604020202020204" pitchFamily="34" charset="0"/>
              </a:rPr>
              <a:t>- </a:t>
            </a:r>
            <a:r>
              <a:rPr lang="es-ES" sz="1400" u="sng" dirty="0">
                <a:latin typeface="Arial" panose="020B0604020202020204" pitchFamily="34" charset="0"/>
                <a:ea typeface="Yu Mincho" panose="02020400000000000000" pitchFamily="18" charset="-128"/>
                <a:cs typeface="Arial" panose="020B0604020202020204" pitchFamily="34" charset="0"/>
              </a:rPr>
              <a:t>Descargar todas las ubicaciones</a:t>
            </a:r>
            <a:r>
              <a:rPr lang="es-ES" sz="1400" dirty="0">
                <a:latin typeface="Arial" panose="020B0604020202020204" pitchFamily="34" charset="0"/>
                <a:ea typeface="Yu Mincho" panose="02020400000000000000" pitchFamily="18" charset="-128"/>
                <a:cs typeface="Arial" panose="020B0604020202020204" pitchFamily="34" charset="0"/>
              </a:rPr>
              <a:t>: Lista de todos los lugares y sus detalles.</a:t>
            </a:r>
            <a:endParaRPr lang="fr-CH" sz="1400" dirty="0">
              <a:latin typeface="Arial" panose="020B0604020202020204" pitchFamily="34" charset="0"/>
              <a:ea typeface="Yu Mincho" panose="02020400000000000000" pitchFamily="18" charset="-128"/>
              <a:cs typeface="Arial" panose="020B0604020202020204" pitchFamily="34" charset="0"/>
            </a:endParaRPr>
          </a:p>
          <a:p>
            <a:pPr>
              <a:lnSpc>
                <a:spcPct val="107000"/>
              </a:lnSpc>
              <a:spcAft>
                <a:spcPts val="800"/>
              </a:spcAft>
            </a:pPr>
            <a:r>
              <a:rPr lang="es-ES" sz="1400" dirty="0">
                <a:latin typeface="Arial" panose="020B0604020202020204" pitchFamily="34" charset="0"/>
                <a:ea typeface="Yu Mincho" panose="02020400000000000000" pitchFamily="18" charset="-128"/>
                <a:cs typeface="Arial" panose="020B0604020202020204" pitchFamily="34" charset="0"/>
              </a:rPr>
              <a:t>- </a:t>
            </a:r>
            <a:r>
              <a:rPr lang="es-ES" sz="1400" u="sng" dirty="0">
                <a:latin typeface="Arial" panose="020B0604020202020204" pitchFamily="34" charset="0"/>
                <a:ea typeface="Yu Mincho" panose="02020400000000000000" pitchFamily="18" charset="-128"/>
                <a:cs typeface="Arial" panose="020B0604020202020204" pitchFamily="34" charset="0"/>
              </a:rPr>
              <a:t>Descargar todos los datos desglosados de cargas de trabajo</a:t>
            </a:r>
            <a:r>
              <a:rPr lang="es-ES" sz="1400" dirty="0">
                <a:latin typeface="Arial" panose="020B0604020202020204" pitchFamily="34" charset="0"/>
                <a:ea typeface="Yu Mincho" panose="02020400000000000000" pitchFamily="18" charset="-128"/>
                <a:cs typeface="Arial" panose="020B0604020202020204" pitchFamily="34" charset="0"/>
              </a:rPr>
              <a:t>: Lista de todos los objetivos generales y desglosados de cargas de trabajo de los proyectos.</a:t>
            </a:r>
            <a:endParaRPr lang="fr-CH" sz="1400" dirty="0">
              <a:latin typeface="Arial" panose="020B0604020202020204" pitchFamily="34" charset="0"/>
              <a:ea typeface="Yu Mincho" panose="02020400000000000000" pitchFamily="18" charset="-128"/>
              <a:cs typeface="Arial" panose="020B0604020202020204" pitchFamily="34" charset="0"/>
            </a:endParaRPr>
          </a:p>
          <a:p>
            <a:pPr>
              <a:lnSpc>
                <a:spcPct val="107000"/>
              </a:lnSpc>
              <a:spcAft>
                <a:spcPts val="800"/>
              </a:spcAft>
            </a:pPr>
            <a:r>
              <a:rPr lang="es-ES" sz="1400" dirty="0">
                <a:latin typeface="Arial" panose="020B0604020202020204" pitchFamily="34" charset="0"/>
                <a:ea typeface="Yu Mincho" panose="02020400000000000000" pitchFamily="18" charset="-128"/>
                <a:cs typeface="Arial" panose="020B0604020202020204" pitchFamily="34" charset="0"/>
              </a:rPr>
              <a:t>- </a:t>
            </a:r>
            <a:r>
              <a:rPr lang="es-ES" sz="1400" u="sng" dirty="0">
                <a:latin typeface="Arial" panose="020B0604020202020204" pitchFamily="34" charset="0"/>
                <a:ea typeface="Yu Mincho" panose="02020400000000000000" pitchFamily="18" charset="-128"/>
                <a:cs typeface="Arial" panose="020B0604020202020204" pitchFamily="34" charset="0"/>
              </a:rPr>
              <a:t>Descargar todos los datos desglosados de indicadores</a:t>
            </a:r>
            <a:r>
              <a:rPr lang="es-ES" sz="1400" dirty="0">
                <a:latin typeface="Arial" panose="020B0604020202020204" pitchFamily="34" charset="0"/>
                <a:ea typeface="Yu Mincho" panose="02020400000000000000" pitchFamily="18" charset="-128"/>
                <a:cs typeface="Arial" panose="020B0604020202020204" pitchFamily="34" charset="0"/>
              </a:rPr>
              <a:t>: Lista de todos los objetivos generales y desglosados de indicadores de los proyectos.</a:t>
            </a:r>
            <a:endParaRPr lang="fr-CH" sz="1400" dirty="0">
              <a:latin typeface="Arial" panose="020B0604020202020204" pitchFamily="34" charset="0"/>
              <a:ea typeface="Yu Mincho" panose="02020400000000000000" pitchFamily="18" charset="-128"/>
              <a:cs typeface="Arial" panose="020B0604020202020204" pitchFamily="34" charset="0"/>
            </a:endParaRPr>
          </a:p>
          <a:p>
            <a:endParaRPr lang="fr-CH" dirty="0"/>
          </a:p>
        </p:txBody>
      </p:sp>
      <p:sp>
        <p:nvSpPr>
          <p:cNvPr id="12" name="Rectangle 11">
            <a:extLst>
              <a:ext uri="{FF2B5EF4-FFF2-40B4-BE49-F238E27FC236}">
                <a16:creationId xmlns:a16="http://schemas.microsoft.com/office/drawing/2014/main" id="{4F615EFC-97B9-D1E8-A2CA-02C054912BFD}"/>
              </a:ext>
            </a:extLst>
          </p:cNvPr>
          <p:cNvSpPr/>
          <p:nvPr/>
        </p:nvSpPr>
        <p:spPr bwMode="auto">
          <a:xfrm>
            <a:off x="3995730" y="5934477"/>
            <a:ext cx="2441284" cy="402051"/>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123A0E5-58D9-78F4-5CB6-2E8CB25EFCB4}"/>
              </a:ext>
            </a:extLst>
          </p:cNvPr>
          <p:cNvSpPr/>
          <p:nvPr/>
        </p:nvSpPr>
        <p:spPr bwMode="auto">
          <a:xfrm>
            <a:off x="7031131" y="4153758"/>
            <a:ext cx="1703294" cy="1369443"/>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38313373"/>
      </p:ext>
    </p:extLst>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C45A4B-93A9-6236-E921-A108D34DF25F}"/>
              </a:ext>
            </a:extLst>
          </p:cNvPr>
          <p:cNvPicPr>
            <a:picLocks noChangeAspect="1"/>
          </p:cNvPicPr>
          <p:nvPr/>
        </p:nvPicPr>
        <p:blipFill rotWithShape="1">
          <a:blip r:embed="rId2"/>
          <a:srcRect l="1168" t="3037" b="1"/>
          <a:stretch/>
        </p:blipFill>
        <p:spPr>
          <a:xfrm>
            <a:off x="651849" y="3168316"/>
            <a:ext cx="7663533" cy="3092618"/>
          </a:xfrm>
          <a:prstGeom prst="rect">
            <a:avLst/>
          </a:prstGeom>
        </p:spPr>
      </p:pic>
      <p:sp>
        <p:nvSpPr>
          <p:cNvPr id="2" name="Title 1">
            <a:extLst>
              <a:ext uri="{FF2B5EF4-FFF2-40B4-BE49-F238E27FC236}">
                <a16:creationId xmlns:a16="http://schemas.microsoft.com/office/drawing/2014/main" id="{223A7BF4-F004-A3FC-8713-FBB561268E92}"/>
              </a:ext>
            </a:extLst>
          </p:cNvPr>
          <p:cNvSpPr>
            <a:spLocks noGrp="1"/>
          </p:cNvSpPr>
          <p:nvPr>
            <p:ph type="title"/>
          </p:nvPr>
        </p:nvSpPr>
        <p:spPr>
          <a:xfrm>
            <a:off x="2715" y="788476"/>
            <a:ext cx="8231187" cy="397738"/>
          </a:xfrm>
        </p:spPr>
        <p:txBody>
          <a:bodyPr/>
          <a:lstStyle/>
          <a:p>
            <a:pPr lvl="0">
              <a:lnSpc>
                <a:spcPct val="107000"/>
              </a:lnSpc>
            </a:pPr>
            <a:r>
              <a:rPr lang="es-ES" sz="2000" dirty="0">
                <a:effectLst/>
                <a:latin typeface="Arial"/>
                <a:ea typeface="Calibri" panose="020F0502020204030204" pitchFamily="34" charset="0"/>
                <a:cs typeface="Arial"/>
              </a:rPr>
              <a:t>Descargar datos de proyectos - Continuación</a:t>
            </a:r>
            <a:endParaRPr lang="en-US" sz="2000" dirty="0">
              <a:effectLst/>
              <a:latin typeface="Arial"/>
              <a:ea typeface="Calibri" panose="020F0502020204030204" pitchFamily="34" charset="0"/>
              <a:cs typeface="Arial"/>
            </a:endParaRPr>
          </a:p>
        </p:txBody>
      </p:sp>
      <p:sp>
        <p:nvSpPr>
          <p:cNvPr id="3" name="Text Placeholder 2">
            <a:extLst>
              <a:ext uri="{FF2B5EF4-FFF2-40B4-BE49-F238E27FC236}">
                <a16:creationId xmlns:a16="http://schemas.microsoft.com/office/drawing/2014/main" id="{25EBF219-DDE2-308E-9C0D-8BED8C5C39B5}"/>
              </a:ext>
            </a:extLst>
          </p:cNvPr>
          <p:cNvSpPr>
            <a:spLocks noGrp="1"/>
          </p:cNvSpPr>
          <p:nvPr>
            <p:ph type="body" sz="quarter" idx="13"/>
          </p:nvPr>
        </p:nvSpPr>
        <p:spPr>
          <a:xfrm>
            <a:off x="-52154" y="1310960"/>
            <a:ext cx="9196154" cy="1857356"/>
          </a:xfrm>
        </p:spPr>
        <p:txBody>
          <a:bodyPr>
            <a:normAutofit fontScale="70000" lnSpcReduction="20000"/>
          </a:bodyPr>
          <a:lstStyle/>
          <a:p>
            <a:pPr marL="0" indent="0">
              <a:lnSpc>
                <a:spcPct val="170000"/>
              </a:lnSpc>
              <a:buNone/>
            </a:pPr>
            <a:r>
              <a:rPr lang="es-ES" dirty="0">
                <a:latin typeface="Arial" panose="020B0604020202020204" pitchFamily="34" charset="0"/>
                <a:ea typeface="Yu Mincho" panose="02020400000000000000" pitchFamily="18" charset="-128"/>
                <a:cs typeface="Arial" panose="020B0604020202020204" pitchFamily="34" charset="0"/>
              </a:rPr>
              <a:t>Los datos de proyectos individuales también se pueden extraer desde la propia hoja de proyecto. Para hacerlo, abre el proyecto de interés y luego haz clic en los tres puntos flotantes para ver los informes disponibles. Estos son</a:t>
            </a:r>
            <a:r>
              <a:rPr lang="en-US" dirty="0">
                <a:latin typeface="Arial" panose="020B0604020202020204" pitchFamily="34" charset="0"/>
                <a:ea typeface="Yu Mincho" panose="02020400000000000000" pitchFamily="18" charset="-128"/>
                <a:cs typeface="Arial" panose="020B0604020202020204" pitchFamily="34" charset="0"/>
              </a:rPr>
              <a:t>:</a:t>
            </a:r>
          </a:p>
          <a:p>
            <a:pPr lvl="1">
              <a:lnSpc>
                <a:spcPct val="170000"/>
              </a:lnSpc>
            </a:pPr>
            <a:r>
              <a:rPr lang="es-ES" sz="1800" u="sng" dirty="0">
                <a:latin typeface="Arial" panose="020B0604020202020204" pitchFamily="34" charset="0"/>
                <a:ea typeface="Yu Mincho" panose="02020400000000000000" pitchFamily="18" charset="-128"/>
                <a:cs typeface="Arial" panose="020B0604020202020204" pitchFamily="34" charset="0"/>
              </a:rPr>
              <a:t>Descargar PDF: </a:t>
            </a:r>
            <a:r>
              <a:rPr lang="es-ES" sz="1800" dirty="0">
                <a:latin typeface="Arial" panose="020B0604020202020204" pitchFamily="34" charset="0"/>
                <a:ea typeface="Yu Mincho" panose="02020400000000000000" pitchFamily="18" charset="-128"/>
                <a:cs typeface="Arial" panose="020B0604020202020204" pitchFamily="34" charset="0"/>
              </a:rPr>
              <a:t>Informe sobre el proyecto actual en formato de vista previa como un archivo .</a:t>
            </a:r>
            <a:r>
              <a:rPr lang="es-ES" sz="1800" dirty="0" err="1">
                <a:latin typeface="Arial" panose="020B0604020202020204" pitchFamily="34" charset="0"/>
                <a:ea typeface="Yu Mincho" panose="02020400000000000000" pitchFamily="18" charset="-128"/>
                <a:cs typeface="Arial" panose="020B0604020202020204" pitchFamily="34" charset="0"/>
              </a:rPr>
              <a:t>pdf</a:t>
            </a:r>
            <a:r>
              <a:rPr lang="en-US" sz="1800" dirty="0">
                <a:latin typeface="Arial" panose="020B0604020202020204" pitchFamily="34" charset="0"/>
                <a:ea typeface="Yu Mincho" panose="02020400000000000000" pitchFamily="18" charset="-128"/>
                <a:cs typeface="Arial" panose="020B0604020202020204" pitchFamily="34" charset="0"/>
              </a:rPr>
              <a:t>.</a:t>
            </a:r>
          </a:p>
          <a:p>
            <a:pPr lvl="1">
              <a:lnSpc>
                <a:spcPct val="170000"/>
              </a:lnSpc>
            </a:pPr>
            <a:r>
              <a:rPr lang="es-ES" sz="1800" u="sng" dirty="0">
                <a:latin typeface="Arial" panose="020B0604020202020204" pitchFamily="34" charset="0"/>
                <a:ea typeface="Yu Mincho" panose="02020400000000000000" pitchFamily="18" charset="-128"/>
                <a:cs typeface="Arial" panose="020B0604020202020204" pitchFamily="34" charset="0"/>
              </a:rPr>
              <a:t>Descargar datos desglosados: </a:t>
            </a:r>
            <a:r>
              <a:rPr lang="es-ES" sz="1800" dirty="0">
                <a:latin typeface="Arial" panose="020B0604020202020204" pitchFamily="34" charset="0"/>
                <a:ea typeface="Yu Mincho" panose="02020400000000000000" pitchFamily="18" charset="-128"/>
                <a:cs typeface="Arial" panose="020B0604020202020204" pitchFamily="34" charset="0"/>
              </a:rPr>
              <a:t>Informe sobre los objetivos desglosados del proyecto tanto para indicadores como para cargas de trabajo</a:t>
            </a:r>
            <a:endParaRPr lang="fr-CH" sz="18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5AADCF2E-63FD-9693-19AE-7203FC0A1FE9}"/>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36</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C1EB3EB6-B0E6-D847-1A8F-7E86860B5682}"/>
              </a:ext>
            </a:extLst>
          </p:cNvPr>
          <p:cNvCxnSpPr>
            <a:cxnSpLocks/>
          </p:cNvCxnSpPr>
          <p:nvPr/>
        </p:nvCxnSpPr>
        <p:spPr bwMode="auto">
          <a:xfrm>
            <a:off x="0" y="1211396"/>
            <a:ext cx="5029200"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11" name="Rectangle 10">
            <a:extLst>
              <a:ext uri="{FF2B5EF4-FFF2-40B4-BE49-F238E27FC236}">
                <a16:creationId xmlns:a16="http://schemas.microsoft.com/office/drawing/2014/main" id="{91F390B9-6BF0-A7B0-BBA2-EBB564EF2962}"/>
              </a:ext>
            </a:extLst>
          </p:cNvPr>
          <p:cNvSpPr/>
          <p:nvPr/>
        </p:nvSpPr>
        <p:spPr bwMode="auto">
          <a:xfrm>
            <a:off x="7573301" y="3314154"/>
            <a:ext cx="330373" cy="375531"/>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83ACBA73-B00E-C6AA-848F-E38EE26BFC49}"/>
              </a:ext>
            </a:extLst>
          </p:cNvPr>
          <p:cNvSpPr/>
          <p:nvPr/>
        </p:nvSpPr>
        <p:spPr bwMode="auto">
          <a:xfrm>
            <a:off x="5642162" y="3689685"/>
            <a:ext cx="2053284" cy="502023"/>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98299532"/>
      </p:ext>
    </p:extLst>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0466"/>
            <a:ext cx="8231187" cy="461665"/>
          </a:xfrm>
        </p:spPr>
        <p:txBody>
          <a:bodyPr/>
          <a:lstStyle/>
          <a:p>
            <a:r>
              <a:rPr lang="en-US" sz="2400" dirty="0"/>
              <a:t>Fuentes </a:t>
            </a:r>
            <a:r>
              <a:rPr lang="en-US" sz="2400" dirty="0" err="1"/>
              <a:t>adicionales</a:t>
            </a:r>
            <a:endParaRPr lang="en-US" sz="2400" dirty="0">
              <a:cs typeface="Aria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37</a:t>
            </a:fld>
            <a:endParaRPr lang="en-GB" b="1" dirty="0">
              <a:solidFill>
                <a:srgbClr val="000000">
                  <a:lumMod val="65000"/>
                  <a:lumOff val="35000"/>
                </a:srgbClr>
              </a:solidFill>
            </a:endParaRPr>
          </a:p>
        </p:txBody>
      </p:sp>
      <p:sp>
        <p:nvSpPr>
          <p:cNvPr id="10" name="TextBox 9">
            <a:extLst>
              <a:ext uri="{FF2B5EF4-FFF2-40B4-BE49-F238E27FC236}">
                <a16:creationId xmlns:a16="http://schemas.microsoft.com/office/drawing/2014/main" id="{981DE95D-CC92-4AEA-A73A-FE4897FA9E00}"/>
              </a:ext>
            </a:extLst>
          </p:cNvPr>
          <p:cNvSpPr txBox="1"/>
          <p:nvPr/>
        </p:nvSpPr>
        <p:spPr>
          <a:xfrm>
            <a:off x="115222" y="1678613"/>
            <a:ext cx="8129588" cy="2118529"/>
          </a:xfrm>
          <a:prstGeom prst="rect">
            <a:avLst/>
          </a:prstGeom>
          <a:noFill/>
        </p:spPr>
        <p:txBody>
          <a:bodyPr wrap="square" lIns="91440" tIns="45720" rIns="91440" bIns="45720" rtlCol="0" anchor="t">
            <a:spAutoFit/>
          </a:bodyPr>
          <a:lstStyle/>
          <a:p>
            <a:pPr marL="285750" indent="-285750">
              <a:lnSpc>
                <a:spcPct val="150000"/>
              </a:lnSpc>
              <a:buFont typeface="Arial"/>
              <a:buChar char="•"/>
            </a:pPr>
            <a:r>
              <a:rPr lang="en-US" dirty="0">
                <a:hlinkClick r:id="rId3"/>
              </a:rPr>
              <a:t>Project Module (PM) </a:t>
            </a:r>
            <a:r>
              <a:rPr lang="en-US" dirty="0" err="1">
                <a:hlinkClick r:id="rId3"/>
              </a:rPr>
              <a:t>Guía</a:t>
            </a:r>
            <a:r>
              <a:rPr lang="en-US" dirty="0">
                <a:hlinkClick r:id="rId3"/>
              </a:rPr>
              <a:t> del </a:t>
            </a:r>
            <a:r>
              <a:rPr lang="en-US" dirty="0" err="1">
                <a:hlinkClick r:id="rId3"/>
              </a:rPr>
              <a:t>Usuario</a:t>
            </a:r>
            <a:endParaRPr lang="en-US" dirty="0">
              <a:hlinkClick r:id="rId4">
                <a:extLst>
                  <a:ext uri="{A12FA001-AC4F-418D-AE19-62706E023703}">
                    <ahyp:hlinkClr xmlns:ahyp="http://schemas.microsoft.com/office/drawing/2018/hyperlinkcolor" val="tx"/>
                  </a:ext>
                </a:extLst>
              </a:hlinkClick>
            </a:endParaRPr>
          </a:p>
          <a:p>
            <a:pPr>
              <a:lnSpc>
                <a:spcPct val="150000"/>
              </a:lnSpc>
            </a:pPr>
            <a:endParaRPr lang="en-US" dirty="0">
              <a:solidFill>
                <a:srgbClr val="000000"/>
              </a:solidFill>
              <a:cs typeface="Arial"/>
            </a:endParaRPr>
          </a:p>
          <a:p>
            <a:pPr marL="285750" indent="-285750">
              <a:lnSpc>
                <a:spcPct val="150000"/>
              </a:lnSpc>
              <a:buFont typeface="Arial"/>
              <a:buChar char="•"/>
            </a:pPr>
            <a:r>
              <a:rPr lang="en-US" dirty="0">
                <a:solidFill>
                  <a:srgbClr val="0563C1"/>
                </a:solidFill>
                <a:cs typeface="Arial"/>
                <a:hlinkClick r:id="rId5"/>
              </a:rPr>
              <a:t>Planning Bridge Tools </a:t>
            </a:r>
            <a:r>
              <a:rPr lang="en-US" dirty="0" err="1">
                <a:solidFill>
                  <a:srgbClr val="0563C1"/>
                </a:solidFill>
                <a:cs typeface="Arial"/>
                <a:hlinkClick r:id="rId5"/>
              </a:rPr>
              <a:t>Guía</a:t>
            </a:r>
            <a:endParaRPr lang="en-US" dirty="0">
              <a:solidFill>
                <a:srgbClr val="0563C1"/>
              </a:solidFill>
              <a:cs typeface="Arial"/>
            </a:endParaRPr>
          </a:p>
          <a:p>
            <a:pPr>
              <a:lnSpc>
                <a:spcPct val="150000"/>
              </a:lnSpc>
            </a:pPr>
            <a:endParaRPr lang="en-US" dirty="0">
              <a:solidFill>
                <a:srgbClr val="0563C1"/>
              </a:solidFill>
              <a:cs typeface="Arial"/>
            </a:endParaRPr>
          </a:p>
          <a:p>
            <a:pPr marL="285750" indent="-285750">
              <a:lnSpc>
                <a:spcPct val="150000"/>
              </a:lnSpc>
              <a:buFont typeface="Arial"/>
              <a:buChar char="•"/>
            </a:pPr>
            <a:r>
              <a:rPr lang="en-US" dirty="0">
                <a:solidFill>
                  <a:srgbClr val="0563C1"/>
                </a:solidFill>
                <a:cs typeface="Arial"/>
                <a:hlinkClick r:id="rId6">
                  <a:extLst>
                    <a:ext uri="{A12FA001-AC4F-418D-AE19-62706E023703}">
                      <ahyp:hlinkClr xmlns:ahyp="http://schemas.microsoft.com/office/drawing/2018/hyperlinkcolor" val="tx"/>
                    </a:ext>
                  </a:extLst>
                </a:hlinkClick>
              </a:rPr>
              <a:t>HPC Tools API Wiki</a:t>
            </a:r>
            <a:endParaRPr lang="en-US" dirty="0">
              <a:solidFill>
                <a:srgbClr val="0563C1"/>
              </a:solidFill>
              <a:cs typeface="Arial"/>
            </a:endParaRPr>
          </a:p>
        </p:txBody>
      </p:sp>
      <p:cxnSp>
        <p:nvCxnSpPr>
          <p:cNvPr id="3" name="Straight Connector 2">
            <a:extLst>
              <a:ext uri="{FF2B5EF4-FFF2-40B4-BE49-F238E27FC236}">
                <a16:creationId xmlns:a16="http://schemas.microsoft.com/office/drawing/2014/main" id="{9AC25C01-D7C8-D910-9A32-6B0A14676915}"/>
              </a:ext>
            </a:extLst>
          </p:cNvPr>
          <p:cNvCxnSpPr>
            <a:cxnSpLocks/>
          </p:cNvCxnSpPr>
          <p:nvPr/>
        </p:nvCxnSpPr>
        <p:spPr bwMode="auto">
          <a:xfrm>
            <a:off x="0" y="1252131"/>
            <a:ext cx="3211606"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262753542"/>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034F-45B1-56B8-9477-FF02B758BF61}"/>
              </a:ext>
            </a:extLst>
          </p:cNvPr>
          <p:cNvSpPr>
            <a:spLocks noGrp="1"/>
          </p:cNvSpPr>
          <p:nvPr>
            <p:ph type="title"/>
          </p:nvPr>
        </p:nvSpPr>
        <p:spPr>
          <a:xfrm>
            <a:off x="0" y="797077"/>
            <a:ext cx="8231187" cy="400110"/>
          </a:xfrm>
        </p:spPr>
        <p:txBody>
          <a:bodyPr/>
          <a:lstStyle/>
          <a:p>
            <a:r>
              <a:rPr lang="en-US" sz="2000" dirty="0" err="1"/>
              <a:t>Iniciar</a:t>
            </a:r>
            <a:r>
              <a:rPr lang="en-US" sz="2000" dirty="0"/>
              <a:t> </a:t>
            </a:r>
            <a:r>
              <a:rPr lang="en-US" sz="2000" dirty="0" err="1"/>
              <a:t>sesión</a:t>
            </a:r>
            <a:r>
              <a:rPr lang="en-US" sz="2000" dirty="0"/>
              <a:t> </a:t>
            </a:r>
            <a:r>
              <a:rPr lang="en-US" sz="2000" dirty="0" err="1"/>
              <a:t>en</a:t>
            </a:r>
            <a:r>
              <a:rPr lang="en-US" sz="2000" dirty="0"/>
              <a:t> </a:t>
            </a:r>
            <a:r>
              <a:rPr lang="en-US" sz="2000" dirty="0" err="1"/>
              <a:t>el</a:t>
            </a:r>
            <a:r>
              <a:rPr lang="en-US" sz="2000" dirty="0"/>
              <a:t> Project Module</a:t>
            </a:r>
            <a:endParaRPr lang="fr-CH" sz="2000" dirty="0">
              <a:cs typeface="Arial"/>
            </a:endParaRPr>
          </a:p>
        </p:txBody>
      </p:sp>
      <p:sp>
        <p:nvSpPr>
          <p:cNvPr id="3" name="Text Placeholder 2">
            <a:extLst>
              <a:ext uri="{FF2B5EF4-FFF2-40B4-BE49-F238E27FC236}">
                <a16:creationId xmlns:a16="http://schemas.microsoft.com/office/drawing/2014/main" id="{6EEC578C-ED01-8901-98FF-B8A582ED4325}"/>
              </a:ext>
            </a:extLst>
          </p:cNvPr>
          <p:cNvSpPr>
            <a:spLocks noGrp="1"/>
          </p:cNvSpPr>
          <p:nvPr>
            <p:ph type="body" sz="quarter" idx="13"/>
          </p:nvPr>
        </p:nvSpPr>
        <p:spPr>
          <a:xfrm>
            <a:off x="0" y="1462821"/>
            <a:ext cx="8254209" cy="3655873"/>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150000"/>
              </a:lnSpc>
            </a:pPr>
            <a:r>
              <a:rPr lang="es-ES" dirty="0">
                <a:latin typeface="+mj-lt"/>
              </a:rPr>
              <a:t>Ahora que te has registrado, ve a </a:t>
            </a:r>
            <a:r>
              <a:rPr lang="es-ES" dirty="0">
                <a:latin typeface="+mj-lt"/>
                <a:hlinkClick r:id="rId2"/>
              </a:rPr>
              <a:t>https://projects.hpc.tools </a:t>
            </a:r>
            <a:r>
              <a:rPr lang="es-ES" dirty="0">
                <a:latin typeface="+mj-lt"/>
              </a:rPr>
              <a:t>y inicia sesión.</a:t>
            </a:r>
          </a:p>
          <a:p>
            <a:pPr marL="0" indent="0">
              <a:lnSpc>
                <a:spcPct val="150000"/>
              </a:lnSpc>
              <a:buNone/>
            </a:pPr>
            <a:r>
              <a:rPr lang="es-ES" b="1" dirty="0">
                <a:solidFill>
                  <a:schemeClr val="accent2">
                    <a:lumMod val="75000"/>
                  </a:schemeClr>
                </a:solidFill>
                <a:latin typeface="+mj-lt"/>
                <a:ea typeface="SimSun"/>
                <a:cs typeface="Calibri"/>
              </a:rPr>
              <a:t>NOTAS IMPORTANTES</a:t>
            </a:r>
          </a:p>
          <a:p>
            <a:pPr>
              <a:lnSpc>
                <a:spcPct val="150000"/>
              </a:lnSpc>
            </a:pPr>
            <a:r>
              <a:rPr lang="es-ES" dirty="0">
                <a:latin typeface="+mj-lt"/>
              </a:rPr>
              <a:t>Solo los socios apelantes cargan proyectos en HPC, no los socios implementadores.</a:t>
            </a:r>
          </a:p>
          <a:p>
            <a:pPr>
              <a:lnSpc>
                <a:spcPct val="150000"/>
              </a:lnSpc>
            </a:pPr>
            <a:r>
              <a:rPr lang="es-ES" dirty="0">
                <a:latin typeface="+mj-lt"/>
              </a:rPr>
              <a:t>No es necesario que cargues tu proyecto en el Formulario de Proyecto en línea de una vez. Si guardas las páginas en las que trabajaste, puedes continuar más tarde. En la página de inicio del HPC Project Module, verás el proyecto que comenzaste. Haz clic en ‘</a:t>
            </a:r>
            <a:r>
              <a:rPr lang="es-ES" dirty="0" err="1">
                <a:latin typeface="+mj-lt"/>
              </a:rPr>
              <a:t>Edit</a:t>
            </a:r>
            <a:r>
              <a:rPr lang="es-ES" dirty="0">
                <a:latin typeface="+mj-lt"/>
              </a:rPr>
              <a:t>' para continuar trabajando.</a:t>
            </a:r>
            <a:endParaRPr lang="fr-CH" dirty="0"/>
          </a:p>
        </p:txBody>
      </p:sp>
      <p:sp>
        <p:nvSpPr>
          <p:cNvPr id="5" name="Slide Number Placeholder 4">
            <a:extLst>
              <a:ext uri="{FF2B5EF4-FFF2-40B4-BE49-F238E27FC236}">
                <a16:creationId xmlns:a16="http://schemas.microsoft.com/office/drawing/2014/main" id="{AF8C5617-3E4D-C2AD-AD41-5126877A12A2}"/>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4</a:t>
            </a:fld>
            <a:endParaRPr lang="en-GB" b="1">
              <a:solidFill>
                <a:srgbClr val="000000">
                  <a:lumMod val="65000"/>
                  <a:lumOff val="35000"/>
                </a:srgbClr>
              </a:solidFill>
            </a:endParaRPr>
          </a:p>
        </p:txBody>
      </p:sp>
      <p:cxnSp>
        <p:nvCxnSpPr>
          <p:cNvPr id="8" name="Straight Connector 7">
            <a:extLst>
              <a:ext uri="{FF2B5EF4-FFF2-40B4-BE49-F238E27FC236}">
                <a16:creationId xmlns:a16="http://schemas.microsoft.com/office/drawing/2014/main" id="{7533AAA4-18AA-DF8F-9D97-D054954205F3}"/>
              </a:ext>
            </a:extLst>
          </p:cNvPr>
          <p:cNvCxnSpPr>
            <a:cxnSpLocks/>
          </p:cNvCxnSpPr>
          <p:nvPr/>
        </p:nvCxnSpPr>
        <p:spPr bwMode="auto">
          <a:xfrm>
            <a:off x="0" y="1224735"/>
            <a:ext cx="3089364"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05084077"/>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0" y="797301"/>
            <a:ext cx="9144000" cy="400110"/>
          </a:xfrm>
        </p:spPr>
        <p:txBody>
          <a:bodyPr/>
          <a:lstStyle/>
          <a:p>
            <a:r>
              <a:rPr lang="es-ES" sz="2000" dirty="0">
                <a:effectLst/>
                <a:latin typeface="Arial"/>
                <a:ea typeface="Calibri" panose="020F0502020204030204" pitchFamily="34" charset="0"/>
                <a:cs typeface="Arial"/>
              </a:rPr>
              <a:t>Registrar Nueva Organización - </a:t>
            </a:r>
            <a:r>
              <a:rPr lang="es-ES" sz="2000" b="0" dirty="0">
                <a:ea typeface="Yu Gothic Light"/>
                <a:cs typeface="Times New Roman"/>
              </a:rPr>
              <a:t>Enviar</a:t>
            </a:r>
            <a:r>
              <a:rPr lang="es-ES" sz="2000" dirty="0">
                <a:effectLst/>
                <a:latin typeface="Arial"/>
                <a:ea typeface="Calibri" panose="020F0502020204030204" pitchFamily="34" charset="0"/>
                <a:cs typeface="Arial"/>
              </a:rPr>
              <a:t> </a:t>
            </a:r>
            <a:r>
              <a:rPr lang="es-ES" sz="2000" b="0" dirty="0">
                <a:solidFill>
                  <a:schemeClr val="accent4">
                    <a:lumMod val="50000"/>
                  </a:schemeClr>
                </a:solidFill>
                <a:ea typeface="Yu Gothic Light"/>
                <a:cs typeface="Times New Roman"/>
              </a:rPr>
              <a:t>solicitud</a:t>
            </a:r>
            <a:r>
              <a:rPr lang="es-ES" sz="2000" dirty="0">
                <a:effectLst/>
                <a:latin typeface="Arial"/>
                <a:ea typeface="Calibri" panose="020F0502020204030204" pitchFamily="34" charset="0"/>
                <a:cs typeface="Arial"/>
              </a:rPr>
              <a:t> </a:t>
            </a:r>
            <a:r>
              <a:rPr lang="es-ES" sz="2000" b="0" dirty="0">
                <a:ea typeface="Yu Gothic Light"/>
                <a:cs typeface="Times New Roman"/>
              </a:rPr>
              <a:t>de</a:t>
            </a:r>
            <a:r>
              <a:rPr lang="es-ES" sz="2000" dirty="0">
                <a:effectLst/>
                <a:latin typeface="Arial"/>
                <a:ea typeface="Calibri" panose="020F0502020204030204" pitchFamily="34" charset="0"/>
                <a:cs typeface="Arial"/>
              </a:rPr>
              <a:t> </a:t>
            </a:r>
            <a:r>
              <a:rPr lang="es-ES" sz="2000" b="0" dirty="0">
                <a:solidFill>
                  <a:schemeClr val="accent4">
                    <a:lumMod val="50000"/>
                  </a:schemeClr>
                </a:solidFill>
                <a:ea typeface="Yu Gothic Light"/>
                <a:cs typeface="Times New Roman"/>
              </a:rPr>
              <a:t>registro</a:t>
            </a:r>
            <a:r>
              <a:rPr lang="es-ES" sz="2000" dirty="0">
                <a:effectLst/>
                <a:latin typeface="Arial"/>
                <a:ea typeface="Calibri" panose="020F0502020204030204" pitchFamily="34" charset="0"/>
                <a:cs typeface="Arial"/>
              </a:rPr>
              <a:t> </a:t>
            </a:r>
            <a:r>
              <a:rPr lang="es-ES" sz="2000" b="0" dirty="0">
                <a:ea typeface="Yu Gothic Light"/>
                <a:cs typeface="Times New Roman"/>
              </a:rPr>
              <a:t>(Para Socios)</a:t>
            </a:r>
            <a:endParaRPr lang="en-US" sz="2000" b="0" dirty="0">
              <a:ea typeface="Yu Gothic Light"/>
              <a:cs typeface="Times New Roman"/>
            </a:endParaRP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0" y="1344385"/>
            <a:ext cx="9144000" cy="2001382"/>
          </a:xfrm>
        </p:spPr>
        <p:txBody>
          <a:bodyPr/>
          <a:lstStyle/>
          <a:p>
            <a:r>
              <a:rPr lang="es-ES" sz="1400" dirty="0"/>
              <a:t>La base de datos del Módulo de Proyectos de HPC ya cuenta con más de 12,000 organizaciones registradas que los socios DEBEN reutilizar. Una vez que una organización esté registrada, puede registrar proyectos.</a:t>
            </a:r>
          </a:p>
          <a:p>
            <a:r>
              <a:rPr lang="es-ES" sz="1400" dirty="0"/>
              <a:t>Los socios (que envían una </a:t>
            </a:r>
            <a:r>
              <a:rPr lang="es-ES" sz="1400" b="1" dirty="0">
                <a:solidFill>
                  <a:schemeClr val="accent4">
                    <a:lumMod val="50000"/>
                  </a:schemeClr>
                </a:solidFill>
                <a:latin typeface="+mj-lt"/>
                <a:ea typeface="Yu Gothic Light"/>
                <a:cs typeface="Times New Roman"/>
              </a:rPr>
              <a:t>SOLICITUD</a:t>
            </a:r>
            <a:r>
              <a:rPr lang="es-ES" sz="1400" dirty="0"/>
              <a:t> para ser registrados) y los Planificadores Principales de OCHA o la agencia líder del llamado deben </a:t>
            </a:r>
            <a:r>
              <a:rPr lang="es-ES" sz="1400" b="1" dirty="0">
                <a:solidFill>
                  <a:schemeClr val="accent4">
                    <a:lumMod val="50000"/>
                  </a:schemeClr>
                </a:solidFill>
                <a:latin typeface="+mj-lt"/>
                <a:ea typeface="Yu Gothic Light"/>
                <a:cs typeface="Times New Roman"/>
              </a:rPr>
              <a:t>VERIFICAR</a:t>
            </a:r>
            <a:r>
              <a:rPr lang="es-ES" sz="1400" dirty="0"/>
              <a:t> y realizar una búsqueda exhaustiva para verificar si la organización ya existe en la base de datos o no, con el fin de evitar duplicados o registros incorrectos. Si la organización no se encuentra en la base de datos, los socios deberán completar un breve formulario </a:t>
            </a:r>
            <a:r>
              <a:rPr lang="es-ES" sz="1400" dirty="0" err="1"/>
              <a:t>KoBo</a:t>
            </a:r>
            <a:r>
              <a:rPr lang="es-ES" sz="1400" dirty="0"/>
              <a:t> solicitando el registro: </a:t>
            </a:r>
            <a:r>
              <a:rPr lang="es-ES" sz="1400" dirty="0">
                <a:hlinkClick r:id="rId2"/>
              </a:rPr>
              <a:t>Enlace</a:t>
            </a:r>
            <a:endParaRPr lang="en-US" sz="1400" b="1" dirty="0">
              <a:latin typeface="Arial"/>
              <a:ea typeface="Yu Mincho"/>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5</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0" y="1224306"/>
            <a:ext cx="8441000"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6" name="Picture 5">
            <a:extLst>
              <a:ext uri="{FF2B5EF4-FFF2-40B4-BE49-F238E27FC236}">
                <a16:creationId xmlns:a16="http://schemas.microsoft.com/office/drawing/2014/main" id="{C46F9BBC-0029-E82C-9A06-E7C51F74CC9C}"/>
              </a:ext>
            </a:extLst>
          </p:cNvPr>
          <p:cNvPicPr>
            <a:picLocks noChangeAspect="1"/>
          </p:cNvPicPr>
          <p:nvPr/>
        </p:nvPicPr>
        <p:blipFill>
          <a:blip r:embed="rId3"/>
          <a:stretch>
            <a:fillRect/>
          </a:stretch>
        </p:blipFill>
        <p:spPr>
          <a:xfrm>
            <a:off x="2784143" y="3123446"/>
            <a:ext cx="6124732" cy="3204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0341383"/>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9358568" cy="707886"/>
          </a:xfrm>
        </p:spPr>
        <p:txBody>
          <a:bodyPr/>
          <a:lstStyle/>
          <a:p>
            <a:r>
              <a:rPr lang="en-US" sz="2000" dirty="0">
                <a:effectLst/>
                <a:latin typeface="Arial"/>
                <a:ea typeface="Calibri" panose="020F0502020204030204" pitchFamily="34" charset="0"/>
                <a:cs typeface="Arial"/>
              </a:rPr>
              <a:t>Registrar Nueva </a:t>
            </a:r>
            <a:r>
              <a:rPr lang="en-US" sz="2000" dirty="0" err="1">
                <a:effectLst/>
                <a:latin typeface="Arial"/>
                <a:ea typeface="Calibri" panose="020F0502020204030204" pitchFamily="34" charset="0"/>
                <a:cs typeface="Arial"/>
              </a:rPr>
              <a:t>Organización</a:t>
            </a:r>
            <a:r>
              <a:rPr lang="en-US" sz="2000" dirty="0">
                <a:effectLst/>
                <a:latin typeface="Arial"/>
                <a:ea typeface="Calibri" panose="020F0502020204030204" pitchFamily="34" charset="0"/>
                <a:cs typeface="Arial"/>
              </a:rPr>
              <a:t> </a:t>
            </a:r>
            <a:r>
              <a:rPr lang="en-US" sz="2000" b="0" dirty="0">
                <a:ea typeface="Yu Gothic Light"/>
                <a:cs typeface="Times New Roman"/>
              </a:rPr>
              <a:t>– </a:t>
            </a:r>
            <a:r>
              <a:rPr lang="en-US" sz="2000" b="0" dirty="0" err="1">
                <a:solidFill>
                  <a:schemeClr val="accent4">
                    <a:lumMod val="50000"/>
                  </a:schemeClr>
                </a:solidFill>
                <a:ea typeface="Yu Gothic Light"/>
                <a:cs typeface="Times New Roman"/>
              </a:rPr>
              <a:t>Verificar</a:t>
            </a:r>
            <a:r>
              <a:rPr lang="en-US" sz="2000" b="0" dirty="0">
                <a:solidFill>
                  <a:schemeClr val="accent4">
                    <a:lumMod val="50000"/>
                  </a:schemeClr>
                </a:solidFill>
                <a:ea typeface="Yu Gothic Light"/>
                <a:cs typeface="Times New Roman"/>
              </a:rPr>
              <a:t> </a:t>
            </a:r>
            <a:r>
              <a:rPr lang="en-US" sz="2000" b="0" dirty="0">
                <a:ea typeface="Yu Gothic Light"/>
                <a:cs typeface="Times New Roman"/>
              </a:rPr>
              <a:t>y</a:t>
            </a:r>
            <a:r>
              <a:rPr lang="en-US" sz="2000" b="0" dirty="0">
                <a:solidFill>
                  <a:schemeClr val="accent4">
                    <a:lumMod val="50000"/>
                  </a:schemeClr>
                </a:solidFill>
                <a:ea typeface="Yu Gothic Light"/>
                <a:cs typeface="Times New Roman"/>
              </a:rPr>
              <a:t> Registrar </a:t>
            </a:r>
            <a:r>
              <a:rPr lang="en-US" sz="2000" b="0" dirty="0">
                <a:ea typeface="Yu Gothic Light"/>
                <a:cs typeface="Times New Roman"/>
              </a:rPr>
              <a:t>(Para </a:t>
            </a:r>
            <a:r>
              <a:rPr lang="en-US" sz="2000" b="0" dirty="0" err="1">
                <a:ea typeface="Yu Gothic Light"/>
                <a:cs typeface="Times New Roman"/>
              </a:rPr>
              <a:t>Planificadores</a:t>
            </a:r>
            <a:r>
              <a:rPr lang="en-US" sz="2000" b="0" dirty="0">
                <a:ea typeface="Yu Gothic Light"/>
                <a:cs typeface="Times New Roman"/>
              </a:rPr>
              <a:t> </a:t>
            </a:r>
            <a:r>
              <a:rPr lang="en-US" sz="2000" b="0" dirty="0" err="1">
                <a:ea typeface="Yu Gothic Light"/>
                <a:cs typeface="Times New Roman"/>
              </a:rPr>
              <a:t>Principales</a:t>
            </a:r>
            <a:r>
              <a:rPr lang="en-US" sz="2000" b="0" dirty="0">
                <a:ea typeface="Yu Gothic Light"/>
                <a:cs typeface="Times New Roman"/>
              </a:rPr>
              <a:t>)</a:t>
            </a: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80300" y="1630047"/>
            <a:ext cx="8734425" cy="3704091"/>
          </a:xfrm>
        </p:spPr>
        <p:txBody>
          <a:bodyPr/>
          <a:lstStyle/>
          <a:p>
            <a:pPr marL="0" indent="0">
              <a:buNone/>
            </a:pPr>
            <a:r>
              <a:rPr lang="es-ES" sz="1400" dirty="0">
                <a:ea typeface="+mn-lt"/>
                <a:cs typeface="+mn-lt"/>
              </a:rPr>
              <a:t>Después de que se haya completado una solicitud, un Planificador Principal debe </a:t>
            </a:r>
            <a:r>
              <a:rPr lang="es-ES" sz="1400" b="1" dirty="0">
                <a:solidFill>
                  <a:schemeClr val="accent4">
                    <a:lumMod val="50000"/>
                  </a:schemeClr>
                </a:solidFill>
                <a:latin typeface="+mj-lt"/>
                <a:ea typeface="Yu Gothic Light"/>
                <a:cs typeface="Times New Roman"/>
              </a:rPr>
              <a:t>VERIFICAR</a:t>
            </a:r>
            <a:r>
              <a:rPr lang="es-ES" sz="1400" dirty="0">
                <a:ea typeface="+mn-lt"/>
                <a:cs typeface="+mn-lt"/>
              </a:rPr>
              <a:t> la solicitud, confirmar si las organizaciones que la solicitan pueden registrarse en el sistema o no, y si no pueden, </a:t>
            </a:r>
            <a:r>
              <a:rPr lang="es-ES" sz="1400" b="1" dirty="0">
                <a:solidFill>
                  <a:schemeClr val="accent4">
                    <a:lumMod val="50000"/>
                  </a:schemeClr>
                </a:solidFill>
                <a:latin typeface="+mj-lt"/>
                <a:ea typeface="Yu Gothic Light"/>
                <a:cs typeface="Times New Roman"/>
              </a:rPr>
              <a:t>REGISTRAR</a:t>
            </a:r>
            <a:r>
              <a:rPr lang="es-ES" sz="1400" dirty="0">
                <a:ea typeface="+mn-lt"/>
                <a:cs typeface="+mn-lt"/>
              </a:rPr>
              <a:t> la organización. Los pasos son los siguientes:</a:t>
            </a:r>
          </a:p>
          <a:p>
            <a:pPr marL="342900" indent="-342900">
              <a:buFont typeface="+mj-lt"/>
              <a:buAutoNum type="arabicPeriod"/>
            </a:pPr>
            <a:r>
              <a:rPr lang="es-ES" sz="1400" dirty="0">
                <a:ea typeface="+mn-lt"/>
                <a:cs typeface="+mn-lt"/>
              </a:rPr>
              <a:t>Abre el archivo </a:t>
            </a:r>
            <a:r>
              <a:rPr lang="es-ES" sz="1400" dirty="0">
                <a:ea typeface="+mn-lt"/>
                <a:cs typeface="+mn-lt"/>
                <a:hlinkClick r:id="rId2"/>
              </a:rPr>
              <a:t>Excel de Datos de Registro de Organización de </a:t>
            </a:r>
            <a:r>
              <a:rPr lang="es-ES" sz="1400" dirty="0" err="1">
                <a:ea typeface="+mn-lt"/>
                <a:cs typeface="+mn-lt"/>
                <a:hlinkClick r:id="rId2"/>
              </a:rPr>
              <a:t>KoBo</a:t>
            </a:r>
            <a:r>
              <a:rPr lang="es-ES" sz="1400" dirty="0">
                <a:ea typeface="+mn-lt"/>
                <a:cs typeface="+mn-lt"/>
                <a:hlinkClick r:id="rId2"/>
              </a:rPr>
              <a:t> </a:t>
            </a:r>
            <a:r>
              <a:rPr lang="es-ES" sz="1400" dirty="0">
                <a:ea typeface="+mn-lt"/>
                <a:cs typeface="+mn-lt"/>
              </a:rPr>
              <a:t>en modo de escritorio. </a:t>
            </a:r>
            <a:r>
              <a:rPr lang="es-ES" sz="1400" b="1" dirty="0">
                <a:solidFill>
                  <a:schemeClr val="accent2">
                    <a:lumMod val="75000"/>
                  </a:schemeClr>
                </a:solidFill>
                <a:latin typeface="Arial"/>
                <a:ea typeface="Yu Mincho"/>
                <a:cs typeface="Arial"/>
              </a:rPr>
              <a:t>Actualiza</a:t>
            </a:r>
            <a:r>
              <a:rPr lang="es-ES" sz="1400" dirty="0">
                <a:ea typeface="+mn-lt"/>
                <a:cs typeface="+mn-lt"/>
              </a:rPr>
              <a:t> los datos haciendo clic con el botón derecho y filtrando por Fecha de Envío y Operación para ver qué organización(es) ha(n) enviado recientemente una SOLICITUD de registro.</a:t>
            </a:r>
          </a:p>
          <a:p>
            <a:pPr marL="342900" indent="-342900">
              <a:buFont typeface="+mj-lt"/>
              <a:buAutoNum type="arabicPeriod"/>
            </a:pPr>
            <a:r>
              <a:rPr lang="es-ES" sz="1400" dirty="0">
                <a:ea typeface="+mn-lt"/>
                <a:cs typeface="+mn-lt"/>
              </a:rPr>
              <a:t>Ve al Módulo de </a:t>
            </a:r>
            <a:r>
              <a:rPr lang="en-US" sz="1400" i="1" dirty="0">
                <a:solidFill>
                  <a:schemeClr val="accent2">
                    <a:lumMod val="75000"/>
                  </a:schemeClr>
                </a:solidFill>
                <a:latin typeface="Arial"/>
                <a:ea typeface="Yu Mincho"/>
                <a:cs typeface="Arial"/>
              </a:rPr>
              <a:t>Project Module</a:t>
            </a:r>
            <a:r>
              <a:rPr lang="es-ES" sz="1400" i="1" dirty="0">
                <a:solidFill>
                  <a:schemeClr val="accent2">
                    <a:lumMod val="75000"/>
                  </a:schemeClr>
                </a:solidFill>
                <a:latin typeface="Arial"/>
                <a:ea typeface="Yu Mincho"/>
                <a:cs typeface="Arial"/>
              </a:rPr>
              <a:t> </a:t>
            </a:r>
            <a:r>
              <a:rPr lang="en-US" sz="1400" i="1" dirty="0">
                <a:solidFill>
                  <a:schemeClr val="accent2">
                    <a:lumMod val="75000"/>
                  </a:schemeClr>
                </a:solidFill>
                <a:latin typeface="Arial"/>
                <a:ea typeface="Yu Mincho"/>
                <a:cs typeface="Arial"/>
                <a:sym typeface="Wingdings" panose="05000000000000000000" pitchFamily="2" charset="2"/>
              </a:rPr>
              <a:t></a:t>
            </a:r>
            <a:r>
              <a:rPr lang="es-ES" sz="1400" i="1" dirty="0">
                <a:solidFill>
                  <a:schemeClr val="accent2">
                    <a:lumMod val="75000"/>
                  </a:schemeClr>
                </a:solidFill>
                <a:latin typeface="Arial"/>
                <a:ea typeface="Yu Mincho"/>
                <a:cs typeface="Arial"/>
              </a:rPr>
              <a:t> Administradora</a:t>
            </a:r>
            <a:r>
              <a:rPr lang="en-US" sz="1400" i="1" dirty="0">
                <a:solidFill>
                  <a:schemeClr val="accent2">
                    <a:lumMod val="75000"/>
                  </a:schemeClr>
                </a:solidFill>
                <a:latin typeface="Arial"/>
                <a:ea typeface="Yu Mincho"/>
                <a:cs typeface="Arial"/>
                <a:sym typeface="Wingdings" panose="05000000000000000000" pitchFamily="2" charset="2"/>
              </a:rPr>
              <a:t></a:t>
            </a:r>
            <a:r>
              <a:rPr lang="es-ES" sz="1400" i="1" dirty="0">
                <a:solidFill>
                  <a:schemeClr val="accent2">
                    <a:lumMod val="75000"/>
                  </a:schemeClr>
                </a:solidFill>
                <a:latin typeface="Arial"/>
                <a:ea typeface="Yu Mincho"/>
                <a:cs typeface="Arial"/>
              </a:rPr>
              <a:t> Administrar organizaciones </a:t>
            </a:r>
            <a:r>
              <a:rPr lang="es-ES" sz="1400" dirty="0">
                <a:ea typeface="+mn-lt"/>
                <a:cs typeface="+mn-lt"/>
              </a:rPr>
              <a:t>y realiza una búsqueda de la organización para verificar si la organización ya existe. Escribe el nombre o la abreviatura y haz clic en el botón [Buscar]. Si la organización existe, por favor, informa al socio (a través del correo electrónico proporcionado en el formulario de solicitud) y proporciónales el nombre exacto que encontraste y que deben usar.</a:t>
            </a:r>
          </a:p>
          <a:p>
            <a:pPr marL="723900" lvl="2" indent="0">
              <a:buNone/>
            </a:pPr>
            <a:r>
              <a:rPr lang="es-ES" sz="1400" dirty="0">
                <a:ea typeface="+mn-lt"/>
                <a:cs typeface="+mn-lt"/>
              </a:rPr>
              <a:t>- Alternativamente, utiliza </a:t>
            </a:r>
            <a:r>
              <a:rPr lang="es-ES" sz="1400" dirty="0">
                <a:ea typeface="+mn-lt"/>
                <a:cs typeface="+mn-lt"/>
                <a:hlinkClick r:id="rId3"/>
              </a:rPr>
              <a:t>la hoja de cálculo de Organizaciones Maestras </a:t>
            </a:r>
            <a:r>
              <a:rPr lang="es-ES" sz="1400" dirty="0">
                <a:ea typeface="+mn-lt"/>
                <a:cs typeface="+mn-lt"/>
              </a:rPr>
              <a:t>para encontrar la organización (haz clic con el botón derecho y actualiza para obtener la lista actualizada)</a:t>
            </a:r>
            <a:endParaRPr lang="en-US" sz="1400" dirty="0">
              <a:ea typeface="+mn-lt"/>
              <a:cs typeface="+mn-lt"/>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6</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0" y="1526768"/>
            <a:ext cx="8154129" cy="374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6" name="Picture 5">
            <a:extLst>
              <a:ext uri="{FF2B5EF4-FFF2-40B4-BE49-F238E27FC236}">
                <a16:creationId xmlns:a16="http://schemas.microsoft.com/office/drawing/2014/main" id="{3E4BE3DD-A3F2-1453-BE25-BE4693BE024F}"/>
              </a:ext>
            </a:extLst>
          </p:cNvPr>
          <p:cNvPicPr>
            <a:picLocks noChangeAspect="1"/>
          </p:cNvPicPr>
          <p:nvPr/>
        </p:nvPicPr>
        <p:blipFill rotWithShape="1">
          <a:blip r:embed="rId4"/>
          <a:srcRect b="32317"/>
          <a:stretch/>
        </p:blipFill>
        <p:spPr>
          <a:xfrm>
            <a:off x="620162" y="5189522"/>
            <a:ext cx="7903675" cy="1235751"/>
          </a:xfrm>
          <a:prstGeom prst="rect">
            <a:avLst/>
          </a:prstGeom>
          <a:ln>
            <a:no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EEFFC0DE-1C9D-E0FB-9461-111A406F72F9}"/>
              </a:ext>
            </a:extLst>
          </p:cNvPr>
          <p:cNvSpPr/>
          <p:nvPr/>
        </p:nvSpPr>
        <p:spPr bwMode="auto">
          <a:xfrm>
            <a:off x="642795" y="5955518"/>
            <a:ext cx="1878106" cy="46975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39586813"/>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9666386" cy="707886"/>
          </a:xfrm>
        </p:spPr>
        <p:txBody>
          <a:bodyPr/>
          <a:lstStyle/>
          <a:p>
            <a:r>
              <a:rPr lang="en-US" sz="2000" dirty="0">
                <a:effectLst/>
                <a:latin typeface="Arial"/>
                <a:ea typeface="Calibri" panose="020F0502020204030204" pitchFamily="34" charset="0"/>
                <a:cs typeface="Arial"/>
              </a:rPr>
              <a:t>Registrar Nueva </a:t>
            </a:r>
            <a:r>
              <a:rPr lang="en-US" sz="2000" dirty="0" err="1">
                <a:effectLst/>
                <a:latin typeface="Arial"/>
                <a:ea typeface="Calibri" panose="020F0502020204030204" pitchFamily="34" charset="0"/>
                <a:cs typeface="Arial"/>
              </a:rPr>
              <a:t>Organización</a:t>
            </a:r>
            <a:r>
              <a:rPr lang="en-US" sz="2000" dirty="0">
                <a:effectLst/>
                <a:latin typeface="Arial"/>
                <a:ea typeface="Calibri" panose="020F0502020204030204" pitchFamily="34" charset="0"/>
                <a:cs typeface="Arial"/>
              </a:rPr>
              <a:t> </a:t>
            </a:r>
            <a:r>
              <a:rPr lang="en-US" sz="2000" b="0" dirty="0">
                <a:ea typeface="Yu Gothic Light"/>
                <a:cs typeface="Times New Roman"/>
              </a:rPr>
              <a:t>– </a:t>
            </a:r>
            <a:r>
              <a:rPr lang="en-US" sz="2000" b="0" dirty="0" err="1">
                <a:solidFill>
                  <a:schemeClr val="accent4">
                    <a:lumMod val="50000"/>
                  </a:schemeClr>
                </a:solidFill>
                <a:ea typeface="Yu Gothic Light"/>
                <a:cs typeface="Times New Roman"/>
              </a:rPr>
              <a:t>Verificar</a:t>
            </a:r>
            <a:r>
              <a:rPr lang="en-US" sz="2000" b="0" dirty="0">
                <a:solidFill>
                  <a:schemeClr val="accent4">
                    <a:lumMod val="50000"/>
                  </a:schemeClr>
                </a:solidFill>
                <a:ea typeface="Yu Gothic Light"/>
                <a:cs typeface="Times New Roman"/>
              </a:rPr>
              <a:t> </a:t>
            </a:r>
            <a:r>
              <a:rPr lang="en-US" sz="2000" b="0" dirty="0">
                <a:ea typeface="Yu Gothic Light"/>
                <a:cs typeface="Times New Roman"/>
              </a:rPr>
              <a:t>y</a:t>
            </a:r>
            <a:r>
              <a:rPr lang="en-US" sz="2000" b="0" dirty="0">
                <a:solidFill>
                  <a:schemeClr val="accent4">
                    <a:lumMod val="50000"/>
                  </a:schemeClr>
                </a:solidFill>
                <a:ea typeface="Yu Gothic Light"/>
                <a:cs typeface="Times New Roman"/>
              </a:rPr>
              <a:t> Registrar </a:t>
            </a:r>
            <a:r>
              <a:rPr lang="en-US" sz="2000" b="0" dirty="0">
                <a:ea typeface="Yu Gothic Light"/>
                <a:cs typeface="Times New Roman"/>
              </a:rPr>
              <a:t>(Para </a:t>
            </a:r>
            <a:r>
              <a:rPr lang="en-US" sz="2000" b="0" dirty="0" err="1">
                <a:ea typeface="Yu Gothic Light"/>
                <a:cs typeface="Times New Roman"/>
              </a:rPr>
              <a:t>Planificadores</a:t>
            </a:r>
            <a:r>
              <a:rPr lang="en-US" sz="2000" b="0" dirty="0">
                <a:ea typeface="Yu Gothic Light"/>
                <a:cs typeface="Times New Roman"/>
              </a:rPr>
              <a:t> </a:t>
            </a:r>
            <a:r>
              <a:rPr lang="en-US" sz="2000" b="0" dirty="0" err="1">
                <a:ea typeface="Yu Gothic Light"/>
                <a:cs typeface="Times New Roman"/>
              </a:rPr>
              <a:t>Principales</a:t>
            </a:r>
            <a:r>
              <a:rPr lang="en-US" sz="2000" b="0" dirty="0">
                <a:ea typeface="Yu Gothic Light"/>
                <a:cs typeface="Times New Roman"/>
              </a:rPr>
              <a:t>)</a:t>
            </a:r>
            <a:endParaRPr lang="en-US" sz="2000" dirty="0">
              <a:cs typeface="Arial"/>
            </a:endParaRP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8878" y="1496363"/>
            <a:ext cx="9150163" cy="5120697"/>
          </a:xfrm>
        </p:spPr>
        <p:txBody>
          <a:bodyPr/>
          <a:lstStyle/>
          <a:p>
            <a:pPr marL="703580" lvl="1" indent="-342900">
              <a:buClr>
                <a:srgbClr val="000000"/>
              </a:buClr>
              <a:buFont typeface="+mj-lt"/>
              <a:buAutoNum type="arabicPeriod" startAt="3"/>
            </a:pPr>
            <a:r>
              <a:rPr lang="es-ES" sz="1400" dirty="0">
                <a:latin typeface="Arial"/>
                <a:ea typeface="Yu Mincho"/>
                <a:cs typeface="Arial"/>
              </a:rPr>
              <a:t>Si no encuentras la organización, haz clic en ‘</a:t>
            </a:r>
            <a:r>
              <a:rPr lang="es-ES" sz="1400" b="1" dirty="0">
                <a:latin typeface="Arial"/>
                <a:ea typeface="Yu Mincho"/>
                <a:cs typeface="Arial"/>
              </a:rPr>
              <a:t>Añadir una nueva Organización’</a:t>
            </a:r>
            <a:r>
              <a:rPr lang="es-ES" sz="1400" dirty="0">
                <a:latin typeface="Arial"/>
                <a:ea typeface="Yu Mincho"/>
                <a:cs typeface="Arial"/>
              </a:rPr>
              <a:t>. Completa </a:t>
            </a:r>
            <a:r>
              <a:rPr lang="es-ES" sz="1400" b="1" kern="1200" dirty="0">
                <a:solidFill>
                  <a:schemeClr val="accent2">
                    <a:lumMod val="75000"/>
                  </a:schemeClr>
                </a:solidFill>
                <a:latin typeface="Arial"/>
                <a:ea typeface="Yu Mincho"/>
                <a:cs typeface="Arial"/>
              </a:rPr>
              <a:t>TODOS</a:t>
            </a:r>
            <a:r>
              <a:rPr lang="es-ES" sz="1400" dirty="0">
                <a:latin typeface="Arial"/>
                <a:ea typeface="Yu Mincho"/>
                <a:cs typeface="Arial"/>
              </a:rPr>
              <a:t> los detalles disponibles de la organización (columnas amarillas en el archivo de Excel de </a:t>
            </a:r>
            <a:r>
              <a:rPr lang="es-ES" sz="1400" dirty="0" err="1">
                <a:latin typeface="Arial"/>
                <a:ea typeface="Yu Mincho"/>
                <a:cs typeface="Arial"/>
              </a:rPr>
              <a:t>KoBo</a:t>
            </a:r>
            <a:r>
              <a:rPr lang="es-ES" sz="1400" dirty="0">
                <a:latin typeface="Arial"/>
                <a:ea typeface="Yu Mincho"/>
                <a:cs typeface="Arial"/>
              </a:rPr>
              <a:t>). Presta atención a los campos obligatorios. Sigue la guía para 'Tipo de Organización y Subtipo' según las instrucciones en la siguiente página</a:t>
            </a:r>
            <a:r>
              <a:rPr lang="en-US" sz="1400" dirty="0">
                <a:latin typeface="Arial"/>
                <a:ea typeface="Yu Mincho"/>
                <a:cs typeface="Arial"/>
              </a:rPr>
              <a:t>.</a:t>
            </a: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marL="0" indent="0">
              <a:buClr>
                <a:srgbClr val="000000"/>
              </a:buClr>
              <a:buNone/>
            </a:pPr>
            <a:endParaRPr lang="en-US" sz="1400" dirty="0">
              <a:latin typeface="Arial"/>
              <a:ea typeface="Yu Mincho"/>
              <a:cs typeface="Arial"/>
            </a:endParaRPr>
          </a:p>
          <a:p>
            <a:pPr marL="0" indent="0">
              <a:buClr>
                <a:srgbClr val="000000"/>
              </a:buClr>
              <a:buNone/>
            </a:pPr>
            <a:r>
              <a:rPr lang="es-ES" sz="1400" b="1" dirty="0">
                <a:latin typeface="Arial"/>
                <a:ea typeface="Yu Mincho"/>
                <a:cs typeface="Arial"/>
              </a:rPr>
              <a:t>En caso de que los Planificadores Principales necesiten actualizar una organización que ya está registrada, se comunicarán con MATS en HPC HQ para hacerlo a través de los canales normales, es decir, el canal de Equipos de Soporte de HPC</a:t>
            </a:r>
            <a:endParaRPr lang="en-US" sz="1400" b="1" dirty="0">
              <a:latin typeface="Arial"/>
              <a:ea typeface="Yu Mincho"/>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7</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8878" y="1496363"/>
            <a:ext cx="8151812"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7" name="TextBox 6">
            <a:extLst>
              <a:ext uri="{FF2B5EF4-FFF2-40B4-BE49-F238E27FC236}">
                <a16:creationId xmlns:a16="http://schemas.microsoft.com/office/drawing/2014/main" id="{F7F81CF2-8F7C-2D01-367B-BC3060D28FC7}"/>
              </a:ext>
            </a:extLst>
          </p:cNvPr>
          <p:cNvSpPr txBox="1"/>
          <p:nvPr/>
        </p:nvSpPr>
        <p:spPr>
          <a:xfrm>
            <a:off x="5789" y="3732299"/>
            <a:ext cx="3557864" cy="2031325"/>
          </a:xfrm>
          <a:prstGeom prst="rect">
            <a:avLst/>
          </a:prstGeom>
          <a:noFill/>
        </p:spPr>
        <p:txBody>
          <a:bodyPr wrap="square">
            <a:spAutoFit/>
          </a:bodyPr>
          <a:lstStyle/>
          <a:p>
            <a:pPr indent="-175895">
              <a:buClr>
                <a:srgbClr val="000000"/>
              </a:buClr>
            </a:pPr>
            <a:r>
              <a:rPr lang="es-ES" sz="1400" i="1" dirty="0"/>
              <a:t>Ten en cuenta que el registro de organizaciones debe cumplir con los estándares establecidos que se encuentran disponibles en las páginas 12-28 de la </a:t>
            </a:r>
            <a:r>
              <a:rPr lang="es-ES" sz="1400" i="1" dirty="0">
                <a:hlinkClick r:id="rId3"/>
              </a:rPr>
              <a:t>Guía del Usuario del </a:t>
            </a:r>
            <a:r>
              <a:rPr lang="es-ES" sz="1400" i="1" dirty="0" err="1">
                <a:hlinkClick r:id="rId3"/>
              </a:rPr>
              <a:t>Projects</a:t>
            </a:r>
            <a:r>
              <a:rPr lang="es-ES" sz="1400" i="1" dirty="0">
                <a:hlinkClick r:id="rId3"/>
              </a:rPr>
              <a:t> Module</a:t>
            </a:r>
            <a:r>
              <a:rPr lang="es-ES" sz="1400" i="1" dirty="0"/>
              <a:t>. OCHA HQ puede ofrecer una sesión dedicada para el registro de organizaciones o una capacitación de actualización si es necesario</a:t>
            </a:r>
            <a:r>
              <a:rPr lang="en-US" sz="1400" dirty="0"/>
              <a:t> </a:t>
            </a:r>
          </a:p>
        </p:txBody>
      </p:sp>
      <p:pic>
        <p:nvPicPr>
          <p:cNvPr id="11" name="Picture 10">
            <a:extLst>
              <a:ext uri="{FF2B5EF4-FFF2-40B4-BE49-F238E27FC236}">
                <a16:creationId xmlns:a16="http://schemas.microsoft.com/office/drawing/2014/main" id="{1204A123-B510-0BA2-D288-6D38A6143FA0}"/>
              </a:ext>
            </a:extLst>
          </p:cNvPr>
          <p:cNvPicPr>
            <a:picLocks noChangeAspect="1"/>
          </p:cNvPicPr>
          <p:nvPr/>
        </p:nvPicPr>
        <p:blipFill rotWithShape="1">
          <a:blip r:embed="rId4"/>
          <a:srcRect l="33442" t="4961"/>
          <a:stretch/>
        </p:blipFill>
        <p:spPr>
          <a:xfrm>
            <a:off x="730978" y="2430384"/>
            <a:ext cx="7670450" cy="1109128"/>
          </a:xfrm>
          <a:prstGeom prst="rect">
            <a:avLst/>
          </a:prstGeom>
        </p:spPr>
      </p:pic>
      <p:sp>
        <p:nvSpPr>
          <p:cNvPr id="9" name="Oval 8">
            <a:extLst>
              <a:ext uri="{FF2B5EF4-FFF2-40B4-BE49-F238E27FC236}">
                <a16:creationId xmlns:a16="http://schemas.microsoft.com/office/drawing/2014/main" id="{655E9F2A-F034-E805-F53C-9474E78B063F}"/>
              </a:ext>
            </a:extLst>
          </p:cNvPr>
          <p:cNvSpPr/>
          <p:nvPr/>
        </p:nvSpPr>
        <p:spPr bwMode="auto">
          <a:xfrm>
            <a:off x="6523322" y="2716179"/>
            <a:ext cx="1878106" cy="46975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pic>
        <p:nvPicPr>
          <p:cNvPr id="13" name="Picture 12">
            <a:extLst>
              <a:ext uri="{FF2B5EF4-FFF2-40B4-BE49-F238E27FC236}">
                <a16:creationId xmlns:a16="http://schemas.microsoft.com/office/drawing/2014/main" id="{432B0A03-0359-D9BA-1F4E-46CC85129E2B}"/>
              </a:ext>
            </a:extLst>
          </p:cNvPr>
          <p:cNvPicPr>
            <a:picLocks noChangeAspect="1"/>
          </p:cNvPicPr>
          <p:nvPr/>
        </p:nvPicPr>
        <p:blipFill>
          <a:blip r:embed="rId5"/>
          <a:stretch>
            <a:fillRect/>
          </a:stretch>
        </p:blipFill>
        <p:spPr>
          <a:xfrm>
            <a:off x="3629440" y="3223581"/>
            <a:ext cx="5246913" cy="24076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8986341"/>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9394782" cy="707886"/>
          </a:xfrm>
        </p:spPr>
        <p:txBody>
          <a:bodyPr/>
          <a:lstStyle/>
          <a:p>
            <a:r>
              <a:rPr lang="es-ES" sz="2000" dirty="0">
                <a:effectLst/>
                <a:latin typeface="Arial"/>
                <a:ea typeface="Calibri" panose="020F0502020204030204" pitchFamily="34" charset="0"/>
                <a:cs typeface="Arial"/>
              </a:rPr>
              <a:t>Registrar Nueva Organización - </a:t>
            </a:r>
            <a:r>
              <a:rPr lang="es-ES" sz="2000" b="0" dirty="0">
                <a:effectLst/>
                <a:latin typeface="Arial"/>
                <a:ea typeface="Calibri" panose="020F0502020204030204" pitchFamily="34" charset="0"/>
                <a:cs typeface="Arial"/>
              </a:rPr>
              <a:t>Seleccionar el Tipo y Subtipo de Organización Correctos</a:t>
            </a:r>
            <a:endParaRPr lang="en-US" sz="2000" b="0" dirty="0"/>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82960" y="1490268"/>
            <a:ext cx="8734425" cy="2998578"/>
          </a:xfrm>
        </p:spPr>
        <p:txBody>
          <a:bodyPr/>
          <a:lstStyle/>
          <a:p>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8</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13446" y="1436672"/>
            <a:ext cx="9170890"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6B4989E9-9393-2D4D-78FE-081BB38E58F0}"/>
              </a:ext>
            </a:extLst>
          </p:cNvPr>
          <p:cNvSpPr txBox="1"/>
          <p:nvPr/>
        </p:nvSpPr>
        <p:spPr>
          <a:xfrm>
            <a:off x="-50852" y="1430418"/>
            <a:ext cx="9002047" cy="153888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ES" sz="1600" dirty="0"/>
              <a:t>Al completar el formulario 'Agregar Organización' en PM, presta especial atención al 'Tipo y Subtipo de Organización', ya que esta información tendrá implicaciones importantes.</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r>
              <a:rPr lang="es-ES" sz="1600" dirty="0"/>
              <a:t>En general, hay 4 tipos con sus respectivos subtipos. Consulta la tabla a continuación y en la página siguiente para obtener un resumen.</a:t>
            </a:r>
            <a:r>
              <a:rPr lang="en-US" sz="1600" dirty="0">
                <a:cs typeface="Arial"/>
              </a:rPr>
              <a:t>.</a:t>
            </a:r>
          </a:p>
          <a:p>
            <a:endParaRPr lang="en-US" sz="1400" dirty="0">
              <a:cs typeface="Arial"/>
            </a:endParaRPr>
          </a:p>
        </p:txBody>
      </p:sp>
      <p:pic>
        <p:nvPicPr>
          <p:cNvPr id="13" name="Picture 12">
            <a:extLst>
              <a:ext uri="{FF2B5EF4-FFF2-40B4-BE49-F238E27FC236}">
                <a16:creationId xmlns:a16="http://schemas.microsoft.com/office/drawing/2014/main" id="{4FE07C92-ED40-F102-E56D-E829C7D7792F}"/>
              </a:ext>
            </a:extLst>
          </p:cNvPr>
          <p:cNvPicPr>
            <a:picLocks noChangeAspect="1"/>
          </p:cNvPicPr>
          <p:nvPr/>
        </p:nvPicPr>
        <p:blipFill>
          <a:blip r:embed="rId2"/>
          <a:stretch>
            <a:fillRect/>
          </a:stretch>
        </p:blipFill>
        <p:spPr>
          <a:xfrm>
            <a:off x="13444" y="2902013"/>
            <a:ext cx="9144000" cy="3280856"/>
          </a:xfrm>
          <a:prstGeom prst="rect">
            <a:avLst/>
          </a:prstGeom>
        </p:spPr>
      </p:pic>
    </p:spTree>
    <p:extLst>
      <p:ext uri="{BB962C8B-B14F-4D97-AF65-F5344CB8AC3E}">
        <p14:creationId xmlns:p14="http://schemas.microsoft.com/office/powerpoint/2010/main" val="4256548905"/>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4" y="788477"/>
            <a:ext cx="9449103" cy="707886"/>
          </a:xfrm>
        </p:spPr>
        <p:txBody>
          <a:bodyPr/>
          <a:lstStyle/>
          <a:p>
            <a:r>
              <a:rPr lang="en-US" sz="2000" dirty="0">
                <a:effectLst/>
                <a:latin typeface="Arial"/>
                <a:ea typeface="Calibri" panose="020F0502020204030204" pitchFamily="34" charset="0"/>
                <a:cs typeface="Arial"/>
              </a:rPr>
              <a:t>Registrar Nueva </a:t>
            </a:r>
            <a:r>
              <a:rPr lang="en-US" sz="2000" dirty="0" err="1">
                <a:effectLst/>
                <a:latin typeface="Arial"/>
                <a:ea typeface="Calibri" panose="020F0502020204030204" pitchFamily="34" charset="0"/>
                <a:cs typeface="Arial"/>
              </a:rPr>
              <a:t>Organización</a:t>
            </a:r>
            <a:r>
              <a:rPr lang="en-US" sz="2000" b="0" dirty="0">
                <a:latin typeface="+mn-lt"/>
                <a:ea typeface="Yu Gothic Light"/>
                <a:cs typeface="Times New Roman"/>
              </a:rPr>
              <a:t>– </a:t>
            </a:r>
            <a:r>
              <a:rPr lang="es-ES" sz="2000" b="0" dirty="0">
                <a:latin typeface="+mn-lt"/>
                <a:ea typeface="Yu Gothic Light"/>
                <a:cs typeface="Times New Roman"/>
              </a:rPr>
              <a:t>Seleccionar el Tipo y Subtipo de Organización Correctos</a:t>
            </a:r>
            <a:endParaRPr lang="en-US" sz="2000" dirty="0">
              <a:latin typeface="+mn-lt"/>
            </a:endParaRP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0" y="1425744"/>
            <a:ext cx="8734425" cy="2998578"/>
          </a:xfrm>
        </p:spPr>
        <p:txBody>
          <a:bodyPr/>
          <a:lstStyle/>
          <a:p>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9</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0" y="1450191"/>
            <a:ext cx="6065353"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6B4989E9-9393-2D4D-78FE-081BB38E58F0}"/>
              </a:ext>
            </a:extLst>
          </p:cNvPr>
          <p:cNvSpPr txBox="1"/>
          <p:nvPr/>
        </p:nvSpPr>
        <p:spPr>
          <a:xfrm>
            <a:off x="0" y="1496363"/>
            <a:ext cx="8734425" cy="11695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ES" sz="1400" dirty="0">
                <a:ea typeface="+mn-lt"/>
                <a:cs typeface="+mn-lt"/>
              </a:rPr>
              <a:t>Cuando se selecciona un tipo de organización y subtipo específico, el sistema generará automáticamente un grupo en el que se ubica la categoría seleccionada, de acuerdo con las normas del Gran Pacto.</a:t>
            </a:r>
          </a:p>
          <a:p>
            <a:pPr marL="285750" indent="-285750">
              <a:buFont typeface="Arial" panose="020B0604020202020204" pitchFamily="34" charset="0"/>
              <a:buChar char="•"/>
            </a:pPr>
            <a:r>
              <a:rPr lang="es-ES" sz="1400" dirty="0">
                <a:ea typeface="+mn-lt"/>
                <a:cs typeface="+mn-lt"/>
              </a:rPr>
              <a:t>Realiza una verificación exhaustiva y consulta con el equipo de HPC HQ para obtener orientación y asesoramiento en casos difíciles, como organizaciones transfronterizas.</a:t>
            </a:r>
            <a:endParaRPr lang="en-US" sz="1400" dirty="0">
              <a:cs typeface="Arial"/>
            </a:endParaRPr>
          </a:p>
        </p:txBody>
      </p:sp>
      <p:pic>
        <p:nvPicPr>
          <p:cNvPr id="7" name="Picture 6">
            <a:extLst>
              <a:ext uri="{FF2B5EF4-FFF2-40B4-BE49-F238E27FC236}">
                <a16:creationId xmlns:a16="http://schemas.microsoft.com/office/drawing/2014/main" id="{7DEEEFCE-9E08-CAE9-13FA-0DB6F917943F}"/>
              </a:ext>
            </a:extLst>
          </p:cNvPr>
          <p:cNvPicPr>
            <a:picLocks noChangeAspect="1"/>
          </p:cNvPicPr>
          <p:nvPr/>
        </p:nvPicPr>
        <p:blipFill>
          <a:blip r:embed="rId2"/>
          <a:stretch>
            <a:fillRect/>
          </a:stretch>
        </p:blipFill>
        <p:spPr>
          <a:xfrm>
            <a:off x="0" y="2684744"/>
            <a:ext cx="9144000" cy="3843056"/>
          </a:xfrm>
          <a:prstGeom prst="rect">
            <a:avLst/>
          </a:prstGeom>
        </p:spPr>
      </p:pic>
    </p:spTree>
    <p:extLst>
      <p:ext uri="{BB962C8B-B14F-4D97-AF65-F5344CB8AC3E}">
        <p14:creationId xmlns:p14="http://schemas.microsoft.com/office/powerpoint/2010/main" val="2172615674"/>
      </p:ext>
    </p:extLst>
  </p:cSld>
  <p:clrMapOvr>
    <a:masterClrMapping/>
  </p:clrMapOvr>
  <p:transition>
    <p:randomBar/>
  </p:transition>
</p:sld>
</file>

<file path=ppt/theme/theme1.xml><?xml version="1.0" encoding="utf-8"?>
<a:theme xmlns:a="http://schemas.openxmlformats.org/drawingml/2006/main" name="ocha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CHAC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2_OCHACAR 1">
        <a:dk1>
          <a:srgbClr val="000000"/>
        </a:dk1>
        <a:lt1>
          <a:srgbClr val="FFFFFF"/>
        </a:lt1>
        <a:dk2>
          <a:srgbClr val="000000"/>
        </a:dk2>
        <a:lt2>
          <a:srgbClr val="DDC189"/>
        </a:lt2>
        <a:accent1>
          <a:srgbClr val="ECDEC2"/>
        </a:accent1>
        <a:accent2>
          <a:srgbClr val="A68448"/>
        </a:accent2>
        <a:accent3>
          <a:srgbClr val="FFFFFF"/>
        </a:accent3>
        <a:accent4>
          <a:srgbClr val="000000"/>
        </a:accent4>
        <a:accent5>
          <a:srgbClr val="F4ECDD"/>
        </a:accent5>
        <a:accent6>
          <a:srgbClr val="967740"/>
        </a:accent6>
        <a:hlink>
          <a:srgbClr val="755F33"/>
        </a:hlink>
        <a:folHlink>
          <a:srgbClr val="393223"/>
        </a:folHlink>
      </a:clrScheme>
      <a:clrMap bg1="lt1" tx1="dk1" bg2="lt2" tx2="dk2" accent1="accent1" accent2="accent2" accent3="accent3" accent4="accent4" accent5="accent5" accent6="accent6" hlink="hlink" folHlink="folHlink"/>
    </a:extraClrScheme>
    <a:extraClrScheme>
      <a:clrScheme name="2_OCHACAR 2">
        <a:dk1>
          <a:srgbClr val="000000"/>
        </a:dk1>
        <a:lt1>
          <a:srgbClr val="FFFFFF"/>
        </a:lt1>
        <a:dk2>
          <a:srgbClr val="000000"/>
        </a:dk2>
        <a:lt2>
          <a:srgbClr val="A4C1E0"/>
        </a:lt2>
        <a:accent1>
          <a:srgbClr val="CEDDEE"/>
        </a:accent1>
        <a:accent2>
          <a:srgbClr val="6798CC"/>
        </a:accent2>
        <a:accent3>
          <a:srgbClr val="FFFFFF"/>
        </a:accent3>
        <a:accent4>
          <a:srgbClr val="000000"/>
        </a:accent4>
        <a:accent5>
          <a:srgbClr val="E3EBF5"/>
        </a:accent5>
        <a:accent6>
          <a:srgbClr val="5D89B9"/>
        </a:accent6>
        <a:hlink>
          <a:srgbClr val="3668A0"/>
        </a:hlink>
        <a:folHlink>
          <a:srgbClr val="203E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71c120-b919-4552-8179-5cc8209ae34e">
      <Terms xmlns="http://schemas.microsoft.com/office/infopath/2007/PartnerControls"/>
    </lcf76f155ced4ddcb4097134ff3c332f>
    <TaxCatchAll xmlns="985ec44e-1bab-4c0b-9df0-6ba128686f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6A22DF2BF4E741B20FC849E833E823" ma:contentTypeVersion="16" ma:contentTypeDescription="Create a new document." ma:contentTypeScope="" ma:versionID="5b790d766cf24b03cd3b572c1781654a">
  <xsd:schema xmlns:xsd="http://www.w3.org/2001/XMLSchema" xmlns:xs="http://www.w3.org/2001/XMLSchema" xmlns:p="http://schemas.microsoft.com/office/2006/metadata/properties" xmlns:ns2="2c71c120-b919-4552-8179-5cc8209ae34e" xmlns:ns3="baf121fa-59df-4465-972a-a50e3f5ceefd" xmlns:ns4="985ec44e-1bab-4c0b-9df0-6ba128686fc9" targetNamespace="http://schemas.microsoft.com/office/2006/metadata/properties" ma:root="true" ma:fieldsID="2d5d04614688e49f1fc291eb63cebd0c" ns2:_="" ns3:_="" ns4:_="">
    <xsd:import namespace="2c71c120-b919-4552-8179-5cc8209ae34e"/>
    <xsd:import namespace="baf121fa-59df-4465-972a-a50e3f5ceefd"/>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ObjectDetectorVersion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1c120-b919-4552-8179-5cc8209ae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f121fa-59df-4465-972a-a50e3f5cee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f080c8c-5946-4434-bd4e-0ca17528b6b3}" ma:internalName="TaxCatchAll" ma:showField="CatchAllData" ma:web="baf121fa-59df-4465-972a-a50e3f5cee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606397-45D5-4C3B-A81C-4908D3FD4C0C}">
  <ds:schemaRefs>
    <ds:schemaRef ds:uri="http://purl.org/dc/elements/1.1/"/>
    <ds:schemaRef ds:uri="http://schemas.microsoft.com/office/2006/metadata/properties"/>
    <ds:schemaRef ds:uri="2c71c120-b919-4552-8179-5cc8209ae34e"/>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af121fa-59df-4465-972a-a50e3f5ceefd"/>
    <ds:schemaRef ds:uri="985ec44e-1bab-4c0b-9df0-6ba128686fc9"/>
    <ds:schemaRef ds:uri="http://www.w3.org/XML/1998/namespace"/>
  </ds:schemaRefs>
</ds:datastoreItem>
</file>

<file path=customXml/itemProps2.xml><?xml version="1.0" encoding="utf-8"?>
<ds:datastoreItem xmlns:ds="http://schemas.openxmlformats.org/officeDocument/2006/customXml" ds:itemID="{BDE971D1-790A-4A9B-A1E3-0939E3FA8AAF}">
  <ds:schemaRefs>
    <ds:schemaRef ds:uri="http://schemas.microsoft.com/sharepoint/v3/contenttype/forms"/>
  </ds:schemaRefs>
</ds:datastoreItem>
</file>

<file path=customXml/itemProps3.xml><?xml version="1.0" encoding="utf-8"?>
<ds:datastoreItem xmlns:ds="http://schemas.openxmlformats.org/officeDocument/2006/customXml" ds:itemID="{25784086-0519-42E4-9996-8E86D55154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1c120-b919-4552-8179-5cc8209ae34e"/>
    <ds:schemaRef ds:uri="baf121fa-59df-4465-972a-a50e3f5ceefd"/>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3712</Words>
  <Application>Microsoft Office PowerPoint</Application>
  <PresentationFormat>On-screen Show (4:3)</PresentationFormat>
  <Paragraphs>282</Paragraphs>
  <Slides>37</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Arial</vt:lpstr>
      <vt:lpstr>Avenir LT 55 Roman</vt:lpstr>
      <vt:lpstr>Calibri</vt:lpstr>
      <vt:lpstr>Söhne</vt:lpstr>
      <vt:lpstr>Symbol</vt:lpstr>
      <vt:lpstr>Verdana</vt:lpstr>
      <vt:lpstr>ocha_1</vt:lpstr>
      <vt:lpstr>Worksheet</vt:lpstr>
      <vt:lpstr>Projects Module (PM)  Una guía paso a paso</vt:lpstr>
      <vt:lpstr>Esta guía paso a paso cubre:</vt:lpstr>
      <vt:lpstr>Iniciar sesión en el Project Module</vt:lpstr>
      <vt:lpstr>Iniciar sesión en el Project Module</vt:lpstr>
      <vt:lpstr>Registrar Nueva Organización - Enviar solicitud de registro (Para Socios)</vt:lpstr>
      <vt:lpstr>Registrar Nueva Organización – Verificar y Registrar (Para Planificadores Principales)</vt:lpstr>
      <vt:lpstr>Registrar Nueva Organización – Verificar y Registrar (Para Planificadores Principales)</vt:lpstr>
      <vt:lpstr>Registrar Nueva Organización - Seleccionar el Tipo y Subtipo de Organización Correctos</vt:lpstr>
      <vt:lpstr>Registrar Nueva Organización– Seleccionar el Tipo y Subtipo de Organización Correctos</vt:lpstr>
      <vt:lpstr>Crear un nuevo proyecto</vt:lpstr>
      <vt:lpstr>Pestaña de Información Básica</vt:lpstr>
      <vt:lpstr>PowerPoint Presentation</vt:lpstr>
      <vt:lpstr>PowerPoint Presentation</vt:lpstr>
      <vt:lpstr>Pestaña de Información Básica: Agregar Contactos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Clonar/Copiar Proyecto Existente</vt:lpstr>
      <vt:lpstr>Clonar/Copiar Proyecto Existente</vt:lpstr>
      <vt:lpstr>Ver Registro de Actividades del Proyecto</vt:lpstr>
      <vt:lpstr>Agregar Nuevos Editores/Propietarios de Proyectos</vt:lpstr>
      <vt:lpstr>Eliminar Proyectos</vt:lpstr>
      <vt:lpstr>Revisar Proyectos: Navegación</vt:lpstr>
      <vt:lpstr>Revisar Proyectos: Agregar/Previsualizar Comentarios</vt:lpstr>
      <vt:lpstr>Proyectos Aprobados: Aprobación por Clúster Individual</vt:lpstr>
      <vt:lpstr>Proyectos Aprobados: Aprobación por Múltiples Clústeres</vt:lpstr>
      <vt:lpstr>PowerPoint Presentation</vt:lpstr>
      <vt:lpstr>Cambiar el Estado del Proyecto</vt:lpstr>
      <vt:lpstr>Editar Proyectos</vt:lpstr>
      <vt:lpstr>Revisar Proyectos Publicados</vt:lpstr>
      <vt:lpstr>Descargar datos de proyectos</vt:lpstr>
      <vt:lpstr>Descargar datos de proyectos - Continuación</vt:lpstr>
      <vt:lpstr>Fuentes adicionales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Planning Module Pilot</dc:title>
  <dc:creator/>
  <cp:lastModifiedBy/>
  <cp:revision>2138</cp:revision>
  <dcterms:created xsi:type="dcterms:W3CDTF">2011-09-19T10:20:34Z</dcterms:created>
  <dcterms:modified xsi:type="dcterms:W3CDTF">2023-11-16T14:24:31Z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0x010100A06A22DF2BF4E741B20FC849E833E823</vt:lpwstr>
  </property>
  <property fmtid="{D5CDD505-2E9C-101B-9397-08002B2CF9AE}" pid="3" name="MediaServiceImageTags">
    <vt:lpwstr/>
  </property>
</Properties>
</file>